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6" r:id="rId4"/>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42" autoAdjust="0"/>
    <p:restoredTop sz="94681" autoAdjust="0"/>
  </p:normalViewPr>
  <p:slideViewPr>
    <p:cSldViewPr snapToGrid="0" snapToObjects="1" showGuides="1">
      <p:cViewPr>
        <p:scale>
          <a:sx n="34" d="100"/>
          <a:sy n="34" d="100"/>
        </p:scale>
        <p:origin x="948" y="-4880"/>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tob\Desktop\ML\proposal\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471017978294816E-2"/>
          <c:y val="4.2865263485249765E-2"/>
          <c:w val="0.9305289820217052"/>
          <c:h val="0.72189438271431849"/>
        </c:manualLayout>
      </c:layout>
      <c:barChart>
        <c:barDir val="col"/>
        <c:grouping val="clustered"/>
        <c:varyColors val="0"/>
        <c:ser>
          <c:idx val="0"/>
          <c:order val="0"/>
          <c:tx>
            <c:strRef>
              <c:f>Sheet1!$B$1</c:f>
              <c:strCache>
                <c:ptCount val="1"/>
                <c:pt idx="0">
                  <c:v>RMSE</c:v>
                </c:pt>
              </c:strCache>
            </c:strRef>
          </c:tx>
          <c:spPr>
            <a:solidFill>
              <a:srgbClr val="00B050"/>
            </a:solidFill>
            <a:ln>
              <a:noFill/>
            </a:ln>
            <a:effectLst/>
          </c:spPr>
          <c:invertIfNegative val="0"/>
          <c:cat>
            <c:strRef>
              <c:f>Sheet1!$A$2:$A$9</c:f>
              <c:strCache>
                <c:ptCount val="8"/>
                <c:pt idx="0">
                  <c:v>Random forest </c:v>
                </c:pt>
                <c:pt idx="1">
                  <c:v>XGBoost</c:v>
                </c:pt>
                <c:pt idx="2">
                  <c:v>Neural Network</c:v>
                </c:pt>
                <c:pt idx="3">
                  <c:v>NN-MLP</c:v>
                </c:pt>
                <c:pt idx="4">
                  <c:v>Linear regression</c:v>
                </c:pt>
                <c:pt idx="5">
                  <c:v>RidgeCV</c:v>
                </c:pt>
                <c:pt idx="6">
                  <c:v>LassoCV</c:v>
                </c:pt>
                <c:pt idx="7">
                  <c:v>SVM-Linear kernel</c:v>
                </c:pt>
              </c:strCache>
            </c:strRef>
          </c:cat>
          <c:val>
            <c:numRef>
              <c:f>Sheet1!$B$2:$B$9</c:f>
              <c:numCache>
                <c:formatCode>General</c:formatCode>
                <c:ptCount val="8"/>
                <c:pt idx="0">
                  <c:v>83.87</c:v>
                </c:pt>
                <c:pt idx="1">
                  <c:v>83.85</c:v>
                </c:pt>
                <c:pt idx="2">
                  <c:v>87</c:v>
                </c:pt>
                <c:pt idx="3">
                  <c:v>87</c:v>
                </c:pt>
                <c:pt idx="4">
                  <c:v>90.946600000000004</c:v>
                </c:pt>
                <c:pt idx="5">
                  <c:v>91.020399999999995</c:v>
                </c:pt>
                <c:pt idx="6">
                  <c:v>90.961100000000002</c:v>
                </c:pt>
                <c:pt idx="7">
                  <c:v>94.365899999999996</c:v>
                </c:pt>
              </c:numCache>
            </c:numRef>
          </c:val>
          <c:extLst>
            <c:ext xmlns:c16="http://schemas.microsoft.com/office/drawing/2014/chart" uri="{C3380CC4-5D6E-409C-BE32-E72D297353CC}">
              <c16:uniqueId val="{00000000-E5B2-456D-A3B0-5A72985C977D}"/>
            </c:ext>
          </c:extLst>
        </c:ser>
        <c:ser>
          <c:idx val="1"/>
          <c:order val="1"/>
          <c:tx>
            <c:strRef>
              <c:f>Sheet1!$C$1</c:f>
              <c:strCache>
                <c:ptCount val="1"/>
                <c:pt idx="0">
                  <c:v>MAE</c:v>
                </c:pt>
              </c:strCache>
            </c:strRef>
          </c:tx>
          <c:spPr>
            <a:solidFill>
              <a:srgbClr val="7030A0"/>
            </a:solidFill>
            <a:ln>
              <a:noFill/>
            </a:ln>
            <a:effectLst/>
          </c:spPr>
          <c:invertIfNegative val="0"/>
          <c:cat>
            <c:strRef>
              <c:f>Sheet1!$A$2:$A$9</c:f>
              <c:strCache>
                <c:ptCount val="8"/>
                <c:pt idx="0">
                  <c:v>Random forest </c:v>
                </c:pt>
                <c:pt idx="1">
                  <c:v>XGBoost</c:v>
                </c:pt>
                <c:pt idx="2">
                  <c:v>Neural Network</c:v>
                </c:pt>
                <c:pt idx="3">
                  <c:v>NN-MLP</c:v>
                </c:pt>
                <c:pt idx="4">
                  <c:v>Linear regression</c:v>
                </c:pt>
                <c:pt idx="5">
                  <c:v>RidgeCV</c:v>
                </c:pt>
                <c:pt idx="6">
                  <c:v>LassoCV</c:v>
                </c:pt>
                <c:pt idx="7">
                  <c:v>SVM-Linear kernel</c:v>
                </c:pt>
              </c:strCache>
            </c:strRef>
          </c:cat>
          <c:val>
            <c:numRef>
              <c:f>Sheet1!$C$2:$C$9</c:f>
              <c:numCache>
                <c:formatCode>General</c:formatCode>
                <c:ptCount val="8"/>
                <c:pt idx="0">
                  <c:v>6.5</c:v>
                </c:pt>
                <c:pt idx="1">
                  <c:v>6.62</c:v>
                </c:pt>
                <c:pt idx="2">
                  <c:v>44.61</c:v>
                </c:pt>
                <c:pt idx="3">
                  <c:v>45.15</c:v>
                </c:pt>
                <c:pt idx="4">
                  <c:v>49.494799999999998</c:v>
                </c:pt>
                <c:pt idx="5">
                  <c:v>49.526699999999998</c:v>
                </c:pt>
                <c:pt idx="6">
                  <c:v>49.448599999999999</c:v>
                </c:pt>
                <c:pt idx="7">
                  <c:v>36.020000000000003</c:v>
                </c:pt>
              </c:numCache>
            </c:numRef>
          </c:val>
          <c:extLst>
            <c:ext xmlns:c16="http://schemas.microsoft.com/office/drawing/2014/chart" uri="{C3380CC4-5D6E-409C-BE32-E72D297353CC}">
              <c16:uniqueId val="{00000001-E5B2-456D-A3B0-5A72985C977D}"/>
            </c:ext>
          </c:extLst>
        </c:ser>
        <c:dLbls>
          <c:showLegendKey val="0"/>
          <c:showVal val="0"/>
          <c:showCatName val="0"/>
          <c:showSerName val="0"/>
          <c:showPercent val="0"/>
          <c:showBubbleSize val="0"/>
        </c:dLbls>
        <c:gapWidth val="219"/>
        <c:overlap val="-27"/>
        <c:axId val="514351088"/>
        <c:axId val="514349840"/>
      </c:barChart>
      <c:catAx>
        <c:axId val="51435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2000" b="0"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crossAx val="514349840"/>
        <c:crosses val="autoZero"/>
        <c:auto val="1"/>
        <c:lblAlgn val="ctr"/>
        <c:lblOffset val="100"/>
        <c:noMultiLvlLbl val="0"/>
      </c:catAx>
      <c:valAx>
        <c:axId val="514349840"/>
        <c:scaling>
          <c:orientation val="minMax"/>
          <c:max val="9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514351088"/>
        <c:crosses val="autoZero"/>
        <c:crossBetween val="between"/>
        <c:majorUnit val="10"/>
      </c:valAx>
      <c:spPr>
        <a:noFill/>
        <a:ln>
          <a:noFill/>
        </a:ln>
        <a:effectLst/>
      </c:spPr>
    </c:plotArea>
    <c:legend>
      <c:legendPos val="b"/>
      <c:layout>
        <c:manualLayout>
          <c:xMode val="edge"/>
          <c:yMode val="edge"/>
          <c:x val="0.43464989333294141"/>
          <c:y val="0.86690210107013499"/>
          <c:w val="0.21237870305038212"/>
          <c:h val="0.133097731265427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Cambria" panose="02040503050406030204" pitchFamily="18" charset="0"/>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4/13/2021</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39184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44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66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8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44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66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8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1112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612772"/>
            <a:ext cx="6285508"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5" y="5837226"/>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64124" y="16433872"/>
            <a:ext cx="6286500"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3" y="15776587"/>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6612772"/>
            <a:ext cx="12950030"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5835727"/>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24094249"/>
            <a:ext cx="12950031"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23401291"/>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1964" y="5835727"/>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1964" y="6612772"/>
            <a:ext cx="6279386"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1964" y="1584350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4753" y="16536463"/>
            <a:ext cx="6233811"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1964" y="29024451"/>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0570392" y="29800474"/>
            <a:ext cx="6282532" cy="765388"/>
          </a:xfrm>
          <a:prstGeom prst="rect">
            <a:avLst/>
          </a:prstGeom>
        </p:spPr>
        <p:txBody>
          <a:bodyPr wrap="square" lIns="196113" tIns="196113" rIns="196113" bIns="196113">
            <a:spAutoFit/>
          </a:bodyPr>
          <a:lstStyle>
            <a:lvl1pPr marL="0" indent="0">
              <a:buNone/>
              <a:defRPr sz="2400" b="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4400" b="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6600" b="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6" name="Text Placeholder 76"/>
          <p:cNvSpPr>
            <a:spLocks noGrp="1"/>
          </p:cNvSpPr>
          <p:nvPr>
            <p:ph type="body" sz="quarter" idx="178"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8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22A75F9-F8E5-5E49-8ECD-27BD5030E2DE}"/>
              </a:ext>
            </a:extLst>
          </p:cNvPr>
          <p:cNvGrpSpPr/>
          <p:nvPr userDrawn="1"/>
        </p:nvGrpSpPr>
        <p:grpSpPr>
          <a:xfrm>
            <a:off x="-111438" y="-48127"/>
            <a:ext cx="27629818" cy="36664415"/>
            <a:chOff x="-111438" y="-48127"/>
            <a:chExt cx="27629818" cy="36664415"/>
          </a:xfrm>
        </p:grpSpPr>
        <p:sp>
          <p:nvSpPr>
            <p:cNvPr id="40" name="Freeform 39"/>
            <p:cNvSpPr/>
            <p:nvPr userDrawn="1"/>
          </p:nvSpPr>
          <p:spPr>
            <a:xfrm>
              <a:off x="-66547" y="-28026"/>
              <a:ext cx="27584927" cy="366443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66548" y="-28026"/>
              <a:ext cx="27584926" cy="36625459"/>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11438" y="-48127"/>
              <a:ext cx="27629817" cy="36664415"/>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userDrawn="1"/>
          </p:nvSpPr>
          <p:spPr bwMode="auto">
            <a:xfrm>
              <a:off x="1175774" y="35886584"/>
              <a:ext cx="2407725" cy="3020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graphicFrame>
        <p:nvGraphicFramePr>
          <p:cNvPr id="67" name="Table 66">
            <a:extLst>
              <a:ext uri="{FF2B5EF4-FFF2-40B4-BE49-F238E27FC236}">
                <a16:creationId xmlns:a16="http://schemas.microsoft.com/office/drawing/2014/main" id="{250FA353-DF16-184B-AD80-A81D2AE8AF4E}"/>
              </a:ext>
            </a:extLst>
          </p:cNvPr>
          <p:cNvGraphicFramePr>
            <a:graphicFrameLocks noGrp="1"/>
          </p:cNvGraphicFramePr>
          <p:nvPr userDrawn="1">
            <p:extLst>
              <p:ext uri="{D42A27DB-BD31-4B8C-83A1-F6EECF244321}">
                <p14:modId xmlns:p14="http://schemas.microsoft.com/office/powerpoint/2010/main" val="2922197925"/>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3">
                            <a:extLst>
                              <a:ext uri="{A12FA001-AC4F-418D-AE19-62706E023703}">
                                <ahyp:hlinkClr xmlns=""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5"/>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dirty="0">
                        <a:solidFill>
                          <a:srgbClr val="1F3A4E"/>
                        </a:solidFill>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68" name="Table 67">
            <a:extLst>
              <a:ext uri="{FF2B5EF4-FFF2-40B4-BE49-F238E27FC236}">
                <a16:creationId xmlns:a16="http://schemas.microsoft.com/office/drawing/2014/main" id="{DBC77050-94AA-E842-AA98-39A5E9EB55A6}"/>
              </a:ext>
            </a:extLst>
          </p:cNvPr>
          <p:cNvGraphicFramePr>
            <a:graphicFrameLocks noGrp="1"/>
          </p:cNvGraphicFramePr>
          <p:nvPr userDrawn="1">
            <p:extLst>
              <p:ext uri="{D42A27DB-BD31-4B8C-83A1-F6EECF244321}">
                <p14:modId xmlns:p14="http://schemas.microsoft.com/office/powerpoint/2010/main" val="3534261697"/>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597175">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30"x40"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dirty="0">
                        <a:solidFill>
                          <a:srgbClr val="1F3A4E"/>
                        </a:solidFill>
                      </a:endParaRPr>
                    </a:p>
                    <a:p>
                      <a:pPr algn="ctr"/>
                      <a:endParaRPr lang="en-US" sz="24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a 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40 inches tall</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by</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30 inches wide</a:t>
                      </a: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30 tall x 40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48 tall x 36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dirty="0">
                        <a:solidFill>
                          <a:srgbClr val="1F3A4E"/>
                        </a:solidFill>
                      </a:endParaRPr>
                    </a:p>
                  </a:txBody>
                  <a:tcPr>
                    <a:blipFill rotWithShape="1">
                      <a:blip r:embed="rId8"/>
                      <a:stretch>
                        <a:fillRect/>
                      </a:stretch>
                    </a:blipFill>
                  </a:tcPr>
                </a:tc>
                <a:tc row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dirty="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dirty="0">
                        <a:solidFill>
                          <a:srgbClr val="1F3A4E"/>
                        </a:solidFill>
                      </a:endParaRPr>
                    </a:p>
                  </a:txBody>
                  <a:tcPr>
                    <a:blipFill rotWithShape="1">
                      <a:blip r:embed="rId9"/>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0"/>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407725" cy="3020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2C97FBED-300E-7648-998B-F286E0289D62}"/>
              </a:ext>
            </a:extLst>
          </p:cNvPr>
          <p:cNvGrpSpPr/>
          <p:nvPr userDrawn="1"/>
        </p:nvGrpSpPr>
        <p:grpSpPr>
          <a:xfrm>
            <a:off x="-111438" y="-48127"/>
            <a:ext cx="27629818" cy="36664415"/>
            <a:chOff x="-111438" y="-48127"/>
            <a:chExt cx="27629818" cy="36664415"/>
          </a:xfrm>
        </p:grpSpPr>
        <p:sp>
          <p:nvSpPr>
            <p:cNvPr id="9" name="Freeform 8">
              <a:extLst>
                <a:ext uri="{FF2B5EF4-FFF2-40B4-BE49-F238E27FC236}">
                  <a16:creationId xmlns:a16="http://schemas.microsoft.com/office/drawing/2014/main" id="{7C0718D4-454B-8646-A2D4-5FB5E0A2FC06}"/>
                </a:ext>
              </a:extLst>
            </p:cNvPr>
            <p:cNvSpPr/>
            <p:nvPr userDrawn="1"/>
          </p:nvSpPr>
          <p:spPr>
            <a:xfrm>
              <a:off x="-66547" y="-28026"/>
              <a:ext cx="27584927" cy="366443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543529B9-93E6-AA45-A21D-EBF8CFF99CCF}"/>
                </a:ext>
              </a:extLst>
            </p:cNvPr>
            <p:cNvSpPr/>
            <p:nvPr userDrawn="1"/>
          </p:nvSpPr>
          <p:spPr>
            <a:xfrm flipH="1" flipV="1">
              <a:off x="-66548" y="-28026"/>
              <a:ext cx="27584926" cy="36625459"/>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4548813D-CB7F-6544-987C-F09137C42BD7}"/>
                </a:ext>
              </a:extLst>
            </p:cNvPr>
            <p:cNvSpPr/>
            <p:nvPr userDrawn="1"/>
          </p:nvSpPr>
          <p:spPr>
            <a:xfrm>
              <a:off x="-111438" y="-48127"/>
              <a:ext cx="27629817" cy="36664415"/>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4">
              <a:extLst>
                <a:ext uri="{FF2B5EF4-FFF2-40B4-BE49-F238E27FC236}">
                  <a16:creationId xmlns:a16="http://schemas.microsoft.com/office/drawing/2014/main" id="{7BC4E62E-5C31-D84E-8247-8462DAD8FEEA}"/>
                </a:ext>
              </a:extLst>
            </p:cNvPr>
            <p:cNvSpPr txBox="1">
              <a:spLocks noChangeArrowheads="1"/>
            </p:cNvSpPr>
            <p:nvPr userDrawn="1"/>
          </p:nvSpPr>
          <p:spPr bwMode="auto">
            <a:xfrm>
              <a:off x="1175774" y="35886584"/>
              <a:ext cx="2407725" cy="3020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6441762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 name="Text Box 14"/>
          <p:cNvSpPr txBox="1">
            <a:spLocks noChangeArrowheads="1"/>
          </p:cNvSpPr>
          <p:nvPr userDrawn="1"/>
        </p:nvSpPr>
        <p:spPr bwMode="auto">
          <a:xfrm>
            <a:off x="1175774" y="35886584"/>
            <a:ext cx="2407725" cy="3020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69" name="Table 68">
            <a:extLst>
              <a:ext uri="{FF2B5EF4-FFF2-40B4-BE49-F238E27FC236}">
                <a16:creationId xmlns:a16="http://schemas.microsoft.com/office/drawing/2014/main" id="{43C7C8C3-77FA-404F-B691-3E092D098C20}"/>
              </a:ext>
            </a:extLst>
          </p:cNvPr>
          <p:cNvGraphicFramePr>
            <a:graphicFrameLocks noGrp="1"/>
          </p:cNvGraphicFramePr>
          <p:nvPr userDrawn="1">
            <p:extLst>
              <p:ext uri="{D42A27DB-BD31-4B8C-83A1-F6EECF244321}">
                <p14:modId xmlns:p14="http://schemas.microsoft.com/office/powerpoint/2010/main" val="3534261697"/>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597175">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30"x40"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dirty="0">
                        <a:solidFill>
                          <a:srgbClr val="1F3A4E"/>
                        </a:solidFill>
                      </a:endParaRPr>
                    </a:p>
                    <a:p>
                      <a:pPr algn="ctr"/>
                      <a:endParaRPr lang="en-US" sz="24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a 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40 inches tall</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by</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30 inches wide</a:t>
                      </a: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30 tall x 40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48 tall x 36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dirty="0">
                        <a:solidFill>
                          <a:srgbClr val="1F3A4E"/>
                        </a:solidFill>
                      </a:endParaRPr>
                    </a:p>
                  </a:txBody>
                  <a:tcPr>
                    <a:blipFill rotWithShape="1">
                      <a:blip r:embed="rId3"/>
                      <a:stretch>
                        <a:fillRect/>
                      </a:stretch>
                    </a:blipFill>
                  </a:tcPr>
                </a:tc>
                <a:tc row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dirty="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FB8B18BF-9B70-0044-9C80-9FB182C165D3}"/>
              </a:ext>
            </a:extLst>
          </p:cNvPr>
          <p:cNvGrpSpPr/>
          <p:nvPr userDrawn="1"/>
        </p:nvGrpSpPr>
        <p:grpSpPr>
          <a:xfrm>
            <a:off x="-111438" y="-48127"/>
            <a:ext cx="27629818" cy="36664415"/>
            <a:chOff x="-111438" y="-48127"/>
            <a:chExt cx="27629818" cy="36664415"/>
          </a:xfrm>
        </p:grpSpPr>
        <p:sp>
          <p:nvSpPr>
            <p:cNvPr id="11" name="Freeform 10">
              <a:extLst>
                <a:ext uri="{FF2B5EF4-FFF2-40B4-BE49-F238E27FC236}">
                  <a16:creationId xmlns:a16="http://schemas.microsoft.com/office/drawing/2014/main" id="{1BF0A4DC-2D4A-584E-93AB-AAADC15D5261}"/>
                </a:ext>
              </a:extLst>
            </p:cNvPr>
            <p:cNvSpPr/>
            <p:nvPr userDrawn="1"/>
          </p:nvSpPr>
          <p:spPr>
            <a:xfrm>
              <a:off x="-66547" y="-28026"/>
              <a:ext cx="27584927" cy="366443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994BE5A9-8160-7E40-8031-72F3E0D01BD0}"/>
                </a:ext>
              </a:extLst>
            </p:cNvPr>
            <p:cNvSpPr/>
            <p:nvPr userDrawn="1"/>
          </p:nvSpPr>
          <p:spPr>
            <a:xfrm flipH="1" flipV="1">
              <a:off x="-66548" y="-28026"/>
              <a:ext cx="27584926" cy="36625459"/>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11F7237F-B139-B145-BF43-F7F38D99ABAA}"/>
                </a:ext>
              </a:extLst>
            </p:cNvPr>
            <p:cNvSpPr/>
            <p:nvPr userDrawn="1"/>
          </p:nvSpPr>
          <p:spPr>
            <a:xfrm>
              <a:off x="-111438" y="-48127"/>
              <a:ext cx="27629817" cy="36664415"/>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998C7F4D-ADB8-0146-9648-DB07B7E70D3F}"/>
                </a:ext>
              </a:extLst>
            </p:cNvPr>
            <p:cNvSpPr txBox="1">
              <a:spLocks noChangeArrowheads="1"/>
            </p:cNvSpPr>
            <p:nvPr userDrawn="1"/>
          </p:nvSpPr>
          <p:spPr bwMode="auto">
            <a:xfrm>
              <a:off x="1175774" y="35886584"/>
              <a:ext cx="2407725" cy="302056"/>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8742705C-0C8A-E04A-9832-5742D961EEFE}"/>
              </a:ext>
            </a:extLst>
          </p:cNvPr>
          <p:cNvGraphicFramePr>
            <a:graphicFrameLocks noGrp="1"/>
          </p:cNvGraphicFramePr>
          <p:nvPr userDrawn="1">
            <p:extLst>
              <p:ext uri="{D42A27DB-BD31-4B8C-83A1-F6EECF244321}">
                <p14:modId xmlns:p14="http://schemas.microsoft.com/office/powerpoint/2010/main" val="3626244982"/>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temeh.zand@hec.ca" TargetMode="External"/><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mailto:amirhossein.hajigholam-saryazdi@hec.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 Placeholder 65"/>
          <p:cNvSpPr>
            <a:spLocks noGrp="1"/>
          </p:cNvSpPr>
          <p:nvPr>
            <p:ph type="body" sz="quarter" idx="11"/>
          </p:nvPr>
        </p:nvSpPr>
        <p:spPr>
          <a:xfrm>
            <a:off x="328610" y="3770211"/>
            <a:ext cx="12946061" cy="835533"/>
          </a:xfrm>
        </p:spPr>
        <p:txBody>
          <a:bodyPr/>
          <a:lstStyle/>
          <a:p>
            <a:r>
              <a:rPr lang="en-US" sz="4400" dirty="0" smtClean="0"/>
              <a:t>Abstract</a:t>
            </a:r>
            <a:endParaRPr lang="en-US" dirty="0"/>
          </a:p>
        </p:txBody>
      </p:sp>
      <p:sp>
        <p:nvSpPr>
          <p:cNvPr id="67" name="Text Placeholder 66"/>
          <p:cNvSpPr>
            <a:spLocks noGrp="1"/>
          </p:cNvSpPr>
          <p:nvPr>
            <p:ph type="body" sz="quarter" idx="20"/>
          </p:nvPr>
        </p:nvSpPr>
        <p:spPr>
          <a:xfrm>
            <a:off x="1091241" y="14133157"/>
            <a:ext cx="12949224" cy="835533"/>
          </a:xfrm>
        </p:spPr>
        <p:txBody>
          <a:bodyPr/>
          <a:lstStyle/>
          <a:p>
            <a:r>
              <a:rPr lang="en-US" sz="4400" dirty="0" smtClean="0"/>
              <a:t>Objectives</a:t>
            </a:r>
            <a:endParaRPr lang="en-US" sz="3600" dirty="0"/>
          </a:p>
        </p:txBody>
      </p:sp>
      <p:sp>
        <p:nvSpPr>
          <p:cNvPr id="68" name="Text Placeholder 67"/>
          <p:cNvSpPr>
            <a:spLocks noGrp="1"/>
          </p:cNvSpPr>
          <p:nvPr>
            <p:ph type="body" sz="quarter" idx="25"/>
          </p:nvPr>
        </p:nvSpPr>
        <p:spPr>
          <a:xfrm>
            <a:off x="16087936" y="27756256"/>
            <a:ext cx="10981765" cy="835533"/>
          </a:xfrm>
        </p:spPr>
        <p:txBody>
          <a:bodyPr/>
          <a:lstStyle/>
          <a:p>
            <a:r>
              <a:rPr lang="en-US" sz="4400" dirty="0" smtClean="0"/>
              <a:t>Conclusions</a:t>
            </a:r>
            <a:endParaRPr lang="en-US" sz="4400" dirty="0"/>
          </a:p>
        </p:txBody>
      </p:sp>
      <p:sp>
        <p:nvSpPr>
          <p:cNvPr id="72" name="Text Placeholder 71"/>
          <p:cNvSpPr>
            <a:spLocks noGrp="1"/>
          </p:cNvSpPr>
          <p:nvPr>
            <p:ph type="body" sz="quarter" idx="29"/>
          </p:nvPr>
        </p:nvSpPr>
        <p:spPr>
          <a:xfrm>
            <a:off x="18483936" y="34362880"/>
            <a:ext cx="5623548" cy="697033"/>
          </a:xfrm>
        </p:spPr>
        <p:txBody>
          <a:bodyPr/>
          <a:lstStyle/>
          <a:p>
            <a:pPr algn="l"/>
            <a:r>
              <a:rPr lang="en-US" dirty="0" smtClean="0"/>
              <a:t>Contact</a:t>
            </a:r>
            <a:endParaRPr lang="en-US" dirty="0"/>
          </a:p>
        </p:txBody>
      </p:sp>
      <p:sp>
        <p:nvSpPr>
          <p:cNvPr id="73" name="Text Placeholder 72"/>
          <p:cNvSpPr>
            <a:spLocks noGrp="1"/>
          </p:cNvSpPr>
          <p:nvPr>
            <p:ph type="body" sz="quarter" idx="30"/>
          </p:nvPr>
        </p:nvSpPr>
        <p:spPr>
          <a:xfrm>
            <a:off x="18483936" y="35072929"/>
            <a:ext cx="5766562" cy="1208586"/>
          </a:xfrm>
        </p:spPr>
        <p:txBody>
          <a:bodyPr/>
          <a:lstStyle/>
          <a:p>
            <a:r>
              <a:rPr lang="en-US" dirty="0">
                <a:solidFill>
                  <a:schemeClr val="tx1"/>
                </a:solidFill>
                <a:hlinkClick r:id="rId3"/>
              </a:rPr>
              <a:t>Fatemeh.zand@hec.ca</a:t>
            </a:r>
            <a:endParaRPr lang="en-US" dirty="0">
              <a:solidFill>
                <a:schemeClr val="tx1"/>
              </a:solidFill>
            </a:endParaRPr>
          </a:p>
          <a:p>
            <a:r>
              <a:rPr lang="en-CA" u="sng" dirty="0">
                <a:solidFill>
                  <a:schemeClr val="tx1"/>
                </a:solidFill>
                <a:hlinkClick r:id="rId4"/>
              </a:rPr>
              <a:t>amirhossein.hajigholam-saryazdi@hec.ca</a:t>
            </a:r>
            <a:endParaRPr lang="en-US" dirty="0">
              <a:solidFill>
                <a:schemeClr val="tx1"/>
              </a:solidFill>
            </a:endParaRPr>
          </a:p>
        </p:txBody>
      </p:sp>
      <p:sp>
        <p:nvSpPr>
          <p:cNvPr id="75" name="Text Placeholder 74"/>
          <p:cNvSpPr>
            <a:spLocks noGrp="1"/>
          </p:cNvSpPr>
          <p:nvPr>
            <p:ph type="body" sz="quarter" idx="150"/>
          </p:nvPr>
        </p:nvSpPr>
        <p:spPr>
          <a:xfrm>
            <a:off x="3830432" y="2634477"/>
            <a:ext cx="20420066" cy="1300652"/>
          </a:xfrm>
        </p:spPr>
        <p:txBody>
          <a:bodyPr/>
          <a:lstStyle/>
          <a:p>
            <a:r>
              <a:rPr lang="en-CA" dirty="0"/>
              <a:t>John Molson School of Business, </a:t>
            </a:r>
            <a:r>
              <a:rPr lang="en-US" dirty="0"/>
              <a:t>HEC Montreal </a:t>
            </a:r>
          </a:p>
        </p:txBody>
      </p:sp>
      <p:sp>
        <p:nvSpPr>
          <p:cNvPr id="76" name="Text Placeholder 75"/>
          <p:cNvSpPr>
            <a:spLocks noGrp="1"/>
          </p:cNvSpPr>
          <p:nvPr>
            <p:ph type="body" sz="quarter" idx="151"/>
          </p:nvPr>
        </p:nvSpPr>
        <p:spPr>
          <a:xfrm>
            <a:off x="3830432" y="1580263"/>
            <a:ext cx="20420066" cy="1300652"/>
          </a:xfrm>
        </p:spPr>
        <p:txBody>
          <a:bodyPr>
            <a:normAutofit/>
          </a:bodyPr>
          <a:lstStyle/>
          <a:p>
            <a:r>
              <a:rPr lang="en-US" dirty="0"/>
              <a:t>Amirhossein Hajigholam-Saryazdi, Fatemeh Zand</a:t>
            </a:r>
          </a:p>
        </p:txBody>
      </p:sp>
      <p:sp>
        <p:nvSpPr>
          <p:cNvPr id="77" name="Text Placeholder 76"/>
          <p:cNvSpPr>
            <a:spLocks noGrp="1"/>
          </p:cNvSpPr>
          <p:nvPr>
            <p:ph type="body" sz="quarter" idx="153"/>
          </p:nvPr>
        </p:nvSpPr>
        <p:spPr>
          <a:xfrm>
            <a:off x="3335814" y="377157"/>
            <a:ext cx="20420066" cy="1664193"/>
          </a:xfrm>
        </p:spPr>
        <p:txBody>
          <a:bodyPr>
            <a:normAutofit/>
          </a:bodyPr>
          <a:lstStyle/>
          <a:p>
            <a:r>
              <a:rPr lang="en-US" dirty="0"/>
              <a:t>Airbnb Price Prediction and Sentiment Analysis</a:t>
            </a:r>
          </a:p>
        </p:txBody>
      </p:sp>
      <p:sp>
        <p:nvSpPr>
          <p:cNvPr id="2" name="TextBox 1"/>
          <p:cNvSpPr txBox="1"/>
          <p:nvPr/>
        </p:nvSpPr>
        <p:spPr>
          <a:xfrm>
            <a:off x="-20162520" y="6579212"/>
            <a:ext cx="184731" cy="461665"/>
          </a:xfrm>
          <a:prstGeom prst="rect">
            <a:avLst/>
          </a:prstGeom>
          <a:noFill/>
        </p:spPr>
        <p:txBody>
          <a:bodyPr wrap="non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18" name="Text Placeholder 68"/>
          <p:cNvSpPr>
            <a:spLocks noGrp="1"/>
          </p:cNvSpPr>
          <p:nvPr>
            <p:ph type="body" sz="quarter" idx="26"/>
          </p:nvPr>
        </p:nvSpPr>
        <p:spPr>
          <a:xfrm>
            <a:off x="15960714" y="28529047"/>
            <a:ext cx="11108988" cy="3350711"/>
          </a:xfrm>
        </p:spPr>
        <p:txBody>
          <a:bodyPr/>
          <a:lstStyle/>
          <a:p>
            <a:pPr algn="just"/>
            <a:r>
              <a:rPr lang="en-US" sz="3200" dirty="0" smtClean="0">
                <a:solidFill>
                  <a:schemeClr val="tx1"/>
                </a:solidFill>
              </a:rPr>
              <a:t>The </a:t>
            </a:r>
            <a:r>
              <a:rPr lang="en-US" sz="3200" dirty="0" err="1" smtClean="0">
                <a:solidFill>
                  <a:schemeClr val="tx1"/>
                </a:solidFill>
              </a:rPr>
              <a:t>XGBoost</a:t>
            </a:r>
            <a:r>
              <a:rPr lang="en-US" sz="3200" dirty="0" smtClean="0">
                <a:solidFill>
                  <a:schemeClr val="tx1"/>
                </a:solidFill>
              </a:rPr>
              <a:t> model achieved the best fit and highest accuracy among all other models. Adding the sentiment of the reviews as a feature to our dataset improved the accuracy of the </a:t>
            </a:r>
            <a:r>
              <a:rPr lang="en-US" sz="3200" dirty="0" err="1" smtClean="0">
                <a:solidFill>
                  <a:schemeClr val="tx1"/>
                </a:solidFill>
              </a:rPr>
              <a:t>XGBoost</a:t>
            </a:r>
            <a:r>
              <a:rPr lang="en-US" sz="3200" dirty="0" smtClean="0">
                <a:solidFill>
                  <a:schemeClr val="tx1"/>
                </a:solidFill>
              </a:rPr>
              <a:t> model. Moreover, results showed that combining datasets from different cities does not necessarily improve the price prediction task. </a:t>
            </a:r>
            <a:endParaRPr lang="en-CA" sz="3200" dirty="0">
              <a:solidFill>
                <a:schemeClr val="tx1"/>
              </a:solidFill>
            </a:endParaRPr>
          </a:p>
        </p:txBody>
      </p:sp>
      <p:sp>
        <p:nvSpPr>
          <p:cNvPr id="19" name="Text Placeholder 67"/>
          <p:cNvSpPr>
            <a:spLocks noGrp="1"/>
          </p:cNvSpPr>
          <p:nvPr>
            <p:ph type="body" sz="quarter" idx="25"/>
          </p:nvPr>
        </p:nvSpPr>
        <p:spPr>
          <a:xfrm>
            <a:off x="1091241" y="21589712"/>
            <a:ext cx="12945893" cy="835533"/>
          </a:xfrm>
        </p:spPr>
        <p:txBody>
          <a:bodyPr/>
          <a:lstStyle/>
          <a:p>
            <a:r>
              <a:rPr lang="en-US" sz="4400" dirty="0" smtClean="0"/>
              <a:t>Methods</a:t>
            </a:r>
            <a:endParaRPr lang="en-US" dirty="0"/>
          </a:p>
        </p:txBody>
      </p:sp>
      <p:sp>
        <p:nvSpPr>
          <p:cNvPr id="26" name="Text Placeholder 64"/>
          <p:cNvSpPr>
            <a:spLocks noGrp="1"/>
          </p:cNvSpPr>
          <p:nvPr>
            <p:ph type="body" sz="quarter" idx="10"/>
          </p:nvPr>
        </p:nvSpPr>
        <p:spPr>
          <a:xfrm>
            <a:off x="1245140" y="4770662"/>
            <a:ext cx="11789924" cy="8767579"/>
          </a:xfrm>
        </p:spPr>
        <p:txBody>
          <a:bodyPr/>
          <a:lstStyle/>
          <a:p>
            <a:pPr algn="just"/>
            <a:r>
              <a:rPr lang="en-US" sz="3200" dirty="0" smtClean="0">
                <a:solidFill>
                  <a:schemeClr val="tx1"/>
                </a:solidFill>
                <a:latin typeface="Cambria" panose="02040503050406030204" pitchFamily="18" charset="0"/>
                <a:ea typeface="Cambria" panose="02040503050406030204" pitchFamily="18" charset="0"/>
              </a:rPr>
              <a:t>A </a:t>
            </a:r>
            <a:r>
              <a:rPr lang="en-US" sz="3200" dirty="0">
                <a:solidFill>
                  <a:schemeClr val="tx1"/>
                </a:solidFill>
                <a:latin typeface="Cambria" panose="02040503050406030204" pitchFamily="18" charset="0"/>
                <a:ea typeface="Cambria" panose="02040503050406030204" pitchFamily="18" charset="0"/>
              </a:rPr>
              <a:t>price prediction model </a:t>
            </a:r>
            <a:r>
              <a:rPr lang="en-US" sz="3200" dirty="0" smtClean="0">
                <a:solidFill>
                  <a:schemeClr val="tx1"/>
                </a:solidFill>
                <a:latin typeface="Cambria" panose="02040503050406030204" pitchFamily="18" charset="0"/>
                <a:ea typeface="Cambria" panose="02040503050406030204" pitchFamily="18" charset="0"/>
              </a:rPr>
              <a:t>for Airbnb benefits </a:t>
            </a:r>
            <a:r>
              <a:rPr lang="en-US" sz="3200" dirty="0">
                <a:solidFill>
                  <a:schemeClr val="tx1"/>
                </a:solidFill>
                <a:latin typeface="Cambria" panose="02040503050406030204" pitchFamily="18" charset="0"/>
                <a:ea typeface="Cambria" panose="02040503050406030204" pitchFamily="18" charset="0"/>
              </a:rPr>
              <a:t>owners, customers, and Airbnb itself. It helps new owners entering market to have a reliable sense of the value of their property, customers can use it for their choice evaluations to find out which price is lower or higher than it is supposed to be, and Airbnb itself may utilize it to discover unreasonably cheap offers and check whether they are fake or </a:t>
            </a:r>
            <a:r>
              <a:rPr lang="en-US" sz="3200" dirty="0" smtClean="0">
                <a:solidFill>
                  <a:schemeClr val="tx1"/>
                </a:solidFill>
                <a:latin typeface="Cambria" panose="02040503050406030204" pitchFamily="18" charset="0"/>
                <a:ea typeface="Cambria" panose="02040503050406030204" pitchFamily="18" charset="0"/>
              </a:rPr>
              <a:t>not. In </a:t>
            </a:r>
            <a:r>
              <a:rPr lang="en-US" sz="3200" dirty="0">
                <a:solidFill>
                  <a:schemeClr val="tx1"/>
                </a:solidFill>
                <a:latin typeface="Cambria" panose="02040503050406030204" pitchFamily="18" charset="0"/>
                <a:ea typeface="Cambria" panose="02040503050406030204" pitchFamily="18" charset="0"/>
              </a:rPr>
              <a:t>this project, we have built several price prediction models for the listings in Airbnb and we have also represented a comparison between different models based on their results. </a:t>
            </a:r>
            <a:r>
              <a:rPr lang="en-CA" sz="3200" dirty="0" smtClean="0">
                <a:solidFill>
                  <a:schemeClr val="tx1"/>
                </a:solidFill>
              </a:rPr>
              <a:t>Moreover, we have also studied how sentiment of the reviews affect our price prediction models. In addition, we have</a:t>
            </a:r>
            <a:r>
              <a:rPr lang="en-US" sz="3200" dirty="0" smtClean="0">
                <a:solidFill>
                  <a:schemeClr val="tx1"/>
                </a:solidFill>
              </a:rPr>
              <a:t> investigated </a:t>
            </a:r>
            <a:r>
              <a:rPr lang="en-US" sz="3200" dirty="0">
                <a:solidFill>
                  <a:schemeClr val="tx1"/>
                </a:solidFill>
              </a:rPr>
              <a:t>the effects of combining  datasets of two or more different cities to see how good it is for price prediction of a completely new city in comparison with a model which is built on a single </a:t>
            </a:r>
            <a:r>
              <a:rPr lang="en-US" sz="3200" dirty="0" smtClean="0">
                <a:solidFill>
                  <a:schemeClr val="tx1"/>
                </a:solidFill>
              </a:rPr>
              <a:t>city. Our results show that including sentiment of the reviews in a prediction model reduces the error of the prediction. In addition, a model built on a single dataset performs better in price prediction of a </a:t>
            </a:r>
            <a:r>
              <a:rPr lang="en-US" sz="3200" dirty="0">
                <a:solidFill>
                  <a:schemeClr val="tx1"/>
                </a:solidFill>
              </a:rPr>
              <a:t>completely new city </a:t>
            </a:r>
            <a:r>
              <a:rPr lang="en-US" sz="3200" dirty="0" smtClean="0">
                <a:solidFill>
                  <a:schemeClr val="tx1"/>
                </a:solidFill>
              </a:rPr>
              <a:t>compared to a </a:t>
            </a:r>
            <a:r>
              <a:rPr lang="en-US" sz="3200" dirty="0">
                <a:solidFill>
                  <a:schemeClr val="tx1"/>
                </a:solidFill>
              </a:rPr>
              <a:t>model built on </a:t>
            </a:r>
            <a:r>
              <a:rPr lang="en-US" sz="3200" dirty="0" smtClean="0">
                <a:solidFill>
                  <a:schemeClr val="tx1"/>
                </a:solidFill>
              </a:rPr>
              <a:t>multiple datasets. </a:t>
            </a:r>
            <a:endParaRPr lang="en-CA" sz="3200" dirty="0"/>
          </a:p>
        </p:txBody>
      </p:sp>
      <p:sp>
        <p:nvSpPr>
          <p:cNvPr id="5" name="Rectangle 4"/>
          <p:cNvSpPr/>
          <p:nvPr/>
        </p:nvSpPr>
        <p:spPr>
          <a:xfrm>
            <a:off x="18483936" y="32110596"/>
            <a:ext cx="6264612" cy="2252284"/>
          </a:xfrm>
          <a:prstGeom prst="rect">
            <a:avLst/>
          </a:prstGeom>
          <a:solidFill>
            <a:schemeClr val="bg1">
              <a:lumMod val="75000"/>
            </a:schemeClr>
          </a:solid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AIM OF THIS PROJECT</a:t>
            </a:r>
          </a:p>
          <a:p>
            <a:pPr algn="ctr"/>
            <a:r>
              <a:rPr lang="en-US" sz="3600" dirty="0" smtClean="0"/>
              <a:t>Investigate ways to provide better price prediction models for Airbnb </a:t>
            </a:r>
            <a:endParaRPr lang="en-CA" sz="3600" dirty="0"/>
          </a:p>
        </p:txBody>
      </p:sp>
      <p:sp>
        <p:nvSpPr>
          <p:cNvPr id="7" name="Text Placeholder 6"/>
          <p:cNvSpPr>
            <a:spLocks noGrp="1"/>
          </p:cNvSpPr>
          <p:nvPr>
            <p:ph type="body" sz="quarter" idx="96"/>
          </p:nvPr>
        </p:nvSpPr>
        <p:spPr>
          <a:xfrm>
            <a:off x="1245140" y="14988880"/>
            <a:ext cx="11789924" cy="6600832"/>
          </a:xfrm>
        </p:spPr>
        <p:txBody>
          <a:bodyPr/>
          <a:lstStyle/>
          <a:p>
            <a:pPr algn="just"/>
            <a:r>
              <a:rPr lang="en-US" sz="3200" dirty="0" smtClean="0">
                <a:solidFill>
                  <a:schemeClr val="tx1"/>
                </a:solidFill>
              </a:rPr>
              <a:t>It is very important to use most relevant features from a dataset in order to be able to predict the price as accurate as possible. So in this project, we chose the features based on an explanatory </a:t>
            </a:r>
            <a:r>
              <a:rPr lang="en-US" sz="3200" dirty="0">
                <a:solidFill>
                  <a:schemeClr val="tx1"/>
                </a:solidFill>
              </a:rPr>
              <a:t>data </a:t>
            </a:r>
            <a:r>
              <a:rPr lang="en-US" sz="3200" dirty="0" smtClean="0">
                <a:solidFill>
                  <a:schemeClr val="tx1"/>
                </a:solidFill>
              </a:rPr>
              <a:t>analysis and a feature correlation analysis. </a:t>
            </a:r>
          </a:p>
          <a:p>
            <a:pPr algn="just"/>
            <a:r>
              <a:rPr lang="en-US" sz="3200" dirty="0" smtClean="0">
                <a:solidFill>
                  <a:schemeClr val="tx1"/>
                </a:solidFill>
              </a:rPr>
              <a:t>The goal of this project is to run several price prediction models on the Toronto Airbnb dataset to see which model outperforms the others. Moreover, we have answered to the following two questions:</a:t>
            </a:r>
          </a:p>
          <a:p>
            <a:pPr marL="457200" indent="-457200" algn="just">
              <a:buFont typeface="Wingdings" panose="05000000000000000000" pitchFamily="2" charset="2"/>
              <a:buChar char="q"/>
            </a:pPr>
            <a:r>
              <a:rPr lang="en-US" sz="3200" dirty="0" smtClean="0">
                <a:solidFill>
                  <a:schemeClr val="tx1"/>
                </a:solidFill>
              </a:rPr>
              <a:t>Does Sentiment Analysis of the reviews really help for a better price prediction?</a:t>
            </a:r>
          </a:p>
          <a:p>
            <a:pPr marL="457200" indent="-457200" algn="just">
              <a:buFont typeface="Wingdings" panose="05000000000000000000" pitchFamily="2" charset="2"/>
              <a:buChar char="q"/>
            </a:pPr>
            <a:r>
              <a:rPr lang="en-US" sz="3200" dirty="0" smtClean="0">
                <a:solidFill>
                  <a:schemeClr val="tx1"/>
                </a:solidFill>
              </a:rPr>
              <a:t>Can further improvements be made in price prediction by building a generalizable model on datasets </a:t>
            </a:r>
            <a:r>
              <a:rPr lang="en-US" sz="3200" dirty="0">
                <a:solidFill>
                  <a:schemeClr val="tx1"/>
                </a:solidFill>
              </a:rPr>
              <a:t>of two or more different </a:t>
            </a:r>
            <a:r>
              <a:rPr lang="en-US" sz="3200" dirty="0" smtClean="0">
                <a:solidFill>
                  <a:schemeClr val="tx1"/>
                </a:solidFill>
              </a:rPr>
              <a:t>cities instead of a single city?</a:t>
            </a:r>
          </a:p>
        </p:txBody>
      </p:sp>
      <mc:AlternateContent xmlns:mc="http://schemas.openxmlformats.org/markup-compatibility/2006">
        <mc:Choice xmlns:a14="http://schemas.microsoft.com/office/drawing/2010/main" Requires="a14">
          <p:sp>
            <p:nvSpPr>
              <p:cNvPr id="20" name="Text Placeholder 73"/>
              <p:cNvSpPr>
                <a:spLocks noGrp="1"/>
              </p:cNvSpPr>
              <p:nvPr>
                <p:ph type="body" sz="quarter" idx="96"/>
              </p:nvPr>
            </p:nvSpPr>
            <p:spPr>
              <a:xfrm>
                <a:off x="1688683" y="22592904"/>
                <a:ext cx="12912220" cy="11229791"/>
              </a:xfrm>
            </p:spPr>
            <p:txBody>
              <a:bodyPr/>
              <a:lstStyle/>
              <a:p>
                <a:pPr algn="just"/>
                <a:r>
                  <a:rPr lang="en-US" sz="3200" dirty="0" smtClean="0">
                    <a:solidFill>
                      <a:schemeClr val="tx1"/>
                    </a:solidFill>
                  </a:rPr>
                  <a:t>The </a:t>
                </a:r>
                <a:r>
                  <a:rPr lang="en-US" sz="3200" dirty="0">
                    <a:solidFill>
                      <a:schemeClr val="tx1"/>
                    </a:solidFill>
                  </a:rPr>
                  <a:t>input </a:t>
                </a:r>
                <a:r>
                  <a:rPr lang="en-US" sz="3200" dirty="0" smtClean="0">
                    <a:solidFill>
                      <a:schemeClr val="tx1"/>
                    </a:solidFill>
                  </a:rPr>
                  <a:t>data is </a:t>
                </a:r>
                <a:r>
                  <a:rPr lang="en-US" sz="3200" dirty="0">
                    <a:solidFill>
                      <a:schemeClr val="tx1"/>
                    </a:solidFill>
                  </a:rPr>
                  <a:t>Toronto Airbnb data from Inside Airbnb, that provides open source and non-commercial data about Airbnb listings usage in many cities all around the world. The dataset contains numerical and text data about the available listings and we have extracted more than 20 features that are the most important and representative of our prediction task. </a:t>
                </a:r>
                <a:endParaRPr lang="en-US" sz="3200" dirty="0" smtClean="0">
                  <a:solidFill>
                    <a:schemeClr val="tx1"/>
                  </a:solidFill>
                </a:endParaRPr>
              </a:p>
              <a:p>
                <a:pPr algn="just"/>
                <a:r>
                  <a:rPr lang="en-US" sz="3200" dirty="0" smtClean="0">
                    <a:solidFill>
                      <a:schemeClr val="tx1"/>
                    </a:solidFill>
                  </a:rPr>
                  <a:t>To </a:t>
                </a:r>
                <a:r>
                  <a:rPr lang="en-US" sz="3200" dirty="0">
                    <a:solidFill>
                      <a:schemeClr val="tx1"/>
                    </a:solidFill>
                  </a:rPr>
                  <a:t>create the price prediction models, we have developed</a:t>
                </a:r>
                <a:r>
                  <a:rPr lang="en-US" sz="3200" dirty="0" smtClean="0">
                    <a:solidFill>
                      <a:schemeClr val="tx1"/>
                    </a:solidFill>
                  </a:rPr>
                  <a:t>:</a:t>
                </a:r>
              </a:p>
              <a:p>
                <a:pPr marL="457200" indent="-457200" algn="just">
                  <a:buFont typeface="Wingdings" panose="05000000000000000000" pitchFamily="2" charset="2"/>
                  <a:buChar char="q"/>
                </a:pPr>
                <a:r>
                  <a:rPr lang="en-US" sz="3200" dirty="0" smtClean="0">
                    <a:solidFill>
                      <a:srgbClr val="FF0000"/>
                    </a:solidFill>
                  </a:rPr>
                  <a:t>Linear </a:t>
                </a:r>
                <a:r>
                  <a:rPr lang="en-US" sz="3200" dirty="0">
                    <a:solidFill>
                      <a:srgbClr val="FF0000"/>
                    </a:solidFill>
                  </a:rPr>
                  <a:t>Regression</a:t>
                </a:r>
              </a:p>
              <a:p>
                <a:pPr marL="457200" indent="-457200" algn="just">
                  <a:buFont typeface="Wingdings" panose="05000000000000000000" pitchFamily="2" charset="2"/>
                  <a:buChar char="q"/>
                </a:pPr>
                <a:r>
                  <a:rPr lang="en-US" sz="3200" dirty="0">
                    <a:solidFill>
                      <a:srgbClr val="FF0000"/>
                    </a:solidFill>
                  </a:rPr>
                  <a:t>Ridge Regression</a:t>
                </a:r>
              </a:p>
              <a:p>
                <a:pPr marL="457200" indent="-457200" algn="just">
                  <a:buFont typeface="Wingdings" panose="05000000000000000000" pitchFamily="2" charset="2"/>
                  <a:buChar char="q"/>
                </a:pPr>
                <a:r>
                  <a:rPr lang="en-US" sz="3200" dirty="0">
                    <a:solidFill>
                      <a:srgbClr val="FF0000"/>
                    </a:solidFill>
                  </a:rPr>
                  <a:t>Support Vector Regression</a:t>
                </a:r>
              </a:p>
              <a:p>
                <a:pPr marL="457200" indent="-457200" algn="just">
                  <a:buFont typeface="Wingdings" panose="05000000000000000000" pitchFamily="2" charset="2"/>
                  <a:buChar char="q"/>
                </a:pPr>
                <a:r>
                  <a:rPr lang="en-US" sz="3200" dirty="0">
                    <a:solidFill>
                      <a:srgbClr val="FF0000"/>
                    </a:solidFill>
                  </a:rPr>
                  <a:t>Random Forest Regression</a:t>
                </a:r>
              </a:p>
              <a:p>
                <a:pPr marL="457200" indent="-457200" algn="just">
                  <a:buFont typeface="Wingdings" panose="05000000000000000000" pitchFamily="2" charset="2"/>
                  <a:buChar char="q"/>
                </a:pPr>
                <a:r>
                  <a:rPr lang="en-US" sz="3200" dirty="0" err="1">
                    <a:solidFill>
                      <a:srgbClr val="FF0000"/>
                    </a:solidFill>
                  </a:rPr>
                  <a:t>XGBoost</a:t>
                </a:r>
                <a:r>
                  <a:rPr lang="en-US" sz="3200" dirty="0">
                    <a:solidFill>
                      <a:srgbClr val="FF0000"/>
                    </a:solidFill>
                  </a:rPr>
                  <a:t> </a:t>
                </a:r>
              </a:p>
              <a:p>
                <a:pPr marL="457200" indent="-457200" algn="just">
                  <a:buFont typeface="Wingdings" panose="05000000000000000000" pitchFamily="2" charset="2"/>
                  <a:buChar char="q"/>
                </a:pPr>
                <a:r>
                  <a:rPr lang="en-US" sz="3200" dirty="0">
                    <a:solidFill>
                      <a:srgbClr val="FF0000"/>
                    </a:solidFill>
                  </a:rPr>
                  <a:t>Neural </a:t>
                </a:r>
                <a:r>
                  <a:rPr lang="en-US" sz="3200" dirty="0" smtClean="0">
                    <a:solidFill>
                      <a:srgbClr val="FF0000"/>
                    </a:solidFill>
                  </a:rPr>
                  <a:t>Network</a:t>
                </a:r>
              </a:p>
              <a:p>
                <a:pPr algn="just"/>
                <a:r>
                  <a:rPr lang="en-US" sz="3200" dirty="0" smtClean="0">
                    <a:solidFill>
                      <a:schemeClr val="tx1"/>
                    </a:solidFill>
                  </a:rPr>
                  <a:t>And for each model we have calculated </a:t>
                </a:r>
                <a:r>
                  <a:rPr lang="en-US" sz="3200" dirty="0" smtClean="0">
                    <a:solidFill>
                      <a:schemeClr val="tx1"/>
                    </a:solidFill>
                  </a:rPr>
                  <a:t>RMSE,MAE </a:t>
                </a:r>
                <a:r>
                  <a:rPr lang="en-US" sz="3200" dirty="0" smtClean="0">
                    <a:solidFill>
                      <a:schemeClr val="tx1"/>
                    </a:solidFill>
                  </a:rPr>
                  <a:t>and </a:t>
                </a:r>
                <a14:m>
                  <m:oMath xmlns:m="http://schemas.openxmlformats.org/officeDocument/2006/math">
                    <m:sSup>
                      <m:sSupPr>
                        <m:ctrlPr>
                          <a:rPr lang="en-US" sz="3200" i="1" dirty="0" smtClean="0">
                            <a:solidFill>
                              <a:schemeClr val="tx1"/>
                            </a:solidFill>
                            <a:latin typeface="Cambria Math" panose="02040503050406030204" pitchFamily="18" charset="0"/>
                          </a:rPr>
                        </m:ctrlPr>
                      </m:sSupPr>
                      <m:e>
                        <m:r>
                          <m:rPr>
                            <m:sty m:val="p"/>
                          </m:rPr>
                          <a:rPr lang="en-US" sz="3200" i="0" dirty="0">
                            <a:solidFill>
                              <a:schemeClr val="tx1"/>
                            </a:solidFill>
                            <a:latin typeface="Cambria Math" panose="02040503050406030204" pitchFamily="18" charset="0"/>
                          </a:rPr>
                          <m:t>R</m:t>
                        </m:r>
                      </m:e>
                      <m:sup>
                        <m:r>
                          <a:rPr lang="en-US" sz="3200" b="0" i="0" dirty="0" smtClean="0">
                            <a:solidFill>
                              <a:schemeClr val="tx1"/>
                            </a:solidFill>
                            <a:latin typeface="Cambria Math" panose="02040503050406030204" pitchFamily="18" charset="0"/>
                          </a:rPr>
                          <m:t>2</m:t>
                        </m:r>
                      </m:sup>
                    </m:sSup>
                  </m:oMath>
                </a14:m>
                <a:r>
                  <a:rPr lang="en-US" sz="3200" dirty="0" smtClean="0">
                    <a:solidFill>
                      <a:schemeClr val="tx1"/>
                    </a:solidFill>
                  </a:rPr>
                  <a:t>.</a:t>
                </a:r>
                <a:endParaRPr lang="en-US" sz="3200" dirty="0">
                  <a:solidFill>
                    <a:schemeClr val="tx1"/>
                  </a:solidFill>
                </a:endParaRPr>
              </a:p>
              <a:p>
                <a:pPr algn="just"/>
                <a:r>
                  <a:rPr lang="en-US" sz="3200" dirty="0" smtClean="0">
                    <a:solidFill>
                      <a:schemeClr val="tx1"/>
                    </a:solidFill>
                  </a:rPr>
                  <a:t>Sentiment Analysis is done for the reviews in our dataset and the result is used as an input for </a:t>
                </a:r>
                <a:r>
                  <a:rPr lang="en-US" sz="3200" dirty="0" smtClean="0">
                    <a:solidFill>
                      <a:schemeClr val="tx1"/>
                    </a:solidFill>
                  </a:rPr>
                  <a:t>our </a:t>
                </a:r>
                <a:r>
                  <a:rPr lang="en-US" sz="3200" dirty="0" smtClean="0">
                    <a:solidFill>
                      <a:schemeClr val="tx1"/>
                    </a:solidFill>
                  </a:rPr>
                  <a:t>best performing price prediction model. Comparisons are done with the case where sentiment analysis is not incorporated in the model. </a:t>
                </a:r>
              </a:p>
              <a:p>
                <a:pPr algn="just"/>
                <a:r>
                  <a:rPr lang="en-US" sz="3200" dirty="0" smtClean="0">
                    <a:solidFill>
                      <a:schemeClr val="tx1"/>
                    </a:solidFill>
                  </a:rPr>
                  <a:t>In the next step, we have analyzed the effects of combining different datasets to see if it better predicts the price compared to a case where only a single dataset is used for prediction.</a:t>
                </a:r>
              </a:p>
            </p:txBody>
          </p:sp>
        </mc:Choice>
        <mc:Fallback>
          <p:sp>
            <p:nvSpPr>
              <p:cNvPr id="20" name="Text Placeholder 73"/>
              <p:cNvSpPr>
                <a:spLocks noGrp="1" noRot="1" noChangeAspect="1" noMove="1" noResize="1" noEditPoints="1" noAdjustHandles="1" noChangeArrowheads="1" noChangeShapeType="1" noTextEdit="1"/>
              </p:cNvSpPr>
              <p:nvPr>
                <p:ph type="body" sz="quarter" idx="96"/>
              </p:nvPr>
            </p:nvSpPr>
            <p:spPr>
              <a:xfrm>
                <a:off x="1688683" y="22592904"/>
                <a:ext cx="12912220" cy="11229791"/>
              </a:xfrm>
              <a:blipFill>
                <a:blip r:embed="rId5"/>
                <a:stretch>
                  <a:fillRect l="-378" r="-425"/>
                </a:stretch>
              </a:blipFill>
            </p:spPr>
            <p:txBody>
              <a:bodyPr/>
              <a:lstStyle/>
              <a:p>
                <a:r>
                  <a:rPr lang="en-CA">
                    <a:noFill/>
                  </a:rPr>
                  <a:t> </a:t>
                </a:r>
              </a:p>
            </p:txBody>
          </p:sp>
        </mc:Fallback>
      </mc:AlternateContent>
      <p:sp>
        <p:nvSpPr>
          <p:cNvPr id="21" name="Text Placeholder 67"/>
          <p:cNvSpPr>
            <a:spLocks noGrp="1"/>
          </p:cNvSpPr>
          <p:nvPr>
            <p:ph type="body" sz="quarter" idx="25"/>
          </p:nvPr>
        </p:nvSpPr>
        <p:spPr>
          <a:xfrm>
            <a:off x="13524090" y="3884107"/>
            <a:ext cx="12945893" cy="835533"/>
          </a:xfrm>
        </p:spPr>
        <p:txBody>
          <a:bodyPr/>
          <a:lstStyle/>
          <a:p>
            <a:r>
              <a:rPr lang="en-US" sz="4400" dirty="0" smtClean="0"/>
              <a:t>Results</a:t>
            </a:r>
            <a:endParaRPr lang="en-US" dirty="0"/>
          </a:p>
        </p:txBody>
      </p:sp>
      <p:sp>
        <p:nvSpPr>
          <p:cNvPr id="22" name="Text Placeholder 73"/>
          <p:cNvSpPr>
            <a:spLocks noGrp="1"/>
          </p:cNvSpPr>
          <p:nvPr>
            <p:ph type="body" sz="quarter" idx="96"/>
          </p:nvPr>
        </p:nvSpPr>
        <p:spPr>
          <a:xfrm>
            <a:off x="14157481" y="4851134"/>
            <a:ext cx="12912220" cy="1873384"/>
          </a:xfrm>
        </p:spPr>
        <p:txBody>
          <a:bodyPr/>
          <a:lstStyle/>
          <a:p>
            <a:pPr algn="just"/>
            <a:r>
              <a:rPr lang="en-US" sz="3200" dirty="0" smtClean="0">
                <a:solidFill>
                  <a:schemeClr val="tx1"/>
                </a:solidFill>
              </a:rPr>
              <a:t>We run the aforesaid models on our dataset and the plot below shows the results for the prediction models. As can be seen, </a:t>
            </a:r>
            <a:r>
              <a:rPr lang="en-US" sz="3200" dirty="0" err="1" smtClean="0">
                <a:solidFill>
                  <a:schemeClr val="tx1"/>
                </a:solidFill>
              </a:rPr>
              <a:t>XGBoost</a:t>
            </a:r>
            <a:r>
              <a:rPr lang="en-US" sz="3200" dirty="0" smtClean="0">
                <a:solidFill>
                  <a:schemeClr val="tx1"/>
                </a:solidFill>
              </a:rPr>
              <a:t> outperforms all other models. </a:t>
            </a:r>
            <a:endParaRPr lang="en-US" sz="3200" dirty="0" smtClean="0">
              <a:solidFill>
                <a:schemeClr val="tx1"/>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30107" y="15546326"/>
            <a:ext cx="8324630" cy="5523819"/>
          </a:xfrm>
          <a:prstGeom prst="rect">
            <a:avLst/>
          </a:prstGeom>
        </p:spPr>
      </p:pic>
      <p:graphicFrame>
        <p:nvGraphicFramePr>
          <p:cNvPr id="24" name="Chart 23"/>
          <p:cNvGraphicFramePr>
            <a:graphicFrameLocks/>
          </p:cNvGraphicFramePr>
          <p:nvPr>
            <p:extLst>
              <p:ext uri="{D42A27DB-BD31-4B8C-83A1-F6EECF244321}">
                <p14:modId xmlns:p14="http://schemas.microsoft.com/office/powerpoint/2010/main" val="63530768"/>
              </p:ext>
            </p:extLst>
          </p:nvPr>
        </p:nvGraphicFramePr>
        <p:xfrm>
          <a:off x="13697564" y="6947495"/>
          <a:ext cx="13086377" cy="677526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64788643"/>
              </p:ext>
            </p:extLst>
          </p:nvPr>
        </p:nvGraphicFramePr>
        <p:xfrm>
          <a:off x="17356478" y="24958620"/>
          <a:ext cx="7941921" cy="2049674"/>
        </p:xfrm>
        <a:graphic>
          <a:graphicData uri="http://schemas.openxmlformats.org/drawingml/2006/table">
            <a:tbl>
              <a:tblPr firstRow="1" firstCol="1" bandRow="1">
                <a:tableStyleId>{FABFCF23-3B69-468F-B69F-88F6DE6A72F2}</a:tableStyleId>
              </a:tblPr>
              <a:tblGrid>
                <a:gridCol w="5323665">
                  <a:extLst>
                    <a:ext uri="{9D8B030D-6E8A-4147-A177-3AD203B41FA5}">
                      <a16:colId xmlns:a16="http://schemas.microsoft.com/office/drawing/2014/main" val="123051289"/>
                    </a:ext>
                  </a:extLst>
                </a:gridCol>
                <a:gridCol w="1291640">
                  <a:extLst>
                    <a:ext uri="{9D8B030D-6E8A-4147-A177-3AD203B41FA5}">
                      <a16:colId xmlns:a16="http://schemas.microsoft.com/office/drawing/2014/main" val="3191053905"/>
                    </a:ext>
                  </a:extLst>
                </a:gridCol>
                <a:gridCol w="1326616">
                  <a:extLst>
                    <a:ext uri="{9D8B030D-6E8A-4147-A177-3AD203B41FA5}">
                      <a16:colId xmlns:a16="http://schemas.microsoft.com/office/drawing/2014/main" val="304265956"/>
                    </a:ext>
                  </a:extLst>
                </a:gridCol>
              </a:tblGrid>
              <a:tr h="609694">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 </a:t>
                      </a:r>
                      <a:endParaRPr lang="en-CA"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RMSE</a:t>
                      </a:r>
                      <a:endParaRPr lang="en-CA"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solidFill>
                            <a:schemeClr val="tx1"/>
                          </a:solidFill>
                          <a:effectLst/>
                          <a:latin typeface="Times New Roman" panose="02020603050405020304" pitchFamily="18" charset="0"/>
                          <a:cs typeface="Times New Roman" panose="02020603050405020304" pitchFamily="18" charset="0"/>
                        </a:rPr>
                        <a:t>MAE</a:t>
                      </a:r>
                      <a:endParaRPr lang="en-CA"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2296693"/>
                  </a:ext>
                </a:extLst>
              </a:tr>
              <a:tr h="629312">
                <a:tc>
                  <a:txBody>
                    <a:bodyPr/>
                    <a:lstStyle/>
                    <a:p>
                      <a:pPr marL="0" marR="0" algn="ctr">
                        <a:lnSpc>
                          <a:spcPct val="107000"/>
                        </a:lnSpc>
                        <a:spcBef>
                          <a:spcPts val="0"/>
                        </a:spcBef>
                        <a:spcAft>
                          <a:spcPts val="0"/>
                        </a:spcAft>
                      </a:pPr>
                      <a:r>
                        <a:rPr lang="en-US" sz="2800" b="0" dirty="0">
                          <a:effectLst/>
                          <a:latin typeface="Times New Roman" panose="02020603050405020304" pitchFamily="18" charset="0"/>
                          <a:cs typeface="Times New Roman" panose="02020603050405020304" pitchFamily="18" charset="0"/>
                        </a:rPr>
                        <a:t>Model with sentiment analysis</a:t>
                      </a:r>
                      <a:endParaRPr lang="en-CA"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smtClean="0">
                          <a:effectLst/>
                          <a:latin typeface="Times New Roman" panose="02020603050405020304" pitchFamily="18" charset="0"/>
                          <a:cs typeface="Times New Roman" panose="02020603050405020304" pitchFamily="18" charset="0"/>
                        </a:rPr>
                        <a:t>80</a:t>
                      </a:r>
                      <a:endParaRPr lang="en-CA"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42.3</a:t>
                      </a:r>
                      <a:endParaRPr lang="en-CA"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9179186"/>
                  </a:ext>
                </a:extLst>
              </a:tr>
              <a:tr h="810668">
                <a:tc>
                  <a:txBody>
                    <a:bodyPr/>
                    <a:lstStyle/>
                    <a:p>
                      <a:pPr marL="0" marR="0" algn="ctr">
                        <a:lnSpc>
                          <a:spcPct val="107000"/>
                        </a:lnSpc>
                        <a:spcBef>
                          <a:spcPts val="0"/>
                        </a:spcBef>
                        <a:spcAft>
                          <a:spcPts val="0"/>
                        </a:spcAft>
                      </a:pPr>
                      <a:r>
                        <a:rPr lang="en-US" sz="2800" b="0" dirty="0">
                          <a:effectLst/>
                          <a:latin typeface="Times New Roman" panose="02020603050405020304" pitchFamily="18" charset="0"/>
                          <a:cs typeface="Times New Roman" panose="02020603050405020304" pitchFamily="18" charset="0"/>
                        </a:rPr>
                        <a:t>Model with review score rating</a:t>
                      </a:r>
                      <a:endParaRPr lang="en-CA" sz="2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smtClean="0">
                          <a:effectLst/>
                          <a:latin typeface="Times New Roman" panose="02020603050405020304" pitchFamily="18" charset="0"/>
                          <a:cs typeface="Times New Roman" panose="02020603050405020304" pitchFamily="18" charset="0"/>
                        </a:rPr>
                        <a:t>78</a:t>
                      </a:r>
                      <a:endParaRPr lang="en-CA"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41.89</a:t>
                      </a:r>
                      <a:endParaRPr lang="en-CA"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3487586"/>
                  </a:ext>
                </a:extLst>
              </a:tr>
            </a:tbl>
          </a:graphicData>
        </a:graphic>
      </p:graphicFrame>
      <p:sp>
        <p:nvSpPr>
          <p:cNvPr id="8" name="TextBox 7"/>
          <p:cNvSpPr txBox="1"/>
          <p:nvPr/>
        </p:nvSpPr>
        <p:spPr>
          <a:xfrm>
            <a:off x="14600902" y="13963650"/>
            <a:ext cx="12468799" cy="1569660"/>
          </a:xfrm>
          <a:prstGeom prst="rect">
            <a:avLst/>
          </a:prstGeom>
          <a:noFill/>
        </p:spPr>
        <p:txBody>
          <a:bodyPr wrap="square" rtlCol="0">
            <a:spAutoFit/>
          </a:bodyPr>
          <a:lstStyle/>
          <a:p>
            <a:pPr algn="just"/>
            <a:r>
              <a:rPr lang="en-CA" sz="3200" dirty="0">
                <a:latin typeface="Times New Roman" panose="02020603050405020304" pitchFamily="18" charset="0"/>
                <a:cs typeface="Times New Roman" panose="02020603050405020304" pitchFamily="18" charset="0"/>
              </a:rPr>
              <a:t>Figure </a:t>
            </a:r>
            <a:r>
              <a:rPr lang="en-CA" sz="3200" dirty="0" smtClean="0">
                <a:latin typeface="Times New Roman" panose="02020603050405020304" pitchFamily="18" charset="0"/>
                <a:cs typeface="Times New Roman" panose="02020603050405020304" pitchFamily="18" charset="0"/>
              </a:rPr>
              <a:t>below </a:t>
            </a:r>
            <a:r>
              <a:rPr lang="en-CA" sz="3200" dirty="0">
                <a:latin typeface="Times New Roman" panose="02020603050405020304" pitchFamily="18" charset="0"/>
                <a:cs typeface="Times New Roman" panose="02020603050405020304" pitchFamily="18" charset="0"/>
              </a:rPr>
              <a:t>shows the actual prices (x-axis) against our best predictions (y-axis) </a:t>
            </a:r>
            <a:r>
              <a:rPr lang="en-CA" sz="3200" dirty="0" smtClean="0">
                <a:latin typeface="Times New Roman" panose="02020603050405020304" pitchFamily="18" charset="0"/>
                <a:cs typeface="Times New Roman" panose="02020603050405020304" pitchFamily="18" charset="0"/>
              </a:rPr>
              <a:t>by </a:t>
            </a:r>
            <a:r>
              <a:rPr lang="en-CA" sz="3200" dirty="0" err="1" smtClean="0">
                <a:latin typeface="Times New Roman" panose="02020603050405020304" pitchFamily="18" charset="0"/>
                <a:cs typeface="Times New Roman" panose="02020603050405020304" pitchFamily="18" charset="0"/>
              </a:rPr>
              <a:t>XGBoost</a:t>
            </a:r>
            <a:r>
              <a:rPr lang="en-CA" sz="3200" dirty="0" smtClean="0">
                <a:latin typeface="Times New Roman" panose="02020603050405020304" pitchFamily="18" charset="0"/>
                <a:cs typeface="Times New Roman" panose="02020603050405020304" pitchFamily="18" charset="0"/>
              </a:rPr>
              <a:t> model on </a:t>
            </a:r>
            <a:r>
              <a:rPr lang="en-CA" sz="3200" dirty="0">
                <a:latin typeface="Times New Roman" panose="02020603050405020304" pitchFamily="18" charset="0"/>
                <a:cs typeface="Times New Roman" panose="02020603050405020304" pitchFamily="18" charset="0"/>
              </a:rPr>
              <a:t>test </a:t>
            </a:r>
            <a:r>
              <a:rPr lang="en-CA" sz="3200" dirty="0" smtClean="0">
                <a:latin typeface="Times New Roman" panose="02020603050405020304" pitchFamily="18" charset="0"/>
                <a:cs typeface="Times New Roman" panose="02020603050405020304" pitchFamily="18" charset="0"/>
              </a:rPr>
              <a:t>set and the line </a:t>
            </a:r>
            <a:r>
              <a:rPr lang="en-CA" sz="3200" dirty="0">
                <a:latin typeface="Times New Roman" panose="02020603050405020304" pitchFamily="18" charset="0"/>
                <a:cs typeface="Times New Roman" panose="02020603050405020304" pitchFamily="18" charset="0"/>
              </a:rPr>
              <a:t>represents the perfect prediction (x = y).</a:t>
            </a:r>
            <a:endParaRPr lang="en-CA" sz="3200" dirty="0">
              <a:latin typeface="Times New Roman" panose="02020603050405020304" pitchFamily="18" charset="0"/>
              <a:cs typeface="Times New Roman" panose="02020603050405020304" pitchFamily="18" charset="0"/>
            </a:endParaRPr>
          </a:p>
        </p:txBody>
      </p:sp>
      <p:sp>
        <p:nvSpPr>
          <p:cNvPr id="27" name="Text Placeholder 67"/>
          <p:cNvSpPr>
            <a:spLocks noGrp="1"/>
          </p:cNvSpPr>
          <p:nvPr>
            <p:ph type="body" sz="quarter" idx="25"/>
          </p:nvPr>
        </p:nvSpPr>
        <p:spPr>
          <a:xfrm>
            <a:off x="15553104" y="21578641"/>
            <a:ext cx="11230837" cy="835533"/>
          </a:xfrm>
        </p:spPr>
        <p:txBody>
          <a:bodyPr/>
          <a:lstStyle/>
          <a:p>
            <a:r>
              <a:rPr lang="en-US" sz="4400" dirty="0" smtClean="0"/>
              <a:t>Sentiment Analysis Effect </a:t>
            </a:r>
            <a:endParaRPr lang="en-US" dirty="0"/>
          </a:p>
        </p:txBody>
      </p:sp>
      <p:sp>
        <p:nvSpPr>
          <p:cNvPr id="10" name="TextBox 9"/>
          <p:cNvSpPr txBox="1"/>
          <p:nvPr/>
        </p:nvSpPr>
        <p:spPr>
          <a:xfrm>
            <a:off x="15644276" y="22508200"/>
            <a:ext cx="11425425" cy="2062103"/>
          </a:xfrm>
          <a:prstGeom prst="rect">
            <a:avLst/>
          </a:prstGeom>
          <a:noFill/>
        </p:spPr>
        <p:txBody>
          <a:bodyPr wrap="square" rtlCol="0">
            <a:spAutoFit/>
          </a:bodyPr>
          <a:lstStyle/>
          <a:p>
            <a:pPr algn="just"/>
            <a:r>
              <a:rPr lang="en-CA" sz="3200" dirty="0" smtClean="0">
                <a:latin typeface="Times New Roman" panose="02020603050405020304" pitchFamily="18" charset="0"/>
                <a:cs typeface="Times New Roman" panose="02020603050405020304" pitchFamily="18" charset="0"/>
              </a:rPr>
              <a:t>We run our best performing model on two datasets, one of the with “review score rating as a feature” and the other one with “review sentiment” as a feature. The results show that using review sentiments improve the accuracy of the model.</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5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574</TotalTime>
  <Words>664</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Arial Black</vt:lpstr>
      <vt:lpstr>Calibri</vt:lpstr>
      <vt:lpstr>Cambria</vt:lpstr>
      <vt:lpstr>Cambria Math</vt:lpstr>
      <vt:lpstr>Times New Roman</vt:lpstr>
      <vt:lpstr>Trebuchet MS</vt:lpstr>
      <vt:lpstr>Wingdings</vt:lpstr>
      <vt:lpstr>PosterPresentations.com-70CMx100CM</vt:lpstr>
      <vt:lpstr>Without Quick Guides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fatemeh zand</cp:lastModifiedBy>
  <cp:revision>60</cp:revision>
  <dcterms:created xsi:type="dcterms:W3CDTF">2012-02-10T00:10:15Z</dcterms:created>
  <dcterms:modified xsi:type="dcterms:W3CDTF">2021-04-13T23:53:53Z</dcterms:modified>
</cp:coreProperties>
</file>