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36"/>
  </p:notesMasterIdLst>
  <p:sldIdLst>
    <p:sldId id="2681" r:id="rId2"/>
    <p:sldId id="2674" r:id="rId3"/>
    <p:sldId id="2703" r:id="rId4"/>
    <p:sldId id="2705" r:id="rId5"/>
    <p:sldId id="2704" r:id="rId6"/>
    <p:sldId id="2676" r:id="rId7"/>
    <p:sldId id="2682" r:id="rId8"/>
    <p:sldId id="2686" r:id="rId9"/>
    <p:sldId id="2700" r:id="rId10"/>
    <p:sldId id="2694" r:id="rId11"/>
    <p:sldId id="2684" r:id="rId12"/>
    <p:sldId id="2685" r:id="rId13"/>
    <p:sldId id="2687" r:id="rId14"/>
    <p:sldId id="2688" r:id="rId15"/>
    <p:sldId id="2689" r:id="rId16"/>
    <p:sldId id="2708" r:id="rId17"/>
    <p:sldId id="2677" r:id="rId18"/>
    <p:sldId id="2707" r:id="rId19"/>
    <p:sldId id="2706" r:id="rId20"/>
    <p:sldId id="2701" r:id="rId21"/>
    <p:sldId id="2690" r:id="rId22"/>
    <p:sldId id="2712" r:id="rId23"/>
    <p:sldId id="2692" r:id="rId24"/>
    <p:sldId id="2699" r:id="rId25"/>
    <p:sldId id="2696" r:id="rId26"/>
    <p:sldId id="2697" r:id="rId27"/>
    <p:sldId id="2698" r:id="rId28"/>
    <p:sldId id="2702" r:id="rId29"/>
    <p:sldId id="2709" r:id="rId30"/>
    <p:sldId id="2710" r:id="rId31"/>
    <p:sldId id="2711" r:id="rId32"/>
    <p:sldId id="2713" r:id="rId33"/>
    <p:sldId id="2714" r:id="rId34"/>
    <p:sldId id="2679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74"/>
            <p14:sldId id="2703"/>
            <p14:sldId id="2705"/>
            <p14:sldId id="2704"/>
            <p14:sldId id="2676"/>
            <p14:sldId id="2682"/>
            <p14:sldId id="2686"/>
            <p14:sldId id="2700"/>
            <p14:sldId id="2694"/>
            <p14:sldId id="2684"/>
            <p14:sldId id="2685"/>
            <p14:sldId id="2687"/>
            <p14:sldId id="2688"/>
            <p14:sldId id="2689"/>
            <p14:sldId id="2708"/>
            <p14:sldId id="2677"/>
            <p14:sldId id="2707"/>
            <p14:sldId id="2706"/>
            <p14:sldId id="2701"/>
            <p14:sldId id="2690"/>
            <p14:sldId id="2712"/>
            <p14:sldId id="2692"/>
            <p14:sldId id="2699"/>
            <p14:sldId id="2696"/>
            <p14:sldId id="2697"/>
            <p14:sldId id="2698"/>
            <p14:sldId id="2702"/>
            <p14:sldId id="2709"/>
            <p14:sldId id="2710"/>
            <p14:sldId id="2711"/>
            <p14:sldId id="2713"/>
            <p14:sldId id="2714"/>
            <p14:sldId id="2679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034" autoAdjust="0"/>
    <p:restoredTop sz="99273" autoAdjust="0"/>
  </p:normalViewPr>
  <p:slideViewPr>
    <p:cSldViewPr snapToGrid="0">
      <p:cViewPr varScale="1">
        <p:scale>
          <a:sx n="84" d="100"/>
          <a:sy n="84" d="100"/>
        </p:scale>
        <p:origin x="90" y="744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2022-05-31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2022-05-31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67754"/>
            <a:ext cx="990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미세먼지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유발 영향인자 분석 및 </a:t>
            </a:r>
            <a:r>
              <a:rPr lang="ko-KR" altLang="en-US" sz="3200" b="1"/>
              <a:t>개선안 도출</a:t>
            </a:r>
            <a:endParaRPr lang="en-US" altLang="ko-KR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80933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</a:t>
            </a:r>
            <a:r>
              <a:rPr lang="ko-KR" altLang="en-US"/>
              <a:t>반 하지혜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925050" cy="27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02C54-348F-1BE9-9888-FD5EC3BA1A42}"/>
              </a:ext>
            </a:extLst>
          </p:cNvPr>
          <p:cNvSpPr txBox="1"/>
          <p:nvPr/>
        </p:nvSpPr>
        <p:spPr>
          <a:xfrm>
            <a:off x="553277" y="4614053"/>
            <a:ext cx="829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- IQR </a:t>
            </a:r>
            <a:r>
              <a:rPr lang="ko-KR" altLang="en-US">
                <a:sym typeface="Wingdings" panose="05000000000000000000" pitchFamily="2" charset="2"/>
              </a:rPr>
              <a:t>방식을 이용하여 이상치를 제거한 후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데이터의 개수가 </a:t>
            </a:r>
            <a:r>
              <a:rPr lang="en-US" altLang="ko-KR">
                <a:sym typeface="Wingdings" panose="05000000000000000000" pitchFamily="2" charset="2"/>
              </a:rPr>
              <a:t>342</a:t>
            </a:r>
            <a:r>
              <a:rPr lang="ko-KR" altLang="en-US">
                <a:sym typeface="Wingdings" panose="05000000000000000000" pitchFamily="2" charset="2"/>
              </a:rPr>
              <a:t>개가 되었다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가장 처음의 데이터는 </a:t>
            </a:r>
            <a:r>
              <a:rPr lang="en-US" altLang="ko-KR">
                <a:sym typeface="Wingdings" panose="05000000000000000000" pitchFamily="2" charset="2"/>
              </a:rPr>
              <a:t>366</a:t>
            </a:r>
            <a:r>
              <a:rPr lang="ko-KR" altLang="en-US">
                <a:sym typeface="Wingdings" panose="05000000000000000000" pitchFamily="2" charset="2"/>
              </a:rPr>
              <a:t>개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BE50FA-B650-9350-C8DB-77CF3D0E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77" y="906403"/>
            <a:ext cx="7667625" cy="2990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11844A-1772-3FBA-2A01-765464AA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7" y="3946852"/>
            <a:ext cx="14859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5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44A3D3-6053-0BAC-519C-483AE9146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1022568"/>
            <a:ext cx="6743700" cy="5619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0082" y="5373767"/>
            <a:ext cx="558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목표변수인 </a:t>
            </a:r>
            <a:r>
              <a:rPr lang="en-US" altLang="ko-KR">
                <a:sym typeface="Wingdings" panose="05000000000000000000" pitchFamily="2" charset="2"/>
              </a:rPr>
              <a:t>PM10</a:t>
            </a:r>
            <a:r>
              <a:rPr lang="ko-KR" altLang="en-US">
                <a:sym typeface="Wingdings" panose="05000000000000000000" pitchFamily="2" charset="2"/>
              </a:rPr>
              <a:t>과 분포가 비슷한 설명변수는 </a:t>
            </a:r>
            <a:r>
              <a:rPr lang="en-US" altLang="ko-KR">
                <a:sym typeface="Wingdings" panose="05000000000000000000" pitchFamily="2" charset="2"/>
              </a:rPr>
              <a:t>O3, NO2, WIND </a:t>
            </a:r>
            <a:r>
              <a:rPr lang="ko-KR" altLang="en-US">
                <a:sym typeface="Wingdings" panose="05000000000000000000" pitchFamily="2" charset="2"/>
              </a:rPr>
              <a:t>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RAIN, SNOW</a:t>
            </a:r>
            <a:r>
              <a:rPr lang="ko-KR" altLang="en-US">
                <a:sym typeface="Wingdings" panose="05000000000000000000" pitchFamily="2" charset="2"/>
              </a:rPr>
              <a:t>는 관계가 없어 보인다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162DB-C486-DCEB-269E-244FDBB50ABA}"/>
              </a:ext>
            </a:extLst>
          </p:cNvPr>
          <p:cNvSpPr/>
          <p:nvPr/>
        </p:nvSpPr>
        <p:spPr>
          <a:xfrm>
            <a:off x="2232561" y="1231052"/>
            <a:ext cx="1306286" cy="1060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6087C3-690E-BA61-A8FD-56153900566A}"/>
              </a:ext>
            </a:extLst>
          </p:cNvPr>
          <p:cNvSpPr/>
          <p:nvPr/>
        </p:nvSpPr>
        <p:spPr>
          <a:xfrm>
            <a:off x="3905003" y="1252824"/>
            <a:ext cx="1306286" cy="1060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2202D0-D504-FC12-355F-2840B7BF7FF0}"/>
              </a:ext>
            </a:extLst>
          </p:cNvPr>
          <p:cNvSpPr/>
          <p:nvPr/>
        </p:nvSpPr>
        <p:spPr>
          <a:xfrm>
            <a:off x="5638798" y="1252823"/>
            <a:ext cx="1306286" cy="1060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A60D8C-022C-1D68-A04A-403769930E8F}"/>
              </a:ext>
            </a:extLst>
          </p:cNvPr>
          <p:cNvSpPr/>
          <p:nvPr/>
        </p:nvSpPr>
        <p:spPr>
          <a:xfrm>
            <a:off x="518553" y="4005920"/>
            <a:ext cx="1306286" cy="1060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9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914" y="5066083"/>
            <a:ext cx="932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- </a:t>
            </a:r>
            <a:r>
              <a:rPr lang="ko-KR" altLang="en-US">
                <a:sym typeface="Wingdings" panose="05000000000000000000" pitchFamily="2" charset="2"/>
              </a:rPr>
              <a:t>산점도로 </a:t>
            </a:r>
            <a:r>
              <a:rPr lang="en-US" altLang="ko-KR">
                <a:sym typeface="Wingdings" panose="05000000000000000000" pitchFamily="2" charset="2"/>
              </a:rPr>
              <a:t>CO</a:t>
            </a:r>
            <a:r>
              <a:rPr lang="ko-KR" altLang="en-US">
                <a:sym typeface="Wingdings" panose="05000000000000000000" pitchFamily="2" charset="2"/>
              </a:rPr>
              <a:t>와 </a:t>
            </a:r>
            <a:r>
              <a:rPr lang="en-US" altLang="ko-KR">
                <a:sym typeface="Wingdings" panose="05000000000000000000" pitchFamily="2" charset="2"/>
              </a:rPr>
              <a:t>PM10</a:t>
            </a:r>
            <a:r>
              <a:rPr lang="ko-KR" altLang="en-US">
                <a:sym typeface="Wingdings" panose="05000000000000000000" pitchFamily="2" charset="2"/>
              </a:rPr>
              <a:t>의 관계를 확인해 보면 </a:t>
            </a:r>
            <a:r>
              <a:rPr lang="en-US" altLang="ko-KR">
                <a:sym typeface="Wingdings" panose="05000000000000000000" pitchFamily="2" charset="2"/>
              </a:rPr>
              <a:t>CO</a:t>
            </a:r>
            <a:r>
              <a:rPr lang="ko-KR" altLang="en-US">
                <a:sym typeface="Wingdings" panose="05000000000000000000" pitchFamily="2" charset="2"/>
              </a:rPr>
              <a:t>가 높을수록 </a:t>
            </a:r>
            <a:r>
              <a:rPr lang="en-US" altLang="ko-KR">
                <a:sym typeface="Wingdings" panose="05000000000000000000" pitchFamily="2" charset="2"/>
              </a:rPr>
              <a:t>PM10</a:t>
            </a:r>
            <a:r>
              <a:rPr lang="ko-KR" altLang="en-US">
                <a:sym typeface="Wingdings" panose="05000000000000000000" pitchFamily="2" charset="2"/>
              </a:rPr>
              <a:t>이 높은 경향이 있다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43A21-E10A-D5D5-F991-0B677758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90" y="1521380"/>
            <a:ext cx="5905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3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914" y="5066083"/>
            <a:ext cx="787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- </a:t>
            </a:r>
            <a:r>
              <a:rPr lang="ko-KR" altLang="en-US">
                <a:sym typeface="Wingdings" panose="05000000000000000000" pitchFamily="2" charset="2"/>
              </a:rPr>
              <a:t>시계열도표를 보면</a:t>
            </a:r>
            <a:r>
              <a:rPr lang="en-US" altLang="ko-KR">
                <a:sym typeface="Wingdings" panose="05000000000000000000" pitchFamily="2" charset="2"/>
              </a:rPr>
              <a:t>, HUMIDITY</a:t>
            </a:r>
            <a:r>
              <a:rPr lang="ko-KR" altLang="en-US">
                <a:sym typeface="Wingdings" panose="05000000000000000000" pitchFamily="2" charset="2"/>
              </a:rPr>
              <a:t>가 높은 시기에 </a:t>
            </a:r>
            <a:r>
              <a:rPr lang="en-US" altLang="ko-KR">
                <a:sym typeface="Wingdings" panose="05000000000000000000" pitchFamily="2" charset="2"/>
              </a:rPr>
              <a:t>PM10</a:t>
            </a:r>
            <a:r>
              <a:rPr lang="ko-KR" altLang="en-US">
                <a:sym typeface="Wingdings" panose="05000000000000000000" pitchFamily="2" charset="2"/>
              </a:rPr>
              <a:t>이 높은 경향이 있다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2BB74D-F69A-0994-5DF5-F0CD8DFD5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6" y="1368980"/>
            <a:ext cx="8439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8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914" y="5066083"/>
            <a:ext cx="8991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PM10</a:t>
            </a:r>
            <a:r>
              <a:rPr lang="ko-KR" altLang="en-US">
                <a:sym typeface="Wingdings" panose="05000000000000000000" pitchFamily="2" charset="2"/>
              </a:rPr>
              <a:t>과 관련이 커 보이는 변수</a:t>
            </a:r>
            <a:r>
              <a:rPr lang="en-US" altLang="ko-KR">
                <a:sym typeface="Wingdings" panose="05000000000000000000" pitchFamily="2" charset="2"/>
              </a:rPr>
              <a:t>(O3, NO2, CO, TEMP)</a:t>
            </a:r>
            <a:r>
              <a:rPr lang="ko-KR" altLang="en-US">
                <a:sym typeface="Wingdings" panose="05000000000000000000" pitchFamily="2" charset="2"/>
              </a:rPr>
              <a:t>들끼리 산점도를 그린 것이다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O3, NO2, CO</a:t>
            </a:r>
            <a:r>
              <a:rPr lang="ko-KR" altLang="en-US">
                <a:sym typeface="Wingdings" panose="05000000000000000000" pitchFamily="2" charset="2"/>
              </a:rPr>
              <a:t>가 증가할수록 </a:t>
            </a:r>
            <a:r>
              <a:rPr lang="en-US" altLang="ko-KR">
                <a:sym typeface="Wingdings" panose="05000000000000000000" pitchFamily="2" charset="2"/>
              </a:rPr>
              <a:t>PM10</a:t>
            </a:r>
            <a:r>
              <a:rPr lang="ko-KR" altLang="en-US">
                <a:sym typeface="Wingdings" panose="05000000000000000000" pitchFamily="2" charset="2"/>
              </a:rPr>
              <a:t>이 조금씩 증가하는 경향을 보인다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TEMP</a:t>
            </a:r>
            <a:r>
              <a:rPr lang="ko-KR" altLang="en-US">
                <a:sym typeface="Wingdings" panose="05000000000000000000" pitchFamily="2" charset="2"/>
              </a:rPr>
              <a:t>가 증가할수록 </a:t>
            </a:r>
            <a:r>
              <a:rPr lang="en-US" altLang="ko-KR">
                <a:sym typeface="Wingdings" panose="05000000000000000000" pitchFamily="2" charset="2"/>
              </a:rPr>
              <a:t>PM10</a:t>
            </a:r>
            <a:r>
              <a:rPr lang="ko-KR" altLang="en-US">
                <a:sym typeface="Wingdings" panose="05000000000000000000" pitchFamily="2" charset="2"/>
              </a:rPr>
              <a:t>은 조금씩 감소하는 경향을 보인다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910E8-8A6B-8DAD-A456-76DD1896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9" y="1936837"/>
            <a:ext cx="9022309" cy="244459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809439-BE21-E2E3-9CAA-91864D3F5255}"/>
              </a:ext>
            </a:extLst>
          </p:cNvPr>
          <p:cNvCxnSpPr/>
          <p:nvPr/>
        </p:nvCxnSpPr>
        <p:spPr>
          <a:xfrm flipV="1">
            <a:off x="5272644" y="2683823"/>
            <a:ext cx="1911927" cy="1116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E20BDA-CF39-2D17-2B3F-80571075D5D3}"/>
              </a:ext>
            </a:extLst>
          </p:cNvPr>
          <p:cNvCxnSpPr/>
          <p:nvPr/>
        </p:nvCxnSpPr>
        <p:spPr>
          <a:xfrm flipV="1">
            <a:off x="3041073" y="2683822"/>
            <a:ext cx="1911927" cy="1116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AB3C75-6381-361E-8F98-D2867CFE7390}"/>
              </a:ext>
            </a:extLst>
          </p:cNvPr>
          <p:cNvCxnSpPr/>
          <p:nvPr/>
        </p:nvCxnSpPr>
        <p:spPr>
          <a:xfrm flipV="1">
            <a:off x="925374" y="2683822"/>
            <a:ext cx="1911927" cy="1116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445C86-A07B-815C-DA94-A88A68FAC6D0}"/>
              </a:ext>
            </a:extLst>
          </p:cNvPr>
          <p:cNvCxnSpPr>
            <a:cxnSpLocks/>
          </p:cNvCxnSpPr>
          <p:nvPr/>
        </p:nvCxnSpPr>
        <p:spPr>
          <a:xfrm>
            <a:off x="7388343" y="2602343"/>
            <a:ext cx="1759527" cy="1113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2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333" y="1859339"/>
            <a:ext cx="29803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PM10</a:t>
            </a:r>
            <a:r>
              <a:rPr lang="ko-KR" altLang="en-US">
                <a:sym typeface="Wingdings" panose="05000000000000000000" pitchFamily="2" charset="2"/>
              </a:rPr>
              <a:t>과 설명변수들의 상관계수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NO2: 0.35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CO: 0.52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SO2: 0.43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TEMP: -0.29</a:t>
            </a:r>
          </a:p>
          <a:p>
            <a:pPr marL="285750" indent="-285750">
              <a:buFontTx/>
              <a:buChar char="-"/>
            </a:pP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NO2, CO, SO2</a:t>
            </a:r>
            <a:r>
              <a:rPr lang="ko-KR" altLang="en-US">
                <a:sym typeface="Wingdings" panose="05000000000000000000" pitchFamily="2" charset="2"/>
              </a:rPr>
              <a:t>는 양의 상관관계를 가지고</a:t>
            </a:r>
            <a:r>
              <a:rPr lang="en-US" altLang="ko-KR">
                <a:sym typeface="Wingdings" panose="05000000000000000000" pitchFamily="2" charset="2"/>
              </a:rPr>
              <a:t>, TEMP</a:t>
            </a:r>
            <a:r>
              <a:rPr lang="ko-KR" altLang="en-US">
                <a:sym typeface="Wingdings" panose="05000000000000000000" pitchFamily="2" charset="2"/>
              </a:rPr>
              <a:t>는 음의 상관관계를 가진다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B6C1E-6C12-AE3C-0C63-EE8C83F4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5" y="727293"/>
            <a:ext cx="5876925" cy="59150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AB28CB-301E-0D81-2576-EA9028ECE7E1}"/>
              </a:ext>
            </a:extLst>
          </p:cNvPr>
          <p:cNvSpPr/>
          <p:nvPr/>
        </p:nvSpPr>
        <p:spPr>
          <a:xfrm>
            <a:off x="771896" y="1599187"/>
            <a:ext cx="332509" cy="1571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23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EDA 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568DB46-B22C-B140-250F-4566EA2C8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041372"/>
              </p:ext>
            </p:extLst>
          </p:nvPr>
        </p:nvGraphicFramePr>
        <p:xfrm>
          <a:off x="1346903" y="1595325"/>
          <a:ext cx="6604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714">
                  <a:extLst>
                    <a:ext uri="{9D8B030D-6E8A-4147-A177-3AD203B41FA5}">
                      <a16:colId xmlns:a16="http://schemas.microsoft.com/office/drawing/2014/main" val="493130491"/>
                    </a:ext>
                  </a:extLst>
                </a:gridCol>
                <a:gridCol w="3967286">
                  <a:extLst>
                    <a:ext uri="{9D8B030D-6E8A-4147-A177-3AD203B41FA5}">
                      <a16:colId xmlns:a16="http://schemas.microsoft.com/office/drawing/2014/main" val="3480249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탐색 기법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관련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2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국가미세먼지정보센터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SO2, NO2, CO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4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외국 사례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O3, CO, SO2, NO2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0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히스토그램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O3, NO2, WIND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7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시계열도표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HUMIDITY: </a:t>
                      </a:r>
                      <a:r>
                        <a:rPr lang="ko-KR" altLang="en-US"/>
                        <a:t>양의 상관관계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50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산점도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>
                          <a:sym typeface="Wingdings" panose="05000000000000000000" pitchFamily="2" charset="2"/>
                        </a:rPr>
                        <a:t>O3, NO2, CO: </a:t>
                      </a:r>
                      <a:r>
                        <a:rPr lang="ko-KR" altLang="en-US">
                          <a:sym typeface="Wingdings" panose="05000000000000000000" pitchFamily="2" charset="2"/>
                        </a:rPr>
                        <a:t>양의 상관관계</a:t>
                      </a:r>
                      <a:endParaRPr lang="en-US" altLang="ko-KR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>
                          <a:sym typeface="Wingdings" panose="05000000000000000000" pitchFamily="2" charset="2"/>
                        </a:rPr>
                        <a:t>TEMP: </a:t>
                      </a:r>
                      <a:r>
                        <a:rPr lang="ko-KR" altLang="en-US">
                          <a:sym typeface="Wingdings" panose="05000000000000000000" pitchFamily="2" charset="2"/>
                        </a:rPr>
                        <a:t>음의 상관관계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1751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상관계수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ym typeface="Wingdings" panose="05000000000000000000" pitchFamily="2" charset="2"/>
                        </a:rPr>
                        <a:t>NO2, CO, SO2:</a:t>
                      </a:r>
                      <a:r>
                        <a:rPr lang="ko-KR" altLang="en-US">
                          <a:sym typeface="Wingdings" panose="05000000000000000000" pitchFamily="2" charset="2"/>
                        </a:rPr>
                        <a:t> 양의 상관관계</a:t>
                      </a:r>
                      <a:endParaRPr lang="en-US" altLang="ko-KR"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ym typeface="Wingdings" panose="05000000000000000000" pitchFamily="2" charset="2"/>
                        </a:rPr>
                        <a:t>TEMP:</a:t>
                      </a:r>
                      <a:r>
                        <a:rPr lang="ko-KR" altLang="en-US">
                          <a:sym typeface="Wingdings" panose="05000000000000000000" pitchFamily="2" charset="2"/>
                        </a:rPr>
                        <a:t> 음의 상관관계</a:t>
                      </a:r>
                      <a:endParaRPr lang="en-US" altLang="ko-KR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31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42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025" y="4470358"/>
            <a:ext cx="748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평균</a:t>
            </a:r>
            <a:r>
              <a:rPr lang="en-US" altLang="ko-KR"/>
              <a:t>, min, max</a:t>
            </a:r>
            <a:r>
              <a:rPr lang="ko-KR" altLang="en-US"/>
              <a:t>값의 차이가 심하기 때문에</a:t>
            </a:r>
            <a:r>
              <a:rPr lang="en-US" altLang="ko-KR"/>
              <a:t> </a:t>
            </a:r>
            <a:r>
              <a:rPr lang="ko-KR" altLang="en-US"/>
              <a:t>회귀분석을 하면 기울기의 차이가 심하게 나올 것이라 예상된다</a:t>
            </a:r>
            <a:r>
              <a:rPr lang="en-US" altLang="ko-KR"/>
              <a:t>. </a:t>
            </a:r>
            <a:r>
              <a:rPr lang="ko-KR" altLang="en-US"/>
              <a:t>그렇기 때문에</a:t>
            </a:r>
            <a:r>
              <a:rPr lang="en-US" altLang="ko-KR"/>
              <a:t> </a:t>
            </a:r>
            <a:r>
              <a:rPr lang="ko-KR" altLang="en-US"/>
              <a:t>표준화 수행이 필요하다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1) </a:t>
            </a:r>
            <a:r>
              <a:rPr lang="ko-KR" altLang="en-US"/>
              <a:t>회귀 분석 </a:t>
            </a:r>
            <a:r>
              <a:rPr lang="en-US" altLang="ko-KR"/>
              <a:t>- </a:t>
            </a:r>
            <a:r>
              <a:rPr lang="ko-KR" altLang="en-US"/>
              <a:t>표준화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D900792-C295-59B0-6B79-A3695E58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2" y="1480216"/>
            <a:ext cx="7791450" cy="22574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0EF7D0-CEF9-5051-E23C-AC1C9488AAD3}"/>
              </a:ext>
            </a:extLst>
          </p:cNvPr>
          <p:cNvSpPr/>
          <p:nvPr/>
        </p:nvSpPr>
        <p:spPr>
          <a:xfrm>
            <a:off x="950025" y="2014157"/>
            <a:ext cx="7134944" cy="194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69948A-31A8-F784-B231-81F4FFEDCEFD}"/>
              </a:ext>
            </a:extLst>
          </p:cNvPr>
          <p:cNvSpPr/>
          <p:nvPr/>
        </p:nvSpPr>
        <p:spPr>
          <a:xfrm>
            <a:off x="959921" y="3484712"/>
            <a:ext cx="7134944" cy="194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77ACBF-DE00-778B-3400-9C327686BC64}"/>
              </a:ext>
            </a:extLst>
          </p:cNvPr>
          <p:cNvSpPr/>
          <p:nvPr/>
        </p:nvSpPr>
        <p:spPr>
          <a:xfrm>
            <a:off x="1007425" y="2499066"/>
            <a:ext cx="7134944" cy="194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67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6072" y="5547108"/>
            <a:ext cx="701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표준화 후의 모습이다</a:t>
            </a:r>
            <a:r>
              <a:rPr lang="en-US" altLang="ko-KR"/>
              <a:t>. (</a:t>
            </a:r>
            <a:r>
              <a:rPr lang="ko-KR" altLang="en-US"/>
              <a:t>목표변수인 </a:t>
            </a:r>
            <a:r>
              <a:rPr lang="en-US" altLang="ko-KR"/>
              <a:t>PM10, </a:t>
            </a:r>
            <a:r>
              <a:rPr lang="ko-KR" altLang="en-US"/>
              <a:t>날짜는 표준화 제외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1) </a:t>
            </a:r>
            <a:r>
              <a:rPr lang="ko-KR" altLang="en-US"/>
              <a:t>회귀 분석 </a:t>
            </a:r>
            <a:r>
              <a:rPr lang="en-US" altLang="ko-KR"/>
              <a:t>- </a:t>
            </a:r>
            <a:r>
              <a:rPr lang="ko-KR" altLang="en-US"/>
              <a:t>표준화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50D33C-1323-40D7-FA2B-D28912F2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9" y="1310892"/>
            <a:ext cx="7667625" cy="1543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B416C7-9E7B-1BA5-B4C9-A2D81297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74" y="3633854"/>
            <a:ext cx="7543800" cy="154305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E27C75-A45C-9174-D243-644518BBE456}"/>
              </a:ext>
            </a:extLst>
          </p:cNvPr>
          <p:cNvCxnSpPr/>
          <p:nvPr/>
        </p:nvCxnSpPr>
        <p:spPr>
          <a:xfrm>
            <a:off x="4160006" y="2945081"/>
            <a:ext cx="0" cy="5072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20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8710" y="2551837"/>
            <a:ext cx="3602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모든 변수를 넣고 회귀 분석을 시행한 결과이다</a:t>
            </a:r>
            <a:r>
              <a:rPr lang="en-US" altLang="ko-KR"/>
              <a:t>. </a:t>
            </a:r>
            <a:r>
              <a:rPr lang="ko-KR" altLang="en-US"/>
              <a:t>이때의 정확도는 </a:t>
            </a:r>
            <a:r>
              <a:rPr lang="en-US" altLang="ko-KR"/>
              <a:t>0.495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p-value</a:t>
            </a:r>
            <a:r>
              <a:rPr lang="ko-KR" altLang="en-US"/>
              <a:t>가 </a:t>
            </a:r>
            <a:r>
              <a:rPr lang="en-US" altLang="ko-KR"/>
              <a:t>0.05</a:t>
            </a:r>
            <a:r>
              <a:rPr lang="ko-KR" altLang="en-US"/>
              <a:t>보다 높은 변수가 존재하여 하나씩 제거하려고 한다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1) </a:t>
            </a:r>
            <a:r>
              <a:rPr lang="ko-KR" altLang="en-US"/>
              <a:t>회귀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1D6CD-F446-B86E-EA01-B6DD231D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71" y="1105602"/>
            <a:ext cx="5372100" cy="52006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7EB883B-2403-EAE5-6A2E-F6EAB92D20AE}"/>
              </a:ext>
            </a:extLst>
          </p:cNvPr>
          <p:cNvSpPr/>
          <p:nvPr/>
        </p:nvSpPr>
        <p:spPr>
          <a:xfrm>
            <a:off x="5291328" y="1582897"/>
            <a:ext cx="494844" cy="221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5CE021-7E20-2A92-32D1-E1037C74CBAB}"/>
              </a:ext>
            </a:extLst>
          </p:cNvPr>
          <p:cNvSpPr/>
          <p:nvPr/>
        </p:nvSpPr>
        <p:spPr>
          <a:xfrm>
            <a:off x="3607006" y="3547872"/>
            <a:ext cx="574850" cy="176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77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B6177-138A-7C37-764B-13EAAF2EE5B3}"/>
              </a:ext>
            </a:extLst>
          </p:cNvPr>
          <p:cNvSpPr txBox="1"/>
          <p:nvPr/>
        </p:nvSpPr>
        <p:spPr>
          <a:xfrm>
            <a:off x="434795" y="1053133"/>
            <a:ext cx="8851075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주제 및 방향</a:t>
            </a:r>
            <a:r>
              <a:rPr lang="en-US" altLang="ko-KR"/>
              <a:t>: </a:t>
            </a:r>
            <a:r>
              <a:rPr lang="ko-KR" altLang="en-US"/>
              <a:t>미세먼지 발생에 영향을 미치는 변수</a:t>
            </a:r>
            <a:r>
              <a:rPr lang="en-US" altLang="ko-KR"/>
              <a:t>(</a:t>
            </a:r>
            <a:r>
              <a:rPr lang="ko-KR" altLang="en-US"/>
              <a:t>요인</a:t>
            </a:r>
            <a:r>
              <a:rPr lang="en-US" altLang="ko-KR"/>
              <a:t>)</a:t>
            </a:r>
            <a:r>
              <a:rPr lang="ko-KR" altLang="en-US"/>
              <a:t> 파악을 통해 미세먼지 발생량을 줄일 수 있는 방안을 찾는다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- </a:t>
            </a:r>
            <a:r>
              <a:rPr lang="ko-KR" altLang="en-US"/>
              <a:t>분석 배경</a:t>
            </a:r>
            <a:r>
              <a:rPr lang="en-US" altLang="ko-KR"/>
              <a:t>: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미세먼지로 인해 건강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환경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경제 등 영향을 주면서 다양한 문제를 일으키고 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그래서 대기 중 오염물질과 기상정보를 활용하여 미세먼지 발생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/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증가에 영향을 미치는 인자를 도출하고 그 영향도를 분석하려 한다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98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8710" y="1564285"/>
            <a:ext cx="3602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p-value</a:t>
            </a:r>
            <a:r>
              <a:rPr lang="ko-KR" altLang="en-US"/>
              <a:t>가 </a:t>
            </a:r>
            <a:r>
              <a:rPr lang="en-US" altLang="ko-KR"/>
              <a:t>0.05 </a:t>
            </a:r>
            <a:r>
              <a:rPr lang="ko-KR" altLang="en-US"/>
              <a:t>보다 높은 변수를 하나씩 반복적으로 제거한 결과이다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O3, NO2, CO, TEMP, RAIN, WIND, WIND_DIR, ATM_PRESS </a:t>
            </a:r>
            <a:r>
              <a:rPr lang="ko-KR" altLang="en-US"/>
              <a:t>변수를 남겼을 때 </a:t>
            </a:r>
            <a:r>
              <a:rPr lang="en-US" altLang="ko-KR"/>
              <a:t>p-value</a:t>
            </a:r>
            <a:r>
              <a:rPr lang="ko-KR" altLang="en-US"/>
              <a:t>가 </a:t>
            </a:r>
            <a:r>
              <a:rPr lang="en-US" altLang="ko-KR"/>
              <a:t>0.05 </a:t>
            </a:r>
            <a:r>
              <a:rPr lang="ko-KR" altLang="en-US"/>
              <a:t>이하인 것을 확인할 수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이때의 정확도는 </a:t>
            </a:r>
            <a:r>
              <a:rPr lang="en-US" altLang="ko-KR"/>
              <a:t>0.498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5988710" y="4823682"/>
            <a:ext cx="360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O3, NO2, CO, WIND_DIR: </a:t>
            </a:r>
            <a:r>
              <a:rPr lang="ko-KR" altLang="en-US"/>
              <a:t>양의 상관관계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TEMP, RAIN, ATM_PRESS: </a:t>
            </a:r>
            <a:r>
              <a:rPr lang="ko-KR" altLang="en-US"/>
              <a:t>음의 상관관계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EEE2F8-6778-A74B-5170-862B7451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2" y="1310892"/>
            <a:ext cx="5343525" cy="4724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DE5709-5BAE-55D4-FC89-9F21B7B34BC8}"/>
              </a:ext>
            </a:extLst>
          </p:cNvPr>
          <p:cNvSpPr/>
          <p:nvPr/>
        </p:nvSpPr>
        <p:spPr>
          <a:xfrm>
            <a:off x="1385528" y="3747170"/>
            <a:ext cx="577384" cy="1389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67D862-1892-320D-F666-87D8E57B7D90}"/>
              </a:ext>
            </a:extLst>
          </p:cNvPr>
          <p:cNvSpPr/>
          <p:nvPr/>
        </p:nvSpPr>
        <p:spPr>
          <a:xfrm>
            <a:off x="3620954" y="3747170"/>
            <a:ext cx="577384" cy="1389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D4403-C898-4282-505B-96466AEEE8EB}"/>
              </a:ext>
            </a:extLst>
          </p:cNvPr>
          <p:cNvSpPr txBox="1"/>
          <p:nvPr/>
        </p:nvSpPr>
        <p:spPr>
          <a:xfrm>
            <a:off x="579912" y="8886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1) </a:t>
            </a:r>
            <a:r>
              <a:rPr lang="ko-KR" altLang="en-US"/>
              <a:t>회귀 분석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8A109A-A86B-0BAD-E6B8-8B33634E9F37}"/>
              </a:ext>
            </a:extLst>
          </p:cNvPr>
          <p:cNvSpPr/>
          <p:nvPr/>
        </p:nvSpPr>
        <p:spPr>
          <a:xfrm>
            <a:off x="5279136" y="1777969"/>
            <a:ext cx="494844" cy="221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80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7701" y="4531511"/>
            <a:ext cx="324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VIF</a:t>
            </a:r>
            <a:r>
              <a:rPr lang="ko-KR" altLang="en-US"/>
              <a:t>가 </a:t>
            </a:r>
            <a:r>
              <a:rPr lang="en-US" altLang="ko-KR"/>
              <a:t>10 </a:t>
            </a:r>
            <a:r>
              <a:rPr lang="ko-KR" altLang="en-US"/>
              <a:t>이상인 변수가 없으므로 다중공선성이 없다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1) </a:t>
            </a:r>
            <a:r>
              <a:rPr lang="ko-KR" altLang="en-US"/>
              <a:t>회귀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140396-A3DD-EE75-23ED-3E7E56EF2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36" y="1046584"/>
            <a:ext cx="2069894" cy="31746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0DED27-CA78-1E81-ECAF-151EB551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37" y="1427285"/>
            <a:ext cx="3868625" cy="5141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5D26EE-AA61-B3A1-F1EF-152C54C029E6}"/>
              </a:ext>
            </a:extLst>
          </p:cNvPr>
          <p:cNvSpPr txBox="1"/>
          <p:nvPr/>
        </p:nvSpPr>
        <p:spPr>
          <a:xfrm>
            <a:off x="5164715" y="2664653"/>
            <a:ext cx="324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train data</a:t>
            </a:r>
            <a:r>
              <a:rPr lang="ko-KR" altLang="en-US"/>
              <a:t>의 결정계수는 </a:t>
            </a:r>
            <a:r>
              <a:rPr lang="en-US" altLang="ko-KR"/>
              <a:t>0.515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test data</a:t>
            </a:r>
            <a:r>
              <a:rPr lang="ko-KR" altLang="en-US"/>
              <a:t>의 결정계수는 </a:t>
            </a:r>
            <a:r>
              <a:rPr lang="en-US" altLang="ko-KR"/>
              <a:t>0.405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498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9892" y="4479076"/>
            <a:ext cx="6371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변수들의 계수를 나타낸 그래프이다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WIND_DIR, WIND, CO, NO2, O3</a:t>
            </a:r>
            <a:r>
              <a:rPr lang="ko-KR" altLang="en-US"/>
              <a:t>는 양의 상관관계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ATM_PRESS, RAIN, TEMP</a:t>
            </a:r>
            <a:r>
              <a:rPr lang="ko-KR" altLang="en-US"/>
              <a:t>는 음의 상관관계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1) </a:t>
            </a:r>
            <a:r>
              <a:rPr lang="ko-KR" altLang="en-US"/>
              <a:t>회귀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7CB8E6-EC07-B281-6AC0-716C5E9B5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92" y="1406736"/>
            <a:ext cx="4977688" cy="295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0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5197" y="5798364"/>
            <a:ext cx="791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트리 분리에 영향이 큰 변수</a:t>
            </a:r>
            <a:r>
              <a:rPr lang="en-US" altLang="ko-KR"/>
              <a:t>: CO, CLOUD, O3, NO2, TEMP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EF850E-9F51-4801-39E9-4F8E8FF8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49" y="654516"/>
            <a:ext cx="7778676" cy="4747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2) </a:t>
            </a:r>
            <a:r>
              <a:rPr lang="ko-KR" altLang="en-US"/>
              <a:t>의사결정 트리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AD4952-E2BF-4AC3-79E3-67EFE276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1" y="1502052"/>
            <a:ext cx="3272395" cy="5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59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2) </a:t>
            </a:r>
            <a:r>
              <a:rPr lang="ko-KR" altLang="en-US"/>
              <a:t>의사결정 트리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FC1450-D613-FC24-1049-9DECB9A1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7" y="1238358"/>
            <a:ext cx="3272395" cy="5546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BD9DD3-AF93-FD19-1770-33D2D8B7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2037793"/>
            <a:ext cx="2065379" cy="3533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BDD601-535B-DF7C-330C-E3CF42591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271" y="1423669"/>
            <a:ext cx="4620240" cy="2826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AD55DB-1E39-8102-E8DE-84C9E02E9636}"/>
              </a:ext>
            </a:extLst>
          </p:cNvPr>
          <p:cNvSpPr txBox="1"/>
          <p:nvPr/>
        </p:nvSpPr>
        <p:spPr>
          <a:xfrm>
            <a:off x="1271587" y="5798564"/>
            <a:ext cx="791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설명변수의 중요도를 내림차순 정렬한 것이다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CO, O3, TEMP, NO2, CLOUD </a:t>
            </a:r>
            <a:r>
              <a:rPr lang="ko-KR" altLang="en-US"/>
              <a:t>순으로 중요하다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361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3) </a:t>
            </a:r>
            <a:r>
              <a:rPr lang="ko-KR" altLang="en-US"/>
              <a:t>랜덤 포레스트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0AAD99-BFBF-2255-9A62-610F4F01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05603"/>
            <a:ext cx="8265968" cy="51513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284635-4BE2-07D7-3698-B08D934D4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06" y="1218409"/>
            <a:ext cx="2666778" cy="561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013" y="6272986"/>
            <a:ext cx="791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트리 분리에 영향이 큰 변수</a:t>
            </a:r>
            <a:r>
              <a:rPr lang="en-US" altLang="ko-KR"/>
              <a:t>: CO, O3, CLOUD, TEMP, NO2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91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3) </a:t>
            </a:r>
            <a:r>
              <a:rPr lang="ko-KR" altLang="en-US"/>
              <a:t>랜덤 포레스트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D17E00-F113-DD9D-6DC7-5B749425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54" y="1372288"/>
            <a:ext cx="2048741" cy="35434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E5A630-549D-B9A8-A1FF-86C33161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79" y="869378"/>
            <a:ext cx="2666778" cy="5614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BC9682-3327-4F4C-B439-8143B7680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131" y="1901018"/>
            <a:ext cx="4704855" cy="2849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F067B-0509-B6D7-B40E-BC6ACA282C28}"/>
              </a:ext>
            </a:extLst>
          </p:cNvPr>
          <p:cNvSpPr txBox="1"/>
          <p:nvPr/>
        </p:nvSpPr>
        <p:spPr>
          <a:xfrm>
            <a:off x="869285" y="5385987"/>
            <a:ext cx="791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중요 설명변수</a:t>
            </a:r>
            <a:r>
              <a:rPr lang="en-US" altLang="ko-KR"/>
              <a:t>: CO, O3, TEMP, NO2, CLOUD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943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7142" y="5401914"/>
            <a:ext cx="7915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중요 설명변수</a:t>
            </a:r>
            <a:r>
              <a:rPr lang="en-US" altLang="ko-KR"/>
              <a:t>: CO, O3, NO2, TEMP, CLOUD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4) </a:t>
            </a:r>
            <a:r>
              <a:rPr lang="ko-KR" altLang="en-US"/>
              <a:t>그래디언트 부스팅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1D41D5-5332-E584-8806-4DB952B0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43" y="1221976"/>
            <a:ext cx="2200600" cy="4001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CB88E9-0213-3EE9-0EFC-78D2006D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3" y="1342948"/>
            <a:ext cx="1857375" cy="3200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A95775E-84C6-0D17-137B-1CF56A471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942" y="1833566"/>
            <a:ext cx="4258227" cy="270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9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744" y="5461134"/>
            <a:ext cx="7915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회귀분석</a:t>
            </a:r>
            <a:r>
              <a:rPr lang="en-US" altLang="ko-KR"/>
              <a:t>, </a:t>
            </a:r>
            <a:r>
              <a:rPr lang="ko-KR" altLang="en-US"/>
              <a:t>의사결정나무</a:t>
            </a:r>
            <a:r>
              <a:rPr lang="en-US" altLang="ko-KR"/>
              <a:t>, </a:t>
            </a:r>
            <a:r>
              <a:rPr lang="ko-KR" altLang="en-US"/>
              <a:t>랜덤 포레스트</a:t>
            </a:r>
            <a:r>
              <a:rPr lang="en-US" altLang="ko-KR"/>
              <a:t>, </a:t>
            </a:r>
            <a:r>
              <a:rPr lang="ko-KR" altLang="en-US"/>
              <a:t>그래디언트 부스팅 순으로 오차가 높다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의사결정나무를 여러 번 생성하여 최적의 트리를 찾는 것이 랜덤 포레스트이고</a:t>
            </a:r>
            <a:r>
              <a:rPr lang="en-US" altLang="ko-KR"/>
              <a:t>, </a:t>
            </a:r>
            <a:r>
              <a:rPr lang="ko-KR" altLang="en-US"/>
              <a:t>이전 모델의 오차를 개선하는 모델이 그래디언트 부스팅이기 때문에 이러한 결과가 나온 것 같다</a:t>
            </a:r>
            <a:r>
              <a:rPr lang="en-US" altLang="ko-KR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모델 평가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FCE3F9-D5EA-95C3-4961-F1ECC46C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5" y="1105602"/>
            <a:ext cx="5549875" cy="43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24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2888F39-4C29-8E3F-DC11-B7C1D2B9F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18202"/>
              </p:ext>
            </p:extLst>
          </p:nvPr>
        </p:nvGraphicFramePr>
        <p:xfrm>
          <a:off x="1651000" y="1227666"/>
          <a:ext cx="6604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4976194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6303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관련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8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회귀분석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O3, NO2, CO, TEMP, RAIN, WIND, WIND_DIR, ATM_PRESS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5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의사결정 트리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CO, CLOUD, O3, NO2, TEMP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랜덤포레스트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CO, CLOUD, O3, NO2, TEMP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그래디언트 부스팅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CO, CLOUD, O3, NO2, TEMP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519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78B60B-72F7-35DE-3894-7DCBC36E0D6D}"/>
              </a:ext>
            </a:extLst>
          </p:cNvPr>
          <p:cNvSpPr txBox="1"/>
          <p:nvPr/>
        </p:nvSpPr>
        <p:spPr>
          <a:xfrm>
            <a:off x="812949" y="4738284"/>
            <a:ext cx="8343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O3, NO2, CO, TEMP:</a:t>
            </a:r>
            <a:r>
              <a:rPr lang="ko-KR" altLang="en-US"/>
              <a:t> 모든 모델에 포함되어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CLOUD: </a:t>
            </a:r>
            <a:r>
              <a:rPr lang="ko-KR" altLang="en-US"/>
              <a:t>의사결정 트리</a:t>
            </a:r>
            <a:r>
              <a:rPr lang="en-US" altLang="ko-KR"/>
              <a:t>, </a:t>
            </a:r>
            <a:r>
              <a:rPr lang="ko-KR" altLang="en-US"/>
              <a:t>랜덤포레스트</a:t>
            </a:r>
            <a:r>
              <a:rPr lang="en-US" altLang="ko-KR"/>
              <a:t>, </a:t>
            </a:r>
            <a:r>
              <a:rPr lang="ko-KR" altLang="en-US"/>
              <a:t>그래디언트 부스팅에 포함되어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RAIN, WIND, WIND_DIR, ATM_PRESS: </a:t>
            </a:r>
            <a:r>
              <a:rPr lang="ko-KR" altLang="en-US"/>
              <a:t>회귀분석에 포함되어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16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77D76C-3475-FB7B-2D6E-53C127401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62517"/>
              </p:ext>
            </p:extLst>
          </p:nvPr>
        </p:nvGraphicFramePr>
        <p:xfrm>
          <a:off x="595746" y="1164296"/>
          <a:ext cx="8405750" cy="5276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670">
                  <a:extLst>
                    <a:ext uri="{9D8B030D-6E8A-4147-A177-3AD203B41FA5}">
                      <a16:colId xmlns:a16="http://schemas.microsoft.com/office/drawing/2014/main" val="1881925260"/>
                    </a:ext>
                  </a:extLst>
                </a:gridCol>
                <a:gridCol w="1331381">
                  <a:extLst>
                    <a:ext uri="{9D8B030D-6E8A-4147-A177-3AD203B41FA5}">
                      <a16:colId xmlns:a16="http://schemas.microsoft.com/office/drawing/2014/main" val="1572751164"/>
                    </a:ext>
                  </a:extLst>
                </a:gridCol>
                <a:gridCol w="3655655">
                  <a:extLst>
                    <a:ext uri="{9D8B030D-6E8A-4147-A177-3AD203B41FA5}">
                      <a16:colId xmlns:a16="http://schemas.microsoft.com/office/drawing/2014/main" val="3186002651"/>
                    </a:ext>
                  </a:extLst>
                </a:gridCol>
                <a:gridCol w="1337022">
                  <a:extLst>
                    <a:ext uri="{9D8B030D-6E8A-4147-A177-3AD203B41FA5}">
                      <a16:colId xmlns:a16="http://schemas.microsoft.com/office/drawing/2014/main" val="3533001996"/>
                    </a:ext>
                  </a:extLst>
                </a:gridCol>
                <a:gridCol w="1337022">
                  <a:extLst>
                    <a:ext uri="{9D8B030D-6E8A-4147-A177-3AD203B41FA5}">
                      <a16:colId xmlns:a16="http://schemas.microsoft.com/office/drawing/2014/main" val="1786836411"/>
                    </a:ext>
                  </a:extLst>
                </a:gridCol>
              </a:tblGrid>
              <a:tr h="525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변수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변수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변수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변수 역할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변수 형태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9822828"/>
                  </a:ext>
                </a:extLst>
              </a:tr>
              <a:tr h="3192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MeasDate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Notokr-regular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측정일자</a:t>
                      </a:r>
                      <a:r>
                        <a:rPr lang="en-US" altLang="ko-KR" sz="1100" u="none" strike="noStrike">
                          <a:effectLst/>
                        </a:rPr>
                        <a:t>(2019-07-01 ~ 2020-06-30)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Notokr-regular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4356663"/>
                  </a:ext>
                </a:extLst>
              </a:tr>
              <a:tr h="3192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PM10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Notokr-regular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미세먼지 농도</a:t>
                      </a:r>
                      <a:r>
                        <a:rPr lang="en-US" altLang="ko-KR" sz="1100" u="none" strike="noStrike">
                          <a:effectLst/>
                        </a:rPr>
                        <a:t>(10</a:t>
                      </a:r>
                      <a:r>
                        <a:rPr lang="ko-KR" altLang="en-US" sz="1100" u="none" strike="noStrike">
                          <a:effectLst/>
                        </a:rPr>
                        <a:t>㎍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㎥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목표변수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0599557"/>
                  </a:ext>
                </a:extLst>
              </a:tr>
              <a:tr h="401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Notokr-regular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오존 농도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en-US" altLang="ko-KR" sz="1100"/>
                        <a:t>NOx</a:t>
                      </a:r>
                      <a:r>
                        <a:rPr lang="ko-KR" altLang="en-US" sz="1100"/>
                        <a:t>와 </a:t>
                      </a:r>
                      <a:r>
                        <a:rPr lang="en-US" altLang="ko-KR" sz="1100"/>
                        <a:t>VOCs </a:t>
                      </a:r>
                      <a:r>
                        <a:rPr lang="ko-KR" altLang="en-US" sz="1100"/>
                        <a:t>등이 자외선과 반응해 생성된 </a:t>
                      </a:r>
                      <a:r>
                        <a:rPr lang="en-US" altLang="ko-KR" sz="1100"/>
                        <a:t>2</a:t>
                      </a:r>
                      <a:r>
                        <a:rPr lang="ko-KR" altLang="en-US" sz="1100"/>
                        <a:t>차 오염물질이다</a:t>
                      </a:r>
                      <a:r>
                        <a:rPr lang="en-US" altLang="ko-KR" sz="1100"/>
                        <a:t>. </a:t>
                      </a:r>
                      <a:r>
                        <a:rPr lang="ko-KR" altLang="en-US" sz="1100"/>
                        <a:t>자동차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산업시설 등에 의해 생성된다</a:t>
                      </a:r>
                      <a:r>
                        <a:rPr lang="en-US" altLang="ko-KR" sz="1100"/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0386644"/>
                  </a:ext>
                </a:extLst>
              </a:tr>
              <a:tr h="46329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Notokr-regular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이산화질소 농도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/>
                        <a:t>대기 중에서 휘발성유기화합물과 반응하여 오존을 생성한다</a:t>
                      </a:r>
                      <a:r>
                        <a:rPr lang="en-US" altLang="ko-KR" sz="1100"/>
                        <a:t>.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Notokr-regular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2726856"/>
                  </a:ext>
                </a:extLst>
              </a:tr>
              <a:tr h="3192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Notokr-regular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일산화탄소 농도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Notokr-regular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3029532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SO2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Notokr-regular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아황산가스 농도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/>
                        <a:t>석탄과 석유의 연소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산업공정 등에서 발생한다</a:t>
                      </a:r>
                      <a:r>
                        <a:rPr lang="en-US" altLang="ko-KR" sz="1100"/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9882626"/>
                  </a:ext>
                </a:extLst>
              </a:tr>
              <a:tr h="3192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TEMP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기온</a:t>
                      </a:r>
                      <a:r>
                        <a:rPr lang="en-US" altLang="ko-KR" sz="1100" u="none" strike="noStrike">
                          <a:effectLst/>
                        </a:rPr>
                        <a:t>(°</a:t>
                      </a:r>
                      <a:r>
                        <a:rPr lang="en-US" sz="1100" u="none" strike="noStrike">
                          <a:effectLst/>
                        </a:rPr>
                        <a:t>C)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7690597"/>
                  </a:ext>
                </a:extLst>
              </a:tr>
              <a:tr h="3192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강수량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mm)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037537"/>
                  </a:ext>
                </a:extLst>
              </a:tr>
              <a:tr h="3192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풍속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m/s)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005179"/>
                  </a:ext>
                </a:extLst>
              </a:tr>
              <a:tr h="3192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WIND_DIR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풍향</a:t>
                      </a:r>
                      <a:r>
                        <a:rPr lang="en-US" altLang="ko-KR" sz="1100" u="none" strike="noStrike">
                          <a:effectLst/>
                        </a:rPr>
                        <a:t>(16</a:t>
                      </a:r>
                      <a:r>
                        <a:rPr lang="ko-KR" altLang="en-US" sz="1100" u="none" strike="noStrike">
                          <a:effectLst/>
                        </a:rPr>
                        <a:t>방위</a:t>
                      </a:r>
                      <a:r>
                        <a:rPr lang="en-US" altLang="ko-KR" sz="1100" u="none" strike="noStrike">
                          <a:effectLst/>
                        </a:rPr>
                        <a:t>) - 360</a:t>
                      </a:r>
                      <a:r>
                        <a:rPr lang="ko-KR" altLang="en-US" sz="1100" u="none" strike="noStrike">
                          <a:effectLst/>
                        </a:rPr>
                        <a:t>도 기준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1056351"/>
                  </a:ext>
                </a:extLst>
              </a:tr>
              <a:tr h="3192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HUMIDITY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습도</a:t>
                      </a:r>
                      <a:r>
                        <a:rPr lang="en-US" altLang="ko-KR" sz="1100" u="none" strike="noStrike">
                          <a:effectLst/>
                        </a:rPr>
                        <a:t>(%)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278754"/>
                  </a:ext>
                </a:extLst>
              </a:tr>
              <a:tr h="3059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ATM_PRESS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현지기압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hPa)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441487"/>
                  </a:ext>
                </a:extLst>
              </a:tr>
              <a:tr h="3192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SNOW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적설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cm)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6936014"/>
                  </a:ext>
                </a:extLst>
              </a:tr>
              <a:tr h="3192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CLOUD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전운량</a:t>
                      </a:r>
                      <a:r>
                        <a:rPr lang="en-US" altLang="ko-KR" sz="1100" u="none" strike="noStrike">
                          <a:effectLst/>
                        </a:rPr>
                        <a:t>(10</a:t>
                      </a:r>
                      <a:r>
                        <a:rPr lang="ko-KR" altLang="en-US" sz="1100" u="none" strike="noStrike">
                          <a:effectLst/>
                        </a:rPr>
                        <a:t>분위</a:t>
                      </a:r>
                      <a:r>
                        <a:rPr lang="en-US" altLang="ko-KR" sz="1100" u="none" strike="noStrike">
                          <a:effectLst/>
                        </a:rPr>
                        <a:t>), 10</a:t>
                      </a:r>
                      <a:r>
                        <a:rPr lang="ko-KR" altLang="en-US" sz="1100" u="none" strike="noStrike">
                          <a:effectLst/>
                        </a:rPr>
                        <a:t>등급으로 갈수록 구름의 양이 많다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설명변수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연속형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89406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EF7564-1C7F-0AD8-AA1B-0EFB876EA415}"/>
              </a:ext>
            </a:extLst>
          </p:cNvPr>
          <p:cNvSpPr txBox="1"/>
          <p:nvPr/>
        </p:nvSpPr>
        <p:spPr>
          <a:xfrm>
            <a:off x="459179" y="772717"/>
            <a:ext cx="885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변수의 종류와 설명은 다음과 같다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875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(EDA, 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모델링에서 뽑은 설명변수 종합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0B7BF-1481-D756-28D5-B4D26E10E1C0}"/>
              </a:ext>
            </a:extLst>
          </p:cNvPr>
          <p:cNvSpPr txBox="1"/>
          <p:nvPr/>
        </p:nvSpPr>
        <p:spPr>
          <a:xfrm>
            <a:off x="715413" y="1540468"/>
            <a:ext cx="8148171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O3: </a:t>
            </a:r>
            <a:r>
              <a:rPr lang="ko-KR" altLang="en-US"/>
              <a:t>오존 농도가 높을수록 미세먼지 농도가 높다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NO2: </a:t>
            </a:r>
            <a:r>
              <a:rPr lang="ko-KR" altLang="en-US"/>
              <a:t>이산화질소 농도가 높을수록 미세먼지 농도가 높다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CO: </a:t>
            </a:r>
            <a:r>
              <a:rPr lang="ko-KR" altLang="en-US"/>
              <a:t>일산화탄소 농도가 높을수록 미세먼지 농도가 높다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SO2: </a:t>
            </a:r>
            <a:r>
              <a:rPr lang="ko-KR" altLang="en-US"/>
              <a:t>아황산가스 농도가 높을수록 미세먼지 농도가 높다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WIND_DIR: </a:t>
            </a:r>
            <a:r>
              <a:rPr lang="ko-KR" altLang="en-US"/>
              <a:t>각도가 높을수록</a:t>
            </a:r>
            <a:r>
              <a:rPr lang="en-US" altLang="ko-KR"/>
              <a:t>, </a:t>
            </a:r>
            <a:r>
              <a:rPr lang="ko-KR" altLang="en-US"/>
              <a:t>즉 북서풍일수록 미세먼지 농도가 높다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TEMP: </a:t>
            </a:r>
            <a:r>
              <a:rPr lang="ko-KR" altLang="en-US"/>
              <a:t>기온이 낮을수록 미세먼지 농도가 높다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RAIN: </a:t>
            </a:r>
            <a:r>
              <a:rPr lang="ko-KR" altLang="en-US"/>
              <a:t>강수량이 적을수록 미세먼지 농도가 높다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ATM_PRESS: </a:t>
            </a:r>
            <a:r>
              <a:rPr lang="ko-KR" altLang="en-US"/>
              <a:t>기압이 낮을수록 미세먼지 농도가 높다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CLOUD: </a:t>
            </a:r>
            <a:r>
              <a:rPr lang="ko-KR" altLang="en-US"/>
              <a:t>구름이 적을수록 미세먼지 농도가 높다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443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(EDA, 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모델링에서 뽑은 설명변수 종합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7E30D5-9FEF-4C7A-2479-44638830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" y="1469783"/>
            <a:ext cx="9833042" cy="38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32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(EDA, 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모델링에서 뽑은 설명변수 종합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2A6CA-9334-6273-D283-DE158A632EF7}"/>
              </a:ext>
            </a:extLst>
          </p:cNvPr>
          <p:cNvSpPr txBox="1"/>
          <p:nvPr/>
        </p:nvSpPr>
        <p:spPr>
          <a:xfrm>
            <a:off x="544725" y="1736191"/>
            <a:ext cx="81481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O3, NO2, CO, SO2: EDA, </a:t>
            </a:r>
            <a:r>
              <a:rPr lang="ko-KR" altLang="en-US"/>
              <a:t>모델링을 통해 미세먼지와 연관성이 있다고 나왔고</a:t>
            </a:r>
            <a:r>
              <a:rPr lang="en-US" altLang="ko-KR"/>
              <a:t>, </a:t>
            </a:r>
            <a:r>
              <a:rPr lang="ko-KR" altLang="en-US"/>
              <a:t>실제 사례에서도 해당 변수들을 사용하고 있기 때문에 적합하다고 생각한다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WIND_DIR: </a:t>
            </a:r>
            <a:r>
              <a:rPr lang="ko-KR" altLang="en-US"/>
              <a:t>실제로 동풍보다 서풍이 불 때 미세먼지 농도가 높아진다는 연구결과가 존재하기 때문에 적합하다고 생각한다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RAIN, CLOUD</a:t>
            </a:r>
            <a:r>
              <a:rPr lang="ko-KR" altLang="en-US"/>
              <a:t>는 구름의 양과 강수량이 연관이 있어 보이기 때문에 최종 설명변수로 선정하기에는 부적합하다고 생각한다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TEMP: </a:t>
            </a:r>
            <a:r>
              <a:rPr lang="ko-KR" altLang="en-US"/>
              <a:t>기온이 낮으면 겨울일 확률이 높고</a:t>
            </a:r>
            <a:r>
              <a:rPr lang="en-US" altLang="ko-KR"/>
              <a:t>, </a:t>
            </a:r>
            <a:r>
              <a:rPr lang="ko-KR" altLang="en-US"/>
              <a:t>겨울에는 강수량이 적기 때문에 마찬가지로 부적합하다고 생각한다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ATM_PRESS: </a:t>
            </a:r>
            <a:r>
              <a:rPr lang="ko-KR" altLang="en-US"/>
              <a:t>기압이 낮으면 비가 올 확률이 있기 때문에 </a:t>
            </a:r>
            <a:r>
              <a:rPr lang="en-US" altLang="ko-KR"/>
              <a:t>RAIN</a:t>
            </a:r>
            <a:r>
              <a:rPr lang="ko-KR" altLang="en-US"/>
              <a:t>가 연관이 있어 보이기 때문에 부적합하다고 생각한다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036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Learn(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미세먼지 저감을 위한 방안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3A0A2-D564-AF2F-4FCC-34A6D7B19FA5}"/>
              </a:ext>
            </a:extLst>
          </p:cNvPr>
          <p:cNvSpPr txBox="1"/>
          <p:nvPr/>
        </p:nvSpPr>
        <p:spPr>
          <a:xfrm>
            <a:off x="594360" y="1747610"/>
            <a:ext cx="8717280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오존</a:t>
            </a:r>
            <a:r>
              <a:rPr lang="en-US" altLang="ko-KR"/>
              <a:t>: </a:t>
            </a:r>
            <a:r>
              <a:rPr lang="ko-KR" altLang="en-US"/>
              <a:t>자동차 운행을 줄이고</a:t>
            </a:r>
            <a:r>
              <a:rPr lang="en-US" altLang="ko-KR"/>
              <a:t>, </a:t>
            </a:r>
            <a:r>
              <a:rPr lang="ko-KR" altLang="en-US"/>
              <a:t>대중교통을 이용한다</a:t>
            </a:r>
            <a:r>
              <a:rPr lang="en-US" altLang="ko-KR"/>
              <a:t>. </a:t>
            </a:r>
            <a:r>
              <a:rPr lang="ko-KR" altLang="en-US"/>
              <a:t>기온이 높을 경우 오존이 발생하기 쉽기 때문에 지구온난화와 연관이 있다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이산화질소</a:t>
            </a:r>
            <a:r>
              <a:rPr lang="en-US" altLang="ko-KR"/>
              <a:t>: </a:t>
            </a:r>
            <a:r>
              <a:rPr lang="ko-KR" altLang="en-US"/>
              <a:t>노후 경유차 운행 제한</a:t>
            </a:r>
            <a:r>
              <a:rPr lang="en-US" altLang="ko-KR"/>
              <a:t>, </a:t>
            </a:r>
            <a:r>
              <a:rPr lang="ko-KR" altLang="en-US"/>
              <a:t>친환경보일러로 교체</a:t>
            </a:r>
            <a:r>
              <a:rPr lang="en-US" altLang="ko-KR"/>
              <a:t> </a:t>
            </a:r>
            <a:r>
              <a:rPr lang="ko-KR" altLang="en-US"/>
              <a:t>등 연소과정을 거치는 분야에서 이산화질소 저감을 위한 노력을 해야 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일산화탄소</a:t>
            </a:r>
            <a:r>
              <a:rPr lang="en-US" altLang="ko-KR"/>
              <a:t>: </a:t>
            </a:r>
            <a:r>
              <a:rPr lang="ko-KR" altLang="en-US"/>
              <a:t>가스를 사용할 때 발생하므로 연소 장비를 사용할 때 올바르게 조정했는지 확인하고 유지관리에 주의가 필요하다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아황산가스</a:t>
            </a:r>
            <a:r>
              <a:rPr lang="en-US" altLang="ko-KR"/>
              <a:t>: </a:t>
            </a:r>
            <a:r>
              <a:rPr lang="ko-KR" altLang="en-US"/>
              <a:t>난방장치</a:t>
            </a:r>
            <a:r>
              <a:rPr lang="en-US" altLang="ko-KR"/>
              <a:t>, </a:t>
            </a:r>
            <a:r>
              <a:rPr lang="ko-KR" altLang="en-US"/>
              <a:t>발전소 등에서 발생하므로 에너지 절약을 위한 노력을 해야 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에너지와 관련된 이유가 많으므로 화석연료의 사용을 줄이고 친환경 에너지의 비중을 키우는 것이 중요해 보인다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719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Learn(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느낀점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3A0A2-D564-AF2F-4FCC-34A6D7B19FA5}"/>
              </a:ext>
            </a:extLst>
          </p:cNvPr>
          <p:cNvSpPr txBox="1"/>
          <p:nvPr/>
        </p:nvSpPr>
        <p:spPr>
          <a:xfrm>
            <a:off x="594360" y="1747610"/>
            <a:ext cx="871728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-</a:t>
            </a:r>
            <a:r>
              <a:rPr lang="ko-KR" altLang="en-US"/>
              <a:t> 데이터의 특성에 따라 다른 방법을 취해야 하기 때문에</a:t>
            </a:r>
            <a:r>
              <a:rPr lang="en-US" altLang="ko-KR"/>
              <a:t> </a:t>
            </a:r>
            <a:r>
              <a:rPr lang="ko-KR" altLang="en-US"/>
              <a:t>결측치</a:t>
            </a:r>
            <a:r>
              <a:rPr lang="en-US" altLang="ko-KR"/>
              <a:t>, </a:t>
            </a:r>
            <a:r>
              <a:rPr lang="ko-KR" altLang="en-US"/>
              <a:t>이상치 처리가 어려웠다</a:t>
            </a:r>
            <a:r>
              <a:rPr lang="en-US" altLang="ko-KR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- 1</a:t>
            </a:r>
            <a:r>
              <a:rPr lang="ko-KR" altLang="en-US"/>
              <a:t>년 치 데이터만 존재하기 때문에 이상치를 너무 많이 삭제하면 모델링 정확도가 내려가기 때문에 몇몇 변수만 선택적으로 이상치를 제거하였다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- </a:t>
            </a:r>
            <a:r>
              <a:rPr lang="ko-KR" altLang="en-US"/>
              <a:t>미세먼지에 대한 기본 지식이 부족해 데이터를 분석하는 데 힘들었다</a:t>
            </a:r>
            <a:r>
              <a:rPr lang="en-US" altLang="ko-KR"/>
              <a:t>. </a:t>
            </a:r>
            <a:r>
              <a:rPr lang="ko-KR" altLang="en-US"/>
              <a:t>그래서 인터넷 검색을 통해 실제 사용되는 지표를 찾고</a:t>
            </a:r>
            <a:r>
              <a:rPr lang="en-US" altLang="ko-KR"/>
              <a:t>,</a:t>
            </a:r>
            <a:r>
              <a:rPr lang="ko-KR" altLang="en-US"/>
              <a:t> 기본 지식을 쌓은 후 분석을 시도했다</a:t>
            </a:r>
            <a:r>
              <a:rPr lang="en-US" altLang="ko-KR"/>
              <a:t>.</a:t>
            </a:r>
            <a:endParaRPr lang="ko-KR" altLang="en-US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9F695-8944-DA3C-2A1B-580FF396BE8B}"/>
              </a:ext>
            </a:extLst>
          </p:cNvPr>
          <p:cNvSpPr txBox="1"/>
          <p:nvPr/>
        </p:nvSpPr>
        <p:spPr>
          <a:xfrm>
            <a:off x="270668" y="6018198"/>
            <a:ext cx="885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국가미세먼지정보센터에서 제공하는 정보</a:t>
            </a:r>
            <a:r>
              <a:rPr lang="en-US" altLang="ko-KR"/>
              <a:t>: </a:t>
            </a:r>
            <a:r>
              <a:rPr lang="ko-KR" altLang="en-US"/>
              <a:t>미세먼지 배출량</a:t>
            </a:r>
            <a:r>
              <a:rPr lang="en-US" altLang="ko-KR"/>
              <a:t>, SO, NO, CO </a:t>
            </a:r>
            <a:r>
              <a:rPr lang="ko-KR" altLang="en-US"/>
              <a:t>등</a:t>
            </a:r>
            <a:endParaRPr lang="en-US" altLang="ko-KR"/>
          </a:p>
          <a:p>
            <a:r>
              <a:rPr lang="en-US" altLang="ko-KR"/>
              <a:t>-&gt; SO,</a:t>
            </a:r>
            <a:r>
              <a:rPr lang="ko-KR" altLang="en-US"/>
              <a:t> </a:t>
            </a:r>
            <a:r>
              <a:rPr lang="en-US" altLang="ko-KR"/>
              <a:t>NO,</a:t>
            </a:r>
            <a:r>
              <a:rPr lang="ko-KR" altLang="en-US"/>
              <a:t> </a:t>
            </a:r>
            <a:r>
              <a:rPr lang="en-US" altLang="ko-KR"/>
              <a:t>CO</a:t>
            </a:r>
            <a:r>
              <a:rPr lang="ko-KR" altLang="en-US"/>
              <a:t>가 미세먼지와 관련있다고 볼 수 있다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43A2A5-B77F-1AA2-B6EA-2A6602DE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8" b="7707"/>
          <a:stretch/>
        </p:blipFill>
        <p:spPr>
          <a:xfrm>
            <a:off x="1148493" y="670560"/>
            <a:ext cx="6991902" cy="52389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25869F-4CAB-56ED-3352-142662DC0F78}"/>
              </a:ext>
            </a:extLst>
          </p:cNvPr>
          <p:cNvSpPr/>
          <p:nvPr/>
        </p:nvSpPr>
        <p:spPr>
          <a:xfrm>
            <a:off x="6269223" y="2002496"/>
            <a:ext cx="1591292" cy="2291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62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9F695-8944-DA3C-2A1B-580FF396BE8B}"/>
              </a:ext>
            </a:extLst>
          </p:cNvPr>
          <p:cNvSpPr txBox="1"/>
          <p:nvPr/>
        </p:nvSpPr>
        <p:spPr>
          <a:xfrm>
            <a:off x="270668" y="3730838"/>
            <a:ext cx="885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외국 사례를 보면 미세먼지와 </a:t>
            </a:r>
            <a:r>
              <a:rPr lang="en-US" altLang="ko-KR"/>
              <a:t>O3, CO, SO2, NOx</a:t>
            </a:r>
            <a:r>
              <a:rPr lang="ko-KR" altLang="en-US"/>
              <a:t>를 예측하여 정보를 제공한다</a:t>
            </a:r>
            <a:r>
              <a:rPr lang="en-US" altLang="ko-KR"/>
              <a:t>. </a:t>
            </a:r>
            <a:r>
              <a:rPr lang="ko-KR" altLang="en-US"/>
              <a:t>대기환경을 나타낼 때 중요한 지표인 것을 알 수 있다</a:t>
            </a:r>
            <a:r>
              <a:rPr lang="en-US" altLang="ko-KR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EF887B-7491-0630-8CF4-F159DF6B7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88" y="1038939"/>
            <a:ext cx="7724775" cy="2190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7ABC77-B760-8758-7CA9-42F040ABE663}"/>
              </a:ext>
            </a:extLst>
          </p:cNvPr>
          <p:cNvSpPr/>
          <p:nvPr/>
        </p:nvSpPr>
        <p:spPr>
          <a:xfrm>
            <a:off x="3706955" y="2223655"/>
            <a:ext cx="2137557" cy="222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57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726" y="1292781"/>
            <a:ext cx="8851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데이터 처리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데이터 특성 확인</a:t>
            </a:r>
            <a:r>
              <a:rPr lang="en-US" altLang="ko-KR"/>
              <a:t>: describe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결측치 및 이상치 확인</a:t>
            </a:r>
            <a:r>
              <a:rPr lang="en-US" altLang="ko-KR"/>
              <a:t>, </a:t>
            </a:r>
            <a:r>
              <a:rPr lang="ko-KR" altLang="en-US"/>
              <a:t>처리</a:t>
            </a:r>
            <a:r>
              <a:rPr lang="en-US" altLang="ko-KR"/>
              <a:t>: IQR </a:t>
            </a:r>
            <a:r>
              <a:rPr lang="ko-KR" altLang="en-US"/>
              <a:t>방식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탐색적 분석 및 통계분석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히스토그램</a:t>
            </a:r>
            <a:r>
              <a:rPr lang="en-US" altLang="ko-KR"/>
              <a:t>, </a:t>
            </a:r>
            <a:r>
              <a:rPr lang="ko-KR" altLang="en-US"/>
              <a:t>산점도</a:t>
            </a:r>
            <a:r>
              <a:rPr lang="en-US" altLang="ko-KR"/>
              <a:t>, </a:t>
            </a:r>
            <a:r>
              <a:rPr lang="ko-KR" altLang="en-US"/>
              <a:t>시계열도표 등 그래프를 활용하여 데이터들의 분포</a:t>
            </a:r>
            <a:r>
              <a:rPr lang="en-US" altLang="ko-KR"/>
              <a:t>,</a:t>
            </a:r>
            <a:r>
              <a:rPr lang="ko-KR" altLang="en-US"/>
              <a:t> 연관성 파악해보기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상관계수 히트맵으로 미세먼지와 변수들의 관계 파악해보기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r>
              <a:rPr lang="en-US" altLang="ko-KR">
                <a:sym typeface="Wingdings" panose="05000000000000000000" pitchFamily="2" charset="2"/>
              </a:rPr>
              <a:t>3. </a:t>
            </a:r>
            <a:r>
              <a:rPr lang="ko-KR" altLang="en-US">
                <a:sym typeface="Wingdings" panose="05000000000000000000" pitchFamily="2" charset="2"/>
              </a:rPr>
              <a:t>모델링 및 모델 평가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회귀분석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의사결정 트리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랜덤 포레스트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그래디언트 부스팅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4. </a:t>
            </a:r>
            <a:r>
              <a:rPr lang="ko-KR" altLang="en-US">
                <a:sym typeface="Wingdings" panose="05000000000000000000" pitchFamily="2" charset="2"/>
              </a:rPr>
              <a:t>영향인자 선정 및 결과 정리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96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53D6C7-93C2-7435-C980-5FA8B599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1053252"/>
            <a:ext cx="7696200" cy="2257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EB317-C151-1FA0-5B0F-0E3CBA2A1F69}"/>
              </a:ext>
            </a:extLst>
          </p:cNvPr>
          <p:cNvSpPr txBox="1"/>
          <p:nvPr/>
        </p:nvSpPr>
        <p:spPr>
          <a:xfrm>
            <a:off x="4320154" y="4414222"/>
            <a:ext cx="539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-</a:t>
            </a:r>
            <a:r>
              <a:rPr lang="ko-KR" altLang="en-US">
                <a:sym typeface="Wingdings" panose="05000000000000000000" pitchFamily="2" charset="2"/>
              </a:rPr>
              <a:t> 이상치가 존재하기 때문에 결측치를 중앙값으로 채우는 것이 좋다고 판단하였다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90AF6E-C1EE-6433-54FD-D9523F56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8" y="4153303"/>
            <a:ext cx="3714750" cy="2324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B678B-BC61-D283-0051-3A027E35AAD1}"/>
              </a:ext>
            </a:extLst>
          </p:cNvPr>
          <p:cNvSpPr txBox="1"/>
          <p:nvPr/>
        </p:nvSpPr>
        <p:spPr>
          <a:xfrm>
            <a:off x="423068" y="3699724"/>
            <a:ext cx="353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-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CO</a:t>
            </a:r>
            <a:r>
              <a:rPr lang="ko-KR" altLang="en-US">
                <a:sym typeface="Wingdings" panose="05000000000000000000" pitchFamily="2" charset="2"/>
              </a:rPr>
              <a:t>의 결측치가 </a:t>
            </a:r>
            <a:r>
              <a:rPr lang="en-US" altLang="ko-KR">
                <a:sym typeface="Wingdings" panose="05000000000000000000" pitchFamily="2" charset="2"/>
              </a:rPr>
              <a:t>55</a:t>
            </a:r>
            <a:r>
              <a:rPr lang="ko-KR" altLang="en-US">
                <a:sym typeface="Wingdings" panose="05000000000000000000" pitchFamily="2" charset="2"/>
              </a:rPr>
              <a:t>개 존재한다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4CF6AF-C1CB-94CF-2F80-9583AB5AA1C9}"/>
              </a:ext>
            </a:extLst>
          </p:cNvPr>
          <p:cNvSpPr/>
          <p:nvPr/>
        </p:nvSpPr>
        <p:spPr>
          <a:xfrm>
            <a:off x="2363190" y="1330036"/>
            <a:ext cx="463137" cy="213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7ECDF8-3FFA-BF99-4DBC-62519E2CBF2B}"/>
              </a:ext>
            </a:extLst>
          </p:cNvPr>
          <p:cNvSpPr/>
          <p:nvPr/>
        </p:nvSpPr>
        <p:spPr>
          <a:xfrm>
            <a:off x="2076205" y="4285008"/>
            <a:ext cx="381988" cy="536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B678B-BC61-D283-0051-3A027E35AAD1}"/>
              </a:ext>
            </a:extLst>
          </p:cNvPr>
          <p:cNvSpPr txBox="1"/>
          <p:nvPr/>
        </p:nvSpPr>
        <p:spPr>
          <a:xfrm>
            <a:off x="401520" y="5775136"/>
            <a:ext cx="90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- O3, NO2, CO, HUMIDITY </a:t>
            </a:r>
            <a:r>
              <a:rPr lang="ko-KR" altLang="en-US">
                <a:sym typeface="Wingdings" panose="05000000000000000000" pitchFamily="2" charset="2"/>
              </a:rPr>
              <a:t>변수에 이상치가 존재하기 때문에 제거하려고 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EBC1F8-79AB-6960-4F25-BECCE6BB6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96" y="956708"/>
            <a:ext cx="6257925" cy="2200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DC29F9-2956-9F32-2012-CB66837A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733" y="3375447"/>
            <a:ext cx="2943225" cy="2181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1EE638-411B-B7D6-F450-E5CF7001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271" y="3389193"/>
            <a:ext cx="2914650" cy="220027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FC6C7E-4510-6ECF-D615-26CDAAA991F3}"/>
              </a:ext>
            </a:extLst>
          </p:cNvPr>
          <p:cNvSpPr/>
          <p:nvPr/>
        </p:nvSpPr>
        <p:spPr>
          <a:xfrm>
            <a:off x="3011425" y="1121664"/>
            <a:ext cx="308757" cy="190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1A57B7-F51A-6A77-1DDF-E0AD3DB4E04F}"/>
              </a:ext>
            </a:extLst>
          </p:cNvPr>
          <p:cNvSpPr/>
          <p:nvPr/>
        </p:nvSpPr>
        <p:spPr>
          <a:xfrm>
            <a:off x="3116323" y="3505636"/>
            <a:ext cx="308757" cy="430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28A41D-DDF9-1A67-37C9-93A6C9AA36FB}"/>
              </a:ext>
            </a:extLst>
          </p:cNvPr>
          <p:cNvSpPr/>
          <p:nvPr/>
        </p:nvSpPr>
        <p:spPr>
          <a:xfrm>
            <a:off x="6144528" y="1119685"/>
            <a:ext cx="308757" cy="190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2C5480-F24C-3DFF-57C5-2802AF0AD95B}"/>
              </a:ext>
            </a:extLst>
          </p:cNvPr>
          <p:cNvSpPr/>
          <p:nvPr/>
        </p:nvSpPr>
        <p:spPr>
          <a:xfrm>
            <a:off x="6263280" y="5216672"/>
            <a:ext cx="308757" cy="190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6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6410B-ACF7-AD5E-160A-A50034C16FC7}"/>
              </a:ext>
            </a:extLst>
          </p:cNvPr>
          <p:cNvSpPr txBox="1"/>
          <p:nvPr/>
        </p:nvSpPr>
        <p:spPr>
          <a:xfrm>
            <a:off x="1994116" y="5727428"/>
            <a:ext cx="605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- IQR </a:t>
            </a:r>
            <a:r>
              <a:rPr lang="ko-KR" altLang="en-US">
                <a:sym typeface="Wingdings" panose="05000000000000000000" pitchFamily="2" charset="2"/>
              </a:rPr>
              <a:t>방식으로 이상치를 제거한 후의 모습이다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CE28A1-A863-F3AF-C2CE-EF14CD7D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78" y="845663"/>
            <a:ext cx="6162675" cy="2257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AB8FB1-0532-2BBE-4E2F-49E4246A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906" y="3142342"/>
            <a:ext cx="2990850" cy="218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FB0F95-3685-076D-72CA-8BA2B607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253" y="3158117"/>
            <a:ext cx="29337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1271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14390</TotalTime>
  <Words>1554</Words>
  <Application>Microsoft Office PowerPoint</Application>
  <PresentationFormat>A4 용지(210x297mm)</PresentationFormat>
  <Paragraphs>276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Helvetica Neue</vt:lpstr>
      <vt:lpstr>HY견고딕</vt:lpstr>
      <vt:lpstr>Notokr-regular</vt:lpstr>
      <vt:lpstr>나눔고딕</vt:lpstr>
      <vt:lpstr>돋움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하지혜</cp:lastModifiedBy>
  <cp:revision>658</cp:revision>
  <dcterms:created xsi:type="dcterms:W3CDTF">2018-11-28T05:51:33Z</dcterms:created>
  <dcterms:modified xsi:type="dcterms:W3CDTF">2022-05-31T13:55:28Z</dcterms:modified>
</cp:coreProperties>
</file>