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35"/>
  </p:notesMasterIdLst>
  <p:sldIdLst>
    <p:sldId id="2681" r:id="rId2"/>
    <p:sldId id="2674" r:id="rId3"/>
    <p:sldId id="2705" r:id="rId4"/>
    <p:sldId id="2676" r:id="rId5"/>
    <p:sldId id="2703" r:id="rId6"/>
    <p:sldId id="2682" r:id="rId7"/>
    <p:sldId id="2730" r:id="rId8"/>
    <p:sldId id="2716" r:id="rId9"/>
    <p:sldId id="2715" r:id="rId10"/>
    <p:sldId id="2686" r:id="rId11"/>
    <p:sldId id="2718" r:id="rId12"/>
    <p:sldId id="2720" r:id="rId13"/>
    <p:sldId id="2722" r:id="rId14"/>
    <p:sldId id="2724" r:id="rId15"/>
    <p:sldId id="2700" r:id="rId16"/>
    <p:sldId id="2694" r:id="rId17"/>
    <p:sldId id="2689" r:id="rId18"/>
    <p:sldId id="2726" r:id="rId19"/>
    <p:sldId id="2727" r:id="rId20"/>
    <p:sldId id="2728" r:id="rId21"/>
    <p:sldId id="2729" r:id="rId22"/>
    <p:sldId id="2677" r:id="rId23"/>
    <p:sldId id="2692" r:id="rId24"/>
    <p:sldId id="2696" r:id="rId25"/>
    <p:sldId id="2698" r:id="rId26"/>
    <p:sldId id="2733" r:id="rId27"/>
    <p:sldId id="2732" r:id="rId28"/>
    <p:sldId id="2702" r:id="rId29"/>
    <p:sldId id="2709" r:id="rId30"/>
    <p:sldId id="2710" r:id="rId31"/>
    <p:sldId id="2711" r:id="rId32"/>
    <p:sldId id="2714" r:id="rId33"/>
    <p:sldId id="2679" r:id="rId3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681"/>
            <p14:sldId id="2674"/>
            <p14:sldId id="2705"/>
            <p14:sldId id="2676"/>
            <p14:sldId id="2703"/>
            <p14:sldId id="2682"/>
            <p14:sldId id="2730"/>
            <p14:sldId id="2716"/>
            <p14:sldId id="2715"/>
            <p14:sldId id="2686"/>
            <p14:sldId id="2718"/>
            <p14:sldId id="2720"/>
            <p14:sldId id="2722"/>
            <p14:sldId id="2724"/>
            <p14:sldId id="2700"/>
            <p14:sldId id="2694"/>
            <p14:sldId id="2689"/>
            <p14:sldId id="2726"/>
            <p14:sldId id="2727"/>
            <p14:sldId id="2728"/>
            <p14:sldId id="2729"/>
            <p14:sldId id="2677"/>
            <p14:sldId id="2692"/>
            <p14:sldId id="2696"/>
            <p14:sldId id="2698"/>
            <p14:sldId id="2733"/>
            <p14:sldId id="2732"/>
            <p14:sldId id="2702"/>
            <p14:sldId id="2709"/>
            <p14:sldId id="2710"/>
            <p14:sldId id="2711"/>
            <p14:sldId id="2714"/>
            <p14:sldId id="2679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9273" autoAdjust="0"/>
  </p:normalViewPr>
  <p:slideViewPr>
    <p:cSldViewPr snapToGrid="0">
      <p:cViewPr varScale="1">
        <p:scale>
          <a:sx n="79" d="100"/>
          <a:sy n="79" d="100"/>
        </p:scale>
        <p:origin x="108" y="858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2022-06-01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2022-06-01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roduct.posco.com/homepage/product/kor/jsp/process/s91p2000230p.j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47" y="4179200"/>
            <a:ext cx="990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/>
              <a:t>SCALE </a:t>
            </a:r>
            <a:r>
              <a:rPr lang="ko-KR" altLang="en-US" sz="3200" b="1"/>
              <a:t>불량에 영향을 미치는 인자 예측</a:t>
            </a:r>
            <a:endParaRPr lang="en-US" altLang="ko-KR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280933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</a:t>
            </a:r>
            <a:r>
              <a:rPr lang="ko-KR" altLang="en-US"/>
              <a:t>반 하지혜 </a:t>
            </a:r>
            <a:endParaRPr lang="ko-KR" altLang="en-US" dirty="0"/>
          </a:p>
        </p:txBody>
      </p:sp>
      <p:pic>
        <p:nvPicPr>
          <p:cNvPr id="8194" name="Picture 2" descr="확대이미지">
            <a:extLst>
              <a:ext uri="{FF2B5EF4-FFF2-40B4-BE49-F238E27FC236}">
                <a16:creationId xmlns:a16="http://schemas.microsoft.com/office/drawing/2014/main" id="{ED7E7955-8DDE-4B0E-BD46-2EE700D05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2" b="8568"/>
          <a:stretch/>
        </p:blipFill>
        <p:spPr bwMode="auto">
          <a:xfrm>
            <a:off x="0" y="0"/>
            <a:ext cx="9906000" cy="370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D86207-9216-80B8-7F47-4DEDE7C82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65" y="1712378"/>
            <a:ext cx="1438095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B678B-BC61-D283-0051-3A027E35AAD1}"/>
              </a:ext>
            </a:extLst>
          </p:cNvPr>
          <p:cNvSpPr txBox="1"/>
          <p:nvPr/>
        </p:nvSpPr>
        <p:spPr>
          <a:xfrm>
            <a:off x="4668720" y="1864981"/>
            <a:ext cx="90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- PT_THICK: </a:t>
            </a:r>
            <a:r>
              <a:rPr lang="ko-KR" altLang="en-US">
                <a:sym typeface="Wingdings" panose="05000000000000000000" pitchFamily="2" charset="2"/>
              </a:rPr>
              <a:t>후판의 두께가 얇을수록 양품이 많다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5770B-787C-FF29-17C4-2BCA34930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20" y="867537"/>
            <a:ext cx="4056447" cy="26681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29C90A-0ABC-ADDB-B03E-FEC9F0B0029F}"/>
              </a:ext>
            </a:extLst>
          </p:cNvPr>
          <p:cNvSpPr txBox="1"/>
          <p:nvPr/>
        </p:nvSpPr>
        <p:spPr>
          <a:xfrm>
            <a:off x="4668720" y="4439022"/>
            <a:ext cx="504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PT_LENGTH: </a:t>
            </a:r>
            <a:r>
              <a:rPr lang="ko-KR" altLang="en-US">
                <a:sym typeface="Wingdings" panose="05000000000000000000" pitchFamily="2" charset="2"/>
              </a:rPr>
              <a:t>길이가 짧거나 길수록 양품이 많고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중간 길이의 경우 반반이다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BE2108-88F4-1A15-9B41-BDBDAB31D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99" y="3645409"/>
            <a:ext cx="3992556" cy="269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7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B678B-BC61-D283-0051-3A027E35AAD1}"/>
              </a:ext>
            </a:extLst>
          </p:cNvPr>
          <p:cNvSpPr txBox="1"/>
          <p:nvPr/>
        </p:nvSpPr>
        <p:spPr>
          <a:xfrm>
            <a:off x="4974745" y="1276288"/>
            <a:ext cx="4529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PT_WIDTH: </a:t>
            </a:r>
            <a:r>
              <a:rPr lang="ko-KR" altLang="en-US">
                <a:sym typeface="Wingdings" panose="05000000000000000000" pitchFamily="2" charset="2"/>
              </a:rPr>
              <a:t>작은 크기에서는 양품과 불량이 반반이다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큰 크기에서는 불량율이 낮다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84FAAB-0C8D-94B1-9DAB-85F7C998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20" y="872212"/>
            <a:ext cx="4304592" cy="28697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A3D931-49F4-D988-03F7-83E366B97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20" y="3825415"/>
            <a:ext cx="4551480" cy="2901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BA75AC-3D17-F862-1AC8-EFAA4B3BF37F}"/>
              </a:ext>
            </a:extLst>
          </p:cNvPr>
          <p:cNvSpPr txBox="1"/>
          <p:nvPr/>
        </p:nvSpPr>
        <p:spPr>
          <a:xfrm>
            <a:off x="4953000" y="4482784"/>
            <a:ext cx="4551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PT_WEIGHT: </a:t>
            </a:r>
            <a:r>
              <a:rPr lang="ko-KR" altLang="en-US">
                <a:sym typeface="Wingdings" panose="05000000000000000000" pitchFamily="2" charset="2"/>
              </a:rPr>
              <a:t>무게가 가벼운 경우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 양품의 비율이 높다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ko-KR" altLang="en-US">
                <a:solidFill>
                  <a:srgbClr val="000000"/>
                </a:solidFill>
                <a:latin typeface="Helvetica Neue"/>
              </a:rPr>
              <a:t>무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거운 경우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불량의 비율이 높아진다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12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B678B-BC61-D283-0051-3A027E35AAD1}"/>
              </a:ext>
            </a:extLst>
          </p:cNvPr>
          <p:cNvSpPr txBox="1"/>
          <p:nvPr/>
        </p:nvSpPr>
        <p:spPr>
          <a:xfrm>
            <a:off x="5339280" y="1398208"/>
            <a:ext cx="387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FUR_HZ_TEMP: </a:t>
            </a:r>
            <a:r>
              <a:rPr lang="ko-KR" altLang="en-US">
                <a:sym typeface="Wingdings" panose="05000000000000000000" pitchFamily="2" charset="2"/>
              </a:rPr>
              <a:t>온도가 높을수록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불량품이 많다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5B7B8A-5257-DD03-9D8C-AB423F92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8" y="826198"/>
            <a:ext cx="4133850" cy="27447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8B7D45-C864-7ABE-DBBE-8947113F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" y="3742753"/>
            <a:ext cx="4133850" cy="27522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A4982F-316B-4F2F-AE99-DD376D95053A}"/>
              </a:ext>
            </a:extLst>
          </p:cNvPr>
          <p:cNvSpPr txBox="1"/>
          <p:nvPr/>
        </p:nvSpPr>
        <p:spPr>
          <a:xfrm>
            <a:off x="5224274" y="4019488"/>
            <a:ext cx="4133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- FUR_HZ_TIME: </a:t>
            </a:r>
            <a:r>
              <a:rPr lang="ko-KR" altLang="en-US">
                <a:sym typeface="Wingdings" panose="05000000000000000000" pitchFamily="2" charset="2"/>
              </a:rPr>
              <a:t>가열로 가열대 시간이 짧을수록 불량품이 많다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74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B678B-BC61-D283-0051-3A027E35AAD1}"/>
              </a:ext>
            </a:extLst>
          </p:cNvPr>
          <p:cNvSpPr txBox="1"/>
          <p:nvPr/>
        </p:nvSpPr>
        <p:spPr>
          <a:xfrm>
            <a:off x="5160845" y="1654240"/>
            <a:ext cx="4551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FUR_SZ_TEMP: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가열로 가열대 시간의 분포와 비슷하게 가열로 균열대 시간이 짧을수록 불량품이 많다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418DAD-3DE4-4566-33AE-445564859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1" y="850582"/>
            <a:ext cx="4415219" cy="29554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00C929-2E63-0766-A2CB-3E815123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80" y="3923455"/>
            <a:ext cx="4302443" cy="28341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52D2CE-5D4D-D907-B0E7-109E1A71A708}"/>
              </a:ext>
            </a:extLst>
          </p:cNvPr>
          <p:cNvSpPr txBox="1"/>
          <p:nvPr/>
        </p:nvSpPr>
        <p:spPr>
          <a:xfrm>
            <a:off x="5160845" y="4165792"/>
            <a:ext cx="4551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FUR_SZ_TIME: </a:t>
            </a:r>
            <a:r>
              <a:rPr lang="ko-KR" altLang="en-US">
                <a:sym typeface="Wingdings" panose="05000000000000000000" pitchFamily="2" charset="2"/>
              </a:rPr>
              <a:t>가열로 균열대 시간이 길수록 양품과 불량의의 수가 감소한다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짧을 때는 불량율이 높다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970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B678B-BC61-D283-0051-3A027E35AAD1}"/>
              </a:ext>
            </a:extLst>
          </p:cNvPr>
          <p:cNvSpPr txBox="1"/>
          <p:nvPr/>
        </p:nvSpPr>
        <p:spPr>
          <a:xfrm>
            <a:off x="5314631" y="1203136"/>
            <a:ext cx="439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FUR_TIME: </a:t>
            </a:r>
            <a:r>
              <a:rPr lang="ko-KR" altLang="en-US">
                <a:sym typeface="Wingdings" panose="05000000000000000000" pitchFamily="2" charset="2"/>
              </a:rPr>
              <a:t>가열로 재로시간이 짧거나 길 때 양품이 많다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B71C5E-9C28-1773-9B99-5EEA0D28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" y="981456"/>
            <a:ext cx="4397693" cy="28296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AA4C75-136D-6750-3CAD-2EC8A41EB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" y="3922967"/>
            <a:ext cx="4397693" cy="2904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7AD0D6-8E9F-4206-ABEF-3D9DB0306D36}"/>
              </a:ext>
            </a:extLst>
          </p:cNvPr>
          <p:cNvSpPr txBox="1"/>
          <p:nvPr/>
        </p:nvSpPr>
        <p:spPr>
          <a:xfrm>
            <a:off x="5237738" y="3922967"/>
            <a:ext cx="455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ROLLING_TEMP_T5: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압연온도가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1000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이상일 때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불량만 존재하였다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3873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6410B-ACF7-AD5E-160A-A50034C16FC7}"/>
              </a:ext>
            </a:extLst>
          </p:cNvPr>
          <p:cNvSpPr txBox="1"/>
          <p:nvPr/>
        </p:nvSpPr>
        <p:spPr>
          <a:xfrm>
            <a:off x="681288" y="4592327"/>
            <a:ext cx="8121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ROLLING_TEMP_T5 </a:t>
            </a:r>
            <a:r>
              <a:rPr lang="ko-KR" altLang="en-US">
                <a:sym typeface="Wingdings" panose="05000000000000000000" pitchFamily="2" charset="2"/>
              </a:rPr>
              <a:t>변수에서 범위를 한참 벗어난 데이터가 있어 </a:t>
            </a:r>
            <a:r>
              <a:rPr lang="en-US" altLang="ko-KR">
                <a:sym typeface="Wingdings" panose="05000000000000000000" pitchFamily="2" charset="2"/>
              </a:rPr>
              <a:t>IQR </a:t>
            </a:r>
            <a:r>
              <a:rPr lang="ko-KR" altLang="en-US">
                <a:sym typeface="Wingdings" panose="05000000000000000000" pitchFamily="2" charset="2"/>
              </a:rPr>
              <a:t>방식으로 이상치를 제거할 것이다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다른 변수들의 경우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제거할 경우 데이터가 </a:t>
            </a:r>
            <a:r>
              <a:rPr lang="en-US" altLang="ko-KR">
                <a:sym typeface="Wingdings" panose="05000000000000000000" pitchFamily="2" charset="2"/>
              </a:rPr>
              <a:t>100</a:t>
            </a:r>
            <a:r>
              <a:rPr lang="ko-KR" altLang="en-US">
                <a:sym typeface="Wingdings" panose="05000000000000000000" pitchFamily="2" charset="2"/>
              </a:rPr>
              <a:t>개 이상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전체 데이터의 </a:t>
            </a:r>
            <a:r>
              <a:rPr lang="en-US" altLang="ko-KR">
                <a:sym typeface="Wingdings" panose="05000000000000000000" pitchFamily="2" charset="2"/>
              </a:rPr>
              <a:t>15% </a:t>
            </a:r>
            <a:r>
              <a:rPr lang="ko-KR" altLang="en-US">
                <a:sym typeface="Wingdings" panose="05000000000000000000" pitchFamily="2" charset="2"/>
              </a:rPr>
              <a:t>이상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r>
              <a:rPr lang="ko-KR" altLang="en-US">
                <a:sym typeface="Wingdings" panose="05000000000000000000" pitchFamily="2" charset="2"/>
              </a:rPr>
              <a:t>이 제거되기 때문에 제거하지 않았다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810CDA-FC33-B568-CBA5-D58C3D5E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27" y="1099947"/>
            <a:ext cx="3839332" cy="292341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1B55D1-D611-10A9-3233-5F199CAE1148}"/>
              </a:ext>
            </a:extLst>
          </p:cNvPr>
          <p:cNvSpPr/>
          <p:nvPr/>
        </p:nvSpPr>
        <p:spPr>
          <a:xfrm>
            <a:off x="4269293" y="3520765"/>
            <a:ext cx="253939" cy="173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1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02C54-348F-1BE9-9888-FD5EC3BA1A42}"/>
              </a:ext>
            </a:extLst>
          </p:cNvPr>
          <p:cNvSpPr txBox="1"/>
          <p:nvPr/>
        </p:nvSpPr>
        <p:spPr>
          <a:xfrm>
            <a:off x="455741" y="5989272"/>
            <a:ext cx="829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- IQR </a:t>
            </a:r>
            <a:r>
              <a:rPr lang="ko-KR" altLang="en-US">
                <a:sym typeface="Wingdings" panose="05000000000000000000" pitchFamily="2" charset="2"/>
              </a:rPr>
              <a:t>방식을 이용하여 이상치를 제거한 후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데이터의 개수가 </a:t>
            </a:r>
            <a:r>
              <a:rPr lang="en-US" altLang="ko-KR">
                <a:sym typeface="Wingdings" panose="05000000000000000000" pitchFamily="2" charset="2"/>
              </a:rPr>
              <a:t>713</a:t>
            </a:r>
            <a:r>
              <a:rPr lang="ko-KR" altLang="en-US">
                <a:sym typeface="Wingdings" panose="05000000000000000000" pitchFamily="2" charset="2"/>
              </a:rPr>
              <a:t>개가 되었다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가장 처음의 데이터는 </a:t>
            </a:r>
            <a:r>
              <a:rPr lang="en-US" altLang="ko-KR">
                <a:sym typeface="Wingdings" panose="05000000000000000000" pitchFamily="2" charset="2"/>
              </a:rPr>
              <a:t>720</a:t>
            </a:r>
            <a:r>
              <a:rPr lang="ko-KR" altLang="en-US">
                <a:sym typeface="Wingdings" panose="05000000000000000000" pitchFamily="2" charset="2"/>
              </a:rPr>
              <a:t>개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16387-A4BF-249D-002C-2934E076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706146"/>
            <a:ext cx="9344025" cy="50673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6F4D83-9F70-9865-5353-B3889FCFB611}"/>
              </a:ext>
            </a:extLst>
          </p:cNvPr>
          <p:cNvSpPr/>
          <p:nvPr/>
        </p:nvSpPr>
        <p:spPr>
          <a:xfrm>
            <a:off x="291306" y="5539657"/>
            <a:ext cx="598709" cy="209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453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0333" y="1859339"/>
            <a:ext cx="3137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설명변수들간의 상관계수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FUR_SZ_TEMP</a:t>
            </a:r>
            <a:r>
              <a:rPr lang="ko-KR" altLang="en-US">
                <a:sym typeface="Wingdings" panose="05000000000000000000" pitchFamily="2" charset="2"/>
              </a:rPr>
              <a:t>와 </a:t>
            </a:r>
            <a:r>
              <a:rPr lang="en-US" altLang="ko-KR">
                <a:sym typeface="Wingdings" panose="05000000000000000000" pitchFamily="2" charset="2"/>
              </a:rPr>
              <a:t>FUR_EXTEMP</a:t>
            </a:r>
            <a:r>
              <a:rPr lang="ko-KR" altLang="en-US">
                <a:sym typeface="Wingdings" panose="05000000000000000000" pitchFamily="2" charset="2"/>
              </a:rPr>
              <a:t>의 상관계수가 </a:t>
            </a:r>
            <a:r>
              <a:rPr lang="en-US" altLang="ko-KR">
                <a:sym typeface="Wingdings" panose="05000000000000000000" pitchFamily="2" charset="2"/>
              </a:rPr>
              <a:t>-0.69</a:t>
            </a:r>
            <a:r>
              <a:rPr lang="ko-KR" altLang="en-US">
                <a:sym typeface="Wingdings" panose="05000000000000000000" pitchFamily="2" charset="2"/>
              </a:rPr>
              <a:t>로 높기 때문에 </a:t>
            </a:r>
            <a:r>
              <a:rPr lang="en-US" altLang="ko-KR">
                <a:sym typeface="Wingdings" panose="05000000000000000000" pitchFamily="2" charset="2"/>
              </a:rPr>
              <a:t>FUR_ EXTEMP</a:t>
            </a:r>
            <a:r>
              <a:rPr lang="ko-KR" altLang="en-US">
                <a:sym typeface="Wingdings" panose="05000000000000000000" pitchFamily="2" charset="2"/>
              </a:rPr>
              <a:t>를 삭제하였다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9F0D5D-939F-93DE-7716-F7044F34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4" y="615792"/>
            <a:ext cx="6029245" cy="61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38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-VF 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찾기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88710" y="1249739"/>
            <a:ext cx="344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SCALE</a:t>
            </a:r>
            <a:r>
              <a:rPr lang="ko-KR" altLang="en-US">
                <a:sym typeface="Wingdings" panose="05000000000000000000" pitchFamily="2" charset="2"/>
              </a:rPr>
              <a:t>과 </a:t>
            </a:r>
            <a:r>
              <a:rPr lang="en-US" altLang="ko-KR">
                <a:sym typeface="Wingdings" panose="05000000000000000000" pitchFamily="2" charset="2"/>
              </a:rPr>
              <a:t>STEEL_KIND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강종마다 불량율이 다르다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BF004F-33AB-485F-C660-6E79C3BA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9" y="972145"/>
            <a:ext cx="4743450" cy="1533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2810A5-07C0-29DE-B9DF-FC1C5C722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9" y="3390425"/>
            <a:ext cx="7162800" cy="1457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6C752D-4F07-CAE7-990C-746636516434}"/>
              </a:ext>
            </a:extLst>
          </p:cNvPr>
          <p:cNvSpPr txBox="1"/>
          <p:nvPr/>
        </p:nvSpPr>
        <p:spPr>
          <a:xfrm>
            <a:off x="594741" y="5141776"/>
            <a:ext cx="82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SCALE</a:t>
            </a:r>
            <a:r>
              <a:rPr lang="ko-KR" altLang="en-US">
                <a:sym typeface="Wingdings" panose="05000000000000000000" pitchFamily="2" charset="2"/>
              </a:rPr>
              <a:t>과 </a:t>
            </a:r>
            <a:r>
              <a:rPr lang="en-US" altLang="ko-KR">
                <a:sym typeface="Wingdings" panose="05000000000000000000" pitchFamily="2" charset="2"/>
              </a:rPr>
              <a:t>spec_new(SPEC</a:t>
            </a:r>
            <a:r>
              <a:rPr lang="ko-KR" altLang="en-US">
                <a:sym typeface="Wingdings" panose="05000000000000000000" pitchFamily="2" charset="2"/>
              </a:rPr>
              <a:t>을 규격에 따라 구분한 새로운 설명변수</a:t>
            </a:r>
            <a:r>
              <a:rPr lang="en-US" altLang="ko-KR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규격마다 불량율이 다르다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2108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-VF 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찾기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C752D-4F07-CAE7-990C-746636516434}"/>
              </a:ext>
            </a:extLst>
          </p:cNvPr>
          <p:cNvSpPr txBox="1"/>
          <p:nvPr/>
        </p:nvSpPr>
        <p:spPr>
          <a:xfrm>
            <a:off x="3873165" y="999829"/>
            <a:ext cx="429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SCALE</a:t>
            </a:r>
            <a:r>
              <a:rPr lang="ko-KR" altLang="en-US">
                <a:sym typeface="Wingdings" panose="05000000000000000000" pitchFamily="2" charset="2"/>
              </a:rPr>
              <a:t>과 </a:t>
            </a:r>
            <a:r>
              <a:rPr lang="en-US" altLang="ko-KR">
                <a:sym typeface="Wingdings" panose="05000000000000000000" pitchFamily="2" charset="2"/>
              </a:rPr>
              <a:t>WORK_GR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작업조마다 불량율이 비슷하다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915A94-103D-E5BA-E3AD-7C210C91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999829"/>
            <a:ext cx="2752725" cy="1543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275F43-5AD2-336C-F935-BCF60D80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8" y="3429000"/>
            <a:ext cx="2352675" cy="1552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F6D680-6825-E410-1A2F-45D8AF860B1B}"/>
              </a:ext>
            </a:extLst>
          </p:cNvPr>
          <p:cNvSpPr txBox="1"/>
          <p:nvPr/>
        </p:nvSpPr>
        <p:spPr>
          <a:xfrm>
            <a:off x="3873164" y="3429000"/>
            <a:ext cx="4661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SCALE</a:t>
            </a:r>
            <a:r>
              <a:rPr lang="ko-KR" altLang="en-US">
                <a:sym typeface="Wingdings" panose="05000000000000000000" pitchFamily="2" charset="2"/>
              </a:rPr>
              <a:t>과 </a:t>
            </a:r>
            <a:r>
              <a:rPr lang="en-US" altLang="ko-KR">
                <a:sym typeface="Wingdings" panose="05000000000000000000" pitchFamily="2" charset="2"/>
              </a:rPr>
              <a:t>FUR_NO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가열로 호기마다 불량율이 비슷하다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75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B6177-138A-7C37-764B-13EAAF2EE5B3}"/>
              </a:ext>
            </a:extLst>
          </p:cNvPr>
          <p:cNvSpPr txBox="1"/>
          <p:nvPr/>
        </p:nvSpPr>
        <p:spPr>
          <a:xfrm>
            <a:off x="434795" y="1053133"/>
            <a:ext cx="885107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분석 배경</a:t>
            </a:r>
            <a:r>
              <a:rPr lang="en-US" altLang="ko-KR"/>
              <a:t>: OO</a:t>
            </a:r>
            <a:r>
              <a:rPr lang="ko-KR" altLang="en-US"/>
              <a:t>공장의 고객사에서 최근 들어 </a:t>
            </a:r>
            <a:r>
              <a:rPr lang="en-US" altLang="ko-KR"/>
              <a:t>“Scale </a:t>
            </a:r>
            <a:r>
              <a:rPr lang="ko-KR" altLang="en-US"/>
              <a:t>불량 발생 증가</a:t>
            </a:r>
            <a:r>
              <a:rPr lang="en-US" altLang="ko-KR"/>
              <a:t>”</a:t>
            </a:r>
            <a:r>
              <a:rPr lang="ko-KR" altLang="en-US"/>
              <a:t>라는 이슈가 발생했다</a:t>
            </a:r>
            <a:r>
              <a:rPr lang="en-US" altLang="ko-KR"/>
              <a:t>. </a:t>
            </a:r>
            <a:r>
              <a:rPr lang="ko-KR" altLang="en-US"/>
              <a:t>그 원인을 분석해 본 결과 압연공장에서 </a:t>
            </a:r>
            <a:r>
              <a:rPr lang="en-US" altLang="ko-KR"/>
              <a:t>Scale </a:t>
            </a:r>
            <a:r>
              <a:rPr lang="ko-KR" altLang="en-US"/>
              <a:t>불량이 급증한 것을 확인할 수 있었다</a:t>
            </a:r>
            <a:r>
              <a:rPr lang="en-US" altLang="ko-KR"/>
              <a:t>. </a:t>
            </a:r>
            <a:r>
              <a:rPr lang="ko-KR" altLang="en-US"/>
              <a:t>그래서 데이터를 수집하여 다양한 분석을 통해 불량 발생의 근본 원인을 찾고 결과를 해석하여 개선 기회를 도출한다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주제 및 방향</a:t>
            </a:r>
            <a:r>
              <a:rPr lang="en-US" altLang="ko-KR"/>
              <a:t>: Scale </a:t>
            </a:r>
            <a:r>
              <a:rPr lang="ko-KR" altLang="en-US"/>
              <a:t>불량 발생에 영향을 미치는 변수</a:t>
            </a:r>
            <a:r>
              <a:rPr lang="en-US" altLang="ko-KR"/>
              <a:t>(</a:t>
            </a:r>
            <a:r>
              <a:rPr lang="ko-KR" altLang="en-US"/>
              <a:t>요인</a:t>
            </a:r>
            <a:r>
              <a:rPr lang="en-US" altLang="ko-KR"/>
              <a:t>)</a:t>
            </a:r>
            <a:r>
              <a:rPr lang="ko-KR" altLang="en-US"/>
              <a:t> 파악을 통해 불량 발생량을 줄일 수 있는 방안을 찾는다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98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-VF 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찾기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6C752D-4F07-CAE7-990C-746636516434}"/>
              </a:ext>
            </a:extLst>
          </p:cNvPr>
          <p:cNvSpPr txBox="1"/>
          <p:nvPr/>
        </p:nvSpPr>
        <p:spPr>
          <a:xfrm>
            <a:off x="3873165" y="999829"/>
            <a:ext cx="467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SCALE</a:t>
            </a:r>
            <a:r>
              <a:rPr lang="ko-KR" altLang="en-US">
                <a:sym typeface="Wingdings" panose="05000000000000000000" pitchFamily="2" charset="2"/>
              </a:rPr>
              <a:t>과 </a:t>
            </a:r>
            <a:r>
              <a:rPr lang="en-US" altLang="ko-KR">
                <a:sym typeface="Wingdings" panose="05000000000000000000" pitchFamily="2" charset="2"/>
              </a:rPr>
              <a:t>FUN_NO_ROW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가열로 장입열마다 불량율이 비슷하다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6D680-6825-E410-1A2F-45D8AF860B1B}"/>
              </a:ext>
            </a:extLst>
          </p:cNvPr>
          <p:cNvSpPr txBox="1"/>
          <p:nvPr/>
        </p:nvSpPr>
        <p:spPr>
          <a:xfrm>
            <a:off x="4160006" y="3679460"/>
            <a:ext cx="525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SCALE</a:t>
            </a:r>
            <a:r>
              <a:rPr lang="ko-KR" altLang="en-US">
                <a:sym typeface="Wingdings" panose="05000000000000000000" pitchFamily="2" charset="2"/>
              </a:rPr>
              <a:t>과 </a:t>
            </a:r>
            <a:r>
              <a:rPr lang="en-US" altLang="ko-KR">
                <a:sym typeface="Wingdings" panose="05000000000000000000" pitchFamily="2" charset="2"/>
              </a:rPr>
              <a:t>HSB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HSB </a:t>
            </a:r>
            <a:r>
              <a:rPr lang="ko-KR" altLang="en-US">
                <a:sym typeface="Wingdings" panose="05000000000000000000" pitchFamily="2" charset="2"/>
              </a:rPr>
              <a:t>적용 여부에 따라 불량율에 차이가 있다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675632-976E-F3CB-6458-8CBE0288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29" y="1369161"/>
            <a:ext cx="1914525" cy="1533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7EF63A-207F-DDF3-59ED-2E8F0E32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66" y="3679460"/>
            <a:ext cx="1619250" cy="1552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8DCFDF-0989-8292-800E-A1EDD7A731F0}"/>
              </a:ext>
            </a:extLst>
          </p:cNvPr>
          <p:cNvSpPr txBox="1"/>
          <p:nvPr/>
        </p:nvSpPr>
        <p:spPr>
          <a:xfrm>
            <a:off x="959928" y="5488839"/>
            <a:ext cx="802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결론</a:t>
            </a:r>
            <a:r>
              <a:rPr lang="en-US" altLang="ko-KR">
                <a:sym typeface="Wingdings" panose="05000000000000000000" pitchFamily="2" charset="2"/>
              </a:rPr>
              <a:t>: </a:t>
            </a:r>
            <a:r>
              <a:rPr lang="ko-KR" altLang="en-US">
                <a:sym typeface="Wingdings" panose="05000000000000000000" pitchFamily="2" charset="2"/>
              </a:rPr>
              <a:t>불량율이 비슷하다고 판단되는 </a:t>
            </a:r>
            <a:r>
              <a:rPr lang="en-US" altLang="ko-KR">
                <a:sym typeface="Wingdings" panose="05000000000000000000" pitchFamily="2" charset="2"/>
              </a:rPr>
              <a:t>FUR_NO_ROW, FUR_NO, WORK_GR</a:t>
            </a:r>
            <a:r>
              <a:rPr lang="ko-KR" altLang="en-US">
                <a:sym typeface="Wingdings" panose="05000000000000000000" pitchFamily="2" charset="2"/>
              </a:rPr>
              <a:t> 변수는 모델링에서 제외하기로 판단하였다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68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-VF 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찾기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8DCFDF-0989-8292-800E-A1EDD7A731F0}"/>
              </a:ext>
            </a:extLst>
          </p:cNvPr>
          <p:cNvSpPr txBox="1"/>
          <p:nvPr/>
        </p:nvSpPr>
        <p:spPr>
          <a:xfrm>
            <a:off x="1368038" y="5011495"/>
            <a:ext cx="6885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의사결정나무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랜덤포레스트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그래디언트 부스팅의 기본모델을 생성한 후 설명변수의 중요도를 파악하였다</a:t>
            </a:r>
            <a:r>
              <a:rPr lang="en-US" altLang="ko-KR">
                <a:sym typeface="Wingdings" panose="05000000000000000000" pitchFamily="2" charset="2"/>
              </a:rPr>
              <a:t>. </a:t>
            </a:r>
            <a:r>
              <a:rPr lang="ko-KR" altLang="en-US">
                <a:sym typeface="Wingdings" panose="05000000000000000000" pitchFamily="2" charset="2"/>
              </a:rPr>
              <a:t>중요하지 않다고 판단되는 변수를 </a:t>
            </a:r>
            <a:r>
              <a:rPr lang="en-US" altLang="ko-KR">
                <a:sym typeface="Wingdings" panose="05000000000000000000" pitchFamily="2" charset="2"/>
              </a:rPr>
              <a:t>drop </a:t>
            </a:r>
            <a:r>
              <a:rPr lang="ko-KR" altLang="en-US">
                <a:sym typeface="Wingdings" panose="05000000000000000000" pitchFamily="2" charset="2"/>
              </a:rPr>
              <a:t>메소드를 활용하여 제거하였다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F3F485-193D-A18D-7CB1-4CD40214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38" y="869720"/>
            <a:ext cx="2933700" cy="37623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B53A7A-9E2B-070F-57A4-9A1CF36F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008" y="961487"/>
            <a:ext cx="29908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58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1) </a:t>
            </a:r>
            <a:r>
              <a:rPr lang="ko-KR" altLang="en-US"/>
              <a:t>로지스틱 회귀분석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F3EEB7-7A0C-3D09-2AC1-908F98990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" y="1446847"/>
            <a:ext cx="6336688" cy="14182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B0D96A-EEF9-E14C-D2C7-45D9AAD5F3C9}"/>
              </a:ext>
            </a:extLst>
          </p:cNvPr>
          <p:cNvSpPr txBox="1"/>
          <p:nvPr/>
        </p:nvSpPr>
        <p:spPr>
          <a:xfrm>
            <a:off x="680405" y="332232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정확도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ADCC62-5590-0257-C055-F18BC5B9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838" y="3297936"/>
            <a:ext cx="2183876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7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2) </a:t>
            </a:r>
            <a:r>
              <a:rPr lang="ko-KR" altLang="en-US"/>
              <a:t>의사결정 트리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77EEC92-5C1C-2A40-9471-4CCEB104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31" y="1497139"/>
            <a:ext cx="3648075" cy="2171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D5BA4B-143B-5F5F-F963-FCF752AC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" y="4080717"/>
            <a:ext cx="3000375" cy="10287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CC6DEE3-A38B-7566-D7AA-1A3ABC28A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989" y="1497139"/>
            <a:ext cx="5010150" cy="25336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8D5F30-19F6-AABE-0D84-A899D8DBEB40}"/>
              </a:ext>
            </a:extLst>
          </p:cNvPr>
          <p:cNvSpPr txBox="1"/>
          <p:nvPr/>
        </p:nvSpPr>
        <p:spPr>
          <a:xfrm>
            <a:off x="751428" y="5475399"/>
            <a:ext cx="885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트리 분리에 영향이 큰 변수</a:t>
            </a:r>
            <a:r>
              <a:rPr lang="en-US" altLang="ko-KR"/>
              <a:t>: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ROLLING_TEMP_T5, HSB_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적용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, FUR_SZ_TEMP</a:t>
            </a:r>
          </a:p>
        </p:txBody>
      </p:sp>
    </p:spTree>
    <p:extLst>
      <p:ext uri="{BB962C8B-B14F-4D97-AF65-F5344CB8AC3E}">
        <p14:creationId xmlns:p14="http://schemas.microsoft.com/office/powerpoint/2010/main" val="3991659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3) </a:t>
            </a:r>
            <a:r>
              <a:rPr lang="ko-KR" altLang="en-US"/>
              <a:t>랜덤 포레스트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0137" y="4411768"/>
            <a:ext cx="608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트리 분리에 영향이 큰 변수</a:t>
            </a:r>
            <a:r>
              <a:rPr lang="en-US" altLang="ko-KR"/>
              <a:t>: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ROLLING_TEMP_T5, FUR_SZ_TEMP, PT_THICK, PT_WIDTH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980754-1024-CBF4-FA3E-18854B1B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6" y="1517594"/>
            <a:ext cx="3676650" cy="2171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F72DB6-A202-AD01-18AD-D13EA9F7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6" y="3981152"/>
            <a:ext cx="3000375" cy="2476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8DF60C-9ED3-F0AA-8CAC-9217A883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294" y="1276552"/>
            <a:ext cx="50006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91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7142" y="5401914"/>
            <a:ext cx="791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중요 설명변수</a:t>
            </a:r>
            <a:r>
              <a:rPr lang="en-US" altLang="ko-KR"/>
              <a:t>: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ROLLING_TEMP_T5, FUR_SZ_TEMP, PT_THICK</a:t>
            </a:r>
            <a:r>
              <a:rPr lang="ko-KR" altLang="en-US"/>
              <a:t> </a:t>
            </a:r>
            <a:r>
              <a:rPr lang="en-US" altLang="ko-KR"/>
              <a:t>,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PT_WIDTH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4) </a:t>
            </a:r>
            <a:r>
              <a:rPr lang="ko-KR" altLang="en-US"/>
              <a:t>그래디언트 부스팅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DFE49F-E1B3-3CA9-AAD5-7AD828D9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08" y="1440977"/>
            <a:ext cx="3714750" cy="2181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CAAEDD-3A4E-55CF-46D9-C46F71B9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58" y="3773043"/>
            <a:ext cx="2990850" cy="12382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507579-E852-ED98-FE34-B8769DE9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975" y="1105602"/>
            <a:ext cx="5086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97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5) KNN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37D7BB-3D42-41D7-55F7-9FBE2E1D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30" y="1467716"/>
            <a:ext cx="3743325" cy="2219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554296-43DA-7A4C-1EFC-8104306F8D8A}"/>
              </a:ext>
            </a:extLst>
          </p:cNvPr>
          <p:cNvSpPr txBox="1"/>
          <p:nvPr/>
        </p:nvSpPr>
        <p:spPr>
          <a:xfrm>
            <a:off x="1157142" y="5401914"/>
            <a:ext cx="791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KNN</a:t>
            </a:r>
            <a:r>
              <a:rPr lang="ko-KR" altLang="en-US"/>
              <a:t>은 </a:t>
            </a:r>
            <a:r>
              <a:rPr lang="en-US" altLang="ko-KR"/>
              <a:t>feature_importance</a:t>
            </a:r>
            <a:r>
              <a:rPr lang="ko-KR" altLang="en-US"/>
              <a:t>를 지원하지 않는다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790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6) SVM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5C5DEF-3B96-2DAF-F3A2-A3CA7FE3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1582483"/>
            <a:ext cx="3657600" cy="2181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E2C806-D431-C243-86A9-BF6D3118C66C}"/>
              </a:ext>
            </a:extLst>
          </p:cNvPr>
          <p:cNvSpPr txBox="1"/>
          <p:nvPr/>
        </p:nvSpPr>
        <p:spPr>
          <a:xfrm>
            <a:off x="1157142" y="5401914"/>
            <a:ext cx="791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SVM</a:t>
            </a:r>
            <a:r>
              <a:rPr lang="ko-KR" altLang="en-US"/>
              <a:t>은 </a:t>
            </a:r>
            <a:r>
              <a:rPr lang="en-US" altLang="ko-KR"/>
              <a:t>feature_importance</a:t>
            </a:r>
            <a:r>
              <a:rPr lang="ko-KR" altLang="en-US"/>
              <a:t>를 지원하지 않는다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793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4552A-84CB-A1AB-0E94-EE60E872C041}"/>
              </a:ext>
            </a:extLst>
          </p:cNvPr>
          <p:cNvSpPr txBox="1"/>
          <p:nvPr/>
        </p:nvSpPr>
        <p:spPr>
          <a:xfrm>
            <a:off x="427512" y="736270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모델 평가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62B479-BA9F-2F98-28BF-AA128A5E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91" y="1310892"/>
            <a:ext cx="7035616" cy="42785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FF12F-AE0A-C2ED-4ABF-D72A7FF1C572}"/>
              </a:ext>
            </a:extLst>
          </p:cNvPr>
          <p:cNvSpPr txBox="1"/>
          <p:nvPr/>
        </p:nvSpPr>
        <p:spPr>
          <a:xfrm>
            <a:off x="825141" y="5589483"/>
            <a:ext cx="876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성능이 좋은 순서</a:t>
            </a:r>
            <a:r>
              <a:rPr lang="en-US" altLang="ko-KR"/>
              <a:t>: </a:t>
            </a:r>
            <a:r>
              <a:rPr lang="ko-KR" altLang="en-US"/>
              <a:t>그래디언트 부스팅</a:t>
            </a:r>
            <a:r>
              <a:rPr lang="en-US" altLang="ko-KR"/>
              <a:t>, </a:t>
            </a:r>
            <a:r>
              <a:rPr lang="ko-KR" altLang="en-US"/>
              <a:t>랜덤 포레스트</a:t>
            </a:r>
            <a:r>
              <a:rPr lang="en-US" altLang="ko-KR"/>
              <a:t>, </a:t>
            </a:r>
            <a:r>
              <a:rPr lang="ko-KR" altLang="en-US"/>
              <a:t>의사결정 트리</a:t>
            </a:r>
            <a:r>
              <a:rPr lang="en-US" altLang="ko-KR"/>
              <a:t>, KNN, SVM</a:t>
            </a:r>
          </a:p>
        </p:txBody>
      </p:sp>
    </p:spTree>
    <p:extLst>
      <p:ext uri="{BB962C8B-B14F-4D97-AF65-F5344CB8AC3E}">
        <p14:creationId xmlns:p14="http://schemas.microsoft.com/office/powerpoint/2010/main" val="3759624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52888F39-4C29-8E3F-DC11-B7C1D2B9F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74118"/>
              </p:ext>
            </p:extLst>
          </p:nvPr>
        </p:nvGraphicFramePr>
        <p:xfrm>
          <a:off x="1651000" y="1227666"/>
          <a:ext cx="6604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4976194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6303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관련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8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로지스틱 회귀분석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ROLLING_TEMP_T5,</a:t>
                      </a:r>
                    </a:p>
                    <a:p>
                      <a:pPr latinLnBrk="1"/>
                      <a:r>
                        <a:rPr lang="en-US" altLang="ko-KR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HSB_</a:t>
                      </a:r>
                      <a:r>
                        <a:rPr lang="ko-KR" altLang="en-US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적용</a:t>
                      </a:r>
                      <a:r>
                        <a:rPr lang="en-US" altLang="ko-KR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, FUR_SZ_TEMP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5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의사결정 트리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ROLLING_TEMP_T5,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HSB_</a:t>
                      </a:r>
                      <a:r>
                        <a:rPr lang="ko-KR" altLang="en-US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적용</a:t>
                      </a:r>
                      <a:r>
                        <a:rPr lang="en-US" altLang="ko-KR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, FUR_SZ_TEMP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8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랜덤포레스트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ROLLING_TEMP_T5, FUR_SZ_TEMP, PT_THICK, PT_WIDTH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그래디언트 부스팅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ROLLING_TEMP_T5, FUR_SZ_TEMP, PT_THICK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, </a:t>
                      </a:r>
                      <a:r>
                        <a:rPr lang="en-US" altLang="ko-KR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PT_WIDTH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519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78B60B-72F7-35DE-3894-7DCBC36E0D6D}"/>
              </a:ext>
            </a:extLst>
          </p:cNvPr>
          <p:cNvSpPr txBox="1"/>
          <p:nvPr/>
        </p:nvSpPr>
        <p:spPr>
          <a:xfrm>
            <a:off x="898293" y="4983147"/>
            <a:ext cx="8343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ROLLING_TEMP_T5, FUR_SZ_TEMP</a:t>
            </a:r>
            <a:r>
              <a:rPr lang="en-US" altLang="ko-KR"/>
              <a:t>:</a:t>
            </a:r>
            <a:r>
              <a:rPr lang="ko-KR" altLang="en-US"/>
              <a:t> 모든 모델에 포함되어 있다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HSB_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적용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로지스틱 회귀분석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의사결정 트리에 포함되어 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PT_THICK, PT_WIDTH</a:t>
            </a:r>
            <a:r>
              <a:rPr lang="en-US" altLang="ko-KR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Helvetica Neue"/>
              </a:rPr>
              <a:t>랜덤포레스트</a:t>
            </a:r>
            <a:r>
              <a:rPr lang="en-US" altLang="ko-KR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Helvetica Neue"/>
              </a:rPr>
              <a:t>그래디언트 부스팅에 포함되어 있다</a:t>
            </a:r>
            <a:r>
              <a:rPr lang="en-US" altLang="ko-KR">
                <a:solidFill>
                  <a:srgbClr val="000000"/>
                </a:solidFill>
                <a:latin typeface="Helvetica Neue"/>
              </a:rPr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016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후판 생산 과정 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EDC997A-49E7-CB95-89BC-7F259D82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" y="864108"/>
            <a:ext cx="6696075" cy="3276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7456F-EB84-A0C9-1B65-D87EACCD299B}"/>
              </a:ext>
            </a:extLst>
          </p:cNvPr>
          <p:cNvSpPr txBox="1"/>
          <p:nvPr/>
        </p:nvSpPr>
        <p:spPr>
          <a:xfrm>
            <a:off x="584914" y="4595756"/>
            <a:ext cx="8736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ym typeface="Wingdings" panose="05000000000000000000" pitchFamily="2" charset="2"/>
              </a:rPr>
              <a:t>후판 생산은 가열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압연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냉각의 순으로 진행된다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가열</a:t>
            </a:r>
            <a:r>
              <a:rPr lang="en-US" altLang="ko-KR">
                <a:sym typeface="Wingdings" panose="05000000000000000000" pitchFamily="2" charset="2"/>
              </a:rPr>
              <a:t>: </a:t>
            </a:r>
            <a:r>
              <a:rPr lang="ko-KR" altLang="en-US">
                <a:sym typeface="Wingdings" panose="05000000000000000000" pitchFamily="2" charset="2"/>
              </a:rPr>
              <a:t>소재를 냉연과 열연이 가능한 온도까지 올려준다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압연</a:t>
            </a:r>
            <a:r>
              <a:rPr lang="en-US" altLang="ko-KR">
                <a:sym typeface="Wingdings" panose="05000000000000000000" pitchFamily="2" charset="2"/>
              </a:rPr>
              <a:t>: </a:t>
            </a:r>
            <a:r>
              <a:rPr lang="ko-KR" altLang="en-US">
                <a:sym typeface="Wingdings" panose="05000000000000000000" pitchFamily="2" charset="2"/>
              </a:rPr>
              <a:t>스케일이 제거된 </a:t>
            </a:r>
            <a:r>
              <a:rPr lang="en-US" altLang="ko-KR">
                <a:sym typeface="Wingdings" panose="05000000000000000000" pitchFamily="2" charset="2"/>
              </a:rPr>
              <a:t>Slab</a:t>
            </a:r>
            <a:r>
              <a:rPr lang="ko-KR" altLang="en-US">
                <a:sym typeface="Wingdings" panose="05000000000000000000" pitchFamily="2" charset="2"/>
              </a:rPr>
              <a:t>를 적당한 형상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두께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폭을 갖춘 압연소재로 만든다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냉각</a:t>
            </a:r>
            <a:r>
              <a:rPr lang="en-US" altLang="ko-KR">
                <a:sym typeface="Wingdings" panose="05000000000000000000" pitchFamily="2" charset="2"/>
              </a:rPr>
              <a:t>: </a:t>
            </a:r>
            <a:r>
              <a:rPr lang="ko-KR" altLang="en-US">
                <a:sym typeface="Wingdings" panose="05000000000000000000" pitchFamily="2" charset="2"/>
              </a:rPr>
              <a:t>압연을 끝낸 강판을 냉각한다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후판 생산 과정에서 설비의 상태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온도 등에 따라 </a:t>
            </a:r>
            <a:r>
              <a:rPr lang="en-US" altLang="ko-KR">
                <a:sym typeface="Wingdings" panose="05000000000000000000" pitchFamily="2" charset="2"/>
              </a:rPr>
              <a:t>Scale </a:t>
            </a:r>
            <a:r>
              <a:rPr lang="ko-KR" altLang="en-US">
                <a:sym typeface="Wingdings" panose="05000000000000000000" pitchFamily="2" charset="2"/>
              </a:rPr>
              <a:t>불량이 발생할 수 있다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626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(EDA, 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모델링에서 뽑은 설명변수 종합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0B7BF-1481-D756-28D5-B4D26E10E1C0}"/>
              </a:ext>
            </a:extLst>
          </p:cNvPr>
          <p:cNvSpPr txBox="1"/>
          <p:nvPr/>
        </p:nvSpPr>
        <p:spPr>
          <a:xfrm>
            <a:off x="715413" y="1540468"/>
            <a:ext cx="8148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ROLLING_TEMP_T5: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압연온도가 높을수록 불량률이 높다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특히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1000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이상일 때</a:t>
            </a:r>
            <a:r>
              <a:rPr lang="ko-KR" altLang="en-US">
                <a:solidFill>
                  <a:srgbClr val="000000"/>
                </a:solidFill>
                <a:latin typeface="Helvetica Neue"/>
              </a:rPr>
              <a:t>는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불량만 존재하였다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FUR_SZ_TEMP: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가열로 가열대의 온도가 높을수록 불량률이 높다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HSB: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미적용인 경우 불량률이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100%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이다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적용인 경우는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29%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이다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altLang="ko-KR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Tx/>
              <a:buChar char="-"/>
            </a:pP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PT_THICK: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두께가 두꺼울수록 불량률이 낮다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PT_WIDTH: </a:t>
            </a:r>
            <a:r>
              <a:rPr lang="ko-KR" altLang="en-US">
                <a:solidFill>
                  <a:srgbClr val="000000"/>
                </a:solidFill>
                <a:latin typeface="Helvetica Neue"/>
              </a:rPr>
              <a:t>큰 크기일수록 불량률이 낮다</a:t>
            </a:r>
            <a:r>
              <a:rPr lang="en-US" altLang="ko-KR">
                <a:solidFill>
                  <a:srgbClr val="000000"/>
                </a:solidFill>
                <a:latin typeface="Helvetica Neue"/>
              </a:rPr>
              <a:t>.</a:t>
            </a:r>
            <a:endParaRPr lang="en-US" altLang="ko-KR" b="0" i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40443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(EDA, 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모델링에서 뽑은 설명변수 종합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5ADBE56-4036-BBF5-F81D-E45FBEE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195387"/>
            <a:ext cx="7210425" cy="4467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7CF05A-BD1F-21C0-FB3E-625DD5E7D5DB}"/>
              </a:ext>
            </a:extLst>
          </p:cNvPr>
          <p:cNvSpPr txBox="1"/>
          <p:nvPr/>
        </p:nvSpPr>
        <p:spPr>
          <a:xfrm>
            <a:off x="500449" y="5929102"/>
            <a:ext cx="8148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최종적으로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ROLLING_TEMP_T5, FUR_SZ_TEMP, PT_THICK, PT_WIDTH </a:t>
            </a:r>
            <a:r>
              <a:rPr lang="ko-KR" altLang="en-US" b="0" i="0">
                <a:solidFill>
                  <a:srgbClr val="000000"/>
                </a:solidFill>
                <a:effectLst/>
                <a:latin typeface="Helvetica Neue"/>
              </a:rPr>
              <a:t>변수를 선택하는 것이 좋다고 판단하였다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832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Learn(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불량율 감소를 위한 방안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3A0A2-D564-AF2F-4FCC-34A6D7B19FA5}"/>
              </a:ext>
            </a:extLst>
          </p:cNvPr>
          <p:cNvSpPr txBox="1"/>
          <p:nvPr/>
        </p:nvSpPr>
        <p:spPr>
          <a:xfrm>
            <a:off x="594360" y="1747610"/>
            <a:ext cx="871728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후판 생성 공정에서 불량품은 온도와 관련이 높았다</a:t>
            </a:r>
            <a:r>
              <a:rPr lang="en-US" altLang="ko-KR"/>
              <a:t>. </a:t>
            </a:r>
            <a:r>
              <a:rPr lang="ko-KR" altLang="en-US"/>
              <a:t>그러므로 온도를 관리하기 위한 설비를 갖추는 것이 좋을 것 같다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HSB(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Helvetica Neue"/>
              </a:rPr>
              <a:t>가열로에서 생성된 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Helvetica Neue"/>
              </a:rPr>
              <a:t>Scale</a:t>
            </a:r>
            <a:r>
              <a:rPr lang="ko-KR" altLang="en-US" sz="1800" b="0" i="0">
                <a:solidFill>
                  <a:srgbClr val="000000"/>
                </a:solidFill>
                <a:effectLst/>
                <a:latin typeface="Helvetica Neue"/>
              </a:rPr>
              <a:t>을 고압수를 이용하여 제거시키는 설비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/>
              <a:t> 미적용인 경우 </a:t>
            </a:r>
            <a:r>
              <a:rPr lang="en-US" altLang="ko-KR"/>
              <a:t>100% </a:t>
            </a:r>
            <a:r>
              <a:rPr lang="ko-KR" altLang="en-US"/>
              <a:t>불량률을 보였다</a:t>
            </a:r>
            <a:r>
              <a:rPr lang="en-US" altLang="ko-KR"/>
              <a:t>. HSB</a:t>
            </a:r>
            <a:r>
              <a:rPr lang="ko-KR" altLang="en-US"/>
              <a:t>를 자주 점검하는 것이 좋을 것 같다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719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Learn(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느낀점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3A0A2-D564-AF2F-4FCC-34A6D7B19FA5}"/>
              </a:ext>
            </a:extLst>
          </p:cNvPr>
          <p:cNvSpPr txBox="1"/>
          <p:nvPr/>
        </p:nvSpPr>
        <p:spPr>
          <a:xfrm>
            <a:off x="594360" y="1747610"/>
            <a:ext cx="871728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로지스틱 회귀분석에서 </a:t>
            </a:r>
            <a:r>
              <a:rPr lang="en-US" altLang="ko-KR"/>
              <a:t>Logit.from_formula</a:t>
            </a:r>
            <a:r>
              <a:rPr lang="ko-KR" altLang="en-US"/>
              <a:t>메소드를 사용하면 </a:t>
            </a:r>
            <a:r>
              <a:rPr lang="en-US" altLang="ko-KR"/>
              <a:t>LinAlgError</a:t>
            </a:r>
            <a:r>
              <a:rPr lang="ko-KR" altLang="en-US"/>
              <a:t>가 발생하기 때문에 기본 모델을 사용하였다</a:t>
            </a:r>
            <a:r>
              <a:rPr lang="en-US" altLang="ko-KR"/>
              <a:t>. </a:t>
            </a:r>
            <a:r>
              <a:rPr lang="ko-KR" altLang="en-US"/>
              <a:t>에러를 고쳐 최적의 모델을 만들면 정확도가 높아질 것이라 생각한다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SVM, KNN </a:t>
            </a:r>
            <a:r>
              <a:rPr lang="ko-KR" altLang="en-US"/>
              <a:t>모델은 변수 중요도를 파악할 수 없어 변수를 선택하는 데 고려하지 못한 점이 아쉬웠다</a:t>
            </a:r>
            <a:r>
              <a:rPr lang="en-US" altLang="ko-KR"/>
              <a:t>. </a:t>
            </a: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다른 모델에 비해 정확도가 낮아 다음에도 분석할 일이 있다면 </a:t>
            </a:r>
            <a:r>
              <a:rPr lang="en-US" altLang="ko-KR"/>
              <a:t>SVM, KNN </a:t>
            </a:r>
            <a:r>
              <a:rPr lang="ko-KR" altLang="en-US"/>
              <a:t>모델은 사용하지 않을 것 같다고 생각하였다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견학을 갔지만</a:t>
            </a:r>
            <a:r>
              <a:rPr lang="en-US" altLang="ko-KR"/>
              <a:t>, </a:t>
            </a:r>
            <a:r>
              <a:rPr lang="ko-KR" altLang="en-US"/>
              <a:t>도메인 지식이 풍부하지 못해 </a:t>
            </a:r>
            <a:r>
              <a:rPr lang="en-US" altLang="ko-KR"/>
              <a:t>SPEC </a:t>
            </a:r>
            <a:r>
              <a:rPr lang="ko-KR" altLang="en-US"/>
              <a:t>변수를 분류하는 데 시간이 오래 걸렸다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726" y="1292781"/>
            <a:ext cx="88510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데이터 처리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데이터 특성 확인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결측치 및 이상치 확인</a:t>
            </a:r>
            <a:r>
              <a:rPr lang="en-US" altLang="ko-KR"/>
              <a:t>, </a:t>
            </a:r>
            <a:r>
              <a:rPr lang="ko-KR" altLang="en-US"/>
              <a:t>처리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탐색적 분석 및 통계분석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히스토그램</a:t>
            </a:r>
            <a:r>
              <a:rPr lang="en-US" altLang="ko-KR"/>
              <a:t>, </a:t>
            </a:r>
            <a:r>
              <a:rPr lang="ko-KR" altLang="en-US"/>
              <a:t>산점도 등 그래프를 활용하여 데이터들의 분포</a:t>
            </a:r>
            <a:r>
              <a:rPr lang="en-US" altLang="ko-KR"/>
              <a:t>,</a:t>
            </a:r>
            <a:r>
              <a:rPr lang="ko-KR" altLang="en-US"/>
              <a:t> 연관성 파악해보기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상관계수 히트맵으로 미세먼지와 변수들의 관계 파악해보기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r>
              <a:rPr lang="en-US" altLang="ko-KR">
                <a:sym typeface="Wingdings" panose="05000000000000000000" pitchFamily="2" charset="2"/>
              </a:rPr>
              <a:t>3. </a:t>
            </a:r>
            <a:r>
              <a:rPr lang="ko-KR" altLang="en-US">
                <a:sym typeface="Wingdings" panose="05000000000000000000" pitchFamily="2" charset="2"/>
              </a:rPr>
              <a:t>모델링 및 모델 평가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로지스틱 회귀분석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의사결정 트리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랜덤 포레스트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그래디언트 부스팅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KNN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SVM</a:t>
            </a:r>
          </a:p>
          <a:p>
            <a:pPr marL="285750" indent="-285750">
              <a:buFontTx/>
              <a:buChar char="-"/>
            </a:pP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4. </a:t>
            </a:r>
            <a:r>
              <a:rPr lang="ko-KR" altLang="en-US">
                <a:sym typeface="Wingdings" panose="05000000000000000000" pitchFamily="2" charset="2"/>
              </a:rPr>
              <a:t>영향인자 선정 및 결과 정리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96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4BE78E-363D-6AC6-FAFB-451841358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29259"/>
              </p:ext>
            </p:extLst>
          </p:nvPr>
        </p:nvGraphicFramePr>
        <p:xfrm>
          <a:off x="270668" y="719138"/>
          <a:ext cx="8851074" cy="5935533"/>
        </p:xfrm>
        <a:graphic>
          <a:graphicData uri="http://schemas.openxmlformats.org/drawingml/2006/table">
            <a:tbl>
              <a:tblPr/>
              <a:tblGrid>
                <a:gridCol w="1466692">
                  <a:extLst>
                    <a:ext uri="{9D8B030D-6E8A-4147-A177-3AD203B41FA5}">
                      <a16:colId xmlns:a16="http://schemas.microsoft.com/office/drawing/2014/main" val="3610825324"/>
                    </a:ext>
                  </a:extLst>
                </a:gridCol>
                <a:gridCol w="4720630">
                  <a:extLst>
                    <a:ext uri="{9D8B030D-6E8A-4147-A177-3AD203B41FA5}">
                      <a16:colId xmlns:a16="http://schemas.microsoft.com/office/drawing/2014/main" val="1551420707"/>
                    </a:ext>
                  </a:extLst>
                </a:gridCol>
                <a:gridCol w="1331876">
                  <a:extLst>
                    <a:ext uri="{9D8B030D-6E8A-4147-A177-3AD203B41FA5}">
                      <a16:colId xmlns:a16="http://schemas.microsoft.com/office/drawing/2014/main" val="3921138488"/>
                    </a:ext>
                  </a:extLst>
                </a:gridCol>
                <a:gridCol w="1331876">
                  <a:extLst>
                    <a:ext uri="{9D8B030D-6E8A-4147-A177-3AD203B41FA5}">
                      <a16:colId xmlns:a16="http://schemas.microsoft.com/office/drawing/2014/main" val="3138470655"/>
                    </a:ext>
                  </a:extLst>
                </a:gridCol>
              </a:tblGrid>
              <a:tr h="2119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설명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역할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형태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53686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PLATE_NO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 No(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후판 번호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574947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ROLLING_DATE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작업시각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제외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376996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목표변수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90695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규격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제품의 용도에 따라 구분되고 인증기관에 따라 명칭이 달라진다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12228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STEEL_KIND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강종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697773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PT_THICK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910223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PT_WIDTH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61659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PT_LENGTH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20884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PT_WEIGHT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065063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FUR_NO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호기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(1, 2, 3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633370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FUR_NO_ROW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작업순번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98376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FUR_HZ_TEMP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가열대 온도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C)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939855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FUR_HZ_TIME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가열대 시간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85523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FUR_SZ_TEMP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균열대 온도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C)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282552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FUR_SZ_TIME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균열대 시간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99024"/>
                  </a:ext>
                </a:extLst>
              </a:tr>
              <a:tr h="34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FUR_TIME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가열로 재로시간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): 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로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(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盧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) 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내 소재 투입시 중심부 온도의 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Target 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온도 근접때까지 유지시간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170693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FUR_EXTEMP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추출온도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C)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275994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ROLLING_TEMP_T5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압연온도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C)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365"/>
                  </a:ext>
                </a:extLst>
              </a:tr>
              <a:tr h="34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HSB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(1-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,0-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미적용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HSB: 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가열로에서 생성된 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Scale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을 고압수를 이용하여 제거시키는 설비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28802"/>
                  </a:ext>
                </a:extLst>
              </a:tr>
              <a:tr h="506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ROLLING_DESCALING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 중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Descaling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횟수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Descaling: Slab 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및 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Bar 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표면에 붙어 있는 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Scale(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산화철</a:t>
                      </a:r>
                      <a:r>
                        <a:rPr lang="en-US" altLang="ko-KR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)</a:t>
                      </a:r>
                      <a:r>
                        <a:rPr lang="ko-KR" altLang="en-US" sz="1100" b="0" i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을 제거하기 위하여 고압수로 분사하는 작업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582309"/>
                  </a:ext>
                </a:extLst>
              </a:tr>
              <a:tr h="262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WORK_GR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작업조</a:t>
                      </a:r>
                    </a:p>
                  </a:txBody>
                  <a:tcPr marL="9035" marR="9035" marT="9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설명변수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</a:p>
                  </a:txBody>
                  <a:tcPr marL="9035" marR="9035" marT="90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384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87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초기 데이터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EB317-C151-1FA0-5B0F-0E3CBA2A1F69}"/>
              </a:ext>
            </a:extLst>
          </p:cNvPr>
          <p:cNvSpPr txBox="1"/>
          <p:nvPr/>
        </p:nvSpPr>
        <p:spPr>
          <a:xfrm>
            <a:off x="478719" y="3253624"/>
            <a:ext cx="8736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SCALE: </a:t>
            </a:r>
            <a:r>
              <a:rPr lang="ko-KR" altLang="en-US">
                <a:sym typeface="Wingdings" panose="05000000000000000000" pitchFamily="2" charset="2"/>
              </a:rPr>
              <a:t>양품을 </a:t>
            </a:r>
            <a:r>
              <a:rPr lang="en-US" altLang="ko-KR">
                <a:sym typeface="Wingdings" panose="05000000000000000000" pitchFamily="2" charset="2"/>
              </a:rPr>
              <a:t>0, </a:t>
            </a:r>
            <a:r>
              <a:rPr lang="ko-KR" altLang="en-US">
                <a:sym typeface="Wingdings" panose="05000000000000000000" pitchFamily="2" charset="2"/>
              </a:rPr>
              <a:t>불량을 </a:t>
            </a:r>
            <a:r>
              <a:rPr lang="en-US" altLang="ko-KR">
                <a:sym typeface="Wingdings" panose="05000000000000000000" pitchFamily="2" charset="2"/>
              </a:rPr>
              <a:t>1</a:t>
            </a:r>
            <a:r>
              <a:rPr lang="ko-KR" altLang="en-US">
                <a:sym typeface="Wingdings" panose="05000000000000000000" pitchFamily="2" charset="2"/>
              </a:rPr>
              <a:t>로 바꾸어야 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SPEC: </a:t>
            </a:r>
            <a:r>
              <a:rPr lang="ko-KR" altLang="en-US">
                <a:sym typeface="Wingdings" panose="05000000000000000000" pitchFamily="2" charset="2"/>
              </a:rPr>
              <a:t>포스코 </a:t>
            </a:r>
            <a:r>
              <a:rPr lang="en-US" altLang="ko-KR">
                <a:sym typeface="Wingdings" panose="05000000000000000000" pitchFamily="2" charset="2"/>
              </a:rPr>
              <a:t>products </a:t>
            </a:r>
            <a:r>
              <a:rPr lang="ko-KR" altLang="en-US">
                <a:sym typeface="Wingdings" panose="05000000000000000000" pitchFamily="2" charset="2"/>
              </a:rPr>
              <a:t>사이트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en-US" altLang="ko-KR">
                <a:sym typeface="Wingdings" panose="05000000000000000000" pitchFamily="2" charset="2"/>
                <a:hlinkClick r:id="rId2"/>
              </a:rPr>
              <a:t>http://product.posco.com/homepage/product/kor/jsp/process/s91p2000230p.jsp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r>
              <a:rPr lang="ko-KR" altLang="en-US">
                <a:sym typeface="Wingdings" panose="05000000000000000000" pitchFamily="2" charset="2"/>
              </a:rPr>
              <a:t>를 참조하여 규격에 따라 구분할 것이다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2D53F0-C599-BEBC-AF3F-891B6FEDF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777240"/>
            <a:ext cx="9420225" cy="21717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E086C0-8A19-59E2-0715-3BE2203018BE}"/>
              </a:ext>
            </a:extLst>
          </p:cNvPr>
          <p:cNvSpPr/>
          <p:nvPr/>
        </p:nvSpPr>
        <p:spPr>
          <a:xfrm>
            <a:off x="478719" y="777240"/>
            <a:ext cx="1118433" cy="2122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58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초기 데이터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C61968-7E46-5C5B-5192-D0B426EA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20" y="1364019"/>
            <a:ext cx="9214839" cy="337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EAE80-19EC-D75D-810F-06B02041D8AB}"/>
              </a:ext>
            </a:extLst>
          </p:cNvPr>
          <p:cNvSpPr txBox="1"/>
          <p:nvPr/>
        </p:nvSpPr>
        <p:spPr>
          <a:xfrm>
            <a:off x="270668" y="833640"/>
            <a:ext cx="873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SPEC </a:t>
            </a:r>
            <a:r>
              <a:rPr lang="ko-KR" altLang="en-US">
                <a:sym typeface="Wingdings" panose="05000000000000000000" pitchFamily="2" charset="2"/>
              </a:rPr>
              <a:t>데이터 변환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28812-98F2-40F3-E23B-7D0E623906A7}"/>
              </a:ext>
            </a:extLst>
          </p:cNvPr>
          <p:cNvSpPr txBox="1"/>
          <p:nvPr/>
        </p:nvSpPr>
        <p:spPr>
          <a:xfrm>
            <a:off x="4517751" y="5839694"/>
            <a:ext cx="509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규격에 따라 구분하였다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58BAA5-B5C4-AA23-519F-6D17BABE7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4870071"/>
            <a:ext cx="6858000" cy="8286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BF2387-91B6-AA87-80E9-43A3353AE94D}"/>
              </a:ext>
            </a:extLst>
          </p:cNvPr>
          <p:cNvSpPr/>
          <p:nvPr/>
        </p:nvSpPr>
        <p:spPr>
          <a:xfrm>
            <a:off x="1194816" y="4870071"/>
            <a:ext cx="6175248" cy="201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ABB46A-4E56-CF35-BBEF-962097345FD8}"/>
              </a:ext>
            </a:extLst>
          </p:cNvPr>
          <p:cNvSpPr/>
          <p:nvPr/>
        </p:nvSpPr>
        <p:spPr>
          <a:xfrm>
            <a:off x="3060192" y="2198341"/>
            <a:ext cx="6442988" cy="1827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CA7B54-5E5C-E7EC-E451-0F7A43C152E9}"/>
              </a:ext>
            </a:extLst>
          </p:cNvPr>
          <p:cNvSpPr/>
          <p:nvPr/>
        </p:nvSpPr>
        <p:spPr>
          <a:xfrm>
            <a:off x="658368" y="2976769"/>
            <a:ext cx="890016" cy="254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46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초기 데이터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EB317-C151-1FA0-5B0F-0E3CBA2A1F69}"/>
              </a:ext>
            </a:extLst>
          </p:cNvPr>
          <p:cNvSpPr txBox="1"/>
          <p:nvPr/>
        </p:nvSpPr>
        <p:spPr>
          <a:xfrm>
            <a:off x="597105" y="3195200"/>
            <a:ext cx="873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STEEL_KIND, FUR_NO, FUR_NO_ROW: </a:t>
            </a:r>
            <a:r>
              <a:rPr lang="ko-KR" altLang="en-US">
                <a:sym typeface="Wingdings" panose="05000000000000000000" pitchFamily="2" charset="2"/>
              </a:rPr>
              <a:t>더미데이터로 변환할 것이다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2D53F0-C599-BEBC-AF3F-891B6FED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777240"/>
            <a:ext cx="9420225" cy="2171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6C1A0BC-74C7-3C33-4BA8-9DC963AFFA9E}"/>
              </a:ext>
            </a:extLst>
          </p:cNvPr>
          <p:cNvSpPr/>
          <p:nvPr/>
        </p:nvSpPr>
        <p:spPr>
          <a:xfrm>
            <a:off x="1609344" y="777240"/>
            <a:ext cx="890016" cy="2171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6DCA1F-1EE0-2F85-85E7-42BDCDF81685}"/>
              </a:ext>
            </a:extLst>
          </p:cNvPr>
          <p:cNvSpPr/>
          <p:nvPr/>
        </p:nvSpPr>
        <p:spPr>
          <a:xfrm>
            <a:off x="5352288" y="817900"/>
            <a:ext cx="1597152" cy="2131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02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  <a:r>
              <a:rPr kumimoji="1" lang="en-US" altLang="ko-KR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초기 데이터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EB317-C151-1FA0-5B0F-0E3CBA2A1F69}"/>
              </a:ext>
            </a:extLst>
          </p:cNvPr>
          <p:cNvSpPr txBox="1"/>
          <p:nvPr/>
        </p:nvSpPr>
        <p:spPr>
          <a:xfrm>
            <a:off x="584914" y="3429000"/>
            <a:ext cx="873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HSB: </a:t>
            </a:r>
            <a:r>
              <a:rPr lang="ko-KR" altLang="en-US">
                <a:sym typeface="Wingdings" panose="05000000000000000000" pitchFamily="2" charset="2"/>
              </a:rPr>
              <a:t>적용을 </a:t>
            </a:r>
            <a:r>
              <a:rPr lang="en-US" altLang="ko-KR">
                <a:sym typeface="Wingdings" panose="05000000000000000000" pitchFamily="2" charset="2"/>
              </a:rPr>
              <a:t>1, </a:t>
            </a:r>
            <a:r>
              <a:rPr lang="ko-KR" altLang="en-US">
                <a:sym typeface="Wingdings" panose="05000000000000000000" pitchFamily="2" charset="2"/>
              </a:rPr>
              <a:t>미적용을 </a:t>
            </a:r>
            <a:r>
              <a:rPr lang="en-US" altLang="ko-KR">
                <a:sym typeface="Wingdings" panose="05000000000000000000" pitchFamily="2" charset="2"/>
              </a:rPr>
              <a:t>0</a:t>
            </a:r>
            <a:r>
              <a:rPr lang="ko-KR" altLang="en-US">
                <a:sym typeface="Wingdings" panose="05000000000000000000" pitchFamily="2" charset="2"/>
              </a:rPr>
              <a:t>으로 변환하여 사용할 것이다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ym typeface="Wingdings" panose="05000000000000000000" pitchFamily="2" charset="2"/>
              </a:rPr>
              <a:t>WORK_GR: </a:t>
            </a:r>
            <a:r>
              <a:rPr lang="ko-KR" altLang="en-US">
                <a:sym typeface="Wingdings" panose="05000000000000000000" pitchFamily="2" charset="2"/>
              </a:rPr>
              <a:t>더미데이터로 변환하여 사용할 것이다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F2FB17-84B3-D457-5533-0E0D5D70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64" y="978078"/>
            <a:ext cx="6124575" cy="21431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8CB063-30B8-7FFE-DA2B-8A8BA149E77B}"/>
              </a:ext>
            </a:extLst>
          </p:cNvPr>
          <p:cNvSpPr/>
          <p:nvPr/>
        </p:nvSpPr>
        <p:spPr>
          <a:xfrm>
            <a:off x="4062984" y="978078"/>
            <a:ext cx="338328" cy="2143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90A908-C04E-5CA4-8984-C9A0DC1C87B7}"/>
              </a:ext>
            </a:extLst>
          </p:cNvPr>
          <p:cNvSpPr/>
          <p:nvPr/>
        </p:nvSpPr>
        <p:spPr>
          <a:xfrm>
            <a:off x="5819545" y="978078"/>
            <a:ext cx="734193" cy="2143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51546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14791</TotalTime>
  <Words>1547</Words>
  <Application>Microsoft Office PowerPoint</Application>
  <PresentationFormat>A4 용지(210x297mm)</PresentationFormat>
  <Paragraphs>263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Helvetica Neue</vt:lpstr>
      <vt:lpstr>HY견고딕</vt:lpstr>
      <vt:lpstr>나눔고딕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하지혜</cp:lastModifiedBy>
  <cp:revision>667</cp:revision>
  <dcterms:created xsi:type="dcterms:W3CDTF">2018-11-28T05:51:33Z</dcterms:created>
  <dcterms:modified xsi:type="dcterms:W3CDTF">2022-06-01T13:40:13Z</dcterms:modified>
</cp:coreProperties>
</file>