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33"/>
  </p:notesMasterIdLst>
  <p:handoutMasterIdLst>
    <p:handoutMasterId r:id="rId34"/>
  </p:handoutMasterIdLst>
  <p:sldIdLst>
    <p:sldId id="326" r:id="rId5"/>
    <p:sldId id="313" r:id="rId6"/>
    <p:sldId id="304" r:id="rId7"/>
    <p:sldId id="321" r:id="rId8"/>
    <p:sldId id="306" r:id="rId9"/>
    <p:sldId id="341" r:id="rId10"/>
    <p:sldId id="330" r:id="rId11"/>
    <p:sldId id="308" r:id="rId12"/>
    <p:sldId id="307" r:id="rId13"/>
    <p:sldId id="334" r:id="rId14"/>
    <p:sldId id="309" r:id="rId15"/>
    <p:sldId id="333" r:id="rId16"/>
    <p:sldId id="346" r:id="rId17"/>
    <p:sldId id="335" r:id="rId18"/>
    <p:sldId id="312" r:id="rId19"/>
    <p:sldId id="329" r:id="rId20"/>
    <p:sldId id="310" r:id="rId21"/>
    <p:sldId id="322" r:id="rId22"/>
    <p:sldId id="339" r:id="rId23"/>
    <p:sldId id="319" r:id="rId24"/>
    <p:sldId id="342" r:id="rId25"/>
    <p:sldId id="338" r:id="rId26"/>
    <p:sldId id="343" r:id="rId27"/>
    <p:sldId id="340" r:id="rId28"/>
    <p:sldId id="344" r:id="rId29"/>
    <p:sldId id="337" r:id="rId30"/>
    <p:sldId id="345" r:id="rId31"/>
    <p:sldId id="323" r:id="rId32"/>
  </p:sldIdLst>
  <p:sldSz cx="9144000" cy="6858000" type="screen4x3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ula 2" id="{61F5CA1B-3F25-4CB6-9626-CADBAB392E90}">
          <p14:sldIdLst>
            <p14:sldId id="326"/>
            <p14:sldId id="313"/>
            <p14:sldId id="304"/>
            <p14:sldId id="321"/>
            <p14:sldId id="306"/>
            <p14:sldId id="341"/>
            <p14:sldId id="330"/>
            <p14:sldId id="308"/>
            <p14:sldId id="307"/>
            <p14:sldId id="334"/>
            <p14:sldId id="309"/>
            <p14:sldId id="333"/>
            <p14:sldId id="346"/>
            <p14:sldId id="335"/>
            <p14:sldId id="312"/>
            <p14:sldId id="329"/>
            <p14:sldId id="310"/>
            <p14:sldId id="322"/>
            <p14:sldId id="339"/>
            <p14:sldId id="319"/>
            <p14:sldId id="342"/>
            <p14:sldId id="338"/>
            <p14:sldId id="343"/>
            <p14:sldId id="340"/>
            <p14:sldId id="344"/>
            <p14:sldId id="337"/>
            <p14:sldId id="345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57EDC5E-44BF-4D94-55BD-F3C4C8D6297E}" name="WMB: Suporte" initials="SW" userId="S::suporte@wmb.com.br::a23907a8-dc58-4df8-a37a-99e144bdeff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 snapToObjects="1">
      <p:cViewPr varScale="1">
        <p:scale>
          <a:sx n="106" d="100"/>
          <a:sy n="106" d="100"/>
        </p:scale>
        <p:origin x="180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A2716EA-C0E0-4C9F-8893-2AE5046AE48B}" type="datetime1">
              <a:rPr lang="pt-BR" smtClean="0"/>
              <a:t>02/08/2024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D7717-0015-46A9-B3CC-4D0B256EA761}" type="datetime1">
              <a:rPr lang="pt-BR" smtClean="0"/>
              <a:pPr/>
              <a:t>02/08/2024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366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931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907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724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631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350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544625-0ADF-4414-89A2-9E135F0C849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54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961372" y="1016359"/>
            <a:ext cx="5398295" cy="2421464"/>
          </a:xfrm>
        </p:spPr>
        <p:txBody>
          <a:bodyPr rtlCol="0" anchor="b">
            <a:normAutofit/>
          </a:bodyPr>
          <a:lstStyle>
            <a:lvl1pPr algn="r">
              <a:defRPr sz="4000" b="1">
                <a:effectLst/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54097" y="3517199"/>
            <a:ext cx="7215997" cy="26261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none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de subtítulo Mestre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49177" y="6403236"/>
            <a:ext cx="413375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17250" y="103575"/>
            <a:ext cx="8451542" cy="1086034"/>
          </a:xfrm>
        </p:spPr>
        <p:txBody>
          <a:bodyPr rtlCol="0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17251" y="1287262"/>
            <a:ext cx="8451542" cy="4503939"/>
          </a:xfrm>
        </p:spPr>
        <p:txBody>
          <a:bodyPr rtlCol="0" anchor="ctr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2667F6-ED5A-4487-81A6-22B06AC2E96D}" type="datetime1">
              <a:rPr lang="pt-BR" noProof="0" smtClean="0"/>
              <a:t>02/08/2024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14351" y="2142067"/>
            <a:ext cx="3746501" cy="3649134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366421" y="2142068"/>
            <a:ext cx="3746499" cy="364913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BAF524-6D8A-4C41-B460-D05B573E7127}" type="datetime1">
              <a:rPr lang="pt-BR" noProof="0" smtClean="0"/>
              <a:t>02/08/2024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2EE9E6-29B3-4F0F-9541-16EF4C40DDAE}" type="datetime1">
              <a:rPr lang="pt-BR" noProof="0" smtClean="0"/>
              <a:t>02/08/2024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14350" y="1600200"/>
            <a:ext cx="4623490" cy="1371600"/>
          </a:xfrm>
        </p:spPr>
        <p:txBody>
          <a:bodyPr rtlCol="0" anchor="b">
            <a:normAutofit/>
          </a:bodyPr>
          <a:lstStyle>
            <a:lvl1pPr algn="l">
              <a:defRPr sz="21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5652190" y="914400"/>
            <a:ext cx="2460731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14350" y="2971800"/>
            <a:ext cx="4623490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0335F7-F78C-4176-B84C-23586D6A1FCB}" type="datetime1">
              <a:rPr lang="pt-BR" noProof="0" smtClean="0"/>
              <a:t>02/08/2024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03632" y="156840"/>
            <a:ext cx="8549751" cy="9883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03633" y="1225118"/>
            <a:ext cx="8549750" cy="4566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442245" y="5870576"/>
            <a:ext cx="120015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4CA2B3D-47D5-475F-9C0B-4EA3140F31A4}" type="datetime1">
              <a:rPr lang="pt-BR" noProof="0" smtClean="0"/>
              <a:t>02/08/2024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14351" y="5870576"/>
            <a:ext cx="5870744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7699546" y="5870576"/>
            <a:ext cx="41337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8" r:id="rId3"/>
    <p:sldLayoutId id="2147483750" r:id="rId4"/>
    <p:sldLayoutId id="2147483753" r:id="rId5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PmYdKNGAFA&amp;list=PLWDIW9R2A3tZPE1eyPIPc6qzp2lN2HpTY&amp;index=7" TargetMode="External"/><Relationship Id="rId7" Type="http://schemas.openxmlformats.org/officeDocument/2006/relationships/hyperlink" Target="https://www.youtube.com/watch?v=DLnX5GM_oIE&amp;list=PLWDIW9R2A3tZPE1eyPIPc6qzp2lN2HpTY&amp;index=1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pQj_giV5Bas&amp;list=PLWDIW9R2A3tZPE1eyPIPc6qzp2lN2HpTY&amp;index=15" TargetMode="External"/><Relationship Id="rId5" Type="http://schemas.openxmlformats.org/officeDocument/2006/relationships/hyperlink" Target="https://learn.microsoft.com/pt-br/dotnet/api/system.collections.generic.list-1?view=net-8.0" TargetMode="External"/><Relationship Id="rId4" Type="http://schemas.openxmlformats.org/officeDocument/2006/relationships/hyperlink" Target="https://www.youtube.com/watch?v=vddjFwskK54&amp;list=PLWDIW9R2A3tYNEl1sRt3JtD4QvLD5fVXO&amp;index=1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éu da noite com montanhas no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" y="857257"/>
            <a:ext cx="9143985" cy="514349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799" y="1964267"/>
            <a:ext cx="5398295" cy="2421464"/>
          </a:xfrm>
        </p:spPr>
        <p:txBody>
          <a:bodyPr rtlCol="0">
            <a:normAutofit/>
          </a:bodyPr>
          <a:lstStyle/>
          <a:p>
            <a:r>
              <a:rPr lang="pt-BR" dirty="0"/>
              <a:t>Introdução ao </a:t>
            </a:r>
            <a:r>
              <a:rPr lang="pt-BR" dirty="0" err="1"/>
              <a:t>c#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1799" y="4385733"/>
            <a:ext cx="5398295" cy="1405467"/>
          </a:xfrm>
        </p:spPr>
        <p:txBody>
          <a:bodyPr rtlCol="0">
            <a:normAutofit/>
          </a:bodyPr>
          <a:lstStyle/>
          <a:p>
            <a:r>
              <a:rPr lang="pt-BR" sz="2400" dirty="0"/>
              <a:t>Coleções</a:t>
            </a:r>
          </a:p>
          <a:p>
            <a:endParaRPr lang="pt-BR" dirty="0"/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CF226D6A-5937-2561-83EB-1A1BA1F29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771" y="857250"/>
            <a:ext cx="2905276" cy="277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96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C8AB1-3B28-74F0-3180-8087AABB9C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Posição na lista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38E422-E2FD-33AD-4BD8-B3416FCE70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Quando utilizamos o método </a:t>
            </a:r>
            <a:r>
              <a:rPr lang="pt-BR" dirty="0" err="1"/>
              <a:t>Add</a:t>
            </a:r>
            <a:r>
              <a:rPr lang="pt-BR" dirty="0"/>
              <a:t>() para adicionar um item à lista, ele é sempre adicionado ao final da lista.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Para definirmos a posição especifica, utilizamos </a:t>
            </a:r>
            <a:r>
              <a:rPr lang="pt-BR" dirty="0" err="1"/>
              <a:t>Insert</a:t>
            </a:r>
            <a:r>
              <a:rPr lang="pt-BR" dirty="0"/>
              <a:t>(), passando a posição e o valor.</a:t>
            </a:r>
          </a:p>
        </p:txBody>
      </p:sp>
    </p:spTree>
    <p:extLst>
      <p:ext uri="{BB962C8B-B14F-4D97-AF65-F5344CB8AC3E}">
        <p14:creationId xmlns:p14="http://schemas.microsoft.com/office/powerpoint/2010/main" val="2044881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42442-AB76-D45B-4E26-8CF3D78832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Remover elementos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117199-1FA6-A6C0-D04A-227EA0C77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Podemos remover elementos da lista utilizando os métodos Remove(), </a:t>
            </a:r>
            <a:r>
              <a:rPr lang="pt-BR" dirty="0" err="1"/>
              <a:t>RemoveAt</a:t>
            </a:r>
            <a:r>
              <a:rPr lang="pt-BR" dirty="0"/>
              <a:t>() e </a:t>
            </a:r>
            <a:r>
              <a:rPr lang="pt-BR" dirty="0" err="1"/>
              <a:t>Clear</a:t>
            </a:r>
            <a:r>
              <a:rPr lang="pt-BR" dirty="0"/>
              <a:t>()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5C06111-07D3-ADFC-CF15-1C4D031A5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612363"/>
            <a:ext cx="38290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14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F0695-DFC7-B7F6-00D0-45B21B23D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Lista de países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BACC5BD-18A9-8257-2A2A-21073FC94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4" y="4238348"/>
            <a:ext cx="8191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20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E1149-6E2B-96B0-DA44-28450884C4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527CBE-DCC8-AA40-1932-9192202E6D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Para deixar o nosso programa com um visual mais agradável, podemos pular uma linha utilizando: \n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3E7684-2247-BEAA-BDE0-671528A87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44" y="4530235"/>
            <a:ext cx="3371850" cy="6000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A013D53-A210-D435-E20F-F6AA5A7CF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344" y="5429485"/>
            <a:ext cx="18097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53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F0695-DFC7-B7F6-00D0-45B21B23D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799" y="27160"/>
            <a:ext cx="5398295" cy="1380315"/>
          </a:xfrm>
        </p:spPr>
        <p:txBody>
          <a:bodyPr/>
          <a:lstStyle/>
          <a:p>
            <a:r>
              <a:rPr lang="pt-BR" dirty="0"/>
              <a:t>adicionando e removendo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F6555E5-9913-F45A-6DF5-618920D9F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9" y="1552331"/>
            <a:ext cx="81057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88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1B102-6579-0B6F-A862-46137F287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799" y="9053"/>
            <a:ext cx="5398295" cy="882040"/>
          </a:xfrm>
        </p:spPr>
        <p:txBody>
          <a:bodyPr/>
          <a:lstStyle/>
          <a:p>
            <a:r>
              <a:rPr lang="pt-BR" dirty="0" err="1"/>
              <a:t>foreach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5AA65C-A243-3E40-E177-05F7D3D6E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1798" y="947161"/>
            <a:ext cx="5398295" cy="1405467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foreach</a:t>
            </a:r>
            <a:r>
              <a:rPr lang="pt-BR" dirty="0"/>
              <a:t> é uma forma de percorrer listas e outras coleções em C#. Ele facilita o acesso a cada item da coleção sem precisar se preocupar com índices.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0DEED6E-4D35-59D1-825B-9FBFA56EE0C8}"/>
              </a:ext>
            </a:extLst>
          </p:cNvPr>
          <p:cNvSpPr txBox="1">
            <a:spLocks/>
          </p:cNvSpPr>
          <p:nvPr/>
        </p:nvSpPr>
        <p:spPr>
          <a:xfrm>
            <a:off x="352425" y="4038600"/>
            <a:ext cx="8324849" cy="24955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None/>
              <a:defRPr sz="135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000" cap="none" dirty="0"/>
          </a:p>
          <a:p>
            <a:pPr algn="l"/>
            <a:r>
              <a:rPr lang="pt-BR" sz="2000" cap="none" dirty="0"/>
              <a:t>O </a:t>
            </a:r>
            <a:r>
              <a:rPr lang="pt-BR" sz="2000" b="1" cap="none" dirty="0" err="1"/>
              <a:t>foreach</a:t>
            </a:r>
            <a:r>
              <a:rPr lang="pt-BR" sz="2000" cap="none" dirty="0"/>
              <a:t> cuida de passar por todos os itens da lista automaticamente, enquanto com </a:t>
            </a:r>
            <a:r>
              <a:rPr lang="pt-BR" sz="2000" cap="none" dirty="0" err="1"/>
              <a:t>Console.WriteLine</a:t>
            </a:r>
            <a:r>
              <a:rPr lang="pt-BR" sz="2000" cap="none" dirty="0"/>
              <a:t> precisaríamos escrever várias linhas de código para cada valor.</a:t>
            </a:r>
          </a:p>
        </p:txBody>
      </p:sp>
    </p:spTree>
    <p:extLst>
      <p:ext uri="{BB962C8B-B14F-4D97-AF65-F5344CB8AC3E}">
        <p14:creationId xmlns:p14="http://schemas.microsoft.com/office/powerpoint/2010/main" val="587062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E328A06-8971-EE1D-229E-96C3E7BA06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Foreach</a:t>
            </a:r>
            <a:r>
              <a:rPr lang="pt-BR" dirty="0"/>
              <a:t> em inglês significa “para cada”,</a:t>
            </a:r>
          </a:p>
          <a:p>
            <a:r>
              <a:rPr lang="pt-BR" dirty="0"/>
              <a:t>Para entendermos melhor, o comando </a:t>
            </a:r>
            <a:r>
              <a:rPr lang="pt-BR" dirty="0" err="1"/>
              <a:t>foreach</a:t>
            </a:r>
            <a:r>
              <a:rPr lang="pt-BR" dirty="0"/>
              <a:t> seria nesse exemplo: Para cada número, na lista de números, escreva o número na tela.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6B8F31-C6A7-FFD0-3AAC-C5E0FC47F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668" y="1073873"/>
            <a:ext cx="44958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07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99E82-C3DF-AAF7-18D2-927E738E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lista com </a:t>
            </a:r>
            <a:r>
              <a:rPr lang="pt-BR" dirty="0" err="1"/>
              <a:t>foreach</a:t>
            </a:r>
            <a:r>
              <a:rPr lang="pt-BR" dirty="0"/>
              <a:t>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A09AC8-C1E2-116A-30E6-7FD5A4B89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58" y="1389848"/>
            <a:ext cx="7085683" cy="324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49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99E82-C3DF-AAF7-18D2-927E738E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Adicionando um carrinho de compras: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5AC09B-BE28-7681-DE3F-198887176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83" y="1392724"/>
            <a:ext cx="7830434" cy="328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1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99E82-C3DF-AAF7-18D2-927E738E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Exibindo mais de uma lista: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30A872-033D-59E8-336C-AA7358293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654" y="1224575"/>
            <a:ext cx="5810692" cy="440884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11EAA0F-E2FF-908C-2316-0E40E43782EB}"/>
              </a:ext>
            </a:extLst>
          </p:cNvPr>
          <p:cNvSpPr txBox="1"/>
          <p:nvPr/>
        </p:nvSpPr>
        <p:spPr>
          <a:xfrm>
            <a:off x="1666654" y="6035064"/>
            <a:ext cx="5810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Obs</a:t>
            </a:r>
            <a:r>
              <a:rPr lang="pt-BR" dirty="0"/>
              <a:t>: Podemos utilizar :C para exibir o valor na moeda local </a:t>
            </a:r>
          </a:p>
        </p:txBody>
      </p:sp>
    </p:spTree>
    <p:extLst>
      <p:ext uri="{BB962C8B-B14F-4D97-AF65-F5344CB8AC3E}">
        <p14:creationId xmlns:p14="http://schemas.microsoft.com/office/powerpoint/2010/main" val="381500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coleções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307F09-9975-FA79-4C3D-E776FE7A4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1" y="1287262"/>
            <a:ext cx="8451542" cy="4856363"/>
          </a:xfrm>
        </p:spPr>
        <p:txBody>
          <a:bodyPr>
            <a:normAutofit fontScale="92500" lnSpcReduction="20000"/>
          </a:bodyPr>
          <a:lstStyle/>
          <a:p>
            <a:r>
              <a:rPr lang="pt-BR" sz="2800" b="1" dirty="0" err="1"/>
              <a:t>Array</a:t>
            </a:r>
            <a:r>
              <a:rPr lang="pt-BR" sz="2800" dirty="0"/>
              <a:t>:	Coleção de tamanho fixo que armazena elementos do mesmo tipo.</a:t>
            </a:r>
          </a:p>
          <a:p>
            <a:endParaRPr lang="pt-BR" sz="2800" dirty="0"/>
          </a:p>
          <a:p>
            <a:r>
              <a:rPr lang="pt-BR" sz="2800" b="1" dirty="0"/>
              <a:t>List&lt;T&gt;: </a:t>
            </a:r>
            <a:r>
              <a:rPr lang="pt-BR" sz="2800" dirty="0"/>
              <a:t>Coleção dinâmica que permite adicionar e remover elementos facilmente.	</a:t>
            </a:r>
          </a:p>
          <a:p>
            <a:endParaRPr lang="pt-BR" sz="2800" dirty="0"/>
          </a:p>
          <a:p>
            <a:r>
              <a:rPr lang="pt-BR" sz="2800" b="1" dirty="0" err="1"/>
              <a:t>Dictionary</a:t>
            </a:r>
            <a:r>
              <a:rPr lang="pt-BR" sz="2800" b="1" dirty="0"/>
              <a:t>&lt;</a:t>
            </a:r>
            <a:r>
              <a:rPr lang="pt-BR" sz="2800" b="1" dirty="0" err="1"/>
              <a:t>TKey</a:t>
            </a:r>
            <a:r>
              <a:rPr lang="pt-BR" sz="2800" b="1" dirty="0"/>
              <a:t>, </a:t>
            </a:r>
            <a:r>
              <a:rPr lang="pt-BR" sz="2800" b="1" dirty="0" err="1"/>
              <a:t>TValue</a:t>
            </a:r>
            <a:r>
              <a:rPr lang="pt-BR" sz="2800" b="1" dirty="0"/>
              <a:t>&gt;:</a:t>
            </a:r>
            <a:r>
              <a:rPr lang="pt-BR" sz="2800" dirty="0"/>
              <a:t>	Coleção de pares chave-valor, permitindo acesso rápido aos valores através de suas chaves.	</a:t>
            </a:r>
          </a:p>
          <a:p>
            <a:endParaRPr lang="pt-BR" sz="2800" dirty="0"/>
          </a:p>
          <a:p>
            <a:r>
              <a:rPr lang="pt-BR" sz="2800" b="1" dirty="0" err="1"/>
              <a:t>ICollection</a:t>
            </a:r>
            <a:r>
              <a:rPr lang="pt-BR" sz="2800" b="1" dirty="0"/>
              <a:t>&lt;T&gt;:</a:t>
            </a:r>
            <a:r>
              <a:rPr lang="pt-BR" sz="2800" dirty="0"/>
              <a:t>	Interface que define um contrato para coleções genéricas, servindo como base para várias coleções.	</a:t>
            </a:r>
          </a:p>
        </p:txBody>
      </p:sp>
    </p:spTree>
    <p:extLst>
      <p:ext uri="{BB962C8B-B14F-4D97-AF65-F5344CB8AC3E}">
        <p14:creationId xmlns:p14="http://schemas.microsoft.com/office/powerpoint/2010/main" val="3408008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" y="857253"/>
            <a:ext cx="9143985" cy="514349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798" y="932507"/>
            <a:ext cx="5398295" cy="888606"/>
          </a:xfrm>
        </p:spPr>
        <p:txBody>
          <a:bodyPr rtlCol="0">
            <a:normAutofit/>
          </a:bodyPr>
          <a:lstStyle/>
          <a:p>
            <a:r>
              <a:rPr kumimoji="0" lang="pt-BR" sz="4000" b="1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Exercício 1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1798" y="2177834"/>
            <a:ext cx="5398295" cy="1405467"/>
          </a:xfrm>
        </p:spPr>
        <p:txBody>
          <a:bodyPr rtlCol="0">
            <a:normAutofit/>
          </a:bodyPr>
          <a:lstStyle/>
          <a:p>
            <a:r>
              <a:rPr lang="pt-BR" dirty="0"/>
              <a:t>Crie uma lista de números inteiros vazia e adicione os números de 1 a 5. </a:t>
            </a:r>
          </a:p>
          <a:p>
            <a:r>
              <a:rPr lang="pt-BR" dirty="0"/>
              <a:t>Em seguida, exiba todos os números.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C2277F9-C85C-13BB-240D-07E81F72A76D}"/>
              </a:ext>
            </a:extLst>
          </p:cNvPr>
          <p:cNvSpPr txBox="1"/>
          <p:nvPr/>
        </p:nvSpPr>
        <p:spPr>
          <a:xfrm>
            <a:off x="773908" y="3276497"/>
            <a:ext cx="46353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cap="all" dirty="0">
                <a:ln w="3175" cmpd="sng">
                  <a:noFill/>
                </a:ln>
                <a:solidFill>
                  <a:prstClr val="white"/>
                </a:solidFill>
                <a:latin typeface="Calibri Light" panose="020F0302020204030204"/>
                <a:ea typeface="+mj-ea"/>
                <a:cs typeface="+mj-cs"/>
              </a:rPr>
              <a:t>Desafio: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C3DD4BF-7AF9-1333-04D8-CC2197D0C38B}"/>
              </a:ext>
            </a:extLst>
          </p:cNvPr>
          <p:cNvSpPr txBox="1"/>
          <p:nvPr/>
        </p:nvSpPr>
        <p:spPr>
          <a:xfrm>
            <a:off x="773908" y="4341104"/>
            <a:ext cx="4635374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prstClr val="white"/>
              </a:buClr>
              <a:buSzPct val="100000"/>
              <a:buFont typeface="Arial"/>
              <a:buNone/>
              <a:tabLst/>
              <a:defRPr/>
            </a:pPr>
            <a:r>
              <a:rPr lang="pt-BR" dirty="0"/>
              <a:t>Adicione os números de 6 a 10 nas posições impares da lista, e exiba todos os números. </a:t>
            </a:r>
          </a:p>
          <a:p>
            <a:pPr marL="0" marR="0" lvl="0" indent="0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prstClr val="white"/>
              </a:buClr>
              <a:buSzPct val="100000"/>
              <a:buFont typeface="Arial"/>
              <a:buNone/>
              <a:tabLst/>
              <a:defRPr/>
            </a:pPr>
            <a:r>
              <a:rPr lang="pt-BR" dirty="0"/>
              <a:t> </a:t>
            </a:r>
            <a:r>
              <a:rPr lang="pt-BR" dirty="0" err="1"/>
              <a:t>Ex</a:t>
            </a:r>
            <a:r>
              <a:rPr lang="pt-BR" dirty="0"/>
              <a:t>: 1, 10, 2, 9, 3, 8, 4, 7, 5, 6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721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C2C57-420D-1D70-92A2-028EA7D2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Resposta exercício 1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2169F0E-2C5A-AFAF-9122-E4665CCA6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1" y="1057367"/>
            <a:ext cx="6800850" cy="2914650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CD98A35-8926-BFA3-E445-8643FE526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17" y="3839775"/>
            <a:ext cx="7877175" cy="2914650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2691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" y="857253"/>
            <a:ext cx="9143985" cy="514349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798" y="932507"/>
            <a:ext cx="5398295" cy="888606"/>
          </a:xfrm>
        </p:spPr>
        <p:txBody>
          <a:bodyPr rtlCol="0">
            <a:normAutofit/>
          </a:bodyPr>
          <a:lstStyle/>
          <a:p>
            <a:r>
              <a:rPr kumimoji="0" lang="pt-BR" sz="4000" b="1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Exercício 2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1798" y="2177834"/>
            <a:ext cx="5398295" cy="1660835"/>
          </a:xfrm>
        </p:spPr>
        <p:txBody>
          <a:bodyPr rtlCol="0">
            <a:normAutofit/>
          </a:bodyPr>
          <a:lstStyle/>
          <a:p>
            <a:r>
              <a:rPr lang="pt-BR" dirty="0"/>
              <a:t>Crie uma lista de 5 frutas e uma lista de quantidades, e exiba as frutas ao lado da quantidade.</a:t>
            </a:r>
          </a:p>
          <a:p>
            <a:r>
              <a:rPr lang="pt-BR" dirty="0" err="1"/>
              <a:t>Ex</a:t>
            </a:r>
            <a:r>
              <a:rPr lang="pt-BR" dirty="0"/>
              <a:t>: Maçã - 12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C2277F9-C85C-13BB-240D-07E81F72A76D}"/>
              </a:ext>
            </a:extLst>
          </p:cNvPr>
          <p:cNvSpPr txBox="1"/>
          <p:nvPr/>
        </p:nvSpPr>
        <p:spPr>
          <a:xfrm>
            <a:off x="773908" y="3276497"/>
            <a:ext cx="46353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cap="all" dirty="0">
                <a:ln w="3175" cmpd="sng">
                  <a:noFill/>
                </a:ln>
                <a:solidFill>
                  <a:prstClr val="white"/>
                </a:solidFill>
                <a:latin typeface="Calibri Light" panose="020F0302020204030204"/>
                <a:ea typeface="+mj-ea"/>
                <a:cs typeface="+mj-cs"/>
              </a:rPr>
              <a:t>Desafio: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C3DD4BF-7AF9-1333-04D8-CC2197D0C38B}"/>
              </a:ext>
            </a:extLst>
          </p:cNvPr>
          <p:cNvSpPr txBox="1"/>
          <p:nvPr/>
        </p:nvSpPr>
        <p:spPr>
          <a:xfrm>
            <a:off x="773908" y="4341104"/>
            <a:ext cx="4635374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prstClr val="white"/>
              </a:buClr>
              <a:buSzPct val="100000"/>
              <a:buFont typeface="Arial"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Adicione uma forma de o usuário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selecio</a:t>
            </a:r>
            <a:r>
              <a:rPr lang="pt-BR" dirty="0" err="1">
                <a:solidFill>
                  <a:prstClr val="white"/>
                </a:solidFill>
                <a:latin typeface="Calibri" panose="020F0502020204030204"/>
              </a:rPr>
              <a:t>nar</a:t>
            </a:r>
            <a:r>
              <a:rPr lang="pt-BR" dirty="0">
                <a:solidFill>
                  <a:prstClr val="white"/>
                </a:solidFill>
                <a:latin typeface="Calibri" panose="020F0502020204030204"/>
              </a:rPr>
              <a:t> uma fruta e uma quantidade, e altera-los.</a:t>
            </a:r>
          </a:p>
          <a:p>
            <a:pPr marL="0" marR="0" lvl="0" indent="0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prstClr val="white"/>
              </a:buClr>
              <a:buSzPct val="100000"/>
              <a:buFont typeface="Arial"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Após alterar, exiba a lista atualizada.</a:t>
            </a:r>
          </a:p>
        </p:txBody>
      </p:sp>
    </p:spTree>
    <p:extLst>
      <p:ext uri="{BB962C8B-B14F-4D97-AF65-F5344CB8AC3E}">
        <p14:creationId xmlns:p14="http://schemas.microsoft.com/office/powerpoint/2010/main" val="2953144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C2C57-420D-1D70-92A2-028EA7D2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Resposta exercício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110007-57E8-6343-A777-F8919EE3C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3" y="1265881"/>
            <a:ext cx="7178184" cy="2020526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D0C0FFE-2A34-F761-614D-7238D01DF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072" y="3221687"/>
            <a:ext cx="7048327" cy="3532738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3589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" y="857253"/>
            <a:ext cx="9143985" cy="514349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798" y="932507"/>
            <a:ext cx="5398295" cy="888606"/>
          </a:xfrm>
        </p:spPr>
        <p:txBody>
          <a:bodyPr rtlCol="0">
            <a:normAutofit/>
          </a:bodyPr>
          <a:lstStyle/>
          <a:p>
            <a:r>
              <a:rPr kumimoji="0" lang="pt-BR" sz="4000" b="1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Exercício </a:t>
            </a:r>
            <a:r>
              <a:rPr lang="pt-BR" dirty="0">
                <a:solidFill>
                  <a:prstClr val="white"/>
                </a:solidFill>
                <a:latin typeface="Calibri Light" panose="020F0302020204030204"/>
              </a:rPr>
              <a:t>3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1798" y="2177834"/>
            <a:ext cx="5398295" cy="1660835"/>
          </a:xfrm>
        </p:spPr>
        <p:txBody>
          <a:bodyPr rtlCol="0">
            <a:normAutofit/>
          </a:bodyPr>
          <a:lstStyle/>
          <a:p>
            <a:r>
              <a:rPr lang="pt-BR" dirty="0"/>
              <a:t>Crie uma lista de produtos, que inicie vazia, e adicione três itens digitados pelo usuário. </a:t>
            </a:r>
          </a:p>
          <a:p>
            <a:r>
              <a:rPr lang="pt-BR" dirty="0"/>
              <a:t>Adicione três novos produtos na lista e exiba todos os produtos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C2277F9-C85C-13BB-240D-07E81F72A76D}"/>
              </a:ext>
            </a:extLst>
          </p:cNvPr>
          <p:cNvSpPr txBox="1"/>
          <p:nvPr/>
        </p:nvSpPr>
        <p:spPr>
          <a:xfrm>
            <a:off x="773908" y="3276497"/>
            <a:ext cx="46353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cap="all" dirty="0">
                <a:ln w="3175" cmpd="sng">
                  <a:noFill/>
                </a:ln>
                <a:solidFill>
                  <a:prstClr val="white"/>
                </a:solidFill>
                <a:latin typeface="Calibri Light" panose="020F0302020204030204"/>
                <a:ea typeface="+mj-ea"/>
                <a:cs typeface="+mj-cs"/>
              </a:rPr>
              <a:t>Desafio: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C3DD4BF-7AF9-1333-04D8-CC2197D0C38B}"/>
              </a:ext>
            </a:extLst>
          </p:cNvPr>
          <p:cNvSpPr txBox="1"/>
          <p:nvPr/>
        </p:nvSpPr>
        <p:spPr>
          <a:xfrm>
            <a:off x="773908" y="4341104"/>
            <a:ext cx="46353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prstClr val="white"/>
              </a:buClr>
              <a:buSzPct val="100000"/>
              <a:buFont typeface="Arial"/>
              <a:buNone/>
              <a:tabLst/>
              <a:defRPr/>
            </a:pPr>
            <a:r>
              <a:rPr lang="pt-BR" dirty="0"/>
              <a:t>Adicione uma lista de compras e inclua o produto que o usuário desejar. </a:t>
            </a:r>
            <a:r>
              <a:rPr lang="pt-BR" dirty="0" err="1"/>
              <a:t>Obs</a:t>
            </a:r>
            <a:r>
              <a:rPr lang="pt-BR" dirty="0"/>
              <a:t>, a lista de produtos deverá conter um id(número do produto) e o nome do produto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8731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C2C57-420D-1D70-92A2-028EA7D2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Resposta exercício 3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BA1B713-2C1A-5602-911F-3A6D49153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7222"/>
            <a:ext cx="6882853" cy="4042184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0BF1E4E-11A9-6314-C6AF-A13B489B9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402" y="3230232"/>
            <a:ext cx="5618598" cy="3643203"/>
          </a:xfrm>
          <a:prstGeom prst="rect">
            <a:avLst/>
          </a:prstGeom>
          <a:ln w="38100" cap="sq">
            <a:solidFill>
              <a:schemeClr val="tx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6451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" y="857253"/>
            <a:ext cx="9143985" cy="514349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798" y="932507"/>
            <a:ext cx="5398295" cy="888606"/>
          </a:xfrm>
        </p:spPr>
        <p:txBody>
          <a:bodyPr rtlCol="0">
            <a:normAutofit/>
          </a:bodyPr>
          <a:lstStyle/>
          <a:p>
            <a:r>
              <a:rPr kumimoji="0" lang="pt-BR" sz="4000" b="1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Exercício 4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1798" y="2177834"/>
            <a:ext cx="5398295" cy="1405467"/>
          </a:xfrm>
        </p:spPr>
        <p:txBody>
          <a:bodyPr rtlCol="0">
            <a:normAutofit/>
          </a:bodyPr>
          <a:lstStyle/>
          <a:p>
            <a:r>
              <a:rPr lang="pt-BR" dirty="0"/>
              <a:t>Crie uma lista com o nome de três alunos, e uma lista com três notas vazias.</a:t>
            </a:r>
          </a:p>
          <a:p>
            <a:r>
              <a:rPr lang="pt-BR" dirty="0"/>
              <a:t>Solicite ao usuário que digite a nota de cada aluno e exiba a nota junto com o nome.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1752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C2C57-420D-1D70-92A2-028EA7D2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Resposta exercício 4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CCDA04-0E7F-7A50-16FD-04524287E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219200"/>
            <a:ext cx="78295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49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Material de apoio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307F09-9975-FA79-4C3D-E776FE7A4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Array</a:t>
            </a:r>
            <a:r>
              <a:rPr lang="pt-BR" dirty="0"/>
              <a:t> e </a:t>
            </a:r>
            <a:r>
              <a:rPr lang="pt-BR" dirty="0" err="1"/>
              <a:t>ArrayList</a:t>
            </a:r>
            <a:r>
              <a:rPr lang="pt-BR" dirty="0"/>
              <a:t> </a:t>
            </a:r>
            <a:r>
              <a:rPr lang="pt-BR" dirty="0">
                <a:hlinkClick r:id="rId3"/>
              </a:rPr>
              <a:t>https://www.youtube.com/watch?v=4PmYdKNGAFA&amp;list=PLWDIW9R2A3tZPE1eyPIPc6qzp2lN2HpTY&amp;index=7</a:t>
            </a:r>
            <a:endParaRPr lang="pt-BR" dirty="0"/>
          </a:p>
          <a:p>
            <a:endParaRPr lang="pt-BR" dirty="0"/>
          </a:p>
          <a:p>
            <a:r>
              <a:rPr lang="pt-BR" dirty="0"/>
              <a:t>Vídeo sobre </a:t>
            </a:r>
            <a:r>
              <a:rPr lang="pt-BR" dirty="0" err="1"/>
              <a:t>List</a:t>
            </a:r>
            <a:r>
              <a:rPr lang="pt-BR" dirty="0"/>
              <a:t> em c#: </a:t>
            </a:r>
            <a:r>
              <a:rPr lang="pt-BR" dirty="0">
                <a:hlinkClick r:id="rId4"/>
              </a:rPr>
              <a:t>https://www.youtube.com/watch?v=vddjFwskK54&amp;list=PLWDIW9R2A3tYNEl1sRt3JtD4QvLD5fVXO&amp;index=18</a:t>
            </a:r>
            <a:endParaRPr lang="pt-BR" dirty="0"/>
          </a:p>
          <a:p>
            <a:endParaRPr lang="pt-BR" dirty="0"/>
          </a:p>
          <a:p>
            <a:r>
              <a:rPr lang="pt-BR" dirty="0"/>
              <a:t>Documentação: </a:t>
            </a:r>
            <a:r>
              <a:rPr lang="pt-BR" dirty="0">
                <a:hlinkClick r:id="rId5"/>
              </a:rPr>
              <a:t>https://learn.microsoft.com/pt-br/dotnet/api/system.collections.generic.list-1?view=net-8.0</a:t>
            </a:r>
            <a:endParaRPr lang="pt-BR" dirty="0"/>
          </a:p>
          <a:p>
            <a:endParaRPr lang="pt-BR" dirty="0"/>
          </a:p>
          <a:p>
            <a:r>
              <a:rPr lang="pt-BR" dirty="0"/>
              <a:t>Lição de casa: Estudar sobre operadores: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>
                <a:hlinkClick r:id="rId6"/>
              </a:rPr>
              <a:t>https://www.youtube.com/watch?v=pQj_giV5Bas&amp;list=PLWDIW9R2A3tZPE1eyPIPc6qzp2lN2HpTY&amp;index=15</a:t>
            </a:r>
            <a:endParaRPr lang="pt-BR" dirty="0"/>
          </a:p>
          <a:p>
            <a:pPr marL="0" indent="0">
              <a:buNone/>
            </a:pPr>
            <a:r>
              <a:rPr lang="pt-BR" dirty="0">
                <a:hlinkClick r:id="rId7"/>
              </a:rPr>
              <a:t>https://www.youtube.com/watch?v=DLnX5GM_oIE&amp;list=PLWDIW9R2A3tZPE1eyPIPc6qzp2lN2HpTY&amp;index=16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618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7C6EA-8309-397B-F907-5F92474D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lista?</a:t>
            </a:r>
          </a:p>
        </p:txBody>
      </p:sp>
      <p:pic>
        <p:nvPicPr>
          <p:cNvPr id="20" name="Espaço Reservado para Imagem 19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C7FCA45F-B18F-242E-FEF5-E5B7D44E3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4875" y="1411289"/>
            <a:ext cx="3141662" cy="3141662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27921C-C2FA-C34D-8674-D9C5ED73CD49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221" y="1009650"/>
            <a:ext cx="5964654" cy="53530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Uma lista é uma coleção de elementos que podem ser acessados por índice.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Diferente dos </a:t>
            </a:r>
            <a:r>
              <a:rPr lang="pt-BR" sz="2400" dirty="0" err="1"/>
              <a:t>arrays</a:t>
            </a:r>
            <a:r>
              <a:rPr lang="pt-BR" sz="2400" dirty="0"/>
              <a:t>, as listas são dinâmicas, ou seja, podem aumentar ou diminuir de tamanho conforme necessário.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Pode armazenar qualquer tipo de objeto, porém com informação estática de tipo.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Possui métodos para adição, remoção, etc.</a:t>
            </a:r>
          </a:p>
        </p:txBody>
      </p:sp>
    </p:spTree>
    <p:extLst>
      <p:ext uri="{BB962C8B-B14F-4D97-AF65-F5344CB8AC3E}">
        <p14:creationId xmlns:p14="http://schemas.microsoft.com/office/powerpoint/2010/main" val="169009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D5410-C47B-CFEB-0403-401A1601A1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Utilização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FF59F7-9145-C9C3-D3E4-E54D793EC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Podemos utilizar listas 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Gerenciamento de estoques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Filtragem e pesquisa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Carrinhos de compras</a:t>
            </a:r>
          </a:p>
        </p:txBody>
      </p:sp>
    </p:spTree>
    <p:extLst>
      <p:ext uri="{BB962C8B-B14F-4D97-AF65-F5344CB8AC3E}">
        <p14:creationId xmlns:p14="http://schemas.microsoft.com/office/powerpoint/2010/main" val="315522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B72ED-C251-6A90-9E6A-9BC9DA6D6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Declaração e inicialização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EE1967-9DAE-26D9-AB66-88E74B0332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 declaração de uma lista é feita especificando o tipo dos elementos que ela vai conter entre &lt; e &gt;. Por exemplo, uma lista de inteiros: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0581548-E0AF-859A-CAE8-22C32733A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644" y="4703887"/>
            <a:ext cx="39814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3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49415-0526-F3B1-D373-8CA734CC4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Diferenças das abordagens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29E28D-E4F9-CF56-4AFA-9FF47F38D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Usar var: É como deixar o compilador descobrir o tipo da lista por você com base no que você está atribuindo a ela (o compilador vê que você está criando uma </a:t>
            </a:r>
            <a:r>
              <a:rPr lang="pt-BR" dirty="0" err="1"/>
              <a:t>List</a:t>
            </a:r>
            <a:r>
              <a:rPr lang="pt-BR" dirty="0"/>
              <a:t>&lt;</a:t>
            </a:r>
            <a:r>
              <a:rPr lang="pt-BR" dirty="0" err="1"/>
              <a:t>int</a:t>
            </a:r>
            <a:r>
              <a:rPr lang="pt-BR" dirty="0"/>
              <a:t>&gt; e trata var como </a:t>
            </a:r>
            <a:r>
              <a:rPr lang="pt-BR" dirty="0" err="1"/>
              <a:t>List</a:t>
            </a:r>
            <a:r>
              <a:rPr lang="pt-BR" dirty="0"/>
              <a:t>&lt;</a:t>
            </a:r>
            <a:r>
              <a:rPr lang="pt-BR" dirty="0" err="1"/>
              <a:t>int</a:t>
            </a:r>
            <a:r>
              <a:rPr lang="pt-BR" dirty="0"/>
              <a:t>&gt;).</a:t>
            </a:r>
          </a:p>
          <a:p>
            <a:endParaRPr lang="pt-BR" dirty="0"/>
          </a:p>
          <a:p>
            <a:r>
              <a:rPr lang="pt-BR" dirty="0"/>
              <a:t>Usar </a:t>
            </a:r>
            <a:r>
              <a:rPr lang="pt-BR" dirty="0" err="1"/>
              <a:t>List</a:t>
            </a:r>
            <a:r>
              <a:rPr lang="pt-BR" dirty="0"/>
              <a:t>&lt;T&gt;: É como dizer diretamente que você quer uma lista de um tipo específico (</a:t>
            </a:r>
            <a:r>
              <a:rPr lang="pt-BR" dirty="0" err="1"/>
              <a:t>ex</a:t>
            </a:r>
            <a:r>
              <a:rPr lang="pt-BR" dirty="0"/>
              <a:t>: </a:t>
            </a:r>
            <a:r>
              <a:rPr lang="pt-BR" dirty="0" err="1"/>
              <a:t>List</a:t>
            </a:r>
            <a:r>
              <a:rPr lang="pt-BR" dirty="0"/>
              <a:t>&lt;</a:t>
            </a:r>
            <a:r>
              <a:rPr lang="pt-BR" dirty="0" err="1"/>
              <a:t>int</a:t>
            </a:r>
            <a:r>
              <a:rPr lang="pt-BR" dirty="0"/>
              <a:t>&gt; para uma lista de inteiros). </a:t>
            </a:r>
          </a:p>
        </p:txBody>
      </p:sp>
    </p:spTree>
    <p:extLst>
      <p:ext uri="{BB962C8B-B14F-4D97-AF65-F5344CB8AC3E}">
        <p14:creationId xmlns:p14="http://schemas.microsoft.com/office/powerpoint/2010/main" val="347485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B72ED-C251-6A90-9E6A-9BC9DA6D6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Lista vazia e com conteúdo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EE1967-9DAE-26D9-AB66-88E74B0332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 lista pode ser inicializada tanto vazia, quanto com conteúdo inicial: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47C3357-632F-4A46-3E92-317CA1321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111" y="4566625"/>
            <a:ext cx="49911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9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9E12C-0C54-20BF-2403-707885586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Acessar elementos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CEBEF3-BDD4-858F-D717-46B150B906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Os elementos da lista podem ser acessados através de seus índices, começando sempre em 0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7A4266B-FF21-9BD0-438E-D5BFDFBB6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719" y="5088466"/>
            <a:ext cx="33813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2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19CF1-8487-FFC4-A1C4-FCAFCFE200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Adição de elementos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1729DA-A51A-33CC-E61D-7FBE0D553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Podemos adicionar elementos a uma lista utilizando o método </a:t>
            </a:r>
          </a:p>
          <a:p>
            <a:r>
              <a:rPr lang="pt-BR" dirty="0" err="1"/>
              <a:t>Add</a:t>
            </a:r>
            <a:r>
              <a:rPr lang="pt-BR" dirty="0"/>
              <a:t>() e também o método </a:t>
            </a:r>
            <a:r>
              <a:rPr lang="pt-BR" dirty="0" err="1"/>
              <a:t>Insert</a:t>
            </a:r>
            <a:r>
              <a:rPr lang="pt-BR" dirty="0"/>
              <a:t>()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8286E41-2DE3-BF93-0340-D60C64DC8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519" y="4830273"/>
            <a:ext cx="30765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85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e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110_TF22566005_Win32" id="{1FE15E78-71C6-4ADF-885B-997C2E84CB56}" vid="{D5F81D91-54CE-45CD-A8B2-CD19AFE3591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542B0A4EB8A9043983ADBBA8BD87A76" ma:contentTypeVersion="14" ma:contentTypeDescription="Crie um novo documento." ma:contentTypeScope="" ma:versionID="f692398466c087c0f210ad046b2b017c">
  <xsd:schema xmlns:xsd="http://www.w3.org/2001/XMLSchema" xmlns:xs="http://www.w3.org/2001/XMLSchema" xmlns:p="http://schemas.microsoft.com/office/2006/metadata/properties" xmlns:ns3="94c2c4e1-c8dd-4c3d-a488-326a29df0aaf" xmlns:ns4="0ccd5264-0ae0-4d58-bd80-cf1f4d747877" targetNamespace="http://schemas.microsoft.com/office/2006/metadata/properties" ma:root="true" ma:fieldsID="476b344cec60b285b873bd5456a7ccdc" ns3:_="" ns4:_="">
    <xsd:import namespace="94c2c4e1-c8dd-4c3d-a488-326a29df0aaf"/>
    <xsd:import namespace="0ccd5264-0ae0-4d58-bd80-cf1f4d74787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c2c4e1-c8dd-4c3d-a488-326a29df0a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cd5264-0ae0-4d58-bd80-cf1f4d74787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4c2c4e1-c8dd-4c3d-a488-326a29df0aaf" xsi:nil="true"/>
  </documentManagement>
</p:properties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B2E323-72A0-4E9C-B7B4-11B344C580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c2c4e1-c8dd-4c3d-a488-326a29df0aaf"/>
    <ds:schemaRef ds:uri="0ccd5264-0ae0-4d58-bd80-cf1f4d7478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0ccd5264-0ae0-4d58-bd80-cf1f4d747877"/>
    <ds:schemaRef ds:uri="http://schemas.openxmlformats.org/package/2006/metadata/core-properties"/>
    <ds:schemaRef ds:uri="94c2c4e1-c8dd-4c3d-a488-326a29df0aaf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futurístico</Template>
  <TotalTime>1148</TotalTime>
  <Words>915</Words>
  <Application>Microsoft Office PowerPoint</Application>
  <PresentationFormat>Apresentação na tela (4:3)</PresentationFormat>
  <Paragraphs>112</Paragraphs>
  <Slides>28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Base</vt:lpstr>
      <vt:lpstr>Introdução ao c#</vt:lpstr>
      <vt:lpstr>coleções</vt:lpstr>
      <vt:lpstr>O que é uma lista?</vt:lpstr>
      <vt:lpstr>Utilização</vt:lpstr>
      <vt:lpstr>Declaração e inicialização</vt:lpstr>
      <vt:lpstr>Diferenças das abordagens</vt:lpstr>
      <vt:lpstr>Lista vazia e com conteúdo</vt:lpstr>
      <vt:lpstr>Acessar elementos</vt:lpstr>
      <vt:lpstr>Adição de elementos</vt:lpstr>
      <vt:lpstr>Posição na lista</vt:lpstr>
      <vt:lpstr>Remover elementos</vt:lpstr>
      <vt:lpstr>Lista de países</vt:lpstr>
      <vt:lpstr>dicas</vt:lpstr>
      <vt:lpstr>adicionando e removendo</vt:lpstr>
      <vt:lpstr>foreach</vt:lpstr>
      <vt:lpstr>Apresentação do PowerPoint</vt:lpstr>
      <vt:lpstr>lista com foreach:</vt:lpstr>
      <vt:lpstr>Adicionando um carrinho de compras:</vt:lpstr>
      <vt:lpstr>Exibindo mais de uma lista:</vt:lpstr>
      <vt:lpstr>Exercício 1</vt:lpstr>
      <vt:lpstr>Resposta exercício 1</vt:lpstr>
      <vt:lpstr>Exercício 2</vt:lpstr>
      <vt:lpstr>Resposta exercício 2</vt:lpstr>
      <vt:lpstr>Exercício 3</vt:lpstr>
      <vt:lpstr>Resposta exercício 3</vt:lpstr>
      <vt:lpstr>Exercício 4</vt:lpstr>
      <vt:lpstr>Resposta exercício 4</vt:lpstr>
      <vt:lpstr>Material de apoio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WMB: Suporte</dc:creator>
  <cp:lastModifiedBy>WMB: Suporte</cp:lastModifiedBy>
  <cp:revision>36</cp:revision>
  <dcterms:created xsi:type="dcterms:W3CDTF">2024-06-25T17:29:05Z</dcterms:created>
  <dcterms:modified xsi:type="dcterms:W3CDTF">2024-08-02T14:25:59Z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0x010100D542B0A4EB8A9043983ADBBA8BD87A76</vt:lpwstr>
  </property>
</Properties>
</file>