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66CCFF"/>
    <a:srgbClr val="3399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1" d="100"/>
          <a:sy n="21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r>
              <a:rPr lang="en-US" sz="1800" b="1" dirty="0">
                <a:latin typeface="+mn-lt"/>
              </a:rPr>
              <a:t>Inter-Annotator Agreement</a:t>
            </a:r>
          </a:p>
        </c:rich>
      </c:tx>
      <c:layout>
        <c:manualLayout>
          <c:xMode val="edge"/>
          <c:yMode val="edge"/>
          <c:x val="0.42682764504130788"/>
          <c:y val="1.955368332886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16550364916944"/>
          <c:y val="0.12856332437407775"/>
          <c:w val="0.87025515221849847"/>
          <c:h val="0.69608890512293786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Arpita and Elijah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Sheet1!$A$2:$B$5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-0.438722479448171</c:v>
                </c:pt>
                <c:pt idx="1">
                  <c:v>0.67015706806282704</c:v>
                </c:pt>
                <c:pt idx="2">
                  <c:v>0.73846153846153795</c:v>
                </c:pt>
                <c:pt idx="3">
                  <c:v>0.80936552937726003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16-47BF-B94B-E39A50C91DD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Elijah and Angy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Sheet1!$A$2:$B$5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0.80358185143390803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16-47BF-B94B-E39A50C91DD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Arpita and Angy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Sheet1!$A$2:$B$5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-0.42109538175910799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16-47BF-B94B-E39A50C91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841656"/>
        <c:axId val="402658392"/>
      </c:lineChart>
      <c:catAx>
        <c:axId val="303841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latin typeface="+mn-lt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50088127006013694"/>
              <c:y val="0.760536663926071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658392"/>
        <c:crosses val="autoZero"/>
        <c:auto val="1"/>
        <c:lblAlgn val="ctr"/>
        <c:lblOffset val="100"/>
        <c:noMultiLvlLbl val="0"/>
      </c:catAx>
      <c:valAx>
        <c:axId val="4026583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r>
                  <a:rPr lang="en-US" sz="1800" dirty="0">
                    <a:latin typeface="+mn-lt"/>
                  </a:rPr>
                  <a:t>Agreement 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4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76231127539019"/>
          <c:y val="0.92883502815696184"/>
          <c:w val="0.46431482683104874"/>
          <c:h val="6.0301814438111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gency FB" panose="020B0503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5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2253-921B-48E5-91A5-00308B51829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9164-9618-4874-B121-89D2CFC9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3E71-28A4-4CAD-B22E-3FE7A9EB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4796315"/>
            <a:ext cx="24688800" cy="644652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675FF-47AC-42FA-AB84-3AF9AFEF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01" y="311423"/>
            <a:ext cx="32918400" cy="3573513"/>
          </a:xfr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EARLY RESEARCH SCHOLARS PROGRAM  </a:t>
            </a:r>
          </a:p>
          <a:p>
            <a:r>
              <a:rPr lang="en-US" sz="11500" b="1" dirty="0">
                <a:latin typeface="Agency FB" panose="020B0503020202020204" pitchFamily="34" charset="0"/>
              </a:rPr>
              <a:t>Determining Urgency in the Content of Disaster Tweets</a:t>
            </a:r>
          </a:p>
          <a:p>
            <a:r>
              <a:rPr lang="en-US" sz="4800" dirty="0">
                <a:latin typeface="Agency FB" panose="020B0503020202020204" pitchFamily="34" charset="0"/>
              </a:rPr>
              <a:t>Dr. Cornelia </a:t>
            </a:r>
            <a:r>
              <a:rPr lang="en-US" sz="4800" dirty="0" err="1">
                <a:latin typeface="Agency FB" panose="020B0503020202020204" pitchFamily="34" charset="0"/>
              </a:rPr>
              <a:t>Caragea</a:t>
            </a:r>
            <a:r>
              <a:rPr lang="en-US" sz="4800" dirty="0">
                <a:latin typeface="Agency FB" panose="020B0503020202020204" pitchFamily="34" charset="0"/>
              </a:rPr>
              <a:t>, Elijah Rodriguez Beltran, Arpita Kumari, </a:t>
            </a:r>
            <a:r>
              <a:rPr lang="en-US" sz="4800" dirty="0" err="1">
                <a:latin typeface="Agency FB" panose="020B0503020202020204" pitchFamily="34" charset="0"/>
              </a:rPr>
              <a:t>Jishnu</a:t>
            </a:r>
            <a:r>
              <a:rPr lang="en-US" sz="4800" dirty="0">
                <a:latin typeface="Agency FB" panose="020B0503020202020204" pitchFamily="34" charset="0"/>
              </a:rPr>
              <a:t> Ray Chowdhury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964FF-1DB1-4C7A-AC9A-0B94D35CE77C}"/>
              </a:ext>
            </a:extLst>
          </p:cNvPr>
          <p:cNvSpPr txBox="1"/>
          <p:nvPr/>
        </p:nvSpPr>
        <p:spPr>
          <a:xfrm>
            <a:off x="143753" y="4073772"/>
            <a:ext cx="9691826" cy="8309967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CONTEXT</a:t>
            </a:r>
          </a:p>
          <a:p>
            <a:pPr marL="925830" indent="-925830">
              <a:buFont typeface="Arial" panose="020B0604020202020204" pitchFamily="34" charset="0"/>
              <a:buChar char="•"/>
            </a:pPr>
            <a:r>
              <a:rPr lang="en-US" sz="4000" dirty="0"/>
              <a:t>An estimated 3,000 individuals died as a result of Hurricane Maria in Puerto Rico in 2017 </a:t>
            </a:r>
          </a:p>
          <a:p>
            <a:pPr marL="925830" indent="-925830">
              <a:buFont typeface="Arial" panose="020B0604020202020204" pitchFamily="34" charset="0"/>
              <a:buChar char="•"/>
            </a:pPr>
            <a:r>
              <a:rPr lang="en-US" sz="4000" dirty="0"/>
              <a:t>Natural disasters such as Hurricane Maria, are occurring with greater frequency and severity due to climate change. </a:t>
            </a:r>
          </a:p>
          <a:p>
            <a:pPr marL="925830" indent="-925830">
              <a:buFont typeface="Arial" panose="020B0604020202020204" pitchFamily="34" charset="0"/>
              <a:buChar char="•"/>
            </a:pPr>
            <a:r>
              <a:rPr lang="en-US" sz="4000" dirty="0"/>
              <a:t>Research into the use of data mining social media to locate rescue requests may aid emergency responders in efficiently providing aid, and-- most importantly-- saving lives.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08853-1FA0-4898-A3C4-159AFF8096FA}"/>
              </a:ext>
            </a:extLst>
          </p:cNvPr>
          <p:cNvSpPr txBox="1"/>
          <p:nvPr/>
        </p:nvSpPr>
        <p:spPr>
          <a:xfrm>
            <a:off x="156142" y="12383739"/>
            <a:ext cx="9691826" cy="89255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THE PROBLEM</a:t>
            </a:r>
          </a:p>
          <a:p>
            <a:r>
              <a:rPr lang="en-US" sz="4000" dirty="0"/>
              <a:t>The issue is not solely the disasters themselves but the emergency response rate.</a:t>
            </a:r>
          </a:p>
          <a:p>
            <a:r>
              <a:rPr lang="en-US" sz="4000" dirty="0"/>
              <a:t>Even after the main event of natural disaster, conditions such as floods, serve as immediate threats, and impede access to essentials such as food and water. </a:t>
            </a:r>
          </a:p>
          <a:p>
            <a:r>
              <a:rPr lang="en-US" sz="4000" dirty="0"/>
              <a:t> In an emergency, the time between request and response can determine your survival. Therefore, it is imperative to search through large amounts of information and classify the urgency of a situation to aid responders’ efficiency and effectiveness in distributing resources or coming to aid.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5EACF-DE55-4A3A-9C5C-3D9C609EB7DC}"/>
              </a:ext>
            </a:extLst>
          </p:cNvPr>
          <p:cNvSpPr txBox="1"/>
          <p:nvPr/>
        </p:nvSpPr>
        <p:spPr>
          <a:xfrm>
            <a:off x="10004110" y="4205318"/>
            <a:ext cx="13851648" cy="10772180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EVALUATION METHODOLOGY </a:t>
            </a:r>
          </a:p>
          <a:p>
            <a:r>
              <a:rPr lang="en-US" sz="4000" dirty="0"/>
              <a:t>Annotation of urgent vs non urgent tweets (i.e. looking for patterns)</a:t>
            </a:r>
          </a:p>
          <a:p>
            <a:pPr marL="925830" indent="-925830">
              <a:buFont typeface="Arial" panose="020B0604020202020204" pitchFamily="34" charset="0"/>
              <a:buChar char="•"/>
            </a:pPr>
            <a:r>
              <a:rPr lang="en-US" sz="4000" dirty="0"/>
              <a:t>Analyzing a series of 650+ tweets with 3 classifiers - type of information, urgency level, relevance to (people on ground/respondents/other people)</a:t>
            </a:r>
          </a:p>
          <a:p>
            <a:pPr marL="925830" indent="-925830">
              <a:buFont typeface="Arial" panose="020B0604020202020204" pitchFamily="34" charset="0"/>
              <a:buChar char="•"/>
            </a:pPr>
            <a:r>
              <a:rPr lang="en-US" sz="4000" dirty="0"/>
              <a:t>Running analysis on annotations to determine the validity of patterns, and use of machine learning to determine urgency</a:t>
            </a:r>
          </a:p>
          <a:p>
            <a:pPr marL="2160270" lvl="1" indent="-925830">
              <a:buFont typeface="Arial" panose="020B0604020202020204" pitchFamily="34" charset="0"/>
              <a:buChar char="•"/>
            </a:pPr>
            <a:r>
              <a:rPr lang="en-US" sz="4000" dirty="0"/>
              <a:t> Annotation Analysis using Python:</a:t>
            </a:r>
          </a:p>
          <a:p>
            <a:pPr marL="3394710" lvl="2" indent="-925830">
              <a:buFont typeface="Arial" panose="020B0604020202020204" pitchFamily="34" charset="0"/>
              <a:buChar char="•"/>
            </a:pPr>
            <a:r>
              <a:rPr lang="en-US" sz="4000" dirty="0"/>
              <a:t>Calculate annotation agreement using Cohen’s Kappa </a:t>
            </a:r>
          </a:p>
          <a:p>
            <a:pPr marL="3394710" lvl="2" indent="-925830">
              <a:buFont typeface="Arial" panose="020B0604020202020204" pitchFamily="34" charset="0"/>
              <a:buChar char="•"/>
            </a:pPr>
            <a:r>
              <a:rPr lang="en-US" sz="4000" dirty="0"/>
              <a:t>Calculating the frequency of each information type in the urgent tweet</a:t>
            </a:r>
          </a:p>
          <a:p>
            <a:pPr marL="2160270" lvl="1" indent="-925830">
              <a:buFont typeface="Arial" panose="020B0604020202020204" pitchFamily="34" charset="0"/>
              <a:buChar char="•"/>
            </a:pPr>
            <a:r>
              <a:rPr lang="en-US" sz="4000" dirty="0"/>
              <a:t>Feature Extractions using natural language processing (Natural Language Tool Kit)</a:t>
            </a:r>
          </a:p>
          <a:p>
            <a:pPr marL="2160270" lvl="1" indent="-925830">
              <a:buFont typeface="Arial" panose="020B0604020202020204" pitchFamily="34" charset="0"/>
              <a:buChar char="•"/>
            </a:pPr>
            <a:r>
              <a:rPr lang="en-US" sz="4000" dirty="0"/>
              <a:t>Urgency prediction using Naïve Bayes classifiers (</a:t>
            </a:r>
            <a:r>
              <a:rPr lang="en-US" sz="4000" dirty="0" err="1"/>
              <a:t>Scikitlearn</a:t>
            </a:r>
            <a:r>
              <a:rPr lang="en-US" sz="4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1D0CAE-00F1-424F-90E5-4EB752D0C8C2}"/>
              </a:ext>
            </a:extLst>
          </p:cNvPr>
          <p:cNvSpPr/>
          <p:nvPr/>
        </p:nvSpPr>
        <p:spPr>
          <a:xfrm>
            <a:off x="24024290" y="4205318"/>
            <a:ext cx="8750357" cy="9507218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RESULTS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US" sz="4000" dirty="0"/>
              <a:t>Phrases with frequencies above 10% amongst urgent tweets were extracted.  </a:t>
            </a:r>
          </a:p>
          <a:p>
            <a:pPr marL="2005965" lvl="1" indent="-771525">
              <a:buFont typeface="Arial" panose="020B0604020202020204" pitchFamily="34" charset="0"/>
              <a:buChar char="•"/>
            </a:pPr>
            <a:r>
              <a:rPr lang="en-US" sz="4000" dirty="0"/>
              <a:t>Phrases fell into 4 feature types: people, location, hashtag, and request. 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US" sz="4000" dirty="0"/>
              <a:t>By vectorizing these features for each tweet, a Gaussian Naïve Bayes model was trained on a sample size of 150 tweets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US" sz="4000" dirty="0"/>
              <a:t>Applying this model the original series of 650+ tweets resulted in a prediction accuracy of 75.83%</a:t>
            </a:r>
          </a:p>
          <a:p>
            <a:endParaRPr lang="en-US" sz="3780" dirty="0"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66B4-80A0-43E3-9408-7A93B7489DC9}"/>
              </a:ext>
            </a:extLst>
          </p:cNvPr>
          <p:cNvSpPr txBox="1"/>
          <p:nvPr/>
        </p:nvSpPr>
        <p:spPr>
          <a:xfrm>
            <a:off x="24011901" y="13530558"/>
            <a:ext cx="8750357" cy="7694414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CONCLUSION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US" sz="4000" dirty="0"/>
              <a:t>Through annotation we concluded it is possible to develop criteria to determine the urgency of a disaster related tweet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US" sz="4000" dirty="0"/>
              <a:t>Although the Naïve Bayes model wasn’t perfectly accurate, with more detailed phrased extraction this accuracy could very well improve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US" sz="4000" dirty="0"/>
              <a:t>Overall, further research into machine learning to determine urgency is promising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5AF6099-535B-4B6A-9926-81F747756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473669"/>
              </p:ext>
            </p:extLst>
          </p:nvPr>
        </p:nvGraphicFramePr>
        <p:xfrm>
          <a:off x="10004105" y="15297880"/>
          <a:ext cx="13808480" cy="5845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FB744-DC39-42E7-87F7-5C97BCCA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9" y="339479"/>
            <a:ext cx="2596901" cy="35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9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427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Arpita Kumari</dc:creator>
  <cp:lastModifiedBy>Rodriguez Beltran, Elijah Raul</cp:lastModifiedBy>
  <cp:revision>20</cp:revision>
  <dcterms:created xsi:type="dcterms:W3CDTF">2020-04-12T13:55:28Z</dcterms:created>
  <dcterms:modified xsi:type="dcterms:W3CDTF">2020-04-20T23:32:13Z</dcterms:modified>
</cp:coreProperties>
</file>