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7" r:id="rId11"/>
    <p:sldId id="266"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677" autoAdjust="0"/>
    <p:restoredTop sz="94660"/>
  </p:normalViewPr>
  <p:slideViewPr>
    <p:cSldViewPr>
      <p:cViewPr varScale="1">
        <p:scale>
          <a:sx n="110" d="100"/>
          <a:sy n="110" d="100"/>
        </p:scale>
        <p:origin x="-164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2017/5/19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31845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2017/5/19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56969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2017/5/19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72376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2017/5/19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10770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2017/5/19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141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2017/5/19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51696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2017/5/19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93410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2017/5/19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59331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2017/5/19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15936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2017/5/19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41933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2017/5/19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35769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2017/5/19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708210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916832"/>
            <a:ext cx="7772400" cy="1470025"/>
          </a:xfrm>
        </p:spPr>
        <p:txBody>
          <a:bodyPr/>
          <a:lstStyle/>
          <a:p>
            <a:r>
              <a:rPr lang="en-US" altLang="ja-JP" dirty="0" smtClean="0"/>
              <a:t>RDBMS</a:t>
            </a:r>
            <a:r>
              <a:rPr lang="ja-JP" altLang="en-US" dirty="0" smtClean="0"/>
              <a:t> 勉強会</a:t>
            </a:r>
            <a:endParaRPr kumimoji="1" lang="ja-JP" altLang="en-US" dirty="0"/>
          </a:p>
        </p:txBody>
      </p:sp>
      <p:sp>
        <p:nvSpPr>
          <p:cNvPr id="3" name="サブタイトル 2"/>
          <p:cNvSpPr>
            <a:spLocks noGrp="1"/>
          </p:cNvSpPr>
          <p:nvPr>
            <p:ph type="subTitle" idx="1"/>
          </p:nvPr>
        </p:nvSpPr>
        <p:spPr/>
        <p:txBody>
          <a:bodyPr/>
          <a:lstStyle/>
          <a:p>
            <a:r>
              <a:rPr lang="ja-JP" altLang="en-US" dirty="0"/>
              <a:t>更新</a:t>
            </a:r>
            <a:r>
              <a:rPr lang="ja-JP" altLang="en-US" dirty="0" smtClean="0"/>
              <a:t>日：</a:t>
            </a:r>
            <a:r>
              <a:rPr lang="en-US" altLang="ja-JP" dirty="0" smtClean="0"/>
              <a:t>2017/5/19</a:t>
            </a:r>
            <a:endParaRPr lang="en-US" altLang="ja-JP" dirty="0" smtClean="0"/>
          </a:p>
          <a:p>
            <a:r>
              <a:rPr kumimoji="1" lang="ja-JP" altLang="en-US" dirty="0" smtClean="0"/>
              <a:t>技術管理部２</a:t>
            </a:r>
            <a:r>
              <a:rPr kumimoji="1" lang="en-US" altLang="ja-JP" dirty="0" smtClean="0"/>
              <a:t>G</a:t>
            </a:r>
            <a:r>
              <a:rPr kumimoji="1" lang="ja-JP" altLang="en-US" dirty="0" smtClean="0"/>
              <a:t> 川並</a:t>
            </a:r>
            <a:endParaRPr kumimoji="1" lang="ja-JP" altLang="en-US" dirty="0"/>
          </a:p>
        </p:txBody>
      </p:sp>
    </p:spTree>
    <p:extLst>
      <p:ext uri="{BB962C8B-B14F-4D97-AF65-F5344CB8AC3E}">
        <p14:creationId xmlns:p14="http://schemas.microsoft.com/office/powerpoint/2010/main" val="3182002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p:cNvSpPr txBox="1">
            <a:spLocks/>
          </p:cNvSpPr>
          <p:nvPr/>
        </p:nvSpPr>
        <p:spPr>
          <a:xfrm>
            <a:off x="395536" y="966738"/>
            <a:ext cx="8568952" cy="49825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smtClean="0"/>
              <a:t>・</a:t>
            </a:r>
            <a:r>
              <a:rPr lang="ja-JP" altLang="en-US" sz="1800" dirty="0"/>
              <a:t>すでに</a:t>
            </a:r>
            <a:r>
              <a:rPr lang="ja-JP" altLang="en-US" sz="1800" dirty="0" smtClean="0"/>
              <a:t>表や帳票がある場合、最適化を行う手法として</a:t>
            </a:r>
            <a:endParaRPr lang="en-US" altLang="ja-JP" sz="1800" dirty="0" smtClean="0"/>
          </a:p>
          <a:p>
            <a:pPr marL="0" indent="0">
              <a:buFont typeface="Arial" panose="020B0604020202020204" pitchFamily="34" charset="0"/>
              <a:buNone/>
            </a:pPr>
            <a:endParaRPr lang="en-US" altLang="ja-JP" sz="1800" dirty="0" smtClean="0"/>
          </a:p>
          <a:p>
            <a:pPr marL="0" indent="0">
              <a:buFont typeface="Arial" panose="020B0604020202020204" pitchFamily="34" charset="0"/>
              <a:buNone/>
            </a:pPr>
            <a:r>
              <a:rPr lang="ja-JP" altLang="en-US" sz="1800" i="1" dirty="0" smtClean="0">
                <a:solidFill>
                  <a:srgbClr val="00B050"/>
                </a:solidFill>
              </a:rPr>
              <a:t>　「</a:t>
            </a:r>
            <a:r>
              <a:rPr lang="en-US" altLang="ja-JP" sz="1800" i="1" dirty="0" smtClean="0">
                <a:solidFill>
                  <a:srgbClr val="00B050"/>
                </a:solidFill>
              </a:rPr>
              <a:t>MySQL</a:t>
            </a:r>
            <a:r>
              <a:rPr lang="ja-JP" altLang="en-US" sz="1800" i="1" dirty="0" smtClean="0">
                <a:solidFill>
                  <a:srgbClr val="00B050"/>
                </a:solidFill>
              </a:rPr>
              <a:t>入門書」の</a:t>
            </a:r>
            <a:r>
              <a:rPr lang="en-US" altLang="ja-JP" sz="1800" i="1" dirty="0" smtClean="0">
                <a:solidFill>
                  <a:srgbClr val="00B050"/>
                </a:solidFill>
              </a:rPr>
              <a:t>9.1</a:t>
            </a:r>
            <a:r>
              <a:rPr lang="ja-JP" altLang="en-US" sz="1800" i="1" dirty="0" smtClean="0">
                <a:solidFill>
                  <a:srgbClr val="00B050"/>
                </a:solidFill>
              </a:rPr>
              <a:t> 正規化　ページ</a:t>
            </a:r>
            <a:r>
              <a:rPr lang="en-US" altLang="ja-JP" sz="1800" i="1" dirty="0" smtClean="0">
                <a:solidFill>
                  <a:srgbClr val="00B050"/>
                </a:solidFill>
              </a:rPr>
              <a:t>102</a:t>
            </a:r>
            <a:r>
              <a:rPr lang="ja-JP" altLang="en-US" sz="1800" i="1" dirty="0" smtClean="0">
                <a:solidFill>
                  <a:srgbClr val="00B050"/>
                </a:solidFill>
              </a:rPr>
              <a:t>　</a:t>
            </a:r>
            <a:endParaRPr lang="en-US" altLang="ja-JP" sz="1800" i="1" dirty="0" smtClean="0">
              <a:solidFill>
                <a:srgbClr val="00B050"/>
              </a:solidFill>
            </a:endParaRPr>
          </a:p>
          <a:p>
            <a:pPr marL="0" indent="0">
              <a:buFont typeface="Arial" panose="020B0604020202020204" pitchFamily="34" charset="0"/>
              <a:buNone/>
            </a:pPr>
            <a:r>
              <a:rPr lang="ja-JP" altLang="en-US" sz="1800" i="1" dirty="0">
                <a:solidFill>
                  <a:srgbClr val="00B050"/>
                </a:solidFill>
              </a:rPr>
              <a:t>　</a:t>
            </a:r>
            <a:r>
              <a:rPr lang="ja-JP" altLang="en-US" sz="1800" i="1" dirty="0" smtClean="0">
                <a:solidFill>
                  <a:srgbClr val="00B050"/>
                </a:solidFill>
              </a:rPr>
              <a:t>　⇒「正規化とは」を説明。</a:t>
            </a:r>
            <a:r>
              <a:rPr lang="en-US" altLang="ja-JP" sz="1800" i="1" dirty="0" smtClean="0">
                <a:solidFill>
                  <a:srgbClr val="00B050"/>
                </a:solidFill>
              </a:rPr>
              <a:t>103</a:t>
            </a:r>
            <a:r>
              <a:rPr lang="ja-JP" altLang="en-US" sz="1800" i="1" dirty="0" smtClean="0">
                <a:solidFill>
                  <a:srgbClr val="00B050"/>
                </a:solidFill>
              </a:rPr>
              <a:t>ページの関数従属は説明ページで。</a:t>
            </a:r>
            <a:endParaRPr lang="en-US" altLang="ja-JP" sz="1800" i="1" dirty="0" smtClean="0">
              <a:solidFill>
                <a:srgbClr val="00B050"/>
              </a:solidFill>
            </a:endParaRPr>
          </a:p>
          <a:p>
            <a:pPr marL="0" indent="0">
              <a:buFont typeface="Arial" panose="020B0604020202020204" pitchFamily="34" charset="0"/>
              <a:buNone/>
            </a:pPr>
            <a:r>
              <a:rPr lang="ja-JP" altLang="en-US" sz="1800" i="1" dirty="0">
                <a:solidFill>
                  <a:srgbClr val="00B050"/>
                </a:solidFill>
              </a:rPr>
              <a:t>　</a:t>
            </a:r>
            <a:r>
              <a:rPr lang="ja-JP" altLang="en-US" sz="1800" i="1" dirty="0" smtClean="0">
                <a:solidFill>
                  <a:srgbClr val="00B050"/>
                </a:solidFill>
              </a:rPr>
              <a:t>「データ正規化</a:t>
            </a:r>
            <a:r>
              <a:rPr lang="en-US" altLang="ja-JP" sz="1800" i="1" dirty="0" smtClean="0">
                <a:solidFill>
                  <a:srgbClr val="00B050"/>
                </a:solidFill>
              </a:rPr>
              <a:t>.</a:t>
            </a:r>
            <a:r>
              <a:rPr lang="en-US" altLang="ja-JP" sz="1800" i="1" dirty="0" err="1" smtClean="0">
                <a:solidFill>
                  <a:srgbClr val="00B050"/>
                </a:solidFill>
              </a:rPr>
              <a:t>mht</a:t>
            </a:r>
            <a:r>
              <a:rPr lang="ja-JP" altLang="en-US" sz="1800" i="1" dirty="0" smtClean="0">
                <a:solidFill>
                  <a:srgbClr val="00B050"/>
                </a:solidFill>
              </a:rPr>
              <a:t>」</a:t>
            </a:r>
            <a:endParaRPr lang="en-US" altLang="ja-JP" sz="1800" i="1" dirty="0" smtClean="0">
              <a:solidFill>
                <a:srgbClr val="00B050"/>
              </a:solidFill>
            </a:endParaRPr>
          </a:p>
          <a:p>
            <a:pPr marL="0" indent="0">
              <a:buFont typeface="Arial" panose="020B0604020202020204" pitchFamily="34" charset="0"/>
              <a:buNone/>
            </a:pPr>
            <a:r>
              <a:rPr lang="ja-JP" altLang="en-US" sz="1800" i="1" dirty="0">
                <a:solidFill>
                  <a:srgbClr val="00B050"/>
                </a:solidFill>
              </a:rPr>
              <a:t>　</a:t>
            </a:r>
            <a:r>
              <a:rPr lang="ja-JP" altLang="en-US" sz="1800" i="1" dirty="0" smtClean="0">
                <a:solidFill>
                  <a:srgbClr val="00B050"/>
                </a:solidFill>
              </a:rPr>
              <a:t>　⇒第１正規化は、行内に繰り返しているデータ部分を</a:t>
            </a:r>
            <a:r>
              <a:rPr lang="ja-JP" altLang="en-US" sz="1800" i="1" dirty="0">
                <a:solidFill>
                  <a:srgbClr val="00B050"/>
                </a:solidFill>
              </a:rPr>
              <a:t>行</a:t>
            </a:r>
            <a:r>
              <a:rPr lang="ja-JP" altLang="en-US" sz="1800" i="1" dirty="0" smtClean="0">
                <a:solidFill>
                  <a:srgbClr val="00B050"/>
                </a:solidFill>
              </a:rPr>
              <a:t>に分ける</a:t>
            </a:r>
            <a:endParaRPr lang="en-US" altLang="ja-JP" sz="1800" i="1" dirty="0" smtClean="0">
              <a:solidFill>
                <a:srgbClr val="00B050"/>
              </a:solidFill>
            </a:endParaRPr>
          </a:p>
          <a:p>
            <a:pPr marL="0" indent="0">
              <a:buNone/>
            </a:pPr>
            <a:r>
              <a:rPr lang="ja-JP" altLang="en-US" sz="1800" i="1" dirty="0">
                <a:solidFill>
                  <a:srgbClr val="00B050"/>
                </a:solidFill>
              </a:rPr>
              <a:t>　</a:t>
            </a:r>
            <a:r>
              <a:rPr lang="ja-JP" altLang="en-US" sz="1800" i="1" dirty="0" smtClean="0">
                <a:solidFill>
                  <a:srgbClr val="00B050"/>
                </a:solidFill>
              </a:rPr>
              <a:t>　⇒</a:t>
            </a:r>
            <a:r>
              <a:rPr lang="ja-JP" altLang="en-US" sz="1800" i="1" dirty="0" smtClean="0">
                <a:solidFill>
                  <a:srgbClr val="00B050"/>
                </a:solidFill>
              </a:rPr>
              <a:t>第</a:t>
            </a:r>
            <a:r>
              <a:rPr lang="ja-JP" altLang="en-US" sz="1800" i="1" dirty="0">
                <a:solidFill>
                  <a:srgbClr val="00B050"/>
                </a:solidFill>
              </a:rPr>
              <a:t>２</a:t>
            </a:r>
            <a:r>
              <a:rPr lang="ja-JP" altLang="en-US" sz="1800" i="1" dirty="0" smtClean="0">
                <a:solidFill>
                  <a:srgbClr val="00B050"/>
                </a:solidFill>
              </a:rPr>
              <a:t>正規化</a:t>
            </a:r>
            <a:r>
              <a:rPr lang="ja-JP" altLang="en-US" sz="1800" i="1" dirty="0" smtClean="0">
                <a:solidFill>
                  <a:srgbClr val="00B050"/>
                </a:solidFill>
              </a:rPr>
              <a:t>は、部分関数従属に分ける</a:t>
            </a:r>
            <a:endParaRPr lang="en-US" altLang="ja-JP" sz="1800" i="1" dirty="0" smtClean="0">
              <a:solidFill>
                <a:srgbClr val="00B050"/>
              </a:solidFill>
            </a:endParaRPr>
          </a:p>
          <a:p>
            <a:pPr marL="0" indent="0">
              <a:buNone/>
            </a:pPr>
            <a:r>
              <a:rPr lang="ja-JP" altLang="en-US" sz="1800" i="1" dirty="0">
                <a:solidFill>
                  <a:srgbClr val="00B050"/>
                </a:solidFill>
              </a:rPr>
              <a:t>　</a:t>
            </a:r>
            <a:r>
              <a:rPr lang="ja-JP" altLang="en-US" sz="1800" i="1" dirty="0" smtClean="0">
                <a:solidFill>
                  <a:srgbClr val="00B050"/>
                </a:solidFill>
              </a:rPr>
              <a:t>　⇒第３正規化は、推移関数従属に分ける</a:t>
            </a:r>
            <a:endParaRPr lang="en-US" altLang="ja-JP" sz="1800" i="1" dirty="0" smtClean="0">
              <a:solidFill>
                <a:srgbClr val="00B050"/>
              </a:solidFill>
            </a:endParaRPr>
          </a:p>
          <a:p>
            <a:pPr marL="0" indent="0">
              <a:buNone/>
            </a:pPr>
            <a:endParaRPr lang="en-US" altLang="ja-JP" sz="1800" dirty="0" smtClean="0"/>
          </a:p>
          <a:p>
            <a:pPr marL="0" indent="0">
              <a:buNone/>
            </a:pPr>
            <a:r>
              <a:rPr lang="ja-JP" altLang="en-US" sz="1800" dirty="0" smtClean="0"/>
              <a:t>▼第６正規化までありますが、必ず正規化しないといけないというわけではありません。</a:t>
            </a:r>
            <a:endParaRPr lang="en-US" altLang="ja-JP" sz="1800" dirty="0"/>
          </a:p>
          <a:p>
            <a:pPr marL="0" indent="0">
              <a:buNone/>
            </a:pPr>
            <a:r>
              <a:rPr lang="ja-JP" altLang="en-US" sz="1800" dirty="0" smtClean="0"/>
              <a:t>・正規化しすぎて破たんする場合もあります。</a:t>
            </a:r>
            <a:endParaRPr lang="en-US" altLang="ja-JP" sz="1800" dirty="0" smtClean="0"/>
          </a:p>
          <a:p>
            <a:pPr marL="0" indent="0">
              <a:buNone/>
            </a:pPr>
            <a:r>
              <a:rPr lang="ja-JP" altLang="en-US" sz="1800" dirty="0"/>
              <a:t>・</a:t>
            </a:r>
            <a:r>
              <a:rPr lang="ja-JP" altLang="en-US" sz="1800" dirty="0" smtClean="0"/>
              <a:t>正規化しないほうが使い勝手がよい場合もあります。</a:t>
            </a:r>
            <a:endParaRPr lang="en-US" altLang="ja-JP" sz="1800" dirty="0" smtClean="0"/>
          </a:p>
          <a:p>
            <a:pPr marL="0" indent="0">
              <a:buNone/>
            </a:pPr>
            <a:r>
              <a:rPr lang="ja-JP" altLang="en-US" sz="1800" dirty="0" smtClean="0"/>
              <a:t>・小分けにしすぎて結合（</a:t>
            </a:r>
            <a:r>
              <a:rPr lang="en-US" altLang="ja-JP" sz="1800" dirty="0" smtClean="0"/>
              <a:t>Join</a:t>
            </a:r>
            <a:r>
              <a:rPr lang="ja-JP" altLang="en-US" sz="1800" dirty="0" smtClean="0"/>
              <a:t>）が増えてしまいます。</a:t>
            </a:r>
            <a:endParaRPr lang="en-US" altLang="ja-JP" sz="1800" dirty="0" smtClean="0"/>
          </a:p>
          <a:p>
            <a:pPr marL="0" indent="0">
              <a:buNone/>
            </a:pPr>
            <a:r>
              <a:rPr lang="ja-JP" altLang="en-US" sz="1800" dirty="0" smtClean="0"/>
              <a:t>・名称などその当時の名前を使いたい場合、あえて残して正規化しないフィールド（カラム）もあります。</a:t>
            </a:r>
            <a:endParaRPr lang="en-US" altLang="ja-JP" sz="1800" dirty="0" smtClean="0"/>
          </a:p>
        </p:txBody>
      </p:sp>
      <p:sp>
        <p:nvSpPr>
          <p:cNvPr id="8" name="タイトル 1"/>
          <p:cNvSpPr txBox="1">
            <a:spLocks/>
          </p:cNvSpPr>
          <p:nvPr/>
        </p:nvSpPr>
        <p:spPr>
          <a:xfrm>
            <a:off x="326567" y="332656"/>
            <a:ext cx="8301608"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b="1" dirty="0" smtClean="0">
                <a:solidFill>
                  <a:srgbClr val="0070C0"/>
                </a:solidFill>
              </a:rPr>
              <a:t>● 正規化</a:t>
            </a:r>
            <a:endParaRPr lang="ja-JP" altLang="en-US" sz="2400" b="1" dirty="0">
              <a:solidFill>
                <a:srgbClr val="0070C0"/>
              </a:solidFill>
            </a:endParaRPr>
          </a:p>
        </p:txBody>
      </p:sp>
    </p:spTree>
    <p:extLst>
      <p:ext uri="{BB962C8B-B14F-4D97-AF65-F5344CB8AC3E}">
        <p14:creationId xmlns:p14="http://schemas.microsoft.com/office/powerpoint/2010/main" val="3065328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611560" y="1412777"/>
            <a:ext cx="8136904" cy="2016223"/>
          </a:xfrm>
        </p:spPr>
        <p:txBody>
          <a:bodyPr>
            <a:noAutofit/>
          </a:bodyPr>
          <a:lstStyle/>
          <a:p>
            <a:pPr marL="0" indent="0">
              <a:buNone/>
            </a:pPr>
            <a:r>
              <a:rPr kumimoji="1" lang="ja-JP" altLang="en-US" sz="2000" dirty="0" smtClean="0"/>
              <a:t>・</a:t>
            </a:r>
            <a:r>
              <a:rPr lang="ja-JP" altLang="en-US" sz="2000" dirty="0"/>
              <a:t>データベース</a:t>
            </a:r>
            <a:r>
              <a:rPr lang="ja-JP" altLang="en-US" sz="2000" dirty="0" smtClean="0"/>
              <a:t>設計</a:t>
            </a:r>
            <a:r>
              <a:rPr lang="ja-JP" altLang="en-US" sz="2000" dirty="0"/>
              <a:t>に正解はないので、表を作って値入れて</a:t>
            </a:r>
            <a:r>
              <a:rPr lang="ja-JP" altLang="en-US" sz="2000" dirty="0" smtClean="0"/>
              <a:t>シュミレーションしたり、テストしたり、</a:t>
            </a:r>
            <a:r>
              <a:rPr lang="ja-JP" altLang="en-US" sz="2000" dirty="0"/>
              <a:t>使いやすさで最終的</a:t>
            </a:r>
            <a:r>
              <a:rPr lang="ja-JP" altLang="en-US" sz="2000" dirty="0" smtClean="0"/>
              <a:t>に</a:t>
            </a:r>
            <a:r>
              <a:rPr lang="ja-JP" altLang="en-US" sz="2000" dirty="0"/>
              <a:t>業務</a:t>
            </a:r>
            <a:r>
              <a:rPr lang="ja-JP" altLang="en-US" sz="2000" dirty="0" smtClean="0"/>
              <a:t>に合うもの（要件）を構築していくものだと思います。</a:t>
            </a:r>
            <a:endParaRPr kumimoji="1" lang="en-US" altLang="ja-JP" sz="2000" dirty="0"/>
          </a:p>
          <a:p>
            <a:pPr marL="0" indent="0">
              <a:buNone/>
            </a:pPr>
            <a:endParaRPr lang="en-US" altLang="ja-JP" sz="2000" dirty="0" smtClean="0"/>
          </a:p>
          <a:p>
            <a:pPr marL="0" indent="0">
              <a:buNone/>
            </a:pPr>
            <a:r>
              <a:rPr lang="ja-JP" altLang="en-US" sz="2000" dirty="0" smtClean="0"/>
              <a:t>また、データベースに触れて慣れるのが一番です。</a:t>
            </a:r>
            <a:endParaRPr lang="en-US" altLang="ja-JP" sz="2000" dirty="0"/>
          </a:p>
          <a:p>
            <a:pPr marL="0" indent="0">
              <a:buNone/>
            </a:pPr>
            <a:endParaRPr lang="en-US" altLang="ja-JP" sz="2000" dirty="0" smtClean="0"/>
          </a:p>
          <a:p>
            <a:pPr marL="0" indent="0">
              <a:buNone/>
            </a:pPr>
            <a:endParaRPr lang="en-US" altLang="ja-JP" sz="2000" dirty="0" smtClean="0"/>
          </a:p>
          <a:p>
            <a:pPr marL="0" indent="0">
              <a:buNone/>
            </a:pPr>
            <a:endParaRPr lang="en-US" altLang="ja-JP" sz="2000" dirty="0"/>
          </a:p>
          <a:p>
            <a:pPr marL="0" indent="0">
              <a:buNone/>
            </a:pPr>
            <a:endParaRPr lang="en-US" altLang="ja-JP" sz="2000" dirty="0" smtClean="0"/>
          </a:p>
          <a:p>
            <a:pPr marL="0" indent="0">
              <a:buNone/>
            </a:pPr>
            <a:endParaRPr lang="en-US" altLang="ja-JP" sz="2000" dirty="0"/>
          </a:p>
          <a:p>
            <a:pPr marL="0" indent="0">
              <a:buNone/>
            </a:pPr>
            <a:endParaRPr lang="en-US" altLang="ja-JP" sz="2000" dirty="0" smtClean="0"/>
          </a:p>
          <a:p>
            <a:pPr marL="0" indent="0">
              <a:buNone/>
            </a:pPr>
            <a:r>
              <a:rPr lang="ja-JP" altLang="en-US" sz="2000" dirty="0" smtClean="0"/>
              <a:t>以上、ご清聴ありがとうございます・・・</a:t>
            </a:r>
            <a:endParaRPr lang="en-US" altLang="ja-JP" sz="2000" dirty="0" smtClean="0"/>
          </a:p>
          <a:p>
            <a:pPr marL="0" indent="0">
              <a:buNone/>
            </a:pPr>
            <a:r>
              <a:rPr lang="ja-JP" altLang="en-US" sz="2000" dirty="0" smtClean="0"/>
              <a:t>ご質問がございましたら・・・</a:t>
            </a:r>
            <a:endParaRPr kumimoji="1" lang="en-US" altLang="ja-JP" sz="2000" dirty="0" smtClean="0"/>
          </a:p>
        </p:txBody>
      </p:sp>
      <p:sp>
        <p:nvSpPr>
          <p:cNvPr id="6" name="タイトル 1"/>
          <p:cNvSpPr txBox="1">
            <a:spLocks/>
          </p:cNvSpPr>
          <p:nvPr/>
        </p:nvSpPr>
        <p:spPr>
          <a:xfrm>
            <a:off x="395536" y="764704"/>
            <a:ext cx="8301608"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b="1" dirty="0" smtClean="0">
                <a:solidFill>
                  <a:srgbClr val="0070C0"/>
                </a:solidFill>
              </a:rPr>
              <a:t>● </a:t>
            </a:r>
            <a:r>
              <a:rPr lang="ja-JP" altLang="en-US" sz="2400" b="1" dirty="0">
                <a:solidFill>
                  <a:srgbClr val="0070C0"/>
                </a:solidFill>
              </a:rPr>
              <a:t>最後に</a:t>
            </a:r>
          </a:p>
        </p:txBody>
      </p:sp>
      <p:pic>
        <p:nvPicPr>
          <p:cNvPr id="4" name="Picture 2" descr="C:\Users\92081\AppData\Local\Microsoft\Windows\Temporary Internet Files\Content.IE5\WQOVPKHZ\icon-db[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573016"/>
            <a:ext cx="1296144"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27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34082"/>
          </a:xfrm>
        </p:spPr>
        <p:txBody>
          <a:bodyPr>
            <a:noAutofit/>
          </a:bodyPr>
          <a:lstStyle/>
          <a:p>
            <a:r>
              <a:rPr kumimoji="1" lang="ja-JP" altLang="en-US" sz="3200" dirty="0" smtClean="0">
                <a:effectLst>
                  <a:outerShdw blurRad="38100" dist="38100" dir="2700000" algn="tl">
                    <a:srgbClr val="000000">
                      <a:alpha val="43137"/>
                    </a:srgbClr>
                  </a:outerShdw>
                </a:effectLst>
              </a:rPr>
              <a:t>レジュメ（計</a:t>
            </a:r>
            <a:r>
              <a:rPr kumimoji="1" lang="en-US" altLang="ja-JP" sz="3200" dirty="0" smtClean="0">
                <a:effectLst>
                  <a:outerShdw blurRad="38100" dist="38100" dir="2700000" algn="tl">
                    <a:srgbClr val="000000">
                      <a:alpha val="43137"/>
                    </a:srgbClr>
                  </a:outerShdw>
                </a:effectLst>
              </a:rPr>
              <a:t>45</a:t>
            </a:r>
            <a:r>
              <a:rPr kumimoji="1" lang="ja-JP" altLang="en-US" sz="3200" dirty="0" smtClean="0">
                <a:effectLst>
                  <a:outerShdw blurRad="38100" dist="38100" dir="2700000" algn="tl">
                    <a:srgbClr val="000000">
                      <a:alpha val="43137"/>
                    </a:srgbClr>
                  </a:outerShdw>
                </a:effectLst>
              </a:rPr>
              <a:t>分くらい）</a:t>
            </a:r>
            <a:endParaRPr kumimoji="1" lang="ja-JP" altLang="en-US" sz="3200" dirty="0">
              <a:effectLst>
                <a:outerShdw blurRad="38100" dist="38100" dir="2700000" algn="tl">
                  <a:srgbClr val="000000">
                    <a:alpha val="43137"/>
                  </a:srgbClr>
                </a:outerShdw>
              </a:effectLst>
            </a:endParaRPr>
          </a:p>
        </p:txBody>
      </p:sp>
      <p:sp>
        <p:nvSpPr>
          <p:cNvPr id="3" name="コンテンツ プレースホルダー 2"/>
          <p:cNvSpPr>
            <a:spLocks noGrp="1"/>
          </p:cNvSpPr>
          <p:nvPr>
            <p:ph idx="1"/>
          </p:nvPr>
        </p:nvSpPr>
        <p:spPr>
          <a:xfrm>
            <a:off x="323528" y="1196752"/>
            <a:ext cx="4608512" cy="4929411"/>
          </a:xfrm>
        </p:spPr>
        <p:txBody>
          <a:bodyPr>
            <a:noAutofit/>
          </a:bodyPr>
          <a:lstStyle/>
          <a:p>
            <a:pPr marL="0" indent="0">
              <a:buNone/>
            </a:pPr>
            <a:r>
              <a:rPr kumimoji="1" lang="ja-JP" altLang="en-US" sz="2400" dirty="0" smtClean="0"/>
              <a:t>１）</a:t>
            </a:r>
            <a:r>
              <a:rPr kumimoji="1" lang="en-US" altLang="ja-JP" sz="2400" dirty="0" smtClean="0"/>
              <a:t>RDBMS</a:t>
            </a:r>
            <a:r>
              <a:rPr kumimoji="1" lang="ja-JP" altLang="en-US" sz="2400" dirty="0" smtClean="0"/>
              <a:t>の基礎（</a:t>
            </a:r>
            <a:r>
              <a:rPr kumimoji="1" lang="en-US" altLang="ja-JP" sz="2400" dirty="0" smtClean="0"/>
              <a:t>10</a:t>
            </a:r>
            <a:r>
              <a:rPr kumimoji="1" lang="ja-JP" altLang="en-US" sz="2400" dirty="0" smtClean="0"/>
              <a:t>分）</a:t>
            </a:r>
            <a:endParaRPr kumimoji="1" lang="en-US" altLang="ja-JP" sz="2400" dirty="0" smtClean="0"/>
          </a:p>
          <a:p>
            <a:pPr marL="0" indent="0">
              <a:buNone/>
            </a:pPr>
            <a:r>
              <a:rPr lang="ja-JP" altLang="en-US" sz="2400" dirty="0" smtClean="0"/>
              <a:t>　・</a:t>
            </a:r>
            <a:r>
              <a:rPr lang="en-US" altLang="ja-JP" sz="2400" dirty="0" smtClean="0"/>
              <a:t>RDBMS</a:t>
            </a:r>
            <a:r>
              <a:rPr lang="ja-JP" altLang="en-US" sz="2400" dirty="0" smtClean="0"/>
              <a:t>とは</a:t>
            </a:r>
            <a:endParaRPr lang="en-US" altLang="ja-JP" sz="2400" dirty="0" smtClean="0"/>
          </a:p>
          <a:p>
            <a:pPr marL="0" indent="0">
              <a:buNone/>
            </a:pPr>
            <a:r>
              <a:rPr kumimoji="1" lang="ja-JP" altLang="en-US" sz="2400" dirty="0"/>
              <a:t>　</a:t>
            </a:r>
            <a:r>
              <a:rPr kumimoji="1" lang="ja-JP" altLang="en-US" sz="2400" dirty="0" smtClean="0"/>
              <a:t>・リレーショナルモデル</a:t>
            </a:r>
            <a:endParaRPr kumimoji="1" lang="en-US" altLang="ja-JP" sz="2400" dirty="0" smtClean="0"/>
          </a:p>
          <a:p>
            <a:pPr marL="0" indent="0">
              <a:buNone/>
            </a:pPr>
            <a:r>
              <a:rPr lang="ja-JP" altLang="en-US" sz="2400" dirty="0"/>
              <a:t>　</a:t>
            </a:r>
            <a:r>
              <a:rPr lang="ja-JP" altLang="en-US" sz="2400" dirty="0" smtClean="0"/>
              <a:t>・</a:t>
            </a:r>
            <a:r>
              <a:rPr lang="en-US" altLang="ja-JP" sz="2400" dirty="0" smtClean="0"/>
              <a:t>DB</a:t>
            </a:r>
            <a:r>
              <a:rPr lang="ja-JP" altLang="en-US" sz="2400" dirty="0" smtClean="0"/>
              <a:t>ユーザ／権限</a:t>
            </a:r>
            <a:endParaRPr lang="en-US" altLang="ja-JP" sz="2400" dirty="0" smtClean="0"/>
          </a:p>
          <a:p>
            <a:pPr marL="0" indent="0">
              <a:buNone/>
            </a:pPr>
            <a:r>
              <a:rPr kumimoji="1" lang="ja-JP" altLang="en-US" sz="2400" dirty="0"/>
              <a:t>　</a:t>
            </a:r>
            <a:r>
              <a:rPr kumimoji="1" lang="ja-JP" altLang="en-US" sz="2400" dirty="0" smtClean="0"/>
              <a:t>・トランザクション処理</a:t>
            </a:r>
            <a:endParaRPr kumimoji="1" lang="en-US" altLang="ja-JP" sz="2400" dirty="0" smtClean="0"/>
          </a:p>
          <a:p>
            <a:pPr marL="0" indent="0">
              <a:buNone/>
            </a:pPr>
            <a:r>
              <a:rPr lang="ja-JP" altLang="en-US" sz="2400" dirty="0"/>
              <a:t>　</a:t>
            </a:r>
            <a:r>
              <a:rPr lang="ja-JP" altLang="en-US" sz="2400" dirty="0" smtClean="0"/>
              <a:t>・ロック／排他制御</a:t>
            </a:r>
            <a:endParaRPr kumimoji="1" lang="en-US" altLang="ja-JP" sz="2400" dirty="0" smtClean="0"/>
          </a:p>
          <a:p>
            <a:pPr marL="0" indent="0">
              <a:buNone/>
            </a:pPr>
            <a:endParaRPr kumimoji="1" lang="en-US" altLang="ja-JP" sz="2400" dirty="0" smtClean="0"/>
          </a:p>
          <a:p>
            <a:pPr marL="0" indent="0">
              <a:buNone/>
            </a:pPr>
            <a:r>
              <a:rPr kumimoji="1" lang="ja-JP" altLang="en-US" sz="2400" dirty="0" smtClean="0"/>
              <a:t>２）テーブルの設定（</a:t>
            </a:r>
            <a:r>
              <a:rPr kumimoji="1" lang="en-US" altLang="ja-JP" sz="2400" dirty="0" smtClean="0"/>
              <a:t>5</a:t>
            </a:r>
            <a:r>
              <a:rPr kumimoji="1" lang="ja-JP" altLang="en-US" sz="2400" dirty="0" smtClean="0"/>
              <a:t>分）</a:t>
            </a:r>
            <a:endParaRPr kumimoji="1" lang="en-US" altLang="ja-JP" sz="2400" dirty="0" smtClean="0"/>
          </a:p>
          <a:p>
            <a:pPr marL="0" indent="0">
              <a:buNone/>
            </a:pPr>
            <a:r>
              <a:rPr lang="ja-JP" altLang="en-US" sz="2400" dirty="0"/>
              <a:t>　</a:t>
            </a:r>
            <a:r>
              <a:rPr lang="ja-JP" altLang="en-US" sz="2400" dirty="0" smtClean="0"/>
              <a:t>・キー</a:t>
            </a:r>
            <a:endParaRPr lang="en-US" altLang="ja-JP" sz="2400" dirty="0" smtClean="0"/>
          </a:p>
          <a:p>
            <a:pPr marL="0" indent="0">
              <a:buNone/>
            </a:pPr>
            <a:r>
              <a:rPr kumimoji="1" lang="ja-JP" altLang="en-US" sz="2400" dirty="0"/>
              <a:t>　</a:t>
            </a:r>
            <a:r>
              <a:rPr kumimoji="1" lang="ja-JP" altLang="en-US" sz="2400" dirty="0" smtClean="0"/>
              <a:t>・インデックス</a:t>
            </a:r>
            <a:endParaRPr kumimoji="1" lang="en-US" altLang="ja-JP" sz="2400" dirty="0" smtClean="0"/>
          </a:p>
          <a:p>
            <a:pPr marL="0" indent="0">
              <a:buNone/>
            </a:pPr>
            <a:r>
              <a:rPr lang="ja-JP" altLang="en-US" sz="2400" dirty="0"/>
              <a:t>　</a:t>
            </a:r>
            <a:r>
              <a:rPr lang="ja-JP" altLang="en-US" sz="2400" dirty="0" smtClean="0"/>
              <a:t>・カラム（フィールド）の型とサイズ</a:t>
            </a:r>
            <a:endParaRPr lang="en-US" altLang="ja-JP" sz="2400" dirty="0" smtClean="0"/>
          </a:p>
          <a:p>
            <a:pPr marL="0" indent="0">
              <a:buNone/>
            </a:pPr>
            <a:endParaRPr kumimoji="1" lang="en-US" altLang="ja-JP" sz="2400" dirty="0"/>
          </a:p>
          <a:p>
            <a:pPr marL="0" indent="0">
              <a:buNone/>
            </a:pPr>
            <a:endParaRPr kumimoji="1" lang="ja-JP" altLang="en-US" sz="2400" dirty="0"/>
          </a:p>
        </p:txBody>
      </p:sp>
      <p:sp>
        <p:nvSpPr>
          <p:cNvPr id="4" name="コンテンツ プレースホルダー 2"/>
          <p:cNvSpPr txBox="1">
            <a:spLocks/>
          </p:cNvSpPr>
          <p:nvPr/>
        </p:nvSpPr>
        <p:spPr>
          <a:xfrm>
            <a:off x="4716016" y="1484784"/>
            <a:ext cx="4166120" cy="31683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ja-JP" altLang="en-US" sz="2400" dirty="0" smtClean="0"/>
              <a:t>３）</a:t>
            </a:r>
            <a:r>
              <a:rPr lang="en-US" altLang="ja-JP" sz="2400" dirty="0" smtClean="0"/>
              <a:t>DB</a:t>
            </a:r>
            <a:r>
              <a:rPr lang="ja-JP" altLang="en-US" sz="2400" dirty="0" smtClean="0"/>
              <a:t>設計（</a:t>
            </a:r>
            <a:r>
              <a:rPr lang="en-US" altLang="ja-JP" sz="2400" dirty="0" smtClean="0"/>
              <a:t>20</a:t>
            </a:r>
            <a:r>
              <a:rPr lang="ja-JP" altLang="en-US" sz="2400" dirty="0" smtClean="0"/>
              <a:t>分）</a:t>
            </a:r>
            <a:endParaRPr lang="en-US" altLang="ja-JP" sz="2400" dirty="0" smtClean="0"/>
          </a:p>
          <a:p>
            <a:pPr marL="0" indent="0">
              <a:buFont typeface="Arial" pitchFamily="34" charset="0"/>
              <a:buNone/>
            </a:pPr>
            <a:r>
              <a:rPr lang="ja-JP" altLang="en-US" sz="2400" dirty="0" smtClean="0"/>
              <a:t>・データモデリングツール（</a:t>
            </a:r>
            <a:r>
              <a:rPr lang="en-US" altLang="ja-JP" sz="2400" dirty="0" smtClean="0"/>
              <a:t>ER</a:t>
            </a:r>
            <a:r>
              <a:rPr lang="ja-JP" altLang="en-US" sz="2400" dirty="0" smtClean="0"/>
              <a:t>）</a:t>
            </a:r>
            <a:endParaRPr lang="en-US" altLang="ja-JP" sz="2400" dirty="0" smtClean="0"/>
          </a:p>
          <a:p>
            <a:pPr marL="0" indent="0">
              <a:buFont typeface="Arial" pitchFamily="34" charset="0"/>
              <a:buNone/>
            </a:pPr>
            <a:r>
              <a:rPr lang="ja-JP" altLang="en-US" sz="2400" dirty="0" smtClean="0"/>
              <a:t>・正規化</a:t>
            </a:r>
            <a:endParaRPr lang="en-US" altLang="ja-JP" sz="2400" dirty="0" smtClean="0"/>
          </a:p>
          <a:p>
            <a:pPr marL="0" indent="0">
              <a:buFont typeface="Arial" pitchFamily="34" charset="0"/>
              <a:buNone/>
            </a:pPr>
            <a:r>
              <a:rPr lang="ja-JP" altLang="en-US" sz="2400" dirty="0" smtClean="0"/>
              <a:t>・最後に</a:t>
            </a:r>
            <a:endParaRPr lang="en-US" altLang="ja-JP" sz="2400" dirty="0" smtClean="0"/>
          </a:p>
          <a:p>
            <a:pPr marL="0" indent="0">
              <a:buFont typeface="Arial" pitchFamily="34" charset="0"/>
              <a:buNone/>
            </a:pPr>
            <a:endParaRPr lang="en-US" altLang="ja-JP" sz="2400" dirty="0"/>
          </a:p>
          <a:p>
            <a:pPr marL="0" indent="0">
              <a:buFont typeface="Arial" pitchFamily="34" charset="0"/>
              <a:buNone/>
            </a:pPr>
            <a:r>
              <a:rPr lang="ja-JP" altLang="en-US" sz="2400" dirty="0" smtClean="0"/>
              <a:t>４）質疑応答（</a:t>
            </a:r>
            <a:r>
              <a:rPr lang="en-US" altLang="ja-JP" sz="2400" dirty="0" smtClean="0"/>
              <a:t>10</a:t>
            </a:r>
            <a:r>
              <a:rPr lang="ja-JP" altLang="en-US" sz="2400" dirty="0" smtClean="0"/>
              <a:t>分）</a:t>
            </a:r>
            <a:endParaRPr lang="en-US" altLang="ja-JP" sz="2400" dirty="0" smtClean="0"/>
          </a:p>
          <a:p>
            <a:pPr marL="0" indent="0">
              <a:buFont typeface="Arial" pitchFamily="34" charset="0"/>
              <a:buNone/>
            </a:pPr>
            <a:endParaRPr lang="ja-JP" altLang="en-US" sz="2400" dirty="0"/>
          </a:p>
        </p:txBody>
      </p:sp>
    </p:spTree>
    <p:extLst>
      <p:ext uri="{BB962C8B-B14F-4D97-AF65-F5344CB8AC3E}">
        <p14:creationId xmlns:p14="http://schemas.microsoft.com/office/powerpoint/2010/main" val="4076706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74848" y="130622"/>
            <a:ext cx="8229600" cy="634082"/>
          </a:xfrm>
        </p:spPr>
        <p:txBody>
          <a:bodyPr>
            <a:noAutofit/>
          </a:bodyPr>
          <a:lstStyle/>
          <a:p>
            <a:r>
              <a:rPr kumimoji="1" lang="en-US" altLang="ja-JP" sz="3200" dirty="0" smtClean="0">
                <a:effectLst>
                  <a:outerShdw blurRad="38100" dist="38100" dir="2700000" algn="tl">
                    <a:srgbClr val="000000">
                      <a:alpha val="43137"/>
                    </a:srgbClr>
                  </a:outerShdw>
                </a:effectLst>
              </a:rPr>
              <a:t>RDBMS</a:t>
            </a:r>
            <a:r>
              <a:rPr kumimoji="1" lang="ja-JP" altLang="en-US" sz="3200" dirty="0" smtClean="0">
                <a:effectLst>
                  <a:outerShdw blurRad="38100" dist="38100" dir="2700000" algn="tl">
                    <a:srgbClr val="000000">
                      <a:alpha val="43137"/>
                    </a:srgbClr>
                  </a:outerShdw>
                </a:effectLst>
              </a:rPr>
              <a:t>の基礎</a:t>
            </a:r>
            <a:endParaRPr kumimoji="1" lang="ja-JP" altLang="en-US" sz="3200" dirty="0">
              <a:effectLst>
                <a:outerShdw blurRad="38100" dist="38100" dir="2700000" algn="tl">
                  <a:srgbClr val="000000">
                    <a:alpha val="43137"/>
                  </a:srgbClr>
                </a:outerShdw>
              </a:effectLst>
            </a:endParaRPr>
          </a:p>
        </p:txBody>
      </p:sp>
      <p:sp>
        <p:nvSpPr>
          <p:cNvPr id="5" name="コンテンツ プレースホルダー 2"/>
          <p:cNvSpPr>
            <a:spLocks noGrp="1"/>
          </p:cNvSpPr>
          <p:nvPr>
            <p:ph idx="1"/>
          </p:nvPr>
        </p:nvSpPr>
        <p:spPr>
          <a:xfrm>
            <a:off x="611560" y="1196752"/>
            <a:ext cx="8136904" cy="3312368"/>
          </a:xfrm>
        </p:spPr>
        <p:txBody>
          <a:bodyPr>
            <a:noAutofit/>
          </a:bodyPr>
          <a:lstStyle/>
          <a:p>
            <a:pPr marL="0" indent="0">
              <a:buNone/>
            </a:pPr>
            <a:r>
              <a:rPr lang="en-US" altLang="ja-JP" sz="2000" dirty="0" smtClean="0"/>
              <a:t>【</a:t>
            </a:r>
            <a:r>
              <a:rPr lang="en-US" altLang="ja-JP" sz="2000" dirty="0"/>
              <a:t>Relational </a:t>
            </a:r>
            <a:r>
              <a:rPr lang="en-US" altLang="ja-JP" sz="2000" dirty="0" smtClean="0"/>
              <a:t>Data</a:t>
            </a:r>
            <a:r>
              <a:rPr lang="ja-JP" altLang="en-US" sz="2000" dirty="0" smtClean="0"/>
              <a:t> </a:t>
            </a:r>
            <a:r>
              <a:rPr lang="en-US" altLang="ja-JP" sz="2000" dirty="0" smtClean="0"/>
              <a:t>Base Management</a:t>
            </a:r>
            <a:r>
              <a:rPr lang="ja-JP" altLang="en-US" sz="2000" dirty="0" smtClean="0"/>
              <a:t> </a:t>
            </a:r>
            <a:r>
              <a:rPr lang="en-US" altLang="ja-JP" sz="2000" dirty="0" smtClean="0"/>
              <a:t>System</a:t>
            </a:r>
            <a:r>
              <a:rPr lang="en-US" altLang="ja-JP" sz="2000" dirty="0"/>
              <a:t>】</a:t>
            </a:r>
            <a:r>
              <a:rPr lang="ja-JP" altLang="en-US" sz="2000" dirty="0"/>
              <a:t>の</a:t>
            </a:r>
            <a:r>
              <a:rPr lang="ja-JP" altLang="en-US" sz="2000" dirty="0" smtClean="0"/>
              <a:t>略</a:t>
            </a:r>
            <a:endParaRPr lang="en-US" altLang="ja-JP" sz="2000" dirty="0" smtClean="0"/>
          </a:p>
          <a:p>
            <a:pPr marL="0" indent="0">
              <a:buNone/>
            </a:pPr>
            <a:endParaRPr kumimoji="1" lang="en-US" altLang="ja-JP" sz="1600" dirty="0"/>
          </a:p>
          <a:p>
            <a:pPr marL="0" indent="0">
              <a:buNone/>
            </a:pPr>
            <a:r>
              <a:rPr lang="ja-JP" altLang="en-US" sz="2000" dirty="0" smtClean="0"/>
              <a:t>・</a:t>
            </a:r>
            <a:r>
              <a:rPr lang="en-US" altLang="ja-JP" sz="2000" dirty="0" smtClean="0"/>
              <a:t>Access</a:t>
            </a:r>
            <a:r>
              <a:rPr lang="ja-JP" altLang="en-US" sz="2000" dirty="0"/>
              <a:t>も</a:t>
            </a:r>
            <a:r>
              <a:rPr lang="en-US" altLang="ja-JP" sz="2000" dirty="0"/>
              <a:t>RDB</a:t>
            </a:r>
            <a:r>
              <a:rPr lang="ja-JP" altLang="en-US" sz="2000" dirty="0"/>
              <a:t>ですが</a:t>
            </a:r>
            <a:r>
              <a:rPr lang="ja-JP" altLang="en-US" sz="2000" dirty="0" smtClean="0"/>
              <a:t>、</a:t>
            </a:r>
            <a:r>
              <a:rPr lang="en-US" altLang="ja-JP" sz="2000" dirty="0" smtClean="0"/>
              <a:t>Access</a:t>
            </a:r>
            <a:r>
              <a:rPr lang="ja-JP" altLang="en-US" sz="2000" dirty="0" smtClean="0"/>
              <a:t>はデスクトップ用のデータベースとして提供されています。</a:t>
            </a:r>
            <a:r>
              <a:rPr lang="en-US" altLang="ja-JP" sz="2000" dirty="0" smtClean="0"/>
              <a:t>DBMS</a:t>
            </a:r>
            <a:r>
              <a:rPr lang="ja-JP" altLang="en-US" sz="2000" dirty="0" smtClean="0"/>
              <a:t>は、サーバー</a:t>
            </a:r>
            <a:r>
              <a:rPr lang="ja-JP" altLang="en-US" sz="2000" dirty="0"/>
              <a:t>で起動</a:t>
            </a:r>
            <a:r>
              <a:rPr lang="ja-JP" altLang="en-US" sz="2000" dirty="0" smtClean="0"/>
              <a:t>しデータ共有（マルチアクセス）を</a:t>
            </a:r>
            <a:r>
              <a:rPr lang="ja-JP" altLang="en-US" sz="2000" dirty="0"/>
              <a:t>目的として設計されて</a:t>
            </a:r>
            <a:r>
              <a:rPr lang="ja-JP" altLang="en-US" sz="2000" dirty="0" smtClean="0"/>
              <a:t>います。</a:t>
            </a:r>
            <a:endParaRPr lang="en-US" altLang="ja-JP" sz="2000" dirty="0" smtClean="0"/>
          </a:p>
          <a:p>
            <a:pPr marL="0" indent="0">
              <a:buNone/>
            </a:pPr>
            <a:r>
              <a:rPr lang="ja-JP" altLang="en-US" sz="2000" dirty="0" smtClean="0"/>
              <a:t>・データ</a:t>
            </a:r>
            <a:r>
              <a:rPr lang="ja-JP" altLang="en-US" sz="2000" dirty="0"/>
              <a:t>の一元</a:t>
            </a:r>
            <a:r>
              <a:rPr lang="ja-JP" altLang="en-US" sz="2000" dirty="0" smtClean="0"/>
              <a:t>管理ができます。</a:t>
            </a:r>
            <a:endParaRPr lang="ja-JP" altLang="en-US" sz="2000" dirty="0"/>
          </a:p>
          <a:p>
            <a:pPr marL="0" indent="0">
              <a:buNone/>
            </a:pPr>
            <a:r>
              <a:rPr lang="ja-JP" altLang="en-US" sz="2000" dirty="0" smtClean="0"/>
              <a:t>・マルチアクセス</a:t>
            </a:r>
            <a:r>
              <a:rPr lang="ja-JP" altLang="en-US" sz="2000" dirty="0"/>
              <a:t>時</a:t>
            </a:r>
            <a:r>
              <a:rPr lang="ja-JP" altLang="en-US" sz="2000" dirty="0" smtClean="0"/>
              <a:t>の排他ロック</a:t>
            </a:r>
            <a:r>
              <a:rPr lang="ja-JP" altLang="en-US" sz="2000" dirty="0"/>
              <a:t>を</a:t>
            </a:r>
            <a:r>
              <a:rPr lang="ja-JP" altLang="en-US" sz="2000" dirty="0" smtClean="0"/>
              <a:t>提供します。</a:t>
            </a:r>
            <a:endParaRPr lang="ja-JP" altLang="en-US" sz="2000" dirty="0"/>
          </a:p>
          <a:p>
            <a:pPr marL="0" indent="0">
              <a:buNone/>
            </a:pPr>
            <a:r>
              <a:rPr lang="ja-JP" altLang="en-US" sz="2000" dirty="0" smtClean="0"/>
              <a:t>・ファイル</a:t>
            </a:r>
            <a:r>
              <a:rPr lang="en-US" altLang="ja-JP" sz="2000" dirty="0"/>
              <a:t>IO</a:t>
            </a:r>
            <a:r>
              <a:rPr lang="ja-JP" altLang="en-US" sz="2000" dirty="0"/>
              <a:t>を</a:t>
            </a:r>
            <a:r>
              <a:rPr lang="ja-JP" altLang="en-US" sz="2000" dirty="0" smtClean="0"/>
              <a:t>管理。</a:t>
            </a:r>
            <a:endParaRPr lang="ja-JP" altLang="en-US" sz="2000" dirty="0"/>
          </a:p>
          <a:p>
            <a:pPr marL="0" indent="0">
              <a:buNone/>
            </a:pPr>
            <a:r>
              <a:rPr lang="ja-JP" altLang="en-US" sz="2000" dirty="0" smtClean="0"/>
              <a:t>・通信</a:t>
            </a:r>
            <a:r>
              <a:rPr lang="ja-JP" altLang="en-US" sz="2000" dirty="0"/>
              <a:t>には、</a:t>
            </a:r>
            <a:r>
              <a:rPr lang="en-US" altLang="ja-JP" sz="2000" dirty="0"/>
              <a:t>TCPIP</a:t>
            </a:r>
            <a:r>
              <a:rPr lang="ja-JP" altLang="en-US" sz="2000" dirty="0"/>
              <a:t>が使用されマルチプラットフォームに対応しています。</a:t>
            </a:r>
          </a:p>
          <a:p>
            <a:pPr marL="0" indent="0">
              <a:buNone/>
            </a:pPr>
            <a:r>
              <a:rPr lang="ja-JP" altLang="en-US" sz="2000" dirty="0"/>
              <a:t>　</a:t>
            </a:r>
            <a:r>
              <a:rPr lang="ja-JP" altLang="en-US" sz="2000" dirty="0" smtClean="0"/>
              <a:t>→アプリ側は共通</a:t>
            </a:r>
            <a:r>
              <a:rPr lang="ja-JP" altLang="en-US" sz="2000" dirty="0"/>
              <a:t>の</a:t>
            </a:r>
            <a:r>
              <a:rPr lang="en-US" altLang="ja-JP" sz="2000" dirty="0"/>
              <a:t>SQL</a:t>
            </a:r>
            <a:r>
              <a:rPr lang="ja-JP" altLang="en-US" sz="2000" dirty="0"/>
              <a:t>言語</a:t>
            </a:r>
            <a:r>
              <a:rPr lang="ja-JP" altLang="en-US" sz="2000" dirty="0" smtClean="0"/>
              <a:t>を意識するのみ。</a:t>
            </a:r>
            <a:endParaRPr lang="en-US" altLang="ja-JP" sz="2000" dirty="0" smtClean="0"/>
          </a:p>
          <a:p>
            <a:pPr marL="0" indent="0">
              <a:buNone/>
            </a:pPr>
            <a:r>
              <a:rPr kumimoji="1" lang="ja-JP" altLang="en-US" sz="2000" dirty="0" smtClean="0"/>
              <a:t>・障害時用にバックアップが取得できます。</a:t>
            </a:r>
            <a:endParaRPr kumimoji="1" lang="en-US" altLang="ja-JP" sz="2000" dirty="0" smtClean="0"/>
          </a:p>
        </p:txBody>
      </p:sp>
      <p:sp>
        <p:nvSpPr>
          <p:cNvPr id="6" name="タイトル 1"/>
          <p:cNvSpPr txBox="1">
            <a:spLocks/>
          </p:cNvSpPr>
          <p:nvPr/>
        </p:nvSpPr>
        <p:spPr>
          <a:xfrm>
            <a:off x="395536" y="692696"/>
            <a:ext cx="8301608"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b="1" dirty="0" smtClean="0">
                <a:solidFill>
                  <a:srgbClr val="0070C0"/>
                </a:solidFill>
              </a:rPr>
              <a:t>● </a:t>
            </a:r>
            <a:r>
              <a:rPr lang="en-US" altLang="ja-JP" sz="2400" b="1" dirty="0" smtClean="0">
                <a:solidFill>
                  <a:srgbClr val="0070C0"/>
                </a:solidFill>
              </a:rPr>
              <a:t>RDBMS</a:t>
            </a:r>
            <a:r>
              <a:rPr lang="ja-JP" altLang="en-US" sz="2400" b="1" dirty="0" smtClean="0">
                <a:solidFill>
                  <a:srgbClr val="0070C0"/>
                </a:solidFill>
              </a:rPr>
              <a:t>とは</a:t>
            </a:r>
            <a:endParaRPr lang="ja-JP" altLang="en-US" sz="2400" b="1" dirty="0">
              <a:solidFill>
                <a:srgbClr val="0070C0"/>
              </a:solidFill>
            </a:endParaRPr>
          </a:p>
        </p:txBody>
      </p:sp>
      <p:pic>
        <p:nvPicPr>
          <p:cNvPr id="1026" name="Picture 2" descr="C:\Users\92081\AppData\Local\Microsoft\Windows\Temporary Internet Files\Content.IE5\U1XC513S\database-server[1].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444208" y="5290091"/>
            <a:ext cx="712483" cy="87521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92081\AppData\Local\Microsoft\Windows\Temporary Internet Files\Content.IE5\WQOVPKHZ\lgi01a201406291000[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19672" y="5301208"/>
            <a:ext cx="1173748" cy="835608"/>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1763688" y="6196366"/>
            <a:ext cx="1029732" cy="261610"/>
          </a:xfrm>
          <a:prstGeom prst="rect">
            <a:avLst/>
          </a:prstGeom>
          <a:noFill/>
        </p:spPr>
        <p:txBody>
          <a:bodyPr wrap="square" rtlCol="0">
            <a:spAutoFit/>
          </a:bodyPr>
          <a:lstStyle/>
          <a:p>
            <a:pPr algn="ctr"/>
            <a:r>
              <a:rPr kumimoji="1" lang="ja-JP" altLang="en-US" sz="1100" dirty="0" smtClean="0"/>
              <a:t>クライアント</a:t>
            </a:r>
            <a:r>
              <a:rPr kumimoji="1" lang="en-US" altLang="ja-JP" sz="1100" dirty="0" smtClean="0"/>
              <a:t>PC</a:t>
            </a:r>
            <a:endParaRPr kumimoji="1" lang="ja-JP" altLang="en-US" sz="1100" dirty="0"/>
          </a:p>
        </p:txBody>
      </p:sp>
      <p:sp>
        <p:nvSpPr>
          <p:cNvPr id="8" name="テキスト ボックス 7"/>
          <p:cNvSpPr txBox="1"/>
          <p:nvPr/>
        </p:nvSpPr>
        <p:spPr>
          <a:xfrm>
            <a:off x="6372200" y="6191726"/>
            <a:ext cx="864097" cy="261610"/>
          </a:xfrm>
          <a:prstGeom prst="rect">
            <a:avLst/>
          </a:prstGeom>
          <a:noFill/>
        </p:spPr>
        <p:txBody>
          <a:bodyPr wrap="square" rtlCol="0">
            <a:spAutoFit/>
          </a:bodyPr>
          <a:lstStyle/>
          <a:p>
            <a:pPr algn="ctr"/>
            <a:r>
              <a:rPr kumimoji="1" lang="en-US" altLang="ja-JP" sz="1100" dirty="0" smtClean="0"/>
              <a:t>DB</a:t>
            </a:r>
            <a:r>
              <a:rPr kumimoji="1" lang="ja-JP" altLang="en-US" sz="1100" dirty="0" smtClean="0"/>
              <a:t>サーバ</a:t>
            </a:r>
            <a:endParaRPr kumimoji="1" lang="ja-JP" altLang="en-US" sz="1100" dirty="0"/>
          </a:p>
        </p:txBody>
      </p:sp>
      <p:sp>
        <p:nvSpPr>
          <p:cNvPr id="7" name="正方形/長方形 6"/>
          <p:cNvSpPr/>
          <p:nvPr/>
        </p:nvSpPr>
        <p:spPr>
          <a:xfrm>
            <a:off x="2987824" y="5301208"/>
            <a:ext cx="288032" cy="1224136"/>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ja-JP" altLang="en-US" sz="1100" dirty="0" smtClean="0"/>
              <a:t>アプリケーション</a:t>
            </a:r>
            <a:endParaRPr kumimoji="1" lang="ja-JP" altLang="en-US" sz="1100" dirty="0"/>
          </a:p>
        </p:txBody>
      </p:sp>
      <p:sp>
        <p:nvSpPr>
          <p:cNvPr id="11" name="正方形/長方形 10"/>
          <p:cNvSpPr/>
          <p:nvPr/>
        </p:nvSpPr>
        <p:spPr>
          <a:xfrm>
            <a:off x="5724128" y="5257275"/>
            <a:ext cx="288032" cy="1224136"/>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lang="en-US" altLang="ja-JP" sz="1100" dirty="0" smtClean="0"/>
              <a:t>DBMS(MySQL</a:t>
            </a:r>
            <a:r>
              <a:rPr lang="ja-JP" altLang="en-US" sz="1100" dirty="0" smtClean="0"/>
              <a:t>等</a:t>
            </a:r>
            <a:r>
              <a:rPr lang="en-US" altLang="ja-JP" sz="1100" dirty="0" smtClean="0"/>
              <a:t>)</a:t>
            </a:r>
            <a:endParaRPr kumimoji="1" lang="ja-JP" altLang="en-US" sz="1100" dirty="0"/>
          </a:p>
        </p:txBody>
      </p:sp>
      <p:cxnSp>
        <p:nvCxnSpPr>
          <p:cNvPr id="13" name="直線矢印コネクタ 12"/>
          <p:cNvCxnSpPr/>
          <p:nvPr/>
        </p:nvCxnSpPr>
        <p:spPr>
          <a:xfrm>
            <a:off x="3491880" y="5877272"/>
            <a:ext cx="20882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3491880" y="6021288"/>
            <a:ext cx="20882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3923928" y="5615662"/>
            <a:ext cx="1224136" cy="261610"/>
          </a:xfrm>
          <a:prstGeom prst="rect">
            <a:avLst/>
          </a:prstGeom>
          <a:noFill/>
        </p:spPr>
        <p:txBody>
          <a:bodyPr wrap="square" rtlCol="0">
            <a:spAutoFit/>
          </a:bodyPr>
          <a:lstStyle/>
          <a:p>
            <a:pPr algn="ctr"/>
            <a:r>
              <a:rPr lang="en-US" altLang="ja-JP" sz="1100" dirty="0" smtClean="0"/>
              <a:t>SQL</a:t>
            </a:r>
            <a:r>
              <a:rPr lang="ja-JP" altLang="en-US" sz="1100" dirty="0" smtClean="0"/>
              <a:t>文（</a:t>
            </a:r>
            <a:r>
              <a:rPr lang="en-US" altLang="ja-JP" sz="1100" dirty="0" smtClean="0"/>
              <a:t>TCPIP</a:t>
            </a:r>
            <a:r>
              <a:rPr lang="ja-JP" altLang="en-US" sz="1100" dirty="0" smtClean="0"/>
              <a:t>上）</a:t>
            </a:r>
            <a:endParaRPr kumimoji="1" lang="ja-JP" altLang="en-US" sz="1100" dirty="0"/>
          </a:p>
        </p:txBody>
      </p:sp>
      <p:sp>
        <p:nvSpPr>
          <p:cNvPr id="19" name="テキスト ボックス 18"/>
          <p:cNvSpPr txBox="1"/>
          <p:nvPr/>
        </p:nvSpPr>
        <p:spPr>
          <a:xfrm>
            <a:off x="3916029" y="6089172"/>
            <a:ext cx="1224136" cy="261610"/>
          </a:xfrm>
          <a:prstGeom prst="rect">
            <a:avLst/>
          </a:prstGeom>
          <a:noFill/>
        </p:spPr>
        <p:txBody>
          <a:bodyPr wrap="square" rtlCol="0">
            <a:spAutoFit/>
          </a:bodyPr>
          <a:lstStyle/>
          <a:p>
            <a:pPr algn="ctr"/>
            <a:r>
              <a:rPr kumimoji="1" lang="ja-JP" altLang="en-US" sz="1100" dirty="0" smtClean="0"/>
              <a:t>データ／応答</a:t>
            </a:r>
            <a:endParaRPr kumimoji="1" lang="ja-JP" altLang="en-US" sz="1100" dirty="0"/>
          </a:p>
        </p:txBody>
      </p:sp>
    </p:spTree>
    <p:extLst>
      <p:ext uri="{BB962C8B-B14F-4D97-AF65-F5344CB8AC3E}">
        <p14:creationId xmlns:p14="http://schemas.microsoft.com/office/powerpoint/2010/main" val="2179851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591734" y="894731"/>
            <a:ext cx="8136904" cy="1670174"/>
          </a:xfrm>
        </p:spPr>
        <p:txBody>
          <a:bodyPr>
            <a:noAutofit/>
          </a:bodyPr>
          <a:lstStyle/>
          <a:p>
            <a:pPr marL="0" indent="0">
              <a:buNone/>
            </a:pPr>
            <a:r>
              <a:rPr lang="ja-JP" altLang="en-US" sz="2000" dirty="0" smtClean="0"/>
              <a:t>　</a:t>
            </a:r>
            <a:r>
              <a:rPr lang="ja-JP" altLang="en-US" sz="2000" dirty="0"/>
              <a:t>既</a:t>
            </a:r>
            <a:r>
              <a:rPr lang="ja-JP" altLang="en-US" sz="2000" dirty="0" smtClean="0"/>
              <a:t>にご存じだと思いますが、テーブルは、列（属性）と行（組）で表のようになっているものが多く、テーブル同士同じ内容の属性（列）で</a:t>
            </a:r>
            <a:r>
              <a:rPr lang="ja-JP" altLang="en-US" sz="2000" u="sng" dirty="0" smtClean="0"/>
              <a:t>関係性（リレーションシップ）</a:t>
            </a:r>
            <a:r>
              <a:rPr lang="ja-JP" altLang="en-US" sz="2000" dirty="0" smtClean="0"/>
              <a:t>をもたせることをリレーショナルと言います。</a:t>
            </a:r>
            <a:endParaRPr lang="en-US" altLang="ja-JP" sz="2000" dirty="0" smtClean="0"/>
          </a:p>
          <a:p>
            <a:pPr marL="0" indent="0">
              <a:buNone/>
            </a:pPr>
            <a:endParaRPr lang="en-US" altLang="ja-JP" sz="2000" dirty="0" smtClean="0"/>
          </a:p>
          <a:p>
            <a:pPr marL="0" indent="0">
              <a:buNone/>
            </a:pPr>
            <a:r>
              <a:rPr lang="ja-JP" altLang="en-US" sz="2000" dirty="0" smtClean="0">
                <a:solidFill>
                  <a:srgbClr val="FF0000"/>
                </a:solidFill>
              </a:rPr>
              <a:t>　その</a:t>
            </a:r>
            <a:r>
              <a:rPr lang="ja-JP" altLang="en-US" sz="2000" dirty="0">
                <a:solidFill>
                  <a:srgbClr val="FF0000"/>
                </a:solidFill>
              </a:rPr>
              <a:t>為</a:t>
            </a:r>
            <a:r>
              <a:rPr lang="ja-JP" altLang="en-US" sz="2000" dirty="0" smtClean="0">
                <a:solidFill>
                  <a:srgbClr val="FF0000"/>
                </a:solidFill>
              </a:rPr>
              <a:t>、キーが一番大事となってきます。キーとなるコード体系は、業務に合うようにのちのちのことまで考えて決めなければなりません。</a:t>
            </a:r>
            <a:endParaRPr kumimoji="1" lang="en-US" altLang="ja-JP" sz="2000" dirty="0" smtClean="0">
              <a:solidFill>
                <a:srgbClr val="FF0000"/>
              </a:solidFill>
            </a:endParaRPr>
          </a:p>
        </p:txBody>
      </p:sp>
      <p:sp>
        <p:nvSpPr>
          <p:cNvPr id="6" name="タイトル 1"/>
          <p:cNvSpPr txBox="1">
            <a:spLocks/>
          </p:cNvSpPr>
          <p:nvPr/>
        </p:nvSpPr>
        <p:spPr>
          <a:xfrm>
            <a:off x="395536" y="260648"/>
            <a:ext cx="8301608"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b="1" dirty="0" smtClean="0">
                <a:solidFill>
                  <a:srgbClr val="0070C0"/>
                </a:solidFill>
              </a:rPr>
              <a:t>● リレーショナルモデル</a:t>
            </a:r>
            <a:endParaRPr lang="ja-JP" altLang="en-US" sz="2400" b="1" dirty="0">
              <a:solidFill>
                <a:srgbClr val="0070C0"/>
              </a:solidFill>
            </a:endParaRPr>
          </a:p>
        </p:txBody>
      </p:sp>
      <p:sp>
        <p:nvSpPr>
          <p:cNvPr id="7" name="コンテンツ プレースホルダー 2"/>
          <p:cNvSpPr txBox="1">
            <a:spLocks/>
          </p:cNvSpPr>
          <p:nvPr/>
        </p:nvSpPr>
        <p:spPr>
          <a:xfrm>
            <a:off x="543424" y="4279106"/>
            <a:ext cx="8136904" cy="16701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ja-JP" altLang="en-US" sz="2000" dirty="0" smtClean="0"/>
              <a:t>　ユーザによってアクセスできるテーブルを決めたり、テーブルに対して更新をできないようにします（参照のみのユーザ）。</a:t>
            </a:r>
            <a:endParaRPr lang="en-US" altLang="ja-JP" sz="2000" dirty="0" smtClean="0"/>
          </a:p>
          <a:p>
            <a:pPr marL="0" indent="0">
              <a:buFont typeface="Arial" pitchFamily="34" charset="0"/>
              <a:buNone/>
            </a:pPr>
            <a:r>
              <a:rPr lang="ja-JP" altLang="en-US" sz="2000" dirty="0" smtClean="0"/>
              <a:t>権限は、ロールというグループのようなものでひとまとめにされることが多いです。</a:t>
            </a:r>
            <a:endParaRPr lang="en-US" altLang="ja-JP" sz="2000" dirty="0" smtClean="0"/>
          </a:p>
        </p:txBody>
      </p:sp>
      <p:sp>
        <p:nvSpPr>
          <p:cNvPr id="8" name="タイトル 1"/>
          <p:cNvSpPr txBox="1">
            <a:spLocks/>
          </p:cNvSpPr>
          <p:nvPr/>
        </p:nvSpPr>
        <p:spPr>
          <a:xfrm>
            <a:off x="372378" y="3559026"/>
            <a:ext cx="8301608"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b="1" dirty="0" smtClean="0">
                <a:solidFill>
                  <a:srgbClr val="0070C0"/>
                </a:solidFill>
              </a:rPr>
              <a:t>● </a:t>
            </a:r>
            <a:r>
              <a:rPr lang="en-US" altLang="ja-JP" sz="2400" b="1" dirty="0" smtClean="0">
                <a:solidFill>
                  <a:srgbClr val="0070C0"/>
                </a:solidFill>
              </a:rPr>
              <a:t>DB</a:t>
            </a:r>
            <a:r>
              <a:rPr lang="ja-JP" altLang="en-US" sz="2400" b="1" dirty="0" smtClean="0">
                <a:solidFill>
                  <a:srgbClr val="0070C0"/>
                </a:solidFill>
              </a:rPr>
              <a:t>ユーザ／権限</a:t>
            </a:r>
            <a:endParaRPr lang="ja-JP" altLang="en-US" sz="2400" b="1" dirty="0">
              <a:solidFill>
                <a:srgbClr val="0070C0"/>
              </a:solidFill>
            </a:endParaRPr>
          </a:p>
        </p:txBody>
      </p:sp>
    </p:spTree>
    <p:extLst>
      <p:ext uri="{BB962C8B-B14F-4D97-AF65-F5344CB8AC3E}">
        <p14:creationId xmlns:p14="http://schemas.microsoft.com/office/powerpoint/2010/main" val="3752694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591734" y="894731"/>
            <a:ext cx="8136904" cy="1670174"/>
          </a:xfrm>
        </p:spPr>
        <p:txBody>
          <a:bodyPr>
            <a:noAutofit/>
          </a:bodyPr>
          <a:lstStyle/>
          <a:p>
            <a:pPr marL="0" indent="0">
              <a:buNone/>
            </a:pPr>
            <a:r>
              <a:rPr lang="ja-JP" altLang="en-US" sz="2400" dirty="0" smtClean="0"/>
              <a:t>　</a:t>
            </a:r>
            <a:r>
              <a:rPr lang="ja-JP" altLang="en-US" sz="2400" u="sng" dirty="0" smtClean="0"/>
              <a:t>一連</a:t>
            </a:r>
            <a:r>
              <a:rPr lang="ja-JP" altLang="en-US" sz="2400" u="sng" dirty="0"/>
              <a:t>の</a:t>
            </a:r>
            <a:r>
              <a:rPr lang="ja-JP" altLang="en-US" sz="2400" u="sng" dirty="0" smtClean="0"/>
              <a:t>処理</a:t>
            </a:r>
            <a:r>
              <a:rPr lang="ja-JP" altLang="en-US" sz="2400" dirty="0" smtClean="0"/>
              <a:t>をトランザクションといい、整合性を</a:t>
            </a:r>
            <a:r>
              <a:rPr lang="ja-JP" altLang="en-US" sz="2400" dirty="0"/>
              <a:t>とる</a:t>
            </a:r>
            <a:r>
              <a:rPr lang="ja-JP" altLang="en-US" sz="2400" dirty="0" smtClean="0"/>
              <a:t>ため</a:t>
            </a:r>
            <a:r>
              <a:rPr lang="ja-JP" altLang="en-US" sz="2400" dirty="0"/>
              <a:t>に</a:t>
            </a:r>
            <a:r>
              <a:rPr lang="ja-JP" altLang="en-US" sz="2400" dirty="0" smtClean="0"/>
              <a:t>必要</a:t>
            </a:r>
            <a:r>
              <a:rPr lang="ja-JP" altLang="en-US" sz="2400" dirty="0"/>
              <a:t>です</a:t>
            </a:r>
            <a:r>
              <a:rPr lang="ja-JP" altLang="en-US" sz="2400" dirty="0" smtClean="0"/>
              <a:t>。データの反映を確定するときはコミットします。途中</a:t>
            </a:r>
            <a:r>
              <a:rPr lang="ja-JP" altLang="en-US" sz="2400" dirty="0"/>
              <a:t>で例外が発生した場合、更新前の状態</a:t>
            </a:r>
            <a:r>
              <a:rPr lang="ja-JP" altLang="en-US" sz="2400" dirty="0" smtClean="0"/>
              <a:t>に</a:t>
            </a:r>
            <a:r>
              <a:rPr lang="ja-JP" altLang="en-US" sz="2400" dirty="0"/>
              <a:t>戻せます</a:t>
            </a:r>
            <a:r>
              <a:rPr lang="ja-JP" altLang="en-US" sz="2400" dirty="0" smtClean="0"/>
              <a:t>（</a:t>
            </a:r>
            <a:r>
              <a:rPr lang="ja-JP" altLang="en-US" sz="2400" dirty="0"/>
              <a:t>ロールバック）</a:t>
            </a:r>
            <a:r>
              <a:rPr lang="ja-JP" altLang="en-US" sz="2400" dirty="0" smtClean="0"/>
              <a:t>。</a:t>
            </a:r>
            <a:endParaRPr lang="en-US" altLang="ja-JP" sz="2400" dirty="0" smtClean="0"/>
          </a:p>
        </p:txBody>
      </p:sp>
      <p:sp>
        <p:nvSpPr>
          <p:cNvPr id="6" name="タイトル 1"/>
          <p:cNvSpPr txBox="1">
            <a:spLocks/>
          </p:cNvSpPr>
          <p:nvPr/>
        </p:nvSpPr>
        <p:spPr>
          <a:xfrm>
            <a:off x="395536" y="260648"/>
            <a:ext cx="8301608"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b="1" dirty="0" smtClean="0">
                <a:solidFill>
                  <a:srgbClr val="0070C0"/>
                </a:solidFill>
              </a:rPr>
              <a:t>● トランザクション処理</a:t>
            </a:r>
            <a:endParaRPr lang="ja-JP" altLang="en-US" sz="2400" b="1" dirty="0">
              <a:solidFill>
                <a:srgbClr val="0070C0"/>
              </a:solidFill>
            </a:endParaRPr>
          </a:p>
        </p:txBody>
      </p:sp>
      <p:sp>
        <p:nvSpPr>
          <p:cNvPr id="9" name="正方形/長方形 8"/>
          <p:cNvSpPr/>
          <p:nvPr/>
        </p:nvSpPr>
        <p:spPr>
          <a:xfrm>
            <a:off x="395536" y="3455445"/>
            <a:ext cx="1008114" cy="1079186"/>
          </a:xfrm>
          <a:prstGeom prst="rect">
            <a:avLst/>
          </a:prstGeom>
          <a:solidFill>
            <a:schemeClr val="bg1"/>
          </a:solidFill>
          <a:ln w="127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lIns="72000" tIns="36000" rIns="0" bIns="0" rtlCol="0" anchor="t"/>
          <a:lstStyle/>
          <a:p>
            <a:r>
              <a:rPr lang="ja-JP" altLang="en-US" sz="800" dirty="0" smtClean="0">
                <a:latin typeface="ＭＳ ゴシック" panose="020B0609070205080204" pitchFamily="49" charset="-128"/>
                <a:ea typeface="ＭＳ ゴシック" panose="020B0609070205080204" pitchFamily="49" charset="-128"/>
              </a:rPr>
              <a:t>日付</a:t>
            </a:r>
            <a:endParaRPr lang="en-US" altLang="ja-JP" sz="800" dirty="0" smtClean="0">
              <a:latin typeface="ＭＳ ゴシック" panose="020B0609070205080204" pitchFamily="49" charset="-128"/>
              <a:ea typeface="ＭＳ ゴシック" panose="020B0609070205080204" pitchFamily="49" charset="-128"/>
            </a:endParaRPr>
          </a:p>
          <a:p>
            <a:r>
              <a:rPr lang="ja-JP" altLang="en-US" sz="800" dirty="0" smtClean="0">
                <a:latin typeface="ＭＳ ゴシック" panose="020B0609070205080204" pitchFamily="49" charset="-128"/>
                <a:ea typeface="ＭＳ ゴシック" panose="020B0609070205080204" pitchFamily="49" charset="-128"/>
              </a:rPr>
              <a:t>対象窯</a:t>
            </a:r>
            <a:r>
              <a:rPr lang="en-US" altLang="ja-JP" sz="800" dirty="0" smtClean="0">
                <a:latin typeface="ＭＳ ゴシック" panose="020B0609070205080204" pitchFamily="49" charset="-128"/>
                <a:ea typeface="ＭＳ ゴシック" panose="020B0609070205080204" pitchFamily="49" charset="-128"/>
              </a:rPr>
              <a:t>ID</a:t>
            </a:r>
          </a:p>
          <a:p>
            <a:r>
              <a:rPr lang="ja-JP" altLang="en-US" sz="800" dirty="0" smtClean="0">
                <a:latin typeface="ＭＳ ゴシック" panose="020B0609070205080204" pitchFamily="49" charset="-128"/>
                <a:ea typeface="ＭＳ ゴシック" panose="020B0609070205080204" pitchFamily="49" charset="-128"/>
              </a:rPr>
              <a:t>対象データ</a:t>
            </a:r>
            <a:endParaRPr lang="en-US" altLang="ja-JP" sz="800" dirty="0" smtClean="0">
              <a:latin typeface="ＭＳ ゴシック" panose="020B0609070205080204" pitchFamily="49" charset="-128"/>
              <a:ea typeface="ＭＳ ゴシック" panose="020B0609070205080204" pitchFamily="49" charset="-128"/>
            </a:endParaRPr>
          </a:p>
          <a:p>
            <a:r>
              <a:rPr lang="ja-JP" altLang="en-US" sz="800" dirty="0" smtClean="0">
                <a:latin typeface="ＭＳ ゴシック" panose="020B0609070205080204" pitchFamily="49" charset="-128"/>
                <a:ea typeface="ＭＳ ゴシック" panose="020B0609070205080204" pitchFamily="49" charset="-128"/>
              </a:rPr>
              <a:t>勤務</a:t>
            </a:r>
            <a:r>
              <a:rPr lang="en-US" altLang="ja-JP" sz="800" dirty="0" smtClean="0">
                <a:latin typeface="ＭＳ ゴシック" panose="020B0609070205080204" pitchFamily="49" charset="-128"/>
                <a:ea typeface="ＭＳ ゴシック" panose="020B0609070205080204" pitchFamily="49" charset="-128"/>
              </a:rPr>
              <a:t>or</a:t>
            </a:r>
            <a:r>
              <a:rPr lang="ja-JP" altLang="en-US" sz="800" dirty="0" smtClean="0">
                <a:latin typeface="ＭＳ ゴシック" panose="020B0609070205080204" pitchFamily="49" charset="-128"/>
                <a:ea typeface="ＭＳ ゴシック" panose="020B0609070205080204" pitchFamily="49" charset="-128"/>
              </a:rPr>
              <a:t>時刻</a:t>
            </a:r>
            <a:endParaRPr lang="en-US" altLang="ja-JP" sz="800" dirty="0" smtClean="0">
              <a:latin typeface="ＭＳ ゴシック" panose="020B0609070205080204" pitchFamily="49" charset="-128"/>
              <a:ea typeface="ＭＳ ゴシック" panose="020B0609070205080204" pitchFamily="49" charset="-128"/>
            </a:endParaRPr>
          </a:p>
          <a:p>
            <a:r>
              <a:rPr lang="ja-JP" altLang="en-US" sz="800" dirty="0" smtClean="0">
                <a:latin typeface="ＭＳ ゴシック" panose="020B0609070205080204" pitchFamily="49" charset="-128"/>
                <a:ea typeface="ＭＳ ゴシック" panose="020B0609070205080204" pitchFamily="49" charset="-128"/>
              </a:rPr>
              <a:t>分類</a:t>
            </a:r>
            <a:endParaRPr lang="en-US" altLang="ja-JP" sz="800" dirty="0" smtClean="0">
              <a:latin typeface="ＭＳ ゴシック" panose="020B0609070205080204" pitchFamily="49" charset="-128"/>
              <a:ea typeface="ＭＳ ゴシック" panose="020B0609070205080204" pitchFamily="49" charset="-128"/>
            </a:endParaRPr>
          </a:p>
          <a:p>
            <a:r>
              <a:rPr lang="ja-JP" altLang="en-US" sz="800" dirty="0" smtClean="0">
                <a:latin typeface="ＭＳ ゴシック" panose="020B0609070205080204" pitchFamily="49" charset="-128"/>
                <a:ea typeface="ＭＳ ゴシック" panose="020B0609070205080204" pitchFamily="49" charset="-128"/>
              </a:rPr>
              <a:t>ユーザー</a:t>
            </a:r>
            <a:r>
              <a:rPr lang="en-US" altLang="ja-JP" sz="800" dirty="0" smtClean="0">
                <a:latin typeface="ＭＳ ゴシック" panose="020B0609070205080204" pitchFamily="49" charset="-128"/>
                <a:ea typeface="ＭＳ ゴシック" panose="020B0609070205080204" pitchFamily="49" charset="-128"/>
              </a:rPr>
              <a:t>ID</a:t>
            </a:r>
          </a:p>
        </p:txBody>
      </p:sp>
      <p:sp>
        <p:nvSpPr>
          <p:cNvPr id="10" name="正方形/長方形 9"/>
          <p:cNvSpPr/>
          <p:nvPr/>
        </p:nvSpPr>
        <p:spPr>
          <a:xfrm>
            <a:off x="395537" y="3214700"/>
            <a:ext cx="1008112" cy="240746"/>
          </a:xfrm>
          <a:prstGeom prst="rect">
            <a:avLst/>
          </a:prstGeom>
          <a:solidFill>
            <a:schemeClr val="accent3">
              <a:lumMod val="40000"/>
              <a:lumOff val="60000"/>
            </a:schemeClr>
          </a:solidFill>
          <a:ln w="127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lIns="72000" tIns="36000" rIns="0" bIns="0" rtlCol="0" anchor="t"/>
          <a:lstStyle/>
          <a:p>
            <a:r>
              <a:rPr lang="ja-JP" altLang="en-US" sz="800" dirty="0" smtClean="0">
                <a:latin typeface="ＭＳ ゴシック" panose="020B0609070205080204" pitchFamily="49" charset="-128"/>
                <a:ea typeface="ＭＳ ゴシック" panose="020B0609070205080204" pitchFamily="49" charset="-128"/>
              </a:rPr>
              <a:t>コメント</a:t>
            </a:r>
            <a:r>
              <a:rPr lang="en-US" altLang="ja-JP" sz="800" dirty="0" smtClean="0">
                <a:latin typeface="ＭＳ ゴシック" panose="020B0609070205080204" pitchFamily="49" charset="-128"/>
                <a:ea typeface="ＭＳ ゴシック" panose="020B0609070205080204" pitchFamily="49" charset="-128"/>
              </a:rPr>
              <a:t>ID</a:t>
            </a:r>
            <a:endParaRPr lang="ja-JP" altLang="en-US" sz="800" dirty="0">
              <a:latin typeface="ＭＳ ゴシック" panose="020B0609070205080204" pitchFamily="49" charset="-128"/>
              <a:ea typeface="ＭＳ ゴシック" panose="020B0609070205080204" pitchFamily="49" charset="-128"/>
            </a:endParaRPr>
          </a:p>
        </p:txBody>
      </p:sp>
      <p:sp>
        <p:nvSpPr>
          <p:cNvPr id="11" name="テキスト ボックス 10"/>
          <p:cNvSpPr txBox="1"/>
          <p:nvPr/>
        </p:nvSpPr>
        <p:spPr>
          <a:xfrm>
            <a:off x="395537" y="2988109"/>
            <a:ext cx="1296142" cy="226591"/>
          </a:xfrm>
          <a:prstGeom prst="rect">
            <a:avLst/>
          </a:prstGeom>
          <a:noFill/>
        </p:spPr>
        <p:txBody>
          <a:bodyPr wrap="square" lIns="72000" tIns="36000" rIns="0" bIns="36000" rtlCol="0">
            <a:spAutoFit/>
          </a:bodyPr>
          <a:lstStyle/>
          <a:p>
            <a:r>
              <a:rPr lang="ja-JP" altLang="en-US" sz="1000" dirty="0" smtClean="0">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コメント</a:t>
            </a:r>
            <a:r>
              <a:rPr lang="en-US" altLang="ja-JP" sz="1000" dirty="0" smtClean="0">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HED</a:t>
            </a:r>
            <a:endParaRPr lang="ja-JP" altLang="en-US" sz="1000" dirty="0">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14" name="正方形/長方形 13"/>
          <p:cNvSpPr/>
          <p:nvPr/>
        </p:nvSpPr>
        <p:spPr>
          <a:xfrm>
            <a:off x="1691678" y="4485054"/>
            <a:ext cx="1008114" cy="426069"/>
          </a:xfrm>
          <a:prstGeom prst="rect">
            <a:avLst/>
          </a:prstGeom>
          <a:solidFill>
            <a:schemeClr val="bg1"/>
          </a:solidFill>
          <a:ln w="127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lIns="72000" tIns="36000" rIns="0" bIns="0" rtlCol="0" anchor="t"/>
          <a:lstStyle/>
          <a:p>
            <a:r>
              <a:rPr lang="ja-JP" altLang="en-US" sz="800" dirty="0" smtClean="0">
                <a:latin typeface="ＭＳ ゴシック" panose="020B0609070205080204" pitchFamily="49" charset="-128"/>
                <a:ea typeface="ＭＳ ゴシック" panose="020B0609070205080204" pitchFamily="49" charset="-128"/>
              </a:rPr>
              <a:t>記述文</a:t>
            </a:r>
            <a:endParaRPr lang="ja-JP" altLang="en-US" sz="800" dirty="0">
              <a:latin typeface="ＭＳ ゴシック" panose="020B0609070205080204" pitchFamily="49" charset="-128"/>
              <a:ea typeface="ＭＳ ゴシック" panose="020B0609070205080204" pitchFamily="49" charset="-128"/>
            </a:endParaRPr>
          </a:p>
        </p:txBody>
      </p:sp>
      <p:sp>
        <p:nvSpPr>
          <p:cNvPr id="15" name="正方形/長方形 119"/>
          <p:cNvSpPr/>
          <p:nvPr/>
        </p:nvSpPr>
        <p:spPr>
          <a:xfrm>
            <a:off x="1690401" y="4159647"/>
            <a:ext cx="1009390" cy="325038"/>
          </a:xfrm>
          <a:custGeom>
            <a:avLst/>
            <a:gdLst>
              <a:gd name="connsiteX0" fmla="*/ 0 w 1008112"/>
              <a:gd name="connsiteY0" fmla="*/ 0 h 325038"/>
              <a:gd name="connsiteX1" fmla="*/ 1008112 w 1008112"/>
              <a:gd name="connsiteY1" fmla="*/ 0 h 325038"/>
              <a:gd name="connsiteX2" fmla="*/ 1008112 w 1008112"/>
              <a:gd name="connsiteY2" fmla="*/ 325038 h 325038"/>
              <a:gd name="connsiteX3" fmla="*/ 0 w 1008112"/>
              <a:gd name="connsiteY3" fmla="*/ 325038 h 325038"/>
              <a:gd name="connsiteX4" fmla="*/ 0 w 1008112"/>
              <a:gd name="connsiteY4" fmla="*/ 0 h 325038"/>
              <a:gd name="connsiteX0" fmla="*/ 1278 w 1009390"/>
              <a:gd name="connsiteY0" fmla="*/ 0 h 325038"/>
              <a:gd name="connsiteX1" fmla="*/ 1009390 w 1009390"/>
              <a:gd name="connsiteY1" fmla="*/ 0 h 325038"/>
              <a:gd name="connsiteX2" fmla="*/ 1009390 w 1009390"/>
              <a:gd name="connsiteY2" fmla="*/ 325038 h 325038"/>
              <a:gd name="connsiteX3" fmla="*/ 1278 w 1009390"/>
              <a:gd name="connsiteY3" fmla="*/ 325038 h 325038"/>
              <a:gd name="connsiteX4" fmla="*/ 0 w 1009390"/>
              <a:gd name="connsiteY4" fmla="*/ 91004 h 325038"/>
              <a:gd name="connsiteX5" fmla="*/ 1278 w 1009390"/>
              <a:gd name="connsiteY5" fmla="*/ 0 h 32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390" h="325038">
                <a:moveTo>
                  <a:pt x="1278" y="0"/>
                </a:moveTo>
                <a:lnTo>
                  <a:pt x="1009390" y="0"/>
                </a:lnTo>
                <a:lnTo>
                  <a:pt x="1009390" y="325038"/>
                </a:lnTo>
                <a:lnTo>
                  <a:pt x="1278" y="325038"/>
                </a:lnTo>
                <a:lnTo>
                  <a:pt x="0" y="91004"/>
                </a:lnTo>
                <a:lnTo>
                  <a:pt x="1278" y="0"/>
                </a:lnTo>
                <a:close/>
              </a:path>
            </a:pathLst>
          </a:custGeom>
          <a:solidFill>
            <a:schemeClr val="accent3">
              <a:lumMod val="40000"/>
              <a:lumOff val="60000"/>
            </a:schemeClr>
          </a:solidFill>
          <a:ln w="127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lIns="72000" tIns="36000" rIns="0" bIns="0" rtlCol="0" anchor="t"/>
          <a:lstStyle/>
          <a:p>
            <a:r>
              <a:rPr lang="ja-JP" altLang="en-US" sz="800" dirty="0" smtClean="0">
                <a:latin typeface="ＭＳ ゴシック" panose="020B0609070205080204" pitchFamily="49" charset="-128"/>
                <a:ea typeface="ＭＳ ゴシック" panose="020B0609070205080204" pitchFamily="49" charset="-128"/>
              </a:rPr>
              <a:t>コメント</a:t>
            </a:r>
            <a:r>
              <a:rPr lang="en-US" altLang="ja-JP" sz="800" dirty="0" smtClean="0">
                <a:latin typeface="ＭＳ ゴシック" panose="020B0609070205080204" pitchFamily="49" charset="-128"/>
                <a:ea typeface="ＭＳ ゴシック" panose="020B0609070205080204" pitchFamily="49" charset="-128"/>
              </a:rPr>
              <a:t>ID</a:t>
            </a:r>
          </a:p>
          <a:p>
            <a:r>
              <a:rPr lang="ja-JP" altLang="en-US" sz="800" dirty="0" smtClean="0">
                <a:latin typeface="ＭＳ ゴシック" panose="020B0609070205080204" pitchFamily="49" charset="-128"/>
                <a:ea typeface="ＭＳ ゴシック" panose="020B0609070205080204" pitchFamily="49" charset="-128"/>
              </a:rPr>
              <a:t>行</a:t>
            </a:r>
            <a:r>
              <a:rPr lang="en-US" altLang="ja-JP" sz="800" dirty="0" smtClean="0">
                <a:latin typeface="ＭＳ ゴシック" panose="020B0609070205080204" pitchFamily="49" charset="-128"/>
                <a:ea typeface="ＭＳ ゴシック" panose="020B0609070205080204" pitchFamily="49" charset="-128"/>
              </a:rPr>
              <a:t>No</a:t>
            </a:r>
            <a:endParaRPr lang="ja-JP" altLang="en-US" sz="800" dirty="0">
              <a:latin typeface="ＭＳ ゴシック" panose="020B0609070205080204" pitchFamily="49" charset="-128"/>
              <a:ea typeface="ＭＳ ゴシック" panose="020B0609070205080204" pitchFamily="49" charset="-128"/>
            </a:endParaRPr>
          </a:p>
        </p:txBody>
      </p:sp>
      <p:sp>
        <p:nvSpPr>
          <p:cNvPr id="16" name="テキスト ボックス 15"/>
          <p:cNvSpPr txBox="1"/>
          <p:nvPr/>
        </p:nvSpPr>
        <p:spPr>
          <a:xfrm>
            <a:off x="1691678" y="3933056"/>
            <a:ext cx="1008113" cy="226591"/>
          </a:xfrm>
          <a:prstGeom prst="rect">
            <a:avLst/>
          </a:prstGeom>
          <a:noFill/>
        </p:spPr>
        <p:txBody>
          <a:bodyPr wrap="square" lIns="72000" tIns="36000" rIns="0" bIns="36000" rtlCol="0">
            <a:spAutoFit/>
          </a:bodyPr>
          <a:lstStyle/>
          <a:p>
            <a:r>
              <a:rPr lang="ja-JP" altLang="en-US" sz="1000" dirty="0" smtClean="0">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コメント明細</a:t>
            </a:r>
            <a:endParaRPr lang="ja-JP" altLang="en-US" sz="1000" dirty="0">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cxnSp>
        <p:nvCxnSpPr>
          <p:cNvPr id="19" name="カギ線コネクタ 18"/>
          <p:cNvCxnSpPr>
            <a:stCxn id="10" idx="3"/>
            <a:endCxn id="15" idx="4"/>
          </p:cNvCxnSpPr>
          <p:nvPr/>
        </p:nvCxnSpPr>
        <p:spPr>
          <a:xfrm>
            <a:off x="1403649" y="3335073"/>
            <a:ext cx="286752" cy="915578"/>
          </a:xfrm>
          <a:prstGeom prst="bentConnector3">
            <a:avLst>
              <a:gd name="adj1" fmla="val 38364"/>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コンテンツ プレースホルダー 2"/>
          <p:cNvSpPr txBox="1">
            <a:spLocks/>
          </p:cNvSpPr>
          <p:nvPr/>
        </p:nvSpPr>
        <p:spPr>
          <a:xfrm>
            <a:off x="2915816" y="2574269"/>
            <a:ext cx="5040560" cy="3591036"/>
          </a:xfrm>
          <a:prstGeom prst="rect">
            <a:avLst/>
          </a:prstGeom>
          <a:ln w="19050"/>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1200" b="1" dirty="0" smtClean="0">
                <a:solidFill>
                  <a:srgbClr val="0070C0"/>
                </a:solidFill>
                <a:latin typeface="ＭＳ ゴシック" panose="020B0609070205080204" pitchFamily="49" charset="-128"/>
                <a:ea typeface="ＭＳ ゴシック" panose="020B0609070205080204" pitchFamily="49" charset="-128"/>
              </a:rPr>
              <a:t>Try</a:t>
            </a:r>
          </a:p>
          <a:p>
            <a:pPr marL="0" indent="0">
              <a:buFont typeface="Arial" pitchFamily="34" charset="0"/>
              <a:buNone/>
            </a:pPr>
            <a:r>
              <a:rPr lang="ja-JP" altLang="en-US" sz="1200" b="1" dirty="0">
                <a:latin typeface="ＭＳ ゴシック" panose="020B0609070205080204" pitchFamily="49" charset="-128"/>
                <a:ea typeface="ＭＳ ゴシック" panose="020B0609070205080204" pitchFamily="49" charset="-128"/>
              </a:rPr>
              <a:t> </a:t>
            </a:r>
            <a:r>
              <a:rPr lang="en-US" altLang="ja-JP" sz="1200" b="1" dirty="0" smtClean="0">
                <a:latin typeface="ＭＳ ゴシック" panose="020B0609070205080204" pitchFamily="49" charset="-128"/>
                <a:ea typeface="ＭＳ ゴシック" panose="020B0609070205080204" pitchFamily="49" charset="-128"/>
              </a:rPr>
              <a:t> </a:t>
            </a:r>
            <a:r>
              <a:rPr lang="en-US" altLang="ja-JP" sz="1200" b="1" dirty="0" smtClean="0">
                <a:solidFill>
                  <a:srgbClr val="0070C0"/>
                </a:solidFill>
                <a:latin typeface="ＭＳ ゴシック" panose="020B0609070205080204" pitchFamily="49" charset="-128"/>
                <a:ea typeface="ＭＳ ゴシック" panose="020B0609070205080204" pitchFamily="49" charset="-128"/>
              </a:rPr>
              <a:t>Dim</a:t>
            </a:r>
            <a:r>
              <a:rPr lang="en-US" altLang="ja-JP" sz="1200" b="1" dirty="0" smtClean="0">
                <a:latin typeface="ＭＳ ゴシック" panose="020B0609070205080204" pitchFamily="49" charset="-128"/>
                <a:ea typeface="ＭＳ ゴシック" panose="020B0609070205080204" pitchFamily="49" charset="-128"/>
              </a:rPr>
              <a:t> </a:t>
            </a:r>
            <a:r>
              <a:rPr lang="en-US" altLang="ja-JP" sz="1200" b="1" dirty="0" err="1" smtClean="0">
                <a:latin typeface="ＭＳ ゴシック" panose="020B0609070205080204" pitchFamily="49" charset="-128"/>
                <a:ea typeface="ＭＳ ゴシック" panose="020B0609070205080204" pitchFamily="49" charset="-128"/>
              </a:rPr>
              <a:t>trn</a:t>
            </a:r>
            <a:r>
              <a:rPr lang="en-US" altLang="ja-JP" sz="1200" b="1" dirty="0" smtClean="0">
                <a:latin typeface="ＭＳ ゴシック" panose="020B0609070205080204" pitchFamily="49" charset="-128"/>
                <a:ea typeface="ＭＳ ゴシック" panose="020B0609070205080204" pitchFamily="49" charset="-128"/>
              </a:rPr>
              <a:t> </a:t>
            </a:r>
            <a:r>
              <a:rPr lang="en-US" altLang="ja-JP" sz="1200" b="1" dirty="0" smtClean="0">
                <a:solidFill>
                  <a:srgbClr val="0070C0"/>
                </a:solidFill>
                <a:latin typeface="ＭＳ ゴシック" panose="020B0609070205080204" pitchFamily="49" charset="-128"/>
                <a:ea typeface="ＭＳ ゴシック" panose="020B0609070205080204" pitchFamily="49" charset="-128"/>
              </a:rPr>
              <a:t>=</a:t>
            </a:r>
            <a:r>
              <a:rPr lang="en-US" altLang="ja-JP" sz="1200" b="1" dirty="0" smtClean="0">
                <a:latin typeface="ＭＳ ゴシック" panose="020B0609070205080204" pitchFamily="49" charset="-128"/>
                <a:ea typeface="ＭＳ ゴシック" panose="020B0609070205080204" pitchFamily="49" charset="-128"/>
              </a:rPr>
              <a:t> </a:t>
            </a:r>
            <a:r>
              <a:rPr lang="ja-JP" altLang="en-US" sz="1200" b="1" dirty="0" smtClean="0">
                <a:latin typeface="ＭＳ ゴシック" panose="020B0609070205080204" pitchFamily="49" charset="-128"/>
                <a:ea typeface="ＭＳ ゴシック" panose="020B0609070205080204" pitchFamily="49" charset="-128"/>
              </a:rPr>
              <a:t>トランザクション開始</a:t>
            </a:r>
            <a:r>
              <a:rPr lang="en-US" altLang="ja-JP" sz="1200" b="1" dirty="0" smtClean="0">
                <a:latin typeface="ＭＳ ゴシック" panose="020B0609070205080204" pitchFamily="49" charset="-128"/>
                <a:ea typeface="ＭＳ ゴシック" panose="020B0609070205080204" pitchFamily="49" charset="-128"/>
              </a:rPr>
              <a:t>()</a:t>
            </a:r>
          </a:p>
          <a:p>
            <a:pPr marL="0" indent="0">
              <a:buFont typeface="Arial" pitchFamily="34" charset="0"/>
              <a:buNone/>
            </a:pPr>
            <a:endParaRPr lang="en-US" altLang="ja-JP" sz="1200" b="1" dirty="0" smtClean="0">
              <a:latin typeface="ＭＳ ゴシック" panose="020B0609070205080204" pitchFamily="49" charset="-128"/>
              <a:ea typeface="ＭＳ ゴシック" panose="020B0609070205080204" pitchFamily="49" charset="-128"/>
            </a:endParaRPr>
          </a:p>
          <a:p>
            <a:pPr marL="0" indent="0">
              <a:buFont typeface="Arial" pitchFamily="34" charset="0"/>
              <a:buNone/>
            </a:pPr>
            <a:r>
              <a:rPr lang="en-US" altLang="ja-JP" sz="1200" b="1" dirty="0" smtClean="0">
                <a:latin typeface="ＭＳ ゴシック" panose="020B0609070205080204" pitchFamily="49" charset="-128"/>
                <a:ea typeface="ＭＳ ゴシック" panose="020B0609070205080204" pitchFamily="49" charset="-128"/>
              </a:rPr>
              <a:t>  </a:t>
            </a:r>
            <a:r>
              <a:rPr lang="en-US" altLang="ja-JP" sz="1200" b="1" dirty="0" smtClean="0">
                <a:solidFill>
                  <a:srgbClr val="0070C0"/>
                </a:solidFill>
                <a:latin typeface="ＭＳ ゴシック" panose="020B0609070205080204" pitchFamily="49" charset="-128"/>
                <a:ea typeface="ＭＳ ゴシック" panose="020B0609070205080204" pitchFamily="49" charset="-128"/>
              </a:rPr>
              <a:t>Call</a:t>
            </a:r>
            <a:r>
              <a:rPr lang="en-US" altLang="ja-JP" sz="1200" b="1" dirty="0" smtClean="0">
                <a:latin typeface="ＭＳ ゴシック" panose="020B0609070205080204" pitchFamily="49" charset="-128"/>
                <a:ea typeface="ＭＳ ゴシック" panose="020B0609070205080204" pitchFamily="49" charset="-128"/>
              </a:rPr>
              <a:t> cmd.</a:t>
            </a:r>
            <a:r>
              <a:rPr lang="ja-JP" altLang="en-US" sz="1200" b="1" dirty="0" smtClean="0">
                <a:latin typeface="ＭＳ ゴシック" panose="020B0609070205080204" pitchFamily="49" charset="-128"/>
                <a:ea typeface="ＭＳ ゴシック" panose="020B0609070205080204" pitchFamily="49" charset="-128"/>
              </a:rPr>
              <a:t>コメント</a:t>
            </a:r>
            <a:r>
              <a:rPr lang="en-US" altLang="ja-JP" sz="1200" b="1" dirty="0" smtClean="0">
                <a:latin typeface="ＭＳ ゴシック" panose="020B0609070205080204" pitchFamily="49" charset="-128"/>
                <a:ea typeface="ＭＳ ゴシック" panose="020B0609070205080204" pitchFamily="49" charset="-128"/>
              </a:rPr>
              <a:t>HED</a:t>
            </a:r>
            <a:r>
              <a:rPr lang="ja-JP" altLang="en-US" sz="1200" b="1" dirty="0" smtClean="0">
                <a:latin typeface="ＭＳ ゴシック" panose="020B0609070205080204" pitchFamily="49" charset="-128"/>
                <a:ea typeface="ＭＳ ゴシック" panose="020B0609070205080204" pitchFamily="49" charset="-128"/>
              </a:rPr>
              <a:t>テーブル更新</a:t>
            </a:r>
            <a:r>
              <a:rPr lang="en-US" altLang="ja-JP" sz="1200" b="1" dirty="0" smtClean="0">
                <a:latin typeface="ＭＳ ゴシック" panose="020B0609070205080204" pitchFamily="49" charset="-128"/>
                <a:ea typeface="ＭＳ ゴシック" panose="020B0609070205080204" pitchFamily="49" charset="-128"/>
              </a:rPr>
              <a:t>()</a:t>
            </a:r>
          </a:p>
          <a:p>
            <a:pPr marL="0" indent="0">
              <a:buFont typeface="Arial" pitchFamily="34" charset="0"/>
              <a:buNone/>
            </a:pPr>
            <a:endParaRPr lang="en-US" altLang="ja-JP" sz="1200" b="1" dirty="0" smtClean="0">
              <a:latin typeface="ＭＳ ゴシック" panose="020B0609070205080204" pitchFamily="49" charset="-128"/>
              <a:ea typeface="ＭＳ ゴシック" panose="020B0609070205080204" pitchFamily="49" charset="-128"/>
            </a:endParaRPr>
          </a:p>
          <a:p>
            <a:pPr marL="0" indent="0">
              <a:buFont typeface="Arial" pitchFamily="34" charset="0"/>
              <a:buNone/>
            </a:pPr>
            <a:r>
              <a:rPr lang="en-US" altLang="ja-JP" sz="1200" b="1" dirty="0" smtClean="0">
                <a:latin typeface="ＭＳ ゴシック" panose="020B0609070205080204" pitchFamily="49" charset="-128"/>
                <a:ea typeface="ＭＳ ゴシック" panose="020B0609070205080204" pitchFamily="49" charset="-128"/>
              </a:rPr>
              <a:t>  </a:t>
            </a:r>
            <a:r>
              <a:rPr lang="en-US" altLang="ja-JP" sz="1200" b="1" dirty="0" smtClean="0">
                <a:solidFill>
                  <a:srgbClr val="0070C0"/>
                </a:solidFill>
                <a:latin typeface="ＭＳ ゴシック" panose="020B0609070205080204" pitchFamily="49" charset="-128"/>
                <a:ea typeface="ＭＳ ゴシック" panose="020B0609070205080204" pitchFamily="49" charset="-128"/>
              </a:rPr>
              <a:t>For Each </a:t>
            </a:r>
            <a:r>
              <a:rPr lang="en-US" altLang="ja-JP" sz="1200" b="1" dirty="0" smtClean="0">
                <a:latin typeface="ＭＳ ゴシック" panose="020B0609070205080204" pitchFamily="49" charset="-128"/>
                <a:ea typeface="ＭＳ ゴシック" panose="020B0609070205080204" pitchFamily="49" charset="-128"/>
              </a:rPr>
              <a:t>row </a:t>
            </a:r>
            <a:r>
              <a:rPr lang="en-US" altLang="ja-JP" sz="1200" b="1" dirty="0" smtClean="0">
                <a:solidFill>
                  <a:srgbClr val="0070C0"/>
                </a:solidFill>
                <a:latin typeface="ＭＳ ゴシック" panose="020B0609070205080204" pitchFamily="49" charset="-128"/>
                <a:ea typeface="ＭＳ ゴシック" panose="020B0609070205080204" pitchFamily="49" charset="-128"/>
              </a:rPr>
              <a:t>to</a:t>
            </a:r>
            <a:r>
              <a:rPr lang="en-US" altLang="ja-JP" sz="1200" b="1" dirty="0" smtClean="0">
                <a:latin typeface="ＭＳ ゴシック" panose="020B0609070205080204" pitchFamily="49" charset="-128"/>
                <a:ea typeface="ＭＳ ゴシック" panose="020B0609070205080204" pitchFamily="49" charset="-128"/>
              </a:rPr>
              <a:t> </a:t>
            </a:r>
            <a:r>
              <a:rPr lang="en-US" altLang="ja-JP" sz="1200" b="1" dirty="0" err="1" smtClean="0">
                <a:latin typeface="ＭＳ ゴシック" panose="020B0609070205080204" pitchFamily="49" charset="-128"/>
                <a:ea typeface="ＭＳ ゴシック" panose="020B0609070205080204" pitchFamily="49" charset="-128"/>
              </a:rPr>
              <a:t>Grid.Rows</a:t>
            </a:r>
            <a:endParaRPr lang="en-US" altLang="ja-JP" sz="1200" b="1" dirty="0" smtClean="0">
              <a:latin typeface="ＭＳ ゴシック" panose="020B0609070205080204" pitchFamily="49" charset="-128"/>
              <a:ea typeface="ＭＳ ゴシック" panose="020B0609070205080204" pitchFamily="49" charset="-128"/>
            </a:endParaRPr>
          </a:p>
          <a:p>
            <a:pPr marL="0" indent="0">
              <a:buFont typeface="Arial" pitchFamily="34" charset="0"/>
              <a:buNone/>
            </a:pPr>
            <a:r>
              <a:rPr lang="en-US" altLang="ja-JP" sz="1200" b="1" dirty="0">
                <a:latin typeface="ＭＳ ゴシック" panose="020B0609070205080204" pitchFamily="49" charset="-128"/>
                <a:ea typeface="ＭＳ ゴシック" panose="020B0609070205080204" pitchFamily="49" charset="-128"/>
              </a:rPr>
              <a:t> </a:t>
            </a:r>
            <a:r>
              <a:rPr lang="en-US" altLang="ja-JP" sz="1200" b="1" dirty="0" smtClean="0">
                <a:latin typeface="ＭＳ ゴシック" panose="020B0609070205080204" pitchFamily="49" charset="-128"/>
                <a:ea typeface="ＭＳ ゴシック" panose="020B0609070205080204" pitchFamily="49" charset="-128"/>
              </a:rPr>
              <a:t>   </a:t>
            </a:r>
            <a:r>
              <a:rPr lang="en-US" altLang="ja-JP" sz="1200" b="1" dirty="0" smtClean="0">
                <a:solidFill>
                  <a:srgbClr val="0070C0"/>
                </a:solidFill>
                <a:latin typeface="ＭＳ ゴシック" panose="020B0609070205080204" pitchFamily="49" charset="-128"/>
                <a:ea typeface="ＭＳ ゴシック" panose="020B0609070205080204" pitchFamily="49" charset="-128"/>
              </a:rPr>
              <a:t>Call</a:t>
            </a:r>
            <a:r>
              <a:rPr lang="en-US" altLang="ja-JP" sz="1200" b="1" dirty="0" smtClean="0">
                <a:latin typeface="ＭＳ ゴシック" panose="020B0609070205080204" pitchFamily="49" charset="-128"/>
                <a:ea typeface="ＭＳ ゴシック" panose="020B0609070205080204" pitchFamily="49" charset="-128"/>
              </a:rPr>
              <a:t> cmd.</a:t>
            </a:r>
            <a:r>
              <a:rPr lang="ja-JP" altLang="en-US" sz="1200" b="1" dirty="0" smtClean="0">
                <a:latin typeface="ＭＳ ゴシック" panose="020B0609070205080204" pitchFamily="49" charset="-128"/>
                <a:ea typeface="ＭＳ ゴシック" panose="020B0609070205080204" pitchFamily="49" charset="-128"/>
              </a:rPr>
              <a:t>コメント明細追加</a:t>
            </a:r>
            <a:r>
              <a:rPr lang="en-US" altLang="ja-JP" sz="1200" b="1" dirty="0" smtClean="0">
                <a:latin typeface="ＭＳ ゴシック" panose="020B0609070205080204" pitchFamily="49" charset="-128"/>
                <a:ea typeface="ＭＳ ゴシック" panose="020B0609070205080204" pitchFamily="49" charset="-128"/>
              </a:rPr>
              <a:t>(row)</a:t>
            </a:r>
          </a:p>
          <a:p>
            <a:pPr marL="0" indent="0">
              <a:buFont typeface="Arial" pitchFamily="34" charset="0"/>
              <a:buNone/>
            </a:pPr>
            <a:r>
              <a:rPr lang="en-US" altLang="ja-JP" sz="1200" b="1" dirty="0" smtClean="0">
                <a:latin typeface="ＭＳ ゴシック" panose="020B0609070205080204" pitchFamily="49" charset="-128"/>
                <a:ea typeface="ＭＳ ゴシック" panose="020B0609070205080204" pitchFamily="49" charset="-128"/>
              </a:rPr>
              <a:t>  </a:t>
            </a:r>
            <a:r>
              <a:rPr lang="en-US" altLang="ja-JP" sz="1200" b="1" dirty="0" smtClean="0">
                <a:solidFill>
                  <a:srgbClr val="0070C0"/>
                </a:solidFill>
                <a:latin typeface="ＭＳ ゴシック" panose="020B0609070205080204" pitchFamily="49" charset="-128"/>
                <a:ea typeface="ＭＳ ゴシック" panose="020B0609070205080204" pitchFamily="49" charset="-128"/>
              </a:rPr>
              <a:t>End For</a:t>
            </a:r>
          </a:p>
          <a:p>
            <a:pPr marL="0" indent="0">
              <a:buFont typeface="Arial" pitchFamily="34" charset="0"/>
              <a:buNone/>
            </a:pPr>
            <a:endParaRPr lang="en-US" altLang="ja-JP" sz="1200" b="1" dirty="0" smtClean="0">
              <a:latin typeface="ＭＳ ゴシック" panose="020B0609070205080204" pitchFamily="49" charset="-128"/>
              <a:ea typeface="ＭＳ ゴシック" panose="020B0609070205080204" pitchFamily="49" charset="-128"/>
            </a:endParaRPr>
          </a:p>
          <a:p>
            <a:pPr marL="0" indent="0">
              <a:buFont typeface="Arial" pitchFamily="34" charset="0"/>
              <a:buNone/>
            </a:pPr>
            <a:r>
              <a:rPr lang="en-US" altLang="ja-JP" sz="1200" b="1" dirty="0" smtClean="0">
                <a:latin typeface="ＭＳ ゴシック" panose="020B0609070205080204" pitchFamily="49" charset="-128"/>
                <a:ea typeface="ＭＳ ゴシック" panose="020B0609070205080204" pitchFamily="49" charset="-128"/>
              </a:rPr>
              <a:t>  </a:t>
            </a:r>
            <a:r>
              <a:rPr lang="en-US" altLang="ja-JP" sz="1200" b="1" dirty="0" smtClean="0">
                <a:solidFill>
                  <a:srgbClr val="0070C0"/>
                </a:solidFill>
                <a:latin typeface="ＭＳ ゴシック" panose="020B0609070205080204" pitchFamily="49" charset="-128"/>
                <a:ea typeface="ＭＳ ゴシック" panose="020B0609070205080204" pitchFamily="49" charset="-128"/>
              </a:rPr>
              <a:t>Call</a:t>
            </a:r>
            <a:r>
              <a:rPr lang="en-US" altLang="ja-JP" sz="1200" b="1" dirty="0" smtClean="0">
                <a:latin typeface="ＭＳ ゴシック" panose="020B0609070205080204" pitchFamily="49" charset="-128"/>
                <a:ea typeface="ＭＳ ゴシック" panose="020B0609070205080204" pitchFamily="49" charset="-128"/>
              </a:rPr>
              <a:t> </a:t>
            </a:r>
            <a:r>
              <a:rPr lang="en-US" altLang="ja-JP" sz="1200" b="1" dirty="0" err="1" smtClean="0">
                <a:latin typeface="ＭＳ ゴシック" panose="020B0609070205080204" pitchFamily="49" charset="-128"/>
                <a:ea typeface="ＭＳ ゴシック" panose="020B0609070205080204" pitchFamily="49" charset="-128"/>
              </a:rPr>
              <a:t>trn</a:t>
            </a:r>
            <a:r>
              <a:rPr lang="en-US" altLang="ja-JP" sz="1200" b="1" dirty="0" smtClean="0">
                <a:latin typeface="ＭＳ ゴシック" panose="020B0609070205080204" pitchFamily="49" charset="-128"/>
                <a:ea typeface="ＭＳ ゴシック" panose="020B0609070205080204" pitchFamily="49" charset="-128"/>
              </a:rPr>
              <a:t>.</a:t>
            </a:r>
            <a:r>
              <a:rPr lang="ja-JP" altLang="en-US" sz="1200" b="1" dirty="0" smtClean="0">
                <a:latin typeface="ＭＳ ゴシック" panose="020B0609070205080204" pitchFamily="49" charset="-128"/>
                <a:ea typeface="ＭＳ ゴシック" panose="020B0609070205080204" pitchFamily="49" charset="-128"/>
              </a:rPr>
              <a:t>コミット</a:t>
            </a:r>
            <a:r>
              <a:rPr lang="en-US" altLang="ja-JP" sz="1200" b="1" dirty="0" smtClean="0">
                <a:latin typeface="ＭＳ ゴシック" panose="020B0609070205080204" pitchFamily="49" charset="-128"/>
                <a:ea typeface="ＭＳ ゴシック" panose="020B0609070205080204" pitchFamily="49" charset="-128"/>
              </a:rPr>
              <a:t>()</a:t>
            </a:r>
            <a:endParaRPr lang="en-US" altLang="ja-JP" sz="1200" b="1" dirty="0">
              <a:latin typeface="ＭＳ ゴシック" panose="020B0609070205080204" pitchFamily="49" charset="-128"/>
              <a:ea typeface="ＭＳ ゴシック" panose="020B0609070205080204" pitchFamily="49" charset="-128"/>
            </a:endParaRPr>
          </a:p>
          <a:p>
            <a:pPr marL="0" indent="0">
              <a:buFont typeface="Arial" pitchFamily="34" charset="0"/>
              <a:buNone/>
            </a:pPr>
            <a:endParaRPr lang="en-US" altLang="ja-JP" sz="1200" b="1" dirty="0" smtClean="0">
              <a:latin typeface="ＭＳ ゴシック" panose="020B0609070205080204" pitchFamily="49" charset="-128"/>
              <a:ea typeface="ＭＳ ゴシック" panose="020B0609070205080204" pitchFamily="49" charset="-128"/>
            </a:endParaRPr>
          </a:p>
          <a:p>
            <a:pPr marL="0" indent="0">
              <a:buFont typeface="Arial" pitchFamily="34" charset="0"/>
              <a:buNone/>
            </a:pPr>
            <a:r>
              <a:rPr lang="en-US" altLang="ja-JP" sz="1200" b="1" dirty="0" smtClean="0">
                <a:solidFill>
                  <a:srgbClr val="0070C0"/>
                </a:solidFill>
                <a:latin typeface="ＭＳ ゴシック" panose="020B0609070205080204" pitchFamily="49" charset="-128"/>
                <a:ea typeface="ＭＳ ゴシック" panose="020B0609070205080204" pitchFamily="49" charset="-128"/>
              </a:rPr>
              <a:t>Catch</a:t>
            </a:r>
            <a:r>
              <a:rPr lang="en-US" altLang="ja-JP" sz="1200" b="1" dirty="0" smtClean="0">
                <a:latin typeface="ＭＳ ゴシック" panose="020B0609070205080204" pitchFamily="49" charset="-128"/>
                <a:ea typeface="ＭＳ ゴシック" panose="020B0609070205080204" pitchFamily="49" charset="-128"/>
              </a:rPr>
              <a:t> ex </a:t>
            </a:r>
            <a:r>
              <a:rPr lang="en-US" altLang="ja-JP" sz="1200" b="1" dirty="0" smtClean="0">
                <a:solidFill>
                  <a:srgbClr val="0070C0"/>
                </a:solidFill>
                <a:latin typeface="ＭＳ ゴシック" panose="020B0609070205080204" pitchFamily="49" charset="-128"/>
                <a:ea typeface="ＭＳ ゴシック" panose="020B0609070205080204" pitchFamily="49" charset="-128"/>
              </a:rPr>
              <a:t>As</a:t>
            </a:r>
            <a:r>
              <a:rPr lang="en-US" altLang="ja-JP" sz="1200" b="1" dirty="0" smtClean="0">
                <a:latin typeface="ＭＳ ゴシック" panose="020B0609070205080204" pitchFamily="49" charset="-128"/>
                <a:ea typeface="ＭＳ ゴシック" panose="020B0609070205080204" pitchFamily="49" charset="-128"/>
              </a:rPr>
              <a:t> Exception</a:t>
            </a:r>
          </a:p>
          <a:p>
            <a:pPr marL="0" indent="0">
              <a:buFont typeface="Arial" pitchFamily="34" charset="0"/>
              <a:buNone/>
            </a:pPr>
            <a:r>
              <a:rPr lang="en-US" altLang="ja-JP" sz="1200" b="1" dirty="0" smtClean="0">
                <a:latin typeface="ＭＳ ゴシック" panose="020B0609070205080204" pitchFamily="49" charset="-128"/>
                <a:ea typeface="ＭＳ ゴシック" panose="020B0609070205080204" pitchFamily="49" charset="-128"/>
              </a:rPr>
              <a:t>  </a:t>
            </a:r>
            <a:r>
              <a:rPr lang="en-US" altLang="ja-JP" sz="1200" b="1" dirty="0" smtClean="0">
                <a:solidFill>
                  <a:srgbClr val="0070C0"/>
                </a:solidFill>
                <a:latin typeface="ＭＳ ゴシック" panose="020B0609070205080204" pitchFamily="49" charset="-128"/>
                <a:ea typeface="ＭＳ ゴシック" panose="020B0609070205080204" pitchFamily="49" charset="-128"/>
              </a:rPr>
              <a:t>Call</a:t>
            </a:r>
            <a:r>
              <a:rPr lang="en-US" altLang="ja-JP" sz="1200" b="1" dirty="0" smtClean="0">
                <a:latin typeface="ＭＳ ゴシック" panose="020B0609070205080204" pitchFamily="49" charset="-128"/>
                <a:ea typeface="ＭＳ ゴシック" panose="020B0609070205080204" pitchFamily="49" charset="-128"/>
              </a:rPr>
              <a:t> </a:t>
            </a:r>
            <a:r>
              <a:rPr lang="en-US" altLang="ja-JP" sz="1200" b="1" dirty="0" err="1" smtClean="0">
                <a:latin typeface="ＭＳ ゴシック" panose="020B0609070205080204" pitchFamily="49" charset="-128"/>
                <a:ea typeface="ＭＳ ゴシック" panose="020B0609070205080204" pitchFamily="49" charset="-128"/>
              </a:rPr>
              <a:t>trn</a:t>
            </a:r>
            <a:r>
              <a:rPr lang="en-US" altLang="ja-JP" sz="1200" b="1" dirty="0" smtClean="0">
                <a:latin typeface="ＭＳ ゴシック" panose="020B0609070205080204" pitchFamily="49" charset="-128"/>
                <a:ea typeface="ＭＳ ゴシック" panose="020B0609070205080204" pitchFamily="49" charset="-128"/>
              </a:rPr>
              <a:t>.</a:t>
            </a:r>
            <a:r>
              <a:rPr lang="ja-JP" altLang="en-US" sz="1200" b="1" dirty="0" smtClean="0">
                <a:latin typeface="ＭＳ ゴシック" panose="020B0609070205080204" pitchFamily="49" charset="-128"/>
                <a:ea typeface="ＭＳ ゴシック" panose="020B0609070205080204" pitchFamily="49" charset="-128"/>
              </a:rPr>
              <a:t>ロールバック</a:t>
            </a:r>
            <a:r>
              <a:rPr lang="en-US" altLang="ja-JP" sz="1200" b="1" dirty="0" smtClean="0">
                <a:latin typeface="ＭＳ ゴシック" panose="020B0609070205080204" pitchFamily="49" charset="-128"/>
                <a:ea typeface="ＭＳ ゴシック" panose="020B0609070205080204" pitchFamily="49" charset="-128"/>
              </a:rPr>
              <a:t>()</a:t>
            </a:r>
            <a:endParaRPr lang="en-US" altLang="ja-JP" sz="1200" b="1" dirty="0">
              <a:latin typeface="ＭＳ ゴシック" panose="020B0609070205080204" pitchFamily="49" charset="-128"/>
              <a:ea typeface="ＭＳ ゴシック" panose="020B0609070205080204" pitchFamily="49" charset="-128"/>
            </a:endParaRPr>
          </a:p>
          <a:p>
            <a:pPr marL="0" indent="0">
              <a:buFont typeface="Arial" pitchFamily="34" charset="0"/>
              <a:buNone/>
            </a:pPr>
            <a:endParaRPr lang="en-US" altLang="ja-JP" sz="1200" b="1" dirty="0" smtClean="0">
              <a:latin typeface="ＭＳ ゴシック" panose="020B0609070205080204" pitchFamily="49" charset="-128"/>
              <a:ea typeface="ＭＳ ゴシック" panose="020B0609070205080204" pitchFamily="49" charset="-128"/>
            </a:endParaRPr>
          </a:p>
          <a:p>
            <a:pPr marL="0" indent="0">
              <a:buFont typeface="Arial" pitchFamily="34" charset="0"/>
              <a:buNone/>
            </a:pPr>
            <a:r>
              <a:rPr lang="en-US" altLang="ja-JP" sz="1200" b="1" dirty="0" smtClean="0">
                <a:solidFill>
                  <a:srgbClr val="0070C0"/>
                </a:solidFill>
                <a:latin typeface="ＭＳ ゴシック" panose="020B0609070205080204" pitchFamily="49" charset="-128"/>
                <a:ea typeface="ＭＳ ゴシック" panose="020B0609070205080204" pitchFamily="49" charset="-128"/>
              </a:rPr>
              <a:t>Try End</a:t>
            </a:r>
          </a:p>
        </p:txBody>
      </p:sp>
      <p:sp>
        <p:nvSpPr>
          <p:cNvPr id="2" name="爆発 1 1"/>
          <p:cNvSpPr/>
          <p:nvPr/>
        </p:nvSpPr>
        <p:spPr>
          <a:xfrm>
            <a:off x="5940152" y="3717031"/>
            <a:ext cx="2016224" cy="688757"/>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smtClean="0"/>
              <a:t>例外発生</a:t>
            </a:r>
            <a:endParaRPr kumimoji="1" lang="ja-JP" altLang="en-US" dirty="0"/>
          </a:p>
        </p:txBody>
      </p:sp>
      <p:cxnSp>
        <p:nvCxnSpPr>
          <p:cNvPr id="4" name="直線矢印コネクタ 3"/>
          <p:cNvCxnSpPr/>
          <p:nvPr/>
        </p:nvCxnSpPr>
        <p:spPr>
          <a:xfrm>
            <a:off x="5700253" y="4061409"/>
            <a:ext cx="324036" cy="78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4860032" y="4481199"/>
            <a:ext cx="1422158" cy="8920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2933359" y="2347677"/>
            <a:ext cx="1612981" cy="226591"/>
          </a:xfrm>
          <a:prstGeom prst="rect">
            <a:avLst/>
          </a:prstGeom>
          <a:noFill/>
        </p:spPr>
        <p:txBody>
          <a:bodyPr wrap="square" lIns="72000" tIns="36000" rIns="0" bIns="36000" rtlCol="0">
            <a:spAutoFit/>
          </a:bodyPr>
          <a:lstStyle/>
          <a:p>
            <a:r>
              <a:rPr lang="ja-JP" altLang="en-US" sz="1000" dirty="0" smtClean="0">
                <a:latin typeface="HG丸ｺﾞｼｯｸM-PRO" panose="020F0600000000000000" pitchFamily="50" charset="-128"/>
                <a:ea typeface="HG丸ｺﾞｼｯｸM-PRO" panose="020F0600000000000000" pitchFamily="50" charset="-128"/>
              </a:rPr>
              <a:t>プログラム例</a:t>
            </a:r>
            <a:endParaRPr lang="ja-JP" altLang="en-US" sz="1000" dirty="0">
              <a:latin typeface="HG丸ｺﾞｼｯｸM-PRO" panose="020F0600000000000000" pitchFamily="50" charset="-128"/>
              <a:ea typeface="HG丸ｺﾞｼｯｸM-PRO" panose="020F0600000000000000" pitchFamily="50" charset="-128"/>
            </a:endParaRPr>
          </a:p>
        </p:txBody>
      </p:sp>
      <p:sp>
        <p:nvSpPr>
          <p:cNvPr id="22" name="テキスト ボックス 21"/>
          <p:cNvSpPr txBox="1"/>
          <p:nvPr/>
        </p:nvSpPr>
        <p:spPr>
          <a:xfrm>
            <a:off x="2911365" y="6166597"/>
            <a:ext cx="5045011" cy="226591"/>
          </a:xfrm>
          <a:prstGeom prst="rect">
            <a:avLst/>
          </a:prstGeom>
          <a:noFill/>
        </p:spPr>
        <p:txBody>
          <a:bodyPr wrap="square" lIns="72000" tIns="36000" rIns="0" bIns="36000" rtlCol="0">
            <a:spAutoFit/>
          </a:bodyPr>
          <a:lstStyle/>
          <a:p>
            <a:r>
              <a:rPr lang="en-US" altLang="ja-JP" sz="1000" dirty="0" smtClean="0">
                <a:latin typeface="ＭＳ Ｐゴシック" panose="020B0600070205080204" pitchFamily="50" charset="-128"/>
                <a:ea typeface="ＭＳ Ｐゴシック" panose="020B0600070205080204" pitchFamily="50" charset="-128"/>
              </a:rPr>
              <a:t>※</a:t>
            </a:r>
            <a:r>
              <a:rPr lang="ja-JP" altLang="en-US" sz="1000" dirty="0" smtClean="0">
                <a:latin typeface="ＭＳ Ｐゴシック" panose="020B0600070205080204" pitchFamily="50" charset="-128"/>
                <a:ea typeface="ＭＳ Ｐゴシック" panose="020B0600070205080204" pitchFamily="50" charset="-128"/>
              </a:rPr>
              <a:t> コミットされない限りトランザクション処理が終われば、ロールバックされます。</a:t>
            </a:r>
            <a:endParaRPr lang="ja-JP" altLang="en-US" sz="1000" dirty="0">
              <a:latin typeface="ＭＳ Ｐゴシック" panose="020B0600070205080204" pitchFamily="50" charset="-128"/>
              <a:ea typeface="ＭＳ Ｐゴシック" panose="020B0600070205080204" pitchFamily="50" charset="-128"/>
            </a:endParaRPr>
          </a:p>
        </p:txBody>
      </p:sp>
      <p:sp>
        <p:nvSpPr>
          <p:cNvPr id="18" name="テキスト ボックス 17"/>
          <p:cNvSpPr txBox="1"/>
          <p:nvPr/>
        </p:nvSpPr>
        <p:spPr>
          <a:xfrm>
            <a:off x="388859" y="2708920"/>
            <a:ext cx="870773" cy="226591"/>
          </a:xfrm>
          <a:prstGeom prst="rect">
            <a:avLst/>
          </a:prstGeom>
          <a:noFill/>
        </p:spPr>
        <p:txBody>
          <a:bodyPr wrap="square" lIns="72000" tIns="36000" rIns="0" bIns="36000" rtlCol="0">
            <a:spAutoFit/>
          </a:bodyPr>
          <a:lstStyle/>
          <a:p>
            <a:r>
              <a:rPr lang="ja-JP" altLang="en-US" sz="1000" dirty="0" smtClean="0">
                <a:latin typeface="ＭＳ Ｐゴシック" panose="020B0600070205080204" pitchFamily="50" charset="-128"/>
                <a:ea typeface="ＭＳ Ｐゴシック" panose="020B0600070205080204" pitchFamily="50" charset="-128"/>
              </a:rPr>
              <a:t>例えば</a:t>
            </a:r>
            <a:r>
              <a:rPr lang="en-US" altLang="ja-JP" sz="1000" dirty="0" smtClean="0">
                <a:latin typeface="ＭＳ Ｐゴシック" panose="020B0600070205080204" pitchFamily="50" charset="-128"/>
                <a:ea typeface="ＭＳ Ｐゴシック" panose="020B0600070205080204" pitchFamily="50" charset="-128"/>
              </a:rPr>
              <a:t>…</a:t>
            </a:r>
            <a:endParaRPr lang="ja-JP" altLang="en-US" sz="1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223010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591734" y="894731"/>
            <a:ext cx="8136904" cy="4478485"/>
          </a:xfrm>
        </p:spPr>
        <p:txBody>
          <a:bodyPr>
            <a:noAutofit/>
          </a:bodyPr>
          <a:lstStyle/>
          <a:p>
            <a:pPr marL="0" indent="0">
              <a:buNone/>
            </a:pPr>
            <a:r>
              <a:rPr lang="ja-JP" altLang="en-US" sz="2400" dirty="0"/>
              <a:t>　</a:t>
            </a:r>
            <a:r>
              <a:rPr lang="ja-JP" altLang="en-US" sz="2400" dirty="0" smtClean="0"/>
              <a:t>データの不整合が起きないように、データにロックをかけ排他を行う必要があります。</a:t>
            </a:r>
            <a:r>
              <a:rPr lang="en-US" altLang="ja-JP" sz="2400" dirty="0"/>
              <a:t> </a:t>
            </a:r>
            <a:r>
              <a:rPr lang="en-US" altLang="ja-JP" sz="2400" dirty="0" smtClean="0"/>
              <a:t>MySQL</a:t>
            </a:r>
            <a:r>
              <a:rPr lang="ja-JP" altLang="en-US" sz="2400" dirty="0" smtClean="0"/>
              <a:t>は、テーブル</a:t>
            </a:r>
            <a:r>
              <a:rPr lang="ja-JP" altLang="en-US" sz="2400" dirty="0"/>
              <a:t>単位のロックと行単位のロックをかけることが</a:t>
            </a:r>
            <a:r>
              <a:rPr lang="ja-JP" altLang="en-US" sz="2400" dirty="0" smtClean="0"/>
              <a:t>できます。</a:t>
            </a:r>
            <a:endParaRPr lang="en-US" altLang="ja-JP" sz="2400" dirty="0" smtClean="0"/>
          </a:p>
          <a:p>
            <a:pPr marL="0" indent="0">
              <a:buNone/>
            </a:pPr>
            <a:endParaRPr lang="en-US" altLang="ja-JP" sz="2400" dirty="0"/>
          </a:p>
          <a:p>
            <a:pPr marL="0" indent="0">
              <a:buNone/>
            </a:pPr>
            <a:r>
              <a:rPr lang="en-US" altLang="ja-JP" sz="2400" dirty="0" smtClean="0">
                <a:solidFill>
                  <a:srgbClr val="FF0000"/>
                </a:solidFill>
              </a:rPr>
              <a:t>DBMS</a:t>
            </a:r>
            <a:r>
              <a:rPr lang="ja-JP" altLang="en-US" sz="2400" dirty="0" smtClean="0">
                <a:solidFill>
                  <a:srgbClr val="FF0000"/>
                </a:solidFill>
              </a:rPr>
              <a:t>はロック機能を提供しますが、</a:t>
            </a:r>
            <a:endParaRPr lang="en-US" altLang="ja-JP" sz="2400" dirty="0" smtClean="0">
              <a:solidFill>
                <a:srgbClr val="FF0000"/>
              </a:solidFill>
            </a:endParaRPr>
          </a:p>
          <a:p>
            <a:pPr marL="0" indent="0">
              <a:buNone/>
            </a:pPr>
            <a:endParaRPr lang="en-US" altLang="ja-JP" sz="2400" dirty="0" smtClean="0">
              <a:solidFill>
                <a:srgbClr val="FF0000"/>
              </a:solidFill>
            </a:endParaRPr>
          </a:p>
          <a:p>
            <a:pPr marL="0" indent="0">
              <a:buNone/>
            </a:pPr>
            <a:r>
              <a:rPr lang="ja-JP" altLang="en-US" sz="2400" dirty="0" smtClean="0">
                <a:solidFill>
                  <a:srgbClr val="FF0000"/>
                </a:solidFill>
              </a:rPr>
              <a:t>・どの</a:t>
            </a:r>
            <a:r>
              <a:rPr lang="ja-JP" altLang="en-US" sz="2400" dirty="0">
                <a:solidFill>
                  <a:srgbClr val="FF0000"/>
                </a:solidFill>
              </a:rPr>
              <a:t>よう</a:t>
            </a:r>
            <a:r>
              <a:rPr lang="ja-JP" altLang="en-US" sz="2400" dirty="0" smtClean="0">
                <a:solidFill>
                  <a:srgbClr val="FF0000"/>
                </a:solidFill>
              </a:rPr>
              <a:t>な範囲をどのようにロックするかはシステム構築時に考えなければいけない。</a:t>
            </a:r>
            <a:endParaRPr lang="en-US" altLang="ja-JP" sz="2400" dirty="0" smtClean="0">
              <a:solidFill>
                <a:srgbClr val="FF0000"/>
              </a:solidFill>
            </a:endParaRPr>
          </a:p>
          <a:p>
            <a:pPr marL="0" indent="0">
              <a:buNone/>
            </a:pPr>
            <a:endParaRPr lang="en-US" altLang="ja-JP" sz="2400" dirty="0">
              <a:solidFill>
                <a:srgbClr val="FF0000"/>
              </a:solidFill>
            </a:endParaRPr>
          </a:p>
          <a:p>
            <a:pPr marL="0" indent="0">
              <a:buNone/>
            </a:pPr>
            <a:r>
              <a:rPr lang="ja-JP" altLang="en-US" sz="2400" dirty="0" smtClean="0">
                <a:solidFill>
                  <a:srgbClr val="FF0000"/>
                </a:solidFill>
              </a:rPr>
              <a:t>手法として、排他ロックを管理するテーブルや排他ロックフラグのよう</a:t>
            </a:r>
            <a:r>
              <a:rPr lang="ja-JP" altLang="en-US" sz="2400" dirty="0">
                <a:solidFill>
                  <a:srgbClr val="FF0000"/>
                </a:solidFill>
              </a:rPr>
              <a:t>な</a:t>
            </a:r>
            <a:r>
              <a:rPr lang="ja-JP" altLang="en-US" sz="2400" dirty="0" smtClean="0">
                <a:solidFill>
                  <a:srgbClr val="FF0000"/>
                </a:solidFill>
              </a:rPr>
              <a:t>フィールド</a:t>
            </a:r>
            <a:r>
              <a:rPr lang="en-US" altLang="ja-JP" sz="2400" dirty="0">
                <a:solidFill>
                  <a:srgbClr val="FF0000"/>
                </a:solidFill>
              </a:rPr>
              <a:t>(</a:t>
            </a:r>
            <a:r>
              <a:rPr lang="ja-JP" altLang="en-US" sz="2400" dirty="0">
                <a:solidFill>
                  <a:srgbClr val="FF0000"/>
                </a:solidFill>
              </a:rPr>
              <a:t>カラム</a:t>
            </a:r>
            <a:r>
              <a:rPr lang="en-US" altLang="ja-JP" sz="2400" dirty="0">
                <a:solidFill>
                  <a:srgbClr val="FF0000"/>
                </a:solidFill>
              </a:rPr>
              <a:t>) </a:t>
            </a:r>
            <a:r>
              <a:rPr lang="ja-JP" altLang="en-US" sz="2400" dirty="0" smtClean="0">
                <a:solidFill>
                  <a:srgbClr val="FF0000"/>
                </a:solidFill>
              </a:rPr>
              <a:t>を設けることもあります。</a:t>
            </a:r>
            <a:endParaRPr lang="en-US" altLang="ja-JP" sz="2400" dirty="0" smtClean="0">
              <a:solidFill>
                <a:srgbClr val="FF0000"/>
              </a:solidFill>
            </a:endParaRPr>
          </a:p>
        </p:txBody>
      </p:sp>
      <p:sp>
        <p:nvSpPr>
          <p:cNvPr id="6" name="タイトル 1"/>
          <p:cNvSpPr txBox="1">
            <a:spLocks/>
          </p:cNvSpPr>
          <p:nvPr/>
        </p:nvSpPr>
        <p:spPr>
          <a:xfrm>
            <a:off x="395536" y="260648"/>
            <a:ext cx="8301608"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b="1" dirty="0" smtClean="0">
                <a:solidFill>
                  <a:srgbClr val="0070C0"/>
                </a:solidFill>
              </a:rPr>
              <a:t>● ロック／排他制御</a:t>
            </a:r>
            <a:endParaRPr lang="ja-JP" altLang="en-US" sz="2400" b="1" dirty="0">
              <a:solidFill>
                <a:srgbClr val="0070C0"/>
              </a:solidFill>
            </a:endParaRPr>
          </a:p>
        </p:txBody>
      </p:sp>
    </p:spTree>
    <p:extLst>
      <p:ext uri="{BB962C8B-B14F-4D97-AF65-F5344CB8AC3E}">
        <p14:creationId xmlns:p14="http://schemas.microsoft.com/office/powerpoint/2010/main" val="4197712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23528" y="130622"/>
            <a:ext cx="8229600" cy="634082"/>
          </a:xfrm>
        </p:spPr>
        <p:txBody>
          <a:bodyPr>
            <a:noAutofit/>
          </a:bodyPr>
          <a:lstStyle/>
          <a:p>
            <a:r>
              <a:rPr kumimoji="1" lang="ja-JP" altLang="en-US" sz="3200" dirty="0" smtClean="0">
                <a:effectLst>
                  <a:outerShdw blurRad="38100" dist="38100" dir="2700000" algn="tl">
                    <a:srgbClr val="000000">
                      <a:alpha val="43137"/>
                    </a:srgbClr>
                  </a:outerShdw>
                </a:effectLst>
              </a:rPr>
              <a:t>テーブルの</a:t>
            </a:r>
            <a:r>
              <a:rPr lang="ja-JP" altLang="en-US" sz="3200" dirty="0">
                <a:effectLst>
                  <a:outerShdw blurRad="38100" dist="38100" dir="2700000" algn="tl">
                    <a:srgbClr val="000000">
                      <a:alpha val="43137"/>
                    </a:srgbClr>
                  </a:outerShdw>
                </a:effectLst>
              </a:rPr>
              <a:t>設定</a:t>
            </a:r>
            <a:endParaRPr kumimoji="1" lang="ja-JP" altLang="en-US" sz="3200" dirty="0">
              <a:effectLst>
                <a:outerShdw blurRad="38100" dist="38100" dir="2700000" algn="tl">
                  <a:srgbClr val="000000">
                    <a:alpha val="43137"/>
                  </a:srgbClr>
                </a:outerShdw>
              </a:effectLst>
            </a:endParaRPr>
          </a:p>
        </p:txBody>
      </p:sp>
      <p:sp>
        <p:nvSpPr>
          <p:cNvPr id="5" name="コンテンツ プレースホルダー 2"/>
          <p:cNvSpPr>
            <a:spLocks noGrp="1"/>
          </p:cNvSpPr>
          <p:nvPr>
            <p:ph idx="1"/>
          </p:nvPr>
        </p:nvSpPr>
        <p:spPr>
          <a:xfrm>
            <a:off x="611560" y="1412777"/>
            <a:ext cx="8136904" cy="4248472"/>
          </a:xfrm>
        </p:spPr>
        <p:txBody>
          <a:bodyPr>
            <a:noAutofit/>
          </a:bodyPr>
          <a:lstStyle/>
          <a:p>
            <a:pPr marL="0" indent="0">
              <a:buNone/>
            </a:pPr>
            <a:r>
              <a:rPr lang="ja-JP" altLang="en-US" sz="2400" dirty="0"/>
              <a:t>　・主キー（</a:t>
            </a:r>
            <a:r>
              <a:rPr lang="en-US" altLang="ja-JP" sz="2400" dirty="0"/>
              <a:t>PRIMARY KEY</a:t>
            </a:r>
            <a:r>
              <a:rPr lang="ja-JP" altLang="en-US" sz="2400" dirty="0"/>
              <a:t>） ･･･指定した列に同一の値が入ることを禁止します。</a:t>
            </a:r>
            <a:r>
              <a:rPr lang="en-US" altLang="ja-JP" sz="2400" dirty="0"/>
              <a:t>NULL</a:t>
            </a:r>
            <a:r>
              <a:rPr lang="ja-JP" altLang="en-US" sz="2400" dirty="0"/>
              <a:t>値がない</a:t>
            </a:r>
            <a:r>
              <a:rPr lang="ja-JP" altLang="en-US" sz="2400" dirty="0" smtClean="0"/>
              <a:t>。</a:t>
            </a:r>
            <a:r>
              <a:rPr lang="ja-JP" altLang="en-US" sz="2400" dirty="0"/>
              <a:t>更新</a:t>
            </a:r>
            <a:r>
              <a:rPr lang="ja-JP" altLang="en-US" sz="2400" dirty="0" smtClean="0"/>
              <a:t>されない</a:t>
            </a:r>
            <a:r>
              <a:rPr lang="ja-JP" altLang="en-US" sz="2400" dirty="0"/>
              <a:t>（値が不変）</a:t>
            </a:r>
          </a:p>
          <a:p>
            <a:pPr marL="0" indent="0">
              <a:buNone/>
            </a:pPr>
            <a:r>
              <a:rPr lang="ja-JP" altLang="en-US" sz="2000" dirty="0"/>
              <a:t>　</a:t>
            </a:r>
            <a:r>
              <a:rPr lang="en-US" altLang="ja-JP" sz="2000" dirty="0"/>
              <a:t>【</a:t>
            </a:r>
            <a:r>
              <a:rPr lang="ja-JP" altLang="en-US" sz="2000" dirty="0"/>
              <a:t>考え方</a:t>
            </a:r>
            <a:r>
              <a:rPr lang="en-US" altLang="ja-JP" sz="2000" dirty="0"/>
              <a:t>】</a:t>
            </a:r>
            <a:r>
              <a:rPr lang="ja-JP" altLang="en-US" sz="2000" u="sng" dirty="0"/>
              <a:t>重複</a:t>
            </a:r>
            <a:r>
              <a:rPr lang="ja-JP" altLang="en-US" sz="2000" u="sng" dirty="0" smtClean="0"/>
              <a:t>なし（一意）に</a:t>
            </a:r>
            <a:r>
              <a:rPr lang="ja-JP" altLang="en-US" sz="2000" u="sng" dirty="0"/>
              <a:t>割り当てられるもの。</a:t>
            </a:r>
            <a:r>
              <a:rPr lang="ja-JP" altLang="en-US" sz="2000" dirty="0"/>
              <a:t>キーは複数になっても構わない（</a:t>
            </a:r>
            <a:r>
              <a:rPr lang="en-US" altLang="ja-JP" sz="2000" dirty="0"/>
              <a:t>AND</a:t>
            </a:r>
            <a:r>
              <a:rPr lang="ja-JP" altLang="en-US" sz="2000" dirty="0"/>
              <a:t>として考える）</a:t>
            </a:r>
            <a:r>
              <a:rPr lang="ja-JP" altLang="en-US" sz="2000" dirty="0" smtClean="0"/>
              <a:t>。</a:t>
            </a:r>
            <a:endParaRPr lang="en-US" altLang="ja-JP" sz="2000" dirty="0" smtClean="0"/>
          </a:p>
          <a:p>
            <a:pPr marL="0" indent="0">
              <a:buNone/>
            </a:pPr>
            <a:endParaRPr lang="ja-JP" altLang="en-US" sz="2400" dirty="0"/>
          </a:p>
          <a:p>
            <a:pPr marL="0" indent="0">
              <a:buNone/>
            </a:pPr>
            <a:r>
              <a:rPr lang="ja-JP" altLang="en-US" sz="2400" dirty="0"/>
              <a:t>　・外部キー</a:t>
            </a:r>
            <a:r>
              <a:rPr lang="en-US" altLang="ja-JP" sz="2400" dirty="0"/>
              <a:t>(FOREIGN KEY) </a:t>
            </a:r>
            <a:r>
              <a:rPr lang="ja-JP" altLang="en-US" sz="2400" dirty="0"/>
              <a:t>･･･他のテーブルの列を参照して、参照先の列に存在しない値を禁止します。</a:t>
            </a:r>
          </a:p>
          <a:p>
            <a:pPr marL="0" indent="0">
              <a:buNone/>
            </a:pPr>
            <a:r>
              <a:rPr lang="ja-JP" altLang="en-US" sz="2000" dirty="0"/>
              <a:t>　　</a:t>
            </a:r>
            <a:r>
              <a:rPr lang="ja-JP" altLang="en-US" sz="2000" u="sng" dirty="0"/>
              <a:t>但し、参照先の列は、</a:t>
            </a:r>
            <a:r>
              <a:rPr lang="en-US" altLang="ja-JP" sz="2000" u="sng" dirty="0"/>
              <a:t>UNIQUE </a:t>
            </a:r>
            <a:r>
              <a:rPr lang="ja-JP" altLang="en-US" sz="2000" u="sng" dirty="0"/>
              <a:t>か</a:t>
            </a:r>
            <a:r>
              <a:rPr lang="en-US" altLang="ja-JP" sz="2000" u="sng" dirty="0"/>
              <a:t>PRIMARY </a:t>
            </a:r>
            <a:r>
              <a:rPr lang="ja-JP" altLang="en-US" sz="2000" u="sng" dirty="0"/>
              <a:t>である必要があります</a:t>
            </a:r>
            <a:r>
              <a:rPr lang="ja-JP" altLang="en-US" sz="2000" u="sng" dirty="0" smtClean="0"/>
              <a:t>。</a:t>
            </a:r>
            <a:endParaRPr lang="en-US" altLang="ja-JP" sz="2000" u="sng" dirty="0" smtClean="0"/>
          </a:p>
          <a:p>
            <a:pPr marL="0" indent="0">
              <a:buNone/>
            </a:pPr>
            <a:endParaRPr kumimoji="1" lang="en-US" altLang="ja-JP" sz="2400" u="sng" dirty="0"/>
          </a:p>
          <a:p>
            <a:pPr marL="0" indent="0">
              <a:buNone/>
            </a:pPr>
            <a:r>
              <a:rPr lang="ja-JP" altLang="en-US" sz="2400" dirty="0" smtClean="0">
                <a:solidFill>
                  <a:srgbClr val="FF0000"/>
                </a:solidFill>
              </a:rPr>
              <a:t>それぞれ制約違反があった場合、プログラムでは例外が発生するので、それに対しての処理を記述する必要があります。</a:t>
            </a:r>
            <a:endParaRPr kumimoji="1" lang="en-US" altLang="ja-JP" sz="2800" dirty="0" smtClean="0">
              <a:solidFill>
                <a:srgbClr val="FF0000"/>
              </a:solidFill>
            </a:endParaRPr>
          </a:p>
        </p:txBody>
      </p:sp>
      <p:sp>
        <p:nvSpPr>
          <p:cNvPr id="6" name="タイトル 1"/>
          <p:cNvSpPr txBox="1">
            <a:spLocks/>
          </p:cNvSpPr>
          <p:nvPr/>
        </p:nvSpPr>
        <p:spPr>
          <a:xfrm>
            <a:off x="395536" y="764704"/>
            <a:ext cx="8301608"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b="1" dirty="0" smtClean="0">
                <a:solidFill>
                  <a:srgbClr val="0070C0"/>
                </a:solidFill>
              </a:rPr>
              <a:t>● キー</a:t>
            </a:r>
            <a:endParaRPr lang="ja-JP" altLang="en-US" sz="2400" b="1" dirty="0">
              <a:solidFill>
                <a:srgbClr val="0070C0"/>
              </a:solidFill>
            </a:endParaRPr>
          </a:p>
        </p:txBody>
      </p:sp>
    </p:spTree>
    <p:extLst>
      <p:ext uri="{BB962C8B-B14F-4D97-AF65-F5344CB8AC3E}">
        <p14:creationId xmlns:p14="http://schemas.microsoft.com/office/powerpoint/2010/main" val="4245285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591734" y="894731"/>
            <a:ext cx="8136904" cy="1886197"/>
          </a:xfrm>
        </p:spPr>
        <p:txBody>
          <a:bodyPr>
            <a:noAutofit/>
          </a:bodyPr>
          <a:lstStyle/>
          <a:p>
            <a:pPr marL="0" indent="0">
              <a:buNone/>
            </a:pPr>
            <a:r>
              <a:rPr lang="ja-JP" altLang="en-US" sz="2400" dirty="0"/>
              <a:t>　</a:t>
            </a:r>
            <a:r>
              <a:rPr lang="ja-JP" altLang="en-US" sz="2400" dirty="0" smtClean="0"/>
              <a:t>テーブル内のデータを高速に検索するために設定するもの。</a:t>
            </a:r>
          </a:p>
          <a:p>
            <a:pPr marL="0" indent="0">
              <a:buNone/>
            </a:pPr>
            <a:r>
              <a:rPr lang="ja-JP" altLang="en-US" sz="2400" dirty="0" smtClean="0"/>
              <a:t>　</a:t>
            </a:r>
            <a:r>
              <a:rPr lang="en-US" altLang="ja-JP" sz="2400" dirty="0" smtClean="0"/>
              <a:t>※</a:t>
            </a:r>
            <a:r>
              <a:rPr lang="ja-JP" altLang="en-US" sz="2400" dirty="0" smtClean="0"/>
              <a:t> 主キーは自動的にインデックスになるのが一般。</a:t>
            </a:r>
            <a:endParaRPr lang="en-US" altLang="ja-JP" sz="2400" dirty="0" smtClean="0"/>
          </a:p>
          <a:p>
            <a:pPr marL="0" indent="0">
              <a:buNone/>
            </a:pPr>
            <a:r>
              <a:rPr lang="ja-JP" altLang="en-US" sz="2400" dirty="0"/>
              <a:t>　</a:t>
            </a:r>
            <a:r>
              <a:rPr lang="en-US" altLang="ja-JP" sz="2400" dirty="0" smtClean="0"/>
              <a:t>※</a:t>
            </a:r>
            <a:r>
              <a:rPr lang="ja-JP" altLang="en-US" sz="2400" dirty="0" smtClean="0"/>
              <a:t> インデックスはテーブルにいくつも設定できる。</a:t>
            </a:r>
            <a:endParaRPr lang="en-US" altLang="ja-JP" sz="2400" dirty="0" smtClean="0"/>
          </a:p>
          <a:p>
            <a:pPr marL="0" indent="0">
              <a:buNone/>
            </a:pPr>
            <a:r>
              <a:rPr lang="ja-JP" altLang="en-US" sz="2400" dirty="0"/>
              <a:t>　</a:t>
            </a:r>
            <a:r>
              <a:rPr lang="en-US" altLang="ja-JP" sz="2400" dirty="0" smtClean="0"/>
              <a:t>※</a:t>
            </a:r>
            <a:r>
              <a:rPr lang="ja-JP" altLang="en-US" sz="2400" dirty="0" smtClean="0"/>
              <a:t> インデックスは断片化するので再構築が必要。</a:t>
            </a:r>
            <a:endParaRPr lang="en-US" altLang="ja-JP" sz="2400" dirty="0" smtClean="0"/>
          </a:p>
          <a:p>
            <a:pPr marL="0" indent="0">
              <a:buNone/>
            </a:pPr>
            <a:r>
              <a:rPr lang="ja-JP" altLang="en-US" sz="2400" dirty="0" smtClean="0"/>
              <a:t>プログラム時に気にする必要はなく、</a:t>
            </a:r>
            <a:r>
              <a:rPr lang="en-US" altLang="ja-JP" sz="2400" dirty="0" smtClean="0"/>
              <a:t>DB</a:t>
            </a:r>
            <a:r>
              <a:rPr lang="ja-JP" altLang="en-US" sz="2400" dirty="0" smtClean="0"/>
              <a:t>チューニングで行うもの。</a:t>
            </a:r>
            <a:endParaRPr lang="en-US" altLang="ja-JP" sz="2400" dirty="0" smtClean="0"/>
          </a:p>
        </p:txBody>
      </p:sp>
      <p:sp>
        <p:nvSpPr>
          <p:cNvPr id="6" name="タイトル 1"/>
          <p:cNvSpPr txBox="1">
            <a:spLocks/>
          </p:cNvSpPr>
          <p:nvPr/>
        </p:nvSpPr>
        <p:spPr>
          <a:xfrm>
            <a:off x="395536" y="260648"/>
            <a:ext cx="8301608"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b="1" dirty="0" smtClean="0">
                <a:solidFill>
                  <a:srgbClr val="0070C0"/>
                </a:solidFill>
              </a:rPr>
              <a:t>● インデックス（索引）</a:t>
            </a:r>
            <a:endParaRPr lang="ja-JP" altLang="en-US" sz="2400" b="1" dirty="0">
              <a:solidFill>
                <a:srgbClr val="0070C0"/>
              </a:solidFill>
            </a:endParaRPr>
          </a:p>
        </p:txBody>
      </p:sp>
      <p:sp>
        <p:nvSpPr>
          <p:cNvPr id="4" name="コンテンツ プレースホルダー 2"/>
          <p:cNvSpPr txBox="1">
            <a:spLocks/>
          </p:cNvSpPr>
          <p:nvPr/>
        </p:nvSpPr>
        <p:spPr>
          <a:xfrm>
            <a:off x="598521" y="4351115"/>
            <a:ext cx="8136904" cy="13821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　レコードが膨大になる場合、列の型やサイズは適切なものを設定し</a:t>
            </a:r>
            <a:r>
              <a:rPr lang="en-US" altLang="ja-JP" sz="2400" dirty="0" smtClean="0"/>
              <a:t>DB</a:t>
            </a:r>
            <a:r>
              <a:rPr lang="ja-JP" altLang="en-US" sz="2400" dirty="0" smtClean="0"/>
              <a:t>サイズを抑えれます。</a:t>
            </a:r>
            <a:endParaRPr lang="en-US" altLang="ja-JP" sz="2400" dirty="0" smtClean="0"/>
          </a:p>
          <a:p>
            <a:pPr marL="0" indent="0">
              <a:buFont typeface="Arial" panose="020B0604020202020204" pitchFamily="34" charset="0"/>
              <a:buNone/>
            </a:pPr>
            <a:r>
              <a:rPr lang="ja-JP" altLang="en-US" sz="2400" dirty="0"/>
              <a:t>　適切</a:t>
            </a:r>
            <a:r>
              <a:rPr lang="ja-JP" altLang="en-US" sz="2400" dirty="0" smtClean="0"/>
              <a:t>な型のほうが高速に検索できます。</a:t>
            </a:r>
            <a:endParaRPr lang="en-US" altLang="ja-JP" sz="2400" dirty="0" smtClean="0"/>
          </a:p>
        </p:txBody>
      </p:sp>
      <p:sp>
        <p:nvSpPr>
          <p:cNvPr id="7" name="タイトル 1"/>
          <p:cNvSpPr txBox="1">
            <a:spLocks/>
          </p:cNvSpPr>
          <p:nvPr/>
        </p:nvSpPr>
        <p:spPr>
          <a:xfrm>
            <a:off x="402323" y="3717032"/>
            <a:ext cx="8301608"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b="1" dirty="0" smtClean="0">
                <a:solidFill>
                  <a:srgbClr val="0070C0"/>
                </a:solidFill>
              </a:rPr>
              <a:t>● カラム（フィールド）の型とサイズ</a:t>
            </a:r>
            <a:endParaRPr lang="ja-JP" altLang="en-US" sz="2400" b="1" dirty="0">
              <a:solidFill>
                <a:srgbClr val="0070C0"/>
              </a:solidFill>
            </a:endParaRPr>
          </a:p>
        </p:txBody>
      </p:sp>
    </p:spTree>
    <p:extLst>
      <p:ext uri="{BB962C8B-B14F-4D97-AF65-F5344CB8AC3E}">
        <p14:creationId xmlns:p14="http://schemas.microsoft.com/office/powerpoint/2010/main" val="3243921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74848" y="130622"/>
            <a:ext cx="8229600" cy="634082"/>
          </a:xfrm>
        </p:spPr>
        <p:txBody>
          <a:bodyPr>
            <a:noAutofit/>
          </a:bodyPr>
          <a:lstStyle/>
          <a:p>
            <a:r>
              <a:rPr kumimoji="1" lang="en-US" altLang="ja-JP" sz="3200" dirty="0" smtClean="0">
                <a:effectLst>
                  <a:outerShdw blurRad="38100" dist="38100" dir="2700000" algn="tl">
                    <a:srgbClr val="000000">
                      <a:alpha val="43137"/>
                    </a:srgbClr>
                  </a:outerShdw>
                </a:effectLst>
              </a:rPr>
              <a:t>DB</a:t>
            </a:r>
            <a:r>
              <a:rPr kumimoji="1" lang="ja-JP" altLang="en-US" sz="3200" dirty="0" smtClean="0">
                <a:effectLst>
                  <a:outerShdw blurRad="38100" dist="38100" dir="2700000" algn="tl">
                    <a:srgbClr val="000000">
                      <a:alpha val="43137"/>
                    </a:srgbClr>
                  </a:outerShdw>
                </a:effectLst>
              </a:rPr>
              <a:t>（データベース）設計</a:t>
            </a:r>
            <a:endParaRPr kumimoji="1" lang="ja-JP" altLang="en-US" sz="3200" dirty="0">
              <a:effectLst>
                <a:outerShdw blurRad="38100" dist="38100" dir="2700000" algn="tl">
                  <a:srgbClr val="000000">
                    <a:alpha val="43137"/>
                  </a:srgbClr>
                </a:outerShdw>
              </a:effectLst>
            </a:endParaRPr>
          </a:p>
        </p:txBody>
      </p:sp>
      <p:sp>
        <p:nvSpPr>
          <p:cNvPr id="5" name="コンテンツ プレースホルダー 2"/>
          <p:cNvSpPr>
            <a:spLocks noGrp="1"/>
          </p:cNvSpPr>
          <p:nvPr>
            <p:ph idx="1"/>
          </p:nvPr>
        </p:nvSpPr>
        <p:spPr>
          <a:xfrm>
            <a:off x="395536" y="1275430"/>
            <a:ext cx="8568952" cy="2376263"/>
          </a:xfrm>
        </p:spPr>
        <p:txBody>
          <a:bodyPr>
            <a:noAutofit/>
          </a:bodyPr>
          <a:lstStyle/>
          <a:p>
            <a:pPr marL="0" indent="0">
              <a:buNone/>
            </a:pPr>
            <a:r>
              <a:rPr kumimoji="1" lang="ja-JP" altLang="en-US" sz="1800" dirty="0" smtClean="0"/>
              <a:t>・ 何もないところから構築するときに多い図法</a:t>
            </a:r>
            <a:endParaRPr kumimoji="1" lang="en-US" altLang="ja-JP" sz="1800" dirty="0" smtClean="0"/>
          </a:p>
          <a:p>
            <a:pPr marL="0" indent="0">
              <a:buNone/>
            </a:pPr>
            <a:r>
              <a:rPr lang="ja-JP" altLang="en-US" sz="1800" dirty="0" smtClean="0"/>
              <a:t>　</a:t>
            </a:r>
            <a:r>
              <a:rPr lang="en-US" altLang="ja-JP" sz="1800" dirty="0" smtClean="0"/>
              <a:t>ER</a:t>
            </a:r>
            <a:r>
              <a:rPr lang="ja-JP" altLang="en-US" sz="1800" dirty="0" smtClean="0"/>
              <a:t>・・・</a:t>
            </a:r>
            <a:r>
              <a:rPr lang="en-US" altLang="ja-JP" sz="1800" dirty="0" smtClean="0"/>
              <a:t>Entity-Relationship</a:t>
            </a:r>
            <a:r>
              <a:rPr lang="ja-JP" altLang="en-US" sz="1800" dirty="0" err="1"/>
              <a:t>。</a:t>
            </a:r>
            <a:r>
              <a:rPr lang="ja-JP" altLang="en-US" sz="1800" dirty="0"/>
              <a:t>　</a:t>
            </a:r>
            <a:endParaRPr lang="en-US" altLang="ja-JP" sz="1800" dirty="0" smtClean="0"/>
          </a:p>
          <a:p>
            <a:pPr marL="0" indent="0">
              <a:buNone/>
            </a:pPr>
            <a:r>
              <a:rPr lang="ja-JP" altLang="en-US" sz="1800" dirty="0"/>
              <a:t>　</a:t>
            </a:r>
            <a:r>
              <a:rPr lang="en-US" altLang="ja-JP" sz="1800" dirty="0" smtClean="0"/>
              <a:t>Entity</a:t>
            </a:r>
            <a:r>
              <a:rPr lang="ja-JP" altLang="en-US" sz="1800" dirty="0" smtClean="0"/>
              <a:t>は、オブジェクト</a:t>
            </a:r>
            <a:r>
              <a:rPr lang="ja-JP" altLang="en-US" sz="1800" dirty="0"/>
              <a:t>指向の考えに似て</a:t>
            </a:r>
            <a:r>
              <a:rPr lang="ja-JP" altLang="en-US" sz="1800" dirty="0" smtClean="0"/>
              <a:t>いると私は思います。</a:t>
            </a:r>
            <a:endParaRPr kumimoji="1" lang="en-US" altLang="ja-JP" sz="1800" dirty="0" smtClean="0"/>
          </a:p>
          <a:p>
            <a:pPr marL="0" indent="0">
              <a:buNone/>
            </a:pPr>
            <a:r>
              <a:rPr kumimoji="1" lang="en-US" altLang="ja-JP" sz="1800" i="1" dirty="0" smtClean="0">
                <a:solidFill>
                  <a:srgbClr val="00B050"/>
                </a:solidFill>
              </a:rPr>
              <a:t>※</a:t>
            </a:r>
            <a:r>
              <a:rPr kumimoji="1" lang="ja-JP" altLang="en-US" sz="1800" i="1" dirty="0" smtClean="0">
                <a:solidFill>
                  <a:srgbClr val="00B050"/>
                </a:solidFill>
              </a:rPr>
              <a:t>「</a:t>
            </a:r>
            <a:r>
              <a:rPr kumimoji="1" lang="en-US" altLang="ja-JP" sz="1800" i="1" dirty="0" smtClean="0">
                <a:solidFill>
                  <a:srgbClr val="00B050"/>
                </a:solidFill>
              </a:rPr>
              <a:t>MySQL</a:t>
            </a:r>
            <a:r>
              <a:rPr kumimoji="1" lang="ja-JP" altLang="en-US" sz="1800" i="1" dirty="0" smtClean="0">
                <a:solidFill>
                  <a:srgbClr val="00B050"/>
                </a:solidFill>
              </a:rPr>
              <a:t>入門書」のページ</a:t>
            </a:r>
            <a:r>
              <a:rPr kumimoji="1" lang="en-US" altLang="ja-JP" sz="1800" i="1" dirty="0" smtClean="0">
                <a:solidFill>
                  <a:srgbClr val="00B050"/>
                </a:solidFill>
              </a:rPr>
              <a:t>98</a:t>
            </a:r>
            <a:r>
              <a:rPr kumimoji="1" lang="ja-JP" altLang="en-US" sz="1800" i="1" dirty="0" smtClean="0">
                <a:solidFill>
                  <a:srgbClr val="00B050"/>
                </a:solidFill>
              </a:rPr>
              <a:t>　</a:t>
            </a:r>
            <a:r>
              <a:rPr lang="en-US" altLang="ja-JP" sz="1800" i="1" dirty="0" smtClean="0">
                <a:solidFill>
                  <a:srgbClr val="00B050"/>
                </a:solidFill>
              </a:rPr>
              <a:t>8.2.1</a:t>
            </a:r>
            <a:r>
              <a:rPr lang="ja-JP" altLang="en-US" sz="1800" i="1" dirty="0" smtClean="0">
                <a:solidFill>
                  <a:srgbClr val="00B050"/>
                </a:solidFill>
              </a:rPr>
              <a:t> </a:t>
            </a:r>
            <a:r>
              <a:rPr lang="en-US" altLang="ja-JP" sz="1800" i="1" dirty="0" smtClean="0">
                <a:solidFill>
                  <a:srgbClr val="00B050"/>
                </a:solidFill>
              </a:rPr>
              <a:t>ER</a:t>
            </a:r>
            <a:r>
              <a:rPr lang="ja-JP" altLang="en-US" sz="1800" i="1" dirty="0" smtClean="0">
                <a:solidFill>
                  <a:srgbClr val="00B050"/>
                </a:solidFill>
              </a:rPr>
              <a:t>モデルから</a:t>
            </a:r>
            <a:r>
              <a:rPr lang="en-US" altLang="ja-JP" sz="1800" i="1" dirty="0" smtClean="0">
                <a:solidFill>
                  <a:srgbClr val="00B050"/>
                </a:solidFill>
              </a:rPr>
              <a:t>8.2.2</a:t>
            </a:r>
            <a:r>
              <a:rPr lang="ja-JP" altLang="en-US" sz="1800" i="1" dirty="0" smtClean="0">
                <a:solidFill>
                  <a:srgbClr val="00B050"/>
                </a:solidFill>
              </a:rPr>
              <a:t> </a:t>
            </a:r>
            <a:r>
              <a:rPr lang="en-US" altLang="ja-JP" sz="1800" i="1" dirty="0" smtClean="0">
                <a:solidFill>
                  <a:srgbClr val="00B050"/>
                </a:solidFill>
              </a:rPr>
              <a:t>ER</a:t>
            </a:r>
            <a:r>
              <a:rPr lang="ja-JP" altLang="en-US" sz="1800" i="1" dirty="0" smtClean="0">
                <a:solidFill>
                  <a:srgbClr val="00B050"/>
                </a:solidFill>
              </a:rPr>
              <a:t>記法</a:t>
            </a:r>
            <a:r>
              <a:rPr lang="ja-JP" altLang="en-US" sz="1800" i="1" dirty="0">
                <a:solidFill>
                  <a:srgbClr val="00B050"/>
                </a:solidFill>
              </a:rPr>
              <a:t>　</a:t>
            </a:r>
            <a:endParaRPr kumimoji="1" lang="en-US" altLang="ja-JP" sz="1800" i="1" dirty="0" smtClean="0">
              <a:solidFill>
                <a:srgbClr val="00B050"/>
              </a:solidFill>
            </a:endParaRPr>
          </a:p>
          <a:p>
            <a:pPr marL="0" indent="0">
              <a:buNone/>
            </a:pPr>
            <a:endParaRPr kumimoji="1" lang="en-US" altLang="ja-JP" sz="1800" dirty="0"/>
          </a:p>
          <a:p>
            <a:pPr marL="0" indent="0">
              <a:buNone/>
            </a:pPr>
            <a:r>
              <a:rPr kumimoji="1" lang="ja-JP" altLang="en-US" sz="1800" dirty="0" smtClean="0"/>
              <a:t>今、課題のユーザアクセス制御を</a:t>
            </a:r>
            <a:r>
              <a:rPr kumimoji="1" lang="en-US" altLang="ja-JP" sz="1800" dirty="0" smtClean="0"/>
              <a:t>ER</a:t>
            </a:r>
            <a:r>
              <a:rPr kumimoji="1" lang="ja-JP" altLang="en-US" sz="1800" dirty="0" smtClean="0"/>
              <a:t>で考えると・・・（あくまで例です！）</a:t>
            </a:r>
            <a:endParaRPr kumimoji="1" lang="en-US" altLang="ja-JP" sz="1800" dirty="0" smtClean="0"/>
          </a:p>
          <a:p>
            <a:pPr marL="0" indent="0">
              <a:buNone/>
            </a:pPr>
            <a:r>
              <a:rPr lang="ja-JP" altLang="en-US" sz="1800" dirty="0"/>
              <a:t>　→「ユーザ」と</a:t>
            </a:r>
            <a:r>
              <a:rPr lang="ja-JP" altLang="en-US" sz="1800" dirty="0" smtClean="0"/>
              <a:t>いう実体</a:t>
            </a:r>
            <a:r>
              <a:rPr lang="en-US" altLang="ja-JP" sz="1800" dirty="0" smtClean="0"/>
              <a:t>(</a:t>
            </a:r>
            <a:r>
              <a:rPr lang="en-US" altLang="ja-JP" sz="1800" dirty="0"/>
              <a:t>E</a:t>
            </a:r>
            <a:r>
              <a:rPr lang="en-US" altLang="ja-JP" sz="1800" dirty="0" smtClean="0"/>
              <a:t>)</a:t>
            </a:r>
            <a:r>
              <a:rPr lang="ja-JP" altLang="en-US" sz="1800" dirty="0" err="1" smtClean="0"/>
              <a:t>、</a:t>
            </a:r>
            <a:r>
              <a:rPr lang="ja-JP" altLang="en-US" sz="1800" dirty="0" smtClean="0"/>
              <a:t>「</a:t>
            </a:r>
            <a:r>
              <a:rPr lang="ja-JP" altLang="en-US" sz="1800" dirty="0"/>
              <a:t>ユーザ」にある</a:t>
            </a:r>
            <a:r>
              <a:rPr lang="ja-JP" altLang="en-US" sz="1800" dirty="0" smtClean="0"/>
              <a:t>属性</a:t>
            </a:r>
            <a:r>
              <a:rPr lang="en-US" altLang="ja-JP" sz="1800" dirty="0" smtClean="0"/>
              <a:t>(</a:t>
            </a:r>
            <a:r>
              <a:rPr lang="ja-JP" altLang="en-US" sz="1800" dirty="0" smtClean="0"/>
              <a:t>列</a:t>
            </a:r>
            <a:r>
              <a:rPr lang="en-US" altLang="ja-JP" sz="1800" dirty="0" smtClean="0"/>
              <a:t>)</a:t>
            </a:r>
            <a:r>
              <a:rPr lang="ja-JP" altLang="en-US" sz="1800" dirty="0" err="1" smtClean="0"/>
              <a:t>、</a:t>
            </a:r>
            <a:r>
              <a:rPr lang="ja-JP" altLang="en-US" sz="1800" dirty="0" smtClean="0"/>
              <a:t> 「ユーザ」は「</a:t>
            </a:r>
            <a:r>
              <a:rPr lang="ja-JP" altLang="en-US" sz="1800" dirty="0"/>
              <a:t>部門」に関連</a:t>
            </a:r>
            <a:r>
              <a:rPr lang="en-US" altLang="ja-JP" sz="1800" dirty="0"/>
              <a:t>(R)</a:t>
            </a:r>
            <a:r>
              <a:rPr lang="ja-JP" altLang="en-US" sz="1800" dirty="0"/>
              <a:t>する</a:t>
            </a:r>
            <a:r>
              <a:rPr lang="ja-JP" altLang="en-US" sz="1800" dirty="0" smtClean="0"/>
              <a:t>。</a:t>
            </a:r>
            <a:endParaRPr lang="en-US" altLang="ja-JP" sz="1800" dirty="0"/>
          </a:p>
          <a:p>
            <a:pPr marL="0" indent="0">
              <a:buNone/>
            </a:pPr>
            <a:endParaRPr kumimoji="1" lang="en-US" altLang="ja-JP" sz="1600" dirty="0" smtClean="0"/>
          </a:p>
        </p:txBody>
      </p:sp>
      <p:sp>
        <p:nvSpPr>
          <p:cNvPr id="6" name="タイトル 1"/>
          <p:cNvSpPr txBox="1">
            <a:spLocks/>
          </p:cNvSpPr>
          <p:nvPr/>
        </p:nvSpPr>
        <p:spPr>
          <a:xfrm>
            <a:off x="395536" y="764704"/>
            <a:ext cx="8301608" cy="5040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400" b="1" dirty="0" smtClean="0">
                <a:solidFill>
                  <a:srgbClr val="0070C0"/>
                </a:solidFill>
              </a:rPr>
              <a:t>● データモデリングツール（</a:t>
            </a:r>
            <a:r>
              <a:rPr lang="en-US" altLang="ja-JP" sz="2400" b="1" dirty="0" smtClean="0">
                <a:solidFill>
                  <a:srgbClr val="0070C0"/>
                </a:solidFill>
              </a:rPr>
              <a:t>ER</a:t>
            </a:r>
            <a:r>
              <a:rPr lang="ja-JP" altLang="en-US" sz="2400" b="1" dirty="0" smtClean="0">
                <a:solidFill>
                  <a:srgbClr val="0070C0"/>
                </a:solidFill>
              </a:rPr>
              <a:t>図）</a:t>
            </a:r>
            <a:endParaRPr lang="ja-JP" altLang="en-US" sz="2400" b="1" dirty="0">
              <a:solidFill>
                <a:srgbClr val="0070C0"/>
              </a:solidFill>
            </a:endParaRPr>
          </a:p>
        </p:txBody>
      </p:sp>
      <p:sp>
        <p:nvSpPr>
          <p:cNvPr id="2" name="正方形/長方形 1"/>
          <p:cNvSpPr/>
          <p:nvPr/>
        </p:nvSpPr>
        <p:spPr>
          <a:xfrm>
            <a:off x="1138003" y="4151264"/>
            <a:ext cx="936104"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b="1" spc="-150" dirty="0" smtClean="0"/>
              <a:t>ユーザ</a:t>
            </a:r>
            <a:endParaRPr kumimoji="1" lang="ja-JP" altLang="en-US" sz="1000" b="1" spc="-150" dirty="0"/>
          </a:p>
        </p:txBody>
      </p:sp>
      <p:sp>
        <p:nvSpPr>
          <p:cNvPr id="9" name="正方形/長方形 8"/>
          <p:cNvSpPr/>
          <p:nvPr/>
        </p:nvSpPr>
        <p:spPr>
          <a:xfrm>
            <a:off x="3946315" y="3863232"/>
            <a:ext cx="934286"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b="1" spc="-150" dirty="0" smtClean="0"/>
              <a:t>部門</a:t>
            </a:r>
            <a:endParaRPr kumimoji="1" lang="en-US" altLang="ja-JP" sz="1000" b="1" spc="-150" dirty="0" smtClean="0"/>
          </a:p>
          <a:p>
            <a:pPr algn="ctr"/>
            <a:r>
              <a:rPr lang="en-US" altLang="ja-JP" sz="1000" b="1" spc="-150" dirty="0" smtClean="0"/>
              <a:t>Or</a:t>
            </a:r>
          </a:p>
          <a:p>
            <a:pPr algn="ctr"/>
            <a:r>
              <a:rPr kumimoji="1" lang="ja-JP" altLang="en-US" sz="1000" b="1" spc="-150" dirty="0"/>
              <a:t>グループ</a:t>
            </a:r>
          </a:p>
        </p:txBody>
      </p:sp>
      <p:sp>
        <p:nvSpPr>
          <p:cNvPr id="10" name="正方形/長方形 9"/>
          <p:cNvSpPr/>
          <p:nvPr/>
        </p:nvSpPr>
        <p:spPr>
          <a:xfrm>
            <a:off x="6682619" y="3950769"/>
            <a:ext cx="936104"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b="1" spc="-150" dirty="0" smtClean="0"/>
              <a:t>窯</a:t>
            </a:r>
            <a:endParaRPr kumimoji="1" lang="ja-JP" altLang="en-US" sz="1000" b="1" spc="-150" dirty="0"/>
          </a:p>
        </p:txBody>
      </p:sp>
      <p:sp>
        <p:nvSpPr>
          <p:cNvPr id="11" name="正方形/長方形 10"/>
          <p:cNvSpPr/>
          <p:nvPr/>
        </p:nvSpPr>
        <p:spPr>
          <a:xfrm>
            <a:off x="6682619" y="4403292"/>
            <a:ext cx="936104"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b="1" spc="-150" dirty="0" smtClean="0"/>
              <a:t>窯</a:t>
            </a:r>
            <a:endParaRPr kumimoji="1" lang="ja-JP" altLang="en-US" sz="1000" b="1" spc="-150" dirty="0"/>
          </a:p>
        </p:txBody>
      </p:sp>
      <p:sp>
        <p:nvSpPr>
          <p:cNvPr id="12" name="円/楕円 11"/>
          <p:cNvSpPr/>
          <p:nvPr/>
        </p:nvSpPr>
        <p:spPr>
          <a:xfrm>
            <a:off x="951250" y="5589240"/>
            <a:ext cx="1152128"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b="1" spc="-150" dirty="0" smtClean="0"/>
              <a:t>ユーザ名</a:t>
            </a:r>
            <a:endParaRPr kumimoji="1" lang="ja-JP" altLang="en-US" sz="1000" b="1" spc="-150" dirty="0"/>
          </a:p>
        </p:txBody>
      </p:sp>
      <p:sp>
        <p:nvSpPr>
          <p:cNvPr id="13" name="円/楕円 12"/>
          <p:cNvSpPr/>
          <p:nvPr/>
        </p:nvSpPr>
        <p:spPr>
          <a:xfrm>
            <a:off x="1317835" y="5081294"/>
            <a:ext cx="1152128"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b="1" spc="-150" dirty="0" smtClean="0"/>
              <a:t>ログイン</a:t>
            </a:r>
            <a:endParaRPr kumimoji="1" lang="en-US" altLang="ja-JP" sz="1000" b="1" spc="-150" dirty="0" smtClean="0"/>
          </a:p>
          <a:p>
            <a:pPr algn="ctr"/>
            <a:r>
              <a:rPr kumimoji="1" lang="ja-JP" altLang="en-US" sz="1000" b="1" spc="-150" dirty="0" smtClean="0"/>
              <a:t>パスワード</a:t>
            </a:r>
            <a:endParaRPr kumimoji="1" lang="ja-JP" altLang="en-US" sz="1000" b="1" spc="-150" dirty="0"/>
          </a:p>
        </p:txBody>
      </p:sp>
      <p:cxnSp>
        <p:nvCxnSpPr>
          <p:cNvPr id="15" name="直線コネクタ 14"/>
          <p:cNvCxnSpPr>
            <a:stCxn id="2" idx="3"/>
            <a:endCxn id="9" idx="1"/>
          </p:cNvCxnSpPr>
          <p:nvPr/>
        </p:nvCxnSpPr>
        <p:spPr>
          <a:xfrm flipV="1">
            <a:off x="2074107" y="4259276"/>
            <a:ext cx="1872208" cy="36004"/>
          </a:xfrm>
          <a:prstGeom prst="line">
            <a:avLst/>
          </a:prstGeom>
        </p:spPr>
        <p:style>
          <a:lnRef idx="1">
            <a:schemeClr val="accent1"/>
          </a:lnRef>
          <a:fillRef idx="0">
            <a:schemeClr val="accent1"/>
          </a:fillRef>
          <a:effectRef idx="0">
            <a:schemeClr val="accent1"/>
          </a:effectRef>
          <a:fontRef idx="minor">
            <a:schemeClr val="tx1"/>
          </a:fontRef>
        </p:style>
      </p:cxnSp>
      <p:sp>
        <p:nvSpPr>
          <p:cNvPr id="3" name="フローチャート : 判断 2"/>
          <p:cNvSpPr/>
          <p:nvPr/>
        </p:nvSpPr>
        <p:spPr>
          <a:xfrm>
            <a:off x="2340407" y="4002339"/>
            <a:ext cx="1309236" cy="621887"/>
          </a:xfrm>
          <a:prstGeom prst="flowChartDecision">
            <a:avLst/>
          </a:prstGeom>
        </p:spPr>
        <p:style>
          <a:lnRef idx="2">
            <a:schemeClr val="dk1"/>
          </a:lnRef>
          <a:fillRef idx="1">
            <a:schemeClr val="lt1"/>
          </a:fillRef>
          <a:effectRef idx="0">
            <a:schemeClr val="dk1"/>
          </a:effectRef>
          <a:fontRef idx="minor">
            <a:schemeClr val="dk1"/>
          </a:fontRef>
        </p:style>
        <p:txBody>
          <a:bodyPr lIns="0" tIns="0" rIns="0" bIns="0" rtlCol="0" anchor="ctr"/>
          <a:lstStyle/>
          <a:p>
            <a:r>
              <a:rPr kumimoji="1" lang="ja-JP" altLang="en-US" sz="1000" b="1" spc="-150" dirty="0" smtClean="0"/>
              <a:t>ユーザーは部門に属する</a:t>
            </a:r>
            <a:endParaRPr kumimoji="1" lang="ja-JP" altLang="en-US" sz="1000" b="1" spc="-150" dirty="0"/>
          </a:p>
        </p:txBody>
      </p:sp>
      <p:sp>
        <p:nvSpPr>
          <p:cNvPr id="17" name="正方形/長方形 16"/>
          <p:cNvSpPr/>
          <p:nvPr/>
        </p:nvSpPr>
        <p:spPr>
          <a:xfrm>
            <a:off x="5674507" y="5769260"/>
            <a:ext cx="937922" cy="3960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b="1" spc="-150" dirty="0" smtClean="0"/>
              <a:t>役割</a:t>
            </a:r>
            <a:endParaRPr kumimoji="1" lang="ja-JP" altLang="en-US" sz="1000" b="1" spc="-150" dirty="0"/>
          </a:p>
        </p:txBody>
      </p:sp>
      <p:cxnSp>
        <p:nvCxnSpPr>
          <p:cNvPr id="22" name="直線コネクタ 21"/>
          <p:cNvCxnSpPr/>
          <p:nvPr/>
        </p:nvCxnSpPr>
        <p:spPr>
          <a:xfrm flipV="1">
            <a:off x="4882419" y="4241274"/>
            <a:ext cx="1872208" cy="36004"/>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フローチャート : 判断 20"/>
          <p:cNvSpPr/>
          <p:nvPr/>
        </p:nvSpPr>
        <p:spPr>
          <a:xfrm>
            <a:off x="5076711" y="4002339"/>
            <a:ext cx="1309236" cy="621887"/>
          </a:xfrm>
          <a:prstGeom prst="flowChartDecision">
            <a:avLst/>
          </a:prstGeom>
        </p:spPr>
        <p:style>
          <a:lnRef idx="2">
            <a:schemeClr val="dk1"/>
          </a:lnRef>
          <a:fillRef idx="1">
            <a:schemeClr val="lt1"/>
          </a:fillRef>
          <a:effectRef idx="0">
            <a:schemeClr val="dk1"/>
          </a:effectRef>
          <a:fontRef idx="minor">
            <a:schemeClr val="dk1"/>
          </a:fontRef>
        </p:style>
        <p:txBody>
          <a:bodyPr lIns="0" tIns="0" rIns="0" bIns="0" rtlCol="0" anchor="ctr"/>
          <a:lstStyle/>
          <a:p>
            <a:r>
              <a:rPr lang="ja-JP" altLang="en-US" sz="1000" b="1" spc="-150" dirty="0" smtClean="0"/>
              <a:t>窯は部門でまとまる</a:t>
            </a:r>
            <a:endParaRPr kumimoji="1" lang="ja-JP" altLang="en-US" sz="1000" b="1" spc="-150" dirty="0"/>
          </a:p>
        </p:txBody>
      </p:sp>
      <p:cxnSp>
        <p:nvCxnSpPr>
          <p:cNvPr id="23" name="直線コネクタ 22"/>
          <p:cNvCxnSpPr>
            <a:endCxn id="12" idx="1"/>
          </p:cNvCxnSpPr>
          <p:nvPr/>
        </p:nvCxnSpPr>
        <p:spPr>
          <a:xfrm flipH="1">
            <a:off x="1119975" y="4439296"/>
            <a:ext cx="98930" cy="120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a:endCxn id="13" idx="1"/>
          </p:cNvCxnSpPr>
          <p:nvPr/>
        </p:nvCxnSpPr>
        <p:spPr>
          <a:xfrm>
            <a:off x="1416765" y="4439296"/>
            <a:ext cx="69795" cy="694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074107" y="4446948"/>
            <a:ext cx="3600400" cy="1502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9" idx="2"/>
            <a:endCxn id="17" idx="1"/>
          </p:cNvCxnSpPr>
          <p:nvPr/>
        </p:nvCxnSpPr>
        <p:spPr>
          <a:xfrm>
            <a:off x="4413458" y="4655320"/>
            <a:ext cx="1261049" cy="1311962"/>
          </a:xfrm>
          <a:prstGeom prst="line">
            <a:avLst/>
          </a:prstGeom>
        </p:spPr>
        <p:style>
          <a:lnRef idx="1">
            <a:schemeClr val="accent1"/>
          </a:lnRef>
          <a:fillRef idx="0">
            <a:schemeClr val="accent1"/>
          </a:fillRef>
          <a:effectRef idx="0">
            <a:schemeClr val="accent1"/>
          </a:effectRef>
          <a:fontRef idx="minor">
            <a:schemeClr val="tx1"/>
          </a:fontRef>
        </p:style>
      </p:cxnSp>
      <p:sp>
        <p:nvSpPr>
          <p:cNvPr id="32" name="フローチャート : 判断 31"/>
          <p:cNvSpPr/>
          <p:nvPr/>
        </p:nvSpPr>
        <p:spPr>
          <a:xfrm>
            <a:off x="4146498" y="5137302"/>
            <a:ext cx="1571084" cy="621887"/>
          </a:xfrm>
          <a:prstGeom prst="flowChartDecision">
            <a:avLst/>
          </a:prstGeom>
        </p:spPr>
        <p:style>
          <a:lnRef idx="2">
            <a:schemeClr val="dk1"/>
          </a:lnRef>
          <a:fillRef idx="1">
            <a:schemeClr val="lt1"/>
          </a:fillRef>
          <a:effectRef idx="0">
            <a:schemeClr val="dk1"/>
          </a:effectRef>
          <a:fontRef idx="minor">
            <a:schemeClr val="dk1"/>
          </a:fontRef>
        </p:style>
        <p:txBody>
          <a:bodyPr lIns="0" tIns="0" rIns="0" bIns="0" rtlCol="0" anchor="ctr"/>
          <a:lstStyle/>
          <a:p>
            <a:r>
              <a:rPr kumimoji="1" lang="ja-JP" altLang="en-US" sz="1000" b="1" spc="-150" dirty="0" smtClean="0"/>
              <a:t>ユーザはその部門で役割がある（</a:t>
            </a:r>
            <a:r>
              <a:rPr kumimoji="1" lang="en-US" altLang="ja-JP" sz="1000" b="1" spc="-150" dirty="0" smtClean="0"/>
              <a:t>AND</a:t>
            </a:r>
            <a:r>
              <a:rPr kumimoji="1" lang="ja-JP" altLang="en-US" sz="1000" b="1" spc="-150" dirty="0" smtClean="0"/>
              <a:t>）</a:t>
            </a:r>
            <a:endParaRPr kumimoji="1" lang="ja-JP" altLang="en-US" sz="1000" b="1" spc="-150" dirty="0"/>
          </a:p>
        </p:txBody>
      </p:sp>
      <p:cxnSp>
        <p:nvCxnSpPr>
          <p:cNvPr id="35" name="直線コネクタ 34"/>
          <p:cNvCxnSpPr/>
          <p:nvPr/>
        </p:nvCxnSpPr>
        <p:spPr>
          <a:xfrm>
            <a:off x="6623983" y="5949280"/>
            <a:ext cx="543126" cy="3409"/>
          </a:xfrm>
          <a:prstGeom prst="line">
            <a:avLst/>
          </a:prstGeom>
        </p:spPr>
        <p:style>
          <a:lnRef idx="1">
            <a:schemeClr val="accent1"/>
          </a:lnRef>
          <a:fillRef idx="0">
            <a:schemeClr val="accent1"/>
          </a:fillRef>
          <a:effectRef idx="0">
            <a:schemeClr val="accent1"/>
          </a:effectRef>
          <a:fontRef idx="minor">
            <a:schemeClr val="tx1"/>
          </a:fontRef>
        </p:style>
      </p:cxnSp>
      <p:sp>
        <p:nvSpPr>
          <p:cNvPr id="37" name="円/楕円 36"/>
          <p:cNvSpPr/>
          <p:nvPr/>
        </p:nvSpPr>
        <p:spPr>
          <a:xfrm>
            <a:off x="7164288" y="5770964"/>
            <a:ext cx="1152128"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b="1" spc="-150" dirty="0" smtClean="0"/>
              <a:t>ＦＬＡＧで</a:t>
            </a:r>
            <a:endParaRPr kumimoji="1" lang="en-US" altLang="ja-JP" sz="1000" b="1" spc="-150" dirty="0" smtClean="0"/>
          </a:p>
          <a:p>
            <a:pPr algn="ctr"/>
            <a:r>
              <a:rPr kumimoji="1" lang="ja-JP" altLang="en-US" sz="1000" b="1" spc="-150" dirty="0" smtClean="0"/>
              <a:t>出来る操作</a:t>
            </a:r>
            <a:endParaRPr kumimoji="1" lang="ja-JP" altLang="en-US" sz="1000" b="1" spc="-150" dirty="0"/>
          </a:p>
        </p:txBody>
      </p:sp>
    </p:spTree>
    <p:extLst>
      <p:ext uri="{BB962C8B-B14F-4D97-AF65-F5344CB8AC3E}">
        <p14:creationId xmlns:p14="http://schemas.microsoft.com/office/powerpoint/2010/main" val="1702545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524</TotalTime>
  <Words>433</Words>
  <Application>Microsoft Office PowerPoint</Application>
  <PresentationFormat>画面に合わせる (4:3)</PresentationFormat>
  <Paragraphs>155</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RDBMS 勉強会</vt:lpstr>
      <vt:lpstr>レジュメ（計45分くらい）</vt:lpstr>
      <vt:lpstr>RDBMSの基礎</vt:lpstr>
      <vt:lpstr>PowerPoint プレゼンテーション</vt:lpstr>
      <vt:lpstr>PowerPoint プレゼンテーション</vt:lpstr>
      <vt:lpstr>PowerPoint プレゼンテーション</vt:lpstr>
      <vt:lpstr>テーブルの設定</vt:lpstr>
      <vt:lpstr>PowerPoint プレゼンテーション</vt:lpstr>
      <vt:lpstr>DB（データベース）設計</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勉強会</dc:title>
  <dc:creator>川並 浩史</dc:creator>
  <cp:lastModifiedBy>川並 浩史</cp:lastModifiedBy>
  <cp:revision>99</cp:revision>
  <dcterms:created xsi:type="dcterms:W3CDTF">2017-05-11T06:45:32Z</dcterms:created>
  <dcterms:modified xsi:type="dcterms:W3CDTF">2017-05-19T03:29:32Z</dcterms:modified>
</cp:coreProperties>
</file>