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48" r:id="rId1"/>
  </p:sldMasterIdLst>
  <p:notesMasterIdLst>
    <p:notesMasterId r:id="rId27"/>
  </p:notesMasterIdLst>
  <p:handoutMasterIdLst>
    <p:handoutMasterId r:id="rId28"/>
  </p:handoutMasterIdLst>
  <p:sldIdLst>
    <p:sldId id="1232" r:id="rId2"/>
    <p:sldId id="1273" r:id="rId3"/>
    <p:sldId id="1224" r:id="rId4"/>
    <p:sldId id="1260" r:id="rId5"/>
    <p:sldId id="1258" r:id="rId6"/>
    <p:sldId id="1263" r:id="rId7"/>
    <p:sldId id="1264" r:id="rId8"/>
    <p:sldId id="1265" r:id="rId9"/>
    <p:sldId id="1261" r:id="rId10"/>
    <p:sldId id="1267" r:id="rId11"/>
    <p:sldId id="1266" r:id="rId12"/>
    <p:sldId id="1262" r:id="rId13"/>
    <p:sldId id="1268" r:id="rId14"/>
    <p:sldId id="1269" r:id="rId15"/>
    <p:sldId id="1270" r:id="rId16"/>
    <p:sldId id="1250" r:id="rId17"/>
    <p:sldId id="1271" r:id="rId18"/>
    <p:sldId id="1274" r:id="rId19"/>
    <p:sldId id="1272" r:id="rId20"/>
    <p:sldId id="1277" r:id="rId21"/>
    <p:sldId id="1280" r:id="rId22"/>
    <p:sldId id="1275" r:id="rId23"/>
    <p:sldId id="1279" r:id="rId24"/>
    <p:sldId id="1276" r:id="rId25"/>
    <p:sldId id="1278" r:id="rId26"/>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C1D6B0C5-FBE3-4186-8B18-0A726EA499F4}">
          <p14:sldIdLst>
            <p14:sldId id="1232"/>
            <p14:sldId id="1273"/>
            <p14:sldId id="1224"/>
            <p14:sldId id="1260"/>
            <p14:sldId id="1258"/>
            <p14:sldId id="1263"/>
            <p14:sldId id="1264"/>
            <p14:sldId id="1265"/>
            <p14:sldId id="1261"/>
            <p14:sldId id="1267"/>
            <p14:sldId id="1266"/>
            <p14:sldId id="1262"/>
            <p14:sldId id="1268"/>
            <p14:sldId id="1269"/>
            <p14:sldId id="1270"/>
            <p14:sldId id="1250"/>
            <p14:sldId id="1271"/>
            <p14:sldId id="1274"/>
            <p14:sldId id="1272"/>
            <p14:sldId id="1277"/>
            <p14:sldId id="1280"/>
            <p14:sldId id="1275"/>
            <p14:sldId id="1279"/>
            <p14:sldId id="1276"/>
            <p14:sldId id="1278"/>
          </p14:sldIdLst>
        </p14:section>
      </p14:sectionLst>
    </p:ext>
    <p:ext uri="{EFAFB233-063F-42B5-8137-9DF3F51BA10A}">
      <p15:sldGuideLst xmlns:p15="http://schemas.microsoft.com/office/powerpoint/2012/main">
        <p15:guide id="1" orient="horz" pos="2160">
          <p15:clr>
            <a:srgbClr val="A4A3A4"/>
          </p15:clr>
        </p15:guide>
        <p15:guide id="2" orient="horz" pos="3974">
          <p15:clr>
            <a:srgbClr val="A4A3A4"/>
          </p15:clr>
        </p15:guide>
        <p15:guide id="3" orient="horz" pos="4020">
          <p15:clr>
            <a:srgbClr val="A4A3A4"/>
          </p15:clr>
        </p15:guide>
        <p15:guide id="4" pos="2880">
          <p15:clr>
            <a:srgbClr val="A4A3A4"/>
          </p15:clr>
        </p15:guide>
        <p15:guide id="5" pos="204">
          <p15:clr>
            <a:srgbClr val="A4A3A4"/>
          </p15:clr>
        </p15:guide>
        <p15:guide id="6" pos="5647">
          <p15:clr>
            <a:srgbClr val="A4A3A4"/>
          </p15:clr>
        </p15:guide>
        <p15:guide id="7" pos="3120">
          <p15:clr>
            <a:srgbClr val="A4A3A4"/>
          </p15:clr>
        </p15:guide>
        <p15:guide id="8" pos="221">
          <p15:clr>
            <a:srgbClr val="A4A3A4"/>
          </p15:clr>
        </p15:guide>
        <p15:guide id="9" pos="611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008000"/>
    <a:srgbClr val="FF6600"/>
    <a:srgbClr val="A50021"/>
    <a:srgbClr val="FFFFCC"/>
    <a:srgbClr val="CCFFCC"/>
    <a:srgbClr val="F8F8F8"/>
    <a:srgbClr val="FFA3B5"/>
    <a:srgbClr val="B34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69954" autoAdjust="0"/>
  </p:normalViewPr>
  <p:slideViewPr>
    <p:cSldViewPr>
      <p:cViewPr varScale="1">
        <p:scale>
          <a:sx n="83" d="100"/>
          <a:sy n="83" d="100"/>
        </p:scale>
        <p:origin x="1304" y="68"/>
      </p:cViewPr>
      <p:guideLst>
        <p:guide orient="horz" pos="2160"/>
        <p:guide orient="horz" pos="3974"/>
        <p:guide orient="horz" pos="4020"/>
        <p:guide pos="2880"/>
        <p:guide pos="204"/>
        <p:guide pos="5647"/>
        <p:guide pos="3120"/>
        <p:guide pos="221"/>
        <p:guide pos="6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532"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7"/>
            <a:ext cx="2949787" cy="496571"/>
          </a:xfrm>
          <a:prstGeom prst="rect">
            <a:avLst/>
          </a:prstGeom>
        </p:spPr>
        <p:txBody>
          <a:bodyPr vert="horz" lIns="91088" tIns="45543" rIns="91088" bIns="45543"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855842" y="7"/>
            <a:ext cx="2949787" cy="496571"/>
          </a:xfrm>
          <a:prstGeom prst="rect">
            <a:avLst/>
          </a:prstGeom>
        </p:spPr>
        <p:txBody>
          <a:bodyPr vert="horz" lIns="91088" tIns="45543" rIns="91088" bIns="45543" rtlCol="0"/>
          <a:lstStyle>
            <a:lvl1pPr algn="r">
              <a:defRPr sz="1300"/>
            </a:lvl1pPr>
          </a:lstStyle>
          <a:p>
            <a:fld id="{6813BFF2-AA88-2548-9B44-A5D140777F1F}" type="datetimeFigureOut">
              <a:rPr kumimoji="1" lang="ja-JP" altLang="en-US" smtClean="0"/>
              <a:t>2021/4/22</a:t>
            </a:fld>
            <a:endParaRPr kumimoji="1" lang="ja-JP" altLang="en-US"/>
          </a:p>
        </p:txBody>
      </p:sp>
      <p:sp>
        <p:nvSpPr>
          <p:cNvPr id="4" name="フッター プレースホルダー 3"/>
          <p:cNvSpPr>
            <a:spLocks noGrp="1"/>
          </p:cNvSpPr>
          <p:nvPr>
            <p:ph type="ftr" sz="quarter" idx="2"/>
          </p:nvPr>
        </p:nvSpPr>
        <p:spPr>
          <a:xfrm>
            <a:off x="0" y="9441182"/>
            <a:ext cx="2949787" cy="496570"/>
          </a:xfrm>
          <a:prstGeom prst="rect">
            <a:avLst/>
          </a:prstGeom>
        </p:spPr>
        <p:txBody>
          <a:bodyPr vert="horz" lIns="91088" tIns="45543" rIns="91088" bIns="45543"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855842" y="9441182"/>
            <a:ext cx="2949787" cy="496570"/>
          </a:xfrm>
          <a:prstGeom prst="rect">
            <a:avLst/>
          </a:prstGeom>
        </p:spPr>
        <p:txBody>
          <a:bodyPr vert="horz" lIns="91088" tIns="45543" rIns="91088" bIns="45543" rtlCol="0" anchor="b"/>
          <a:lstStyle>
            <a:lvl1pPr algn="r">
              <a:defRPr sz="1300"/>
            </a:lvl1pPr>
          </a:lstStyle>
          <a:p>
            <a:fld id="{BB8E6B31-305A-FC40-A177-B3247A95B8E4}" type="slidenum">
              <a:rPr kumimoji="1" lang="ja-JP" altLang="en-US" smtClean="0"/>
              <a:t>‹#›</a:t>
            </a:fld>
            <a:endParaRPr kumimoji="1" lang="ja-JP" altLang="en-US"/>
          </a:p>
        </p:txBody>
      </p:sp>
    </p:spTree>
    <p:extLst>
      <p:ext uri="{BB962C8B-B14F-4D97-AF65-F5344CB8AC3E}">
        <p14:creationId xmlns:p14="http://schemas.microsoft.com/office/powerpoint/2010/main" val="22712723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7"/>
            <a:ext cx="2949574" cy="496888"/>
          </a:xfrm>
          <a:prstGeom prst="rect">
            <a:avLst/>
          </a:prstGeom>
        </p:spPr>
        <p:txBody>
          <a:bodyPr vert="horz" lIns="91397" tIns="45700" rIns="91397" bIns="4570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56048" y="7"/>
            <a:ext cx="2949574" cy="496888"/>
          </a:xfrm>
          <a:prstGeom prst="rect">
            <a:avLst/>
          </a:prstGeom>
        </p:spPr>
        <p:txBody>
          <a:bodyPr vert="horz" lIns="91397" tIns="45700" rIns="91397" bIns="45700" rtlCol="0"/>
          <a:lstStyle>
            <a:lvl1pPr algn="r">
              <a:defRPr sz="1300"/>
            </a:lvl1pPr>
          </a:lstStyle>
          <a:p>
            <a:fld id="{9AB52A8E-7CA6-44C8-A210-8E51BB84173B}" type="datetimeFigureOut">
              <a:rPr kumimoji="1" lang="ja-JP" altLang="en-US" smtClean="0"/>
              <a:pPr/>
              <a:t>2021/4/22</a:t>
            </a:fld>
            <a:endParaRPr kumimoji="1" lang="ja-JP" altLang="en-US"/>
          </a:p>
        </p:txBody>
      </p:sp>
      <p:sp>
        <p:nvSpPr>
          <p:cNvPr id="4" name="スライド イメージ プレースホルダー 3"/>
          <p:cNvSpPr>
            <a:spLocks noGrp="1" noRot="1" noChangeAspect="1"/>
          </p:cNvSpPr>
          <p:nvPr>
            <p:ph type="sldImg" idx="2"/>
          </p:nvPr>
        </p:nvSpPr>
        <p:spPr>
          <a:xfrm>
            <a:off x="711200" y="742950"/>
            <a:ext cx="5384800" cy="3729038"/>
          </a:xfrm>
          <a:prstGeom prst="rect">
            <a:avLst/>
          </a:prstGeom>
          <a:noFill/>
          <a:ln w="12700">
            <a:solidFill>
              <a:prstClr val="black"/>
            </a:solidFill>
          </a:ln>
        </p:spPr>
        <p:txBody>
          <a:bodyPr vert="horz" lIns="91397" tIns="45700" rIns="91397" bIns="45700" rtlCol="0" anchor="ctr"/>
          <a:lstStyle/>
          <a:p>
            <a:endParaRPr lang="ja-JP" altLang="en-US"/>
          </a:p>
        </p:txBody>
      </p:sp>
      <p:sp>
        <p:nvSpPr>
          <p:cNvPr id="5" name="ノート プレースホルダー 4"/>
          <p:cNvSpPr>
            <a:spLocks noGrp="1"/>
          </p:cNvSpPr>
          <p:nvPr>
            <p:ph type="body" sz="quarter" idx="3"/>
          </p:nvPr>
        </p:nvSpPr>
        <p:spPr>
          <a:xfrm>
            <a:off x="681046" y="4721231"/>
            <a:ext cx="5445124" cy="4471988"/>
          </a:xfrm>
          <a:prstGeom prst="rect">
            <a:avLst/>
          </a:prstGeom>
        </p:spPr>
        <p:txBody>
          <a:bodyPr vert="horz" lIns="91397" tIns="45700" rIns="91397" bIns="4570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5" y="9440865"/>
            <a:ext cx="2949574" cy="496887"/>
          </a:xfrm>
          <a:prstGeom prst="rect">
            <a:avLst/>
          </a:prstGeom>
        </p:spPr>
        <p:txBody>
          <a:bodyPr vert="horz" lIns="91397" tIns="45700" rIns="91397" bIns="4570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56048" y="9440865"/>
            <a:ext cx="2949574" cy="496887"/>
          </a:xfrm>
          <a:prstGeom prst="rect">
            <a:avLst/>
          </a:prstGeom>
        </p:spPr>
        <p:txBody>
          <a:bodyPr vert="horz" lIns="91397" tIns="45700" rIns="91397" bIns="45700" rtlCol="0" anchor="b"/>
          <a:lstStyle>
            <a:lvl1pPr algn="r">
              <a:defRPr sz="1300"/>
            </a:lvl1pPr>
          </a:lstStyle>
          <a:p>
            <a:fld id="{2118BD19-8094-4E88-8AA1-97BCC26FBE0D}" type="slidenum">
              <a:rPr kumimoji="1" lang="ja-JP" altLang="en-US" smtClean="0"/>
              <a:pPr/>
              <a:t>‹#›</a:t>
            </a:fld>
            <a:endParaRPr kumimoji="1" lang="ja-JP" altLang="en-US"/>
          </a:p>
        </p:txBody>
      </p:sp>
    </p:spTree>
    <p:extLst>
      <p:ext uri="{BB962C8B-B14F-4D97-AF65-F5344CB8AC3E}">
        <p14:creationId xmlns:p14="http://schemas.microsoft.com/office/powerpoint/2010/main" val="468835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37" eaLnBrk="0" hangingPunct="0">
              <a:spcBef>
                <a:spcPct val="30000"/>
              </a:spcBef>
              <a:defRPr kumimoji="1" sz="1400">
                <a:solidFill>
                  <a:schemeClr val="tx1"/>
                </a:solidFill>
                <a:latin typeface="Times New Roman" pitchFamily="18" charset="0"/>
                <a:ea typeface="ＭＳ Ｐ明朝" pitchFamily="18" charset="-128"/>
              </a:defRPr>
            </a:lvl1pPr>
            <a:lvl2pPr marL="749059" indent="-288100" defTabSz="976337" eaLnBrk="0" hangingPunct="0">
              <a:spcBef>
                <a:spcPct val="30000"/>
              </a:spcBef>
              <a:defRPr kumimoji="1" sz="1400">
                <a:solidFill>
                  <a:schemeClr val="tx1"/>
                </a:solidFill>
                <a:latin typeface="Times New Roman" pitchFamily="18" charset="0"/>
                <a:ea typeface="ＭＳ Ｐ明朝" pitchFamily="18" charset="-128"/>
              </a:defRPr>
            </a:lvl2pPr>
            <a:lvl3pPr marL="1152398" indent="-230480" defTabSz="976337" eaLnBrk="0" hangingPunct="0">
              <a:spcBef>
                <a:spcPct val="30000"/>
              </a:spcBef>
              <a:defRPr kumimoji="1" sz="1400">
                <a:solidFill>
                  <a:schemeClr val="tx1"/>
                </a:solidFill>
                <a:latin typeface="Times New Roman" pitchFamily="18" charset="0"/>
                <a:ea typeface="ＭＳ Ｐ明朝" pitchFamily="18" charset="-128"/>
              </a:defRPr>
            </a:lvl3pPr>
            <a:lvl4pPr marL="1613357" indent="-230480" defTabSz="976337" eaLnBrk="0" hangingPunct="0">
              <a:spcBef>
                <a:spcPct val="30000"/>
              </a:spcBef>
              <a:defRPr kumimoji="1" sz="1400">
                <a:solidFill>
                  <a:schemeClr val="tx1"/>
                </a:solidFill>
                <a:latin typeface="Times New Roman" pitchFamily="18" charset="0"/>
                <a:ea typeface="ＭＳ Ｐ明朝" pitchFamily="18" charset="-128"/>
              </a:defRPr>
            </a:lvl4pPr>
            <a:lvl5pPr marL="2074316" indent="-230480" defTabSz="976337" eaLnBrk="0" hangingPunct="0">
              <a:spcBef>
                <a:spcPct val="30000"/>
              </a:spcBef>
              <a:defRPr kumimoji="1" sz="1400">
                <a:solidFill>
                  <a:schemeClr val="tx1"/>
                </a:solidFill>
                <a:latin typeface="Times New Roman" pitchFamily="18" charset="0"/>
                <a:ea typeface="ＭＳ Ｐ明朝" pitchFamily="18" charset="-128"/>
              </a:defRPr>
            </a:lvl5pPr>
            <a:lvl6pPr marL="2535275"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6pPr>
            <a:lvl7pPr marL="2996234"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7pPr>
            <a:lvl8pPr marL="3457193"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8pPr>
            <a:lvl9pPr marL="3918152"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9pPr>
          </a:lstStyle>
          <a:p>
            <a:pPr eaLnBrk="1" hangingPunct="1">
              <a:spcBef>
                <a:spcPct val="0"/>
              </a:spcBef>
            </a:pPr>
            <a:fld id="{B2F2063E-D910-4341-BE92-E0F4F5739DAD}" type="slidenum">
              <a:rPr lang="en-US" altLang="ja-JP" sz="1100">
                <a:ea typeface="ＭＳ Ｐゴシック" charset="-128"/>
              </a:rPr>
              <a:pPr eaLnBrk="1" hangingPunct="1">
                <a:spcBef>
                  <a:spcPct val="0"/>
                </a:spcBef>
              </a:pPr>
              <a:t>1</a:t>
            </a:fld>
            <a:endParaRPr lang="en-US" altLang="ja-JP" sz="1100">
              <a:ea typeface="ＭＳ Ｐゴシック" charset="-128"/>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Tree>
    <p:extLst>
      <p:ext uri="{BB962C8B-B14F-4D97-AF65-F5344CB8AC3E}">
        <p14:creationId xmlns:p14="http://schemas.microsoft.com/office/powerpoint/2010/main" val="207493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CB19A40-5B99-451D-BC49-40BB2ECFABEC}"/>
              </a:ext>
            </a:extLst>
          </p:cNvPr>
          <p:cNvSpPr>
            <a:spLocks noGrp="1"/>
          </p:cNvSpPr>
          <p:nvPr>
            <p:ph type="body" idx="1"/>
          </p:nvPr>
        </p:nvSpPr>
        <p:spPr/>
        <p:txBody>
          <a:bodyPr/>
          <a:lstStyle/>
          <a:p>
            <a:r>
              <a:rPr lang="zh-CN" altLang="en-US" dirty="0"/>
              <a:t>这里介绍的是信赖区间是怎么得来的。</a:t>
            </a:r>
            <a:endParaRPr lang="en-US" altLang="zh-CN" dirty="0"/>
          </a:p>
          <a:p>
            <a:r>
              <a:rPr lang="zh-CN" altLang="en-US" dirty="0"/>
              <a:t>通过正规分布的标准化后，可以计算出</a:t>
            </a:r>
            <a:r>
              <a:rPr lang="en-US" altLang="zh-CN" dirty="0"/>
              <a:t>95%</a:t>
            </a:r>
            <a:r>
              <a:rPr lang="zh-CN" altLang="en-US" dirty="0"/>
              <a:t>的概率样本会落在某个区间，这些样本都以真正的</a:t>
            </a:r>
            <a:r>
              <a:rPr lang="en-US" altLang="zh-CN" dirty="0"/>
              <a:t>μ</a:t>
            </a:r>
            <a:r>
              <a:rPr lang="zh-CN" altLang="en-US" dirty="0"/>
              <a:t>为中心服从正规分布。当然剩下的</a:t>
            </a:r>
            <a:r>
              <a:rPr lang="en-US" altLang="zh-CN" dirty="0"/>
              <a:t>5%</a:t>
            </a:r>
            <a:r>
              <a:rPr lang="zh-CN" altLang="en-US" dirty="0"/>
              <a:t>也服从，但</a:t>
            </a:r>
            <a:r>
              <a:rPr lang="ja-JP" altLang="en-US" dirty="0"/>
              <a:t>残念として、要らない。</a:t>
            </a:r>
            <a:endParaRPr lang="en-US" altLang="ja-JP" dirty="0"/>
          </a:p>
          <a:p>
            <a:endParaRPr lang="en-US" altLang="zh-CN" dirty="0"/>
          </a:p>
          <a:p>
            <a:r>
              <a:rPr lang="zh-CN" altLang="en-US" dirty="0"/>
              <a:t>从而得到，对某个样本来说会有</a:t>
            </a:r>
            <a:r>
              <a:rPr lang="en-US" altLang="zh-CN" dirty="0"/>
              <a:t>95%</a:t>
            </a:r>
            <a:r>
              <a:rPr lang="zh-CN" altLang="en-US" dirty="0"/>
              <a:t>的概率让其所在的区间包含真正的</a:t>
            </a:r>
            <a:r>
              <a:rPr lang="en-US" altLang="zh-CN" dirty="0"/>
              <a:t>μ</a:t>
            </a:r>
            <a:r>
              <a:rPr lang="zh-CN" altLang="en-US" dirty="0"/>
              <a:t>，这个区间就被称作</a:t>
            </a:r>
            <a:r>
              <a:rPr lang="en-US" altLang="zh-CN" dirty="0"/>
              <a:t>95%</a:t>
            </a:r>
            <a:r>
              <a:rPr lang="zh-CN" altLang="en-US" dirty="0"/>
              <a:t>信赖区间</a:t>
            </a:r>
          </a:p>
        </p:txBody>
      </p:sp>
    </p:spTree>
    <p:extLst>
      <p:ext uri="{BB962C8B-B14F-4D97-AF65-F5344CB8AC3E}">
        <p14:creationId xmlns:p14="http://schemas.microsoft.com/office/powerpoint/2010/main" val="365302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9A5E540-F150-455E-AF60-1D726179F0E1}"/>
              </a:ext>
            </a:extLst>
          </p:cNvPr>
          <p:cNvSpPr>
            <a:spLocks noGrp="1"/>
          </p:cNvSpPr>
          <p:nvPr>
            <p:ph type="body" idx="1"/>
          </p:nvPr>
        </p:nvSpPr>
        <p:spPr/>
        <p:txBody>
          <a:bodyPr/>
          <a:lstStyle/>
          <a:p>
            <a:r>
              <a:rPr lang="zh-CN" altLang="en-US" dirty="0"/>
              <a:t>而贝叶斯算的是</a:t>
            </a:r>
            <a:r>
              <a:rPr lang="en-US" altLang="zh-CN" dirty="0"/>
              <a:t>μ</a:t>
            </a:r>
            <a:r>
              <a:rPr lang="zh-CN" altLang="en-US" dirty="0"/>
              <a:t>的概率分布，但是为了保险，我要取本次概率分布中概率最大的一个区间。</a:t>
            </a:r>
          </a:p>
        </p:txBody>
      </p:sp>
    </p:spTree>
    <p:extLst>
      <p:ext uri="{BB962C8B-B14F-4D97-AF65-F5344CB8AC3E}">
        <p14:creationId xmlns:p14="http://schemas.microsoft.com/office/powerpoint/2010/main" val="4112926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52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0031BEC-36F9-4F4E-A8B0-94DAF5AE33B6}"/>
              </a:ext>
            </a:extLst>
          </p:cNvPr>
          <p:cNvSpPr>
            <a:spLocks noGrp="1"/>
          </p:cNvSpPr>
          <p:nvPr>
            <p:ph type="body" idx="1"/>
          </p:nvPr>
        </p:nvSpPr>
        <p:spPr/>
        <p:txBody>
          <a:bodyPr/>
          <a:lstStyle/>
          <a:p>
            <a:r>
              <a:rPr lang="ja-JP" altLang="en-US" dirty="0"/>
              <a:t>この例からｋの意味は割と理解しやすいと思う。母集団からサンプル三つそれぞれのグラムが起きた確率じゃなくて、すべての母数に対して、サンプル三つそれぞれのグラムが起きた確率</a:t>
            </a:r>
            <a:endParaRPr lang="zh-CN" altLang="en-US" dirty="0"/>
          </a:p>
        </p:txBody>
      </p:sp>
    </p:spTree>
    <p:extLst>
      <p:ext uri="{BB962C8B-B14F-4D97-AF65-F5344CB8AC3E}">
        <p14:creationId xmlns:p14="http://schemas.microsoft.com/office/powerpoint/2010/main" val="868273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5539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8BD19-8094-4E88-8AA1-97BCC26FBE0D}" type="slidenum">
              <a:rPr kumimoji="1" lang="ja-JP" altLang="en-US" smtClean="0"/>
              <a:pPr/>
              <a:t>19</a:t>
            </a:fld>
            <a:endParaRPr kumimoji="1" lang="ja-JP" altLang="en-US"/>
          </a:p>
        </p:txBody>
      </p:sp>
    </p:spTree>
    <p:extLst>
      <p:ext uri="{BB962C8B-B14F-4D97-AF65-F5344CB8AC3E}">
        <p14:creationId xmlns:p14="http://schemas.microsoft.com/office/powerpoint/2010/main" val="333532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37" eaLnBrk="0" hangingPunct="0">
              <a:spcBef>
                <a:spcPct val="30000"/>
              </a:spcBef>
              <a:defRPr kumimoji="1" sz="1400">
                <a:solidFill>
                  <a:schemeClr val="tx1"/>
                </a:solidFill>
                <a:latin typeface="Times New Roman" pitchFamily="18" charset="0"/>
                <a:ea typeface="ＭＳ Ｐ明朝" pitchFamily="18" charset="-128"/>
              </a:defRPr>
            </a:lvl1pPr>
            <a:lvl2pPr marL="749059" indent="-288100" defTabSz="976337" eaLnBrk="0" hangingPunct="0">
              <a:spcBef>
                <a:spcPct val="30000"/>
              </a:spcBef>
              <a:defRPr kumimoji="1" sz="1400">
                <a:solidFill>
                  <a:schemeClr val="tx1"/>
                </a:solidFill>
                <a:latin typeface="Times New Roman" pitchFamily="18" charset="0"/>
                <a:ea typeface="ＭＳ Ｐ明朝" pitchFamily="18" charset="-128"/>
              </a:defRPr>
            </a:lvl2pPr>
            <a:lvl3pPr marL="1152398" indent="-230480" defTabSz="976337" eaLnBrk="0" hangingPunct="0">
              <a:spcBef>
                <a:spcPct val="30000"/>
              </a:spcBef>
              <a:defRPr kumimoji="1" sz="1400">
                <a:solidFill>
                  <a:schemeClr val="tx1"/>
                </a:solidFill>
                <a:latin typeface="Times New Roman" pitchFamily="18" charset="0"/>
                <a:ea typeface="ＭＳ Ｐ明朝" pitchFamily="18" charset="-128"/>
              </a:defRPr>
            </a:lvl3pPr>
            <a:lvl4pPr marL="1613357" indent="-230480" defTabSz="976337" eaLnBrk="0" hangingPunct="0">
              <a:spcBef>
                <a:spcPct val="30000"/>
              </a:spcBef>
              <a:defRPr kumimoji="1" sz="1400">
                <a:solidFill>
                  <a:schemeClr val="tx1"/>
                </a:solidFill>
                <a:latin typeface="Times New Roman" pitchFamily="18" charset="0"/>
                <a:ea typeface="ＭＳ Ｐ明朝" pitchFamily="18" charset="-128"/>
              </a:defRPr>
            </a:lvl4pPr>
            <a:lvl5pPr marL="2074316" indent="-230480" defTabSz="976337" eaLnBrk="0" hangingPunct="0">
              <a:spcBef>
                <a:spcPct val="30000"/>
              </a:spcBef>
              <a:defRPr kumimoji="1" sz="1400">
                <a:solidFill>
                  <a:schemeClr val="tx1"/>
                </a:solidFill>
                <a:latin typeface="Times New Roman" pitchFamily="18" charset="0"/>
                <a:ea typeface="ＭＳ Ｐ明朝" pitchFamily="18" charset="-128"/>
              </a:defRPr>
            </a:lvl5pPr>
            <a:lvl6pPr marL="2535275"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6pPr>
            <a:lvl7pPr marL="2996234"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7pPr>
            <a:lvl8pPr marL="3457193"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8pPr>
            <a:lvl9pPr marL="3918152" indent="-230480" defTabSz="976337" eaLnBrk="0" fontAlgn="base" hangingPunct="0">
              <a:spcBef>
                <a:spcPct val="30000"/>
              </a:spcBef>
              <a:spcAft>
                <a:spcPct val="0"/>
              </a:spcAft>
              <a:defRPr kumimoji="1" sz="1400">
                <a:solidFill>
                  <a:schemeClr val="tx1"/>
                </a:solidFill>
                <a:latin typeface="Times New Roman" pitchFamily="18" charset="0"/>
                <a:ea typeface="ＭＳ Ｐ明朝" pitchFamily="18" charset="-128"/>
              </a:defRPr>
            </a:lvl9pPr>
          </a:lstStyle>
          <a:p>
            <a:pPr eaLnBrk="1" hangingPunct="1">
              <a:spcBef>
                <a:spcPct val="0"/>
              </a:spcBef>
            </a:pPr>
            <a:fld id="{B2F2063E-D910-4341-BE92-E0F4F5739DAD}" type="slidenum">
              <a:rPr lang="en-US" altLang="ja-JP" sz="1100">
                <a:ea typeface="ＭＳ Ｐゴシック" charset="-128"/>
              </a:rPr>
              <a:pPr eaLnBrk="1" hangingPunct="1">
                <a:spcBef>
                  <a:spcPct val="0"/>
                </a:spcBef>
              </a:pPr>
              <a:t>2</a:t>
            </a:fld>
            <a:endParaRPr lang="en-US" altLang="ja-JP" sz="1100">
              <a:ea typeface="ＭＳ Ｐゴシック" charset="-128"/>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Tree>
    <p:extLst>
      <p:ext uri="{BB962C8B-B14F-4D97-AF65-F5344CB8AC3E}">
        <p14:creationId xmlns:p14="http://schemas.microsoft.com/office/powerpoint/2010/main" val="348184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r>
              <a:rPr kumimoji="1" lang="ja-JP" altLang="en-US" dirty="0"/>
              <a:t>無限大に拡張できますね</a:t>
            </a:r>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3</a:t>
            </a:fld>
            <a:endParaRPr kumimoji="1" lang="ja-JP" altLang="en-US"/>
          </a:p>
        </p:txBody>
      </p:sp>
    </p:spTree>
    <p:extLst>
      <p:ext uri="{BB962C8B-B14F-4D97-AF65-F5344CB8AC3E}">
        <p14:creationId xmlns:p14="http://schemas.microsoft.com/office/powerpoint/2010/main" val="396248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EE00568-027E-402A-8FFB-9BFA54F57238}"/>
              </a:ext>
            </a:extLst>
          </p:cNvPr>
          <p:cNvSpPr>
            <a:spLocks noGrp="1"/>
          </p:cNvSpPr>
          <p:nvPr>
            <p:ph type="body" idx="1"/>
          </p:nvPr>
        </p:nvSpPr>
        <p:spPr/>
        <p:txBody>
          <a:bodyPr/>
          <a:lstStyle/>
          <a:p>
            <a:r>
              <a:rPr lang="ja-JP" altLang="en-US" dirty="0"/>
              <a:t>とにかく、このｐ（ｄ）は定数のことを覚えましょう</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883402"/>
            <a:endParaRPr kumimoji="1" lang="ja-JP" altLang="en-US" dirty="0"/>
          </a:p>
        </p:txBody>
      </p:sp>
      <p:sp>
        <p:nvSpPr>
          <p:cNvPr id="4" name="スライド番号プレースホルダー 3"/>
          <p:cNvSpPr>
            <a:spLocks noGrp="1"/>
          </p:cNvSpPr>
          <p:nvPr>
            <p:ph type="sldNum" sz="quarter" idx="10"/>
          </p:nvPr>
        </p:nvSpPr>
        <p:spPr/>
        <p:txBody>
          <a:bodyPr/>
          <a:lstStyle/>
          <a:p>
            <a:fld id="{2118BD19-8094-4E88-8AA1-97BCC26FBE0D}" type="slidenum">
              <a:rPr kumimoji="1" lang="ja-JP" altLang="en-US" smtClean="0"/>
              <a:pPr/>
              <a:t>5</a:t>
            </a:fld>
            <a:endParaRPr kumimoji="1" lang="ja-JP" altLang="en-US"/>
          </a:p>
        </p:txBody>
      </p:sp>
    </p:spTree>
    <p:extLst>
      <p:ext uri="{BB962C8B-B14F-4D97-AF65-F5344CB8AC3E}">
        <p14:creationId xmlns:p14="http://schemas.microsoft.com/office/powerpoint/2010/main" val="40035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6EFC4CEA-2E25-480A-9201-DF1DAE44BB45}"/>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75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5C0C1A0E-187C-4614-8159-6E17B7A1B328}"/>
              </a:ext>
            </a:extLst>
          </p:cNvPr>
          <p:cNvSpPr>
            <a:spLocks noGrp="1"/>
          </p:cNvSpPr>
          <p:nvPr>
            <p:ph type="body" idx="1"/>
          </p:nvPr>
        </p:nvSpPr>
        <p:spPr/>
        <p:txBody>
          <a:bodyPr/>
          <a:lstStyle/>
          <a:p>
            <a:r>
              <a:rPr lang="zh-CN" altLang="en-US" dirty="0"/>
              <a:t>区间推定就是说我通过这次</a:t>
            </a:r>
            <a:r>
              <a:rPr lang="en-US" altLang="zh-CN" dirty="0"/>
              <a:t>x</a:t>
            </a:r>
            <a:r>
              <a:rPr lang="zh-CN" altLang="en-US" dirty="0"/>
              <a:t>的结果算出一个区间，然后这个区间有</a:t>
            </a:r>
            <a:r>
              <a:rPr lang="en-US" altLang="zh-CN" dirty="0"/>
              <a:t>95%</a:t>
            </a:r>
            <a:r>
              <a:rPr lang="zh-CN" altLang="en-US" dirty="0"/>
              <a:t>的概率能够覆盖到真正的</a:t>
            </a:r>
            <a:r>
              <a:rPr lang="en-US" altLang="zh-CN" dirty="0"/>
              <a:t>μ</a:t>
            </a:r>
            <a:r>
              <a:rPr lang="zh-CN" altLang="en-US" dirty="0"/>
              <a:t>。</a:t>
            </a:r>
            <a:endParaRPr lang="en-US" altLang="zh-CN" dirty="0"/>
          </a:p>
          <a:p>
            <a:r>
              <a:rPr lang="zh-CN" altLang="en-US" dirty="0"/>
              <a:t>这个</a:t>
            </a:r>
            <a:r>
              <a:rPr lang="en-US" altLang="zh-CN" dirty="0"/>
              <a:t>95%</a:t>
            </a:r>
            <a:r>
              <a:rPr lang="zh-CN" altLang="en-US" dirty="0"/>
              <a:t>是怎么来的，就是说如果我做了</a:t>
            </a:r>
            <a:r>
              <a:rPr lang="en-US" altLang="zh-CN" dirty="0"/>
              <a:t>100</a:t>
            </a:r>
            <a:r>
              <a:rPr lang="zh-CN" altLang="en-US" dirty="0"/>
              <a:t>次抽样，得到了</a:t>
            </a:r>
            <a:r>
              <a:rPr lang="en-US" altLang="zh-CN" dirty="0"/>
              <a:t>100</a:t>
            </a:r>
            <a:r>
              <a:rPr lang="zh-CN" altLang="en-US" dirty="0"/>
              <a:t>个区间，然后大概会有</a:t>
            </a:r>
            <a:r>
              <a:rPr lang="en-US" altLang="zh-CN" dirty="0"/>
              <a:t>95</a:t>
            </a:r>
            <a:r>
              <a:rPr lang="zh-CN" altLang="en-US" dirty="0"/>
              <a:t>个区间能够覆盖掉真正的</a:t>
            </a:r>
            <a:r>
              <a:rPr lang="en-US" altLang="zh-CN" dirty="0"/>
              <a:t>μ</a:t>
            </a:r>
            <a:r>
              <a:rPr lang="zh-CN" altLang="en-US" dirty="0"/>
              <a:t>，所以平均下来一次抽样得到的区间会有</a:t>
            </a:r>
            <a:r>
              <a:rPr lang="en-US" altLang="zh-CN" dirty="0"/>
              <a:t>95%</a:t>
            </a:r>
            <a:r>
              <a:rPr lang="zh-CN" altLang="en-US" dirty="0"/>
              <a:t>的概率覆盖到</a:t>
            </a:r>
            <a:r>
              <a:rPr lang="en-US" altLang="zh-CN" dirty="0"/>
              <a:t>μ</a:t>
            </a:r>
            <a:r>
              <a:rPr lang="zh-CN" altLang="en-US" dirty="0"/>
              <a:t>。</a:t>
            </a:r>
            <a:endParaRPr lang="en-US" altLang="zh-CN" dirty="0"/>
          </a:p>
          <a:p>
            <a:endParaRPr lang="en-US" altLang="zh-CN" dirty="0"/>
          </a:p>
          <a:p>
            <a:r>
              <a:rPr lang="zh-CN" altLang="en-US" dirty="0"/>
              <a:t>那么为什么，真正的</a:t>
            </a:r>
            <a:r>
              <a:rPr lang="en-US" altLang="zh-CN" dirty="0"/>
              <a:t>μ</a:t>
            </a:r>
            <a:r>
              <a:rPr lang="zh-CN" altLang="en-US" dirty="0"/>
              <a:t>落在这个区间的概率是</a:t>
            </a:r>
            <a:r>
              <a:rPr lang="en-US" altLang="zh-CN" dirty="0"/>
              <a:t>95%</a:t>
            </a:r>
            <a:r>
              <a:rPr lang="zh-CN" altLang="en-US" dirty="0"/>
              <a:t>这个描述不对？与其说是不对，更应该是由于说明不足，所以让人感觉很奇怪。</a:t>
            </a:r>
            <a:endParaRPr lang="en-US" altLang="zh-CN" dirty="0"/>
          </a:p>
          <a:p>
            <a:r>
              <a:rPr lang="zh-CN" altLang="en-US" dirty="0"/>
              <a:t>问题在于</a:t>
            </a:r>
            <a:r>
              <a:rPr lang="en-US" altLang="zh-CN" dirty="0"/>
              <a:t>【</a:t>
            </a:r>
            <a:r>
              <a:rPr lang="zh-CN" altLang="en-US" dirty="0"/>
              <a:t>这个区间</a:t>
            </a:r>
            <a:r>
              <a:rPr lang="en-US" altLang="zh-CN" dirty="0"/>
              <a:t>】</a:t>
            </a:r>
            <a:r>
              <a:rPr lang="zh-CN" altLang="en-US" dirty="0"/>
              <a:t>，对于真正的</a:t>
            </a:r>
            <a:r>
              <a:rPr lang="en-US" altLang="zh-CN" dirty="0"/>
              <a:t>μ</a:t>
            </a:r>
            <a:r>
              <a:rPr lang="zh-CN" altLang="en-US" dirty="0"/>
              <a:t>来说，</a:t>
            </a:r>
            <a:r>
              <a:rPr lang="en-US" altLang="zh-CN" dirty="0"/>
              <a:t>μ</a:t>
            </a:r>
            <a:r>
              <a:rPr lang="zh-CN" altLang="en-US" dirty="0"/>
              <a:t>落在某个区间的概率只有</a:t>
            </a:r>
            <a:r>
              <a:rPr lang="en-US" altLang="zh-CN" dirty="0"/>
              <a:t>0</a:t>
            </a:r>
            <a:r>
              <a:rPr lang="zh-CN" altLang="en-US" dirty="0"/>
              <a:t>或</a:t>
            </a:r>
            <a:r>
              <a:rPr lang="en-US" altLang="zh-CN" dirty="0"/>
              <a:t>1.</a:t>
            </a:r>
            <a:r>
              <a:rPr lang="zh-CN" altLang="en-US" dirty="0"/>
              <a:t>也就是说如果这次</a:t>
            </a:r>
            <a:r>
              <a:rPr lang="en-US" altLang="zh-CN" dirty="0"/>
              <a:t>x</a:t>
            </a:r>
            <a:r>
              <a:rPr lang="zh-CN" altLang="en-US" dirty="0"/>
              <a:t>的抽样很正常的话，</a:t>
            </a:r>
            <a:r>
              <a:rPr lang="en-US" altLang="zh-CN" dirty="0"/>
              <a:t>μ</a:t>
            </a:r>
            <a:r>
              <a:rPr lang="zh-CN" altLang="en-US" dirty="0"/>
              <a:t>肯定会落在这个区间，不存在什么</a:t>
            </a:r>
            <a:r>
              <a:rPr lang="en-US" altLang="zh-CN" dirty="0"/>
              <a:t>95%</a:t>
            </a:r>
            <a:r>
              <a:rPr lang="zh-CN" altLang="en-US" dirty="0"/>
              <a:t>的概率。</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8" name="正方形/長方形 17"/>
          <p:cNvSpPr/>
          <p:nvPr userDrawn="1"/>
        </p:nvSpPr>
        <p:spPr>
          <a:xfrm>
            <a:off x="0" y="1844824"/>
            <a:ext cx="9906000" cy="1440000"/>
          </a:xfrm>
          <a:prstGeom prst="rect">
            <a:avLst/>
          </a:prstGeom>
          <a:solidFill>
            <a:schemeClr val="bg1"/>
          </a:solidFill>
          <a:ln>
            <a:noFill/>
          </a:ln>
          <a:effectLst>
            <a:outerShdw blurRad="1270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742950" y="1844828"/>
            <a:ext cx="8420100" cy="1470025"/>
          </a:xfrm>
        </p:spPr>
        <p:txBody>
          <a:bodyPr/>
          <a:lstStyle>
            <a:lvl1pPr algn="ctr">
              <a:defRPr>
                <a:latin typeface="HGP創英角ｺﾞｼｯｸUB" panose="020B0900000000000000" pitchFamily="50" charset="-128"/>
                <a:ea typeface="HGP創英角ｺﾞｼｯｸUB" panose="020B0900000000000000" pitchFamily="50" charset="-128"/>
              </a:defRPr>
            </a:lvl1pPr>
          </a:lstStyle>
          <a:p>
            <a:r>
              <a:rPr kumimoji="1" lang="ja-JP" altLang="en-US" dirty="0"/>
              <a:t>マスタ タイトルの書式設定</a:t>
            </a:r>
          </a:p>
        </p:txBody>
      </p:sp>
      <p:grpSp>
        <p:nvGrpSpPr>
          <p:cNvPr id="3" name="グループ化 2"/>
          <p:cNvGrpSpPr/>
          <p:nvPr userDrawn="1"/>
        </p:nvGrpSpPr>
        <p:grpSpPr>
          <a:xfrm>
            <a:off x="0" y="6426000"/>
            <a:ext cx="9513368" cy="72000"/>
            <a:chOff x="0" y="6426000"/>
            <a:chExt cx="9513368" cy="72000"/>
          </a:xfrm>
        </p:grpSpPr>
        <p:sp>
          <p:nvSpPr>
            <p:cNvPr id="11" name="正方形/長方形 10"/>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12" name="正方形/長方形 11"/>
            <p:cNvSpPr/>
            <p:nvPr userDrawn="1"/>
          </p:nvSpPr>
          <p:spPr>
            <a:xfrm>
              <a:off x="8265368"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17" name="正方形/長方形 16"/>
          <p:cNvSpPr/>
          <p:nvPr userDrawn="1"/>
        </p:nvSpPr>
        <p:spPr>
          <a:xfrm>
            <a:off x="-22004" y="1844824"/>
            <a:ext cx="372492" cy="1440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ライド番号プレースホルダ 5"/>
          <p:cNvSpPr>
            <a:spLocks noGrp="1"/>
          </p:cNvSpPr>
          <p:nvPr>
            <p:ph type="sldNum" sz="quarter" idx="4"/>
          </p:nvPr>
        </p:nvSpPr>
        <p:spPr>
          <a:xfrm>
            <a:off x="9273481" y="6595700"/>
            <a:ext cx="936104" cy="289684"/>
          </a:xfrm>
          <a:prstGeom prst="rect">
            <a:avLst/>
          </a:prstGeom>
        </p:spPr>
        <p:txBody>
          <a:bodyPr/>
          <a:lstStyle>
            <a:lvl1pPr algn="ctr">
              <a:defRPr sz="1200" b="1">
                <a:solidFill>
                  <a:srgbClr val="000000"/>
                </a:solidFill>
                <a:latin typeface="HGP創英角ｺﾞｼｯｸUB" panose="020B0900000000000000" pitchFamily="50" charset="-128"/>
                <a:ea typeface="HGP創英角ｺﾞｼｯｸUB" panose="020B0900000000000000" pitchFamily="50" charset="-128"/>
              </a:defRPr>
            </a:lvl1pPr>
          </a:lstStyle>
          <a:p>
            <a:fld id="{7E9E9B97-EFA0-4662-8048-ADDB33CA6C4D}" type="slidenum">
              <a:rPr lang="ja-JP" altLang="en-US" smtClean="0"/>
              <a:pPr/>
              <a:t>‹#›</a:t>
            </a:fld>
            <a:endParaRPr lang="ja-JP" altLang="en-US" dirty="0"/>
          </a:p>
        </p:txBody>
      </p:sp>
      <p:pic>
        <p:nvPicPr>
          <p:cNvPr id="19" name="Picture 4" descr="http://www.waseda.jp/top/assets/uploads/2014/02/42f8e21aee054c81ba7c39f501eca2f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www.waseda.jp/top/assets/uploads/2014/02/42f8e21aee054c81ba7c39f501eca2fa.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P創英角ｺﾞｼｯｸUB" panose="020B0900000000000000" pitchFamily="50" charset="-128"/>
                <a:ea typeface="HGP創英角ｺﾞｼｯｸUB" panose="020B0900000000000000" pitchFamily="50" charset="-128"/>
              </a:defRPr>
            </a:lvl1pPr>
          </a:lstStyle>
          <a:p>
            <a:r>
              <a:rPr kumimoji="1" lang="ja-JP" altLang="en-US" dirty="0"/>
              <a:t>マスタ タイトルの書式設定</a:t>
            </a:r>
          </a:p>
        </p:txBody>
      </p:sp>
      <p:sp>
        <p:nvSpPr>
          <p:cNvPr id="3" name="コンテンツ プレースホルダ 2"/>
          <p:cNvSpPr>
            <a:spLocks noGrp="1"/>
          </p:cNvSpPr>
          <p:nvPr>
            <p:ph idx="1"/>
          </p:nvPr>
        </p:nvSpPr>
        <p:spPr>
          <a:xfrm>
            <a:off x="495300" y="764705"/>
            <a:ext cx="8915400" cy="5361459"/>
          </a:xfrm>
          <a:prstGeom prst="rect">
            <a:avLst/>
          </a:prstGeom>
        </p:spPr>
        <p:txBody>
          <a:bodyPr/>
          <a:lstStyle>
            <a:lvl1pPr>
              <a:defRPr>
                <a:latin typeface="HGP創英角ｺﾞｼｯｸUB" panose="020B0900000000000000" pitchFamily="50" charset="-128"/>
                <a:ea typeface="HGP創英角ｺﾞｼｯｸUB" panose="020B0900000000000000" pitchFamily="50" charset="-128"/>
              </a:defRPr>
            </a:lvl1pPr>
            <a:lvl2pPr>
              <a:defRPr>
                <a:latin typeface="HGP創英角ｺﾞｼｯｸUB" panose="020B0900000000000000" pitchFamily="50" charset="-128"/>
                <a:ea typeface="HGP創英角ｺﾞｼｯｸUB" panose="020B0900000000000000" pitchFamily="50" charset="-128"/>
              </a:defRPr>
            </a:lvl2pPr>
            <a:lvl3pPr>
              <a:defRPr>
                <a:latin typeface="HGP創英角ｺﾞｼｯｸUB" panose="020B0900000000000000" pitchFamily="50" charset="-128"/>
                <a:ea typeface="HGP創英角ｺﾞｼｯｸUB" panose="020B0900000000000000" pitchFamily="50" charset="-128"/>
              </a:defRPr>
            </a:lvl3pPr>
            <a:lvl4pPr>
              <a:defRPr>
                <a:latin typeface="HGP創英角ｺﾞｼｯｸUB" panose="020B0900000000000000" pitchFamily="50" charset="-128"/>
                <a:ea typeface="HGP創英角ｺﾞｼｯｸUB" panose="020B0900000000000000" pitchFamily="50" charset="-128"/>
              </a:defRPr>
            </a:lvl4pPr>
            <a:lvl5pPr>
              <a:defRPr>
                <a:latin typeface="HGP創英角ｺﾞｼｯｸUB" panose="020B0900000000000000" pitchFamily="50" charset="-128"/>
                <a:ea typeface="HGP創英角ｺﾞｼｯｸUB" panose="020B0900000000000000" pitchFamily="50" charset="-128"/>
              </a:defRPr>
            </a:lvl5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grpSp>
        <p:nvGrpSpPr>
          <p:cNvPr id="4" name="グループ化 3"/>
          <p:cNvGrpSpPr/>
          <p:nvPr userDrawn="1"/>
        </p:nvGrpSpPr>
        <p:grpSpPr>
          <a:xfrm>
            <a:off x="0" y="6426000"/>
            <a:ext cx="9513368" cy="72000"/>
            <a:chOff x="0" y="6426000"/>
            <a:chExt cx="9513368" cy="72000"/>
          </a:xfrm>
          <a:solidFill>
            <a:schemeClr val="tx2"/>
          </a:solidFill>
        </p:grpSpPr>
        <p:sp>
          <p:nvSpPr>
            <p:cNvPr id="7" name="正方形/長方形 6"/>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8" name="正方形/長方形 7"/>
            <p:cNvSpPr/>
            <p:nvPr userDrawn="1"/>
          </p:nvSpPr>
          <p:spPr>
            <a:xfrm>
              <a:off x="8265368"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9" name="スライド番号プレースホルダ 5"/>
          <p:cNvSpPr>
            <a:spLocks noGrp="1"/>
          </p:cNvSpPr>
          <p:nvPr>
            <p:ph type="sldNum" sz="quarter" idx="4"/>
          </p:nvPr>
        </p:nvSpPr>
        <p:spPr>
          <a:xfrm>
            <a:off x="9273481" y="6595700"/>
            <a:ext cx="936104" cy="289684"/>
          </a:xfrm>
          <a:prstGeom prst="rect">
            <a:avLst/>
          </a:prstGeom>
        </p:spPr>
        <p:txBody>
          <a:bodyPr/>
          <a:lstStyle>
            <a:lvl1pPr algn="ctr">
              <a:defRPr sz="1200" b="1">
                <a:solidFill>
                  <a:srgbClr val="000000"/>
                </a:solidFill>
                <a:latin typeface="HGP創英角ｺﾞｼｯｸUB" panose="020B0900000000000000" pitchFamily="50" charset="-128"/>
                <a:ea typeface="HGP創英角ｺﾞｼｯｸUB" panose="020B0900000000000000" pitchFamily="50" charset="-128"/>
              </a:defRPr>
            </a:lvl1pPr>
          </a:lstStyle>
          <a:p>
            <a:fld id="{7E9E9B97-EFA0-4662-8048-ADDB33CA6C4D}" type="slidenum">
              <a:rPr lang="ja-JP" altLang="en-US" smtClean="0"/>
              <a:pPr/>
              <a:t>‹#›</a:t>
            </a:fld>
            <a:endParaRPr lang="ja-JP" altLang="en-US" dirty="0"/>
          </a:p>
        </p:txBody>
      </p:sp>
      <p:pic>
        <p:nvPicPr>
          <p:cNvPr id="14" name="Picture 4" descr="http://www.waseda.jp/top/assets/uploads/2014/02/42f8e21aee054c81ba7c39f501eca2fa.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www.waseda.jp/top/assets/uploads/2014/02/42f8e21aee054c81ba7c39f501eca2fa.jp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正方形/長方形 17"/>
          <p:cNvSpPr/>
          <p:nvPr/>
        </p:nvSpPr>
        <p:spPr>
          <a:xfrm>
            <a:off x="0" y="0"/>
            <a:ext cx="9906000" cy="504000"/>
          </a:xfrm>
          <a:prstGeom prst="rect">
            <a:avLst/>
          </a:prstGeom>
          <a:solidFill>
            <a:schemeClr val="bg1"/>
          </a:solidFill>
          <a:ln>
            <a:noFill/>
          </a:ln>
          <a:effectLst>
            <a:outerShdw blurRad="1270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プレースホルダ 1"/>
          <p:cNvSpPr>
            <a:spLocks noGrp="1"/>
          </p:cNvSpPr>
          <p:nvPr>
            <p:ph type="title"/>
          </p:nvPr>
        </p:nvSpPr>
        <p:spPr>
          <a:xfrm>
            <a:off x="250068" y="0"/>
            <a:ext cx="9655932" cy="504000"/>
          </a:xfrm>
          <a:prstGeom prst="rect">
            <a:avLst/>
          </a:prstGeom>
        </p:spPr>
        <p:txBody>
          <a:bodyPr vert="horz" lIns="91440" tIns="45720" rIns="91440" bIns="45720" rtlCol="0" anchor="ctr">
            <a:normAutofit/>
          </a:bodyPr>
          <a:lstStyle/>
          <a:p>
            <a:r>
              <a:rPr kumimoji="1" lang="ja-JP" altLang="en-US" dirty="0"/>
              <a:t>マスタ タイトルの書式設定</a:t>
            </a:r>
          </a:p>
        </p:txBody>
      </p:sp>
      <p:grpSp>
        <p:nvGrpSpPr>
          <p:cNvPr id="16" name="グループ化 15"/>
          <p:cNvGrpSpPr/>
          <p:nvPr/>
        </p:nvGrpSpPr>
        <p:grpSpPr>
          <a:xfrm>
            <a:off x="1" y="6426000"/>
            <a:ext cx="9489505" cy="72000"/>
            <a:chOff x="0" y="6426000"/>
            <a:chExt cx="9489504" cy="72000"/>
          </a:xfrm>
          <a:solidFill>
            <a:schemeClr val="tx2"/>
          </a:solidFill>
        </p:grpSpPr>
        <p:sp>
          <p:nvSpPr>
            <p:cNvPr id="17" name="正方形/長方形 16"/>
            <p:cNvSpPr/>
            <p:nvPr userDrawn="1"/>
          </p:nvSpPr>
          <p:spPr>
            <a:xfrm>
              <a:off x="0" y="6426000"/>
              <a:ext cx="826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sp>
          <p:nvSpPr>
            <p:cNvPr id="19" name="正方形/長方形 18"/>
            <p:cNvSpPr/>
            <p:nvPr userDrawn="1"/>
          </p:nvSpPr>
          <p:spPr>
            <a:xfrm>
              <a:off x="8241504" y="6426000"/>
              <a:ext cx="1248000" cy="72000"/>
            </a:xfrm>
            <a:prstGeom prst="rect">
              <a:avLst/>
            </a:pr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lIns="95766" tIns="47883" rIns="95766" bIns="47883" rtlCol="0" anchor="ctr"/>
            <a:lstStyle/>
            <a:p>
              <a:pPr algn="ctr"/>
              <a:endParaRPr kumimoji="1" lang="en-US" altLang="ja-JP" dirty="0"/>
            </a:p>
          </p:txBody>
        </p:sp>
      </p:grpSp>
      <p:sp>
        <p:nvSpPr>
          <p:cNvPr id="3" name="正方形/長方形 2"/>
          <p:cNvSpPr/>
          <p:nvPr/>
        </p:nvSpPr>
        <p:spPr>
          <a:xfrm>
            <a:off x="0" y="0"/>
            <a:ext cx="194471" cy="504000"/>
          </a:xfrm>
          <a:prstGeom prst="rect">
            <a:avLst/>
          </a:prstGeom>
          <a:solidFill>
            <a:srgbClr val="B342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 5"/>
          <p:cNvSpPr txBox="1">
            <a:spLocks/>
          </p:cNvSpPr>
          <p:nvPr/>
        </p:nvSpPr>
        <p:spPr>
          <a:xfrm>
            <a:off x="9275995" y="6595700"/>
            <a:ext cx="936104" cy="289684"/>
          </a:xfrm>
          <a:prstGeom prst="rect">
            <a:avLst/>
          </a:prstGeom>
        </p:spPr>
        <p:txBody>
          <a:bodyPr/>
          <a:lstStyle>
            <a:defPPr>
              <a:defRPr lang="ja-JP"/>
            </a:defPPr>
            <a:lvl1pPr marL="0" algn="ctr" defTabSz="914400" rtl="0" eaLnBrk="1" latinLnBrk="0" hangingPunct="1">
              <a:defRPr kumimoji="1" sz="1800" b="1" kern="1200">
                <a:solidFill>
                  <a:schemeClr val="bg1"/>
                </a:solidFill>
                <a:latin typeface="HGP創英角ｺﾞｼｯｸUB" panose="020B0900000000000000" pitchFamily="50" charset="-128"/>
                <a:ea typeface="HGP創英角ｺﾞｼｯｸUB" panose="020B0900000000000000"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9E9B97-EFA0-4662-8048-ADDB33CA6C4D}" type="slidenum">
              <a:rPr lang="ja-JP" altLang="en-US" sz="1200" smtClean="0">
                <a:solidFill>
                  <a:srgbClr val="000000"/>
                </a:solidFill>
              </a:rPr>
              <a:pPr/>
              <a:t>‹#›</a:t>
            </a:fld>
            <a:endParaRPr lang="ja-JP" altLang="en-US" sz="1200" dirty="0">
              <a:solidFill>
                <a:srgbClr val="000000"/>
              </a:solidFill>
            </a:endParaRPr>
          </a:p>
        </p:txBody>
      </p:sp>
      <p:pic>
        <p:nvPicPr>
          <p:cNvPr id="62468" name="Picture 4" descr="http://www.waseda.jp/top/assets/uploads/2014/02/42f8e21aee054c81ba7c39f501eca2fa.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540" t="65811" r="7636" b="17094"/>
          <a:stretch/>
        </p:blipFill>
        <p:spPr bwMode="auto">
          <a:xfrm>
            <a:off x="429965" y="6602347"/>
            <a:ext cx="1570707" cy="2110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www.waseda.jp/top/assets/uploads/2014/02/42f8e21aee054c81ba7c39f501eca2fa.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533" t="17939" r="36041" b="39423"/>
          <a:stretch/>
        </p:blipFill>
        <p:spPr bwMode="auto">
          <a:xfrm>
            <a:off x="1" y="6495979"/>
            <a:ext cx="357956" cy="35795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lvl1pPr algn="l" defTabSz="914400" rtl="0" eaLnBrk="1" latinLnBrk="0" hangingPunct="1">
        <a:spcBef>
          <a:spcPct val="0"/>
        </a:spcBef>
        <a:buNone/>
        <a:defRPr kumimoji="1" sz="2800" kern="1200">
          <a:solidFill>
            <a:schemeClr val="tx1"/>
          </a:solidFill>
          <a:latin typeface="HGP創英角ｺﾞｼｯｸUB" panose="020B0900000000000000" pitchFamily="50" charset="-128"/>
          <a:ea typeface="HGP創英角ｺﾞｼｯｸUB" panose="020B0900000000000000" pitchFamily="50" charset="-128"/>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Documents and Settings\takesue\デスクトップ\大隈講堂.gif"/>
          <p:cNvPicPr>
            <a:picLocks noChangeAspect="1" noChangeArrowheads="1"/>
          </p:cNvPicPr>
          <p:nvPr/>
        </p:nvPicPr>
        <p:blipFill>
          <a:blip r:embed="rId3">
            <a:lum bright="4000"/>
            <a:extLst>
              <a:ext uri="{28A0092B-C50C-407E-A947-70E740481C1C}">
                <a14:useLocalDpi xmlns:a14="http://schemas.microsoft.com/office/drawing/2010/main" val="0"/>
              </a:ext>
            </a:extLst>
          </a:blip>
          <a:srcRect/>
          <a:stretch>
            <a:fillRect/>
          </a:stretch>
        </p:blipFill>
        <p:spPr bwMode="auto">
          <a:xfrm>
            <a:off x="4521200" y="2738438"/>
            <a:ext cx="5384800" cy="411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2"/>
          <p:cNvSpPr>
            <a:spLocks noChangeArrowheads="1"/>
          </p:cNvSpPr>
          <p:nvPr/>
        </p:nvSpPr>
        <p:spPr bwMode="auto">
          <a:xfrm>
            <a:off x="560388" y="1844675"/>
            <a:ext cx="9001125"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Blip>
                <a:blip r:embed="rId4"/>
              </a:buBlip>
              <a:defRPr kumimoji="1" sz="3200">
                <a:solidFill>
                  <a:schemeClr val="tx1"/>
                </a:solidFill>
                <a:latin typeface="Tahoma" pitchFamily="34" charset="0"/>
                <a:ea typeface="ＭＳ Ｐゴシック" charset="-128"/>
              </a:defRPr>
            </a:lvl1pPr>
            <a:lvl2pPr marL="742950" indent="-285750" eaLnBrk="0" hangingPunct="0">
              <a:spcBef>
                <a:spcPct val="20000"/>
              </a:spcBef>
              <a:buSzPct val="75000"/>
              <a:buBlip>
                <a:blip r:embed="rId5"/>
              </a:buBlip>
              <a:defRPr kumimoji="1" sz="2800">
                <a:solidFill>
                  <a:schemeClr val="tx1"/>
                </a:solidFill>
                <a:latin typeface="Tahoma" pitchFamily="34" charset="0"/>
                <a:ea typeface="ＭＳ Ｐゴシック" charset="-128"/>
              </a:defRPr>
            </a:lvl2pPr>
            <a:lvl3pPr marL="1143000" indent="-228600" eaLnBrk="0" hangingPunct="0">
              <a:spcBef>
                <a:spcPct val="20000"/>
              </a:spcBef>
              <a:buChar char="•"/>
              <a:defRPr kumimoji="1" sz="2400">
                <a:solidFill>
                  <a:schemeClr val="tx1"/>
                </a:solidFill>
                <a:latin typeface="Tahoma" pitchFamily="34" charset="0"/>
                <a:ea typeface="ＭＳ Ｐゴシック" charset="-128"/>
              </a:defRPr>
            </a:lvl3pPr>
            <a:lvl4pPr marL="1600200" indent="-228600" eaLnBrk="0" hangingPunct="0">
              <a:spcBef>
                <a:spcPct val="20000"/>
              </a:spcBef>
              <a:buChar char="–"/>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tx2"/>
              </a:buClr>
              <a:buChar char="–"/>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tx2"/>
              </a:buClr>
              <a:buChar char="–"/>
              <a:defRPr kumimoji="1" sz="2000">
                <a:solidFill>
                  <a:schemeClr val="tx1"/>
                </a:solidFill>
                <a:latin typeface="Tahoma" pitchFamily="34" charset="0"/>
                <a:ea typeface="ＭＳ Ｐゴシック" charset="-128"/>
              </a:defRPr>
            </a:lvl9pPr>
          </a:lstStyle>
          <a:p>
            <a:pPr algn="ctr" eaLnBrk="1" hangingPunct="1">
              <a:spcBef>
                <a:spcPct val="0"/>
              </a:spcBef>
              <a:buFontTx/>
              <a:buNone/>
            </a:pPr>
            <a:r>
              <a:rPr lang="ja-JP" altLang="en-US" sz="3600" dirty="0">
                <a:latin typeface="HGPｺﾞｼｯｸE" pitchFamily="50" charset="-128"/>
                <a:ea typeface="HGPｺﾞｼｯｸE" pitchFamily="50" charset="-128"/>
              </a:rPr>
              <a:t>ベイズ統計学入門</a:t>
            </a:r>
            <a:endParaRPr lang="en-US" altLang="ja-JP" sz="3600" dirty="0">
              <a:latin typeface="HGPｺﾞｼｯｸE" pitchFamily="50" charset="-128"/>
              <a:ea typeface="HGPｺﾞｼｯｸE" pitchFamily="50" charset="-128"/>
            </a:endParaRPr>
          </a:p>
        </p:txBody>
      </p:sp>
    </p:spTree>
    <p:extLst>
      <p:ext uri="{BB962C8B-B14F-4D97-AF65-F5344CB8AC3E}">
        <p14:creationId xmlns:p14="http://schemas.microsoft.com/office/powerpoint/2010/main" val="371735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区間推定の視点からから従来の統計学との比較</a:t>
            </a:r>
          </a:p>
        </p:txBody>
      </p:sp>
      <p:pic>
        <p:nvPicPr>
          <p:cNvPr id="3" name="图片 2">
            <a:extLst>
              <a:ext uri="{FF2B5EF4-FFF2-40B4-BE49-F238E27FC236}">
                <a16:creationId xmlns:a16="http://schemas.microsoft.com/office/drawing/2014/main" id="{894BFB06-A5AB-4FFB-BB19-9EBEB00E9C7F}"/>
              </a:ext>
            </a:extLst>
          </p:cNvPr>
          <p:cNvPicPr>
            <a:picLocks noChangeAspect="1"/>
          </p:cNvPicPr>
          <p:nvPr/>
        </p:nvPicPr>
        <p:blipFill>
          <a:blip r:embed="rId3"/>
          <a:stretch>
            <a:fillRect/>
          </a:stretch>
        </p:blipFill>
        <p:spPr>
          <a:xfrm>
            <a:off x="27856" y="4434514"/>
            <a:ext cx="9505502" cy="1885088"/>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9BD04B51-3D79-4558-BA59-89B3FCA1FAB5}"/>
                  </a:ext>
                </a:extLst>
              </p:cNvPr>
              <p:cNvSpPr txBox="1"/>
              <p:nvPr/>
            </p:nvSpPr>
            <p:spPr>
              <a:xfrm>
                <a:off x="-87560" y="252000"/>
                <a:ext cx="9862094" cy="4941224"/>
              </a:xfrm>
              <a:prstGeom prst="rect">
                <a:avLst/>
              </a:prstGeom>
            </p:spPr>
            <p:txBody>
              <a:bodyPr vert="horz" wrap="none" lIns="91440" tIns="45720" rIns="91440" bIns="45720" rtlCol="0" anchor="ctr">
                <a:normAutofit/>
              </a:bodyPr>
              <a:lstStyle/>
              <a:p>
                <a:r>
                  <a:rPr lang="ja-JP" altLang="en-US" sz="2000" dirty="0"/>
                  <a:t>ｘの値は平均値</a:t>
                </a:r>
                <a:r>
                  <a:rPr lang="en-US" altLang="ja-JP" sz="2000" dirty="0"/>
                  <a:t>μ</a:t>
                </a:r>
                <a:r>
                  <a:rPr lang="ja-JP" altLang="en-US" sz="2000" dirty="0"/>
                  <a:t>を中心に正規分布に従いから、</a:t>
                </a:r>
                <a:r>
                  <a:rPr lang="zh-CN" altLang="en-US" sz="2000" dirty="0"/>
                  <a:t> </a:t>
                </a:r>
                <a:r>
                  <a:rPr lang="en-US" altLang="zh-CN" sz="2000" dirty="0" err="1"/>
                  <a:t>x~N</a:t>
                </a:r>
                <a:r>
                  <a:rPr lang="en-US" altLang="zh-CN" sz="2000" dirty="0"/>
                  <a:t>(μ</a:t>
                </a:r>
                <a:r>
                  <a:rPr lang="zh-CN" altLang="en-US" sz="2000" dirty="0"/>
                  <a:t>，</a:t>
                </a:r>
                <a:r>
                  <a:rPr lang="en-US" altLang="zh-CN" sz="2000" dirty="0"/>
                  <a:t>1</a:t>
                </a:r>
                <a:r>
                  <a:rPr lang="zh-CN" altLang="en-US" sz="2000" dirty="0"/>
                  <a:t>）</a:t>
                </a:r>
                <a:endParaRPr lang="en-US" altLang="ja-JP" sz="2000" dirty="0"/>
              </a:p>
              <a:p>
                <a:r>
                  <a:rPr lang="en-US" altLang="zh-CN" sz="2000" dirty="0"/>
                  <a:t>P</a:t>
                </a:r>
                <a:r>
                  <a:rPr lang="zh-CN" altLang="en-US" sz="2000" dirty="0"/>
                  <a:t>（</a:t>
                </a:r>
                <a:r>
                  <a:rPr lang="en-US" altLang="ja-JP" sz="2000" dirty="0">
                    <a:ea typeface="Cambria Math" panose="02040503050406030204" pitchFamily="18" charset="0"/>
                  </a:rPr>
                  <a:t> </a:t>
                </a:r>
                <a:r>
                  <a:rPr lang="en-US" altLang="zh-CN" sz="2000" dirty="0">
                    <a:ea typeface="Cambria Math" panose="02040503050406030204" pitchFamily="18" charset="0"/>
                  </a:rPr>
                  <a:t>-</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1.96</m:t>
                    </m:r>
                    <m:r>
                      <a:rPr lang="en-US" altLang="ja-JP" sz="2000" i="1">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z</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1.96</m:t>
                    </m:r>
                    <m:r>
                      <a:rPr lang="en-US" altLang="ja-JP" sz="2000" i="1">
                        <a:latin typeface="Cambria Math" panose="02040503050406030204" pitchFamily="18" charset="0"/>
                        <a:ea typeface="Cambria Math" panose="02040503050406030204" pitchFamily="18" charset="0"/>
                      </a:rPr>
                      <m:t> </m:t>
                    </m:r>
                  </m:oMath>
                </a14:m>
                <a:r>
                  <a:rPr lang="zh-CN" altLang="en-US" sz="2000" dirty="0"/>
                  <a:t>）</a:t>
                </a:r>
                <a:r>
                  <a:rPr lang="en-US" altLang="zh-CN" sz="2000" dirty="0"/>
                  <a:t>=95%</a:t>
                </a:r>
              </a:p>
              <a:p>
                <a:r>
                  <a:rPr lang="en-US" altLang="zh-CN" sz="2000" dirty="0"/>
                  <a:t>P</a:t>
                </a:r>
                <a:r>
                  <a:rPr lang="zh-CN" altLang="en-US" sz="2000" dirty="0"/>
                  <a:t>（</a:t>
                </a:r>
                <a:r>
                  <a:rPr lang="en-US" altLang="ja-JP" sz="2000" dirty="0">
                    <a:ea typeface="Cambria Math" panose="02040503050406030204" pitchFamily="18" charset="0"/>
                  </a:rPr>
                  <a:t> </a:t>
                </a:r>
                <a:r>
                  <a:rPr lang="en-US" altLang="zh-CN" sz="2000" dirty="0">
                    <a:ea typeface="Cambria Math" panose="02040503050406030204" pitchFamily="18" charset="0"/>
                  </a:rPr>
                  <a:t>-</a:t>
                </a:r>
                <a14:m>
                  <m:oMath xmlns:m="http://schemas.openxmlformats.org/officeDocument/2006/math">
                    <m:r>
                      <a:rPr lang="en-US" altLang="ja-JP" sz="2000">
                        <a:latin typeface="Cambria Math" panose="02040503050406030204" pitchFamily="18" charset="0"/>
                        <a:ea typeface="Cambria Math" panose="02040503050406030204" pitchFamily="18" charset="0"/>
                      </a:rPr>
                      <m:t>1.96</m:t>
                    </m:r>
                    <m:r>
                      <a:rPr lang="en-US" altLang="ja-JP" sz="2000" i="1">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x</m:t>
                    </m:r>
                    <m:r>
                      <a:rPr lang="en-US" altLang="zh-CN" sz="2000" i="1">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μ</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1.96</m:t>
                    </m:r>
                    <m:r>
                      <a:rPr lang="en-US" altLang="ja-JP" sz="2000" i="1">
                        <a:latin typeface="Cambria Math" panose="02040503050406030204" pitchFamily="18" charset="0"/>
                        <a:ea typeface="Cambria Math" panose="02040503050406030204" pitchFamily="18" charset="0"/>
                      </a:rPr>
                      <m:t> </m:t>
                    </m:r>
                  </m:oMath>
                </a14:m>
                <a:r>
                  <a:rPr lang="zh-CN" altLang="en-US" sz="2000" dirty="0"/>
                  <a:t>）</a:t>
                </a:r>
                <a:r>
                  <a:rPr lang="en-US" altLang="zh-CN" sz="2000" dirty="0"/>
                  <a:t>= 95%</a:t>
                </a:r>
                <a:endParaRPr lang="en-US" altLang="ja-JP" sz="2000" dirty="0"/>
              </a:p>
              <a:p>
                <a:r>
                  <a:rPr lang="ja-JP" altLang="en-US" sz="2000" dirty="0"/>
                  <a:t>９５％のｘがある区間（</a:t>
                </a:r>
                <a:r>
                  <a:rPr lang="en-US" altLang="ja-JP" sz="2000" dirty="0"/>
                  <a:t>μ</a:t>
                </a:r>
                <a:r>
                  <a:rPr lang="ja-JP" altLang="en-US" sz="2000" dirty="0"/>
                  <a:t>－１．９６、</a:t>
                </a:r>
                <a:r>
                  <a:rPr lang="en-US" altLang="ja-JP" sz="2000" dirty="0"/>
                  <a:t>μ</a:t>
                </a:r>
                <a:r>
                  <a:rPr lang="ja-JP" altLang="en-US" sz="2000" dirty="0"/>
                  <a:t>＋１．９６）に入る。</a:t>
                </a:r>
                <a:endParaRPr lang="en-US" altLang="ja-JP" sz="2000" dirty="0"/>
              </a:p>
              <a:p>
                <a:r>
                  <a:rPr lang="ja-JP" altLang="en-US" sz="2000" dirty="0"/>
                  <a:t>つまり、</a:t>
                </a:r>
                <a:r>
                  <a:rPr lang="en-US" altLang="ja-JP" sz="2000" dirty="0"/>
                  <a:t>μ</a:t>
                </a:r>
                <a:r>
                  <a:rPr lang="ja-JP" altLang="en-US" sz="2000" dirty="0"/>
                  <a:t>－１．９６</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oMath>
                </a14:m>
                <a:r>
                  <a:rPr lang="ja-JP" altLang="en-US" sz="2000" dirty="0"/>
                  <a:t>ｘ</a:t>
                </a:r>
                <a14:m>
                  <m:oMath xmlns:m="http://schemas.openxmlformats.org/officeDocument/2006/math">
                    <m:r>
                      <a:rPr lang="en-US" altLang="ja-JP" sz="2000" i="1">
                        <a:latin typeface="Cambria Math" panose="02040503050406030204" pitchFamily="18" charset="0"/>
                        <a:ea typeface="Cambria Math" panose="02040503050406030204" pitchFamily="18" charset="0"/>
                      </a:rPr>
                      <m:t>≤ </m:t>
                    </m:r>
                  </m:oMath>
                </a14:m>
                <a:r>
                  <a:rPr lang="en-US" altLang="ja-JP" sz="2000" dirty="0"/>
                  <a:t>μ</a:t>
                </a:r>
                <a:r>
                  <a:rPr lang="ja-JP" altLang="en-US" sz="2000" dirty="0"/>
                  <a:t>＋１．９６、</a:t>
                </a:r>
                <a:endParaRPr lang="en-US" altLang="ja-JP" sz="2000" dirty="0"/>
              </a:p>
              <a:p>
                <a:r>
                  <a:rPr lang="ja-JP" altLang="en-US" sz="2000" dirty="0"/>
                  <a:t>整理すると、ｘ－１．９６</a:t>
                </a:r>
                <a:r>
                  <a:rPr lang="en-US" altLang="ja-JP" sz="2000" dirty="0">
                    <a:ea typeface="Cambria Math" panose="02040503050406030204" pitchFamily="18" charset="0"/>
                  </a:rPr>
                  <a:t> </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oMath>
                </a14:m>
                <a:r>
                  <a:rPr lang="en-US" altLang="ja-JP" sz="2000" dirty="0"/>
                  <a:t>μ</a:t>
                </a:r>
                <a14:m>
                  <m:oMath xmlns:m="http://schemas.openxmlformats.org/officeDocument/2006/math">
                    <m:r>
                      <a:rPr lang="en-US" altLang="ja-JP" sz="2000" i="1">
                        <a:latin typeface="Cambria Math" panose="02040503050406030204" pitchFamily="18" charset="0"/>
                        <a:ea typeface="Cambria Math" panose="02040503050406030204" pitchFamily="18" charset="0"/>
                      </a:rPr>
                      <m:t>≤</m:t>
                    </m:r>
                  </m:oMath>
                </a14:m>
                <a:r>
                  <a:rPr lang="ja-JP" altLang="en-US" sz="2000" dirty="0"/>
                  <a:t>ｘ＋１．９６</a:t>
                </a:r>
                <a:endParaRPr lang="en-US" altLang="ja-JP" sz="2000" dirty="0"/>
              </a:p>
              <a:p>
                <a:endParaRPr lang="en-US" altLang="ja-JP" sz="2000" dirty="0"/>
              </a:p>
              <a:p>
                <a:r>
                  <a:rPr lang="ja-JP" altLang="en-US" sz="2000" dirty="0"/>
                  <a:t>Ｘは確率変数だから、ｘの値（確率変数）によっていろいろな区間が得られる。</a:t>
                </a:r>
                <a:endParaRPr lang="en-US" altLang="ja-JP" sz="2000" dirty="0"/>
              </a:p>
              <a:p>
                <a:r>
                  <a:rPr lang="ja-JP" altLang="en-US" sz="2000" dirty="0"/>
                  <a:t>これらの区間は信頼区間と呼びます。</a:t>
                </a:r>
                <a:r>
                  <a:rPr lang="ja-JP" altLang="en-US" sz="2000" dirty="0">
                    <a:solidFill>
                      <a:srgbClr val="FF0000"/>
                    </a:solidFill>
                  </a:rPr>
                  <a:t>目的は本当の</a:t>
                </a:r>
                <a:r>
                  <a:rPr lang="en-US" altLang="ja-JP" sz="2000" dirty="0">
                    <a:solidFill>
                      <a:srgbClr val="FF0000"/>
                    </a:solidFill>
                  </a:rPr>
                  <a:t>μ</a:t>
                </a:r>
                <a:r>
                  <a:rPr lang="ja-JP" altLang="en-US" sz="2000" dirty="0">
                    <a:solidFill>
                      <a:srgbClr val="FF0000"/>
                    </a:solidFill>
                  </a:rPr>
                  <a:t>を捉えること。</a:t>
                </a:r>
                <a:endParaRPr lang="en-US" altLang="ja-JP" sz="2000" dirty="0">
                  <a:solidFill>
                    <a:srgbClr val="FF0000"/>
                  </a:solidFill>
                </a:endParaRPr>
              </a:p>
              <a:p>
                <a:endParaRPr lang="en-US" altLang="ja-JP" sz="2000" dirty="0"/>
              </a:p>
              <a:p>
                <a:r>
                  <a:rPr lang="ja-JP" altLang="en-US" sz="2000" dirty="0"/>
                  <a:t>つまり、ｘは本当の</a:t>
                </a:r>
                <a:r>
                  <a:rPr lang="en-US" altLang="ja-JP" sz="2000" dirty="0"/>
                  <a:t>μ</a:t>
                </a:r>
                <a:r>
                  <a:rPr lang="ja-JP" altLang="en-US" sz="2000" dirty="0"/>
                  <a:t>でなくても大丈夫、納得できる。</a:t>
                </a:r>
                <a:endParaRPr lang="en-US" altLang="ja-JP" sz="2000" dirty="0"/>
              </a:p>
              <a:p>
                <a:r>
                  <a:rPr lang="ja-JP" altLang="en-US" sz="2000" dirty="0"/>
                  <a:t>なぜなら、この（ｘ－１．９６、ｘ＋１．９６）区間で本当の</a:t>
                </a:r>
                <a:r>
                  <a:rPr lang="en-US" altLang="ja-JP" sz="2000" dirty="0"/>
                  <a:t>μ</a:t>
                </a:r>
                <a:r>
                  <a:rPr lang="ja-JP" altLang="en-US" sz="2000" dirty="0"/>
                  <a:t>を捉える</a:t>
                </a:r>
                <a:endParaRPr lang="en-US" altLang="ja-JP" sz="2000" dirty="0"/>
              </a:p>
              <a:p>
                <a:endParaRPr lang="zh-CN" altLang="en-US" sz="2000" dirty="0"/>
              </a:p>
            </p:txBody>
          </p:sp>
        </mc:Choice>
        <mc:Fallback>
          <p:sp>
            <p:nvSpPr>
              <p:cNvPr id="5" name="文本框 4">
                <a:extLst>
                  <a:ext uri="{FF2B5EF4-FFF2-40B4-BE49-F238E27FC236}">
                    <a16:creationId xmlns:a16="http://schemas.microsoft.com/office/drawing/2014/main" id="{9BD04B51-3D79-4558-BA59-89B3FCA1FAB5}"/>
                  </a:ext>
                </a:extLst>
              </p:cNvPr>
              <p:cNvSpPr txBox="1">
                <a:spLocks noRot="1" noChangeAspect="1" noMove="1" noResize="1" noEditPoints="1" noAdjustHandles="1" noChangeArrowheads="1" noChangeShapeType="1" noTextEdit="1"/>
              </p:cNvSpPr>
              <p:nvPr/>
            </p:nvSpPr>
            <p:spPr>
              <a:xfrm>
                <a:off x="-87560" y="252000"/>
                <a:ext cx="9862094" cy="4941224"/>
              </a:xfrm>
              <a:prstGeom prst="rect">
                <a:avLst/>
              </a:prstGeom>
              <a:blipFill>
                <a:blip r:embed="rId4"/>
                <a:stretch>
                  <a:fillRect l="-6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428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区間推定の視点からから従来の統計学との比較</a:t>
            </a:r>
          </a:p>
        </p:txBody>
      </p:sp>
      <p:pic>
        <p:nvPicPr>
          <p:cNvPr id="4" name="图片 3">
            <a:extLst>
              <a:ext uri="{FF2B5EF4-FFF2-40B4-BE49-F238E27FC236}">
                <a16:creationId xmlns:a16="http://schemas.microsoft.com/office/drawing/2014/main" id="{F174F333-5907-4D57-A60B-C474E2E6444E}"/>
              </a:ext>
            </a:extLst>
          </p:cNvPr>
          <p:cNvPicPr>
            <a:picLocks noChangeAspect="1"/>
          </p:cNvPicPr>
          <p:nvPr/>
        </p:nvPicPr>
        <p:blipFill>
          <a:blip r:embed="rId3"/>
          <a:stretch>
            <a:fillRect/>
          </a:stretch>
        </p:blipFill>
        <p:spPr>
          <a:xfrm>
            <a:off x="55970" y="4460042"/>
            <a:ext cx="9505502" cy="1974269"/>
          </a:xfrm>
          <a:prstGeom prst="rect">
            <a:avLst/>
          </a:prstGeom>
        </p:spPr>
      </p:pic>
      <p:sp>
        <p:nvSpPr>
          <p:cNvPr id="5" name="文本框 4">
            <a:extLst>
              <a:ext uri="{FF2B5EF4-FFF2-40B4-BE49-F238E27FC236}">
                <a16:creationId xmlns:a16="http://schemas.microsoft.com/office/drawing/2014/main" id="{9BD04B51-3D79-4558-BA59-89B3FCA1FAB5}"/>
              </a:ext>
            </a:extLst>
          </p:cNvPr>
          <p:cNvSpPr txBox="1"/>
          <p:nvPr/>
        </p:nvSpPr>
        <p:spPr>
          <a:xfrm>
            <a:off x="9782" y="538398"/>
            <a:ext cx="914400" cy="1234417"/>
          </a:xfrm>
          <a:prstGeom prst="rect">
            <a:avLst/>
          </a:prstGeom>
        </p:spPr>
        <p:txBody>
          <a:bodyPr vert="horz" wrap="none" lIns="91440" tIns="45720" rIns="91440" bIns="45720" rtlCol="0" anchor="ctr">
            <a:normAutofit fontScale="97500"/>
          </a:bodyPr>
          <a:lstStyle/>
          <a:p>
            <a:endParaRPr lang="zh-CN" altLang="en-US" sz="2000"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84671ACD-0BCD-41E9-98E3-AF764BB3FE04}"/>
                  </a:ext>
                </a:extLst>
              </p:cNvPr>
              <p:cNvSpPr txBox="1"/>
              <p:nvPr/>
            </p:nvSpPr>
            <p:spPr>
              <a:xfrm>
                <a:off x="55970" y="538398"/>
                <a:ext cx="9433534" cy="3921643"/>
              </a:xfrm>
              <a:prstGeom prst="rect">
                <a:avLst/>
              </a:prstGeom>
            </p:spPr>
            <p:txBody>
              <a:bodyPr vert="horz" wrap="none" lIns="91440" tIns="45720" rIns="91440" bIns="45720" rtlCol="0" anchor="ctr">
                <a:normAutofit fontScale="70000" lnSpcReduction="20000"/>
              </a:bodyPr>
              <a:lstStyle/>
              <a:p>
                <a:r>
                  <a:rPr lang="ja-JP" altLang="en-US" sz="2400" dirty="0"/>
                  <a:t>ベイズ統計学：</a:t>
                </a:r>
                <a:r>
                  <a:rPr lang="en-US" altLang="ja-JP" sz="2400" dirty="0"/>
                  <a:t>μ</a:t>
                </a:r>
                <a:r>
                  <a:rPr lang="ja-JP" altLang="en-US" sz="2400" dirty="0"/>
                  <a:t>は</a:t>
                </a:r>
                <a:r>
                  <a:rPr lang="ja-JP" altLang="en-US" sz="2400" dirty="0">
                    <a:solidFill>
                      <a:srgbClr val="FF0000"/>
                    </a:solidFill>
                  </a:rPr>
                  <a:t>確率変数</a:t>
                </a:r>
                <a:r>
                  <a:rPr lang="zh-CN" altLang="en-US" sz="2400" dirty="0">
                    <a:solidFill>
                      <a:srgbClr val="FF0000"/>
                    </a:solidFill>
                  </a:rPr>
                  <a:t>。</a:t>
                </a:r>
                <a:r>
                  <a:rPr lang="ja-JP" altLang="en-US" sz="2400" dirty="0"/>
                  <a:t>データｘを通じて、</a:t>
                </a:r>
                <a:r>
                  <a:rPr lang="en-US" altLang="ja-JP" sz="2400" dirty="0"/>
                  <a:t>μ</a:t>
                </a:r>
                <a:r>
                  <a:rPr lang="ja-JP" altLang="en-US" sz="2400" dirty="0"/>
                  <a:t>を計算する</a:t>
                </a:r>
                <a:endParaRPr lang="en-US" altLang="ja-JP" sz="2400" dirty="0"/>
              </a:p>
              <a:p>
                <a:r>
                  <a:rPr lang="ja-JP" altLang="en-US" sz="2400" dirty="0"/>
                  <a:t>（</a:t>
                </a:r>
                <a:r>
                  <a:rPr lang="en-US" altLang="zh-CN" sz="2400" dirty="0"/>
                  <a:t>credibility interval</a:t>
                </a:r>
                <a:r>
                  <a:rPr lang="zh-CN" altLang="en-US" sz="2400" dirty="0"/>
                  <a:t>）：</a:t>
                </a:r>
                <a:r>
                  <a:rPr lang="ja-JP" altLang="en-US" sz="2400" dirty="0"/>
                  <a:t>信用区間？　９５％の確率で</a:t>
                </a:r>
                <a:r>
                  <a:rPr lang="en-US" altLang="ja-JP" sz="2400" dirty="0"/>
                  <a:t>μ</a:t>
                </a:r>
                <a:r>
                  <a:rPr lang="ja-JP" altLang="en-US" sz="2400" dirty="0"/>
                  <a:t>はこの区間に入る。</a:t>
                </a:r>
                <a:endParaRPr lang="en-US" altLang="ja-JP" sz="2400" dirty="0"/>
              </a:p>
              <a:p>
                <a:endParaRPr lang="en-US" altLang="ja-JP" sz="2400" dirty="0"/>
              </a:p>
              <a:p>
                <a:endParaRPr lang="en-US" altLang="ja-JP" sz="2400" dirty="0"/>
              </a:p>
              <a:p>
                <a:r>
                  <a:rPr lang="ja-JP" altLang="en-US" sz="2400" dirty="0"/>
                  <a:t>事後分布から、</a:t>
                </a:r>
                <a:r>
                  <a:rPr lang="en-US" altLang="ja-JP" sz="2400" dirty="0"/>
                  <a:t>μ</a:t>
                </a:r>
                <a:r>
                  <a:rPr lang="ja-JP" altLang="en-US" sz="2400" dirty="0"/>
                  <a:t>はいっぱいあるけど、このデータｘ＝１０１の結果によって、</a:t>
                </a:r>
                <a:endParaRPr lang="en-US" altLang="ja-JP" sz="2400" dirty="0"/>
              </a:p>
              <a:p>
                <a:r>
                  <a:rPr lang="ja-JP" altLang="en-US" sz="2400" dirty="0"/>
                  <a:t>起きる確率高い方の</a:t>
                </a:r>
                <a:r>
                  <a:rPr lang="en-US" altLang="ja-JP" sz="2400" dirty="0"/>
                  <a:t>μ</a:t>
                </a:r>
                <a:r>
                  <a:rPr lang="ja-JP" altLang="en-US" sz="2400" dirty="0"/>
                  <a:t>がほしいなので、９５％の区間を作った。</a:t>
                </a:r>
                <a:endParaRPr lang="en-US" altLang="ja-JP" sz="2400" dirty="0"/>
              </a:p>
              <a:p>
                <a:r>
                  <a:rPr lang="en-US" altLang="zh-CN" sz="2400" dirty="0"/>
                  <a:t>P</a:t>
                </a:r>
                <a:r>
                  <a:rPr lang="zh-CN" altLang="en-US" sz="2400" dirty="0"/>
                  <a:t>（</a:t>
                </a:r>
                <a:r>
                  <a:rPr lang="en-US" altLang="zh-CN" sz="2400" dirty="0">
                    <a:ea typeface="Cambria Math" panose="02040503050406030204" pitchFamily="18" charset="0"/>
                  </a:rPr>
                  <a:t>-</a:t>
                </a:r>
                <a14:m>
                  <m:oMath xmlns:m="http://schemas.openxmlformats.org/officeDocument/2006/math">
                    <m:r>
                      <a:rPr lang="en-US" altLang="ja-JP" sz="2400">
                        <a:latin typeface="Cambria Math" panose="02040503050406030204" pitchFamily="18" charset="0"/>
                        <a:ea typeface="Cambria Math" panose="02040503050406030204" pitchFamily="18" charset="0"/>
                      </a:rPr>
                      <m:t>1.96</m:t>
                    </m:r>
                    <m:r>
                      <a:rPr lang="en-US" altLang="ja-JP" sz="2400" i="1">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z</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1.96</m:t>
                    </m:r>
                    <m:r>
                      <a:rPr lang="en-US" altLang="ja-JP" sz="2400" i="1">
                        <a:latin typeface="Cambria Math" panose="02040503050406030204" pitchFamily="18" charset="0"/>
                        <a:ea typeface="Cambria Math" panose="02040503050406030204" pitchFamily="18" charset="0"/>
                      </a:rPr>
                      <m:t> </m:t>
                    </m:r>
                  </m:oMath>
                </a14:m>
                <a:r>
                  <a:rPr lang="zh-CN" altLang="en-US" sz="2400" dirty="0"/>
                  <a:t>）</a:t>
                </a:r>
                <a:r>
                  <a:rPr lang="en-US" altLang="zh-CN" sz="2400" dirty="0"/>
                  <a:t>=95%</a:t>
                </a:r>
              </a:p>
              <a:p>
                <a:r>
                  <a:rPr lang="en-US" altLang="zh-CN" sz="2400" dirty="0"/>
                  <a:t>P</a:t>
                </a:r>
                <a:r>
                  <a:rPr lang="zh-CN" altLang="en-US" sz="2400" dirty="0"/>
                  <a:t>（</a:t>
                </a:r>
                <a:r>
                  <a:rPr lang="en-US" altLang="ja-JP" sz="2400" dirty="0">
                    <a:ea typeface="Cambria Math" panose="02040503050406030204" pitchFamily="18" charset="0"/>
                  </a:rPr>
                  <a:t> </a:t>
                </a:r>
                <a:r>
                  <a:rPr lang="en-US" altLang="zh-CN" sz="2400" dirty="0">
                    <a:ea typeface="Cambria Math" panose="02040503050406030204" pitchFamily="18" charset="0"/>
                  </a:rPr>
                  <a:t>-</a:t>
                </a:r>
                <a14:m>
                  <m:oMath xmlns:m="http://schemas.openxmlformats.org/officeDocument/2006/math">
                    <m:r>
                      <a:rPr lang="en-US" altLang="ja-JP" sz="2400">
                        <a:latin typeface="Cambria Math" panose="02040503050406030204" pitchFamily="18" charset="0"/>
                        <a:ea typeface="Cambria Math" panose="02040503050406030204" pitchFamily="18" charset="0"/>
                      </a:rPr>
                      <m:t>1.96</m:t>
                    </m:r>
                    <m:r>
                      <a:rPr lang="en-US" altLang="ja-JP" sz="2400" i="1">
                        <a:latin typeface="Cambria Math" panose="02040503050406030204" pitchFamily="18" charset="0"/>
                        <a:ea typeface="Cambria Math" panose="02040503050406030204" pitchFamily="18" charset="0"/>
                      </a:rPr>
                      <m:t>≤</m:t>
                    </m:r>
                    <m:r>
                      <m:rPr>
                        <m:sty m:val="p"/>
                      </m:rPr>
                      <a:rPr lang="en-US" altLang="zh-CN" sz="2400" b="0" i="1">
                        <a:latin typeface="Cambria Math" panose="02040503050406030204" pitchFamily="18" charset="0"/>
                        <a:ea typeface="Cambria Math" panose="02040503050406030204" pitchFamily="18" charset="0"/>
                      </a:rPr>
                      <m:t>x</m:t>
                    </m:r>
                    <m:r>
                      <a:rPr lang="en-US" altLang="zh-CN" sz="2400" i="1">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μ</m:t>
                    </m:r>
                    <m:r>
                      <a:rPr lang="en-US" altLang="ja-JP" sz="2400" i="1">
                        <a:latin typeface="Cambria Math" panose="02040503050406030204" pitchFamily="18" charset="0"/>
                        <a:ea typeface="Cambria Math" panose="02040503050406030204" pitchFamily="18" charset="0"/>
                      </a:rPr>
                      <m:t>≤1.96 </m:t>
                    </m:r>
                  </m:oMath>
                </a14:m>
                <a:r>
                  <a:rPr lang="zh-CN" altLang="en-US" sz="2400" dirty="0"/>
                  <a:t>）</a:t>
                </a:r>
                <a:r>
                  <a:rPr lang="en-US" altLang="zh-CN" sz="2400" dirty="0"/>
                  <a:t>= 95%</a:t>
                </a:r>
              </a:p>
              <a:p>
                <a:endParaRPr lang="en-US" altLang="ja-JP" sz="2400" dirty="0"/>
              </a:p>
              <a:p>
                <a:r>
                  <a:rPr lang="ja-JP" altLang="en-US" sz="2400" dirty="0"/>
                  <a:t>ｘ－１．９６</a:t>
                </a:r>
                <a:r>
                  <a:rPr lang="en-US" altLang="ja-JP" sz="2400" dirty="0">
                    <a:ea typeface="Cambria Math" panose="02040503050406030204" pitchFamily="18" charset="0"/>
                  </a:rPr>
                  <a:t> </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oMath>
                </a14:m>
                <a:r>
                  <a:rPr lang="en-US" altLang="ja-JP" sz="2400" dirty="0"/>
                  <a:t>μ</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oMath>
                </a14:m>
                <a:r>
                  <a:rPr lang="ja-JP" altLang="en-US" sz="2400" dirty="0"/>
                  <a:t>ｘ＋１．９６</a:t>
                </a:r>
                <a:endParaRPr lang="en-US" altLang="ja-JP" sz="2400" dirty="0"/>
              </a:p>
              <a:p>
                <a:endParaRPr lang="en-US" altLang="ja-JP" sz="2400" dirty="0"/>
              </a:p>
              <a:p>
                <a:r>
                  <a:rPr lang="en-US" altLang="ja-JP" sz="2400" dirty="0"/>
                  <a:t>101</a:t>
                </a:r>
                <a:r>
                  <a:rPr lang="ja-JP" altLang="en-US" sz="2400" dirty="0"/>
                  <a:t>－１．９６</a:t>
                </a:r>
                <a:r>
                  <a:rPr lang="en-US" altLang="ja-JP" sz="2400" dirty="0">
                    <a:ea typeface="Cambria Math" panose="02040503050406030204" pitchFamily="18" charset="0"/>
                  </a:rPr>
                  <a:t> </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oMath>
                </a14:m>
                <a:r>
                  <a:rPr lang="en-US" altLang="ja-JP" sz="2400" dirty="0"/>
                  <a:t>μ</a:t>
                </a:r>
                <a14:m>
                  <m:oMath xmlns:m="http://schemas.openxmlformats.org/officeDocument/2006/math">
                    <m:r>
                      <a:rPr lang="en-US" altLang="ja-JP" sz="2400" i="1">
                        <a:latin typeface="Cambria Math" panose="02040503050406030204" pitchFamily="18" charset="0"/>
                        <a:ea typeface="Cambria Math" panose="02040503050406030204" pitchFamily="18" charset="0"/>
                      </a:rPr>
                      <m:t>≤</m:t>
                    </m:r>
                  </m:oMath>
                </a14:m>
                <a:r>
                  <a:rPr lang="en-US" altLang="ja-JP" sz="2400" dirty="0"/>
                  <a:t>101</a:t>
                </a:r>
                <a:r>
                  <a:rPr lang="ja-JP" altLang="en-US" sz="2400" dirty="0"/>
                  <a:t>＋１．９６</a:t>
                </a:r>
                <a:endParaRPr lang="en-US" altLang="ja-JP" sz="2400" dirty="0"/>
              </a:p>
              <a:p>
                <a:endParaRPr lang="en-US" altLang="ja-JP" sz="2400" dirty="0"/>
              </a:p>
              <a:p>
                <a:endParaRPr lang="en-US" altLang="ja-JP" sz="2400" dirty="0"/>
              </a:p>
              <a:p>
                <a:r>
                  <a:rPr lang="ja-JP" altLang="en-US" sz="2400" dirty="0"/>
                  <a:t>つまり、この区間は</a:t>
                </a:r>
                <a:r>
                  <a:rPr lang="en-US" altLang="ja-JP" sz="2400" dirty="0">
                    <a:solidFill>
                      <a:srgbClr val="FF0000"/>
                    </a:solidFill>
                  </a:rPr>
                  <a:t>μ</a:t>
                </a:r>
                <a:r>
                  <a:rPr lang="ja-JP" altLang="en-US" sz="2400" dirty="0">
                    <a:solidFill>
                      <a:srgbClr val="FF0000"/>
                    </a:solidFill>
                  </a:rPr>
                  <a:t>についての区間</a:t>
                </a:r>
                <a:r>
                  <a:rPr lang="ja-JP" altLang="en-US" sz="2400" dirty="0"/>
                  <a:t>わね。</a:t>
                </a:r>
                <a:endParaRPr lang="en-US" altLang="ja-JP" sz="2400" dirty="0"/>
              </a:p>
              <a:p>
                <a:endParaRPr lang="en-US" altLang="ja-JP" sz="2400" dirty="0"/>
              </a:p>
              <a:p>
                <a:endParaRPr lang="en-US" altLang="ja-JP" sz="2400" dirty="0"/>
              </a:p>
              <a:p>
                <a:r>
                  <a:rPr lang="ja-JP" altLang="en-US" sz="2400" dirty="0"/>
                  <a:t>これは理解しやすいと思う、</a:t>
                </a:r>
                <a:endParaRPr lang="zh-CN" altLang="en-US" sz="2400" dirty="0"/>
              </a:p>
            </p:txBody>
          </p:sp>
        </mc:Choice>
        <mc:Fallback>
          <p:sp>
            <p:nvSpPr>
              <p:cNvPr id="7" name="文本框 6">
                <a:extLst>
                  <a:ext uri="{FF2B5EF4-FFF2-40B4-BE49-F238E27FC236}">
                    <a16:creationId xmlns:a16="http://schemas.microsoft.com/office/drawing/2014/main" id="{84671ACD-0BCD-41E9-98E3-AF764BB3FE04}"/>
                  </a:ext>
                </a:extLst>
              </p:cNvPr>
              <p:cNvSpPr txBox="1">
                <a:spLocks noRot="1" noChangeAspect="1" noMove="1" noResize="1" noEditPoints="1" noAdjustHandles="1" noChangeArrowheads="1" noChangeShapeType="1" noTextEdit="1"/>
              </p:cNvSpPr>
              <p:nvPr/>
            </p:nvSpPr>
            <p:spPr>
              <a:xfrm>
                <a:off x="55970" y="538398"/>
                <a:ext cx="9433534" cy="3921643"/>
              </a:xfrm>
              <a:prstGeom prst="rect">
                <a:avLst/>
              </a:prstGeom>
              <a:blipFill>
                <a:blip r:embed="rId4"/>
                <a:stretch>
                  <a:fillRect l="-388" t="-776" b="-4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593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mc:AlternateContent xmlns:mc="http://schemas.openxmlformats.org/markup-compatibility/2006">
        <mc:Choice xmlns:a14="http://schemas.microsoft.com/office/drawing/2010/main" Requires="a14">
          <p:sp>
            <p:nvSpPr>
              <p:cNvPr id="9" name="Text Box 3"/>
              <p:cNvSpPr txBox="1">
                <a:spLocks noChangeArrowheads="1"/>
              </p:cNvSpPr>
              <p:nvPr/>
            </p:nvSpPr>
            <p:spPr bwMode="auto">
              <a:xfrm>
                <a:off x="200024" y="854710"/>
                <a:ext cx="9505503" cy="48936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問１改：ある工場から作られる</a:t>
                </a: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内容量１００グラムと表示された</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チョコレート菓子の</a:t>
                </a: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実際の内容量ｘは正規分布に従い</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、分散は</a:t>
                </a:r>
                <a14:m>
                  <m:oMath xmlns:m="http://schemas.openxmlformats.org/officeDocument/2006/math">
                    <m:sSup>
                      <m:sSupPr>
                        <m:ctrlPr>
                          <a:rPr lang="en-US" altLang="ja-JP"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１</m:t>
                        </m:r>
                      </m:e>
                      <m:sup>
                        <m:r>
                          <a:rPr lang="en-US" altLang="ja-JP" sz="2400">
                            <a:solidFill>
                              <a:schemeClr val="tx1"/>
                            </a:solidFill>
                            <a:latin typeface="Cambria Math" panose="02040503050406030204" pitchFamily="18" charset="0"/>
                            <a:ea typeface="HGP創英角ｺﾞｼｯｸUB" panose="020B0900000000000000" pitchFamily="50" charset="-128"/>
                          </a:rPr>
                          <m:t>2</m:t>
                        </m:r>
                      </m:sup>
                    </m:sSup>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である。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製品の三つを抽出して調べたところ、その内容量ｘは９９、１０１，１０３グラムだった。製品内容量の「平均値</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μ</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の確率分布」を求めよ</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解：</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公式を利用して、</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14:m>
                  <m:oMath xmlns:m="http://schemas.openxmlformats.org/officeDocument/2006/math">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π</m:t>
                    </m:r>
                    <m:r>
                      <a:rPr lang="ja-JP" altLang="en-US" sz="2400" dirty="0" smtClean="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｜ｘ１＝９９、ｘ２＝１０１、ｘ３＝１０３）＝</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ｋｆ（ｘ１＝９９、ｘ２＝１０１、ｘ３＝１０３ ｜</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p:sp>
            <p:nvSpPr>
              <p:cNvPr id="9" name="Text Box 3"/>
              <p:cNvSpPr txBox="1">
                <a:spLocks noRot="1" noChangeAspect="1" noMove="1" noResize="1" noEditPoints="1" noAdjustHandles="1" noChangeArrowheads="1" noChangeShapeType="1" noTextEdit="1"/>
              </p:cNvSpPr>
              <p:nvPr/>
            </p:nvSpPr>
            <p:spPr bwMode="auto">
              <a:xfrm>
                <a:off x="200024" y="854710"/>
                <a:ext cx="9505503" cy="4893647"/>
              </a:xfrm>
              <a:prstGeom prst="rect">
                <a:avLst/>
              </a:prstGeom>
              <a:blipFill>
                <a:blip r:embed="rId3"/>
                <a:stretch>
                  <a:fillRect l="-1026" t="-99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E17AAFD-D769-48C4-95EB-00D0BE1355F1}"/>
              </a:ext>
            </a:extLst>
          </p:cNvPr>
          <p:cNvPicPr>
            <a:picLocks noChangeAspect="1"/>
          </p:cNvPicPr>
          <p:nvPr/>
        </p:nvPicPr>
        <p:blipFill>
          <a:blip r:embed="rId4"/>
          <a:stretch>
            <a:fillRect/>
          </a:stretch>
        </p:blipFill>
        <p:spPr>
          <a:xfrm>
            <a:off x="2000672" y="3037753"/>
            <a:ext cx="5146403" cy="782494"/>
          </a:xfrm>
          <a:prstGeom prst="rect">
            <a:avLst/>
          </a:prstGeom>
        </p:spPr>
      </p:pic>
    </p:spTree>
    <p:extLst>
      <p:ext uri="{BB962C8B-B14F-4D97-AF65-F5344CB8AC3E}">
        <p14:creationId xmlns:p14="http://schemas.microsoft.com/office/powerpoint/2010/main" val="383127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024" y="854710"/>
                <a:ext cx="9505503" cy="54830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14:m>
                  <m:oMath xmlns:m="http://schemas.openxmlformats.org/officeDocument/2006/math">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π</m:t>
                    </m:r>
                    <m:r>
                      <a:rPr lang="ja-JP" altLang="en-US" sz="2400" dirty="0" smtClean="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｜ｘ１＝９９、ｘ２＝１０１、ｘ３＝１０３）＝</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ｋｆ（ｘ１＝９９、ｘ２＝１０１、ｘ３＝１０３ ｜</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１）尤度ｆ（ｘ１＝９９、ｘ２＝１０１、ｘ３＝１０３ ｜</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）、ｘは</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μ</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の正規分布に従いかつデータが独立だから、</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ｆ（Ｄ｜</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μ</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）＝ｆ（ｘ１＝９９｜</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）ｆ（ｘ２＝１０１｜</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）ｆ（ｘ３＝１０３ ｜</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　　　　　　＝</a:t>
                </a:r>
                <a:r>
                  <a:rPr lang="pt-BR" altLang="zh-CN" sz="2400" dirty="0"/>
                  <a:t> </a:t>
                </a:r>
                <a14:m>
                  <m:oMath xmlns:m="http://schemas.openxmlformats.org/officeDocument/2006/math">
                    <m:func>
                      <m:funcPr>
                        <m:ctrlPr>
                          <a:rPr lang="pt-BR" altLang="zh-CN" sz="2400" i="1">
                            <a:solidFill>
                              <a:schemeClr val="tx1"/>
                            </a:solidFill>
                            <a:latin typeface="Cambria Math" panose="02040503050406030204" pitchFamily="18" charset="0"/>
                            <a:ea typeface="HGP創英角ｺﾞｼｯｸUB" panose="020B0900000000000000" pitchFamily="50" charset="-128"/>
                          </a:rPr>
                        </m:ctrlPr>
                      </m:funcPr>
                      <m:fName>
                        <m:f>
                          <m:fPr>
                            <m:ctrlPr>
                              <a:rPr lang="en-US" altLang="ja-JP" sz="2400" i="1" dirty="0">
                                <a:solidFill>
                                  <a:schemeClr val="tx1"/>
                                </a:solidFill>
                                <a:latin typeface="Cambria Math" panose="02040503050406030204" pitchFamily="18" charset="0"/>
                                <a:ea typeface="HGP創英角ｺﾞｼｯｸUB" panose="020B0900000000000000" pitchFamily="50" charset="-128"/>
                              </a:rPr>
                            </m:ctrlPr>
                          </m:fPr>
                          <m:num>
                            <m:r>
                              <a:rPr lang="ja-JP" altLang="en-US" sz="2400" dirty="0">
                                <a:solidFill>
                                  <a:schemeClr val="tx1"/>
                                </a:solidFill>
                                <a:latin typeface="Cambria Math" panose="02040503050406030204" pitchFamily="18" charset="0"/>
                                <a:ea typeface="HGP創英角ｺﾞｼｯｸUB" panose="020B0900000000000000" pitchFamily="50" charset="-128"/>
                              </a:rPr>
                              <m:t>１</m:t>
                            </m:r>
                          </m:num>
                          <m:den>
                            <m:rad>
                              <m:radPr>
                                <m:degHide m:val="on"/>
                                <m:ctrlPr>
                                  <a:rPr lang="en-US" altLang="ja-JP" sz="2400" i="1" dirty="0">
                                    <a:solidFill>
                                      <a:schemeClr val="tx1"/>
                                    </a:solidFill>
                                    <a:latin typeface="Cambria Math" panose="02040503050406030204" pitchFamily="18" charset="0"/>
                                    <a:ea typeface="HGP創英角ｺﾞｼｯｸUB" panose="020B0900000000000000" pitchFamily="50" charset="-128"/>
                                  </a:rPr>
                                </m:ctrlPr>
                              </m:radPr>
                              <m:deg/>
                              <m:e>
                                <m:r>
                                  <a:rPr lang="ja-JP" altLang="en-US" sz="2400" dirty="0">
                                    <a:solidFill>
                                      <a:schemeClr val="tx1"/>
                                    </a:solidFill>
                                    <a:latin typeface="Cambria Math" panose="02040503050406030204" pitchFamily="18" charset="0"/>
                                    <a:ea typeface="HGP創英角ｺﾞｼｯｸUB" panose="020B0900000000000000" pitchFamily="50" charset="-128"/>
                                  </a:rPr>
                                  <m:t>２</m:t>
                                </m:r>
                                <m:r>
                                  <m:rPr>
                                    <m:sty m:val="p"/>
                                  </m:rPr>
                                  <a:rPr lang="en-US" altLang="ja-JP" sz="2400" dirty="0">
                                    <a:solidFill>
                                      <a:schemeClr val="tx1"/>
                                    </a:solidFill>
                                    <a:latin typeface="Cambria Math" panose="02040503050406030204" pitchFamily="18" charset="0"/>
                                    <a:ea typeface="HGP創英角ｺﾞｼｯｸUB" panose="020B0900000000000000" pitchFamily="50" charset="-128"/>
                                  </a:rPr>
                                  <m:t>π</m:t>
                                </m:r>
                              </m:e>
                            </m:rad>
                          </m:den>
                        </m:f>
                      </m:fName>
                      <m:e>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a:rPr lang="ja-JP" altLang="en-US" sz="2400" i="1">
                                        <a:solidFill>
                                          <a:schemeClr val="tx1"/>
                                        </a:solidFill>
                                        <a:latin typeface="Cambria Math" panose="02040503050406030204" pitchFamily="18" charset="0"/>
                                        <a:ea typeface="HGP創英角ｺﾞｼｯｸUB" panose="020B0900000000000000" pitchFamily="50" charset="-128"/>
                                      </a:rPr>
                                      <m:t>９９</m:t>
                                    </m:r>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den>
                            </m:f>
                          </m:sup>
                        </m:sSup>
                      </m:e>
                    </m:func>
                  </m:oMath>
                </a14:m>
                <a:r>
                  <a:rPr lang="pt-BR" altLang="zh-CN" sz="2400" dirty="0">
                    <a:solidFill>
                      <a:schemeClr val="tx1"/>
                    </a:solidFill>
                    <a:ea typeface="HGP創英角ｺﾞｼｯｸUB" panose="020B0900000000000000" pitchFamily="50" charset="-128"/>
                  </a:rPr>
                  <a:t> </a:t>
                </a:r>
                <a14:m>
                  <m:oMath xmlns:m="http://schemas.openxmlformats.org/officeDocument/2006/math">
                    <m:func>
                      <m:funcPr>
                        <m:ctrlPr>
                          <a:rPr lang="pt-BR" altLang="zh-CN" sz="2400" i="1">
                            <a:solidFill>
                              <a:schemeClr val="tx1"/>
                            </a:solidFill>
                            <a:latin typeface="Cambria Math" panose="02040503050406030204" pitchFamily="18" charset="0"/>
                            <a:ea typeface="HGP創英角ｺﾞｼｯｸUB" panose="020B0900000000000000" pitchFamily="50" charset="-128"/>
                          </a:rPr>
                        </m:ctrlPr>
                      </m:funcPr>
                      <m:fName>
                        <m:f>
                          <m:fPr>
                            <m:ctrlPr>
                              <a:rPr lang="en-US" altLang="ja-JP" sz="2400" i="1" dirty="0">
                                <a:solidFill>
                                  <a:schemeClr val="tx1"/>
                                </a:solidFill>
                                <a:latin typeface="Cambria Math" panose="02040503050406030204" pitchFamily="18" charset="0"/>
                                <a:ea typeface="HGP創英角ｺﾞｼｯｸUB" panose="020B0900000000000000" pitchFamily="50" charset="-128"/>
                              </a:rPr>
                            </m:ctrlPr>
                          </m:fPr>
                          <m:num>
                            <m:r>
                              <a:rPr lang="ja-JP" altLang="en-US" sz="2400" dirty="0">
                                <a:solidFill>
                                  <a:schemeClr val="tx1"/>
                                </a:solidFill>
                                <a:latin typeface="Cambria Math" panose="02040503050406030204" pitchFamily="18" charset="0"/>
                                <a:ea typeface="HGP創英角ｺﾞｼｯｸUB" panose="020B0900000000000000" pitchFamily="50" charset="-128"/>
                              </a:rPr>
                              <m:t>１</m:t>
                            </m:r>
                          </m:num>
                          <m:den>
                            <m:rad>
                              <m:radPr>
                                <m:degHide m:val="on"/>
                                <m:ctrlPr>
                                  <a:rPr lang="en-US" altLang="ja-JP" sz="2400" i="1" dirty="0">
                                    <a:solidFill>
                                      <a:schemeClr val="tx1"/>
                                    </a:solidFill>
                                    <a:latin typeface="Cambria Math" panose="02040503050406030204" pitchFamily="18" charset="0"/>
                                    <a:ea typeface="HGP創英角ｺﾞｼｯｸUB" panose="020B0900000000000000" pitchFamily="50" charset="-128"/>
                                  </a:rPr>
                                </m:ctrlPr>
                              </m:radPr>
                              <m:deg/>
                              <m:e>
                                <m:r>
                                  <a:rPr lang="ja-JP" altLang="en-US" sz="2400" dirty="0">
                                    <a:solidFill>
                                      <a:schemeClr val="tx1"/>
                                    </a:solidFill>
                                    <a:latin typeface="Cambria Math" panose="02040503050406030204" pitchFamily="18" charset="0"/>
                                    <a:ea typeface="HGP創英角ｺﾞｼｯｸUB" panose="020B0900000000000000" pitchFamily="50" charset="-128"/>
                                  </a:rPr>
                                  <m:t>２</m:t>
                                </m:r>
                                <m:r>
                                  <m:rPr>
                                    <m:sty m:val="p"/>
                                  </m:rPr>
                                  <a:rPr lang="en-US" altLang="ja-JP" sz="2400" dirty="0">
                                    <a:solidFill>
                                      <a:schemeClr val="tx1"/>
                                    </a:solidFill>
                                    <a:latin typeface="Cambria Math" panose="02040503050406030204" pitchFamily="18" charset="0"/>
                                    <a:ea typeface="HGP創英角ｺﾞｼｯｸUB" panose="020B0900000000000000" pitchFamily="50" charset="-128"/>
                                  </a:rPr>
                                  <m:t>π</m:t>
                                </m:r>
                              </m:e>
                            </m:rad>
                          </m:den>
                        </m:f>
                      </m:fName>
                      <m:e>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a:rPr lang="ja-JP" altLang="en-US" sz="2400" i="1">
                                        <a:solidFill>
                                          <a:schemeClr val="tx1"/>
                                        </a:solidFill>
                                        <a:latin typeface="Cambria Math" panose="02040503050406030204" pitchFamily="18" charset="0"/>
                                        <a:ea typeface="HGP創英角ｺﾞｼｯｸUB" panose="020B0900000000000000" pitchFamily="50" charset="-128"/>
                                      </a:rPr>
                                      <m:t>１０１</m:t>
                                    </m:r>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den>
                            </m:f>
                          </m:sup>
                        </m:sSup>
                      </m:e>
                    </m:func>
                  </m:oMath>
                </a14:m>
                <a:r>
                  <a:rPr lang="pt-BR" altLang="zh-CN" sz="2400" dirty="0">
                    <a:solidFill>
                      <a:schemeClr val="tx1"/>
                    </a:solidFill>
                    <a:ea typeface="HGP創英角ｺﾞｼｯｸUB" panose="020B0900000000000000" pitchFamily="50" charset="-128"/>
                  </a:rPr>
                  <a:t> </a:t>
                </a:r>
                <a14:m>
                  <m:oMath xmlns:m="http://schemas.openxmlformats.org/officeDocument/2006/math">
                    <m:func>
                      <m:funcPr>
                        <m:ctrlPr>
                          <a:rPr lang="pt-BR" altLang="zh-CN" sz="2400" i="1">
                            <a:solidFill>
                              <a:schemeClr val="tx1"/>
                            </a:solidFill>
                            <a:latin typeface="Cambria Math" panose="02040503050406030204" pitchFamily="18" charset="0"/>
                            <a:ea typeface="HGP創英角ｺﾞｼｯｸUB" panose="020B0900000000000000" pitchFamily="50" charset="-128"/>
                          </a:rPr>
                        </m:ctrlPr>
                      </m:funcPr>
                      <m:fName>
                        <m:f>
                          <m:fPr>
                            <m:ctrlPr>
                              <a:rPr lang="en-US" altLang="ja-JP" sz="2400" i="1" dirty="0">
                                <a:solidFill>
                                  <a:schemeClr val="tx1"/>
                                </a:solidFill>
                                <a:latin typeface="Cambria Math" panose="02040503050406030204" pitchFamily="18" charset="0"/>
                                <a:ea typeface="HGP創英角ｺﾞｼｯｸUB" panose="020B0900000000000000" pitchFamily="50" charset="-128"/>
                              </a:rPr>
                            </m:ctrlPr>
                          </m:fPr>
                          <m:num>
                            <m:r>
                              <a:rPr lang="ja-JP" altLang="en-US" sz="2400" dirty="0">
                                <a:solidFill>
                                  <a:schemeClr val="tx1"/>
                                </a:solidFill>
                                <a:latin typeface="Cambria Math" panose="02040503050406030204" pitchFamily="18" charset="0"/>
                                <a:ea typeface="HGP創英角ｺﾞｼｯｸUB" panose="020B0900000000000000" pitchFamily="50" charset="-128"/>
                              </a:rPr>
                              <m:t>１</m:t>
                            </m:r>
                          </m:num>
                          <m:den>
                            <m:rad>
                              <m:radPr>
                                <m:degHide m:val="on"/>
                                <m:ctrlPr>
                                  <a:rPr lang="en-US" altLang="ja-JP" sz="2400" i="1" dirty="0">
                                    <a:solidFill>
                                      <a:schemeClr val="tx1"/>
                                    </a:solidFill>
                                    <a:latin typeface="Cambria Math" panose="02040503050406030204" pitchFamily="18" charset="0"/>
                                    <a:ea typeface="HGP創英角ｺﾞｼｯｸUB" panose="020B0900000000000000" pitchFamily="50" charset="-128"/>
                                  </a:rPr>
                                </m:ctrlPr>
                              </m:radPr>
                              <m:deg/>
                              <m:e>
                                <m:r>
                                  <a:rPr lang="ja-JP" altLang="en-US" sz="2400" dirty="0">
                                    <a:solidFill>
                                      <a:schemeClr val="tx1"/>
                                    </a:solidFill>
                                    <a:latin typeface="Cambria Math" panose="02040503050406030204" pitchFamily="18" charset="0"/>
                                    <a:ea typeface="HGP創英角ｺﾞｼｯｸUB" panose="020B0900000000000000" pitchFamily="50" charset="-128"/>
                                  </a:rPr>
                                  <m:t>２</m:t>
                                </m:r>
                                <m:r>
                                  <m:rPr>
                                    <m:sty m:val="p"/>
                                  </m:rPr>
                                  <a:rPr lang="en-US" altLang="ja-JP" sz="2400" dirty="0">
                                    <a:solidFill>
                                      <a:schemeClr val="tx1"/>
                                    </a:solidFill>
                                    <a:latin typeface="Cambria Math" panose="02040503050406030204" pitchFamily="18" charset="0"/>
                                    <a:ea typeface="HGP創英角ｺﾞｼｯｸUB" panose="020B0900000000000000" pitchFamily="50" charset="-128"/>
                                  </a:rPr>
                                  <m:t>π</m:t>
                                </m:r>
                              </m:e>
                            </m:rad>
                          </m:den>
                        </m:f>
                      </m:fName>
                      <m:e>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a:rPr lang="ja-JP" altLang="en-US" sz="2400" i="1">
                                        <a:solidFill>
                                          <a:schemeClr val="tx1"/>
                                        </a:solidFill>
                                        <a:latin typeface="Cambria Math" panose="02040503050406030204" pitchFamily="18" charset="0"/>
                                        <a:ea typeface="HGP創英角ｺﾞｼｯｸUB" panose="020B0900000000000000" pitchFamily="50" charset="-128"/>
                                      </a:rPr>
                                      <m:t>１０３</m:t>
                                    </m:r>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den>
                            </m:f>
                          </m:sup>
                        </m:sSup>
                      </m:e>
                    </m:func>
                  </m:oMath>
                </a14:m>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　　　　　　＝</a:t>
                </a:r>
                <a:r>
                  <a:rPr lang="pt-BR" altLang="zh-CN" sz="2400" dirty="0">
                    <a:solidFill>
                      <a:schemeClr val="tx1"/>
                    </a:solidFill>
                    <a:ea typeface="HGP創英角ｺﾞｼｯｸUB" panose="020B0900000000000000" pitchFamily="50" charset="-128"/>
                  </a:rPr>
                  <a:t> </a:t>
                </a:r>
                <a14:m>
                  <m:oMath xmlns:m="http://schemas.openxmlformats.org/officeDocument/2006/math">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sup>
                    </m:sSup>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ja-JP" altLang="en-US" sz="2400" i="1">
                                <a:solidFill>
                                  <a:schemeClr val="tx1"/>
                                </a:solidFill>
                                <a:latin typeface="Cambria Math" panose="02040503050406030204" pitchFamily="18" charset="0"/>
                                <a:ea typeface="HGP創英角ｺﾞｼｯｸUB" panose="020B0900000000000000" pitchFamily="50" charset="-128"/>
                              </a:rPr>
                              <m:t>－１０１</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r>
                          <a:rPr lang="en-US" altLang="ja-JP" sz="2400" i="1">
                            <a:solidFill>
                              <a:schemeClr val="tx1"/>
                            </a:solidFill>
                            <a:latin typeface="Cambria Math" panose="02040503050406030204" pitchFamily="18" charset="0"/>
                            <a:ea typeface="Cambria Math" panose="02040503050406030204" pitchFamily="18" charset="0"/>
                          </a:rPr>
                          <m:t>×</m:t>
                        </m:r>
                        <m:f>
                          <m:fPr>
                            <m:ctrlPr>
                              <a:rPr lang="en-US" altLang="ja-JP" sz="2400" i="1">
                                <a:solidFill>
                                  <a:schemeClr val="tx1"/>
                                </a:solidFill>
                                <a:latin typeface="Cambria Math" panose="02040503050406030204" pitchFamily="18" charset="0"/>
                                <a:ea typeface="Cambria Math" panose="02040503050406030204" pitchFamily="18" charset="0"/>
                              </a:rPr>
                            </m:ctrlPr>
                          </m:fPr>
                          <m:num>
                            <m:r>
                              <a:rPr lang="ja-JP" altLang="en-US" sz="2400" i="1">
                                <a:solidFill>
                                  <a:schemeClr val="tx1"/>
                                </a:solidFill>
                                <a:latin typeface="Cambria Math" panose="02040503050406030204" pitchFamily="18" charset="0"/>
                                <a:ea typeface="Cambria Math" panose="02040503050406030204" pitchFamily="18" charset="0"/>
                              </a:rPr>
                              <m:t>１</m:t>
                            </m:r>
                          </m:num>
                          <m:den>
                            <m:r>
                              <a:rPr lang="ja-JP" altLang="en-US" sz="2400" i="1">
                                <a:solidFill>
                                  <a:schemeClr val="tx1"/>
                                </a:solidFill>
                                <a:latin typeface="Cambria Math" panose="02040503050406030204" pitchFamily="18" charset="0"/>
                                <a:ea typeface="Cambria Math" panose="02040503050406030204" pitchFamily="18" charset="0"/>
                              </a:rPr>
                              <m:t>３</m:t>
                            </m:r>
                          </m:den>
                        </m:f>
                      </m:den>
                    </m:f>
                  </m:oMath>
                </a14:m>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024" y="854710"/>
                <a:ext cx="9505503" cy="5483039"/>
              </a:xfrm>
              <a:prstGeom prst="rect">
                <a:avLst/>
              </a:prstGeom>
              <a:blipFill>
                <a:blip r:embed="rId3"/>
                <a:stretch>
                  <a:fillRect l="-1026" t="-1222" r="-1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28908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mc:AlternateContent xmlns:mc="http://schemas.openxmlformats.org/markup-compatibility/2006" xmlns:a14="http://schemas.microsoft.com/office/drawing/2010/main">
        <mc:Choice Requires="a14">
          <p:sp>
            <p:nvSpPr>
              <p:cNvPr id="9" name="Text Box 3"/>
              <p:cNvSpPr txBox="1">
                <a:spLocks noChangeArrowheads="1"/>
              </p:cNvSpPr>
              <p:nvPr/>
            </p:nvSpPr>
            <p:spPr bwMode="auto">
              <a:xfrm>
                <a:off x="200024" y="854710"/>
                <a:ext cx="9505503" cy="66287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14:m>
                  <m:oMath xmlns:m="http://schemas.openxmlformats.org/officeDocument/2006/math">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π</m:t>
                    </m:r>
                    <m:r>
                      <a:rPr lang="ja-JP" altLang="en-US" sz="2400" dirty="0" smtClean="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smtClean="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｜ｘ１＝９９、ｘ２＝１０１、ｘ３＝１０３）＝</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ｋｆ（ｘ１＝９９、ｘ２＝１０１、ｘ３＝１０３ ｜</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２）事前分布</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 </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　問題によると「お菓子の内容量は１００グラム」、</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経験として、分散４の正規分布を仮定する。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つまり、</a:t>
                </a:r>
                <a:r>
                  <a:rPr lang="en-US" altLang="ja-JP" sz="2400" dirty="0">
                    <a:solidFill>
                      <a:schemeClr val="tx1"/>
                    </a:solidFill>
                    <a:ea typeface="HGP創英角ｺﾞｼｯｸUB" panose="020B0900000000000000" pitchFamily="50" charset="-128"/>
                  </a:rPr>
                  <a:t> </a:t>
                </a:r>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a:t>
                </a:r>
                <a:r>
                  <a:rPr lang="pt-BR" altLang="zh-CN" sz="2400" dirty="0">
                    <a:solidFill>
                      <a:schemeClr val="tx1"/>
                    </a:solidFill>
                    <a:ea typeface="HGP創英角ｺﾞｼｯｸUB" panose="020B0900000000000000" pitchFamily="50" charset="-128"/>
                  </a:rPr>
                  <a:t> </a:t>
                </a:r>
                <a14:m>
                  <m:oMath xmlns:m="http://schemas.openxmlformats.org/officeDocument/2006/math">
                    <m:func>
                      <m:funcPr>
                        <m:ctrlPr>
                          <a:rPr lang="pt-BR" altLang="zh-CN" sz="2400" i="1">
                            <a:solidFill>
                              <a:schemeClr val="tx1"/>
                            </a:solidFill>
                            <a:latin typeface="Cambria Math" panose="02040503050406030204" pitchFamily="18" charset="0"/>
                            <a:ea typeface="HGP創英角ｺﾞｼｯｸUB" panose="020B0900000000000000" pitchFamily="50" charset="-128"/>
                          </a:rPr>
                        </m:ctrlPr>
                      </m:funcPr>
                      <m:fName>
                        <m:f>
                          <m:fPr>
                            <m:ctrlPr>
                              <a:rPr lang="en-US" altLang="ja-JP" sz="2400" i="1" dirty="0" smtClean="0">
                                <a:solidFill>
                                  <a:schemeClr val="tx1"/>
                                </a:solidFill>
                                <a:latin typeface="Cambria Math" panose="02040503050406030204" pitchFamily="18" charset="0"/>
                                <a:ea typeface="HGP創英角ｺﾞｼｯｸUB" panose="020B0900000000000000" pitchFamily="50" charset="-128"/>
                              </a:rPr>
                            </m:ctrlPr>
                          </m:fPr>
                          <m:num>
                            <m:r>
                              <a:rPr lang="ja-JP" altLang="en-US" sz="2400" dirty="0">
                                <a:solidFill>
                                  <a:schemeClr val="tx1"/>
                                </a:solidFill>
                                <a:latin typeface="Cambria Math" panose="02040503050406030204" pitchFamily="18" charset="0"/>
                                <a:ea typeface="HGP創英角ｺﾞｼｯｸUB" panose="020B0900000000000000" pitchFamily="50" charset="-128"/>
                              </a:rPr>
                              <m:t>１</m:t>
                            </m:r>
                          </m:num>
                          <m:den>
                            <m:rad>
                              <m:radPr>
                                <m:degHide m:val="on"/>
                                <m:ctrlPr>
                                  <a:rPr lang="en-US" altLang="ja-JP" sz="2400" i="1" dirty="0">
                                    <a:solidFill>
                                      <a:schemeClr val="tx1"/>
                                    </a:solidFill>
                                    <a:latin typeface="Cambria Math" panose="02040503050406030204" pitchFamily="18" charset="0"/>
                                    <a:ea typeface="HGP創英角ｺﾞｼｯｸUB" panose="020B0900000000000000" pitchFamily="50" charset="-128"/>
                                  </a:rPr>
                                </m:ctrlPr>
                              </m:radPr>
                              <m:deg/>
                              <m:e>
                                <m:r>
                                  <a:rPr lang="ja-JP" altLang="en-US" sz="2400" dirty="0">
                                    <a:solidFill>
                                      <a:schemeClr val="tx1"/>
                                    </a:solidFill>
                                    <a:latin typeface="Cambria Math" panose="02040503050406030204" pitchFamily="18" charset="0"/>
                                    <a:ea typeface="HGP創英角ｺﾞｼｯｸUB" panose="020B0900000000000000" pitchFamily="50" charset="-128"/>
                                  </a:rPr>
                                  <m:t>２</m:t>
                                </m:r>
                                <m:r>
                                  <m:rPr>
                                    <m:sty m:val="p"/>
                                  </m:rPr>
                                  <a:rPr lang="en-US" altLang="ja-JP" sz="2400" dirty="0">
                                    <a:solidFill>
                                      <a:schemeClr val="tx1"/>
                                    </a:solidFill>
                                    <a:latin typeface="Cambria Math" panose="02040503050406030204" pitchFamily="18" charset="0"/>
                                    <a:ea typeface="HGP創英角ｺﾞｼｯｸUB" panose="020B0900000000000000" pitchFamily="50" charset="-128"/>
                                  </a:rPr>
                                  <m:t>π</m:t>
                                </m:r>
                              </m:e>
                            </m:rad>
                            <m:r>
                              <a:rPr lang="en-US" altLang="ja-JP" sz="2400" i="1" dirty="0" smtClean="0">
                                <a:solidFill>
                                  <a:schemeClr val="tx1"/>
                                </a:solidFill>
                                <a:latin typeface="Cambria Math" panose="02040503050406030204" pitchFamily="18" charset="0"/>
                                <a:ea typeface="Cambria Math" panose="02040503050406030204" pitchFamily="18" charset="0"/>
                              </a:rPr>
                              <m:t>×</m:t>
                            </m:r>
                            <m:r>
                              <a:rPr lang="ja-JP" altLang="en-US" sz="2400" i="1" dirty="0">
                                <a:solidFill>
                                  <a:schemeClr val="tx1"/>
                                </a:solidFill>
                                <a:latin typeface="Cambria Math" panose="02040503050406030204" pitchFamily="18" charset="0"/>
                                <a:ea typeface="Cambria Math" panose="02040503050406030204" pitchFamily="18" charset="0"/>
                              </a:rPr>
                              <m:t>２</m:t>
                            </m:r>
                          </m:den>
                        </m:f>
                      </m:fName>
                      <m:e>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ja-JP" altLang="en-US" sz="2400" i="1">
                                        <a:solidFill>
                                          <a:schemeClr val="tx1"/>
                                        </a:solidFill>
                                        <a:latin typeface="Cambria Math" panose="02040503050406030204" pitchFamily="18" charset="0"/>
                                        <a:ea typeface="HGP創英角ｺﾞｼｯｸUB" panose="020B0900000000000000" pitchFamily="50" charset="-128"/>
                                      </a:rPr>
                                      <m:t>－１００</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r>
                                  <a:rPr lang="en-US" altLang="ja-JP" sz="2400" i="1" smtClean="0">
                                    <a:solidFill>
                                      <a:schemeClr val="tx1"/>
                                    </a:solidFill>
                                    <a:latin typeface="Cambria Math" panose="02040503050406030204" pitchFamily="18" charset="0"/>
                                    <a:ea typeface="Cambria Math" panose="02040503050406030204" pitchFamily="18" charset="0"/>
                                  </a:rPr>
                                  <m:t>×</m:t>
                                </m:r>
                                <m:r>
                                  <a:rPr lang="ja-JP" altLang="en-US" sz="2400" i="1">
                                    <a:solidFill>
                                      <a:schemeClr val="tx1"/>
                                    </a:solidFill>
                                    <a:latin typeface="Cambria Math" panose="02040503050406030204" pitchFamily="18" charset="0"/>
                                    <a:ea typeface="Cambria Math" panose="02040503050406030204" pitchFamily="18" charset="0"/>
                                  </a:rPr>
                                  <m:t>４</m:t>
                                </m:r>
                              </m:den>
                            </m:f>
                          </m:sup>
                        </m:sSup>
                      </m:e>
                    </m:func>
                  </m:oMath>
                </a14:m>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すべてを公式に代入すると、</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14:m>
                  <m:oMath xmlns:m="http://schemas.openxmlformats.org/officeDocument/2006/math">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π</m:t>
                    </m:r>
                    <m:r>
                      <a:rPr lang="ja-JP" altLang="en-US" sz="2400" dirty="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i="1" dirty="0">
                        <a:solidFill>
                          <a:schemeClr val="tx1"/>
                        </a:solidFill>
                        <a:latin typeface="Cambria Math" panose="02040503050406030204" pitchFamily="18" charset="0"/>
                        <a:ea typeface="HGP創英角ｺﾞｼｯｸUB" panose="020B0900000000000000" pitchFamily="50" charset="-128"/>
                      </a:rPr>
                      <m:t>μ</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｜Ｄ）＝～＝</a:t>
                </a:r>
                <a:r>
                  <a:rPr lang="pt-BR" altLang="zh-CN" sz="2400" dirty="0">
                    <a:solidFill>
                      <a:schemeClr val="tx1"/>
                    </a:solidFill>
                    <a:ea typeface="HGP創英角ｺﾞｼｯｸUB" panose="020B0900000000000000" pitchFamily="50" charset="-128"/>
                  </a:rPr>
                  <a:t> </a:t>
                </a:r>
                <a14:m>
                  <m:oMath xmlns:m="http://schemas.openxmlformats.org/officeDocument/2006/math">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pt-BR" altLang="zh-CN" sz="2400">
                            <a:solidFill>
                              <a:schemeClr val="tx1"/>
                            </a:solidFill>
                            <a:latin typeface="Cambria Math" panose="02040503050406030204" pitchFamily="18" charset="0"/>
                            <a:ea typeface="HGP創英角ｺﾞｼｯｸUB" panose="020B0900000000000000" pitchFamily="50" charset="-128"/>
                          </a:rPr>
                          <m:t>𝑒</m:t>
                        </m:r>
                      </m:e>
                      <m:sup>
                        <m:r>
                          <a:rPr lang="pt-BR" altLang="zh-CN" sz="2400">
                            <a:solidFill>
                              <a:schemeClr val="tx1"/>
                            </a:solidFill>
                            <a:latin typeface="Cambria Math" panose="02040503050406030204" pitchFamily="18" charset="0"/>
                            <a:ea typeface="HGP創英角ｺﾞｼｯｸUB" panose="020B0900000000000000" pitchFamily="50" charset="-128"/>
                          </a:rPr>
                          <m:t>−</m:t>
                        </m:r>
                        <m:f>
                          <m:fPr>
                            <m:ctrlPr>
                              <a:rPr lang="pt-BR" altLang="zh-CN" sz="2400" i="1">
                                <a:solidFill>
                                  <a:schemeClr val="tx1"/>
                                </a:solidFill>
                                <a:latin typeface="Cambria Math" panose="02040503050406030204" pitchFamily="18" charset="0"/>
                                <a:ea typeface="HGP創英角ｺﾞｼｯｸUB" panose="020B0900000000000000" pitchFamily="50" charset="-128"/>
                              </a:rPr>
                            </m:ctrlPr>
                          </m:fPr>
                          <m:num>
                            <m:sSup>
                              <m:sSupPr>
                                <m:ctrlPr>
                                  <a:rPr lang="pt-BR" altLang="zh-CN"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m:t>
                                </m:r>
                                <m:r>
                                  <m:rPr>
                                    <m:sty m:val="p"/>
                                  </m:rPr>
                                  <a:rPr lang="en-US" altLang="ja-JP" sz="2400">
                                    <a:solidFill>
                                      <a:schemeClr val="tx1"/>
                                    </a:solidFill>
                                    <a:latin typeface="Cambria Math" panose="02040503050406030204" pitchFamily="18" charset="0"/>
                                    <a:ea typeface="HGP創英角ｺﾞｼｯｸUB" panose="020B0900000000000000" pitchFamily="50" charset="-128"/>
                                  </a:rPr>
                                  <m:t>μ</m:t>
                                </m:r>
                                <m:r>
                                  <a:rPr lang="en-US" altLang="ja-JP" sz="2400" b="0" i="1" smtClean="0">
                                    <a:solidFill>
                                      <a:schemeClr val="tx1"/>
                                    </a:solidFill>
                                    <a:latin typeface="Cambria Math" panose="02040503050406030204" pitchFamily="18" charset="0"/>
                                    <a:ea typeface="HGP創英角ｺﾞｼｯｸUB" panose="020B0900000000000000" pitchFamily="50" charset="-128"/>
                                  </a:rPr>
                                  <m:t>−100.9</m:t>
                                </m:r>
                                <m:r>
                                  <a:rPr lang="ja-JP" altLang="en-US" sz="2400">
                                    <a:solidFill>
                                      <a:schemeClr val="tx1"/>
                                    </a:solidFill>
                                    <a:latin typeface="Cambria Math" panose="02040503050406030204" pitchFamily="18" charset="0"/>
                                    <a:ea typeface="HGP創英角ｺﾞｼｯｸUB" panose="020B0900000000000000" pitchFamily="50" charset="-128"/>
                                  </a:rPr>
                                  <m:t>）</m:t>
                                </m:r>
                              </m:e>
                              <m:sup>
                                <m:r>
                                  <a:rPr lang="pt-BR" altLang="zh-CN" sz="2400">
                                    <a:solidFill>
                                      <a:schemeClr val="tx1"/>
                                    </a:solidFill>
                                    <a:latin typeface="Cambria Math" panose="02040503050406030204" pitchFamily="18" charset="0"/>
                                    <a:ea typeface="HGP創英角ｺﾞｼｯｸUB" panose="020B0900000000000000" pitchFamily="50" charset="-128"/>
                                  </a:rPr>
                                  <m:t>2</m:t>
                                </m:r>
                              </m:sup>
                            </m:sSup>
                          </m:num>
                          <m:den>
                            <m:r>
                              <a:rPr lang="ja-JP" altLang="en-US" sz="2400">
                                <a:solidFill>
                                  <a:schemeClr val="tx1"/>
                                </a:solidFill>
                                <a:latin typeface="Cambria Math" panose="02040503050406030204" pitchFamily="18" charset="0"/>
                                <a:ea typeface="HGP創英角ｺﾞｼｯｸUB" panose="020B0900000000000000" pitchFamily="50" charset="-128"/>
                              </a:rPr>
                              <m:t>２</m:t>
                            </m:r>
                            <m:r>
                              <a:rPr lang="en-US" altLang="ja-JP" sz="2400" i="1">
                                <a:solidFill>
                                  <a:schemeClr val="tx1"/>
                                </a:solidFill>
                                <a:latin typeface="Cambria Math" panose="02040503050406030204" pitchFamily="18" charset="0"/>
                                <a:ea typeface="Cambria Math" panose="02040503050406030204" pitchFamily="18" charset="0"/>
                              </a:rPr>
                              <m:t>×</m:t>
                            </m:r>
                            <m:f>
                              <m:fPr>
                                <m:ctrlPr>
                                  <a:rPr lang="en-US" altLang="ja-JP" sz="2400" i="1" smtClean="0">
                                    <a:solidFill>
                                      <a:schemeClr val="tx1"/>
                                    </a:solidFill>
                                    <a:latin typeface="Cambria Math" panose="02040503050406030204" pitchFamily="18" charset="0"/>
                                    <a:ea typeface="Cambria Math" panose="02040503050406030204" pitchFamily="18" charset="0"/>
                                  </a:rPr>
                                </m:ctrlPr>
                              </m:fPr>
                              <m:num>
                                <m:r>
                                  <a:rPr lang="en-US" altLang="ja-JP" sz="2400" b="0" i="1" smtClean="0">
                                    <a:solidFill>
                                      <a:schemeClr val="tx1"/>
                                    </a:solidFill>
                                    <a:latin typeface="Cambria Math" panose="02040503050406030204" pitchFamily="18" charset="0"/>
                                    <a:ea typeface="Cambria Math" panose="02040503050406030204" pitchFamily="18" charset="0"/>
                                  </a:rPr>
                                  <m:t>4</m:t>
                                </m:r>
                              </m:num>
                              <m:den>
                                <m:r>
                                  <a:rPr lang="en-US" altLang="ja-JP" sz="2400" b="0" i="1" smtClean="0">
                                    <a:solidFill>
                                      <a:schemeClr val="tx1"/>
                                    </a:solidFill>
                                    <a:latin typeface="Cambria Math" panose="02040503050406030204" pitchFamily="18" charset="0"/>
                                    <a:ea typeface="Cambria Math" panose="02040503050406030204" pitchFamily="18" charset="0"/>
                                  </a:rPr>
                                  <m:t>13</m:t>
                                </m:r>
                              </m:den>
                            </m:f>
                          </m:den>
                        </m:f>
                      </m:sup>
                    </m:sSup>
                  </m:oMath>
                </a14:m>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Ｋは前例と同じように１となる。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xmlns="">
          <p:sp>
            <p:nvSpPr>
              <p:cNvPr id="9" name="Text Box 3"/>
              <p:cNvSpPr txBox="1">
                <a:spLocks noRot="1" noChangeAspect="1" noMove="1" noResize="1" noEditPoints="1" noAdjustHandles="1" noChangeArrowheads="1" noChangeShapeType="1" noTextEdit="1"/>
              </p:cNvSpPr>
              <p:nvPr/>
            </p:nvSpPr>
            <p:spPr bwMode="auto">
              <a:xfrm>
                <a:off x="200024" y="854710"/>
                <a:ext cx="9505503" cy="6628738"/>
              </a:xfrm>
              <a:prstGeom prst="rect">
                <a:avLst/>
              </a:prstGeom>
              <a:blipFill>
                <a:blip r:embed="rId3"/>
                <a:stretch>
                  <a:fillRect l="-1026" t="-10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8464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mc:AlternateContent xmlns:mc="http://schemas.openxmlformats.org/markup-compatibility/2006">
        <mc:Choice xmlns:a14="http://schemas.microsoft.com/office/drawing/2010/main" Requires="a14">
          <p:sp>
            <p:nvSpPr>
              <p:cNvPr id="9" name="Text Box 3"/>
              <p:cNvSpPr txBox="1">
                <a:spLocks noChangeArrowheads="1"/>
              </p:cNvSpPr>
              <p:nvPr/>
            </p:nvSpPr>
            <p:spPr bwMode="auto">
              <a:xfrm>
                <a:off x="200024" y="854710"/>
                <a:ext cx="9505503" cy="60016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14:m>
                  <m:oMath xmlns:m="http://schemas.openxmlformats.org/officeDocument/2006/math">
                    <m:r>
                      <a:rPr lang="ja-JP" altLang="en-US" sz="2400" i="1">
                        <a:solidFill>
                          <a:schemeClr val="tx1"/>
                        </a:solidFill>
                        <a:latin typeface="Cambria Math" panose="02040503050406030204" pitchFamily="18" charset="0"/>
                        <a:ea typeface="HGP創英角ｺﾞｼｯｸUB" panose="020B0900000000000000" pitchFamily="50" charset="-128"/>
                      </a:rPr>
                      <m:t>図から見れば、</m:t>
                    </m:r>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ベイズ統計学に基づいての経験とその調整を感じられる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事前分布より、右へ鋭くなる。尤度より、左へ鋭くなる。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もし事前分布は一様分布なら、尤度と事後分布は重なっているはずだね。</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なぜ？経験と現実の両立？　</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p:sp>
            <p:nvSpPr>
              <p:cNvPr id="9" name="Text Box 3"/>
              <p:cNvSpPr txBox="1">
                <a:spLocks noRot="1" noChangeAspect="1" noMove="1" noResize="1" noEditPoints="1" noAdjustHandles="1" noChangeArrowheads="1" noChangeShapeType="1" noTextEdit="1"/>
              </p:cNvSpPr>
              <p:nvPr/>
            </p:nvSpPr>
            <p:spPr bwMode="auto">
              <a:xfrm>
                <a:off x="200024" y="854710"/>
                <a:ext cx="9505503" cy="6001643"/>
              </a:xfrm>
              <a:prstGeom prst="rect">
                <a:avLst/>
              </a:prstGeom>
              <a:blipFill>
                <a:blip r:embed="rId3"/>
                <a:stretch>
                  <a:fillRect l="-1026" t="-11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4" name="图片 3" descr="图表&#10;&#10;描述已自动生成">
            <a:extLst>
              <a:ext uri="{FF2B5EF4-FFF2-40B4-BE49-F238E27FC236}">
                <a16:creationId xmlns:a16="http://schemas.microsoft.com/office/drawing/2014/main" id="{B9FC37CD-6099-4372-AE91-5F7764782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068" y="1432291"/>
            <a:ext cx="6575140" cy="3076747"/>
          </a:xfrm>
          <a:prstGeom prst="rect">
            <a:avLst/>
          </a:prstGeom>
        </p:spPr>
      </p:pic>
    </p:spTree>
    <p:extLst>
      <p:ext uri="{BB962C8B-B14F-4D97-AF65-F5344CB8AC3E}">
        <p14:creationId xmlns:p14="http://schemas.microsoft.com/office/powerpoint/2010/main" val="2794378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　ひょうり問題とベータ分布</a:t>
            </a: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8C0A80A-B0F5-4C1C-AFBC-3E3865EC67CE}"/>
                  </a:ext>
                </a:extLst>
              </p:cNvPr>
              <p:cNvSpPr/>
              <p:nvPr/>
            </p:nvSpPr>
            <p:spPr>
              <a:xfrm>
                <a:off x="128464" y="764704"/>
                <a:ext cx="9505056" cy="5934317"/>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問２：票の出る確率が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である１枚のコインがある。ｎ回を投げた時、ｍ回表が出る。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解：</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公式を利用して、</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１）</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）は事前分布。理由不十分の原則で一様分布を仮定する。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ベータ分布とは０から１までの間の値をとるｘの連続確率分布、この分布の形は</a:t>
                </a:r>
                <a:r>
                  <a:rPr lang="en-US" altLang="ja-JP" dirty="0">
                    <a:latin typeface="HGP創英角ｺﾞｼｯｸUB" panose="020B0900000000000000" pitchFamily="50" charset="-128"/>
                    <a:ea typeface="HGP創英角ｺﾞｼｯｸUB" panose="020B0900000000000000" pitchFamily="50" charset="-128"/>
                  </a:rPr>
                  <a:t>α</a:t>
                </a:r>
                <a:r>
                  <a:rPr lang="ja-JP" altLang="en-US" dirty="0">
                    <a:latin typeface="HGP創英角ｺﾞｼｯｸUB" panose="020B0900000000000000" pitchFamily="50" charset="-128"/>
                    <a:ea typeface="HGP創英角ｺﾞｼｯｸUB" panose="020B0900000000000000" pitchFamily="50" charset="-128"/>
                  </a:rPr>
                  <a:t>と</a:t>
                </a:r>
                <a:r>
                  <a:rPr lang="en-US" altLang="ja-JP" dirty="0">
                    <a:latin typeface="HGP創英角ｺﾞｼｯｸUB" panose="020B0900000000000000" pitchFamily="50" charset="-128"/>
                    <a:ea typeface="HGP創英角ｺﾞｼｯｸUB" panose="020B0900000000000000" pitchFamily="50" charset="-128"/>
                  </a:rPr>
                  <a:t>β</a:t>
                </a:r>
                <a:r>
                  <a:rPr lang="ja-JP" altLang="en-US" dirty="0">
                    <a:latin typeface="HGP創英角ｺﾞｼｯｸUB" panose="020B0900000000000000" pitchFamily="50" charset="-128"/>
                    <a:ea typeface="HGP創英角ｺﾞｼｯｸUB" panose="020B0900000000000000" pitchFamily="50" charset="-128"/>
                  </a:rPr>
                  <a:t>に決定される。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確率密度関数は</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14:m>
                  <m:oMath xmlns:m="http://schemas.openxmlformats.org/officeDocument/2006/math">
                    <m:f>
                      <m:fPr>
                        <m:ctrlPr>
                          <a:rPr lang="en-US" altLang="ja-JP" i="1" dirty="0" smtClean="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a:rPr lang="en-US" altLang="ja-JP" i="1" dirty="0">
                            <a:latin typeface="Cambria Math" panose="02040503050406030204" pitchFamily="18" charset="0"/>
                            <a:ea typeface="HGP創英角ｺﾞｼｯｸUB" panose="020B0900000000000000" pitchFamily="50" charset="-128"/>
                          </a:rPr>
                          <m:t> </m:t>
                        </m:r>
                        <m:r>
                          <a:rPr lang="en-US" altLang="ja-JP" i="1" dirty="0">
                            <a:latin typeface="Cambria Math" panose="02040503050406030204" pitchFamily="18" charset="0"/>
                            <a:ea typeface="HGP創英角ｺﾞｼｯｸUB" panose="020B0900000000000000" pitchFamily="50" charset="-128"/>
                          </a:rPr>
                          <m:t>𝛼</m:t>
                        </m:r>
                        <m:r>
                          <a:rPr lang="ja-JP" altLang="en-US" i="1" dirty="0">
                            <a:latin typeface="Cambria Math" panose="02040503050406030204" pitchFamily="18" charset="0"/>
                            <a:ea typeface="HGP創英角ｺﾞｼｯｸUB" panose="020B0900000000000000" pitchFamily="50" charset="-128"/>
                          </a:rPr>
                          <m:t>、</m:t>
                        </m:r>
                        <m:r>
                          <a:rPr lang="en-US" altLang="ja-JP" i="1" dirty="0">
                            <a:latin typeface="Cambria Math" panose="02040503050406030204" pitchFamily="18" charset="0"/>
                            <a:ea typeface="HGP創英角ｺﾞｼｯｸUB" panose="020B0900000000000000" pitchFamily="50" charset="-128"/>
                          </a:rPr>
                          <m:t>𝛽</m:t>
                        </m:r>
                        <m:r>
                          <a:rPr lang="ja-JP" altLang="en-US" i="1" dirty="0">
                            <a:latin typeface="Cambria Math" panose="02040503050406030204" pitchFamily="18" charset="0"/>
                            <a:ea typeface="HGP創英角ｺﾞｼｯｸUB" panose="020B0900000000000000" pitchFamily="50" charset="-128"/>
                          </a:rPr>
                          <m:t>）</m:t>
                        </m:r>
                      </m:den>
                    </m:f>
                  </m:oMath>
                </a14:m>
                <a:r>
                  <a:rPr lang="ja-JP" altLang="en-US" dirty="0">
                    <a:latin typeface="HGP創英角ｺﾞｼｯｸUB" panose="020B0900000000000000" pitchFamily="50" charset="-128"/>
                    <a:ea typeface="HGP創英角ｺﾞｼｯｸUB" panose="020B0900000000000000" pitchFamily="50" charset="-128"/>
                  </a:rPr>
                  <a:t>は定数＝ｋ。比例定数も呼ばれる。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Ｂ</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β</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（ベータ関数）＝</a:t>
                </a:r>
                <a14:m>
                  <m:oMath xmlns:m="http://schemas.openxmlformats.org/officeDocument/2006/math">
                    <m:nary>
                      <m:naryPr>
                        <m:ctrlPr>
                          <a:rPr lang="ja-JP" altLang="en-US" i="1" smtClean="0">
                            <a:latin typeface="Cambria Math" panose="02040503050406030204" pitchFamily="18" charset="0"/>
                            <a:ea typeface="HGP創英角ｺﾞｼｯｸUB" panose="020B0900000000000000" pitchFamily="50" charset="-128"/>
                          </a:rPr>
                        </m:ctrlPr>
                      </m:naryPr>
                      <m:sub>
                        <m:r>
                          <m:rPr>
                            <m:brk m:alnAt="23"/>
                          </m:rPr>
                          <a:rPr lang="ja-JP" altLang="en-US" i="1">
                            <a:latin typeface="Cambria Math" panose="02040503050406030204" pitchFamily="18" charset="0"/>
                            <a:ea typeface="HGP創英角ｺﾞｼｯｸUB" panose="020B0900000000000000" pitchFamily="50" charset="-128"/>
                          </a:rPr>
                          <m:t>０</m:t>
                        </m:r>
                      </m:sub>
                      <m:sup>
                        <m:r>
                          <a:rPr lang="ja-JP" altLang="en-US" i="1">
                            <a:latin typeface="Cambria Math" panose="02040503050406030204" pitchFamily="18" charset="0"/>
                            <a:ea typeface="HGP創英角ｺﾞｼｯｸUB" panose="020B0900000000000000" pitchFamily="50" charset="-128"/>
                          </a:rPr>
                          <m:t>１</m:t>
                        </m:r>
                      </m:sup>
                      <m:e>
                        <m:sSup>
                          <m:sSupPr>
                            <m:ctrlPr>
                              <a:rPr lang="en-US" altLang="ja-JP" i="1" dirty="0">
                                <a:latin typeface="Cambria Math" panose="02040503050406030204" pitchFamily="18" charset="0"/>
                                <a:ea typeface="HGP創英角ｺﾞｼｯｸUB" panose="020B0900000000000000" pitchFamily="50" charset="-128"/>
                              </a:rPr>
                            </m:ctrlPr>
                          </m:sSupPr>
                          <m:e>
                            <m:r>
                              <a:rPr lang="ja-JP" altLang="en-US" i="1" dirty="0" smtClean="0">
                                <a:latin typeface="Cambria Math" panose="02040503050406030204" pitchFamily="18" charset="0"/>
                                <a:ea typeface="HGP創英角ｺﾞｼｯｸUB" panose="020B0900000000000000" pitchFamily="50" charset="-128"/>
                              </a:rPr>
                              <m:t>ｘ</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ー１</m:t>
                            </m:r>
                          </m:sup>
                        </m:sSup>
                        <m:r>
                          <m:rPr>
                            <m:nor/>
                          </m:rPr>
                          <a:rPr lang="en-US" altLang="ja-JP" dirty="0">
                            <a:ea typeface="HGP創英角ｺﾞｼｯｸUB" panose="020B0900000000000000" pitchFamily="50" charset="-128"/>
                          </a:rPr>
                          <m:t> </m:t>
                        </m:r>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a:rPr lang="ja-JP" altLang="en-US" i="1" dirty="0">
                                <a:latin typeface="Cambria Math" panose="02040503050406030204" pitchFamily="18" charset="0"/>
                                <a:ea typeface="HGP創英角ｺﾞｼｯｸUB" panose="020B0900000000000000" pitchFamily="50" charset="-128"/>
                              </a:rPr>
                              <m:t>ｘ</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ー１</m:t>
                            </m:r>
                          </m:sup>
                        </m:sSup>
                      </m:e>
                    </m:nary>
                  </m:oMath>
                </a14:m>
                <a:r>
                  <a:rPr lang="ja-JP" altLang="en-US" dirty="0">
                    <a:latin typeface="HGP創英角ｺﾞｼｯｸUB" panose="020B0900000000000000" pitchFamily="50" charset="-128"/>
                    <a:ea typeface="HGP創英角ｺﾞｼｯｸUB" panose="020B0900000000000000" pitchFamily="50" charset="-128"/>
                  </a:rPr>
                  <a:t>ｄｘ　またはＢ</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β</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a:t>
                </a:r>
                <a14:m>
                  <m:oMath xmlns:m="http://schemas.openxmlformats.org/officeDocument/2006/math">
                    <m:f>
                      <m:fPr>
                        <m:ctrlPr>
                          <a:rPr lang="en-US" altLang="ja-JP" i="1" smtClean="0">
                            <a:latin typeface="Cambria Math" panose="02040503050406030204" pitchFamily="18" charset="0"/>
                            <a:ea typeface="HGP創英角ｺﾞｼｯｸUB" panose="020B0900000000000000" pitchFamily="50" charset="-128"/>
                          </a:rPr>
                        </m:ctrlPr>
                      </m:fPr>
                      <m:num>
                        <m:r>
                          <a:rPr lang="ja-JP" altLang="en-US" i="1">
                            <a:latin typeface="Cambria Math" panose="02040503050406030204" pitchFamily="18" charset="0"/>
                            <a:ea typeface="HGP創英角ｺﾞｼｯｸUB" panose="020B0900000000000000" pitchFamily="50" charset="-128"/>
                          </a:rPr>
                          <m:t>（</m:t>
                        </m:r>
                        <m:r>
                          <m:rPr>
                            <m:sty m:val="p"/>
                          </m:rPr>
                          <a:rPr lang="en-US" altLang="ja-JP" i="1">
                            <a:latin typeface="Cambria Math" panose="02040503050406030204" pitchFamily="18" charset="0"/>
                            <a:ea typeface="HGP創英角ｺﾞｼｯｸUB" panose="020B0900000000000000" pitchFamily="50" charset="-128"/>
                          </a:rPr>
                          <m:t>α</m:t>
                        </m:r>
                        <m:r>
                          <a:rPr lang="en-US" altLang="ja-JP" i="1">
                            <a:latin typeface="Cambria Math" panose="02040503050406030204" pitchFamily="18" charset="0"/>
                            <a:ea typeface="HGP創英角ｺﾞｼｯｸUB" panose="020B0900000000000000" pitchFamily="50" charset="-128"/>
                          </a:rPr>
                          <m:t>―</m:t>
                        </m:r>
                        <m:r>
                          <a:rPr lang="ja-JP" altLang="en-US" i="1">
                            <a:latin typeface="Cambria Math" panose="02040503050406030204" pitchFamily="18" charset="0"/>
                            <a:ea typeface="HGP創英角ｺﾞｼｯｸUB" panose="020B0900000000000000" pitchFamily="50" charset="-128"/>
                          </a:rPr>
                          <m:t>１）！（</m:t>
                        </m:r>
                        <m:r>
                          <m:rPr>
                            <m:sty m:val="p"/>
                          </m:rPr>
                          <a:rPr lang="en-US" altLang="ja-JP" i="1" smtClean="0">
                            <a:latin typeface="Cambria Math" panose="02040503050406030204" pitchFamily="18" charset="0"/>
                            <a:ea typeface="HGP創英角ｺﾞｼｯｸUB" panose="020B0900000000000000" pitchFamily="50" charset="-128"/>
                          </a:rPr>
                          <m:t>β</m:t>
                        </m:r>
                        <m:r>
                          <a:rPr lang="ja-JP" altLang="en-US" i="1">
                            <a:latin typeface="Cambria Math" panose="02040503050406030204" pitchFamily="18" charset="0"/>
                            <a:ea typeface="HGP創英角ｺﾞｼｯｸUB" panose="020B0900000000000000" pitchFamily="50" charset="-128"/>
                          </a:rPr>
                          <m:t>ー１）</m:t>
                        </m:r>
                        <m:r>
                          <a:rPr lang="ja-JP" altLang="en-US" i="1" smtClean="0">
                            <a:latin typeface="Cambria Math" panose="02040503050406030204" pitchFamily="18" charset="0"/>
                            <a:ea typeface="HGP創英角ｺﾞｼｯｸUB" panose="020B0900000000000000" pitchFamily="50" charset="-128"/>
                          </a:rPr>
                          <m:t>！</m:t>
                        </m:r>
                      </m:num>
                      <m:den>
                        <m:r>
                          <a:rPr lang="ja-JP" altLang="en-US" i="1">
                            <a:latin typeface="Cambria Math" panose="02040503050406030204" pitchFamily="18" charset="0"/>
                            <a:ea typeface="HGP創英角ｺﾞｼｯｸUB" panose="020B0900000000000000" pitchFamily="50" charset="-128"/>
                          </a:rPr>
                          <m:t>（</m:t>
                        </m:r>
                        <m:r>
                          <m:rPr>
                            <m:sty m:val="p"/>
                          </m:rPr>
                          <a:rPr lang="en-US" altLang="ja-JP" i="1">
                            <a:latin typeface="Cambria Math" panose="02040503050406030204" pitchFamily="18" charset="0"/>
                            <a:ea typeface="HGP創英角ｺﾞｼｯｸUB" panose="020B0900000000000000" pitchFamily="50" charset="-128"/>
                          </a:rPr>
                          <m:t>α</m:t>
                        </m:r>
                        <m:r>
                          <a:rPr lang="ja-JP" altLang="en-US" i="1" smtClean="0">
                            <a:latin typeface="Cambria Math" panose="02040503050406030204" pitchFamily="18" charset="0"/>
                            <a:ea typeface="HGP創英角ｺﾞｼｯｸUB" panose="020B0900000000000000" pitchFamily="50" charset="-128"/>
                          </a:rPr>
                          <m:t>＋</m:t>
                        </m:r>
                        <m:r>
                          <m:rPr>
                            <m:sty m:val="p"/>
                          </m:rPr>
                          <a:rPr lang="en-US" altLang="ja-JP" i="1" smtClean="0">
                            <a:latin typeface="Cambria Math" panose="02040503050406030204" pitchFamily="18" charset="0"/>
                            <a:ea typeface="HGP創英角ｺﾞｼｯｸUB" panose="020B0900000000000000" pitchFamily="50" charset="-128"/>
                          </a:rPr>
                          <m:t>β</m:t>
                        </m:r>
                        <m:r>
                          <a:rPr lang="ja-JP" altLang="en-US" i="1" smtClean="0">
                            <a:latin typeface="Cambria Math" panose="02040503050406030204" pitchFamily="18" charset="0"/>
                            <a:ea typeface="HGP創英角ｺﾞｼｯｸUB" panose="020B0900000000000000" pitchFamily="50" charset="-128"/>
                          </a:rPr>
                          <m:t>ー１）！</m:t>
                        </m:r>
                      </m:den>
                    </m:f>
                  </m:oMath>
                </a14:m>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ベイズ統計学ではこの確率の形だけ使われてる。分布自体の意味は議論しない。</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略して、Ｘ～Ｂ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β</a:t>
                </a:r>
                <a:r>
                  <a:rPr lang="zh-CN" altLang="en-US" dirty="0">
                    <a:latin typeface="HGP創英角ｺﾞｼｯｸUB" panose="020B0900000000000000" pitchFamily="50" charset="-128"/>
                    <a:ea typeface="HGP創英角ｺﾞｼｯｸUB" panose="020B0900000000000000" pitchFamily="50" charset="-128"/>
                  </a:rPr>
                  <a:t>）</a:t>
                </a:r>
                <a:endParaRPr lang="en-US" altLang="zh-CN"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一様分布はベータ分布の一つ種類、つまり、</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＝１、</a:t>
                </a:r>
                <a:r>
                  <a:rPr lang="en-US" altLang="ja-JP" dirty="0">
                    <a:latin typeface="HGP創英角ｺﾞｼｯｸUB" panose="020B0900000000000000" pitchFamily="50" charset="-128"/>
                    <a:ea typeface="HGP創英角ｺﾞｼｯｸUB" panose="020B0900000000000000" pitchFamily="50" charset="-128"/>
                  </a:rPr>
                  <a:t>β</a:t>
                </a:r>
                <a:r>
                  <a:rPr lang="ja-JP" altLang="en-US" dirty="0">
                    <a:latin typeface="HGP創英角ｺﾞｼｯｸUB" panose="020B0900000000000000" pitchFamily="50" charset="-128"/>
                    <a:ea typeface="HGP創英角ｺﾞｼｯｸUB" panose="020B0900000000000000" pitchFamily="50" charset="-128"/>
                  </a:rPr>
                  <a:t>＝１の時、ｆ（ｘ、１，１）＝ｋ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従って、</a:t>
                </a:r>
                <a:r>
                  <a:rPr lang="en-US" altLang="ja-JP" dirty="0">
                    <a:latin typeface="HGP創英角ｺﾞｼｯｸUB" panose="020B0900000000000000" pitchFamily="50" charset="-128"/>
                    <a:ea typeface="HGP創英角ｺﾞｼｯｸUB" panose="020B0900000000000000" pitchFamily="50" charset="-128"/>
                  </a:rPr>
                  <a:t> 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）＝ｋ</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ー１</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ー１</m:t>
                        </m:r>
                      </m:sup>
                    </m:sSup>
                  </m:oMath>
                </a14:m>
                <a:r>
                  <a:rPr lang="ja-JP" altLang="en-US" dirty="0">
                    <a:latin typeface="HGP創英角ｺﾞｼｯｸUB" panose="020B0900000000000000" pitchFamily="50" charset="-128"/>
                    <a:ea typeface="HGP創英角ｺﾞｼｯｸUB" panose="020B0900000000000000" pitchFamily="50" charset="-128"/>
                  </a:rPr>
                  <a:t>、Ｂ</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β</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の公式により、ｋ＝１</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28464" y="764704"/>
                <a:ext cx="9505056" cy="5934317"/>
              </a:xfrm>
              <a:prstGeom prst="rect">
                <a:avLst/>
              </a:prstGeom>
              <a:blipFill>
                <a:blip r:embed="rId2"/>
                <a:stretch>
                  <a:fillRect l="-513" t="-513" r="-2053"/>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5E9BF54-CFAE-4302-A90F-FCE50E85D1B2}"/>
              </a:ext>
            </a:extLst>
          </p:cNvPr>
          <p:cNvPicPr>
            <a:picLocks noChangeAspect="1"/>
          </p:cNvPicPr>
          <p:nvPr/>
        </p:nvPicPr>
        <p:blipFill>
          <a:blip r:embed="rId3"/>
          <a:stretch>
            <a:fillRect/>
          </a:stretch>
        </p:blipFill>
        <p:spPr>
          <a:xfrm>
            <a:off x="2720752" y="1395511"/>
            <a:ext cx="4138291" cy="629214"/>
          </a:xfrm>
          <a:prstGeom prst="rect">
            <a:avLst/>
          </a:prstGeom>
        </p:spPr>
      </p:pic>
      <p:pic>
        <p:nvPicPr>
          <p:cNvPr id="9" name="图片 8">
            <a:extLst>
              <a:ext uri="{FF2B5EF4-FFF2-40B4-BE49-F238E27FC236}">
                <a16:creationId xmlns:a16="http://schemas.microsoft.com/office/drawing/2014/main" id="{020261C1-BC1D-48D0-9099-8040B125BCDE}"/>
              </a:ext>
            </a:extLst>
          </p:cNvPr>
          <p:cNvPicPr>
            <a:picLocks noChangeAspect="1"/>
          </p:cNvPicPr>
          <p:nvPr/>
        </p:nvPicPr>
        <p:blipFill>
          <a:blip r:embed="rId4"/>
          <a:stretch>
            <a:fillRect/>
          </a:stretch>
        </p:blipFill>
        <p:spPr>
          <a:xfrm>
            <a:off x="2072680" y="3104573"/>
            <a:ext cx="4295775" cy="838200"/>
          </a:xfrm>
          <a:prstGeom prst="rect">
            <a:avLst/>
          </a:prstGeom>
        </p:spPr>
      </p:pic>
    </p:spTree>
    <p:extLst>
      <p:ext uri="{BB962C8B-B14F-4D97-AF65-F5344CB8AC3E}">
        <p14:creationId xmlns:p14="http://schemas.microsoft.com/office/powerpoint/2010/main" val="84401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　ひょうり問題と自然共役分布</a:t>
            </a: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8C0A80A-B0F5-4C1C-AFBC-3E3865EC67CE}"/>
                  </a:ext>
                </a:extLst>
              </p:cNvPr>
              <p:cNvSpPr/>
              <p:nvPr/>
            </p:nvSpPr>
            <p:spPr>
              <a:xfrm>
                <a:off x="128464" y="528475"/>
                <a:ext cx="9505056" cy="6841617"/>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問２：票の出る確率が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である１枚のコインがある。ｎ回を投げた時、ｍ回表が出る。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解：</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２）ｆ（Ｄ｜</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）は尤度。コイン一回投げるのはベルヌーイ試行。</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ｎ回のベルヌーイ試行は二項分布になる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ここでｎ回の試行でｍ回表が出る確率は</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ｆ（Ｄ｜</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）＝ｃ</a:t>
                </a:r>
                <a14:m>
                  <m:oMath xmlns:m="http://schemas.openxmlformats.org/officeDocument/2006/math">
                    <m:sSup>
                      <m:sSupPr>
                        <m:ctrlPr>
                          <a:rPr lang="en-US" altLang="ja-JP" i="1" dirty="0" smtClean="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a:rPr lang="ja-JP" altLang="en-US" i="1" dirty="0">
                            <a:latin typeface="Cambria Math" panose="02040503050406030204" pitchFamily="18" charset="0"/>
                            <a:ea typeface="HGP創英角ｺﾞｼｯｸUB" panose="020B0900000000000000" pitchFamily="50" charset="-128"/>
                          </a:rPr>
                          <m:t>ｍ</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a:rPr lang="ja-JP" altLang="en-US" i="1" dirty="0">
                            <a:latin typeface="Cambria Math" panose="02040503050406030204" pitchFamily="18" charset="0"/>
                            <a:ea typeface="HGP創英角ｺﾞｼｯｸUB" panose="020B0900000000000000" pitchFamily="50" charset="-128"/>
                          </a:rPr>
                          <m:t>ｎ－ｍ</m:t>
                        </m:r>
                      </m:sup>
                    </m:sSup>
                  </m:oMath>
                </a14:m>
                <a:r>
                  <a:rPr lang="ja-JP" altLang="en-US" dirty="0">
                    <a:latin typeface="HGP創英角ｺﾞｼｯｸUB" panose="020B0900000000000000" pitchFamily="50" charset="-128"/>
                    <a:ea typeface="HGP創英角ｺﾞｼｯｸUB" panose="020B0900000000000000" pitchFamily="50" charset="-128"/>
                  </a:rPr>
                  <a:t>。</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ｃは定数である。Ｃ＝</a:t>
                </a:r>
                <a:r>
                  <a:rPr lang="en-US" altLang="ja-JP" dirty="0">
                    <a:ea typeface="HGP創英角ｺﾞｼｯｸUB" panose="020B0900000000000000" pitchFamily="50" charset="-128"/>
                  </a:rPr>
                  <a:t> </a:t>
                </a:r>
                <a14:m>
                  <m:oMath xmlns:m="http://schemas.openxmlformats.org/officeDocument/2006/math">
                    <m:f>
                      <m:fPr>
                        <m:ctrlPr>
                          <a:rPr lang="en-US" altLang="ja-JP" i="1">
                            <a:latin typeface="Cambria Math" panose="02040503050406030204" pitchFamily="18" charset="0"/>
                            <a:ea typeface="HGP創英角ｺﾞｼｯｸUB" panose="020B0900000000000000" pitchFamily="50" charset="-128"/>
                          </a:rPr>
                        </m:ctrlPr>
                      </m:fPr>
                      <m:num>
                        <m:r>
                          <a:rPr lang="ja-JP" altLang="en-US" i="1" smtClean="0">
                            <a:latin typeface="Cambria Math" panose="02040503050406030204" pitchFamily="18" charset="0"/>
                            <a:ea typeface="HGP創英角ｺﾞｼｯｸUB" panose="020B0900000000000000" pitchFamily="50" charset="-128"/>
                          </a:rPr>
                          <m:t>ｎ</m:t>
                        </m:r>
                        <m:r>
                          <a:rPr lang="ja-JP" altLang="en-US" i="1">
                            <a:latin typeface="Cambria Math" panose="02040503050406030204" pitchFamily="18" charset="0"/>
                            <a:ea typeface="HGP創英角ｺﾞｼｯｸUB" panose="020B0900000000000000" pitchFamily="50" charset="-128"/>
                          </a:rPr>
                          <m:t>！</m:t>
                        </m:r>
                      </m:num>
                      <m:den>
                        <m:r>
                          <a:rPr lang="ja-JP" altLang="en-US" i="1" smtClean="0">
                            <a:latin typeface="Cambria Math" panose="02040503050406030204" pitchFamily="18" charset="0"/>
                            <a:ea typeface="HGP創英角ｺﾞｼｯｸUB" panose="020B0900000000000000" pitchFamily="50" charset="-128"/>
                          </a:rPr>
                          <m:t>ｍ</m:t>
                        </m:r>
                        <m:r>
                          <a:rPr lang="ja-JP" altLang="en-US" i="1">
                            <a:latin typeface="Cambria Math" panose="02040503050406030204" pitchFamily="18" charset="0"/>
                            <a:ea typeface="HGP創英角ｺﾞｼｯｸUB" panose="020B0900000000000000" pitchFamily="50" charset="-128"/>
                          </a:rPr>
                          <m:t>！（</m:t>
                        </m:r>
                        <m:r>
                          <a:rPr lang="ja-JP" altLang="en-US" i="1" smtClean="0">
                            <a:latin typeface="Cambria Math" panose="02040503050406030204" pitchFamily="18" charset="0"/>
                            <a:ea typeface="HGP創英角ｺﾞｼｯｸUB" panose="020B0900000000000000" pitchFamily="50" charset="-128"/>
                          </a:rPr>
                          <m:t>ｎ</m:t>
                        </m:r>
                        <m:r>
                          <a:rPr lang="ja-JP" altLang="en-US" i="1">
                            <a:latin typeface="Cambria Math" panose="02040503050406030204" pitchFamily="18" charset="0"/>
                            <a:ea typeface="HGP創英角ｺﾞｼｯｸUB" panose="020B0900000000000000" pitchFamily="50" charset="-128"/>
                          </a:rPr>
                          <m:t>ーｍ）！</m:t>
                        </m:r>
                      </m:den>
                    </m:f>
                  </m:oMath>
                </a14:m>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３）事後分布</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｜Ｄ）＝ｋｃ</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a:rPr lang="ja-JP" altLang="en-US" i="1" dirty="0">
                            <a:latin typeface="Cambria Math" panose="02040503050406030204" pitchFamily="18" charset="0"/>
                            <a:ea typeface="HGP創英角ｺﾞｼｯｸUB" panose="020B0900000000000000" pitchFamily="50" charset="-128"/>
                          </a:rPr>
                          <m:t>ｍ</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a:rPr lang="ja-JP" altLang="en-US" i="1" dirty="0">
                            <a:latin typeface="Cambria Math" panose="02040503050406030204" pitchFamily="18" charset="0"/>
                            <a:ea typeface="HGP創英角ｺﾞｼｯｸUB" panose="020B0900000000000000" pitchFamily="50" charset="-128"/>
                          </a:rPr>
                          <m:t>ｎ－ｍ</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ー１</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ー１</m:t>
                        </m:r>
                      </m:sup>
                    </m:sSup>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＝ｋｃ</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＋ｍ－１</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＋ｎ－ｍ－１</m:t>
                        </m:r>
                      </m:sup>
                    </m:sSup>
                  </m:oMath>
                </a14:m>
                <a:r>
                  <a:rPr lang="en-US" altLang="ja-JP" dirty="0">
                    <a:ea typeface="HGP創英角ｺﾞｼｯｸUB" panose="020B0900000000000000" pitchFamily="50" charset="-128"/>
                  </a:rPr>
                  <a:t> </a:t>
                </a:r>
              </a:p>
              <a:p>
                <a:r>
                  <a:rPr lang="ja-JP" altLang="en-US" dirty="0">
                    <a:ea typeface="HGP創英角ｺﾞｼｯｸUB" panose="020B0900000000000000" pitchFamily="50" charset="-128"/>
                  </a:rPr>
                  <a:t>ここで</a:t>
                </a:r>
                <a:r>
                  <a:rPr lang="ja-JP" altLang="en-US" dirty="0">
                    <a:solidFill>
                      <a:srgbClr val="FF0000"/>
                    </a:solidFill>
                    <a:ea typeface="HGP創英角ｺﾞｼｯｸUB" panose="020B0900000000000000" pitchFamily="50" charset="-128"/>
                  </a:rPr>
                  <a:t>ｋｃ（新しいやつ、ｋはそもそもの定数、ｃは尤度からの定数）＝</a:t>
                </a:r>
                <a:r>
                  <a:rPr lang="en-US" altLang="ja-JP" dirty="0">
                    <a:solidFill>
                      <a:srgbClr val="FF0000"/>
                    </a:solidFill>
                    <a:ea typeface="HGP創英角ｺﾞｼｯｸUB" panose="020B0900000000000000" pitchFamily="50" charset="-128"/>
                  </a:rPr>
                  <a:t> </a:t>
                </a:r>
                <a14:m>
                  <m:oMath xmlns:m="http://schemas.openxmlformats.org/officeDocument/2006/math">
                    <m:f>
                      <m:fPr>
                        <m:ctrlPr>
                          <a:rPr lang="en-US" altLang="ja-JP" i="1" dirty="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m:rPr>
                            <m:nor/>
                          </m:rPr>
                          <a:rPr lang="en-US" altLang="ja-JP" dirty="0">
                            <a:latin typeface="HGP創英角ｺﾞｼｯｸUB" panose="020B0900000000000000" pitchFamily="50" charset="-128"/>
                            <a:ea typeface="HGP創英角ｺﾞｼｯｸUB" panose="020B0900000000000000" pitchFamily="50" charset="-128"/>
                          </a:rPr>
                          <m:t>α</m:t>
                        </m:r>
                        <m:r>
                          <m:rPr>
                            <m:nor/>
                          </m:rPr>
                          <a:rPr lang="ja-JP" altLang="en-US" dirty="0">
                            <a:latin typeface="HGP創英角ｺﾞｼｯｸUB" panose="020B0900000000000000" pitchFamily="50" charset="-128"/>
                            <a:ea typeface="HGP創英角ｺﾞｼｯｸUB" panose="020B0900000000000000" pitchFamily="50" charset="-128"/>
                          </a:rPr>
                          <m:t>＋ｍ</m:t>
                        </m:r>
                        <m:r>
                          <a:rPr lang="ja-JP" altLang="en-US" i="1" dirty="0">
                            <a:latin typeface="Cambria Math" panose="02040503050406030204" pitchFamily="18" charset="0"/>
                            <a:ea typeface="HGP創英角ｺﾞｼｯｸUB" panose="020B0900000000000000" pitchFamily="50" charset="-128"/>
                          </a:rPr>
                          <m:t>、</m:t>
                        </m:r>
                        <m:r>
                          <m:rPr>
                            <m:nor/>
                          </m:rPr>
                          <a:rPr lang="en-US" altLang="ja-JP" dirty="0">
                            <a:latin typeface="HGP創英角ｺﾞｼｯｸUB" panose="020B0900000000000000" pitchFamily="50" charset="-128"/>
                            <a:ea typeface="HGP創英角ｺﾞｼｯｸUB" panose="020B0900000000000000" pitchFamily="50" charset="-128"/>
                          </a:rPr>
                          <m:t>β</m:t>
                        </m:r>
                        <m:r>
                          <m:rPr>
                            <m:nor/>
                          </m:rPr>
                          <a:rPr lang="ja-JP" altLang="en-US" dirty="0">
                            <a:latin typeface="HGP創英角ｺﾞｼｯｸUB" panose="020B0900000000000000" pitchFamily="50" charset="-128"/>
                            <a:ea typeface="HGP創英角ｺﾞｼｯｸUB" panose="020B0900000000000000" pitchFamily="50" charset="-128"/>
                          </a:rPr>
                          <m:t>＋ｎーｍ</m:t>
                        </m:r>
                        <m:r>
                          <a:rPr lang="ja-JP" altLang="en-US" i="1" dirty="0">
                            <a:latin typeface="Cambria Math" panose="02040503050406030204" pitchFamily="18" charset="0"/>
                            <a:ea typeface="HGP創英角ｺﾞｼｯｸUB" panose="020B0900000000000000" pitchFamily="50" charset="-128"/>
                          </a:rPr>
                          <m:t>）</m:t>
                        </m:r>
                      </m:den>
                    </m:f>
                  </m:oMath>
                </a14:m>
                <a:endParaRPr lang="en-US" altLang="ja-JP" dirty="0">
                  <a:ea typeface="HGP創英角ｺﾞｼｯｸUB" panose="020B0900000000000000" pitchFamily="50" charset="-128"/>
                </a:endParaRPr>
              </a:p>
              <a:p>
                <a:r>
                  <a:rPr lang="ja-JP" altLang="en-US" dirty="0">
                    <a:ea typeface="HGP創英角ｺﾞｼｯｸUB" panose="020B0900000000000000" pitchFamily="50" charset="-128"/>
                  </a:rPr>
                  <a:t>セットすると、新ベータ分布の比例定数になる。なぜ？証明は次のページ。先に置いておく。</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これは</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＋ｍ、</a:t>
                </a:r>
                <a:r>
                  <a:rPr lang="en-US" altLang="ja-JP" dirty="0">
                    <a:latin typeface="HGP創英角ｺﾞｼｯｸUB" panose="020B0900000000000000" pitchFamily="50" charset="-128"/>
                    <a:ea typeface="HGP創英角ｺﾞｼｯｸUB" panose="020B0900000000000000" pitchFamily="50" charset="-128"/>
                  </a:rPr>
                  <a:t>β</a:t>
                </a:r>
                <a:r>
                  <a:rPr lang="ja-JP" altLang="en-US" dirty="0">
                    <a:latin typeface="HGP創英角ｺﾞｼｯｸUB" panose="020B0900000000000000" pitchFamily="50" charset="-128"/>
                    <a:ea typeface="HGP創英角ｺﾞｼｯｸUB" panose="020B0900000000000000" pitchFamily="50" charset="-128"/>
                  </a:rPr>
                  <a:t>＋ｎーｍ</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はベータ分布に従うことが分かった。</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つまり、事前分布と事後分布同じくベータ分布に従って、</a:t>
                </a:r>
                <a:r>
                  <a:rPr lang="ja-JP" altLang="en-US" dirty="0">
                    <a:solidFill>
                      <a:srgbClr val="FF0000"/>
                    </a:solidFill>
                    <a:latin typeface="HGP創英角ｺﾞｼｯｸUB" panose="020B0900000000000000" pitchFamily="50" charset="-128"/>
                    <a:ea typeface="HGP創英角ｺﾞｼｯｸUB" panose="020B0900000000000000" pitchFamily="50" charset="-128"/>
                  </a:rPr>
                  <a:t>自然な共役分布といい</a:t>
                </a:r>
                <a:endParaRPr lang="en-US" altLang="ja-JP" dirty="0">
                  <a:solidFill>
                    <a:srgbClr val="FF0000"/>
                  </a:solidFill>
                  <a:latin typeface="HGP創英角ｺﾞｼｯｸUB" panose="020B0900000000000000" pitchFamily="50" charset="-128"/>
                  <a:ea typeface="HGP創英角ｺﾞｼｯｸUB" panose="020B0900000000000000" pitchFamily="50" charset="-128"/>
                </a:endParaRPr>
              </a:p>
              <a:p>
                <a:r>
                  <a:rPr lang="ja-JP" altLang="en-US" dirty="0">
                    <a:ea typeface="HGP創英角ｺﾞｼｯｸUB" panose="020B0900000000000000" pitchFamily="50" charset="-128"/>
                  </a:rPr>
                  <a:t>先の比例定数ｋｃの求め方について自然な共役分布も活躍している。</a:t>
                </a:r>
                <a:endParaRPr lang="en-US" altLang="zh-CN" dirty="0">
                  <a:solidFill>
                    <a:srgbClr val="FF0000"/>
                  </a:solidFill>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28464" y="528475"/>
                <a:ext cx="9505056" cy="6841617"/>
              </a:xfrm>
              <a:prstGeom prst="rect">
                <a:avLst/>
              </a:prstGeom>
              <a:blipFill>
                <a:blip r:embed="rId2"/>
                <a:stretch>
                  <a:fillRect l="-513" t="-53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85E9BF54-CFAE-4302-A90F-FCE50E85D1B2}"/>
              </a:ext>
            </a:extLst>
          </p:cNvPr>
          <p:cNvPicPr>
            <a:picLocks noChangeAspect="1"/>
          </p:cNvPicPr>
          <p:nvPr/>
        </p:nvPicPr>
        <p:blipFill>
          <a:blip r:embed="rId3"/>
          <a:stretch>
            <a:fillRect/>
          </a:stretch>
        </p:blipFill>
        <p:spPr>
          <a:xfrm>
            <a:off x="2360712" y="1124744"/>
            <a:ext cx="4498331" cy="683957"/>
          </a:xfrm>
          <a:prstGeom prst="rect">
            <a:avLst/>
          </a:prstGeom>
        </p:spPr>
      </p:pic>
    </p:spTree>
    <p:extLst>
      <p:ext uri="{BB962C8B-B14F-4D97-AF65-F5344CB8AC3E}">
        <p14:creationId xmlns:p14="http://schemas.microsoft.com/office/powerpoint/2010/main" val="48251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　ひょうり問題と自然共役分布</a:t>
            </a:r>
            <a:endParaRPr lang="zh-CN" altLang="en-US"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8C0A80A-B0F5-4C1C-AFBC-3E3865EC67CE}"/>
                  </a:ext>
                </a:extLst>
              </p:cNvPr>
              <p:cNvSpPr/>
              <p:nvPr/>
            </p:nvSpPr>
            <p:spPr>
              <a:xfrm>
                <a:off x="128464" y="528475"/>
                <a:ext cx="9505056" cy="5897512"/>
              </a:xfrm>
              <a:prstGeom prst="rect">
                <a:avLst/>
              </a:prstGeom>
            </p:spPr>
            <p:txBody>
              <a:bodyPr wrap="square">
                <a:spAutoFit/>
              </a:bodyPr>
              <a:lstStyle/>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証明</a:t>
                </a:r>
                <a:r>
                  <a:rPr lang="ja-JP" altLang="en-US" dirty="0">
                    <a:ea typeface="HGP創英角ｺﾞｼｯｸUB" panose="020B0900000000000000" pitchFamily="50" charset="-128"/>
                  </a:rPr>
                  <a:t>ｋｃ＝</a:t>
                </a:r>
                <a:r>
                  <a:rPr lang="en-US" altLang="ja-JP" dirty="0">
                    <a:ea typeface="HGP創英角ｺﾞｼｯｸUB" panose="020B0900000000000000" pitchFamily="50" charset="-128"/>
                  </a:rPr>
                  <a:t> </a:t>
                </a:r>
                <a14:m>
                  <m:oMath xmlns:m="http://schemas.openxmlformats.org/officeDocument/2006/math">
                    <m:f>
                      <m:fPr>
                        <m:ctrlPr>
                          <a:rPr lang="en-US" altLang="ja-JP" i="1" dirty="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m:rPr>
                            <m:nor/>
                          </m:rPr>
                          <a:rPr lang="en-US" altLang="ja-JP" dirty="0">
                            <a:latin typeface="HGP創英角ｺﾞｼｯｸUB" panose="020B0900000000000000" pitchFamily="50" charset="-128"/>
                            <a:ea typeface="HGP創英角ｺﾞｼｯｸUB" panose="020B0900000000000000" pitchFamily="50" charset="-128"/>
                          </a:rPr>
                          <m:t>α</m:t>
                        </m:r>
                        <m:r>
                          <m:rPr>
                            <m:nor/>
                          </m:rPr>
                          <a:rPr lang="ja-JP" altLang="en-US" dirty="0">
                            <a:latin typeface="HGP創英角ｺﾞｼｯｸUB" panose="020B0900000000000000" pitchFamily="50" charset="-128"/>
                            <a:ea typeface="HGP創英角ｺﾞｼｯｸUB" panose="020B0900000000000000" pitchFamily="50" charset="-128"/>
                          </a:rPr>
                          <m:t>＋ｍ</m:t>
                        </m:r>
                        <m:r>
                          <a:rPr lang="ja-JP" altLang="en-US" i="1" dirty="0">
                            <a:latin typeface="Cambria Math" panose="02040503050406030204" pitchFamily="18" charset="0"/>
                            <a:ea typeface="HGP創英角ｺﾞｼｯｸUB" panose="020B0900000000000000" pitchFamily="50" charset="-128"/>
                          </a:rPr>
                          <m:t>、</m:t>
                        </m:r>
                        <m:r>
                          <m:rPr>
                            <m:nor/>
                          </m:rPr>
                          <a:rPr lang="en-US" altLang="ja-JP" dirty="0">
                            <a:latin typeface="HGP創英角ｺﾞｼｯｸUB" panose="020B0900000000000000" pitchFamily="50" charset="-128"/>
                            <a:ea typeface="HGP創英角ｺﾞｼｯｸUB" panose="020B0900000000000000" pitchFamily="50" charset="-128"/>
                          </a:rPr>
                          <m:t>β</m:t>
                        </m:r>
                        <m:r>
                          <m:rPr>
                            <m:nor/>
                          </m:rPr>
                          <a:rPr lang="ja-JP" altLang="en-US" dirty="0">
                            <a:latin typeface="HGP創英角ｺﾞｼｯｸUB" panose="020B0900000000000000" pitchFamily="50" charset="-128"/>
                            <a:ea typeface="HGP創英角ｺﾞｼｯｸUB" panose="020B0900000000000000" pitchFamily="50" charset="-128"/>
                          </a:rPr>
                          <m:t>＋ｎーｍ</m:t>
                        </m:r>
                        <m:r>
                          <a:rPr lang="ja-JP" altLang="en-US" i="1" dirty="0">
                            <a:latin typeface="Cambria Math" panose="02040503050406030204" pitchFamily="18" charset="0"/>
                            <a:ea typeface="HGP創英角ｺﾞｼｯｸUB" panose="020B0900000000000000" pitchFamily="50" charset="-128"/>
                          </a:rPr>
                          <m:t>）</m:t>
                        </m:r>
                      </m:den>
                    </m:f>
                  </m:oMath>
                </a14:m>
                <a:r>
                  <a:rPr lang="ja-JP" altLang="en-US" dirty="0">
                    <a:latin typeface="HGP創英角ｺﾞｼｯｸUB" panose="020B0900000000000000" pitchFamily="50" charset="-128"/>
                    <a:ea typeface="HGP創英角ｺﾞｼｯｸUB" panose="020B0900000000000000" pitchFamily="50" charset="-128"/>
                  </a:rPr>
                  <a:t>＝定数</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今わかったもの：</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１）事後分布</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｜Ｄ）＝ｋｃ</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＋ｍ－１</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＋ｎ－ｍ－１</m:t>
                        </m:r>
                      </m:sup>
                    </m:sSup>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２）Ｂ</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β</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（ベータ関数）＝</a:t>
                </a:r>
                <a14:m>
                  <m:oMath xmlns:m="http://schemas.openxmlformats.org/officeDocument/2006/math">
                    <m:nary>
                      <m:naryPr>
                        <m:ctrlPr>
                          <a:rPr lang="ja-JP" altLang="en-US" i="1">
                            <a:latin typeface="Cambria Math" panose="02040503050406030204" pitchFamily="18" charset="0"/>
                            <a:ea typeface="HGP創英角ｺﾞｼｯｸUB" panose="020B0900000000000000" pitchFamily="50" charset="-128"/>
                          </a:rPr>
                        </m:ctrlPr>
                      </m:naryPr>
                      <m:sub>
                        <m:r>
                          <m:rPr>
                            <m:brk m:alnAt="23"/>
                          </m:rPr>
                          <a:rPr lang="ja-JP" altLang="en-US" i="1">
                            <a:latin typeface="Cambria Math" panose="02040503050406030204" pitchFamily="18" charset="0"/>
                            <a:ea typeface="HGP創英角ｺﾞｼｯｸUB" panose="020B0900000000000000" pitchFamily="50" charset="-128"/>
                          </a:rPr>
                          <m:t>０</m:t>
                        </m:r>
                      </m:sub>
                      <m:sup>
                        <m:r>
                          <a:rPr lang="ja-JP" altLang="en-US" i="1">
                            <a:latin typeface="Cambria Math" panose="02040503050406030204" pitchFamily="18" charset="0"/>
                            <a:ea typeface="HGP創英角ｺﾞｼｯｸUB" panose="020B0900000000000000" pitchFamily="50" charset="-128"/>
                          </a:rPr>
                          <m:t>１</m:t>
                        </m:r>
                      </m:sup>
                      <m:e>
                        <m:sSup>
                          <m:sSupPr>
                            <m:ctrlPr>
                              <a:rPr lang="en-US" altLang="ja-JP" i="1" dirty="0">
                                <a:latin typeface="Cambria Math" panose="02040503050406030204" pitchFamily="18" charset="0"/>
                                <a:ea typeface="HGP創英角ｺﾞｼｯｸUB" panose="020B0900000000000000" pitchFamily="50" charset="-128"/>
                              </a:rPr>
                            </m:ctrlPr>
                          </m:sSupPr>
                          <m:e>
                            <m:r>
                              <a:rPr lang="ja-JP" altLang="en-US" i="1" dirty="0">
                                <a:latin typeface="Cambria Math" panose="02040503050406030204" pitchFamily="18" charset="0"/>
                                <a:ea typeface="HGP創英角ｺﾞｼｯｸUB" panose="020B0900000000000000" pitchFamily="50" charset="-128"/>
                              </a:rPr>
                              <m:t>ｘ</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ー１</m:t>
                            </m:r>
                          </m:sup>
                        </m:sSup>
                        <m:r>
                          <m:rPr>
                            <m:nor/>
                          </m:rPr>
                          <a:rPr lang="en-US" altLang="ja-JP" dirty="0">
                            <a:ea typeface="HGP創英角ｺﾞｼｯｸUB" panose="020B0900000000000000" pitchFamily="50" charset="-128"/>
                          </a:rPr>
                          <m:t> </m:t>
                        </m:r>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a:rPr lang="ja-JP" altLang="en-US" i="1" dirty="0">
                                <a:latin typeface="Cambria Math" panose="02040503050406030204" pitchFamily="18" charset="0"/>
                                <a:ea typeface="HGP創英角ｺﾞｼｯｸUB" panose="020B0900000000000000" pitchFamily="50" charset="-128"/>
                              </a:rPr>
                              <m:t>ｘ</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ー１</m:t>
                            </m:r>
                          </m:sup>
                        </m:sSup>
                      </m:e>
                    </m:nary>
                  </m:oMath>
                </a14:m>
                <a:r>
                  <a:rPr lang="ja-JP" altLang="en-US" dirty="0">
                    <a:latin typeface="HGP創英角ｺﾞｼｯｸUB" panose="020B0900000000000000" pitchFamily="50" charset="-128"/>
                    <a:ea typeface="HGP創英角ｺﾞｼｯｸUB" panose="020B0900000000000000" pitchFamily="50" charset="-128"/>
                  </a:rPr>
                  <a:t>ｄｘ</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｜Ｄ）確率密度関数だから、性質により、</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ea typeface="HGP創英角ｺﾞｼｯｸUB" panose="020B0900000000000000" pitchFamily="50" charset="-128"/>
                  </a:rPr>
                  <a:t> </a:t>
                </a:r>
                <a14:m>
                  <m:oMath xmlns:m="http://schemas.openxmlformats.org/officeDocument/2006/math">
                    <m:nary>
                      <m:naryPr>
                        <m:ctrlPr>
                          <a:rPr lang="ja-JP" altLang="en-US" i="1">
                            <a:latin typeface="Cambria Math" panose="02040503050406030204" pitchFamily="18" charset="0"/>
                            <a:ea typeface="HGP創英角ｺﾞｼｯｸUB" panose="020B0900000000000000" pitchFamily="50" charset="-128"/>
                          </a:rPr>
                        </m:ctrlPr>
                      </m:naryPr>
                      <m:sub>
                        <m:r>
                          <m:rPr>
                            <m:brk m:alnAt="23"/>
                          </m:rPr>
                          <a:rPr lang="ja-JP" altLang="en-US" i="1">
                            <a:latin typeface="Cambria Math" panose="02040503050406030204" pitchFamily="18" charset="0"/>
                            <a:ea typeface="HGP創英角ｺﾞｼｯｸUB" panose="020B0900000000000000" pitchFamily="50" charset="-128"/>
                          </a:rPr>
                          <m:t>０</m:t>
                        </m:r>
                      </m:sub>
                      <m:sup>
                        <m:r>
                          <a:rPr lang="ja-JP" altLang="en-US" i="1">
                            <a:latin typeface="Cambria Math" panose="02040503050406030204" pitchFamily="18" charset="0"/>
                            <a:ea typeface="HGP創英角ｺﾞｼｯｸUB" panose="020B0900000000000000" pitchFamily="50" charset="-128"/>
                          </a:rPr>
                          <m:t>１</m:t>
                        </m:r>
                      </m:sup>
                      <m:e>
                        <m:r>
                          <m:rPr>
                            <m:nor/>
                          </m:rPr>
                          <a:rPr lang="ja-JP" altLang="en-US" dirty="0">
                            <a:latin typeface="HGP創英角ｺﾞｼｯｸUB" panose="020B0900000000000000" pitchFamily="50" charset="-128"/>
                            <a:ea typeface="HGP創英角ｺﾞｼｯｸUB" panose="020B0900000000000000" pitchFamily="50" charset="-128"/>
                          </a:rPr>
                          <m:t>ｋｃ</m:t>
                        </m:r>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＋ｍ－１</m:t>
                            </m:r>
                          </m:sup>
                        </m:sSup>
                        <m:r>
                          <m:rPr>
                            <m:nor/>
                          </m:rPr>
                          <a:rPr lang="en-US" altLang="ja-JP" dirty="0">
                            <a:ea typeface="HGP創英角ｺﾞｼｯｸUB" panose="020B0900000000000000" pitchFamily="50" charset="-128"/>
                          </a:rPr>
                          <m:t> </m:t>
                        </m:r>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＋ｎ－ｍ－１</m:t>
                            </m:r>
                          </m:sup>
                        </m:sSup>
                      </m:e>
                    </m:nary>
                  </m:oMath>
                </a14:m>
                <a:r>
                  <a:rPr lang="ja-JP" altLang="en-US" dirty="0">
                    <a:latin typeface="HGP創英角ｺﾞｼｯｸUB" panose="020B0900000000000000" pitchFamily="50" charset="-128"/>
                    <a:ea typeface="HGP創英角ｺﾞｼｯｸUB" panose="020B0900000000000000" pitchFamily="50" charset="-128"/>
                  </a:rPr>
                  <a:t>ｄ</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＝１</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ｋｃ</a:t>
                </a:r>
                <a14:m>
                  <m:oMath xmlns:m="http://schemas.openxmlformats.org/officeDocument/2006/math">
                    <m:nary>
                      <m:naryPr>
                        <m:ctrlPr>
                          <a:rPr lang="ja-JP" altLang="en-US" i="1" smtClean="0">
                            <a:solidFill>
                              <a:srgbClr val="FF0000"/>
                            </a:solidFill>
                            <a:latin typeface="Cambria Math" panose="02040503050406030204" pitchFamily="18" charset="0"/>
                            <a:ea typeface="HGP創英角ｺﾞｼｯｸUB" panose="020B0900000000000000" pitchFamily="50" charset="-128"/>
                          </a:rPr>
                        </m:ctrlPr>
                      </m:naryPr>
                      <m:sub>
                        <m:r>
                          <m:rPr>
                            <m:brk m:alnAt="23"/>
                          </m:rPr>
                          <a:rPr lang="ja-JP" altLang="en-US" i="1">
                            <a:solidFill>
                              <a:srgbClr val="FF0000"/>
                            </a:solidFill>
                            <a:latin typeface="Cambria Math" panose="02040503050406030204" pitchFamily="18" charset="0"/>
                            <a:ea typeface="HGP創英角ｺﾞｼｯｸUB" panose="020B0900000000000000" pitchFamily="50" charset="-128"/>
                          </a:rPr>
                          <m:t>０</m:t>
                        </m:r>
                      </m:sub>
                      <m:sup>
                        <m:r>
                          <a:rPr lang="ja-JP" altLang="en-US" i="1">
                            <a:solidFill>
                              <a:srgbClr val="FF0000"/>
                            </a:solidFill>
                            <a:latin typeface="Cambria Math" panose="02040503050406030204" pitchFamily="18" charset="0"/>
                            <a:ea typeface="HGP創英角ｺﾞｼｯｸUB" panose="020B0900000000000000" pitchFamily="50" charset="-128"/>
                          </a:rPr>
                          <m:t>１</m:t>
                        </m:r>
                      </m:sup>
                      <m:e>
                        <m:sSup>
                          <m:sSupPr>
                            <m:ctrlPr>
                              <a:rPr lang="en-US" altLang="ja-JP" i="1" dirty="0">
                                <a:solidFill>
                                  <a:srgbClr val="FF0000"/>
                                </a:solidFill>
                                <a:latin typeface="Cambria Math" panose="02040503050406030204" pitchFamily="18" charset="0"/>
                                <a:ea typeface="HGP創英角ｺﾞｼｯｸUB" panose="020B0900000000000000" pitchFamily="50" charset="-128"/>
                              </a:rPr>
                            </m:ctrlPr>
                          </m:sSupPr>
                          <m:e>
                            <m:r>
                              <a:rPr lang="en-US" altLang="ja-JP" i="1" dirty="0">
                                <a:solidFill>
                                  <a:srgbClr val="FF0000"/>
                                </a:solidFill>
                                <a:latin typeface="Cambria Math" panose="02040503050406030204" pitchFamily="18" charset="0"/>
                                <a:ea typeface="HGP創英角ｺﾞｼｯｸUB" panose="020B0900000000000000" pitchFamily="50" charset="-128"/>
                              </a:rPr>
                              <m:t>𝜃</m:t>
                            </m:r>
                          </m:e>
                          <m:sup>
                            <m:r>
                              <m:rPr>
                                <m:sty m:val="p"/>
                              </m:rPr>
                              <a:rPr lang="en-US" altLang="ja-JP" i="1" dirty="0">
                                <a:solidFill>
                                  <a:srgbClr val="FF0000"/>
                                </a:solidFill>
                                <a:latin typeface="Cambria Math" panose="02040503050406030204" pitchFamily="18" charset="0"/>
                                <a:ea typeface="HGP創英角ｺﾞｼｯｸUB" panose="020B0900000000000000" pitchFamily="50" charset="-128"/>
                              </a:rPr>
                              <m:t>α</m:t>
                            </m:r>
                            <m:r>
                              <a:rPr lang="ja-JP" altLang="en-US" i="1" dirty="0">
                                <a:solidFill>
                                  <a:srgbClr val="FF0000"/>
                                </a:solidFill>
                                <a:latin typeface="Cambria Math" panose="02040503050406030204" pitchFamily="18" charset="0"/>
                                <a:ea typeface="HGP創英角ｺﾞｼｯｸUB" panose="020B0900000000000000" pitchFamily="50" charset="-128"/>
                              </a:rPr>
                              <m:t>＋ｍ－１</m:t>
                            </m:r>
                          </m:sup>
                        </m:sSup>
                        <m:r>
                          <m:rPr>
                            <m:nor/>
                          </m:rPr>
                          <a:rPr lang="en-US" altLang="ja-JP" dirty="0">
                            <a:solidFill>
                              <a:srgbClr val="FF0000"/>
                            </a:solidFill>
                            <a:ea typeface="HGP創英角ｺﾞｼｯｸUB" panose="020B0900000000000000" pitchFamily="50" charset="-128"/>
                          </a:rPr>
                          <m:t> </m:t>
                        </m:r>
                        <m:sSup>
                          <m:sSupPr>
                            <m:ctrlPr>
                              <a:rPr lang="en-US" altLang="ja-JP" i="1" dirty="0">
                                <a:solidFill>
                                  <a:srgbClr val="FF0000"/>
                                </a:solidFill>
                                <a:latin typeface="Cambria Math" panose="02040503050406030204" pitchFamily="18" charset="0"/>
                                <a:ea typeface="HGP創英角ｺﾞｼｯｸUB" panose="020B0900000000000000" pitchFamily="50" charset="-128"/>
                              </a:rPr>
                            </m:ctrlPr>
                          </m:sSupPr>
                          <m:e>
                            <m:r>
                              <m:rPr>
                                <m:nor/>
                              </m:rPr>
                              <a:rPr lang="ja-JP" altLang="en-US" dirty="0">
                                <a:solidFill>
                                  <a:srgbClr val="FF0000"/>
                                </a:solidFill>
                                <a:latin typeface="HGP創英角ｺﾞｼｯｸUB" panose="020B0900000000000000" pitchFamily="50" charset="-128"/>
                                <a:ea typeface="HGP創英角ｺﾞｼｯｸUB" panose="020B0900000000000000" pitchFamily="50" charset="-128"/>
                              </a:rPr>
                              <m:t>（１－</m:t>
                            </m:r>
                            <m:r>
                              <m:rPr>
                                <m:nor/>
                              </m:rPr>
                              <a:rPr lang="en-US" altLang="ja-JP" dirty="0">
                                <a:solidFill>
                                  <a:srgbClr val="FF0000"/>
                                </a:solidFill>
                                <a:latin typeface="HGP創英角ｺﾞｼｯｸUB" panose="020B0900000000000000" pitchFamily="50" charset="-128"/>
                                <a:ea typeface="HGP創英角ｺﾞｼｯｸUB" panose="020B0900000000000000" pitchFamily="50" charset="-128"/>
                              </a:rPr>
                              <m:t>θ</m:t>
                            </m:r>
                            <m:r>
                              <m:rPr>
                                <m:nor/>
                              </m:rPr>
                              <a:rPr lang="ja-JP" altLang="en-US" dirty="0">
                                <a:solidFill>
                                  <a:srgbClr val="FF0000"/>
                                </a:solidFill>
                                <a:latin typeface="HGP創英角ｺﾞｼｯｸUB" panose="020B0900000000000000" pitchFamily="50" charset="-128"/>
                                <a:ea typeface="HGP創英角ｺﾞｼｯｸUB" panose="020B0900000000000000" pitchFamily="50" charset="-128"/>
                              </a:rPr>
                              <m:t>）</m:t>
                            </m:r>
                          </m:e>
                          <m:sup>
                            <m:r>
                              <m:rPr>
                                <m:sty m:val="p"/>
                              </m:rPr>
                              <a:rPr lang="en-US" altLang="ja-JP" i="1" dirty="0">
                                <a:solidFill>
                                  <a:srgbClr val="FF0000"/>
                                </a:solidFill>
                                <a:latin typeface="Cambria Math" panose="02040503050406030204" pitchFamily="18" charset="0"/>
                                <a:ea typeface="HGP創英角ｺﾞｼｯｸUB" panose="020B0900000000000000" pitchFamily="50" charset="-128"/>
                              </a:rPr>
                              <m:t>β</m:t>
                            </m:r>
                            <m:r>
                              <a:rPr lang="ja-JP" altLang="en-US" i="1" dirty="0">
                                <a:solidFill>
                                  <a:srgbClr val="FF0000"/>
                                </a:solidFill>
                                <a:latin typeface="Cambria Math" panose="02040503050406030204" pitchFamily="18" charset="0"/>
                                <a:ea typeface="HGP創英角ｺﾞｼｯｸUB" panose="020B0900000000000000" pitchFamily="50" charset="-128"/>
                              </a:rPr>
                              <m:t>＋ｎ－ｍ－１</m:t>
                            </m:r>
                          </m:sup>
                        </m:sSup>
                      </m:e>
                    </m:nary>
                    <m:r>
                      <a:rPr lang="ja-JP" altLang="en-US" i="1" dirty="0">
                        <a:solidFill>
                          <a:srgbClr val="FF0000"/>
                        </a:solidFill>
                        <a:latin typeface="Cambria Math" panose="02040503050406030204" pitchFamily="18" charset="0"/>
                        <a:ea typeface="HGP創英角ｺﾞｼｯｸUB" panose="020B0900000000000000" pitchFamily="50" charset="-128"/>
                      </a:rPr>
                      <m:t>ｄ</m:t>
                    </m:r>
                    <m:r>
                      <m:rPr>
                        <m:sty m:val="p"/>
                      </m:rPr>
                      <a:rPr lang="en-US" altLang="ja-JP" i="1" dirty="0">
                        <a:solidFill>
                          <a:srgbClr val="FF0000"/>
                        </a:solidFill>
                        <a:latin typeface="Cambria Math" panose="02040503050406030204" pitchFamily="18" charset="0"/>
                        <a:ea typeface="HGP創英角ｺﾞｼｯｸUB" panose="020B0900000000000000" pitchFamily="50" charset="-128"/>
                      </a:rPr>
                      <m:t>θ</m:t>
                    </m:r>
                  </m:oMath>
                </a14:m>
                <a:r>
                  <a:rPr lang="ja-JP" altLang="en-US" dirty="0">
                    <a:latin typeface="HGP創英角ｺﾞｼｯｸUB" panose="020B0900000000000000" pitchFamily="50" charset="-128"/>
                    <a:ea typeface="HGP創英角ｺﾞｼｯｸUB" panose="020B0900000000000000" pitchFamily="50" charset="-128"/>
                  </a:rPr>
                  <a:t>＝１</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ｋｃ</a:t>
                </a:r>
                <a14:m>
                  <m:oMath xmlns:m="http://schemas.openxmlformats.org/officeDocument/2006/math">
                    <m:r>
                      <a:rPr lang="ja-JP" altLang="en-US" i="1" smtClean="0">
                        <a:latin typeface="Cambria Math" panose="02040503050406030204" pitchFamily="18" charset="0"/>
                        <a:ea typeface="HGP創英角ｺﾞｼｯｸUB" panose="020B0900000000000000" pitchFamily="50" charset="-128"/>
                      </a:rPr>
                      <m:t>∙</m:t>
                    </m:r>
                  </m:oMath>
                </a14:m>
                <a:r>
                  <a:rPr lang="ja-JP" altLang="en-US" dirty="0">
                    <a:latin typeface="HGP創英角ｺﾞｼｯｸUB" panose="020B0900000000000000" pitchFamily="50" charset="-128"/>
                    <a:ea typeface="HGP創英角ｺﾞｼｯｸUB" panose="020B0900000000000000" pitchFamily="50" charset="-128"/>
                  </a:rPr>
                  <a:t>Ｂ</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α</a:t>
                </a:r>
                <a:r>
                  <a:rPr lang="ja-JP" altLang="en-US" dirty="0">
                    <a:latin typeface="HGP創英角ｺﾞｼｯｸUB" panose="020B0900000000000000" pitchFamily="50" charset="-128"/>
                    <a:ea typeface="HGP創英角ｺﾞｼｯｸUB" panose="020B0900000000000000" pitchFamily="50" charset="-128"/>
                  </a:rPr>
                  <a:t>＋ｍ－１、</a:t>
                </a:r>
                <a:r>
                  <a:rPr lang="en-US" altLang="ja-JP" dirty="0">
                    <a:latin typeface="HGP創英角ｺﾞｼｯｸUB" panose="020B0900000000000000" pitchFamily="50" charset="-128"/>
                    <a:ea typeface="HGP創英角ｺﾞｼｯｸUB" panose="020B0900000000000000" pitchFamily="50" charset="-128"/>
                  </a:rPr>
                  <a:t>β</a:t>
                </a:r>
                <a:r>
                  <a:rPr lang="ja-JP" altLang="en-US" dirty="0">
                    <a:latin typeface="HGP創英角ｺﾞｼｯｸUB" panose="020B0900000000000000" pitchFamily="50" charset="-128"/>
                    <a:ea typeface="HGP創英角ｺﾞｼｯｸUB" panose="020B0900000000000000" pitchFamily="50" charset="-128"/>
                  </a:rPr>
                  <a:t>＋んーｍ－１</a:t>
                </a:r>
                <a:r>
                  <a:rPr lang="zh-CN" altLang="en-US"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＝１</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ｋｃ＝</a:t>
                </a:r>
                <a:r>
                  <a:rPr lang="en-US" altLang="ja-JP" dirty="0">
                    <a:ea typeface="HGP創英角ｺﾞｼｯｸUB" panose="020B0900000000000000" pitchFamily="50" charset="-128"/>
                  </a:rPr>
                  <a:t> </a:t>
                </a:r>
                <a14:m>
                  <m:oMath xmlns:m="http://schemas.openxmlformats.org/officeDocument/2006/math">
                    <m:f>
                      <m:fPr>
                        <m:ctrlPr>
                          <a:rPr lang="en-US" altLang="ja-JP" i="1" dirty="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m:rPr>
                            <m:nor/>
                          </m:rPr>
                          <a:rPr lang="en-US" altLang="ja-JP" dirty="0">
                            <a:latin typeface="HGP創英角ｺﾞｼｯｸUB" panose="020B0900000000000000" pitchFamily="50" charset="-128"/>
                            <a:ea typeface="HGP創英角ｺﾞｼｯｸUB" panose="020B0900000000000000" pitchFamily="50" charset="-128"/>
                          </a:rPr>
                          <m:t>α</m:t>
                        </m:r>
                        <m:r>
                          <m:rPr>
                            <m:nor/>
                          </m:rPr>
                          <a:rPr lang="ja-JP" altLang="en-US" dirty="0">
                            <a:latin typeface="HGP創英角ｺﾞｼｯｸUB" panose="020B0900000000000000" pitchFamily="50" charset="-128"/>
                            <a:ea typeface="HGP創英角ｺﾞｼｯｸUB" panose="020B0900000000000000" pitchFamily="50" charset="-128"/>
                          </a:rPr>
                          <m:t>＋ｍ</m:t>
                        </m:r>
                        <m:r>
                          <a:rPr lang="ja-JP" altLang="en-US" i="1" dirty="0">
                            <a:latin typeface="Cambria Math" panose="02040503050406030204" pitchFamily="18" charset="0"/>
                            <a:ea typeface="HGP創英角ｺﾞｼｯｸUB" panose="020B0900000000000000" pitchFamily="50" charset="-128"/>
                          </a:rPr>
                          <m:t>、</m:t>
                        </m:r>
                        <m:r>
                          <m:rPr>
                            <m:nor/>
                          </m:rPr>
                          <a:rPr lang="en-US" altLang="ja-JP" dirty="0">
                            <a:latin typeface="HGP創英角ｺﾞｼｯｸUB" panose="020B0900000000000000" pitchFamily="50" charset="-128"/>
                            <a:ea typeface="HGP創英角ｺﾞｼｯｸUB" panose="020B0900000000000000" pitchFamily="50" charset="-128"/>
                          </a:rPr>
                          <m:t>β</m:t>
                        </m:r>
                        <m:r>
                          <m:rPr>
                            <m:nor/>
                          </m:rPr>
                          <a:rPr lang="ja-JP" altLang="en-US" dirty="0">
                            <a:latin typeface="HGP創英角ｺﾞｼｯｸUB" panose="020B0900000000000000" pitchFamily="50" charset="-128"/>
                            <a:ea typeface="HGP創英角ｺﾞｼｯｸUB" panose="020B0900000000000000" pitchFamily="50" charset="-128"/>
                          </a:rPr>
                          <m:t>＋ｎーｍ</m:t>
                        </m:r>
                        <m:r>
                          <a:rPr lang="ja-JP" altLang="en-US" i="1" dirty="0">
                            <a:latin typeface="Cambria Math" panose="02040503050406030204" pitchFamily="18" charset="0"/>
                            <a:ea typeface="HGP創英角ｺﾞｼｯｸUB" panose="020B0900000000000000" pitchFamily="50" charset="-128"/>
                          </a:rPr>
                          <m:t>）</m:t>
                        </m:r>
                      </m:den>
                    </m:f>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証明完了</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xmlns="">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28464" y="528475"/>
                <a:ext cx="9505056" cy="5897512"/>
              </a:xfrm>
              <a:prstGeom prst="rect">
                <a:avLst/>
              </a:prstGeom>
              <a:blipFill>
                <a:blip r:embed="rId2"/>
                <a:stretch>
                  <a:fillRect l="-5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111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　ひょうり問題の</a:t>
            </a:r>
            <a:r>
              <a:rPr lang="en-US" altLang="zh-CN" dirty="0"/>
              <a:t>simulation</a:t>
            </a:r>
            <a:endParaRPr lang="zh-CN" altLang="en-US" dirty="0"/>
          </a:p>
        </p:txBody>
      </p:sp>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7848302"/>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問２：票の出る確率が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である１枚のコインがある。ｎ回を投げた時、ｍ回表が出る。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解：</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ｎ＝０、ｍ＝０　　　　　</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１、１</a:t>
            </a:r>
            <a:r>
              <a:rPr lang="zh-CN" altLang="en-US" dirty="0">
                <a:latin typeface="HGP創英角ｺﾞｼｯｸUB" panose="020B0900000000000000" pitchFamily="50" charset="-128"/>
                <a:ea typeface="HGP創英角ｺﾞｼｯｸUB" panose="020B0900000000000000" pitchFamily="50" charset="-128"/>
              </a:rPr>
              <a:t>）</a:t>
            </a:r>
            <a:endParaRPr lang="en-US" altLang="ja-JP"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はどっちでもいい</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ｎ＝２、ｍ＝２　　　　　</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３、１</a:t>
            </a:r>
            <a:r>
              <a:rPr lang="zh-CN" altLang="en-US" dirty="0">
                <a:latin typeface="HGP創英角ｺﾞｼｯｸUB" panose="020B0900000000000000" pitchFamily="50" charset="-128"/>
                <a:ea typeface="HGP創英角ｺﾞｼｯｸUB" panose="020B0900000000000000" pitchFamily="50" charset="-128"/>
              </a:rPr>
              <a:t>）</a:t>
            </a:r>
            <a:endParaRPr lang="en-US" altLang="zh-CN"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は１となる確率が一番高い</a:t>
            </a:r>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ｎ＝２０、ｍ＝１１　　　</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１２、１０</a:t>
            </a:r>
            <a:r>
              <a:rPr lang="zh-CN" altLang="en-US" dirty="0">
                <a:latin typeface="HGP創英角ｺﾞｼｯｸUB" panose="020B0900000000000000" pitchFamily="50" charset="-128"/>
                <a:ea typeface="HGP創英角ｺﾞｼｯｸUB" panose="020B0900000000000000" pitchFamily="50" charset="-128"/>
              </a:rPr>
              <a:t>）</a:t>
            </a:r>
            <a:endParaRPr lang="en-US" altLang="zh-CN"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はだんだん左へ、</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このコインは何も問題なしと気がする</a:t>
            </a:r>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ｎ＝５００、ｍ＝２３２　</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｜Ｄ）＝Ｂ</a:t>
            </a:r>
            <a:r>
              <a:rPr lang="en-US" altLang="zh-CN" dirty="0">
                <a:latin typeface="HGP創英角ｺﾞｼｯｸUB" panose="020B0900000000000000" pitchFamily="50" charset="-128"/>
                <a:ea typeface="HGP創英角ｺﾞｼｯｸUB" panose="020B0900000000000000" pitchFamily="50" charset="-128"/>
              </a:rPr>
              <a:t>e</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２３３、２６９</a:t>
            </a:r>
            <a:r>
              <a:rPr lang="zh-CN" altLang="en-US" dirty="0">
                <a:latin typeface="HGP創英角ｺﾞｼｯｸUB" panose="020B0900000000000000" pitchFamily="50" charset="-128"/>
                <a:ea typeface="HGP創英角ｺﾞｼｯｸUB" panose="020B0900000000000000" pitchFamily="50" charset="-128"/>
              </a:rPr>
              <a:t>）</a:t>
            </a:r>
            <a:endParaRPr lang="en-US" altLang="zh-CN"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は０．５へ収束。</a:t>
            </a:r>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p:pic>
        <p:nvPicPr>
          <p:cNvPr id="2050" name="Picture 2">
            <a:extLst>
              <a:ext uri="{FF2B5EF4-FFF2-40B4-BE49-F238E27FC236}">
                <a16:creationId xmlns:a16="http://schemas.microsoft.com/office/drawing/2014/main" id="{11B80205-0B2F-4103-BD74-44F49A5FE0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190" y="1046064"/>
            <a:ext cx="3008493" cy="14094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E05AC51-360A-4906-9C85-CDCD08D22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1091" y="2355835"/>
            <a:ext cx="3080553" cy="140945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3DE5D9FA-E0A1-42B5-BCCC-09DFC1702596}"/>
              </a:ext>
            </a:extLst>
          </p:cNvPr>
          <p:cNvPicPr>
            <a:picLocks noChangeAspect="1"/>
          </p:cNvPicPr>
          <p:nvPr/>
        </p:nvPicPr>
        <p:blipFill>
          <a:blip r:embed="rId5"/>
          <a:stretch>
            <a:fillRect/>
          </a:stretch>
        </p:blipFill>
        <p:spPr>
          <a:xfrm>
            <a:off x="5867109" y="3668670"/>
            <a:ext cx="3080553" cy="1358269"/>
          </a:xfrm>
          <a:prstGeom prst="rect">
            <a:avLst/>
          </a:prstGeom>
        </p:spPr>
      </p:pic>
      <p:pic>
        <p:nvPicPr>
          <p:cNvPr id="4" name="图片 3">
            <a:extLst>
              <a:ext uri="{FF2B5EF4-FFF2-40B4-BE49-F238E27FC236}">
                <a16:creationId xmlns:a16="http://schemas.microsoft.com/office/drawing/2014/main" id="{7FC0431D-0145-451B-AB56-9C057942171C}"/>
              </a:ext>
            </a:extLst>
          </p:cNvPr>
          <p:cNvPicPr>
            <a:picLocks noChangeAspect="1"/>
          </p:cNvPicPr>
          <p:nvPr/>
        </p:nvPicPr>
        <p:blipFill>
          <a:blip r:embed="rId6"/>
          <a:stretch>
            <a:fillRect/>
          </a:stretch>
        </p:blipFill>
        <p:spPr>
          <a:xfrm>
            <a:off x="5673080" y="5165926"/>
            <a:ext cx="3468613" cy="1573837"/>
          </a:xfrm>
          <a:prstGeom prst="rect">
            <a:avLst/>
          </a:prstGeom>
        </p:spPr>
      </p:pic>
    </p:spTree>
    <p:extLst>
      <p:ext uri="{BB962C8B-B14F-4D97-AF65-F5344CB8AC3E}">
        <p14:creationId xmlns:p14="http://schemas.microsoft.com/office/powerpoint/2010/main" val="76110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AEB837-C43A-4DB1-B008-BAF2D3357A44}"/>
              </a:ext>
            </a:extLst>
          </p:cNvPr>
          <p:cNvSpPr txBox="1"/>
          <p:nvPr/>
        </p:nvSpPr>
        <p:spPr>
          <a:xfrm>
            <a:off x="344488" y="692696"/>
            <a:ext cx="6984776" cy="5472608"/>
          </a:xfrm>
          <a:prstGeom prst="rect">
            <a:avLst/>
          </a:prstGeom>
        </p:spPr>
        <p:txBody>
          <a:bodyPr vert="horz" wrap="none" lIns="91440" tIns="45720" rIns="91440" bIns="45720" rtlCol="0" anchor="ctr">
            <a:normAutofit fontScale="97500"/>
          </a:bodyPr>
          <a:lstStyle/>
          <a:p>
            <a:r>
              <a:rPr lang="ja-JP" altLang="en-US" sz="2800" b="1" dirty="0"/>
              <a:t>０．復習</a:t>
            </a:r>
            <a:endParaRPr lang="en-US" altLang="ja-JP" sz="2800" b="1" dirty="0"/>
          </a:p>
          <a:p>
            <a:endParaRPr lang="en-US" altLang="ja-JP" sz="2800" b="1" dirty="0"/>
          </a:p>
          <a:p>
            <a:r>
              <a:rPr lang="ja-JP" altLang="en-US" sz="2800" b="1" dirty="0"/>
              <a:t>１．ベイズ統計学基本公式の導出と応用</a:t>
            </a:r>
            <a:endParaRPr lang="en-US" altLang="ja-JP" sz="2800" b="1" dirty="0"/>
          </a:p>
          <a:p>
            <a:endParaRPr lang="en-US" altLang="ja-JP" sz="2800" b="1" dirty="0"/>
          </a:p>
          <a:p>
            <a:r>
              <a:rPr lang="ja-JP" altLang="en-US" sz="2800" b="1" dirty="0"/>
              <a:t>２．ベイズ統計学と従来統計学の区別－工場製品誤差問題</a:t>
            </a:r>
            <a:endParaRPr lang="en-US" altLang="ja-JP" sz="2800" b="1" dirty="0"/>
          </a:p>
          <a:p>
            <a:endParaRPr lang="en-US" altLang="ja-JP" sz="2800" b="1" dirty="0"/>
          </a:p>
          <a:p>
            <a:r>
              <a:rPr lang="ja-JP" altLang="en-US" sz="2800" b="1" dirty="0"/>
              <a:t>３．自然な共役分布とベータ分布ーコインの表裏問題</a:t>
            </a:r>
            <a:endParaRPr lang="zh-CN" altLang="en-US" sz="2800" b="1" dirty="0"/>
          </a:p>
        </p:txBody>
      </p:sp>
    </p:spTree>
    <p:extLst>
      <p:ext uri="{BB962C8B-B14F-4D97-AF65-F5344CB8AC3E}">
        <p14:creationId xmlns:p14="http://schemas.microsoft.com/office/powerpoint/2010/main" val="1062062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ベイズ統計学の応用ーコインの表裏問題と従来の統計学</a:t>
            </a:r>
            <a:endParaRPr lang="zh-CN" altLang="en-US" dirty="0"/>
          </a:p>
        </p:txBody>
      </p:sp>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5047536"/>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少し抽象的かもしれない、教科書の例として説明していきます。哲学的に？</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問２改票の出る確率が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である１枚のコインがある。４回を投げた時、１回目表、２回目表、３回目表、四回目裏が出る。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自分で計算してみて？</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sz="1600"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77067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ベイズ統計学の応用ーコインの表裏問題と従来の統計学</a:t>
            </a: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8593506"/>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少し抽象的かもしれない、教科書の例として説明していきます。哲学的に？</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問２改票の出る確率が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である１枚のコインがある。４回を投げた時、１回目表、２回目表、３回目表、四回目裏が出る。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自分で計算してみて？</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問題によると、回数ｎ＝４、票の出る回数ｍ＝３</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ｎ回のベルヌーイ試行は二項分布になる、ｘ</a:t>
                </a:r>
                <a:r>
                  <a:rPr lang="en-US" altLang="zh-CN" dirty="0">
                    <a:latin typeface="HGP創英角ｺﾞｼｯｸUB" panose="020B0900000000000000" pitchFamily="50" charset="-128"/>
                    <a:ea typeface="HGP創英角ｺﾞｼｯｸUB" panose="020B0900000000000000" pitchFamily="50" charset="-128"/>
                  </a:rPr>
                  <a:t>~Bin</a:t>
                </a:r>
                <a:r>
                  <a:rPr lang="zh-CN" altLang="en-US" dirty="0">
                    <a:latin typeface="HGP創英角ｺﾞｼｯｸUB" panose="020B0900000000000000" pitchFamily="50" charset="-128"/>
                    <a:ea typeface="HGP創英角ｺﾞｼｯｸUB" panose="020B0900000000000000" pitchFamily="50" charset="-128"/>
                  </a:rPr>
                  <a:t>（</a:t>
                </a:r>
                <a:r>
                  <a:rPr lang="en-US" altLang="zh-CN" dirty="0">
                    <a:latin typeface="HGP創英角ｺﾞｼｯｸUB" panose="020B0900000000000000" pitchFamily="50" charset="-128"/>
                    <a:ea typeface="HGP創英角ｺﾞｼｯｸUB" panose="020B0900000000000000" pitchFamily="50" charset="-128"/>
                  </a:rPr>
                  <a:t>n</a:t>
                </a:r>
                <a:r>
                  <a:rPr lang="zh-CN"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 </a:t>
                </a:r>
                <a:r>
                  <a:rPr lang="en-US" altLang="zh-CN" dirty="0">
                    <a:latin typeface="HGP創英角ｺﾞｼｯｸUB" panose="020B0900000000000000" pitchFamily="50" charset="-128"/>
                    <a:ea typeface="HGP創英角ｺﾞｼｯｸUB" panose="020B0900000000000000" pitchFamily="50" charset="-128"/>
                  </a:rPr>
                  <a:t>p</a:t>
                </a:r>
                <a:r>
                  <a:rPr lang="zh-CN" altLang="en-US" dirty="0">
                    <a:latin typeface="HGP創英角ｺﾞｼｯｸUB" panose="020B0900000000000000" pitchFamily="50" charset="-128"/>
                    <a:ea typeface="HGP創英角ｺﾞｼｯｸUB" panose="020B0900000000000000" pitchFamily="50" charset="-128"/>
                  </a:rPr>
                  <a:t>）</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二項分布の性質により、平均値</a:t>
                </a:r>
                <a:r>
                  <a:rPr lang="en-US" altLang="ja-JP" dirty="0">
                    <a:latin typeface="HGP創英角ｺﾞｼｯｸUB" panose="020B0900000000000000" pitchFamily="50" charset="-128"/>
                    <a:ea typeface="HGP創英角ｺﾞｼｯｸUB" panose="020B0900000000000000" pitchFamily="50" charset="-128"/>
                  </a:rPr>
                  <a:t>μ</a:t>
                </a:r>
                <a:r>
                  <a:rPr lang="ja-JP" altLang="en-US" dirty="0">
                    <a:latin typeface="HGP創英角ｺﾞｼｯｸUB" panose="020B0900000000000000" pitchFamily="50" charset="-128"/>
                    <a:ea typeface="HGP創英角ｺﾞｼｯｸUB" panose="020B0900000000000000" pitchFamily="50" charset="-128"/>
                  </a:rPr>
                  <a:t>＝ｎｐ</a:t>
                </a:r>
                <a:endParaRPr lang="en-US" altLang="ja-JP"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a:t>
                </a:r>
                <a14:m>
                  <m:oMath xmlns:m="http://schemas.openxmlformats.org/officeDocument/2006/math">
                    <m:f>
                      <m:fPr>
                        <m:ctrlPr>
                          <a:rPr lang="en-US" altLang="ja-JP" i="1">
                            <a:latin typeface="Cambria Math" panose="02040503050406030204" pitchFamily="18" charset="0"/>
                            <a:ea typeface="HGP創英角ｺﾞｼｯｸUB" panose="020B0900000000000000" pitchFamily="50" charset="-128"/>
                          </a:rPr>
                        </m:ctrlPr>
                      </m:fPr>
                      <m:num>
                        <m:r>
                          <a:rPr lang="ja-JP" altLang="en-US" i="1">
                            <a:latin typeface="Cambria Math" panose="02040503050406030204" pitchFamily="18" charset="0"/>
                            <a:ea typeface="HGP創英角ｺﾞｼｯｸUB" panose="020B0900000000000000" pitchFamily="50" charset="-128"/>
                          </a:rPr>
                          <m:t>ｍ</m:t>
                        </m:r>
                      </m:num>
                      <m:den>
                        <m:r>
                          <a:rPr lang="ja-JP" altLang="en-US" i="1">
                            <a:latin typeface="Cambria Math" panose="02040503050406030204" pitchFamily="18" charset="0"/>
                            <a:ea typeface="HGP創英角ｺﾞｼｯｸUB" panose="020B0900000000000000" pitchFamily="50" charset="-128"/>
                          </a:rPr>
                          <m:t>ｎ</m:t>
                        </m:r>
                      </m:den>
                    </m:f>
                  </m:oMath>
                </a14:m>
                <a:r>
                  <a:rPr lang="ja-JP" altLang="en-US" dirty="0">
                    <a:latin typeface="HGP創英角ｺﾞｼｯｸUB" panose="020B0900000000000000" pitchFamily="50" charset="-128"/>
                    <a:ea typeface="HGP創英角ｺﾞｼｯｸUB" panose="020B0900000000000000" pitchFamily="50" charset="-128"/>
                  </a:rPr>
                  <a:t>＝</a:t>
                </a:r>
                <a:r>
                  <a:rPr lang="en-US" altLang="ja-JP" dirty="0">
                    <a:ea typeface="HGP創英角ｺﾞｼｯｸUB" panose="020B0900000000000000" pitchFamily="50" charset="-128"/>
                  </a:rPr>
                  <a:t> </a:t>
                </a:r>
                <a14:m>
                  <m:oMath xmlns:m="http://schemas.openxmlformats.org/officeDocument/2006/math">
                    <m:f>
                      <m:fPr>
                        <m:ctrlPr>
                          <a:rPr lang="en-US" altLang="ja-JP" i="1">
                            <a:latin typeface="Cambria Math" panose="02040503050406030204" pitchFamily="18" charset="0"/>
                            <a:ea typeface="HGP創英角ｺﾞｼｯｸUB" panose="020B0900000000000000" pitchFamily="50" charset="-128"/>
                          </a:rPr>
                        </m:ctrlPr>
                      </m:fPr>
                      <m:num>
                        <m:r>
                          <a:rPr lang="ja-JP" altLang="en-US" i="1">
                            <a:latin typeface="Cambria Math" panose="02040503050406030204" pitchFamily="18" charset="0"/>
                            <a:ea typeface="HGP創英角ｺﾞｼｯｸUB" panose="020B0900000000000000" pitchFamily="50" charset="-128"/>
                          </a:rPr>
                          <m:t>３</m:t>
                        </m:r>
                      </m:num>
                      <m:den>
                        <m:r>
                          <a:rPr lang="ja-JP" altLang="en-US" i="1">
                            <a:latin typeface="Cambria Math" panose="02040503050406030204" pitchFamily="18" charset="0"/>
                            <a:ea typeface="HGP創英角ｺﾞｼｯｸUB" panose="020B0900000000000000" pitchFamily="50" charset="-128"/>
                          </a:rPr>
                          <m:t>４</m:t>
                        </m:r>
                      </m:den>
                    </m:f>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しかし、この方法では</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の分布が知らない。</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ベイズ統計学ならば、</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事後分布</a:t>
                </a:r>
                <a:r>
                  <a:rPr lang="en-US" altLang="ja-JP" sz="1600" dirty="0">
                    <a:latin typeface="HGP創英角ｺﾞｼｯｸUB" panose="020B0900000000000000" pitchFamily="50" charset="-128"/>
                    <a:ea typeface="HGP創英角ｺﾞｼｯｸUB" panose="020B0900000000000000" pitchFamily="50" charset="-128"/>
                  </a:rPr>
                  <a:t>π</a:t>
                </a:r>
                <a:r>
                  <a:rPr lang="ja-JP" altLang="en-US" sz="1600" dirty="0">
                    <a:latin typeface="HGP創英角ｺﾞｼｯｸUB" panose="020B0900000000000000" pitchFamily="50" charset="-128"/>
                    <a:ea typeface="HGP創英角ｺﾞｼｯｸUB" panose="020B0900000000000000" pitchFamily="50" charset="-128"/>
                  </a:rPr>
                  <a:t>（</a:t>
                </a:r>
                <a:r>
                  <a:rPr lang="en-US" altLang="ja-JP" sz="1600" dirty="0">
                    <a:latin typeface="HGP創英角ｺﾞｼｯｸUB" panose="020B0900000000000000" pitchFamily="50" charset="-128"/>
                    <a:ea typeface="HGP創英角ｺﾞｼｯｸUB" panose="020B0900000000000000" pitchFamily="50" charset="-128"/>
                  </a:rPr>
                  <a:t>θ</a:t>
                </a:r>
                <a:r>
                  <a:rPr lang="ja-JP" altLang="en-US" sz="1600" dirty="0">
                    <a:latin typeface="HGP創英角ｺﾞｼｯｸUB" panose="020B0900000000000000" pitchFamily="50" charset="-128"/>
                    <a:ea typeface="HGP創英角ｺﾞｼｯｸUB" panose="020B0900000000000000" pitchFamily="50" charset="-128"/>
                  </a:rPr>
                  <a:t>｜Ｄ）＝</a:t>
                </a:r>
                <a:r>
                  <a:rPr lang="en-US" altLang="ja-JP" sz="1600" dirty="0">
                    <a:ea typeface="HGP創英角ｺﾞｼｯｸUB" panose="020B0900000000000000" pitchFamily="50" charset="-128"/>
                  </a:rPr>
                  <a:t> </a:t>
                </a:r>
                <a14:m>
                  <m:oMath xmlns:m="http://schemas.openxmlformats.org/officeDocument/2006/math">
                    <m:f>
                      <m:fPr>
                        <m:ctrlPr>
                          <a:rPr lang="en-US" altLang="ja-JP" sz="1600" i="1" dirty="0">
                            <a:latin typeface="Cambria Math" panose="02040503050406030204" pitchFamily="18" charset="0"/>
                            <a:ea typeface="HGP創英角ｺﾞｼｯｸUB" panose="020B0900000000000000" pitchFamily="50" charset="-128"/>
                          </a:rPr>
                        </m:ctrlPr>
                      </m:fPr>
                      <m:num>
                        <m:r>
                          <a:rPr lang="ja-JP" altLang="en-US" sz="1600" i="1" dirty="0">
                            <a:latin typeface="Cambria Math" panose="02040503050406030204" pitchFamily="18" charset="0"/>
                            <a:ea typeface="HGP創英角ｺﾞｼｯｸUB" panose="020B0900000000000000" pitchFamily="50" charset="-128"/>
                          </a:rPr>
                          <m:t>１</m:t>
                        </m:r>
                      </m:num>
                      <m:den>
                        <m:r>
                          <a:rPr lang="ja-JP" altLang="en-US" sz="1600" i="1" dirty="0">
                            <a:latin typeface="Cambria Math" panose="02040503050406030204" pitchFamily="18" charset="0"/>
                            <a:ea typeface="HGP創英角ｺﾞｼｯｸUB" panose="020B0900000000000000" pitchFamily="50" charset="-128"/>
                          </a:rPr>
                          <m:t>Ｂ（</m:t>
                        </m:r>
                        <m:r>
                          <m:rPr>
                            <m:nor/>
                          </m:rPr>
                          <a:rPr lang="en-US" altLang="ja-JP" sz="1600" dirty="0">
                            <a:latin typeface="HGP創英角ｺﾞｼｯｸUB" panose="020B0900000000000000" pitchFamily="50" charset="-128"/>
                            <a:ea typeface="HGP創英角ｺﾞｼｯｸUB" panose="020B0900000000000000" pitchFamily="50" charset="-128"/>
                          </a:rPr>
                          <m:t>α</m:t>
                        </m:r>
                        <m:r>
                          <m:rPr>
                            <m:nor/>
                          </m:rPr>
                          <a:rPr lang="ja-JP" altLang="en-US" sz="1600" dirty="0">
                            <a:latin typeface="HGP創英角ｺﾞｼｯｸUB" panose="020B0900000000000000" pitchFamily="50" charset="-128"/>
                            <a:ea typeface="HGP創英角ｺﾞｼｯｸUB" panose="020B0900000000000000" pitchFamily="50" charset="-128"/>
                          </a:rPr>
                          <m:t>＋ｍ</m:t>
                        </m:r>
                        <m:r>
                          <a:rPr lang="ja-JP" altLang="en-US" sz="1600" i="1" dirty="0">
                            <a:latin typeface="Cambria Math" panose="02040503050406030204" pitchFamily="18" charset="0"/>
                            <a:ea typeface="HGP創英角ｺﾞｼｯｸUB" panose="020B0900000000000000" pitchFamily="50" charset="-128"/>
                          </a:rPr>
                          <m:t>、</m:t>
                        </m:r>
                        <m:r>
                          <m:rPr>
                            <m:nor/>
                          </m:rPr>
                          <a:rPr lang="en-US" altLang="ja-JP" sz="1600" dirty="0">
                            <a:latin typeface="HGP創英角ｺﾞｼｯｸUB" panose="020B0900000000000000" pitchFamily="50" charset="-128"/>
                            <a:ea typeface="HGP創英角ｺﾞｼｯｸUB" panose="020B0900000000000000" pitchFamily="50" charset="-128"/>
                          </a:rPr>
                          <m:t>β</m:t>
                        </m:r>
                        <m:r>
                          <m:rPr>
                            <m:nor/>
                          </m:rPr>
                          <a:rPr lang="ja-JP" altLang="en-US" sz="1600" dirty="0">
                            <a:latin typeface="HGP創英角ｺﾞｼｯｸUB" panose="020B0900000000000000" pitchFamily="50" charset="-128"/>
                            <a:ea typeface="HGP創英角ｺﾞｼｯｸUB" panose="020B0900000000000000" pitchFamily="50" charset="-128"/>
                          </a:rPr>
                          <m:t>＋ｎーｍ</m:t>
                        </m:r>
                        <m:r>
                          <a:rPr lang="ja-JP" altLang="en-US" sz="1600" i="1" dirty="0">
                            <a:latin typeface="Cambria Math" panose="02040503050406030204" pitchFamily="18" charset="0"/>
                            <a:ea typeface="HGP創英角ｺﾞｼｯｸUB" panose="020B0900000000000000" pitchFamily="50" charset="-128"/>
                          </a:rPr>
                          <m:t>）</m:t>
                        </m:r>
                      </m:den>
                    </m:f>
                    <m:r>
                      <a:rPr lang="ja-JP" altLang="en-US" sz="1600" i="1" dirty="0">
                        <a:latin typeface="Cambria Math" panose="02040503050406030204" pitchFamily="18" charset="0"/>
                        <a:ea typeface="HGP創英角ｺﾞｼｯｸUB" panose="020B0900000000000000" pitchFamily="50" charset="-128"/>
                      </a:rPr>
                      <m:t> </m:t>
                    </m:r>
                    <m:sSup>
                      <m:sSupPr>
                        <m:ctrlPr>
                          <a:rPr lang="en-US" altLang="ja-JP" sz="1600" i="1" dirty="0">
                            <a:latin typeface="Cambria Math" panose="02040503050406030204" pitchFamily="18" charset="0"/>
                            <a:ea typeface="HGP創英角ｺﾞｼｯｸUB" panose="020B0900000000000000" pitchFamily="50" charset="-128"/>
                          </a:rPr>
                        </m:ctrlPr>
                      </m:sSupPr>
                      <m:e>
                        <m:r>
                          <a:rPr lang="en-US" altLang="ja-JP" sz="1600" i="1" dirty="0">
                            <a:latin typeface="Cambria Math" panose="02040503050406030204" pitchFamily="18" charset="0"/>
                            <a:ea typeface="HGP創英角ｺﾞｼｯｸUB" panose="020B0900000000000000" pitchFamily="50" charset="-128"/>
                          </a:rPr>
                          <m:t>𝜃</m:t>
                        </m:r>
                      </m:e>
                      <m:sup>
                        <m:r>
                          <m:rPr>
                            <m:sty m:val="p"/>
                          </m:rPr>
                          <a:rPr lang="en-US" altLang="ja-JP" sz="1600" i="1" dirty="0">
                            <a:latin typeface="Cambria Math" panose="02040503050406030204" pitchFamily="18" charset="0"/>
                            <a:ea typeface="HGP創英角ｺﾞｼｯｸUB" panose="020B0900000000000000" pitchFamily="50" charset="-128"/>
                          </a:rPr>
                          <m:t>α</m:t>
                        </m:r>
                        <m:r>
                          <a:rPr lang="ja-JP" altLang="en-US" sz="1600" i="1" dirty="0">
                            <a:latin typeface="Cambria Math" panose="02040503050406030204" pitchFamily="18" charset="0"/>
                            <a:ea typeface="HGP創英角ｺﾞｼｯｸUB" panose="020B0900000000000000" pitchFamily="50" charset="-128"/>
                          </a:rPr>
                          <m:t>＋ｍ－１</m:t>
                        </m:r>
                      </m:sup>
                    </m:sSup>
                  </m:oMath>
                </a14:m>
                <a:r>
                  <a:rPr lang="en-US" altLang="ja-JP" sz="1600" dirty="0">
                    <a:ea typeface="HGP創英角ｺﾞｼｯｸUB" panose="020B0900000000000000" pitchFamily="50" charset="-128"/>
                  </a:rPr>
                  <a:t> </a:t>
                </a:r>
                <a14:m>
                  <m:oMath xmlns:m="http://schemas.openxmlformats.org/officeDocument/2006/math">
                    <m:sSup>
                      <m:sSupPr>
                        <m:ctrlPr>
                          <a:rPr lang="en-US" altLang="ja-JP" sz="1600" i="1" dirty="0">
                            <a:latin typeface="Cambria Math" panose="02040503050406030204" pitchFamily="18" charset="0"/>
                            <a:ea typeface="HGP創英角ｺﾞｼｯｸUB" panose="020B0900000000000000" pitchFamily="50" charset="-128"/>
                          </a:rPr>
                        </m:ctrlPr>
                      </m:sSupPr>
                      <m:e>
                        <m:r>
                          <m:rPr>
                            <m:nor/>
                          </m:rPr>
                          <a:rPr lang="ja-JP" altLang="en-US" sz="1600" dirty="0">
                            <a:latin typeface="HGP創英角ｺﾞｼｯｸUB" panose="020B0900000000000000" pitchFamily="50" charset="-128"/>
                            <a:ea typeface="HGP創英角ｺﾞｼｯｸUB" panose="020B0900000000000000" pitchFamily="50" charset="-128"/>
                          </a:rPr>
                          <m:t>（１－</m:t>
                        </m:r>
                        <m:r>
                          <m:rPr>
                            <m:nor/>
                          </m:rPr>
                          <a:rPr lang="en-US" altLang="ja-JP" sz="1600" dirty="0">
                            <a:latin typeface="HGP創英角ｺﾞｼｯｸUB" panose="020B0900000000000000" pitchFamily="50" charset="-128"/>
                            <a:ea typeface="HGP創英角ｺﾞｼｯｸUB" panose="020B0900000000000000" pitchFamily="50" charset="-128"/>
                          </a:rPr>
                          <m:t>θ</m:t>
                        </m:r>
                        <m:r>
                          <m:rPr>
                            <m:nor/>
                          </m:rPr>
                          <a:rPr lang="ja-JP" altLang="en-US" sz="1600" dirty="0">
                            <a:latin typeface="HGP創英角ｺﾞｼｯｸUB" panose="020B0900000000000000" pitchFamily="50" charset="-128"/>
                            <a:ea typeface="HGP創英角ｺﾞｼｯｸUB" panose="020B0900000000000000" pitchFamily="50" charset="-128"/>
                          </a:rPr>
                          <m:t>）</m:t>
                        </m:r>
                      </m:e>
                      <m:sup>
                        <m:r>
                          <m:rPr>
                            <m:sty m:val="p"/>
                          </m:rPr>
                          <a:rPr lang="en-US" altLang="ja-JP" sz="1600" i="1" dirty="0">
                            <a:latin typeface="Cambria Math" panose="02040503050406030204" pitchFamily="18" charset="0"/>
                            <a:ea typeface="HGP創英角ｺﾞｼｯｸUB" panose="020B0900000000000000" pitchFamily="50" charset="-128"/>
                          </a:rPr>
                          <m:t>β</m:t>
                        </m:r>
                        <m:r>
                          <a:rPr lang="ja-JP" altLang="en-US" sz="1600" i="1" dirty="0">
                            <a:latin typeface="Cambria Math" panose="02040503050406030204" pitchFamily="18" charset="0"/>
                            <a:ea typeface="HGP創英角ｺﾞｼｯｸUB" panose="020B0900000000000000" pitchFamily="50" charset="-128"/>
                          </a:rPr>
                          <m:t>＋ｎ－ｍ－１</m:t>
                        </m:r>
                      </m:sup>
                    </m:sSup>
                  </m:oMath>
                </a14:m>
                <a:r>
                  <a:rPr lang="ja-JP" altLang="en-US" sz="1600" dirty="0">
                    <a:latin typeface="HGP創英角ｺﾞｼｯｸUB" panose="020B0900000000000000" pitchFamily="50" charset="-128"/>
                    <a:ea typeface="HGP創英角ｺﾞｼｯｸUB" panose="020B0900000000000000" pitchFamily="50" charset="-128"/>
                  </a:rPr>
                  <a:t>＝２０</a:t>
                </a:r>
                <a:r>
                  <a:rPr lang="en-US" altLang="ja-JP" sz="1600" dirty="0">
                    <a:ea typeface="HGP創英角ｺﾞｼｯｸUB" panose="020B0900000000000000" pitchFamily="50" charset="-128"/>
                  </a:rPr>
                  <a:t> </a:t>
                </a:r>
                <a14:m>
                  <m:oMath xmlns:m="http://schemas.openxmlformats.org/officeDocument/2006/math">
                    <m:sSup>
                      <m:sSupPr>
                        <m:ctrlPr>
                          <a:rPr lang="en-US" altLang="ja-JP" sz="1600" i="1" dirty="0">
                            <a:latin typeface="Cambria Math" panose="02040503050406030204" pitchFamily="18" charset="0"/>
                            <a:ea typeface="HGP創英角ｺﾞｼｯｸUB" panose="020B0900000000000000" pitchFamily="50" charset="-128"/>
                          </a:rPr>
                        </m:ctrlPr>
                      </m:sSupPr>
                      <m:e>
                        <m:r>
                          <a:rPr lang="en-US" altLang="ja-JP" sz="1600" i="1" dirty="0">
                            <a:latin typeface="Cambria Math" panose="02040503050406030204" pitchFamily="18" charset="0"/>
                            <a:ea typeface="HGP創英角ｺﾞｼｯｸUB" panose="020B0900000000000000" pitchFamily="50" charset="-128"/>
                          </a:rPr>
                          <m:t>𝜃</m:t>
                        </m:r>
                      </m:e>
                      <m:sup>
                        <m:r>
                          <a:rPr lang="ja-JP" altLang="en-US" sz="1600" i="1" dirty="0">
                            <a:latin typeface="Cambria Math" panose="02040503050406030204" pitchFamily="18" charset="0"/>
                            <a:ea typeface="HGP創英角ｺﾞｼｯｸUB" panose="020B0900000000000000" pitchFamily="50" charset="-128"/>
                          </a:rPr>
                          <m:t>３</m:t>
                        </m:r>
                      </m:sup>
                    </m:sSup>
                    <m:r>
                      <m:rPr>
                        <m:nor/>
                      </m:rPr>
                      <a:rPr lang="ja-JP" altLang="en-US" sz="1600" dirty="0">
                        <a:latin typeface="HGP創英角ｺﾞｼｯｸUB" panose="020B0900000000000000" pitchFamily="50" charset="-128"/>
                        <a:ea typeface="HGP創英角ｺﾞｼｯｸUB" panose="020B0900000000000000" pitchFamily="50" charset="-128"/>
                      </a:rPr>
                      <m:t>（１－</m:t>
                    </m:r>
                    <m:r>
                      <m:rPr>
                        <m:nor/>
                      </m:rPr>
                      <a:rPr lang="en-US" altLang="ja-JP" sz="1600" dirty="0">
                        <a:latin typeface="HGP創英角ｺﾞｼｯｸUB" panose="020B0900000000000000" pitchFamily="50" charset="-128"/>
                        <a:ea typeface="HGP創英角ｺﾞｼｯｸUB" panose="020B0900000000000000" pitchFamily="50" charset="-128"/>
                      </a:rPr>
                      <m:t>θ</m:t>
                    </m:r>
                    <m:r>
                      <m:rPr>
                        <m:nor/>
                      </m:rPr>
                      <a:rPr lang="ja-JP" altLang="en-US" sz="1600" dirty="0">
                        <a:latin typeface="HGP創英角ｺﾞｼｯｸUB" panose="020B0900000000000000" pitchFamily="50" charset="-128"/>
                        <a:ea typeface="HGP創英角ｺﾞｼｯｸUB" panose="020B0900000000000000" pitchFamily="50" charset="-128"/>
                      </a:rPr>
                      <m:t>）</m:t>
                    </m:r>
                  </m:oMath>
                </a14:m>
                <a:endParaRPr lang="en-US" altLang="ja-JP" sz="1600" dirty="0">
                  <a:latin typeface="HGP創英角ｺﾞｼｯｸUB" panose="020B0900000000000000" pitchFamily="50" charset="-128"/>
                  <a:ea typeface="HGP創英角ｺﾞｼｯｸUB" panose="020B0900000000000000" pitchFamily="50" charset="-128"/>
                </a:endParaRPr>
              </a:p>
              <a:p>
                <a:r>
                  <a:rPr lang="ja-JP" altLang="en-US" sz="1600" dirty="0">
                    <a:latin typeface="HGP創英角ｺﾞｼｯｸUB" panose="020B0900000000000000" pitchFamily="50" charset="-128"/>
                    <a:ea typeface="HGP創英角ｺﾞｼｯｸUB" panose="020B0900000000000000" pitchFamily="50" charset="-128"/>
                  </a:rPr>
                  <a:t>事後分布を最大にする</a:t>
                </a:r>
                <a:r>
                  <a:rPr lang="en-US" altLang="ja-JP" sz="1600" dirty="0">
                    <a:latin typeface="HGP創英角ｺﾞｼｯｸUB" panose="020B0900000000000000" pitchFamily="50" charset="-128"/>
                    <a:ea typeface="HGP創英角ｺﾞｼｯｸUB" panose="020B0900000000000000" pitchFamily="50" charset="-128"/>
                  </a:rPr>
                  <a:t>θ</a:t>
                </a:r>
                <a:r>
                  <a:rPr lang="ja-JP" altLang="en-US" sz="1600" dirty="0">
                    <a:latin typeface="HGP創英角ｺﾞｼｯｸUB" panose="020B0900000000000000" pitchFamily="50" charset="-128"/>
                    <a:ea typeface="HGP創英角ｺﾞｼｯｸUB" panose="020B0900000000000000" pitchFamily="50" charset="-128"/>
                  </a:rPr>
                  <a:t>＝ </a:t>
                </a:r>
                <a:r>
                  <a:rPr lang="en-US" altLang="ja-JP" sz="1600" dirty="0">
                    <a:ea typeface="HGP創英角ｺﾞｼｯｸUB" panose="020B0900000000000000" pitchFamily="50" charset="-128"/>
                  </a:rPr>
                  <a:t> </a:t>
                </a:r>
                <a14:m>
                  <m:oMath xmlns:m="http://schemas.openxmlformats.org/officeDocument/2006/math">
                    <m:f>
                      <m:fPr>
                        <m:ctrlPr>
                          <a:rPr lang="en-US" altLang="ja-JP" sz="1600" i="1">
                            <a:latin typeface="Cambria Math" panose="02040503050406030204" pitchFamily="18" charset="0"/>
                            <a:ea typeface="HGP創英角ｺﾞｼｯｸUB" panose="020B0900000000000000" pitchFamily="50" charset="-128"/>
                          </a:rPr>
                        </m:ctrlPr>
                      </m:fPr>
                      <m:num>
                        <m:r>
                          <a:rPr lang="ja-JP" altLang="en-US" sz="1600" i="1">
                            <a:latin typeface="Cambria Math" panose="02040503050406030204" pitchFamily="18" charset="0"/>
                            <a:ea typeface="HGP創英角ｺﾞｼｯｸUB" panose="020B0900000000000000" pitchFamily="50" charset="-128"/>
                          </a:rPr>
                          <m:t>３</m:t>
                        </m:r>
                      </m:num>
                      <m:den>
                        <m:r>
                          <a:rPr lang="ja-JP" altLang="en-US" sz="1600" i="1">
                            <a:latin typeface="Cambria Math" panose="02040503050406030204" pitchFamily="18" charset="0"/>
                            <a:ea typeface="HGP創英角ｺﾞｼｯｸUB" panose="020B0900000000000000" pitchFamily="50" charset="-128"/>
                          </a:rPr>
                          <m:t>４</m:t>
                        </m:r>
                      </m:den>
                    </m:f>
                  </m:oMath>
                </a14:m>
                <a:r>
                  <a:rPr lang="ja-JP" altLang="en-US" sz="1600" dirty="0">
                    <a:latin typeface="HGP創英角ｺﾞｼｯｸUB" panose="020B0900000000000000" pitchFamily="50" charset="-128"/>
                    <a:ea typeface="HGP創英角ｺﾞｼｯｸUB" panose="020B0900000000000000" pitchFamily="50" charset="-128"/>
                  </a:rPr>
                  <a:t>、従来の統計学との結果は同じ。</a:t>
                </a:r>
                <a:endParaRPr lang="en-US" altLang="ja-JP" sz="1600" dirty="0">
                  <a:latin typeface="HGP創英角ｺﾞｼｯｸUB" panose="020B0900000000000000" pitchFamily="50" charset="-128"/>
                  <a:ea typeface="HGP創英角ｺﾞｼｯｸUB" panose="020B0900000000000000" pitchFamily="50" charset="-128"/>
                </a:endParaRPr>
              </a:p>
              <a:p>
                <a:r>
                  <a:rPr lang="ja-JP" altLang="en-US" sz="1600" dirty="0">
                    <a:latin typeface="HGP創英角ｺﾞｼｯｸUB" panose="020B0900000000000000" pitchFamily="50" charset="-128"/>
                    <a:ea typeface="HGP創英角ｺﾞｼｯｸUB" panose="020B0900000000000000" pitchFamily="50" charset="-128"/>
                  </a:rPr>
                  <a:t>だが、意味が違います。大数の法則に基づいた従来の統計学は試行から得られた確率は真実とみられてる。</a:t>
                </a:r>
                <a:endParaRPr lang="en-US" altLang="ja-JP" sz="1600" dirty="0">
                  <a:latin typeface="HGP創英角ｺﾞｼｯｸUB" panose="020B0900000000000000" pitchFamily="50" charset="-128"/>
                  <a:ea typeface="HGP創英角ｺﾞｼｯｸUB" panose="020B0900000000000000" pitchFamily="50" charset="-128"/>
                </a:endParaRPr>
              </a:p>
              <a:p>
                <a:r>
                  <a:rPr lang="ja-JP" altLang="en-US" sz="1600" dirty="0">
                    <a:latin typeface="HGP創英角ｺﾞｼｯｸUB" panose="020B0900000000000000" pitchFamily="50" charset="-128"/>
                    <a:ea typeface="HGP創英角ｺﾞｼｯｸUB" panose="020B0900000000000000" pitchFamily="50" charset="-128"/>
                  </a:rPr>
                  <a:t>ベイズ統計学で得られた確率はある信念、この信念は現実（データ）によって調整しつつある。</a:t>
                </a:r>
                <a:endParaRPr lang="en-US" altLang="ja-JP" sz="1600" dirty="0">
                  <a:latin typeface="HGP創英角ｺﾞｼｯｸUB" panose="020B0900000000000000" pitchFamily="50" charset="-128"/>
                  <a:ea typeface="HGP創英角ｺﾞｼｯｸUB" panose="020B0900000000000000" pitchFamily="50" charset="-128"/>
                </a:endParaRPr>
              </a:p>
              <a:p>
                <a:endParaRPr lang="en-US" altLang="ja-JP" sz="1600"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64440" y="642987"/>
                <a:ext cx="9505056" cy="8593506"/>
              </a:xfrm>
              <a:prstGeom prst="rect">
                <a:avLst/>
              </a:prstGeom>
              <a:blipFill>
                <a:blip r:embed="rId2"/>
                <a:stretch>
                  <a:fillRect l="-577" t="-3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32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ベイズ統計学の計算法</a:t>
            </a:r>
            <a:endParaRPr lang="zh-CN" altLang="en-US"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6186309"/>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１）自然の共役法</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問１改により、</a:t>
                </a:r>
                <a:r>
                  <a:rPr lang="en-US" altLang="ja-JP" dirty="0">
                    <a:latin typeface="HGP創英角ｺﾞｼｯｸUB" panose="020B0900000000000000" pitchFamily="50" charset="-128"/>
                    <a:ea typeface="HGP創英角ｺﾞｼｯｸUB" panose="020B0900000000000000" pitchFamily="50" charset="-128"/>
                  </a:rPr>
                  <a:t>μ</a:t>
                </a:r>
                <a:r>
                  <a:rPr lang="ja-JP" altLang="en-US" dirty="0">
                    <a:latin typeface="HGP創英角ｺﾞｼｯｸUB" panose="020B0900000000000000" pitchFamily="50" charset="-128"/>
                    <a:ea typeface="HGP創英角ｺﾞｼｯｸUB" panose="020B0900000000000000" pitchFamily="50" charset="-128"/>
                  </a:rPr>
                  <a:t>の事前分布は正規分布、自然の共役法によって、</a:t>
                </a:r>
                <a:r>
                  <a:rPr lang="en-US" altLang="ja-JP" dirty="0">
                    <a:latin typeface="HGP創英角ｺﾞｼｯｸUB" panose="020B0900000000000000" pitchFamily="50" charset="-128"/>
                    <a:ea typeface="HGP創英角ｺﾞｼｯｸUB" panose="020B0900000000000000" pitchFamily="50" charset="-128"/>
                  </a:rPr>
                  <a:t> μ</a:t>
                </a:r>
                <a:r>
                  <a:rPr lang="ja-JP" altLang="en-US" dirty="0">
                    <a:latin typeface="HGP創英角ｺﾞｼｯｸUB" panose="020B0900000000000000" pitchFamily="50" charset="-128"/>
                    <a:ea typeface="HGP創英角ｺﾞｼｯｸUB" panose="020B0900000000000000" pitchFamily="50" charset="-128"/>
                  </a:rPr>
                  <a:t>の事後分布も正規分布に従いから、</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14:m>
                  <m:oMath xmlns:m="http://schemas.openxmlformats.org/officeDocument/2006/math">
                    <m:r>
                      <a:rPr lang="ja-JP" altLang="en-US" i="1" dirty="0" smtClean="0">
                        <a:latin typeface="Cambria Math" panose="02040503050406030204" pitchFamily="18" charset="0"/>
                        <a:ea typeface="HGP創英角ｺﾞｼｯｸUB" panose="020B0900000000000000" pitchFamily="50" charset="-128"/>
                      </a:rPr>
                      <m:t>直接</m:t>
                    </m:r>
                  </m:oMath>
                </a14:m>
                <a:r>
                  <a:rPr lang="ja-JP" altLang="en-US" dirty="0">
                    <a:latin typeface="HGP創英角ｺﾞｼｯｸUB" panose="020B0900000000000000" pitchFamily="50" charset="-128"/>
                    <a:ea typeface="HGP創英角ｺﾞｼｯｸUB" panose="020B0900000000000000" pitchFamily="50" charset="-128"/>
                  </a:rPr>
                  <a:t>に</a:t>
                </a:r>
                <a:r>
                  <a:rPr lang="en-US" altLang="ja-JP" dirty="0">
                    <a:latin typeface="HGP創英角ｺﾞｼｯｸUB" panose="020B0900000000000000" pitchFamily="50" charset="-128"/>
                    <a:ea typeface="HGP創英角ｺﾞｼｯｸUB" panose="020B0900000000000000" pitchFamily="50" charset="-128"/>
                  </a:rPr>
                  <a:t>μ</a:t>
                </a:r>
                <a:r>
                  <a:rPr lang="ja-JP" altLang="en-US" dirty="0">
                    <a:latin typeface="HGP創英角ｺﾞｼｯｸUB" panose="020B0900000000000000" pitchFamily="50" charset="-128"/>
                    <a:ea typeface="HGP創英角ｺﾞｼｯｸUB" panose="020B0900000000000000" pitchFamily="50" charset="-128"/>
                  </a:rPr>
                  <a:t>の事後分布は公式で計算できる。</a:t>
                </a:r>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２）ＭＣＭＣ法（次回）</a:t>
                </a:r>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xmlns="">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64440" y="642987"/>
                <a:ext cx="9505056" cy="6186309"/>
              </a:xfrm>
              <a:prstGeom prst="rect">
                <a:avLst/>
              </a:prstGeom>
              <a:blipFill>
                <a:blip r:embed="rId2"/>
                <a:stretch>
                  <a:fillRect l="-577" t="-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6955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ベイズ統計学の計算法</a:t>
            </a:r>
            <a:endParaRPr lang="zh-CN" altLang="en-US" dirty="0"/>
          </a:p>
        </p:txBody>
      </p:sp>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8956298"/>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２）ＭＣＭＣ法＝モンテカルロ法＋マルコフ連鎖</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モンテカルロ法とは　　事後分布に従う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を１００００個ランダムに生成して、それらの平均値を計算する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これでどんな複雑な積分でも計算できるらしい。</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じゃあマルコフ連鎖の存在意味は？</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solidFill>
                  <a:srgbClr val="FF0000"/>
                </a:solidFill>
                <a:latin typeface="HGP創英角ｺﾞｼｯｸUB" panose="020B0900000000000000" pitchFamily="50" charset="-128"/>
                <a:ea typeface="HGP創英角ｺﾞｼｯｸUB" panose="020B0900000000000000" pitchFamily="50" charset="-128"/>
              </a:rPr>
              <a:t>問題はどのようにして乱数を生成するか</a:t>
            </a:r>
            <a:r>
              <a:rPr lang="ja-JP" altLang="en-US" dirty="0">
                <a:latin typeface="HGP創英角ｺﾞｼｯｸUB" panose="020B0900000000000000" pitchFamily="50" charset="-128"/>
                <a:ea typeface="HGP創英角ｺﾞｼｯｸUB" panose="020B0900000000000000" pitchFamily="50" charset="-128"/>
              </a:rPr>
              <a:t>？つまり、どうやって確率が高い</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が選ぶことができる？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目的は</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を事後分布に従う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作ること。</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１）まず、</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～（０，１）を仮定して、事後分布ｆ（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２）＞ｆ（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１）ならば、</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２を採用する。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続いて、事後分布ｆ（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３）＜ｆ（</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２）ならば、</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３を採用せず、</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３＝</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２．。。。。</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２）これによって、</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ｔは</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ｔ－１に基づいたマルコフ連鎖の形になっている。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このマルコフ連鎖が定常分布（この性質はポイント）になったら、</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も事後分布に従う</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３）最後定常分布に収束した</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を乱数として、平均値を計算する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つまり、マルコフ連鎖を通じて、</a:t>
            </a:r>
            <a:r>
              <a:rPr lang="ja-JP" altLang="en-US" dirty="0">
                <a:solidFill>
                  <a:srgbClr val="FF0000"/>
                </a:solidFill>
                <a:latin typeface="HGP創英角ｺﾞｼｯｸUB" panose="020B0900000000000000" pitchFamily="50" charset="-128"/>
                <a:ea typeface="HGP創英角ｺﾞｼｯｸUB" panose="020B0900000000000000" pitchFamily="50" charset="-128"/>
              </a:rPr>
              <a:t>効率的</a:t>
            </a:r>
            <a:r>
              <a:rPr lang="ja-JP" altLang="en-US" dirty="0">
                <a:latin typeface="HGP創英角ｺﾞｼｯｸUB" panose="020B0900000000000000" pitchFamily="50" charset="-128"/>
                <a:ea typeface="HGP創英角ｺﾞｼｯｸUB" panose="020B0900000000000000" pitchFamily="50" charset="-128"/>
              </a:rPr>
              <a:t>に乱数させることができる。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415129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ベイズ統計学の応用ーコインの表裏問題と従来の統計学</a:t>
            </a: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7444026"/>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問２：票の出る確率が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である１枚のコインがある。ｎ回を投げた時、ｍ回表が出る。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解：</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では、この問２に対して、従来の統計学ならどう計算する？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従来の統計学の文脈で「票の出る」</a:t>
                </a:r>
                <a:r>
                  <a:rPr lang="en-US" altLang="ja-JP" dirty="0">
                    <a:latin typeface="HGP創英角ｺﾞｼｯｸUB" panose="020B0900000000000000" pitchFamily="50" charset="-128"/>
                    <a:ea typeface="HGP創英角ｺﾞｼｯｸUB" panose="020B0900000000000000" pitchFamily="50" charset="-128"/>
                  </a:rPr>
                  <a:t>θ </a:t>
                </a:r>
                <a:r>
                  <a:rPr lang="ja-JP" altLang="en-US" dirty="0">
                    <a:latin typeface="HGP創英角ｺﾞｼｯｸUB" panose="020B0900000000000000" pitchFamily="50" charset="-128"/>
                    <a:ea typeface="HGP創英角ｺﾞｼｯｸUB" panose="020B0900000000000000" pitchFamily="50" charset="-128"/>
                  </a:rPr>
                  <a:t>は母数だから、母数を直接計算すること。</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１）モーメント法</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コイン１回投げるのはベルヌーイ試行。</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　　　　ｎ回のベルヌーイ試行は二項分布になる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二項分布の性質により、平均値</a:t>
                </a:r>
                <a:r>
                  <a:rPr lang="en-US" altLang="ja-JP" dirty="0">
                    <a:latin typeface="HGP創英角ｺﾞｼｯｸUB" panose="020B0900000000000000" pitchFamily="50" charset="-128"/>
                    <a:ea typeface="HGP創英角ｺﾞｼｯｸUB" panose="020B0900000000000000" pitchFamily="50" charset="-128"/>
                  </a:rPr>
                  <a:t>μ</a:t>
                </a:r>
                <a:r>
                  <a:rPr lang="ja-JP" altLang="en-US" dirty="0">
                    <a:latin typeface="HGP創英角ｺﾞｼｯｸUB" panose="020B0900000000000000" pitchFamily="50" charset="-128"/>
                    <a:ea typeface="HGP創英角ｺﾞｼｯｸUB" panose="020B0900000000000000" pitchFamily="50" charset="-128"/>
                  </a:rPr>
                  <a:t>＝ｎｐ</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ここでｎ回の試行でｍ回表が出る確率は</a:t>
                </a:r>
                <a:endParaRPr lang="en-US" altLang="ja-JP" dirty="0">
                  <a:latin typeface="HGP創英角ｺﾞｼｯｸUB" panose="020B0900000000000000" pitchFamily="50" charset="-128"/>
                  <a:ea typeface="HGP創英角ｺﾞｼｯｸUB" panose="020B0900000000000000" pitchFamily="50" charset="-128"/>
                </a:endParaRPr>
              </a:p>
              <a:p>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a:t>
                </a:r>
                <a14:m>
                  <m:oMath xmlns:m="http://schemas.openxmlformats.org/officeDocument/2006/math">
                    <m:f>
                      <m:fPr>
                        <m:ctrlPr>
                          <a:rPr lang="en-US" altLang="ja-JP" i="1" smtClean="0">
                            <a:latin typeface="Cambria Math" panose="02040503050406030204" pitchFamily="18" charset="0"/>
                            <a:ea typeface="HGP創英角ｺﾞｼｯｸUB" panose="020B0900000000000000" pitchFamily="50" charset="-128"/>
                          </a:rPr>
                        </m:ctrlPr>
                      </m:fPr>
                      <m:num>
                        <m:r>
                          <a:rPr lang="ja-JP" altLang="en-US" i="1">
                            <a:latin typeface="Cambria Math" panose="02040503050406030204" pitchFamily="18" charset="0"/>
                            <a:ea typeface="HGP創英角ｺﾞｼｯｸUB" panose="020B0900000000000000" pitchFamily="50" charset="-128"/>
                          </a:rPr>
                          <m:t>ｍ</m:t>
                        </m:r>
                      </m:num>
                      <m:den>
                        <m:r>
                          <a:rPr lang="ja-JP" altLang="en-US" i="1">
                            <a:latin typeface="Cambria Math" panose="02040503050406030204" pitchFamily="18" charset="0"/>
                            <a:ea typeface="HGP創英角ｺﾞｼｯｸUB" panose="020B0900000000000000" pitchFamily="50" charset="-128"/>
                          </a:rPr>
                          <m:t>ｎ</m:t>
                        </m:r>
                      </m:den>
                    </m:f>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２）最尤法</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少し抽象的かもしれない、教科書の例として説明していきます。</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問２改ｎ回を投げた時、ｍ回表が出る。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64440" y="642987"/>
                <a:ext cx="9505056" cy="7444026"/>
              </a:xfrm>
              <a:prstGeom prst="rect">
                <a:avLst/>
              </a:prstGeom>
              <a:blipFill>
                <a:blip r:embed="rId2"/>
                <a:stretch>
                  <a:fillRect l="-577" t="-4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34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462C-7B8C-4A8D-8F50-735BE6713455}"/>
              </a:ext>
            </a:extLst>
          </p:cNvPr>
          <p:cNvSpPr>
            <a:spLocks noGrp="1"/>
          </p:cNvSpPr>
          <p:nvPr>
            <p:ph type="title"/>
          </p:nvPr>
        </p:nvSpPr>
        <p:spPr/>
        <p:txBody>
          <a:bodyPr>
            <a:normAutofit fontScale="90000"/>
          </a:bodyPr>
          <a:lstStyle/>
          <a:p>
            <a:r>
              <a:rPr lang="ja-JP" altLang="en-US" dirty="0"/>
              <a:t>ベイズ統計学の応用ーコインの表裏問題と従来の統計学</a:t>
            </a:r>
            <a:endParaRPr lang="zh-CN" altLang="en-US" dirty="0"/>
          </a:p>
        </p:txBody>
      </p:sp>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8C0A80A-B0F5-4C1C-AFBC-3E3865EC67CE}"/>
                  </a:ext>
                </a:extLst>
              </p:cNvPr>
              <p:cNvSpPr/>
              <p:nvPr/>
            </p:nvSpPr>
            <p:spPr>
              <a:xfrm>
                <a:off x="164440" y="642987"/>
                <a:ext cx="9505056" cy="7377982"/>
              </a:xfrm>
              <a:prstGeom prst="rect">
                <a:avLst/>
              </a:prstGeom>
            </p:spPr>
            <p:txBody>
              <a:bodyPr wrap="square">
                <a:spAutoFit/>
              </a:bodyPr>
              <a:lstStyle/>
              <a:p>
                <a:r>
                  <a:rPr lang="ja-JP" altLang="en-US" dirty="0">
                    <a:latin typeface="HGP創英角ｺﾞｼｯｸUB" panose="020B0900000000000000" pitchFamily="50" charset="-128"/>
                    <a:ea typeface="HGP創英角ｺﾞｼｯｸUB" panose="020B0900000000000000" pitchFamily="50" charset="-128"/>
                  </a:rPr>
                  <a:t>もっと極端説明していきます。哲学的に？</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問２改票の出る確率が</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である１枚のコインがある。４回を投げた時、１回目表、２回目表、３回目表、４回目も表が出る。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この時、「表の出る」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の確率分布を計算する。</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問題によると、回数ｎ＝４、票の出る回数ｍ＝４モーメント法で</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ea typeface="HGP創英角ｺﾞｼｯｸUB" panose="020B0900000000000000" pitchFamily="50" charset="-128"/>
                  </a:rPr>
                  <a:t> </a:t>
                </a:r>
                <a14:m>
                  <m:oMath xmlns:m="http://schemas.openxmlformats.org/officeDocument/2006/math">
                    <m:f>
                      <m:fPr>
                        <m:ctrlPr>
                          <a:rPr lang="en-US" altLang="ja-JP" i="1">
                            <a:latin typeface="Cambria Math" panose="02040503050406030204" pitchFamily="18" charset="0"/>
                            <a:ea typeface="HGP創英角ｺﾞｼｯｸUB" panose="020B0900000000000000" pitchFamily="50" charset="-128"/>
                          </a:rPr>
                        </m:ctrlPr>
                      </m:fPr>
                      <m:num>
                        <m:r>
                          <a:rPr lang="ja-JP" altLang="en-US" i="1">
                            <a:latin typeface="Cambria Math" panose="02040503050406030204" pitchFamily="18" charset="0"/>
                            <a:ea typeface="HGP創英角ｺﾞｼｯｸUB" panose="020B0900000000000000" pitchFamily="50" charset="-128"/>
                          </a:rPr>
                          <m:t>ｍ</m:t>
                        </m:r>
                      </m:num>
                      <m:den>
                        <m:r>
                          <a:rPr lang="ja-JP" altLang="en-US" i="1">
                            <a:latin typeface="Cambria Math" panose="02040503050406030204" pitchFamily="18" charset="0"/>
                            <a:ea typeface="HGP創英角ｺﾞｼｯｸUB" panose="020B0900000000000000" pitchFamily="50" charset="-128"/>
                          </a:rPr>
                          <m:t>ｎ</m:t>
                        </m:r>
                      </m:den>
                    </m:f>
                    <m:r>
                      <a:rPr lang="ja-JP" altLang="en-US" i="1">
                        <a:latin typeface="Cambria Math" panose="02040503050406030204" pitchFamily="18" charset="0"/>
                        <a:ea typeface="HGP創英角ｺﾞｼｯｸUB" panose="020B0900000000000000" pitchFamily="50" charset="-128"/>
                      </a:rPr>
                      <m:t> </m:t>
                    </m:r>
                  </m:oMath>
                </a14:m>
                <a:r>
                  <a:rPr lang="ja-JP" altLang="en-US" dirty="0">
                    <a:latin typeface="HGP創英角ｺﾞｼｯｸUB" panose="020B0900000000000000" pitchFamily="50" charset="-128"/>
                    <a:ea typeface="HGP創英角ｺﾞｼｯｸUB" panose="020B0900000000000000" pitchFamily="50" charset="-128"/>
                  </a:rPr>
                  <a:t>＝１</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しかし、ベイズ統計学で</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事後分布</a:t>
                </a:r>
                <a:r>
                  <a:rPr lang="en-US" altLang="ja-JP" dirty="0">
                    <a:latin typeface="HGP創英角ｺﾞｼｯｸUB" panose="020B0900000000000000" pitchFamily="50" charset="-128"/>
                    <a:ea typeface="HGP創英角ｺﾞｼｯｸUB" panose="020B0900000000000000" pitchFamily="50" charset="-128"/>
                  </a:rPr>
                  <a:t>π</a:t>
                </a:r>
                <a:r>
                  <a:rPr lang="ja-JP" altLang="en-US" dirty="0">
                    <a:latin typeface="HGP創英角ｺﾞｼｯｸUB" panose="020B0900000000000000" pitchFamily="50" charset="-128"/>
                    <a:ea typeface="HGP創英角ｺﾞｼｯｸUB" panose="020B0900000000000000" pitchFamily="50" charset="-128"/>
                  </a:rPr>
                  <a:t>（</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｜Ｄ）＝</a:t>
                </a:r>
                <a:r>
                  <a:rPr lang="en-US" altLang="ja-JP" dirty="0">
                    <a:ea typeface="HGP創英角ｺﾞｼｯｸUB" panose="020B0900000000000000" pitchFamily="50" charset="-128"/>
                  </a:rPr>
                  <a:t> </a:t>
                </a:r>
                <a14:m>
                  <m:oMath xmlns:m="http://schemas.openxmlformats.org/officeDocument/2006/math">
                    <m:f>
                      <m:fPr>
                        <m:ctrlPr>
                          <a:rPr lang="en-US" altLang="ja-JP" i="1" dirty="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m:rPr>
                            <m:nor/>
                          </m:rPr>
                          <a:rPr lang="en-US" altLang="ja-JP" dirty="0">
                            <a:latin typeface="HGP創英角ｺﾞｼｯｸUB" panose="020B0900000000000000" pitchFamily="50" charset="-128"/>
                            <a:ea typeface="HGP創英角ｺﾞｼｯｸUB" panose="020B0900000000000000" pitchFamily="50" charset="-128"/>
                          </a:rPr>
                          <m:t>α</m:t>
                        </m:r>
                        <m:r>
                          <m:rPr>
                            <m:nor/>
                          </m:rPr>
                          <a:rPr lang="ja-JP" altLang="en-US" dirty="0">
                            <a:latin typeface="HGP創英角ｺﾞｼｯｸUB" panose="020B0900000000000000" pitchFamily="50" charset="-128"/>
                            <a:ea typeface="HGP創英角ｺﾞｼｯｸUB" panose="020B0900000000000000" pitchFamily="50" charset="-128"/>
                          </a:rPr>
                          <m:t>＋ｍ</m:t>
                        </m:r>
                        <m:r>
                          <a:rPr lang="ja-JP" altLang="en-US" i="1" dirty="0">
                            <a:latin typeface="Cambria Math" panose="02040503050406030204" pitchFamily="18" charset="0"/>
                            <a:ea typeface="HGP創英角ｺﾞｼｯｸUB" panose="020B0900000000000000" pitchFamily="50" charset="-128"/>
                          </a:rPr>
                          <m:t>、</m:t>
                        </m:r>
                        <m:r>
                          <m:rPr>
                            <m:nor/>
                          </m:rPr>
                          <a:rPr lang="en-US" altLang="ja-JP" dirty="0">
                            <a:latin typeface="HGP創英角ｺﾞｼｯｸUB" panose="020B0900000000000000" pitchFamily="50" charset="-128"/>
                            <a:ea typeface="HGP創英角ｺﾞｼｯｸUB" panose="020B0900000000000000" pitchFamily="50" charset="-128"/>
                          </a:rPr>
                          <m:t>β</m:t>
                        </m:r>
                        <m:r>
                          <m:rPr>
                            <m:nor/>
                          </m:rPr>
                          <a:rPr lang="ja-JP" altLang="en-US" dirty="0">
                            <a:latin typeface="HGP創英角ｺﾞｼｯｸUB" panose="020B0900000000000000" pitchFamily="50" charset="-128"/>
                            <a:ea typeface="HGP創英角ｺﾞｼｯｸUB" panose="020B0900000000000000" pitchFamily="50" charset="-128"/>
                          </a:rPr>
                          <m:t>＋ｎーｍ</m:t>
                        </m:r>
                        <m:r>
                          <a:rPr lang="ja-JP" altLang="en-US" i="1" dirty="0">
                            <a:latin typeface="Cambria Math" panose="02040503050406030204" pitchFamily="18" charset="0"/>
                            <a:ea typeface="HGP創英角ｺﾞｼｯｸUB" panose="020B0900000000000000" pitchFamily="50" charset="-128"/>
                          </a:rPr>
                          <m:t>）</m:t>
                        </m:r>
                      </m:den>
                    </m:f>
                    <m:r>
                      <a:rPr lang="ja-JP" altLang="en-US" i="1" dirty="0">
                        <a:latin typeface="Cambria Math" panose="02040503050406030204" pitchFamily="18" charset="0"/>
                        <a:ea typeface="HGP創英角ｺﾞｼｯｸUB" panose="020B0900000000000000" pitchFamily="50" charset="-128"/>
                      </a:rPr>
                      <m:t> </m:t>
                    </m:r>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m:rPr>
                            <m:sty m:val="p"/>
                          </m:rPr>
                          <a:rPr lang="en-US" altLang="ja-JP" i="1" dirty="0">
                            <a:latin typeface="Cambria Math" panose="02040503050406030204" pitchFamily="18" charset="0"/>
                            <a:ea typeface="HGP創英角ｺﾞｼｯｸUB" panose="020B0900000000000000" pitchFamily="50" charset="-128"/>
                          </a:rPr>
                          <m:t>α</m:t>
                        </m:r>
                        <m:r>
                          <a:rPr lang="ja-JP" altLang="en-US" i="1" dirty="0">
                            <a:latin typeface="Cambria Math" panose="02040503050406030204" pitchFamily="18" charset="0"/>
                            <a:ea typeface="HGP創英角ｺﾞｼｯｸUB" panose="020B0900000000000000" pitchFamily="50" charset="-128"/>
                          </a:rPr>
                          <m:t>＋ｍ－１</m:t>
                        </m:r>
                      </m:sup>
                    </m:sSup>
                  </m:oMath>
                </a14:m>
                <a:r>
                  <a:rPr lang="en-US" altLang="ja-JP" dirty="0">
                    <a:ea typeface="HGP創英角ｺﾞｼｯｸUB" panose="020B0900000000000000" pitchFamily="50" charset="-128"/>
                  </a:rPr>
                  <a:t> </a:t>
                </a:r>
                <a14:m>
                  <m:oMath xmlns:m="http://schemas.openxmlformats.org/officeDocument/2006/math">
                    <m:sSup>
                      <m:sSupPr>
                        <m:ctrlPr>
                          <a:rPr lang="en-US" altLang="ja-JP" i="1" dirty="0">
                            <a:latin typeface="Cambria Math" panose="02040503050406030204" pitchFamily="18" charset="0"/>
                            <a:ea typeface="HGP創英角ｺﾞｼｯｸUB" panose="020B0900000000000000" pitchFamily="50" charset="-128"/>
                          </a:rPr>
                        </m:ctrlPr>
                      </m:sSupPr>
                      <m:e>
                        <m:r>
                          <m:rPr>
                            <m:nor/>
                          </m:rPr>
                          <a:rPr lang="ja-JP" altLang="en-US" dirty="0">
                            <a:latin typeface="HGP創英角ｺﾞｼｯｸUB" panose="020B0900000000000000" pitchFamily="50" charset="-128"/>
                            <a:ea typeface="HGP創英角ｺﾞｼｯｸUB" panose="020B0900000000000000" pitchFamily="50" charset="-128"/>
                          </a:rPr>
                          <m:t>（１－</m:t>
                        </m:r>
                        <m:r>
                          <m:rPr>
                            <m:nor/>
                          </m:rPr>
                          <a:rPr lang="en-US" altLang="ja-JP" dirty="0">
                            <a:latin typeface="HGP創英角ｺﾞｼｯｸUB" panose="020B0900000000000000" pitchFamily="50" charset="-128"/>
                            <a:ea typeface="HGP創英角ｺﾞｼｯｸUB" panose="020B0900000000000000" pitchFamily="50" charset="-128"/>
                          </a:rPr>
                          <m:t>θ</m:t>
                        </m:r>
                        <m:r>
                          <m:rPr>
                            <m:nor/>
                          </m:rPr>
                          <a:rPr lang="ja-JP" altLang="en-US" dirty="0">
                            <a:latin typeface="HGP創英角ｺﾞｼｯｸUB" panose="020B0900000000000000" pitchFamily="50" charset="-128"/>
                            <a:ea typeface="HGP創英角ｺﾞｼｯｸUB" panose="020B0900000000000000" pitchFamily="50" charset="-128"/>
                          </a:rPr>
                          <m:t>）</m:t>
                        </m:r>
                      </m:e>
                      <m:sup>
                        <m:r>
                          <m:rPr>
                            <m:sty m:val="p"/>
                          </m:rPr>
                          <a:rPr lang="en-US" altLang="ja-JP" i="1" dirty="0">
                            <a:latin typeface="Cambria Math" panose="02040503050406030204" pitchFamily="18" charset="0"/>
                            <a:ea typeface="HGP創英角ｺﾞｼｯｸUB" panose="020B0900000000000000" pitchFamily="50" charset="-128"/>
                          </a:rPr>
                          <m:t>β</m:t>
                        </m:r>
                        <m:r>
                          <a:rPr lang="ja-JP" altLang="en-US" i="1" dirty="0">
                            <a:latin typeface="Cambria Math" panose="02040503050406030204" pitchFamily="18" charset="0"/>
                            <a:ea typeface="HGP創英角ｺﾞｼｯｸUB" panose="020B0900000000000000" pitchFamily="50" charset="-128"/>
                          </a:rPr>
                          <m:t>＋ｎ－ｍ－１</m:t>
                        </m:r>
                      </m:sup>
                    </m:sSup>
                  </m:oMath>
                </a14:m>
                <a:r>
                  <a:rPr lang="ja-JP" altLang="en-US" dirty="0">
                    <a:latin typeface="HGP創英角ｺﾞｼｯｸUB" panose="020B0900000000000000" pitchFamily="50" charset="-128"/>
                    <a:ea typeface="HGP創英角ｺﾞｼｯｸUB" panose="020B0900000000000000" pitchFamily="50" charset="-128"/>
                  </a:rPr>
                  <a:t>、</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a:t>
                </a:r>
                <a:r>
                  <a:rPr lang="en-US" altLang="ja-JP" dirty="0">
                    <a:ea typeface="HGP創英角ｺﾞｼｯｸUB" panose="020B0900000000000000" pitchFamily="50" charset="-128"/>
                  </a:rPr>
                  <a:t> </a:t>
                </a:r>
                <a14:m>
                  <m:oMath xmlns:m="http://schemas.openxmlformats.org/officeDocument/2006/math">
                    <m:f>
                      <m:fPr>
                        <m:ctrlPr>
                          <a:rPr lang="en-US" altLang="ja-JP" i="1" dirty="0">
                            <a:latin typeface="Cambria Math" panose="02040503050406030204" pitchFamily="18" charset="0"/>
                            <a:ea typeface="HGP創英角ｺﾞｼｯｸUB" panose="020B0900000000000000" pitchFamily="50" charset="-128"/>
                          </a:rPr>
                        </m:ctrlPr>
                      </m:fPr>
                      <m:num>
                        <m:r>
                          <a:rPr lang="ja-JP" altLang="en-US" i="1" dirty="0">
                            <a:latin typeface="Cambria Math" panose="02040503050406030204" pitchFamily="18" charset="0"/>
                            <a:ea typeface="HGP創英角ｺﾞｼｯｸUB" panose="020B0900000000000000" pitchFamily="50" charset="-128"/>
                          </a:rPr>
                          <m:t>１</m:t>
                        </m:r>
                      </m:num>
                      <m:den>
                        <m:r>
                          <a:rPr lang="ja-JP" altLang="en-US" i="1" dirty="0">
                            <a:latin typeface="Cambria Math" panose="02040503050406030204" pitchFamily="18" charset="0"/>
                            <a:ea typeface="HGP創英角ｺﾞｼｯｸUB" panose="020B0900000000000000" pitchFamily="50" charset="-128"/>
                          </a:rPr>
                          <m:t>Ｂ（</m:t>
                        </m:r>
                        <m:r>
                          <a:rPr lang="ja-JP" altLang="en-US" i="1" dirty="0">
                            <a:latin typeface="Cambria Math" panose="02040503050406030204" pitchFamily="18" charset="0"/>
                            <a:ea typeface="HGP創英角ｺﾞｼｯｸUB" panose="020B0900000000000000" pitchFamily="50" charset="-128"/>
                          </a:rPr>
                          <m:t>５</m:t>
                        </m:r>
                        <m:r>
                          <a:rPr lang="ja-JP" altLang="en-US" i="1" dirty="0">
                            <a:latin typeface="Cambria Math" panose="02040503050406030204" pitchFamily="18" charset="0"/>
                            <a:ea typeface="HGP創英角ｺﾞｼｯｸUB" panose="020B0900000000000000" pitchFamily="50" charset="-128"/>
                          </a:rPr>
                          <m:t>、</m:t>
                        </m:r>
                        <m:r>
                          <a:rPr lang="ja-JP" altLang="en-US" i="1" dirty="0">
                            <a:latin typeface="Cambria Math" panose="02040503050406030204" pitchFamily="18" charset="0"/>
                            <a:ea typeface="HGP創英角ｺﾞｼｯｸUB" panose="020B0900000000000000" pitchFamily="50" charset="-128"/>
                          </a:rPr>
                          <m:t>５</m:t>
                        </m:r>
                        <m:r>
                          <a:rPr lang="ja-JP" altLang="en-US" i="1" dirty="0">
                            <a:latin typeface="Cambria Math" panose="02040503050406030204" pitchFamily="18" charset="0"/>
                            <a:ea typeface="HGP創英角ｺﾞｼｯｸUB" panose="020B0900000000000000" pitchFamily="50" charset="-128"/>
                          </a:rPr>
                          <m:t>）</m:t>
                        </m:r>
                      </m:den>
                    </m:f>
                    <m:r>
                      <a:rPr lang="ja-JP" altLang="en-US" i="1" dirty="0">
                        <a:latin typeface="Cambria Math" panose="02040503050406030204" pitchFamily="18" charset="0"/>
                        <a:ea typeface="HGP創英角ｺﾞｼｯｸUB" panose="020B0900000000000000" pitchFamily="50" charset="-128"/>
                      </a:rPr>
                      <m:t> </m:t>
                    </m:r>
                    <m:sSup>
                      <m:sSupPr>
                        <m:ctrlPr>
                          <a:rPr lang="en-US" altLang="ja-JP" i="1" dirty="0">
                            <a:latin typeface="Cambria Math" panose="02040503050406030204" pitchFamily="18" charset="0"/>
                            <a:ea typeface="HGP創英角ｺﾞｼｯｸUB" panose="020B0900000000000000" pitchFamily="50" charset="-128"/>
                          </a:rPr>
                        </m:ctrlPr>
                      </m:sSupPr>
                      <m:e>
                        <m:r>
                          <a:rPr lang="en-US" altLang="ja-JP" i="1" dirty="0">
                            <a:latin typeface="Cambria Math" panose="02040503050406030204" pitchFamily="18" charset="0"/>
                            <a:ea typeface="HGP創英角ｺﾞｼｯｸUB" panose="020B0900000000000000" pitchFamily="50" charset="-128"/>
                          </a:rPr>
                          <m:t>𝜃</m:t>
                        </m:r>
                      </m:e>
                      <m:sup>
                        <m:r>
                          <a:rPr lang="ja-JP" altLang="en-US" i="1" dirty="0">
                            <a:latin typeface="Cambria Math" panose="02040503050406030204" pitchFamily="18" charset="0"/>
                            <a:ea typeface="HGP創英角ｺﾞｼｯｸUB" panose="020B0900000000000000" pitchFamily="50" charset="-128"/>
                          </a:rPr>
                          <m:t>４</m:t>
                        </m:r>
                      </m:sup>
                    </m:sSup>
                  </m:oMath>
                </a14:m>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確かに、事後分布を最大にする</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＝１．でも、ほかの可能性もある。０．９，０．８，０．７とか。投げる回数によって、この確率</a:t>
                </a:r>
                <a:r>
                  <a:rPr lang="en-US" altLang="ja-JP" dirty="0">
                    <a:latin typeface="HGP創英角ｺﾞｼｯｸUB" panose="020B0900000000000000" pitchFamily="50" charset="-128"/>
                    <a:ea typeface="HGP創英角ｺﾞｼｯｸUB" panose="020B0900000000000000" pitchFamily="50" charset="-128"/>
                  </a:rPr>
                  <a:t>θ</a:t>
                </a:r>
                <a:r>
                  <a:rPr lang="ja-JP" altLang="en-US" dirty="0">
                    <a:latin typeface="HGP創英角ｺﾞｼｯｸUB" panose="020B0900000000000000" pitchFamily="50" charset="-128"/>
                    <a:ea typeface="HGP創英角ｺﾞｼｯｸUB" panose="020B0900000000000000" pitchFamily="50" charset="-128"/>
                  </a:rPr>
                  <a:t>はだんだん下がるかもしれない。</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つまり、ベイズ統計学で計算された事後分布はすべて次回の信念（</a:t>
                </a:r>
                <a:r>
                  <a:rPr lang="en-US" altLang="zh-CN" dirty="0">
                    <a:latin typeface="HGP創英角ｺﾞｼｯｸUB" panose="020B0900000000000000" pitchFamily="50" charset="-128"/>
                    <a:ea typeface="HGP創英角ｺﾞｼｯｸUB" panose="020B0900000000000000" pitchFamily="50" charset="-128"/>
                  </a:rPr>
                  <a:t>belief</a:t>
                </a:r>
                <a:r>
                  <a:rPr lang="ja-JP" altLang="en-US" dirty="0">
                    <a:latin typeface="HGP創英角ｺﾞｼｯｸUB" panose="020B0900000000000000" pitchFamily="50" charset="-128"/>
                    <a:ea typeface="HGP創英角ｺﾞｼｯｸUB" panose="020B0900000000000000" pitchFamily="50" charset="-128"/>
                  </a:rPr>
                  <a:t>）になる。</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だが、これは</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zh-CN"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a:latin typeface="HGP創英角ｺﾞｼｯｸUB" panose="020B0900000000000000" pitchFamily="50" charset="-128"/>
                  <a:ea typeface="HGP創英角ｺﾞｼｯｸUB" panose="020B0900000000000000" pitchFamily="50" charset="-128"/>
                </a:endParaRPr>
              </a:p>
            </p:txBody>
          </p:sp>
        </mc:Choice>
        <mc:Fallback>
          <p:sp>
            <p:nvSpPr>
              <p:cNvPr id="7" name="矩形 6">
                <a:extLst>
                  <a:ext uri="{FF2B5EF4-FFF2-40B4-BE49-F238E27FC236}">
                    <a16:creationId xmlns:a16="http://schemas.microsoft.com/office/drawing/2014/main" id="{48C0A80A-B0F5-4C1C-AFBC-3E3865EC67CE}"/>
                  </a:ext>
                </a:extLst>
              </p:cNvPr>
              <p:cNvSpPr>
                <a:spLocks noRot="1" noChangeAspect="1" noMove="1" noResize="1" noEditPoints="1" noAdjustHandles="1" noChangeArrowheads="1" noChangeShapeType="1" noTextEdit="1"/>
              </p:cNvSpPr>
              <p:nvPr/>
            </p:nvSpPr>
            <p:spPr>
              <a:xfrm>
                <a:off x="164440" y="642987"/>
                <a:ext cx="9505056" cy="7377982"/>
              </a:xfrm>
              <a:prstGeom prst="rect">
                <a:avLst/>
              </a:prstGeom>
              <a:blipFill>
                <a:blip r:embed="rId2"/>
                <a:stretch>
                  <a:fillRect l="-577" t="-4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470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復習</a:t>
            </a:r>
          </a:p>
        </p:txBody>
      </p:sp>
      <p:sp>
        <p:nvSpPr>
          <p:cNvPr id="9" name="Text Box 3"/>
          <p:cNvSpPr txBox="1">
            <a:spLocks noChangeArrowheads="1"/>
          </p:cNvSpPr>
          <p:nvPr/>
        </p:nvSpPr>
        <p:spPr bwMode="auto">
          <a:xfrm>
            <a:off x="200024" y="854710"/>
            <a:ext cx="9505503" cy="68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3200" dirty="0">
                <a:solidFill>
                  <a:schemeClr val="tx1"/>
                </a:solidFill>
                <a:latin typeface="HGP創英角ｺﾞｼｯｸUB" panose="020B0900000000000000" pitchFamily="50" charset="-128"/>
                <a:ea typeface="HGP創英角ｺﾞｼｯｸUB" panose="020B0900000000000000" pitchFamily="50" charset="-128"/>
              </a:rPr>
              <a:t>ベイズ定理の考えは</a:t>
            </a:r>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3200" dirty="0">
                <a:solidFill>
                  <a:schemeClr val="tx1"/>
                </a:solidFill>
                <a:latin typeface="HGP創英角ｺﾞｼｯｸUB" panose="020B0900000000000000" pitchFamily="50" charset="-128"/>
                <a:ea typeface="HGP創英角ｺﾞｼｯｸUB" panose="020B0900000000000000" pitchFamily="50" charset="-128"/>
              </a:rPr>
              <a:t>ベイズの展開公式</a:t>
            </a:r>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事後確率　：　データＤが得られたとき、それが母数</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θ</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の確率分布から得られた確率</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尤度      　：　母数</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θ</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の確率分布のもとで、　データＤが得られた確率</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事前確率</a:t>
            </a:r>
            <a:r>
              <a:rPr lang="zh-CN" altLang="en-US" sz="2000" dirty="0">
                <a:solidFill>
                  <a:schemeClr val="tx1"/>
                </a:solidFill>
                <a:latin typeface="HGP創英角ｺﾞｼｯｸUB" panose="020B0900000000000000" pitchFamily="50" charset="-128"/>
                <a:ea typeface="HGP創英角ｺﾞｼｯｸUB" panose="020B0900000000000000" pitchFamily="50" charset="-128"/>
              </a:rPr>
              <a:t>  ：</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　母数</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θ</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の起こる確率</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ここで、データＤは１個に限らない。例えば、三回コインをなげって、３回裏が出た。この時、尤度は母数</a:t>
            </a:r>
            <a:r>
              <a:rPr lang="en-US" altLang="ja-JP" sz="2000" dirty="0">
                <a:solidFill>
                  <a:schemeClr val="tx1"/>
                </a:solidFill>
                <a:latin typeface="HGP創英角ｺﾞｼｯｸUB" panose="020B0900000000000000" pitchFamily="50" charset="-128"/>
                <a:ea typeface="HGP創英角ｺﾞｼｯｸUB" panose="020B0900000000000000" pitchFamily="50" charset="-128"/>
              </a:rPr>
              <a:t>θ</a:t>
            </a:r>
            <a:r>
              <a:rPr lang="ja-JP" altLang="en-US" sz="2000" dirty="0">
                <a:solidFill>
                  <a:schemeClr val="tx1"/>
                </a:solidFill>
                <a:latin typeface="HGP創英角ｺﾞｼｯｸUB" panose="020B0900000000000000" pitchFamily="50" charset="-128"/>
                <a:ea typeface="HGP創英角ｺﾞｼｯｸUB" panose="020B0900000000000000" pitchFamily="50" charset="-128"/>
              </a:rPr>
              <a:t>の確率分布のもとで、　三かい連続裏が出た確率</a:t>
            </a:r>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0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3200" dirty="0">
                <a:solidFill>
                  <a:schemeClr val="tx1"/>
                </a:solidFill>
                <a:latin typeface="HGP創英角ｺﾞｼｯｸUB" panose="020B0900000000000000" pitchFamily="50" charset="-128"/>
                <a:ea typeface="HGP創英角ｺﾞｼｯｸUB" panose="020B0900000000000000" pitchFamily="50" charset="-128"/>
              </a:rPr>
              <a:t>　</a:t>
            </a:r>
            <a:endParaRPr lang="en-US" altLang="ja-JP" sz="3200" dirty="0">
              <a:solidFill>
                <a:schemeClr val="tx1"/>
              </a:solidFill>
              <a:latin typeface="HGP創英角ｺﾞｼｯｸUB" panose="020B0900000000000000" pitchFamily="50" charset="-128"/>
              <a:ea typeface="HGP創英角ｺﾞｼｯｸUB" panose="020B0900000000000000" pitchFamily="50" charset="-128"/>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0328824-F6EA-4B77-9ACA-EB03F74B388B}"/>
                  </a:ext>
                </a:extLst>
              </p:cNvPr>
              <p:cNvSpPr/>
              <p:nvPr/>
            </p:nvSpPr>
            <p:spPr>
              <a:xfrm>
                <a:off x="344488" y="1412776"/>
                <a:ext cx="8856984" cy="11440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3200" i="1" smtClean="0">
                              <a:latin typeface="Cambria Math" panose="02040503050406030204" pitchFamily="18" charset="0"/>
                              <a:ea typeface="HGP創英角ｺﾞｼｯｸUB" panose="020B0900000000000000" pitchFamily="50" charset="-128"/>
                            </a:rPr>
                          </m:ctrlPr>
                        </m:mPr>
                        <m:mr>
                          <m:e>
                            <m:r>
                              <a:rPr lang="zh-CN" altLang="en-US" sz="3200">
                                <a:latin typeface="Cambria Math" panose="02040503050406030204" pitchFamily="18" charset="0"/>
                                <a:ea typeface="HGP創英角ｺﾞｼｯｸUB" panose="020B0900000000000000" pitchFamily="50" charset="-128"/>
                              </a:rPr>
                              <m:t>𝑷</m:t>
                            </m:r>
                            <m:r>
                              <a:rPr lang="zh-CN" altLang="en-US" sz="3200">
                                <a:latin typeface="Cambria Math" panose="02040503050406030204" pitchFamily="18" charset="0"/>
                                <a:ea typeface="HGP創英角ｺﾞｼｯｸUB" panose="020B0900000000000000" pitchFamily="50" charset="-128"/>
                              </a:rPr>
                              <m:t>(</m:t>
                            </m:r>
                            <m:r>
                              <a:rPr lang="zh-CN" altLang="en-US" sz="3200">
                                <a:latin typeface="Cambria Math" panose="02040503050406030204" pitchFamily="18" charset="0"/>
                                <a:ea typeface="HGP創英角ｺﾞｼｯｸUB" panose="020B0900000000000000" pitchFamily="50" charset="-128"/>
                              </a:rPr>
                              <m:t>結果｜いろいろな原因）を利用して、</m:t>
                            </m:r>
                          </m:e>
                        </m:mr>
                        <m:mr>
                          <m:e>
                            <m:r>
                              <a:rPr lang="zh-CN" altLang="en-US" sz="3200">
                                <a:latin typeface="Cambria Math" panose="02040503050406030204" pitchFamily="18" charset="0"/>
                                <a:ea typeface="HGP創英角ｺﾞｼｯｸUB" panose="020B0900000000000000" pitchFamily="50" charset="-128"/>
                              </a:rPr>
                              <m:t>𝑷</m:t>
                            </m:r>
                            <m:r>
                              <a:rPr lang="zh-CN" altLang="en-US" sz="3200">
                                <a:latin typeface="Cambria Math" panose="02040503050406030204" pitchFamily="18" charset="0"/>
                                <a:ea typeface="HGP創英角ｺﾞｼｯｸUB" panose="020B0900000000000000" pitchFamily="50" charset="-128"/>
                              </a:rPr>
                              <m:t>(</m:t>
                            </m:r>
                            <m:r>
                              <a:rPr lang="zh-CN" altLang="en-US" sz="3200">
                                <a:latin typeface="Cambria Math" panose="02040503050406030204" pitchFamily="18" charset="0"/>
                                <a:ea typeface="HGP創英角ｺﾞｼｯｸUB" panose="020B0900000000000000" pitchFamily="50" charset="-128"/>
                              </a:rPr>
                              <m:t>ある原因｜結果）を考える</m:t>
                            </m:r>
                          </m:e>
                        </m:mr>
                      </m:m>
                    </m:oMath>
                  </m:oMathPara>
                </a14:m>
                <a:endParaRPr lang="zh-CN" altLang="en-US" sz="3200" dirty="0">
                  <a:latin typeface="HGP創英角ｺﾞｼｯｸUB" panose="020B0900000000000000" pitchFamily="50" charset="-128"/>
                  <a:ea typeface="HGP創英角ｺﾞｼｯｸUB" panose="020B0900000000000000" pitchFamily="50" charset="-128"/>
                </a:endParaRPr>
              </a:p>
            </p:txBody>
          </p:sp>
        </mc:Choice>
        <mc:Fallback xmlns="">
          <p:sp>
            <p:nvSpPr>
              <p:cNvPr id="4" name="矩形 3">
                <a:extLst>
                  <a:ext uri="{FF2B5EF4-FFF2-40B4-BE49-F238E27FC236}">
                    <a16:creationId xmlns:a16="http://schemas.microsoft.com/office/drawing/2014/main" id="{20328824-F6EA-4B77-9ACA-EB03F74B388B}"/>
                  </a:ext>
                </a:extLst>
              </p:cNvPr>
              <p:cNvSpPr>
                <a:spLocks noRot="1" noChangeAspect="1" noMove="1" noResize="1" noEditPoints="1" noAdjustHandles="1" noChangeArrowheads="1" noChangeShapeType="1" noTextEdit="1"/>
              </p:cNvSpPr>
              <p:nvPr/>
            </p:nvSpPr>
            <p:spPr>
              <a:xfrm>
                <a:off x="344488" y="1412776"/>
                <a:ext cx="8856984" cy="1144096"/>
              </a:xfrm>
              <a:prstGeom prst="rect">
                <a:avLst/>
              </a:prstGeom>
              <a:blipFill>
                <a:blip r:embed="rId3"/>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BFB43DE-2A51-4EF8-B357-6CF56178B359}"/>
              </a:ext>
            </a:extLst>
          </p:cNvPr>
          <p:cNvPicPr>
            <a:picLocks noChangeAspect="1"/>
          </p:cNvPicPr>
          <p:nvPr/>
        </p:nvPicPr>
        <p:blipFill>
          <a:blip r:embed="rId4"/>
          <a:stretch>
            <a:fillRect/>
          </a:stretch>
        </p:blipFill>
        <p:spPr>
          <a:xfrm>
            <a:off x="648072" y="3309391"/>
            <a:ext cx="8553400" cy="1022828"/>
          </a:xfrm>
          <a:prstGeom prst="rect">
            <a:avLst/>
          </a:prstGeom>
        </p:spPr>
      </p:pic>
    </p:spTree>
    <p:extLst>
      <p:ext uri="{BB962C8B-B14F-4D97-AF65-F5344CB8AC3E}">
        <p14:creationId xmlns:p14="http://schemas.microsoft.com/office/powerpoint/2010/main" val="294283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連続への飛躍（もっと抽象的に）</a:t>
            </a:r>
            <a:endParaRPr kumimoji="1" lang="ja-JP" altLang="en-US" dirty="0"/>
          </a:p>
        </p:txBody>
      </p:sp>
      <p:pic>
        <p:nvPicPr>
          <p:cNvPr id="7" name="图片 6">
            <a:extLst>
              <a:ext uri="{FF2B5EF4-FFF2-40B4-BE49-F238E27FC236}">
                <a16:creationId xmlns:a16="http://schemas.microsoft.com/office/drawing/2014/main" id="{4BFB43DE-2A51-4EF8-B357-6CF56178B359}"/>
              </a:ext>
            </a:extLst>
          </p:cNvPr>
          <p:cNvPicPr>
            <a:picLocks noChangeAspect="1"/>
          </p:cNvPicPr>
          <p:nvPr/>
        </p:nvPicPr>
        <p:blipFill>
          <a:blip r:embed="rId3"/>
          <a:stretch>
            <a:fillRect/>
          </a:stretch>
        </p:blipFill>
        <p:spPr>
          <a:xfrm>
            <a:off x="790296" y="634462"/>
            <a:ext cx="8553400" cy="1022828"/>
          </a:xfrm>
          <a:prstGeom prst="rect">
            <a:avLst/>
          </a:prstGeom>
        </p:spPr>
      </p:pic>
      <p:pic>
        <p:nvPicPr>
          <p:cNvPr id="3" name="图片 2">
            <a:extLst>
              <a:ext uri="{FF2B5EF4-FFF2-40B4-BE49-F238E27FC236}">
                <a16:creationId xmlns:a16="http://schemas.microsoft.com/office/drawing/2014/main" id="{3DF845BB-858D-4C99-B50A-D19BE8E446E3}"/>
              </a:ext>
            </a:extLst>
          </p:cNvPr>
          <p:cNvPicPr>
            <a:picLocks noChangeAspect="1"/>
          </p:cNvPicPr>
          <p:nvPr/>
        </p:nvPicPr>
        <p:blipFill>
          <a:blip r:embed="rId4"/>
          <a:stretch>
            <a:fillRect/>
          </a:stretch>
        </p:blipFill>
        <p:spPr>
          <a:xfrm>
            <a:off x="3416604" y="2333945"/>
            <a:ext cx="3072792" cy="789497"/>
          </a:xfrm>
          <a:prstGeom prst="rect">
            <a:avLst/>
          </a:prstGeom>
        </p:spPr>
      </p:pic>
      <p:pic>
        <p:nvPicPr>
          <p:cNvPr id="5" name="图片 4">
            <a:extLst>
              <a:ext uri="{FF2B5EF4-FFF2-40B4-BE49-F238E27FC236}">
                <a16:creationId xmlns:a16="http://schemas.microsoft.com/office/drawing/2014/main" id="{EF6B874F-57E1-4D29-BC9D-C0C3E10AFE15}"/>
              </a:ext>
            </a:extLst>
          </p:cNvPr>
          <p:cNvPicPr>
            <a:picLocks noChangeAspect="1"/>
          </p:cNvPicPr>
          <p:nvPr/>
        </p:nvPicPr>
        <p:blipFill>
          <a:blip r:embed="rId5"/>
          <a:stretch>
            <a:fillRect/>
          </a:stretch>
        </p:blipFill>
        <p:spPr>
          <a:xfrm>
            <a:off x="928024" y="4780461"/>
            <a:ext cx="4118112" cy="731605"/>
          </a:xfrm>
          <a:prstGeom prst="rect">
            <a:avLst/>
          </a:prstGeom>
        </p:spPr>
      </p:pic>
      <p:pic>
        <p:nvPicPr>
          <p:cNvPr id="8" name="图片 7">
            <a:extLst>
              <a:ext uri="{FF2B5EF4-FFF2-40B4-BE49-F238E27FC236}">
                <a16:creationId xmlns:a16="http://schemas.microsoft.com/office/drawing/2014/main" id="{77B03128-686E-43EE-AE79-37C24A793F64}"/>
              </a:ext>
            </a:extLst>
          </p:cNvPr>
          <p:cNvPicPr>
            <a:picLocks noChangeAspect="1"/>
          </p:cNvPicPr>
          <p:nvPr/>
        </p:nvPicPr>
        <p:blipFill>
          <a:blip r:embed="rId6"/>
          <a:stretch>
            <a:fillRect/>
          </a:stretch>
        </p:blipFill>
        <p:spPr>
          <a:xfrm>
            <a:off x="928022" y="5364561"/>
            <a:ext cx="3792011" cy="576563"/>
          </a:xfrm>
          <a:prstGeom prst="rect">
            <a:avLst/>
          </a:prstGeom>
        </p:spPr>
      </p:pic>
      <p:sp>
        <p:nvSpPr>
          <p:cNvPr id="11" name="文本框 10">
            <a:extLst>
              <a:ext uri="{FF2B5EF4-FFF2-40B4-BE49-F238E27FC236}">
                <a16:creationId xmlns:a16="http://schemas.microsoft.com/office/drawing/2014/main" id="{A76A2C2D-B255-4860-AC60-D81923A84689}"/>
              </a:ext>
            </a:extLst>
          </p:cNvPr>
          <p:cNvSpPr txBox="1"/>
          <p:nvPr/>
        </p:nvSpPr>
        <p:spPr>
          <a:xfrm>
            <a:off x="560512" y="5229200"/>
            <a:ext cx="914400" cy="914400"/>
          </a:xfrm>
          <a:prstGeom prst="rect">
            <a:avLst/>
          </a:prstGeom>
        </p:spPr>
        <p:txBody>
          <a:bodyPr vert="horz" wrap="none" lIns="91440" tIns="45720" rIns="91440" bIns="45720" rtlCol="0" anchor="ctr">
            <a:normAutofit fontScale="97500"/>
          </a:bodyPr>
          <a:lstStyle/>
          <a:p>
            <a:endParaRPr lang="zh-CN" altLang="en-US" sz="2400" dirty="0"/>
          </a:p>
        </p:txBody>
      </p:sp>
      <p:sp>
        <p:nvSpPr>
          <p:cNvPr id="12" name="文本框 11">
            <a:extLst>
              <a:ext uri="{FF2B5EF4-FFF2-40B4-BE49-F238E27FC236}">
                <a16:creationId xmlns:a16="http://schemas.microsoft.com/office/drawing/2014/main" id="{E773DA64-7C43-4BC4-92FE-8A00C411DC2F}"/>
              </a:ext>
            </a:extLst>
          </p:cNvPr>
          <p:cNvSpPr txBox="1"/>
          <p:nvPr/>
        </p:nvSpPr>
        <p:spPr>
          <a:xfrm>
            <a:off x="488504" y="5579747"/>
            <a:ext cx="914400" cy="914400"/>
          </a:xfrm>
          <a:prstGeom prst="rect">
            <a:avLst/>
          </a:prstGeom>
        </p:spPr>
        <p:txBody>
          <a:bodyPr vert="horz" wrap="none" lIns="91440" tIns="45720" rIns="91440" bIns="45720" rtlCol="0" anchor="ctr">
            <a:normAutofit fontScale="97500"/>
          </a:bodyPr>
          <a:lstStyle/>
          <a:p>
            <a:r>
              <a:rPr lang="ja-JP" altLang="en-US" sz="1400" dirty="0"/>
              <a:t>変わったもの：母数</a:t>
            </a:r>
            <a:r>
              <a:rPr lang="en-US" altLang="ja-JP" sz="1400" dirty="0"/>
              <a:t>θ</a:t>
            </a:r>
            <a:r>
              <a:rPr lang="ja-JP" altLang="en-US" sz="1400" dirty="0"/>
              <a:t>１、</a:t>
            </a:r>
            <a:r>
              <a:rPr lang="en-US" altLang="ja-JP" sz="1400" dirty="0"/>
              <a:t> θ</a:t>
            </a:r>
            <a:r>
              <a:rPr lang="ja-JP" altLang="en-US" sz="1400" dirty="0"/>
              <a:t>２ー＞</a:t>
            </a:r>
            <a:r>
              <a:rPr lang="en-US" altLang="ja-JP" sz="1400" dirty="0"/>
              <a:t>θ</a:t>
            </a:r>
          </a:p>
          <a:p>
            <a:r>
              <a:rPr lang="ja-JP" altLang="en-US" sz="1400" dirty="0"/>
              <a:t>　　　　　　　　　確率　　　　　ー＞確率密度</a:t>
            </a:r>
            <a:endParaRPr lang="zh-CN" altLang="en-US" sz="1400" dirty="0"/>
          </a:p>
        </p:txBody>
      </p:sp>
      <p:sp>
        <p:nvSpPr>
          <p:cNvPr id="15" name="文本框 14">
            <a:extLst>
              <a:ext uri="{FF2B5EF4-FFF2-40B4-BE49-F238E27FC236}">
                <a16:creationId xmlns:a16="http://schemas.microsoft.com/office/drawing/2014/main" id="{A92ED55C-E622-4A1A-BB5E-03EC57F9E5A6}"/>
              </a:ext>
            </a:extLst>
          </p:cNvPr>
          <p:cNvSpPr txBox="1"/>
          <p:nvPr/>
        </p:nvSpPr>
        <p:spPr>
          <a:xfrm>
            <a:off x="2072680" y="1505998"/>
            <a:ext cx="914400" cy="914400"/>
          </a:xfrm>
          <a:prstGeom prst="rect">
            <a:avLst/>
          </a:prstGeom>
        </p:spPr>
        <p:txBody>
          <a:bodyPr vert="horz" wrap="none" lIns="91440" tIns="45720" rIns="91440" bIns="45720" rtlCol="0" anchor="ctr">
            <a:normAutofit fontScale="97500"/>
          </a:bodyPr>
          <a:lstStyle/>
          <a:p>
            <a:r>
              <a:rPr lang="ja-JP" altLang="en-US" sz="2400" dirty="0"/>
              <a:t>まず、分母の部分は全確率公式でよりシンプルに</a:t>
            </a:r>
            <a:endParaRPr lang="zh-CN" altLang="en-US" sz="2400" dirty="0"/>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DC490C8F-334D-4251-9C9E-96794333F0D5}"/>
                  </a:ext>
                </a:extLst>
              </p:cNvPr>
              <p:cNvSpPr/>
              <p:nvPr/>
            </p:nvSpPr>
            <p:spPr>
              <a:xfrm>
                <a:off x="26973" y="3107021"/>
                <a:ext cx="10038325" cy="1754326"/>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𝑃</m:t>
                    </m:r>
                    <m:r>
                      <a:rPr lang="zh-CN" altLang="en-US" i="0">
                        <a:latin typeface="Cambria Math" panose="02040503050406030204" pitchFamily="18" charset="0"/>
                      </a:rPr>
                      <m:t>(</m:t>
                    </m:r>
                    <m:r>
                      <a:rPr lang="zh-CN" altLang="en-US" i="1">
                        <a:latin typeface="Cambria Math" panose="02040503050406030204" pitchFamily="18" charset="0"/>
                      </a:rPr>
                      <m:t>𝐷</m:t>
                    </m:r>
                    <m:r>
                      <a:rPr lang="zh-CN" altLang="en-US" i="0">
                        <a:latin typeface="Cambria Math" panose="02040503050406030204" pitchFamily="18" charset="0"/>
                      </a:rPr>
                      <m:t>）</m:t>
                    </m:r>
                  </m:oMath>
                </a14:m>
                <a:r>
                  <a:rPr lang="ja-JP" altLang="en-US" dirty="0"/>
                  <a:t>の扱い：母集団から出して、データＤが得られる確率。</a:t>
                </a:r>
                <a:r>
                  <a:rPr lang="en-US" altLang="ja-JP" dirty="0">
                    <a:solidFill>
                      <a:srgbClr val="FF0000"/>
                    </a:solidFill>
                  </a:rPr>
                  <a:t>×</a:t>
                </a:r>
              </a:p>
              <a:p>
                <a:r>
                  <a:rPr lang="ja-JP" altLang="en-US" dirty="0">
                    <a:solidFill>
                      <a:srgbClr val="FF0000"/>
                    </a:solidFill>
                  </a:rPr>
                  <a:t>　　　　　　　　　すべての</a:t>
                </a:r>
                <a:r>
                  <a:rPr lang="en-US" altLang="ja-JP" dirty="0">
                    <a:solidFill>
                      <a:srgbClr val="FF0000"/>
                    </a:solidFill>
                  </a:rPr>
                  <a:t>θ</a:t>
                </a:r>
                <a:r>
                  <a:rPr lang="ja-JP" altLang="en-US" dirty="0">
                    <a:solidFill>
                      <a:srgbClr val="FF0000"/>
                    </a:solidFill>
                  </a:rPr>
                  <a:t>に対して、</a:t>
                </a:r>
                <a:r>
                  <a:rPr lang="ja-JP" altLang="en-US" dirty="0"/>
                  <a:t>データＤが得られる確率。</a:t>
                </a:r>
                <a:r>
                  <a:rPr lang="ja-JP" altLang="en-US" dirty="0">
                    <a:solidFill>
                      <a:srgbClr val="FF0000"/>
                    </a:solidFill>
                  </a:rPr>
                  <a:t>○（展開公式から理解すれば</a:t>
                </a:r>
                <a:endParaRPr lang="en-US" altLang="ja-JP" dirty="0">
                  <a:solidFill>
                    <a:srgbClr val="FF0000"/>
                  </a:solidFill>
                </a:endParaRPr>
              </a:p>
              <a:p>
                <a:r>
                  <a:rPr lang="ja-JP" altLang="en-US" dirty="0"/>
                  <a:t>これは</a:t>
                </a:r>
                <a:r>
                  <a:rPr lang="ja-JP" altLang="en-US" dirty="0">
                    <a:solidFill>
                      <a:srgbClr val="FF0000"/>
                    </a:solidFill>
                  </a:rPr>
                  <a:t>定数</a:t>
                </a:r>
                <a:r>
                  <a:rPr lang="ja-JP" altLang="en-US" dirty="0"/>
                  <a:t>である。確率密度の性質（全確率＝１）により計算できるもの、後の例で詳しく説明します。</a:t>
                </a:r>
                <a:endParaRPr lang="en-US" altLang="ja-JP" dirty="0"/>
              </a:p>
              <a:p>
                <a:endParaRPr lang="en-US" altLang="ja-JP" dirty="0"/>
              </a:p>
              <a:p>
                <a14:m>
                  <m:oMath xmlns:m="http://schemas.openxmlformats.org/officeDocument/2006/math">
                    <m:r>
                      <a:rPr lang="ja-JP" altLang="en-US" i="1" smtClean="0">
                        <a:latin typeface="Cambria Math" panose="02040503050406030204" pitchFamily="18" charset="0"/>
                      </a:rPr>
                      <m:t>そ</m:t>
                    </m:r>
                  </m:oMath>
                </a14:m>
                <a:r>
                  <a:rPr lang="ja-JP" altLang="en-US" dirty="0"/>
                  <a:t>して、もっと現実的に考えましょう。通常、母数は連続的な値となる。</a:t>
                </a:r>
                <a:endParaRPr lang="en-US" altLang="ja-JP" dirty="0"/>
              </a:p>
              <a:p>
                <a:endParaRPr lang="zh-CN" altLang="en-US" dirty="0"/>
              </a:p>
            </p:txBody>
          </p:sp>
        </mc:Choice>
        <mc:Fallback>
          <p:sp>
            <p:nvSpPr>
              <p:cNvPr id="17" name="矩形 16">
                <a:extLst>
                  <a:ext uri="{FF2B5EF4-FFF2-40B4-BE49-F238E27FC236}">
                    <a16:creationId xmlns:a16="http://schemas.microsoft.com/office/drawing/2014/main" id="{DC490C8F-334D-4251-9C9E-96794333F0D5}"/>
                  </a:ext>
                </a:extLst>
              </p:cNvPr>
              <p:cNvSpPr>
                <a:spLocks noRot="1" noChangeAspect="1" noMove="1" noResize="1" noEditPoints="1" noAdjustHandles="1" noChangeArrowheads="1" noChangeShapeType="1" noTextEdit="1"/>
              </p:cNvSpPr>
              <p:nvPr/>
            </p:nvSpPr>
            <p:spPr>
              <a:xfrm>
                <a:off x="26973" y="3107021"/>
                <a:ext cx="10038325" cy="1754326"/>
              </a:xfrm>
              <a:prstGeom prst="rect">
                <a:avLst/>
              </a:prstGeom>
              <a:blipFill>
                <a:blip r:embed="rId7"/>
                <a:stretch>
                  <a:fillRect l="-486" t="-3136"/>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683E9689-A99B-470F-908D-97456A6A9970}"/>
              </a:ext>
            </a:extLst>
          </p:cNvPr>
          <p:cNvSpPr txBox="1"/>
          <p:nvPr/>
        </p:nvSpPr>
        <p:spPr>
          <a:xfrm>
            <a:off x="4765204" y="5229200"/>
            <a:ext cx="914400" cy="914400"/>
          </a:xfrm>
          <a:prstGeom prst="rect">
            <a:avLst/>
          </a:prstGeom>
        </p:spPr>
        <p:txBody>
          <a:bodyPr vert="horz" wrap="none" lIns="91440" tIns="45720" rIns="91440" bIns="45720" rtlCol="0" anchor="ctr">
            <a:normAutofit fontScale="97500"/>
          </a:bodyPr>
          <a:lstStyle/>
          <a:p>
            <a:r>
              <a:rPr lang="ja-JP" altLang="en-US" sz="2400" dirty="0"/>
              <a:t>ー＞ベイズ統計学の基本公式</a:t>
            </a:r>
            <a:endParaRPr lang="zh-CN" altLang="en-US" sz="2400" dirty="0"/>
          </a:p>
        </p:txBody>
      </p:sp>
    </p:spTree>
    <p:extLst>
      <p:ext uri="{BB962C8B-B14F-4D97-AF65-F5344CB8AC3E}">
        <p14:creationId xmlns:p14="http://schemas.microsoft.com/office/powerpoint/2010/main" val="203851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mc:AlternateContent xmlns:mc="http://schemas.openxmlformats.org/markup-compatibility/2006">
        <mc:Choice xmlns:a14="http://schemas.microsoft.com/office/drawing/2010/main" Requires="a14">
          <p:sp>
            <p:nvSpPr>
              <p:cNvPr id="9" name="Text Box 3"/>
              <p:cNvSpPr txBox="1">
                <a:spLocks noChangeArrowheads="1"/>
              </p:cNvSpPr>
              <p:nvPr/>
            </p:nvSpPr>
            <p:spPr bwMode="auto">
              <a:xfrm>
                <a:off x="200024" y="854710"/>
                <a:ext cx="9505503" cy="60016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180975" indent="-180975" eaLnBrk="0" hangingPunct="0">
                  <a:defRPr kumimoji="1" sz="2200">
                    <a:solidFill>
                      <a:schemeClr val="bg1"/>
                    </a:solidFill>
                    <a:latin typeface="Times New Roman" pitchFamily="18" charset="0"/>
                    <a:ea typeface="ＭＳ Ｐゴシック" pitchFamily="50" charset="-128"/>
                  </a:defRPr>
                </a:lvl1pPr>
                <a:lvl2pPr marL="742950" indent="-285750" eaLnBrk="0" hangingPunct="0">
                  <a:defRPr kumimoji="1" sz="2200">
                    <a:solidFill>
                      <a:schemeClr val="bg1"/>
                    </a:solidFill>
                    <a:latin typeface="Times New Roman" pitchFamily="18" charset="0"/>
                    <a:ea typeface="ＭＳ Ｐゴシック" pitchFamily="50" charset="-128"/>
                  </a:defRPr>
                </a:lvl2pPr>
                <a:lvl3pPr marL="1143000" indent="-228600" eaLnBrk="0" hangingPunct="0">
                  <a:defRPr kumimoji="1" sz="2200">
                    <a:solidFill>
                      <a:schemeClr val="bg1"/>
                    </a:solidFill>
                    <a:latin typeface="Times New Roman" pitchFamily="18" charset="0"/>
                    <a:ea typeface="ＭＳ Ｐゴシック" pitchFamily="50" charset="-128"/>
                  </a:defRPr>
                </a:lvl3pPr>
                <a:lvl4pPr marL="1600200" indent="-228600" eaLnBrk="0" hangingPunct="0">
                  <a:defRPr kumimoji="1" sz="2200">
                    <a:solidFill>
                      <a:schemeClr val="bg1"/>
                    </a:solidFill>
                    <a:latin typeface="Times New Roman" pitchFamily="18" charset="0"/>
                    <a:ea typeface="ＭＳ Ｐゴシック" pitchFamily="50" charset="-128"/>
                  </a:defRPr>
                </a:lvl4pPr>
                <a:lvl5pPr marL="2057400" indent="-228600" eaLnBrk="0" hangingPunct="0">
                  <a:defRPr kumimoji="1" sz="2200">
                    <a:solidFill>
                      <a:schemeClr val="bg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200">
                    <a:solidFill>
                      <a:schemeClr val="bg1"/>
                    </a:solidFill>
                    <a:latin typeface="Times New Roman" pitchFamily="18" charset="0"/>
                    <a:ea typeface="ＭＳ Ｐゴシック" pitchFamily="50" charset="-128"/>
                  </a:defRPr>
                </a:lvl9pPr>
              </a:lstStyle>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問１：</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ある工場から作られるチョコレート菓子の</a:t>
                </a: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内容量ｘは平均値</a:t>
                </a:r>
                <a:r>
                  <a:rPr lang="en-US" altLang="ja-JP" sz="2400" dirty="0">
                    <a:solidFill>
                      <a:srgbClr val="FF0000"/>
                    </a:solidFill>
                    <a:latin typeface="HGP創英角ｺﾞｼｯｸUB" panose="020B0900000000000000" pitchFamily="50" charset="-128"/>
                    <a:ea typeface="HGP創英角ｺﾞｼｯｸUB" panose="020B0900000000000000" pitchFamily="50" charset="-128"/>
                  </a:rPr>
                  <a:t>μ</a:t>
                </a: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の正規分布に従い</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、分散は</a:t>
                </a:r>
                <a14:m>
                  <m:oMath xmlns:m="http://schemas.openxmlformats.org/officeDocument/2006/math">
                    <m:sSup>
                      <m:sSupPr>
                        <m:ctrlPr>
                          <a:rPr lang="en-US" altLang="ja-JP" sz="2400" i="1">
                            <a:solidFill>
                              <a:schemeClr val="tx1"/>
                            </a:solidFill>
                            <a:latin typeface="Cambria Math" panose="02040503050406030204" pitchFamily="18" charset="0"/>
                            <a:ea typeface="HGP創英角ｺﾞｼｯｸUB" panose="020B0900000000000000" pitchFamily="50" charset="-128"/>
                          </a:rPr>
                        </m:ctrlPr>
                      </m:sSupPr>
                      <m:e>
                        <m:r>
                          <a:rPr lang="ja-JP" altLang="en-US" sz="2400">
                            <a:solidFill>
                              <a:schemeClr val="tx1"/>
                            </a:solidFill>
                            <a:latin typeface="Cambria Math" panose="02040503050406030204" pitchFamily="18" charset="0"/>
                            <a:ea typeface="HGP創英角ｺﾞｼｯｸUB" panose="020B0900000000000000" pitchFamily="50" charset="-128"/>
                          </a:rPr>
                          <m:t>１</m:t>
                        </m:r>
                      </m:e>
                      <m:sup>
                        <m:r>
                          <a:rPr lang="en-US" altLang="ja-JP" sz="2400">
                            <a:solidFill>
                              <a:schemeClr val="tx1"/>
                            </a:solidFill>
                            <a:latin typeface="Cambria Math" panose="02040503050406030204" pitchFamily="18" charset="0"/>
                            <a:ea typeface="HGP創英角ｺﾞｼｯｸUB" panose="020B0900000000000000" pitchFamily="50" charset="-128"/>
                          </a:rPr>
                          <m:t>2</m:t>
                        </m:r>
                      </m:sup>
                    </m:sSup>
                  </m:oMath>
                </a14:m>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である。</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製品の一つをちゅう出して調べたところ、</a:t>
                </a:r>
                <a:r>
                  <a:rPr lang="ja-JP" altLang="en-US" sz="2400" dirty="0">
                    <a:solidFill>
                      <a:srgbClr val="FF0000"/>
                    </a:solidFill>
                    <a:latin typeface="HGP創英角ｺﾞｼｯｸUB" panose="020B0900000000000000" pitchFamily="50" charset="-128"/>
                    <a:ea typeface="HGP創英角ｺﾞｼｯｸUB" panose="020B0900000000000000" pitchFamily="50" charset="-128"/>
                  </a:rPr>
                  <a:t>その内容量ｘは１０１グラム</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だった。</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製品内容量の「平均値</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μ</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の確率分布」を求めよ</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つまり、</a:t>
                </a:r>
                <a:r>
                  <a:rPr lang="en-US" altLang="ja-JP" sz="2400" dirty="0">
                    <a:solidFill>
                      <a:schemeClr val="tx1"/>
                    </a:solidFill>
                    <a:latin typeface="HGP創英角ｺﾞｼｯｸUB" panose="020B0900000000000000" pitchFamily="50" charset="-128"/>
                    <a:ea typeface="HGP創英角ｺﾞｼｯｸUB" panose="020B0900000000000000" pitchFamily="50" charset="-128"/>
                  </a:rPr>
                  <a:t>μ</a:t>
                </a:r>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の確率密度関数を求めること</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解：</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公式を利用して、</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r>
                  <a:rPr lang="ja-JP" altLang="en-US" sz="2400" dirty="0">
                    <a:solidFill>
                      <a:schemeClr val="tx1"/>
                    </a:solidFill>
                    <a:latin typeface="HGP創英角ｺﾞｼｯｸUB" panose="020B0900000000000000" pitchFamily="50" charset="-128"/>
                    <a:ea typeface="HGP創英角ｺﾞｼｯｸUB" panose="020B0900000000000000" pitchFamily="50" charset="-128"/>
                  </a:rPr>
                  <a:t>これから各項の意味を確認していきます。</a:t>
                </a:r>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a:p>
                <a:pPr eaLnBrk="1" hangingPunct="1"/>
                <a:endParaRPr lang="en-US" altLang="ja-JP" sz="2400" dirty="0">
                  <a:solidFill>
                    <a:schemeClr val="tx1"/>
                  </a:solidFill>
                  <a:latin typeface="HGP創英角ｺﾞｼｯｸUB" panose="020B0900000000000000" pitchFamily="50" charset="-128"/>
                  <a:ea typeface="HGP創英角ｺﾞｼｯｸUB" panose="020B0900000000000000" pitchFamily="50" charset="-128"/>
                </a:endParaRPr>
              </a:p>
            </p:txBody>
          </p:sp>
        </mc:Choice>
        <mc:Fallback>
          <p:sp>
            <p:nvSpPr>
              <p:cNvPr id="9" name="Text Box 3"/>
              <p:cNvSpPr txBox="1">
                <a:spLocks noRot="1" noChangeAspect="1" noMove="1" noResize="1" noEditPoints="1" noAdjustHandles="1" noChangeArrowheads="1" noChangeShapeType="1" noTextEdit="1"/>
              </p:cNvSpPr>
              <p:nvPr/>
            </p:nvSpPr>
            <p:spPr bwMode="auto">
              <a:xfrm>
                <a:off x="200024" y="854710"/>
                <a:ext cx="9505503" cy="6001643"/>
              </a:xfrm>
              <a:prstGeom prst="rect">
                <a:avLst/>
              </a:prstGeom>
              <a:blipFill>
                <a:blip r:embed="rId3"/>
                <a:stretch>
                  <a:fillRect l="-1026" t="-812" r="-26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093C458-D736-4EDE-B340-307C504F271A}"/>
              </a:ext>
            </a:extLst>
          </p:cNvPr>
          <p:cNvPicPr>
            <a:picLocks noChangeAspect="1"/>
          </p:cNvPicPr>
          <p:nvPr/>
        </p:nvPicPr>
        <p:blipFill>
          <a:blip r:embed="rId4"/>
          <a:stretch>
            <a:fillRect/>
          </a:stretch>
        </p:blipFill>
        <p:spPr>
          <a:xfrm>
            <a:off x="1352600" y="3429000"/>
            <a:ext cx="5146403" cy="782494"/>
          </a:xfrm>
          <a:prstGeom prst="rect">
            <a:avLst/>
          </a:prstGeom>
        </p:spPr>
      </p:pic>
      <p:pic>
        <p:nvPicPr>
          <p:cNvPr id="5" name="图片 4">
            <a:extLst>
              <a:ext uri="{FF2B5EF4-FFF2-40B4-BE49-F238E27FC236}">
                <a16:creationId xmlns:a16="http://schemas.microsoft.com/office/drawing/2014/main" id="{5242176F-88C5-43A1-8369-343158E41527}"/>
              </a:ext>
            </a:extLst>
          </p:cNvPr>
          <p:cNvPicPr>
            <a:picLocks noChangeAspect="1"/>
          </p:cNvPicPr>
          <p:nvPr/>
        </p:nvPicPr>
        <p:blipFill>
          <a:blip r:embed="rId5"/>
          <a:stretch>
            <a:fillRect/>
          </a:stretch>
        </p:blipFill>
        <p:spPr>
          <a:xfrm>
            <a:off x="696582" y="4593477"/>
            <a:ext cx="8512385" cy="594277"/>
          </a:xfrm>
          <a:prstGeom prst="rect">
            <a:avLst/>
          </a:prstGeom>
        </p:spPr>
      </p:pic>
    </p:spTree>
    <p:extLst>
      <p:ext uri="{BB962C8B-B14F-4D97-AF65-F5344CB8AC3E}">
        <p14:creationId xmlns:p14="http://schemas.microsoft.com/office/powerpoint/2010/main" val="264663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p:pic>
        <p:nvPicPr>
          <p:cNvPr id="5" name="图片 4">
            <a:extLst>
              <a:ext uri="{FF2B5EF4-FFF2-40B4-BE49-F238E27FC236}">
                <a16:creationId xmlns:a16="http://schemas.microsoft.com/office/drawing/2014/main" id="{5242176F-88C5-43A1-8369-343158E41527}"/>
              </a:ext>
            </a:extLst>
          </p:cNvPr>
          <p:cNvPicPr>
            <a:picLocks noChangeAspect="1"/>
          </p:cNvPicPr>
          <p:nvPr/>
        </p:nvPicPr>
        <p:blipFill>
          <a:blip r:embed="rId3"/>
          <a:stretch>
            <a:fillRect/>
          </a:stretch>
        </p:blipFill>
        <p:spPr>
          <a:xfrm>
            <a:off x="821841" y="620688"/>
            <a:ext cx="8512385" cy="594277"/>
          </a:xfrm>
          <a:prstGeom prst="rect">
            <a:avLst/>
          </a:prstGeom>
        </p:spPr>
      </p:pic>
      <p:sp>
        <p:nvSpPr>
          <p:cNvPr id="3" name="文本框 2">
            <a:extLst>
              <a:ext uri="{FF2B5EF4-FFF2-40B4-BE49-F238E27FC236}">
                <a16:creationId xmlns:a16="http://schemas.microsoft.com/office/drawing/2014/main" id="{61D90AB5-7BFE-48CD-9475-AF2EBC5277A7}"/>
              </a:ext>
            </a:extLst>
          </p:cNvPr>
          <p:cNvSpPr txBox="1"/>
          <p:nvPr/>
        </p:nvSpPr>
        <p:spPr>
          <a:xfrm>
            <a:off x="344488" y="2060848"/>
            <a:ext cx="914400" cy="914400"/>
          </a:xfrm>
          <a:prstGeom prst="rect">
            <a:avLst/>
          </a:prstGeom>
        </p:spPr>
        <p:txBody>
          <a:bodyPr vert="horz" wrap="none" lIns="91440" tIns="45720" rIns="91440" bIns="45720" rtlCol="0" anchor="ctr">
            <a:normAutofit fontScale="97500"/>
          </a:bodyPr>
          <a:lstStyle/>
          <a:p>
            <a:endParaRPr lang="zh-CN" altLang="en-US" sz="2400" dirty="0"/>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6F128D2A-552B-4EF7-8AB7-1C9779A03E4E}"/>
                  </a:ext>
                </a:extLst>
              </p:cNvPr>
              <p:cNvSpPr/>
              <p:nvPr/>
            </p:nvSpPr>
            <p:spPr>
              <a:xfrm>
                <a:off x="0" y="1628800"/>
                <a:ext cx="9561512" cy="4090351"/>
              </a:xfrm>
              <a:prstGeom prst="rect">
                <a:avLst/>
              </a:prstGeom>
            </p:spPr>
            <p:txBody>
              <a:bodyPr wrap="square">
                <a:spAutoFit/>
              </a:bodyPr>
              <a:lstStyle/>
              <a:p>
                <a:r>
                  <a:rPr lang="en-US" altLang="ja-JP" dirty="0"/>
                  <a:t>π</a:t>
                </a:r>
                <a:r>
                  <a:rPr lang="ja-JP" altLang="en-US" dirty="0"/>
                  <a:t>＝（</a:t>
                </a:r>
                <a:r>
                  <a:rPr lang="en-US" altLang="ja-JP" dirty="0"/>
                  <a:t>μ</a:t>
                </a:r>
                <a:r>
                  <a:rPr lang="ja-JP" altLang="en-US" dirty="0"/>
                  <a:t>｜ｘ＝１０１）：事後分布。つまり、ｘ＝１０１が得られたことは</a:t>
                </a:r>
                <a:r>
                  <a:rPr lang="ja-JP" altLang="en-US" dirty="0">
                    <a:solidFill>
                      <a:srgbClr val="FF0000"/>
                    </a:solidFill>
                  </a:rPr>
                  <a:t>平均値</a:t>
                </a:r>
                <a:r>
                  <a:rPr lang="en-US" altLang="ja-JP" dirty="0">
                    <a:solidFill>
                      <a:srgbClr val="FF0000"/>
                    </a:solidFill>
                  </a:rPr>
                  <a:t>μ</a:t>
                </a:r>
                <a:r>
                  <a:rPr lang="ja-JP" altLang="en-US" dirty="0">
                    <a:solidFill>
                      <a:srgbClr val="FF0000"/>
                    </a:solidFill>
                  </a:rPr>
                  <a:t>の正規分布から</a:t>
                </a:r>
                <a:r>
                  <a:rPr lang="ja-JP" altLang="en-US" dirty="0"/>
                  <a:t>得られた確率。もちろん、</a:t>
                </a:r>
                <a:r>
                  <a:rPr lang="en-US" altLang="ja-JP" dirty="0"/>
                  <a:t>μ</a:t>
                </a:r>
                <a:r>
                  <a:rPr lang="ja-JP" altLang="en-US" dirty="0"/>
                  <a:t>は確率変数。</a:t>
                </a:r>
                <a:endParaRPr lang="en-US" altLang="ja-JP" dirty="0"/>
              </a:p>
              <a:p>
                <a:endParaRPr lang="en-US" altLang="zh-CN" dirty="0"/>
              </a:p>
              <a:p>
                <a:r>
                  <a:rPr lang="ja-JP" altLang="en-US" dirty="0"/>
                  <a:t>ｆ（ｘ＝１０１｜</a:t>
                </a:r>
                <a:r>
                  <a:rPr lang="en-US" altLang="ja-JP" dirty="0"/>
                  <a:t>μ</a:t>
                </a:r>
                <a:r>
                  <a:rPr lang="ja-JP" altLang="en-US" dirty="0"/>
                  <a:t>）：尤度。つまり、</a:t>
                </a:r>
                <a:r>
                  <a:rPr lang="en-US" altLang="ja-JP" dirty="0"/>
                  <a:t>μ</a:t>
                </a:r>
                <a:r>
                  <a:rPr lang="ja-JP" altLang="en-US" dirty="0"/>
                  <a:t>の分布のもとで、ｘ＝１０１の確率。</a:t>
                </a:r>
                <a:endParaRPr lang="en-US" altLang="ja-JP" dirty="0"/>
              </a:p>
              <a:p>
                <a:r>
                  <a:rPr lang="en-US" altLang="ja-JP" dirty="0"/>
                  <a:t>                                         </a:t>
                </a:r>
                <a:r>
                  <a:rPr lang="ja-JP" altLang="en-US" dirty="0"/>
                  <a:t>問題によると、ｘは平均値</a:t>
                </a:r>
                <a:r>
                  <a:rPr lang="en-US" altLang="ja-JP" dirty="0"/>
                  <a:t>μ</a:t>
                </a:r>
                <a:r>
                  <a:rPr lang="ja-JP" altLang="en-US" dirty="0"/>
                  <a:t>の正規分布に従いから、</a:t>
                </a:r>
                <a:endParaRPr lang="en-US" altLang="ja-JP" dirty="0"/>
              </a:p>
              <a:p>
                <a:pPr/>
                <a14:m>
                  <m:oMathPara xmlns:m="http://schemas.openxmlformats.org/officeDocument/2006/math">
                    <m:oMathParaPr>
                      <m:jc m:val="centerGroup"/>
                    </m:oMathParaPr>
                    <m:oMath xmlns:m="http://schemas.openxmlformats.org/officeDocument/2006/math">
                      <m:func>
                        <m:funcPr>
                          <m:ctrlPr>
                            <a:rPr lang="pt-BR" altLang="zh-CN" i="1" smtClean="0">
                              <a:latin typeface="Cambria Math" panose="02040503050406030204" pitchFamily="18" charset="0"/>
                            </a:rPr>
                          </m:ctrlPr>
                        </m:funcPr>
                        <m:fName>
                          <m:r>
                            <m:rPr>
                              <m:nor/>
                            </m:rPr>
                            <a:rPr lang="ja-JP" altLang="en-US" dirty="0"/>
                            <m:t>ｆ（ｘ＝１０１｜</m:t>
                          </m:r>
                          <m:r>
                            <m:rPr>
                              <m:nor/>
                            </m:rPr>
                            <a:rPr lang="en-US" altLang="ja-JP" dirty="0"/>
                            <m:t>μ</m:t>
                          </m:r>
                          <m:r>
                            <m:rPr>
                              <m:nor/>
                            </m:rPr>
                            <a:rPr lang="ja-JP" altLang="en-US" dirty="0"/>
                            <m:t>）</m:t>
                          </m:r>
                          <m:r>
                            <a:rPr lang="ja-JP" altLang="en-US" i="1" dirty="0" smtClean="0">
                              <a:latin typeface="Cambria Math" panose="02040503050406030204" pitchFamily="18" charset="0"/>
                            </a:rPr>
                            <m:t>＝</m:t>
                          </m:r>
                          <m:f>
                            <m:fPr>
                              <m:ctrlPr>
                                <a:rPr lang="en-US" altLang="ja-JP" i="1" dirty="0" smtClean="0">
                                  <a:latin typeface="Cambria Math" panose="02040503050406030204" pitchFamily="18" charset="0"/>
                                </a:rPr>
                              </m:ctrlPr>
                            </m:fPr>
                            <m:num>
                              <m:r>
                                <a:rPr lang="ja-JP" altLang="en-US" i="1" dirty="0">
                                  <a:latin typeface="Cambria Math" panose="02040503050406030204" pitchFamily="18" charset="0"/>
                                </a:rPr>
                                <m:t>１</m:t>
                              </m:r>
                            </m:num>
                            <m:den>
                              <m:rad>
                                <m:radPr>
                                  <m:degHide m:val="on"/>
                                  <m:ctrlPr>
                                    <a:rPr lang="en-US" altLang="ja-JP" i="1" dirty="0" smtClean="0">
                                      <a:latin typeface="Cambria Math" panose="02040503050406030204" pitchFamily="18" charset="0"/>
                                    </a:rPr>
                                  </m:ctrlPr>
                                </m:radPr>
                                <m:deg/>
                                <m:e>
                                  <m:r>
                                    <a:rPr lang="ja-JP" altLang="en-US" i="1" dirty="0">
                                      <a:latin typeface="Cambria Math" panose="02040503050406030204" pitchFamily="18" charset="0"/>
                                    </a:rPr>
                                    <m:t>２</m:t>
                                  </m:r>
                                  <m:r>
                                    <m:rPr>
                                      <m:sty m:val="p"/>
                                    </m:rPr>
                                    <a:rPr lang="en-US" altLang="ja-JP" i="1" dirty="0">
                                      <a:latin typeface="Cambria Math" panose="02040503050406030204" pitchFamily="18" charset="0"/>
                                    </a:rPr>
                                    <m:t>π</m:t>
                                  </m:r>
                                </m:e>
                              </m:rad>
                            </m:den>
                          </m:f>
                        </m:fName>
                        <m:e>
                          <m:sSup>
                            <m:sSupPr>
                              <m:ctrlPr>
                                <a:rPr lang="pt-BR" altLang="zh-CN" i="1">
                                  <a:latin typeface="Cambria Math" panose="02040503050406030204" pitchFamily="18" charset="0"/>
                                </a:rPr>
                              </m:ctrlPr>
                            </m:sSupPr>
                            <m:e>
                              <m:r>
                                <a:rPr lang="pt-BR" altLang="zh-CN" i="1">
                                  <a:latin typeface="Cambria Math" panose="02040503050406030204" pitchFamily="18" charset="0"/>
                                </a:rPr>
                                <m:t>𝑒</m:t>
                              </m:r>
                            </m:e>
                            <m:sup>
                              <m:r>
                                <a:rPr lang="pt-BR" altLang="zh-CN" i="1">
                                  <a:latin typeface="Cambria Math" panose="02040503050406030204" pitchFamily="18" charset="0"/>
                                </a:rPr>
                                <m:t>−</m:t>
                              </m:r>
                              <m:f>
                                <m:fPr>
                                  <m:ctrlPr>
                                    <a:rPr lang="pt-BR" altLang="zh-CN" i="1">
                                      <a:latin typeface="Cambria Math" panose="02040503050406030204" pitchFamily="18" charset="0"/>
                                    </a:rPr>
                                  </m:ctrlPr>
                                </m:fPr>
                                <m:num>
                                  <m:sSup>
                                    <m:sSupPr>
                                      <m:ctrlPr>
                                        <a:rPr lang="pt-BR" altLang="zh-CN" i="1">
                                          <a:latin typeface="Cambria Math" panose="02040503050406030204" pitchFamily="18" charset="0"/>
                                        </a:rPr>
                                      </m:ctrlPr>
                                    </m:sSupPr>
                                    <m:e>
                                      <m:r>
                                        <a:rPr lang="ja-JP" altLang="en-US" i="1">
                                          <a:latin typeface="Cambria Math" panose="02040503050406030204" pitchFamily="18" charset="0"/>
                                        </a:rPr>
                                        <m:t>（１０１－</m:t>
                                      </m:r>
                                      <m:r>
                                        <m:rPr>
                                          <m:sty m:val="p"/>
                                        </m:rPr>
                                        <a:rPr lang="en-US" altLang="ja-JP" i="1">
                                          <a:latin typeface="Cambria Math" panose="02040503050406030204" pitchFamily="18" charset="0"/>
                                        </a:rPr>
                                        <m:t>μ</m:t>
                                      </m:r>
                                      <m:r>
                                        <a:rPr lang="ja-JP" altLang="en-US" i="1">
                                          <a:latin typeface="Cambria Math" panose="02040503050406030204" pitchFamily="18" charset="0"/>
                                        </a:rPr>
                                        <m:t>）</m:t>
                                      </m:r>
                                    </m:e>
                                    <m:sup>
                                      <m:r>
                                        <a:rPr lang="pt-BR" altLang="zh-CN" i="1">
                                          <a:latin typeface="Cambria Math" panose="02040503050406030204" pitchFamily="18" charset="0"/>
                                        </a:rPr>
                                        <m:t>2</m:t>
                                      </m:r>
                                    </m:sup>
                                  </m:sSup>
                                </m:num>
                                <m:den>
                                  <m:r>
                                    <a:rPr lang="ja-JP" altLang="en-US" i="1">
                                      <a:latin typeface="Cambria Math" panose="02040503050406030204" pitchFamily="18" charset="0"/>
                                    </a:rPr>
                                    <m:t>２</m:t>
                                  </m:r>
                                </m:den>
                              </m:f>
                            </m:sup>
                          </m:sSup>
                        </m:e>
                      </m:func>
                    </m:oMath>
                  </m:oMathPara>
                </a14:m>
                <a:endParaRPr lang="en-US" altLang="zh-CN" dirty="0"/>
              </a:p>
              <a:p>
                <a:endParaRPr lang="en-US" altLang="zh-CN" dirty="0"/>
              </a:p>
              <a:p>
                <a:r>
                  <a:rPr lang="en-US" altLang="ja-JP" dirty="0"/>
                  <a:t>π</a:t>
                </a:r>
                <a:r>
                  <a:rPr lang="ja-JP" altLang="en-US" dirty="0"/>
                  <a:t>（</a:t>
                </a:r>
                <a:r>
                  <a:rPr lang="en-US" altLang="ja-JP" dirty="0"/>
                  <a:t>μ</a:t>
                </a:r>
                <a:r>
                  <a:rPr lang="ja-JP" altLang="en-US" dirty="0"/>
                  <a:t>）：事前分布。問題によると、ｘは平均値</a:t>
                </a:r>
                <a:r>
                  <a:rPr lang="en-US" altLang="ja-JP" dirty="0"/>
                  <a:t>μ</a:t>
                </a:r>
                <a:r>
                  <a:rPr lang="ja-JP" altLang="en-US" dirty="0"/>
                  <a:t>の正規分布に従いってことはわかったけど、</a:t>
                </a:r>
                <a:endParaRPr lang="en-US" altLang="ja-JP" dirty="0"/>
              </a:p>
              <a:p>
                <a:r>
                  <a:rPr lang="ja-JP" altLang="en-US" dirty="0"/>
                  <a:t>　　　　　　　　　　　　　　　　　　　　平均値</a:t>
                </a:r>
                <a:r>
                  <a:rPr lang="en-US" altLang="ja-JP" dirty="0"/>
                  <a:t>μ</a:t>
                </a:r>
                <a:r>
                  <a:rPr lang="ja-JP" altLang="en-US" dirty="0"/>
                  <a:t>はさっぱりわからない。</a:t>
                </a:r>
                <a:endParaRPr lang="en-US" altLang="ja-JP" dirty="0"/>
              </a:p>
              <a:p>
                <a:r>
                  <a:rPr lang="ja-JP" altLang="en-US" dirty="0"/>
                  <a:t>　　　　　　　　　　　なので、「理由不十分の原則」で一様分布を仮定します。</a:t>
                </a:r>
                <a:endParaRPr lang="en-US" altLang="ja-JP" dirty="0"/>
              </a:p>
              <a:p>
                <a:r>
                  <a:rPr lang="ja-JP" altLang="en-US" dirty="0"/>
                  <a:t>　　　　　　　　　　　つまり、</a:t>
                </a:r>
                <a:r>
                  <a:rPr lang="en-US" altLang="ja-JP" dirty="0"/>
                  <a:t> π</a:t>
                </a:r>
                <a:r>
                  <a:rPr lang="ja-JP" altLang="en-US" dirty="0"/>
                  <a:t>（</a:t>
                </a:r>
                <a:r>
                  <a:rPr lang="en-US" altLang="ja-JP" dirty="0"/>
                  <a:t>μ</a:t>
                </a:r>
                <a:r>
                  <a:rPr lang="ja-JP" altLang="en-US" dirty="0"/>
                  <a:t>）＝１</a:t>
                </a:r>
                <a:endParaRPr lang="en-US" altLang="ja-JP" dirty="0"/>
              </a:p>
              <a:p>
                <a:r>
                  <a:rPr lang="en-US" altLang="zh-CN" dirty="0"/>
                  <a:t>	</a:t>
                </a:r>
                <a:r>
                  <a:rPr lang="ja-JP" altLang="en-US" dirty="0"/>
                  <a:t>　　　　　もちろん、この仮定は間違ってるかもしれないけど、</a:t>
                </a:r>
                <a:endParaRPr lang="en-US" altLang="ja-JP" dirty="0"/>
              </a:p>
              <a:p>
                <a:r>
                  <a:rPr lang="ja-JP" altLang="en-US" dirty="0"/>
                  <a:t>　　　　　　　　　　　データの結果のより、もっと正しい分布（事後分布）が計算できる</a:t>
                </a:r>
                <a:endParaRPr lang="zh-CN" altLang="en-US" dirty="0"/>
              </a:p>
            </p:txBody>
          </p:sp>
        </mc:Choice>
        <mc:Fallback>
          <p:sp>
            <p:nvSpPr>
              <p:cNvPr id="6" name="矩形 5">
                <a:extLst>
                  <a:ext uri="{FF2B5EF4-FFF2-40B4-BE49-F238E27FC236}">
                    <a16:creationId xmlns:a16="http://schemas.microsoft.com/office/drawing/2014/main" id="{6F128D2A-552B-4EF7-8AB7-1C9779A03E4E}"/>
                  </a:ext>
                </a:extLst>
              </p:cNvPr>
              <p:cNvSpPr>
                <a:spLocks noRot="1" noChangeAspect="1" noMove="1" noResize="1" noEditPoints="1" noAdjustHandles="1" noChangeArrowheads="1" noChangeShapeType="1" noTextEdit="1"/>
              </p:cNvSpPr>
              <p:nvPr/>
            </p:nvSpPr>
            <p:spPr>
              <a:xfrm>
                <a:off x="0" y="1628800"/>
                <a:ext cx="9561512" cy="4090351"/>
              </a:xfrm>
              <a:prstGeom prst="rect">
                <a:avLst/>
              </a:prstGeom>
              <a:blipFill>
                <a:blip r:embed="rId4"/>
                <a:stretch>
                  <a:fillRect l="-510" t="-1192" r="-510" b="-8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521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p:pic>
        <p:nvPicPr>
          <p:cNvPr id="5" name="图片 4">
            <a:extLst>
              <a:ext uri="{FF2B5EF4-FFF2-40B4-BE49-F238E27FC236}">
                <a16:creationId xmlns:a16="http://schemas.microsoft.com/office/drawing/2014/main" id="{5242176F-88C5-43A1-8369-343158E41527}"/>
              </a:ext>
            </a:extLst>
          </p:cNvPr>
          <p:cNvPicPr>
            <a:picLocks noChangeAspect="1"/>
          </p:cNvPicPr>
          <p:nvPr/>
        </p:nvPicPr>
        <p:blipFill>
          <a:blip r:embed="rId3"/>
          <a:stretch>
            <a:fillRect/>
          </a:stretch>
        </p:blipFill>
        <p:spPr>
          <a:xfrm>
            <a:off x="821841" y="620689"/>
            <a:ext cx="8512385" cy="504000"/>
          </a:xfrm>
          <a:prstGeom prst="rect">
            <a:avLst/>
          </a:prstGeom>
        </p:spPr>
      </p:pic>
      <p:sp>
        <p:nvSpPr>
          <p:cNvPr id="3" name="文本框 2">
            <a:extLst>
              <a:ext uri="{FF2B5EF4-FFF2-40B4-BE49-F238E27FC236}">
                <a16:creationId xmlns:a16="http://schemas.microsoft.com/office/drawing/2014/main" id="{61D90AB5-7BFE-48CD-9475-AF2EBC5277A7}"/>
              </a:ext>
            </a:extLst>
          </p:cNvPr>
          <p:cNvSpPr txBox="1"/>
          <p:nvPr/>
        </p:nvSpPr>
        <p:spPr>
          <a:xfrm>
            <a:off x="344488" y="2060848"/>
            <a:ext cx="914400" cy="914400"/>
          </a:xfrm>
          <a:prstGeom prst="rect">
            <a:avLst/>
          </a:prstGeom>
        </p:spPr>
        <p:txBody>
          <a:bodyPr vert="horz" wrap="none" lIns="91440" tIns="45720" rIns="91440" bIns="45720" rtlCol="0" anchor="ctr">
            <a:normAutofit fontScale="97500"/>
          </a:bodyPr>
          <a:lstStyle/>
          <a:p>
            <a:endParaRPr lang="zh-CN" altLang="en-US" sz="2400" dirty="0"/>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6F128D2A-552B-4EF7-8AB7-1C9779A03E4E}"/>
                  </a:ext>
                </a:extLst>
              </p:cNvPr>
              <p:cNvSpPr/>
              <p:nvPr/>
            </p:nvSpPr>
            <p:spPr>
              <a:xfrm>
                <a:off x="-14525" y="1052736"/>
                <a:ext cx="9561512" cy="5737725"/>
              </a:xfrm>
              <a:prstGeom prst="rect">
                <a:avLst/>
              </a:prstGeom>
            </p:spPr>
            <p:txBody>
              <a:bodyPr wrap="square">
                <a:spAutoFit/>
              </a:bodyPr>
              <a:lstStyle/>
              <a:p>
                <a:r>
                  <a:rPr lang="ja-JP" altLang="en-US" dirty="0"/>
                  <a:t>すべてを公式に代入すると、</a:t>
                </a:r>
                <a:endParaRPr lang="en-US" altLang="ja-JP" dirty="0"/>
              </a:p>
              <a:p>
                <a:r>
                  <a:rPr lang="en-US" altLang="ja-JP" dirty="0"/>
                  <a:t>π</a:t>
                </a:r>
                <a:r>
                  <a:rPr lang="ja-JP" altLang="en-US" dirty="0"/>
                  <a:t>（</a:t>
                </a:r>
                <a:r>
                  <a:rPr lang="en-US" altLang="ja-JP" dirty="0"/>
                  <a:t>μ</a:t>
                </a:r>
                <a:r>
                  <a:rPr lang="ja-JP" altLang="en-US" dirty="0"/>
                  <a:t>｜ｘ＝１０１）：</a:t>
                </a:r>
                <a14:m>
                  <m:oMath xmlns:m="http://schemas.openxmlformats.org/officeDocument/2006/math">
                    <m:func>
                      <m:funcPr>
                        <m:ctrlPr>
                          <a:rPr lang="pt-BR" altLang="zh-CN" i="1" smtClean="0">
                            <a:latin typeface="Cambria Math" panose="02040503050406030204" pitchFamily="18" charset="0"/>
                          </a:rPr>
                        </m:ctrlPr>
                      </m:funcPr>
                      <m:fName>
                        <m:r>
                          <a:rPr lang="ja-JP" altLang="en-US" i="1">
                            <a:latin typeface="Cambria Math" panose="02040503050406030204" pitchFamily="18" charset="0"/>
                          </a:rPr>
                          <m:t>ｋ</m:t>
                        </m:r>
                        <m:r>
                          <a:rPr lang="ja-JP" altLang="en-US" i="1" smtClean="0">
                            <a:latin typeface="Cambria Math" panose="02040503050406030204" pitchFamily="18" charset="0"/>
                          </a:rPr>
                          <m:t>・</m:t>
                        </m:r>
                        <m:f>
                          <m:fPr>
                            <m:ctrlPr>
                              <a:rPr lang="en-US" altLang="ja-JP" i="1" dirty="0" smtClean="0">
                                <a:latin typeface="Cambria Math" panose="02040503050406030204" pitchFamily="18" charset="0"/>
                              </a:rPr>
                            </m:ctrlPr>
                          </m:fPr>
                          <m:num>
                            <m:r>
                              <a:rPr lang="ja-JP" altLang="en-US" i="1" dirty="0">
                                <a:latin typeface="Cambria Math" panose="02040503050406030204" pitchFamily="18" charset="0"/>
                              </a:rPr>
                              <m:t>１</m:t>
                            </m:r>
                          </m:num>
                          <m:den>
                            <m:rad>
                              <m:radPr>
                                <m:degHide m:val="on"/>
                                <m:ctrlPr>
                                  <a:rPr lang="en-US" altLang="ja-JP" i="1" dirty="0" smtClean="0">
                                    <a:latin typeface="Cambria Math" panose="02040503050406030204" pitchFamily="18" charset="0"/>
                                  </a:rPr>
                                </m:ctrlPr>
                              </m:radPr>
                              <m:deg/>
                              <m:e>
                                <m:r>
                                  <a:rPr lang="ja-JP" altLang="en-US" i="1" dirty="0">
                                    <a:latin typeface="Cambria Math" panose="02040503050406030204" pitchFamily="18" charset="0"/>
                                  </a:rPr>
                                  <m:t>２</m:t>
                                </m:r>
                                <m:r>
                                  <m:rPr>
                                    <m:sty m:val="p"/>
                                  </m:rPr>
                                  <a:rPr lang="en-US" altLang="ja-JP" i="1" dirty="0">
                                    <a:latin typeface="Cambria Math" panose="02040503050406030204" pitchFamily="18" charset="0"/>
                                  </a:rPr>
                                  <m:t>π</m:t>
                                </m:r>
                              </m:e>
                            </m:rad>
                          </m:den>
                        </m:f>
                      </m:fName>
                      <m:e>
                        <m:sSup>
                          <m:sSupPr>
                            <m:ctrlPr>
                              <a:rPr lang="pt-BR" altLang="zh-CN" i="1">
                                <a:latin typeface="Cambria Math" panose="02040503050406030204" pitchFamily="18" charset="0"/>
                              </a:rPr>
                            </m:ctrlPr>
                          </m:sSupPr>
                          <m:e>
                            <m:r>
                              <a:rPr lang="pt-BR" altLang="zh-CN" i="1">
                                <a:latin typeface="Cambria Math" panose="02040503050406030204" pitchFamily="18" charset="0"/>
                              </a:rPr>
                              <m:t>𝑒</m:t>
                            </m:r>
                          </m:e>
                          <m:sup>
                            <m:r>
                              <a:rPr lang="pt-BR" altLang="zh-CN" i="1">
                                <a:latin typeface="Cambria Math" panose="02040503050406030204" pitchFamily="18" charset="0"/>
                              </a:rPr>
                              <m:t>−</m:t>
                            </m:r>
                            <m:f>
                              <m:fPr>
                                <m:ctrlPr>
                                  <a:rPr lang="pt-BR" altLang="zh-CN" i="1">
                                    <a:latin typeface="Cambria Math" panose="02040503050406030204" pitchFamily="18" charset="0"/>
                                  </a:rPr>
                                </m:ctrlPr>
                              </m:fPr>
                              <m:num>
                                <m:sSup>
                                  <m:sSupPr>
                                    <m:ctrlPr>
                                      <a:rPr lang="pt-BR" altLang="zh-CN" i="1">
                                        <a:latin typeface="Cambria Math" panose="02040503050406030204" pitchFamily="18" charset="0"/>
                                      </a:rPr>
                                    </m:ctrlPr>
                                  </m:sSupPr>
                                  <m:e>
                                    <m:r>
                                      <a:rPr lang="ja-JP" altLang="en-US" i="1">
                                        <a:latin typeface="Cambria Math" panose="02040503050406030204" pitchFamily="18" charset="0"/>
                                      </a:rPr>
                                      <m:t>（１０１－</m:t>
                                    </m:r>
                                    <m:r>
                                      <m:rPr>
                                        <m:sty m:val="p"/>
                                      </m:rPr>
                                      <a:rPr lang="en-US" altLang="ja-JP" i="1">
                                        <a:latin typeface="Cambria Math" panose="02040503050406030204" pitchFamily="18" charset="0"/>
                                      </a:rPr>
                                      <m:t>μ</m:t>
                                    </m:r>
                                    <m:r>
                                      <a:rPr lang="ja-JP" altLang="en-US" i="1">
                                        <a:latin typeface="Cambria Math" panose="02040503050406030204" pitchFamily="18" charset="0"/>
                                      </a:rPr>
                                      <m:t>）</m:t>
                                    </m:r>
                                  </m:e>
                                  <m:sup>
                                    <m:r>
                                      <a:rPr lang="pt-BR" altLang="zh-CN" i="1">
                                        <a:latin typeface="Cambria Math" panose="02040503050406030204" pitchFamily="18" charset="0"/>
                                      </a:rPr>
                                      <m:t>2</m:t>
                                    </m:r>
                                  </m:sup>
                                </m:sSup>
                              </m:num>
                              <m:den>
                                <m:r>
                                  <a:rPr lang="ja-JP" altLang="en-US" i="1">
                                    <a:latin typeface="Cambria Math" panose="02040503050406030204" pitchFamily="18" charset="0"/>
                                  </a:rPr>
                                  <m:t>２</m:t>
                                </m:r>
                              </m:den>
                            </m:f>
                          </m:sup>
                        </m:sSup>
                        <m:r>
                          <a:rPr lang="en-US" altLang="ja-JP" i="1">
                            <a:latin typeface="Cambria Math" panose="02040503050406030204" pitchFamily="18" charset="0"/>
                          </a:rPr>
                          <m:t>×</m:t>
                        </m:r>
                        <m:r>
                          <a:rPr lang="ja-JP" altLang="en-US" i="1">
                            <a:latin typeface="Cambria Math" panose="02040503050406030204" pitchFamily="18" charset="0"/>
                          </a:rPr>
                          <m:t>１</m:t>
                        </m:r>
                      </m:e>
                    </m:func>
                  </m:oMath>
                </a14:m>
                <a:endParaRPr lang="en-US" altLang="zh-CN" dirty="0"/>
              </a:p>
              <a:p>
                <a:r>
                  <a:rPr lang="ja-JP" altLang="en-US" dirty="0"/>
                  <a:t>ここに注目：ｋ　</a:t>
                </a:r>
                <a:endParaRPr lang="en-US" altLang="ja-JP" dirty="0"/>
              </a:p>
              <a:p>
                <a:r>
                  <a:rPr lang="en-US" altLang="ja-JP" dirty="0"/>
                  <a:t>π</a:t>
                </a:r>
                <a:r>
                  <a:rPr lang="ja-JP" altLang="en-US" dirty="0"/>
                  <a:t>（</a:t>
                </a:r>
                <a:r>
                  <a:rPr lang="en-US" altLang="ja-JP" dirty="0"/>
                  <a:t>μ</a:t>
                </a:r>
                <a:r>
                  <a:rPr lang="ja-JP" altLang="en-US" dirty="0"/>
                  <a:t>｜ｘ＝１０１）は確率密度関数だから、性質として、</a:t>
                </a:r>
                <a:r>
                  <a:rPr lang="en-US" altLang="ja-JP" dirty="0"/>
                  <a:t>μ</a:t>
                </a:r>
                <a:r>
                  <a:rPr lang="ja-JP" altLang="en-US" dirty="0"/>
                  <a:t>についての積分＝１．</a:t>
                </a:r>
                <a:endParaRPr lang="en-US" altLang="ja-JP" dirty="0"/>
              </a:p>
              <a:p>
                <a:r>
                  <a:rPr lang="ja-JP" altLang="en-US" dirty="0"/>
                  <a:t>よって、ｋ＝１ってことが分かった。</a:t>
                </a:r>
                <a:endParaRPr lang="en-US" altLang="ja-JP" dirty="0"/>
              </a:p>
              <a:p>
                <a:r>
                  <a:rPr lang="ja-JP" altLang="en-US" dirty="0"/>
                  <a:t>だが、ｋ＝</a:t>
                </a:r>
                <a14:m>
                  <m:oMath xmlns:m="http://schemas.openxmlformats.org/officeDocument/2006/math">
                    <m:f>
                      <m:fPr>
                        <m:ctrlPr>
                          <a:rPr lang="en-US" altLang="ja-JP" i="1">
                            <a:latin typeface="Cambria Math" panose="02040503050406030204" pitchFamily="18" charset="0"/>
                          </a:rPr>
                        </m:ctrlPr>
                      </m:fPr>
                      <m:num>
                        <m:r>
                          <a:rPr lang="ja-JP" altLang="en-US">
                            <a:latin typeface="Cambria Math" panose="02040503050406030204" pitchFamily="18" charset="0"/>
                          </a:rPr>
                          <m:t>１</m:t>
                        </m:r>
                      </m:num>
                      <m:den>
                        <m:r>
                          <m:rPr>
                            <m:nor/>
                          </m:rPr>
                          <a:rPr lang="ja-JP" altLang="en-US" dirty="0"/>
                          <m:t>ｆ（ｘ＝１０１）</m:t>
                        </m:r>
                      </m:den>
                    </m:f>
                  </m:oMath>
                </a14:m>
                <a:r>
                  <a:rPr lang="ja-JP" altLang="en-US" dirty="0"/>
                  <a:t>＝１、つまり、</a:t>
                </a:r>
                <a:r>
                  <a:rPr lang="ja-JP" altLang="en-US" dirty="0">
                    <a:solidFill>
                      <a:srgbClr val="FF0000"/>
                    </a:solidFill>
                  </a:rPr>
                  <a:t>ｆ（ｘ＝１０１）＝１ってどういう意味？</a:t>
                </a:r>
                <a:endParaRPr lang="en-US" altLang="ja-JP" dirty="0">
                  <a:solidFill>
                    <a:srgbClr val="FF0000"/>
                  </a:solidFill>
                </a:endParaRPr>
              </a:p>
              <a:p>
                <a:r>
                  <a:rPr lang="ja-JP" altLang="en-US" dirty="0">
                    <a:solidFill>
                      <a:srgbClr val="FF0000"/>
                    </a:solidFill>
                  </a:rPr>
                  <a:t>普通に考えると、データｘ＝１０１が得られる確率は（０，１）の間のある確率じゃないの？</a:t>
                </a:r>
                <a:endParaRPr lang="en-US" altLang="ja-JP" dirty="0">
                  <a:solidFill>
                    <a:srgbClr val="FF0000"/>
                  </a:solidFill>
                </a:endParaRPr>
              </a:p>
              <a:p>
                <a:r>
                  <a:rPr lang="ja-JP" altLang="en-US" dirty="0"/>
                  <a:t>つまり、普通はｆ（ｘ＝１０１）＝</a:t>
                </a:r>
                <a:r>
                  <a:rPr lang="pt-BR" altLang="zh-CN" dirty="0"/>
                  <a:t> </a:t>
                </a:r>
                <a14:m>
                  <m:oMath xmlns:m="http://schemas.openxmlformats.org/officeDocument/2006/math">
                    <m:func>
                      <m:funcPr>
                        <m:ctrlPr>
                          <a:rPr lang="pt-BR" altLang="zh-CN" i="1">
                            <a:latin typeface="Cambria Math" panose="02040503050406030204" pitchFamily="18" charset="0"/>
                          </a:rPr>
                        </m:ctrlPr>
                      </m:funcPr>
                      <m:fName>
                        <m:f>
                          <m:fPr>
                            <m:ctrlPr>
                              <a:rPr lang="en-US" altLang="ja-JP" i="1" dirty="0">
                                <a:latin typeface="Cambria Math" panose="02040503050406030204" pitchFamily="18" charset="0"/>
                              </a:rPr>
                            </m:ctrlPr>
                          </m:fPr>
                          <m:num>
                            <m:r>
                              <a:rPr lang="ja-JP" altLang="en-US" i="1" dirty="0">
                                <a:latin typeface="Cambria Math" panose="02040503050406030204" pitchFamily="18" charset="0"/>
                              </a:rPr>
                              <m:t>１</m:t>
                            </m:r>
                          </m:num>
                          <m:den>
                            <m:rad>
                              <m:radPr>
                                <m:degHide m:val="on"/>
                                <m:ctrlPr>
                                  <a:rPr lang="en-US" altLang="ja-JP" i="1" dirty="0">
                                    <a:latin typeface="Cambria Math" panose="02040503050406030204" pitchFamily="18" charset="0"/>
                                  </a:rPr>
                                </m:ctrlPr>
                              </m:radPr>
                              <m:deg/>
                              <m:e>
                                <m:r>
                                  <a:rPr lang="ja-JP" altLang="en-US" i="1" dirty="0">
                                    <a:latin typeface="Cambria Math" panose="02040503050406030204" pitchFamily="18" charset="0"/>
                                  </a:rPr>
                                  <m:t>２</m:t>
                                </m:r>
                                <m:r>
                                  <m:rPr>
                                    <m:sty m:val="p"/>
                                  </m:rPr>
                                  <a:rPr lang="en-US" altLang="ja-JP" i="1" dirty="0">
                                    <a:latin typeface="Cambria Math" panose="02040503050406030204" pitchFamily="18" charset="0"/>
                                  </a:rPr>
                                  <m:t>π</m:t>
                                </m:r>
                              </m:e>
                            </m:rad>
                          </m:den>
                        </m:f>
                      </m:fName>
                      <m:e>
                        <m:sSup>
                          <m:sSupPr>
                            <m:ctrlPr>
                              <a:rPr lang="pt-BR" altLang="zh-CN" i="1">
                                <a:latin typeface="Cambria Math" panose="02040503050406030204" pitchFamily="18" charset="0"/>
                              </a:rPr>
                            </m:ctrlPr>
                          </m:sSupPr>
                          <m:e>
                            <m:r>
                              <a:rPr lang="pt-BR" altLang="zh-CN" i="1">
                                <a:latin typeface="Cambria Math" panose="02040503050406030204" pitchFamily="18" charset="0"/>
                              </a:rPr>
                              <m:t>𝑒</m:t>
                            </m:r>
                          </m:e>
                          <m:sup>
                            <m:r>
                              <a:rPr lang="pt-BR" altLang="zh-CN" i="1">
                                <a:latin typeface="Cambria Math" panose="02040503050406030204" pitchFamily="18" charset="0"/>
                              </a:rPr>
                              <m:t>−</m:t>
                            </m:r>
                            <m:f>
                              <m:fPr>
                                <m:ctrlPr>
                                  <a:rPr lang="pt-BR" altLang="zh-CN" i="1">
                                    <a:latin typeface="Cambria Math" panose="02040503050406030204" pitchFamily="18" charset="0"/>
                                  </a:rPr>
                                </m:ctrlPr>
                              </m:fPr>
                              <m:num>
                                <m:sSup>
                                  <m:sSupPr>
                                    <m:ctrlPr>
                                      <a:rPr lang="pt-BR" altLang="zh-CN" i="1" smtClean="0">
                                        <a:latin typeface="Cambria Math" panose="02040503050406030204" pitchFamily="18" charset="0"/>
                                      </a:rPr>
                                    </m:ctrlPr>
                                  </m:sSupPr>
                                  <m:e>
                                    <m:r>
                                      <a:rPr lang="ja-JP" altLang="en-US" i="1">
                                        <a:latin typeface="Cambria Math" panose="02040503050406030204" pitchFamily="18" charset="0"/>
                                      </a:rPr>
                                      <m:t>（１０１－</m:t>
                                    </m:r>
                                    <m:acc>
                                      <m:accPr>
                                        <m:chr m:val="̅"/>
                                        <m:ctrlPr>
                                          <a:rPr lang="ja-JP" altLang="en-US" i="1" smtClean="0">
                                            <a:latin typeface="Cambria Math" panose="02040503050406030204" pitchFamily="18" charset="0"/>
                                          </a:rPr>
                                        </m:ctrlPr>
                                      </m:accPr>
                                      <m:e>
                                        <m:r>
                                          <m:rPr>
                                            <m:sty m:val="p"/>
                                          </m:rPr>
                                          <a:rPr lang="en-US" altLang="ja-JP" i="1">
                                            <a:latin typeface="Cambria Math" panose="02040503050406030204" pitchFamily="18" charset="0"/>
                                          </a:rPr>
                                          <m:t>μ</m:t>
                                        </m:r>
                                      </m:e>
                                    </m:acc>
                                    <m:r>
                                      <a:rPr lang="ja-JP" altLang="en-US" i="1">
                                        <a:latin typeface="Cambria Math" panose="02040503050406030204" pitchFamily="18" charset="0"/>
                                      </a:rPr>
                                      <m:t>）</m:t>
                                    </m:r>
                                  </m:e>
                                  <m:sup>
                                    <m:r>
                                      <a:rPr lang="pt-BR" altLang="zh-CN" i="1">
                                        <a:latin typeface="Cambria Math" panose="02040503050406030204" pitchFamily="18" charset="0"/>
                                      </a:rPr>
                                      <m:t>2</m:t>
                                    </m:r>
                                  </m:sup>
                                </m:sSup>
                              </m:num>
                              <m:den>
                                <m:r>
                                  <a:rPr lang="ja-JP" altLang="en-US" i="1">
                                    <a:latin typeface="Cambria Math" panose="02040503050406030204" pitchFamily="18" charset="0"/>
                                  </a:rPr>
                                  <m:t>２</m:t>
                                </m:r>
                              </m:den>
                            </m:f>
                          </m:sup>
                        </m:sSup>
                        <m:r>
                          <a:rPr lang="ja-JP" altLang="en-US" i="1">
                            <a:latin typeface="Cambria Math" panose="02040503050406030204" pitchFamily="18" charset="0"/>
                          </a:rPr>
                          <m:t>＝０．３（仮）</m:t>
                        </m:r>
                      </m:e>
                    </m:func>
                  </m:oMath>
                </a14:m>
                <a:r>
                  <a:rPr lang="ja-JP" altLang="en-US" dirty="0"/>
                  <a:t>じゃない？</a:t>
                </a:r>
                <a:endParaRPr lang="en-US" altLang="ja-JP" dirty="0"/>
              </a:p>
              <a:p>
                <a:endParaRPr lang="en-US" altLang="ja-JP" dirty="0"/>
              </a:p>
              <a:p>
                <a:r>
                  <a:rPr lang="ja-JP" altLang="en-US" dirty="0"/>
                  <a:t>実はこれが従来の統計学との違い、データと母数の視点は全然違うから。</a:t>
                </a:r>
                <a:endParaRPr lang="en-US" altLang="ja-JP" dirty="0"/>
              </a:p>
              <a:p>
                <a:r>
                  <a:rPr lang="ja-JP" altLang="en-US" dirty="0"/>
                  <a:t>ｆ（ｘ＝１０１）＝１の解釈：</a:t>
                </a:r>
                <a:endParaRPr lang="en-US" altLang="ja-JP" dirty="0"/>
              </a:p>
              <a:p>
                <a:r>
                  <a:rPr lang="ja-JP" altLang="en-US" dirty="0"/>
                  <a:t>平均値</a:t>
                </a:r>
                <a:r>
                  <a:rPr lang="en-US" altLang="ja-JP" dirty="0"/>
                  <a:t>μ</a:t>
                </a:r>
                <a:r>
                  <a:rPr lang="ja-JP" altLang="en-US" dirty="0"/>
                  <a:t>は確率変数だから、ここのｆ（ｘ＝１０１）の意味は、</a:t>
                </a:r>
                <a:endParaRPr lang="en-US" altLang="ja-JP" dirty="0"/>
              </a:p>
              <a:p>
                <a:r>
                  <a:rPr lang="ja-JP" altLang="en-US" dirty="0">
                    <a:solidFill>
                      <a:srgbClr val="FF0000"/>
                    </a:solidFill>
                  </a:rPr>
                  <a:t>すべての平均値</a:t>
                </a:r>
                <a:r>
                  <a:rPr lang="en-US" altLang="ja-JP" dirty="0">
                    <a:solidFill>
                      <a:srgbClr val="FF0000"/>
                    </a:solidFill>
                  </a:rPr>
                  <a:t>μ</a:t>
                </a:r>
                <a:r>
                  <a:rPr lang="ja-JP" altLang="en-US" dirty="0">
                    <a:solidFill>
                      <a:srgbClr val="FF0000"/>
                    </a:solidFill>
                  </a:rPr>
                  <a:t>の場合を考えるうえで、データｘ＝１０１が出る確率</a:t>
                </a:r>
                <a:r>
                  <a:rPr lang="ja-JP" altLang="en-US" dirty="0"/>
                  <a:t>、ｘが平均値</a:t>
                </a:r>
                <a:r>
                  <a:rPr lang="en-US" altLang="ja-JP" dirty="0"/>
                  <a:t>μ</a:t>
                </a:r>
                <a:r>
                  <a:rPr lang="ja-JP" altLang="en-US" dirty="0"/>
                  <a:t>の正規分布に従いから、必ず１になる。</a:t>
                </a:r>
                <a:endParaRPr lang="en-US" altLang="ja-JP" dirty="0"/>
              </a:p>
              <a:p>
                <a:r>
                  <a:rPr lang="ja-JP" altLang="en-US" dirty="0"/>
                  <a:t>尤度ｆ（ｘ＝１０１｜</a:t>
                </a:r>
                <a:r>
                  <a:rPr lang="en-US" altLang="ja-JP" dirty="0"/>
                  <a:t>μ</a:t>
                </a:r>
                <a:r>
                  <a:rPr lang="ja-JP" altLang="en-US" dirty="0"/>
                  <a:t>）は</a:t>
                </a:r>
                <a:r>
                  <a:rPr lang="en-US" altLang="ja-JP" dirty="0"/>
                  <a:t>μ</a:t>
                </a:r>
                <a:r>
                  <a:rPr lang="ja-JP" altLang="en-US" dirty="0"/>
                  <a:t>について積分って感じ？</a:t>
                </a:r>
                <a:endParaRPr lang="en-US" altLang="ja-JP" dirty="0"/>
              </a:p>
              <a:p>
                <a:r>
                  <a:rPr lang="ja-JP" altLang="en-US" dirty="0"/>
                  <a:t>また事後分布</a:t>
                </a:r>
                <a:r>
                  <a:rPr lang="en-US" altLang="ja-JP" dirty="0"/>
                  <a:t>μ</a:t>
                </a:r>
                <a:r>
                  <a:rPr lang="ja-JP" altLang="en-US" dirty="0"/>
                  <a:t>についての積分？</a:t>
                </a:r>
                <a:r>
                  <a:rPr lang="en-US" altLang="ja-JP" dirty="0"/>
                  <a:t>×</a:t>
                </a:r>
                <a:r>
                  <a:rPr lang="ja-JP" altLang="en-US" dirty="0"/>
                  <a:t>（これは計算法）</a:t>
                </a:r>
                <a:endParaRPr lang="en-US" altLang="ja-JP" dirty="0"/>
              </a:p>
              <a:p>
                <a:endParaRPr lang="en-US" altLang="zh-CN" dirty="0"/>
              </a:p>
            </p:txBody>
          </p:sp>
        </mc:Choice>
        <mc:Fallback>
          <p:sp>
            <p:nvSpPr>
              <p:cNvPr id="6" name="矩形 5">
                <a:extLst>
                  <a:ext uri="{FF2B5EF4-FFF2-40B4-BE49-F238E27FC236}">
                    <a16:creationId xmlns:a16="http://schemas.microsoft.com/office/drawing/2014/main" id="{6F128D2A-552B-4EF7-8AB7-1C9779A03E4E}"/>
                  </a:ext>
                </a:extLst>
              </p:cNvPr>
              <p:cNvSpPr>
                <a:spLocks noRot="1" noChangeAspect="1" noMove="1" noResize="1" noEditPoints="1" noAdjustHandles="1" noChangeArrowheads="1" noChangeShapeType="1" noTextEdit="1"/>
              </p:cNvSpPr>
              <p:nvPr/>
            </p:nvSpPr>
            <p:spPr>
              <a:xfrm>
                <a:off x="-14525" y="1052736"/>
                <a:ext cx="9561512" cy="5737725"/>
              </a:xfrm>
              <a:prstGeom prst="rect">
                <a:avLst/>
              </a:prstGeom>
              <a:blipFill>
                <a:blip r:embed="rId4"/>
                <a:stretch>
                  <a:fillRect l="-574" t="-956" r="-5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467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ベイズ統計学の応用</a:t>
            </a:r>
            <a:r>
              <a:rPr kumimoji="1" lang="en-US" altLang="ja-JP" dirty="0"/>
              <a:t>―</a:t>
            </a:r>
            <a:r>
              <a:rPr kumimoji="1" lang="ja-JP" altLang="en-US" dirty="0"/>
              <a:t>工場の製品誤差問題</a:t>
            </a:r>
          </a:p>
        </p:txBody>
      </p:sp>
      <p:pic>
        <p:nvPicPr>
          <p:cNvPr id="5" name="图片 4">
            <a:extLst>
              <a:ext uri="{FF2B5EF4-FFF2-40B4-BE49-F238E27FC236}">
                <a16:creationId xmlns:a16="http://schemas.microsoft.com/office/drawing/2014/main" id="{5242176F-88C5-43A1-8369-343158E41527}"/>
              </a:ext>
            </a:extLst>
          </p:cNvPr>
          <p:cNvPicPr>
            <a:picLocks noChangeAspect="1"/>
          </p:cNvPicPr>
          <p:nvPr/>
        </p:nvPicPr>
        <p:blipFill>
          <a:blip r:embed="rId3"/>
          <a:stretch>
            <a:fillRect/>
          </a:stretch>
        </p:blipFill>
        <p:spPr>
          <a:xfrm>
            <a:off x="821841" y="620688"/>
            <a:ext cx="8512385" cy="594277"/>
          </a:xfrm>
          <a:prstGeom prst="rect">
            <a:avLst/>
          </a:prstGeom>
        </p:spPr>
      </p:pic>
      <p:sp>
        <p:nvSpPr>
          <p:cNvPr id="3" name="文本框 2">
            <a:extLst>
              <a:ext uri="{FF2B5EF4-FFF2-40B4-BE49-F238E27FC236}">
                <a16:creationId xmlns:a16="http://schemas.microsoft.com/office/drawing/2014/main" id="{61D90AB5-7BFE-48CD-9475-AF2EBC5277A7}"/>
              </a:ext>
            </a:extLst>
          </p:cNvPr>
          <p:cNvSpPr txBox="1"/>
          <p:nvPr/>
        </p:nvSpPr>
        <p:spPr>
          <a:xfrm>
            <a:off x="344488" y="2060848"/>
            <a:ext cx="914400" cy="914400"/>
          </a:xfrm>
          <a:prstGeom prst="rect">
            <a:avLst/>
          </a:prstGeom>
        </p:spPr>
        <p:txBody>
          <a:bodyPr vert="horz" wrap="none" lIns="91440" tIns="45720" rIns="91440" bIns="45720" rtlCol="0" anchor="ctr">
            <a:normAutofit fontScale="97500"/>
          </a:bodyPr>
          <a:lstStyle/>
          <a:p>
            <a:endParaRPr lang="zh-CN" altLang="en-US" sz="2400"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F128D2A-552B-4EF7-8AB7-1C9779A03E4E}"/>
                  </a:ext>
                </a:extLst>
              </p:cNvPr>
              <p:cNvSpPr/>
              <p:nvPr/>
            </p:nvSpPr>
            <p:spPr>
              <a:xfrm>
                <a:off x="0" y="1628800"/>
                <a:ext cx="9561512" cy="1288686"/>
              </a:xfrm>
              <a:prstGeom prst="rect">
                <a:avLst/>
              </a:prstGeom>
            </p:spPr>
            <p:txBody>
              <a:bodyPr wrap="square">
                <a:spAutoFit/>
              </a:bodyPr>
              <a:lstStyle/>
              <a:p>
                <a:r>
                  <a:rPr lang="ja-JP" altLang="en-US" dirty="0"/>
                  <a:t>最後に、平均値</a:t>
                </a:r>
                <a:r>
                  <a:rPr lang="en-US" altLang="ja-JP" dirty="0"/>
                  <a:t>μ</a:t>
                </a:r>
                <a:r>
                  <a:rPr lang="ja-JP" altLang="en-US" dirty="0"/>
                  <a:t>の確率分布（事後分布）以下になります。</a:t>
                </a:r>
                <a:endParaRPr lang="en-US" altLang="ja-JP" dirty="0"/>
              </a:p>
              <a:p>
                <a:r>
                  <a:rPr lang="en-US" altLang="ja-JP" dirty="0"/>
                  <a:t>π</a:t>
                </a:r>
                <a:r>
                  <a:rPr lang="ja-JP" altLang="en-US" dirty="0"/>
                  <a:t>（</a:t>
                </a:r>
                <a:r>
                  <a:rPr lang="en-US" altLang="ja-JP" dirty="0"/>
                  <a:t>μ</a:t>
                </a:r>
                <a:r>
                  <a:rPr lang="ja-JP" altLang="en-US" dirty="0"/>
                  <a:t>｜ｘ＝１０１）＝</a:t>
                </a:r>
                <a14:m>
                  <m:oMath xmlns:m="http://schemas.openxmlformats.org/officeDocument/2006/math">
                    <m:func>
                      <m:funcPr>
                        <m:ctrlPr>
                          <a:rPr lang="pt-BR" altLang="zh-CN" i="1" smtClean="0">
                            <a:latin typeface="Cambria Math" panose="02040503050406030204" pitchFamily="18" charset="0"/>
                          </a:rPr>
                        </m:ctrlPr>
                      </m:funcPr>
                      <m:fName>
                        <m:f>
                          <m:fPr>
                            <m:ctrlPr>
                              <a:rPr lang="en-US" altLang="ja-JP" i="1" dirty="0" smtClean="0">
                                <a:latin typeface="Cambria Math" panose="02040503050406030204" pitchFamily="18" charset="0"/>
                              </a:rPr>
                            </m:ctrlPr>
                          </m:fPr>
                          <m:num>
                            <m:r>
                              <a:rPr lang="ja-JP" altLang="en-US" i="1" dirty="0">
                                <a:latin typeface="Cambria Math" panose="02040503050406030204" pitchFamily="18" charset="0"/>
                              </a:rPr>
                              <m:t>１</m:t>
                            </m:r>
                          </m:num>
                          <m:den>
                            <m:rad>
                              <m:radPr>
                                <m:degHide m:val="on"/>
                                <m:ctrlPr>
                                  <a:rPr lang="en-US" altLang="ja-JP" i="1" dirty="0" smtClean="0">
                                    <a:latin typeface="Cambria Math" panose="02040503050406030204" pitchFamily="18" charset="0"/>
                                  </a:rPr>
                                </m:ctrlPr>
                              </m:radPr>
                              <m:deg/>
                              <m:e>
                                <m:r>
                                  <a:rPr lang="ja-JP" altLang="en-US" i="1" dirty="0">
                                    <a:latin typeface="Cambria Math" panose="02040503050406030204" pitchFamily="18" charset="0"/>
                                  </a:rPr>
                                  <m:t>２</m:t>
                                </m:r>
                                <m:r>
                                  <m:rPr>
                                    <m:sty m:val="p"/>
                                  </m:rPr>
                                  <a:rPr lang="en-US" altLang="ja-JP" i="1" dirty="0">
                                    <a:latin typeface="Cambria Math" panose="02040503050406030204" pitchFamily="18" charset="0"/>
                                  </a:rPr>
                                  <m:t>π</m:t>
                                </m:r>
                              </m:e>
                            </m:rad>
                          </m:den>
                        </m:f>
                      </m:fName>
                      <m:e>
                        <m:sSup>
                          <m:sSupPr>
                            <m:ctrlPr>
                              <a:rPr lang="pt-BR" altLang="zh-CN" i="1">
                                <a:latin typeface="Cambria Math" panose="02040503050406030204" pitchFamily="18" charset="0"/>
                              </a:rPr>
                            </m:ctrlPr>
                          </m:sSupPr>
                          <m:e>
                            <m:r>
                              <a:rPr lang="pt-BR" altLang="zh-CN" i="1">
                                <a:latin typeface="Cambria Math" panose="02040503050406030204" pitchFamily="18" charset="0"/>
                              </a:rPr>
                              <m:t>𝑒</m:t>
                            </m:r>
                          </m:e>
                          <m:sup>
                            <m:r>
                              <a:rPr lang="pt-BR" altLang="zh-CN" i="1">
                                <a:latin typeface="Cambria Math" panose="02040503050406030204" pitchFamily="18" charset="0"/>
                              </a:rPr>
                              <m:t>−</m:t>
                            </m:r>
                            <m:f>
                              <m:fPr>
                                <m:ctrlPr>
                                  <a:rPr lang="pt-BR" altLang="zh-CN" i="1">
                                    <a:latin typeface="Cambria Math" panose="02040503050406030204" pitchFamily="18" charset="0"/>
                                  </a:rPr>
                                </m:ctrlPr>
                              </m:fPr>
                              <m:num>
                                <m:sSup>
                                  <m:sSupPr>
                                    <m:ctrlPr>
                                      <a:rPr lang="pt-BR" altLang="zh-CN" i="1">
                                        <a:latin typeface="Cambria Math" panose="02040503050406030204" pitchFamily="18" charset="0"/>
                                      </a:rPr>
                                    </m:ctrlPr>
                                  </m:sSupPr>
                                  <m:e>
                                    <m:r>
                                      <a:rPr lang="ja-JP" altLang="en-US" i="1">
                                        <a:latin typeface="Cambria Math" panose="02040503050406030204" pitchFamily="18" charset="0"/>
                                      </a:rPr>
                                      <m:t>（１０１－</m:t>
                                    </m:r>
                                    <m:r>
                                      <m:rPr>
                                        <m:sty m:val="p"/>
                                      </m:rPr>
                                      <a:rPr lang="en-US" altLang="ja-JP" i="1">
                                        <a:latin typeface="Cambria Math" panose="02040503050406030204" pitchFamily="18" charset="0"/>
                                      </a:rPr>
                                      <m:t>μ</m:t>
                                    </m:r>
                                    <m:r>
                                      <a:rPr lang="ja-JP" altLang="en-US" i="1">
                                        <a:latin typeface="Cambria Math" panose="02040503050406030204" pitchFamily="18" charset="0"/>
                                      </a:rPr>
                                      <m:t>）</m:t>
                                    </m:r>
                                  </m:e>
                                  <m:sup>
                                    <m:r>
                                      <a:rPr lang="pt-BR" altLang="zh-CN" i="1">
                                        <a:latin typeface="Cambria Math" panose="02040503050406030204" pitchFamily="18" charset="0"/>
                                      </a:rPr>
                                      <m:t>2</m:t>
                                    </m:r>
                                  </m:sup>
                                </m:sSup>
                              </m:num>
                              <m:den>
                                <m:r>
                                  <a:rPr lang="ja-JP" altLang="en-US" i="1">
                                    <a:latin typeface="Cambria Math" panose="02040503050406030204" pitchFamily="18" charset="0"/>
                                  </a:rPr>
                                  <m:t>２</m:t>
                                </m:r>
                              </m:den>
                            </m:f>
                          </m:sup>
                        </m:sSup>
                      </m:e>
                    </m:func>
                  </m:oMath>
                </a14:m>
                <a:endParaRPr lang="en-US" altLang="zh-CN" dirty="0"/>
              </a:p>
              <a:p>
                <a:endParaRPr lang="en-US" altLang="zh-CN" dirty="0"/>
              </a:p>
            </p:txBody>
          </p:sp>
        </mc:Choice>
        <mc:Fallback xmlns="">
          <p:sp>
            <p:nvSpPr>
              <p:cNvPr id="6" name="矩形 5">
                <a:extLst>
                  <a:ext uri="{FF2B5EF4-FFF2-40B4-BE49-F238E27FC236}">
                    <a16:creationId xmlns:a16="http://schemas.microsoft.com/office/drawing/2014/main" id="{6F128D2A-552B-4EF7-8AB7-1C9779A03E4E}"/>
                  </a:ext>
                </a:extLst>
              </p:cNvPr>
              <p:cNvSpPr>
                <a:spLocks noRot="1" noChangeAspect="1" noMove="1" noResize="1" noEditPoints="1" noAdjustHandles="1" noChangeArrowheads="1" noChangeShapeType="1" noTextEdit="1"/>
              </p:cNvSpPr>
              <p:nvPr/>
            </p:nvSpPr>
            <p:spPr>
              <a:xfrm>
                <a:off x="0" y="1628800"/>
                <a:ext cx="9561512" cy="1288686"/>
              </a:xfrm>
              <a:prstGeom prst="rect">
                <a:avLst/>
              </a:prstGeom>
              <a:blipFill>
                <a:blip r:embed="rId4"/>
                <a:stretch>
                  <a:fillRect l="-510" t="-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69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区間推定の視点から従来の統計学との比較</a:t>
            </a:r>
          </a:p>
        </p:txBody>
      </p:sp>
      <p:pic>
        <p:nvPicPr>
          <p:cNvPr id="3" name="图片 2">
            <a:extLst>
              <a:ext uri="{FF2B5EF4-FFF2-40B4-BE49-F238E27FC236}">
                <a16:creationId xmlns:a16="http://schemas.microsoft.com/office/drawing/2014/main" id="{894BFB06-A5AB-4FFB-BB19-9EBEB00E9C7F}"/>
              </a:ext>
            </a:extLst>
          </p:cNvPr>
          <p:cNvPicPr>
            <a:picLocks noChangeAspect="1"/>
          </p:cNvPicPr>
          <p:nvPr/>
        </p:nvPicPr>
        <p:blipFill>
          <a:blip r:embed="rId3"/>
          <a:stretch>
            <a:fillRect/>
          </a:stretch>
        </p:blipFill>
        <p:spPr>
          <a:xfrm>
            <a:off x="27856" y="4434514"/>
            <a:ext cx="9505502" cy="1885088"/>
          </a:xfrm>
          <a:prstGeom prst="rect">
            <a:avLst/>
          </a:prstGeom>
        </p:spPr>
      </p:pic>
      <p:sp>
        <p:nvSpPr>
          <p:cNvPr id="5" name="文本框 4">
            <a:extLst>
              <a:ext uri="{FF2B5EF4-FFF2-40B4-BE49-F238E27FC236}">
                <a16:creationId xmlns:a16="http://schemas.microsoft.com/office/drawing/2014/main" id="{9BD04B51-3D79-4558-BA59-89B3FCA1FAB5}"/>
              </a:ext>
            </a:extLst>
          </p:cNvPr>
          <p:cNvSpPr txBox="1"/>
          <p:nvPr/>
        </p:nvSpPr>
        <p:spPr>
          <a:xfrm>
            <a:off x="-84558" y="836712"/>
            <a:ext cx="914400" cy="3896116"/>
          </a:xfrm>
          <a:prstGeom prst="rect">
            <a:avLst/>
          </a:prstGeom>
        </p:spPr>
        <p:txBody>
          <a:bodyPr vert="horz" wrap="none" lIns="91440" tIns="45720" rIns="91440" bIns="45720" rtlCol="0" anchor="ctr">
            <a:normAutofit fontScale="97500" lnSpcReduction="10000"/>
          </a:bodyPr>
          <a:lstStyle/>
          <a:p>
            <a:r>
              <a:rPr lang="ja-JP" altLang="en-US" sz="2000" dirty="0"/>
              <a:t>従来の統計学：本当の</a:t>
            </a:r>
            <a:r>
              <a:rPr lang="en-US" altLang="ja-JP" sz="2000" dirty="0"/>
              <a:t>μ</a:t>
            </a:r>
            <a:r>
              <a:rPr lang="ja-JP" altLang="en-US" sz="2000" dirty="0"/>
              <a:t>は</a:t>
            </a:r>
            <a:r>
              <a:rPr lang="ja-JP" altLang="en-US" sz="2000" dirty="0">
                <a:solidFill>
                  <a:srgbClr val="FF0000"/>
                </a:solidFill>
              </a:rPr>
              <a:t>定数。</a:t>
            </a:r>
            <a:r>
              <a:rPr lang="ja-JP" altLang="en-US" sz="2000" dirty="0"/>
              <a:t>データｘの結果によって、</a:t>
            </a:r>
            <a:r>
              <a:rPr lang="en-US" altLang="ja-JP" sz="2000" dirty="0"/>
              <a:t>μ</a:t>
            </a:r>
            <a:r>
              <a:rPr lang="ja-JP" altLang="en-US" sz="2000" dirty="0"/>
              <a:t>を捉えること</a:t>
            </a:r>
            <a:endParaRPr lang="en-US" altLang="ja-JP" sz="2000" dirty="0"/>
          </a:p>
          <a:p>
            <a:r>
              <a:rPr lang="ja-JP" altLang="en-US" sz="2000" dirty="0"/>
              <a:t>信頼区間（</a:t>
            </a:r>
            <a:r>
              <a:rPr lang="en-US" altLang="zh-CN" sz="2000" dirty="0"/>
              <a:t>confidence interval</a:t>
            </a:r>
            <a:r>
              <a:rPr lang="zh-CN" altLang="en-US" sz="2000" dirty="0"/>
              <a:t>）</a:t>
            </a:r>
            <a:r>
              <a:rPr lang="ja-JP" altLang="en-US" sz="2000" dirty="0"/>
              <a:t>：１）</a:t>
            </a:r>
            <a:r>
              <a:rPr lang="ja-JP" altLang="en-US" sz="2000" dirty="0">
                <a:solidFill>
                  <a:srgbClr val="FF0000"/>
                </a:solidFill>
              </a:rPr>
              <a:t>今回のｘの結果</a:t>
            </a:r>
            <a:r>
              <a:rPr lang="ja-JP" altLang="en-US" sz="2000" dirty="0"/>
              <a:t>は</a:t>
            </a:r>
            <a:r>
              <a:rPr lang="ja-JP" altLang="en-US" sz="2000" dirty="0">
                <a:solidFill>
                  <a:srgbClr val="FF0000"/>
                </a:solidFill>
              </a:rPr>
              <a:t>９５％</a:t>
            </a:r>
            <a:r>
              <a:rPr lang="ja-JP" altLang="en-US" sz="2000" dirty="0"/>
              <a:t>の確率で</a:t>
            </a:r>
            <a:r>
              <a:rPr lang="en-US" altLang="ja-JP" sz="2000" dirty="0"/>
              <a:t>μ</a:t>
            </a:r>
            <a:r>
              <a:rPr lang="ja-JP" altLang="en-US" sz="2000" dirty="0"/>
              <a:t>をこの区間に入る</a:t>
            </a:r>
            <a:r>
              <a:rPr lang="ja-JP" altLang="en-US" sz="2000" dirty="0">
                <a:solidFill>
                  <a:srgbClr val="FF0000"/>
                </a:solidFill>
              </a:rPr>
              <a:t>○</a:t>
            </a:r>
            <a:endParaRPr lang="en-US" altLang="ja-JP" sz="2000" dirty="0">
              <a:solidFill>
                <a:srgbClr val="FF0000"/>
              </a:solidFill>
            </a:endParaRPr>
          </a:p>
          <a:p>
            <a:endParaRPr lang="en-US" altLang="ja-JP" sz="2000" dirty="0">
              <a:solidFill>
                <a:srgbClr val="FF0000"/>
              </a:solidFill>
            </a:endParaRPr>
          </a:p>
          <a:p>
            <a:r>
              <a:rPr lang="ja-JP" altLang="en-US" sz="2000" dirty="0">
                <a:solidFill>
                  <a:srgbClr val="FF0000"/>
                </a:solidFill>
              </a:rPr>
              <a:t>ここで</a:t>
            </a:r>
            <a:r>
              <a:rPr lang="ja-JP" altLang="en-US" sz="2000" dirty="0"/>
              <a:t>９５％の意味は１００回のｘから得られた１００個の区間の中９５回</a:t>
            </a:r>
            <a:r>
              <a:rPr lang="en-US" altLang="ja-JP" sz="2000" dirty="0"/>
              <a:t>μ</a:t>
            </a:r>
            <a:r>
              <a:rPr lang="ja-JP" altLang="en-US" sz="2000" dirty="0"/>
              <a:t>があの区間に入る。</a:t>
            </a:r>
            <a:endParaRPr lang="en-US" altLang="ja-JP" sz="2000" dirty="0">
              <a:solidFill>
                <a:srgbClr val="FF0000"/>
              </a:solidFill>
            </a:endParaRPr>
          </a:p>
          <a:p>
            <a:r>
              <a:rPr lang="ja-JP" altLang="en-US" sz="2100" dirty="0"/>
              <a:t>つまり、今回のｘの結果は</a:t>
            </a:r>
            <a:r>
              <a:rPr lang="ja-JP" altLang="en-US" sz="2000" dirty="0"/>
              <a:t>９５％の確率で正しく本当の</a:t>
            </a:r>
            <a:r>
              <a:rPr lang="en-US" altLang="ja-JP" sz="2000" dirty="0"/>
              <a:t>μ</a:t>
            </a:r>
            <a:r>
              <a:rPr lang="ja-JP" altLang="en-US" sz="2000" dirty="0"/>
              <a:t>をこの区間に捉える</a:t>
            </a:r>
            <a:endParaRPr lang="en-US" altLang="ja-JP" sz="2000" dirty="0">
              <a:solidFill>
                <a:srgbClr val="FF0000"/>
              </a:solidFill>
            </a:endParaRPr>
          </a:p>
          <a:p>
            <a:endParaRPr lang="en-US" altLang="ja-JP" sz="2000" dirty="0">
              <a:solidFill>
                <a:srgbClr val="FF0000"/>
              </a:solidFill>
            </a:endParaRPr>
          </a:p>
          <a:p>
            <a:r>
              <a:rPr lang="ja-JP" altLang="en-US" sz="2000" dirty="0"/>
              <a:t>                                                             ２）９５％の確率で</a:t>
            </a:r>
            <a:r>
              <a:rPr lang="en-US" altLang="ja-JP" sz="2000" dirty="0"/>
              <a:t>μ</a:t>
            </a:r>
            <a:r>
              <a:rPr lang="ja-JP" altLang="en-US" sz="2000" dirty="0"/>
              <a:t>は</a:t>
            </a:r>
            <a:r>
              <a:rPr lang="ja-JP" altLang="en-US" sz="2000" dirty="0">
                <a:solidFill>
                  <a:srgbClr val="FF0000"/>
                </a:solidFill>
              </a:rPr>
              <a:t>この区間</a:t>
            </a:r>
            <a:r>
              <a:rPr lang="ja-JP" altLang="en-US" sz="2000" dirty="0"/>
              <a:t>に入る</a:t>
            </a:r>
            <a:r>
              <a:rPr lang="en-US" altLang="ja-JP" sz="2000" dirty="0">
                <a:solidFill>
                  <a:srgbClr val="FF0000"/>
                </a:solidFill>
              </a:rPr>
              <a:t>×</a:t>
            </a:r>
          </a:p>
          <a:p>
            <a:r>
              <a:rPr lang="ja-JP" altLang="en-US" sz="2000" dirty="0">
                <a:solidFill>
                  <a:srgbClr val="FF0000"/>
                </a:solidFill>
              </a:rPr>
              <a:t>なんで</a:t>
            </a:r>
            <a:r>
              <a:rPr lang="en-US" altLang="ja-JP" sz="2000" dirty="0">
                <a:solidFill>
                  <a:srgbClr val="FF0000"/>
                </a:solidFill>
              </a:rPr>
              <a:t>×</a:t>
            </a:r>
            <a:r>
              <a:rPr lang="ja-JP" altLang="en-US" sz="2000" dirty="0">
                <a:solidFill>
                  <a:srgbClr val="FF0000"/>
                </a:solidFill>
              </a:rPr>
              <a:t>になるの？</a:t>
            </a:r>
            <a:endParaRPr lang="en-US" altLang="ja-JP" sz="2000" dirty="0">
              <a:solidFill>
                <a:srgbClr val="FF0000"/>
              </a:solidFill>
            </a:endParaRPr>
          </a:p>
          <a:p>
            <a:r>
              <a:rPr lang="ja-JP" altLang="en-US" sz="2000" dirty="0"/>
              <a:t>この文脈で本当の</a:t>
            </a:r>
            <a:r>
              <a:rPr lang="en-US" altLang="ja-JP" sz="2000" dirty="0"/>
              <a:t>μ</a:t>
            </a:r>
            <a:r>
              <a:rPr lang="ja-JP" altLang="en-US" sz="2000" dirty="0"/>
              <a:t>は定数かつ区間はデータｘの結果によって違う。</a:t>
            </a:r>
            <a:endParaRPr lang="en-US" altLang="ja-JP" sz="2000" dirty="0"/>
          </a:p>
          <a:p>
            <a:r>
              <a:rPr lang="ja-JP" altLang="en-US" sz="2000" dirty="0"/>
              <a:t>だから、</a:t>
            </a:r>
            <a:r>
              <a:rPr lang="en-US" altLang="ja-JP" sz="2000" dirty="0"/>
              <a:t>μ</a:t>
            </a:r>
            <a:r>
              <a:rPr lang="ja-JP" altLang="en-US" sz="2000" dirty="0"/>
              <a:t>が区間に入確率は０と１しかない</a:t>
            </a:r>
            <a:endParaRPr lang="en-US" altLang="ja-JP" sz="2000" dirty="0"/>
          </a:p>
          <a:p>
            <a:r>
              <a:rPr lang="ja-JP" altLang="en-US" sz="2000" dirty="0"/>
              <a:t>たとえば、本当の</a:t>
            </a:r>
            <a:r>
              <a:rPr lang="en-US" altLang="ja-JP" sz="2000" dirty="0"/>
              <a:t>μ</a:t>
            </a:r>
            <a:r>
              <a:rPr lang="ja-JP" altLang="en-US" sz="2000" dirty="0"/>
              <a:t>は１００とすれば、</a:t>
            </a:r>
            <a:endParaRPr lang="en-US" altLang="ja-JP" sz="2000" dirty="0"/>
          </a:p>
          <a:p>
            <a:r>
              <a:rPr lang="ja-JP" altLang="en-US" sz="2000" dirty="0"/>
              <a:t>区間（６０</a:t>
            </a:r>
            <a:r>
              <a:rPr lang="en-US" altLang="zh-CN" sz="2000" dirty="0"/>
              <a:t>-1.96</a:t>
            </a:r>
            <a:r>
              <a:rPr lang="ja-JP" altLang="en-US" sz="2000" dirty="0"/>
              <a:t>，</a:t>
            </a:r>
            <a:r>
              <a:rPr lang="en-US" altLang="ja-JP" sz="2000" dirty="0"/>
              <a:t>60</a:t>
            </a:r>
            <a:r>
              <a:rPr lang="en-US" altLang="zh-CN" sz="2000" dirty="0"/>
              <a:t>+1.96</a:t>
            </a:r>
            <a:r>
              <a:rPr lang="ja-JP" altLang="en-US" sz="2000" dirty="0"/>
              <a:t>）は</a:t>
            </a:r>
            <a:r>
              <a:rPr lang="en-US" altLang="ja-JP" sz="2000" dirty="0"/>
              <a:t>μ</a:t>
            </a:r>
            <a:r>
              <a:rPr lang="ja-JP" altLang="en-US" sz="2000" dirty="0"/>
              <a:t>を捉えることができない。この区間に入る確率は０</a:t>
            </a:r>
            <a:endParaRPr lang="en-US" altLang="ja-JP" sz="2000" dirty="0"/>
          </a:p>
          <a:p>
            <a:r>
              <a:rPr lang="ja-JP" altLang="en-US" sz="2000" dirty="0"/>
              <a:t>区間（</a:t>
            </a:r>
            <a:r>
              <a:rPr lang="en-US" altLang="ja-JP" sz="2000" dirty="0"/>
              <a:t>99</a:t>
            </a:r>
            <a:r>
              <a:rPr lang="en-US" altLang="zh-CN" sz="2000" dirty="0"/>
              <a:t>-1.96</a:t>
            </a:r>
            <a:r>
              <a:rPr lang="ja-JP" altLang="en-US" sz="2000" dirty="0"/>
              <a:t>，</a:t>
            </a:r>
            <a:r>
              <a:rPr lang="en-US" altLang="ja-JP" sz="2000" dirty="0"/>
              <a:t>99</a:t>
            </a:r>
            <a:r>
              <a:rPr lang="en-US" altLang="zh-CN" sz="2000" dirty="0"/>
              <a:t>-1.96</a:t>
            </a:r>
            <a:r>
              <a:rPr lang="ja-JP" altLang="en-US" sz="2000" dirty="0"/>
              <a:t>）は</a:t>
            </a:r>
            <a:r>
              <a:rPr lang="en-US" altLang="ja-JP" sz="2000" dirty="0"/>
              <a:t>μ</a:t>
            </a:r>
            <a:r>
              <a:rPr lang="ja-JP" altLang="en-US" sz="2000" dirty="0"/>
              <a:t>を捉えることができる。この区間に入る確率は１</a:t>
            </a:r>
            <a:endParaRPr lang="en-US" altLang="ja-JP" sz="2000" dirty="0"/>
          </a:p>
          <a:p>
            <a:endParaRPr lang="en-US" altLang="ja-JP" sz="2000" dirty="0"/>
          </a:p>
          <a:p>
            <a:endParaRPr lang="zh-CN" altLang="en-US" sz="2000" dirty="0"/>
          </a:p>
        </p:txBody>
      </p:sp>
    </p:spTree>
    <p:extLst>
      <p:ext uri="{BB962C8B-B14F-4D97-AF65-F5344CB8AC3E}">
        <p14:creationId xmlns:p14="http://schemas.microsoft.com/office/powerpoint/2010/main" val="1294675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fontScale="97500"/>
      </a:bodyPr>
      <a:lstStyle>
        <a:defPPr>
          <a:defRPr sz="2400" dirty="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4428</Words>
  <Application>Microsoft Office PowerPoint</Application>
  <PresentationFormat>A4 纸张(210x297 毫米)</PresentationFormat>
  <Paragraphs>415</Paragraphs>
  <Slides>25</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HGPｺﾞｼｯｸE</vt:lpstr>
      <vt:lpstr>HGP創英角ｺﾞｼｯｸUB</vt:lpstr>
      <vt:lpstr>Arial</vt:lpstr>
      <vt:lpstr>Calibri</vt:lpstr>
      <vt:lpstr>Cambria Math</vt:lpstr>
      <vt:lpstr>Times New Roman</vt:lpstr>
      <vt:lpstr>Office テーマ</vt:lpstr>
      <vt:lpstr>PowerPoint 演示文稿</vt:lpstr>
      <vt:lpstr>PowerPoint 演示文稿</vt:lpstr>
      <vt:lpstr>復習</vt:lpstr>
      <vt:lpstr>連続への飛躍（もっと抽象的に）</vt:lpstr>
      <vt:lpstr>ベイズ統計学の応用―工場の製品誤差問題</vt:lpstr>
      <vt:lpstr>ベイズ統計学の応用―工場の製品誤差問題</vt:lpstr>
      <vt:lpstr>ベイズ統計学の応用―工場の製品誤差問題</vt:lpstr>
      <vt:lpstr>ベイズ統計学の応用―工場の製品誤差問題</vt:lpstr>
      <vt:lpstr>区間推定の視点から従来の統計学との比較</vt:lpstr>
      <vt:lpstr>区間推定の視点からから従来の統計学との比較</vt:lpstr>
      <vt:lpstr>区間推定の視点からから従来の統計学との比較</vt:lpstr>
      <vt:lpstr>ベイズ統計学の応用―工場の製品誤差問題</vt:lpstr>
      <vt:lpstr>ベイズ統計学の応用―工場の製品誤差問題</vt:lpstr>
      <vt:lpstr>ベイズ統計学の応用―工場の製品誤差問題</vt:lpstr>
      <vt:lpstr>ベイズ統計学の応用―工場の製品誤差問題</vt:lpstr>
      <vt:lpstr>ベイズ統計学の応用ーコインの表裏　ひょうり問題とベータ分布</vt:lpstr>
      <vt:lpstr>ベイズ統計学の応用ーコインの表裏　ひょうり問題と自然共役分布</vt:lpstr>
      <vt:lpstr>ベイズ統計学の応用ーコインの表裏　ひょうり問題と自然共役分布</vt:lpstr>
      <vt:lpstr>ベイズ統計学の応用ーコインの表裏　ひょうり問題のsimulation</vt:lpstr>
      <vt:lpstr>ベイズ統計学の応用ーコインの表裏問題と従来の統計学</vt:lpstr>
      <vt:lpstr>ベイズ統計学の応用ーコインの表裏問題と従来の統計学</vt:lpstr>
      <vt:lpstr>ベイズ統計学の計算法</vt:lpstr>
      <vt:lpstr>ベイズ統計学の計算法</vt:lpstr>
      <vt:lpstr>ベイズ統計学の応用ーコインの表裏問題と従来の統計学</vt:lpstr>
      <vt:lpstr>ベイズ統計学の応用ーコインの表裏問題と従来の統計学</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2013-12-09T08:37:29Z</dcterms:created>
  <dcterms:modified xsi:type="dcterms:W3CDTF">2021-04-23T03:26:22Z</dcterms:modified>
</cp:coreProperties>
</file>