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8.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6"/>
  </p:notesMasterIdLst>
  <p:sldIdLst>
    <p:sldId id="256" r:id="rId2"/>
    <p:sldId id="313" r:id="rId3"/>
    <p:sldId id="314" r:id="rId4"/>
    <p:sldId id="315" r:id="rId5"/>
    <p:sldId id="316" r:id="rId6"/>
    <p:sldId id="317" r:id="rId7"/>
    <p:sldId id="318" r:id="rId8"/>
    <p:sldId id="259" r:id="rId9"/>
    <p:sldId id="260" r:id="rId10"/>
    <p:sldId id="261" r:id="rId11"/>
    <p:sldId id="262" r:id="rId12"/>
    <p:sldId id="263" r:id="rId13"/>
    <p:sldId id="264" r:id="rId14"/>
    <p:sldId id="265" r:id="rId15"/>
    <p:sldId id="268" r:id="rId16"/>
    <p:sldId id="266" r:id="rId17"/>
    <p:sldId id="267" r:id="rId18"/>
    <p:sldId id="269" r:id="rId19"/>
    <p:sldId id="272" r:id="rId20"/>
    <p:sldId id="273" r:id="rId21"/>
    <p:sldId id="274" r:id="rId22"/>
    <p:sldId id="276" r:id="rId23"/>
    <p:sldId id="275" r:id="rId24"/>
    <p:sldId id="277" r:id="rId25"/>
    <p:sldId id="278" r:id="rId26"/>
    <p:sldId id="279" r:id="rId27"/>
    <p:sldId id="280" r:id="rId28"/>
    <p:sldId id="281" r:id="rId29"/>
    <p:sldId id="282" r:id="rId30"/>
    <p:sldId id="283" r:id="rId31"/>
    <p:sldId id="297" r:id="rId32"/>
    <p:sldId id="284" r:id="rId33"/>
    <p:sldId id="285" r:id="rId34"/>
    <p:sldId id="299" r:id="rId35"/>
    <p:sldId id="300" r:id="rId36"/>
    <p:sldId id="298" r:id="rId37"/>
    <p:sldId id="286" r:id="rId38"/>
    <p:sldId id="287" r:id="rId39"/>
    <p:sldId id="291" r:id="rId40"/>
    <p:sldId id="292" r:id="rId41"/>
    <p:sldId id="293" r:id="rId42"/>
    <p:sldId id="294" r:id="rId43"/>
    <p:sldId id="295" r:id="rId44"/>
    <p:sldId id="296" r:id="rId45"/>
    <p:sldId id="301" r:id="rId46"/>
    <p:sldId id="302" r:id="rId47"/>
    <p:sldId id="305" r:id="rId48"/>
    <p:sldId id="304" r:id="rId49"/>
    <p:sldId id="306" r:id="rId50"/>
    <p:sldId id="310" r:id="rId51"/>
    <p:sldId id="309" r:id="rId52"/>
    <p:sldId id="311" r:id="rId53"/>
    <p:sldId id="312" r:id="rId54"/>
    <p:sldId id="320" r:id="rId5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8A14"/>
    <a:srgbClr val="00989C"/>
    <a:srgbClr val="88CC01"/>
    <a:srgbClr val="929000"/>
    <a:srgbClr val="0A41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969"/>
    <p:restoredTop sz="81429"/>
  </p:normalViewPr>
  <p:slideViewPr>
    <p:cSldViewPr snapToGrid="0" snapToObjects="1">
      <p:cViewPr varScale="1">
        <p:scale>
          <a:sx n="58" d="100"/>
          <a:sy n="58" d="100"/>
        </p:scale>
        <p:origin x="4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yazaki Kenta" userId="96ca24df2e7ac296" providerId="LiveId" clId="{B94ACB77-2837-4B8F-971D-9EAF354BAFFA}"/>
    <pc:docChg chg="custSel modSld">
      <pc:chgData name="Miyazaki Kenta" userId="96ca24df2e7ac296" providerId="LiveId" clId="{B94ACB77-2837-4B8F-971D-9EAF354BAFFA}" dt="2022-03-21T10:36:07.054" v="0" actId="478"/>
      <pc:docMkLst>
        <pc:docMk/>
      </pc:docMkLst>
      <pc:sldChg chg="delSp mod">
        <pc:chgData name="Miyazaki Kenta" userId="96ca24df2e7ac296" providerId="LiveId" clId="{B94ACB77-2837-4B8F-971D-9EAF354BAFFA}" dt="2022-03-21T10:36:07.054" v="0" actId="478"/>
        <pc:sldMkLst>
          <pc:docMk/>
          <pc:sldMk cId="1586233895" sldId="256"/>
        </pc:sldMkLst>
        <pc:spChg chg="del">
          <ac:chgData name="Miyazaki Kenta" userId="96ca24df2e7ac296" providerId="LiveId" clId="{B94ACB77-2837-4B8F-971D-9EAF354BAFFA}" dt="2022-03-21T10:36:07.054" v="0" actId="478"/>
          <ac:spMkLst>
            <pc:docMk/>
            <pc:sldMk cId="1586233895" sldId="256"/>
            <ac:spMk id="5" creationId="{79893F16-17CD-8A40-A347-7A5A411D170D}"/>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系列 1</c:v>
                </c:pt>
              </c:strCache>
            </c:strRef>
          </c:tx>
          <c:spPr>
            <a:solidFill>
              <a:schemeClr val="accent6"/>
            </a:solidFill>
            <a:ln>
              <a:noFill/>
            </a:ln>
            <a:effectLst/>
          </c:spPr>
          <c:invertIfNegative val="0"/>
          <c:cat>
            <c:strRef>
              <c:f>Sheet1!$A$2:$A$4</c:f>
              <c:strCache>
                <c:ptCount val="3"/>
                <c:pt idx="0">
                  <c:v>壺１</c:v>
                </c:pt>
                <c:pt idx="1">
                  <c:v>壺２</c:v>
                </c:pt>
                <c:pt idx="2">
                  <c:v>壺３</c:v>
                </c:pt>
              </c:strCache>
            </c:strRef>
          </c:cat>
          <c:val>
            <c:numRef>
              <c:f>Sheet1!$B$2:$B$4</c:f>
              <c:numCache>
                <c:formatCode>#\ ?/?</c:formatCode>
                <c:ptCount val="3"/>
                <c:pt idx="0">
                  <c:v>0.16666666666666666</c:v>
                </c:pt>
                <c:pt idx="1">
                  <c:v>0.33333333333333331</c:v>
                </c:pt>
                <c:pt idx="2">
                  <c:v>0.5</c:v>
                </c:pt>
              </c:numCache>
            </c:numRef>
          </c:val>
          <c:extLst>
            <c:ext xmlns:c16="http://schemas.microsoft.com/office/drawing/2014/chart" uri="{C3380CC4-5D6E-409C-BE32-E72D297353CC}">
              <c16:uniqueId val="{00000000-205D-2840-9681-8175184FB61F}"/>
            </c:ext>
          </c:extLst>
        </c:ser>
        <c:dLbls>
          <c:showLegendKey val="0"/>
          <c:showVal val="0"/>
          <c:showCatName val="0"/>
          <c:showSerName val="0"/>
          <c:showPercent val="0"/>
          <c:showBubbleSize val="0"/>
        </c:dLbls>
        <c:gapWidth val="150"/>
        <c:overlap val="100"/>
        <c:axId val="498536560"/>
        <c:axId val="501386960"/>
      </c:barChart>
      <c:catAx>
        <c:axId val="498536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501386960"/>
        <c:crosses val="autoZero"/>
        <c:auto val="1"/>
        <c:lblAlgn val="ctr"/>
        <c:lblOffset val="100"/>
        <c:noMultiLvlLbl val="0"/>
      </c:catAx>
      <c:valAx>
        <c:axId val="501386960"/>
        <c:scaling>
          <c:orientation val="minMax"/>
        </c:scaling>
        <c:delete val="0"/>
        <c:axPos val="l"/>
        <c:majorGridlines>
          <c:spPr>
            <a:ln w="9525" cap="flat" cmpd="sng" algn="ctr">
              <a:solidFill>
                <a:schemeClr val="tx1">
                  <a:lumMod val="15000"/>
                  <a:lumOff val="85000"/>
                </a:schemeClr>
              </a:solidFill>
              <a:round/>
            </a:ln>
            <a:effectLst/>
          </c:spPr>
        </c:majorGridlines>
        <c:numFmt formatCode="#\ ?/?"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985365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系列 1</c:v>
                </c:pt>
              </c:strCache>
            </c:strRef>
          </c:tx>
          <c:spPr>
            <a:solidFill>
              <a:schemeClr val="accent6"/>
            </a:solidFill>
            <a:ln>
              <a:noFill/>
            </a:ln>
            <a:effectLst/>
          </c:spPr>
          <c:invertIfNegative val="0"/>
          <c:cat>
            <c:strRef>
              <c:f>Sheet1!$A$2:$A$4</c:f>
              <c:strCache>
                <c:ptCount val="3"/>
                <c:pt idx="0">
                  <c:v>壺１</c:v>
                </c:pt>
                <c:pt idx="1">
                  <c:v>壺２</c:v>
                </c:pt>
                <c:pt idx="2">
                  <c:v>壺３</c:v>
                </c:pt>
              </c:strCache>
            </c:strRef>
          </c:cat>
          <c:val>
            <c:numRef>
              <c:f>Sheet1!$B$2:$B$4</c:f>
              <c:numCache>
                <c:formatCode>#\ ?/?</c:formatCode>
                <c:ptCount val="3"/>
                <c:pt idx="0">
                  <c:v>7.1428571428571425E-2</c:v>
                </c:pt>
                <c:pt idx="1">
                  <c:v>0.2857142857142857</c:v>
                </c:pt>
                <c:pt idx="2">
                  <c:v>0.6428571428571429</c:v>
                </c:pt>
              </c:numCache>
            </c:numRef>
          </c:val>
          <c:extLst>
            <c:ext xmlns:c16="http://schemas.microsoft.com/office/drawing/2014/chart" uri="{C3380CC4-5D6E-409C-BE32-E72D297353CC}">
              <c16:uniqueId val="{00000000-CAB1-A746-8051-A8406B855F77}"/>
            </c:ext>
          </c:extLst>
        </c:ser>
        <c:dLbls>
          <c:showLegendKey val="0"/>
          <c:showVal val="0"/>
          <c:showCatName val="0"/>
          <c:showSerName val="0"/>
          <c:showPercent val="0"/>
          <c:showBubbleSize val="0"/>
        </c:dLbls>
        <c:gapWidth val="150"/>
        <c:overlap val="100"/>
        <c:axId val="366667040"/>
        <c:axId val="366670160"/>
      </c:barChart>
      <c:catAx>
        <c:axId val="366667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66670160"/>
        <c:crosses val="autoZero"/>
        <c:auto val="1"/>
        <c:lblAlgn val="ctr"/>
        <c:lblOffset val="100"/>
        <c:noMultiLvlLbl val="0"/>
      </c:catAx>
      <c:valAx>
        <c:axId val="366670160"/>
        <c:scaling>
          <c:orientation val="minMax"/>
        </c:scaling>
        <c:delete val="0"/>
        <c:axPos val="l"/>
        <c:majorGridlines>
          <c:spPr>
            <a:ln w="9525" cap="flat" cmpd="sng" algn="ctr">
              <a:solidFill>
                <a:schemeClr val="tx1">
                  <a:lumMod val="15000"/>
                  <a:lumOff val="85000"/>
                </a:schemeClr>
              </a:solidFill>
              <a:round/>
            </a:ln>
            <a:effectLst/>
          </c:spPr>
        </c:majorGridlines>
        <c:numFmt formatCode="#\ ?/?"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66667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系列 1</c:v>
                </c:pt>
              </c:strCache>
            </c:strRef>
          </c:tx>
          <c:spPr>
            <a:solidFill>
              <a:schemeClr val="accent6"/>
            </a:solidFill>
            <a:ln>
              <a:noFill/>
            </a:ln>
            <a:effectLst/>
          </c:spPr>
          <c:invertIfNegative val="0"/>
          <c:cat>
            <c:strRef>
              <c:f>Sheet1!$A$2:$A$4</c:f>
              <c:strCache>
                <c:ptCount val="3"/>
                <c:pt idx="0">
                  <c:v>壺１</c:v>
                </c:pt>
                <c:pt idx="1">
                  <c:v>壺２</c:v>
                </c:pt>
                <c:pt idx="2">
                  <c:v>壺３</c:v>
                </c:pt>
              </c:strCache>
            </c:strRef>
          </c:cat>
          <c:val>
            <c:numRef>
              <c:f>Sheet1!$B$2:$B$4</c:f>
              <c:numCache>
                <c:formatCode>#\ ?/?</c:formatCode>
                <c:ptCount val="3"/>
                <c:pt idx="0">
                  <c:v>7.1428571428571425E-2</c:v>
                </c:pt>
                <c:pt idx="1">
                  <c:v>0.2857142857142857</c:v>
                </c:pt>
                <c:pt idx="2">
                  <c:v>0.6428571428571429</c:v>
                </c:pt>
              </c:numCache>
            </c:numRef>
          </c:val>
          <c:extLst>
            <c:ext xmlns:c16="http://schemas.microsoft.com/office/drawing/2014/chart" uri="{C3380CC4-5D6E-409C-BE32-E72D297353CC}">
              <c16:uniqueId val="{00000000-CAB1-A746-8051-A8406B855F77}"/>
            </c:ext>
          </c:extLst>
        </c:ser>
        <c:dLbls>
          <c:showLegendKey val="0"/>
          <c:showVal val="0"/>
          <c:showCatName val="0"/>
          <c:showSerName val="0"/>
          <c:showPercent val="0"/>
          <c:showBubbleSize val="0"/>
        </c:dLbls>
        <c:gapWidth val="150"/>
        <c:overlap val="100"/>
        <c:axId val="366667040"/>
        <c:axId val="366670160"/>
      </c:barChart>
      <c:catAx>
        <c:axId val="366667040"/>
        <c:scaling>
          <c:orientation val="minMax"/>
        </c:scaling>
        <c:delete val="1"/>
        <c:axPos val="b"/>
        <c:numFmt formatCode="General" sourceLinked="1"/>
        <c:majorTickMark val="none"/>
        <c:minorTickMark val="none"/>
        <c:tickLblPos val="nextTo"/>
        <c:crossAx val="366670160"/>
        <c:crossesAt val="0"/>
        <c:auto val="1"/>
        <c:lblAlgn val="ctr"/>
        <c:lblOffset val="100"/>
        <c:noMultiLvlLbl val="0"/>
      </c:catAx>
      <c:valAx>
        <c:axId val="36667016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 ?/?"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66667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系列 1</c:v>
                </c:pt>
              </c:strCache>
            </c:strRef>
          </c:tx>
          <c:spPr>
            <a:solidFill>
              <a:schemeClr val="accent6"/>
            </a:solidFill>
            <a:ln>
              <a:noFill/>
            </a:ln>
            <a:effectLst/>
          </c:spPr>
          <c:invertIfNegative val="0"/>
          <c:cat>
            <c:strRef>
              <c:f>Sheet1!$A$2:$A$4</c:f>
              <c:strCache>
                <c:ptCount val="3"/>
                <c:pt idx="0">
                  <c:v>壺１</c:v>
                </c:pt>
                <c:pt idx="1">
                  <c:v>壺２</c:v>
                </c:pt>
                <c:pt idx="2">
                  <c:v>壺３</c:v>
                </c:pt>
              </c:strCache>
            </c:strRef>
          </c:cat>
          <c:val>
            <c:numRef>
              <c:f>Sheet1!$B$2:$B$4</c:f>
              <c:numCache>
                <c:formatCode>#\ ?/?</c:formatCode>
                <c:ptCount val="3"/>
                <c:pt idx="0">
                  <c:v>0.16666666666666666</c:v>
                </c:pt>
                <c:pt idx="1">
                  <c:v>0.33333333333333331</c:v>
                </c:pt>
                <c:pt idx="2">
                  <c:v>0.5</c:v>
                </c:pt>
              </c:numCache>
            </c:numRef>
          </c:val>
          <c:extLst>
            <c:ext xmlns:c16="http://schemas.microsoft.com/office/drawing/2014/chart" uri="{C3380CC4-5D6E-409C-BE32-E72D297353CC}">
              <c16:uniqueId val="{00000000-D401-A841-B92E-3ACC4D19AC85}"/>
            </c:ext>
          </c:extLst>
        </c:ser>
        <c:dLbls>
          <c:showLegendKey val="0"/>
          <c:showVal val="0"/>
          <c:showCatName val="0"/>
          <c:showSerName val="0"/>
          <c:showPercent val="0"/>
          <c:showBubbleSize val="0"/>
        </c:dLbls>
        <c:gapWidth val="150"/>
        <c:overlap val="100"/>
        <c:axId val="498536560"/>
        <c:axId val="501386960"/>
      </c:barChart>
      <c:catAx>
        <c:axId val="498536560"/>
        <c:scaling>
          <c:orientation val="minMax"/>
        </c:scaling>
        <c:delete val="1"/>
        <c:axPos val="t"/>
        <c:numFmt formatCode="General" sourceLinked="1"/>
        <c:majorTickMark val="none"/>
        <c:minorTickMark val="none"/>
        <c:tickLblPos val="nextTo"/>
        <c:crossAx val="501386960"/>
        <c:crosses val="max"/>
        <c:auto val="1"/>
        <c:lblAlgn val="ctr"/>
        <c:lblOffset val="100"/>
        <c:noMultiLvlLbl val="0"/>
      </c:catAx>
      <c:valAx>
        <c:axId val="50138696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 ?/?"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985365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系列 1</c:v>
                </c:pt>
              </c:strCache>
            </c:strRef>
          </c:tx>
          <c:spPr>
            <a:solidFill>
              <a:schemeClr val="accent6"/>
            </a:solidFill>
            <a:ln>
              <a:noFill/>
            </a:ln>
            <a:effectLst/>
          </c:spPr>
          <c:invertIfNegative val="0"/>
          <c:cat>
            <c:strRef>
              <c:f>Sheet1!$A$2:$A$4</c:f>
              <c:strCache>
                <c:ptCount val="3"/>
                <c:pt idx="0">
                  <c:v>カテゴリ 1</c:v>
                </c:pt>
                <c:pt idx="1">
                  <c:v>カテゴリ 2</c:v>
                </c:pt>
                <c:pt idx="2">
                  <c:v>カテゴリ 3</c:v>
                </c:pt>
              </c:strCache>
            </c:strRef>
          </c:cat>
          <c:val>
            <c:numRef>
              <c:f>Sheet1!$B$2:$B$4</c:f>
              <c:numCache>
                <c:formatCode>#\ ?/?</c:formatCode>
                <c:ptCount val="3"/>
                <c:pt idx="0">
                  <c:v>0.33333333333333331</c:v>
                </c:pt>
                <c:pt idx="1">
                  <c:v>0.33333333333333331</c:v>
                </c:pt>
                <c:pt idx="2">
                  <c:v>0.33333333333333331</c:v>
                </c:pt>
              </c:numCache>
            </c:numRef>
          </c:val>
          <c:extLst>
            <c:ext xmlns:c16="http://schemas.microsoft.com/office/drawing/2014/chart" uri="{C3380CC4-5D6E-409C-BE32-E72D297353CC}">
              <c16:uniqueId val="{00000000-24A5-4442-966E-E68A446322B2}"/>
            </c:ext>
          </c:extLst>
        </c:ser>
        <c:dLbls>
          <c:showLegendKey val="0"/>
          <c:showVal val="0"/>
          <c:showCatName val="0"/>
          <c:showSerName val="0"/>
          <c:showPercent val="0"/>
          <c:showBubbleSize val="0"/>
        </c:dLbls>
        <c:gapWidth val="150"/>
        <c:overlap val="100"/>
        <c:axId val="2146132031"/>
        <c:axId val="2146162159"/>
      </c:barChart>
      <c:catAx>
        <c:axId val="2146132031"/>
        <c:scaling>
          <c:orientation val="minMax"/>
        </c:scaling>
        <c:delete val="1"/>
        <c:axPos val="b"/>
        <c:numFmt formatCode="General" sourceLinked="1"/>
        <c:majorTickMark val="none"/>
        <c:minorTickMark val="none"/>
        <c:tickLblPos val="nextTo"/>
        <c:crossAx val="2146162159"/>
        <c:crosses val="autoZero"/>
        <c:auto val="1"/>
        <c:lblAlgn val="ctr"/>
        <c:lblOffset val="100"/>
        <c:noMultiLvlLbl val="0"/>
      </c:catAx>
      <c:valAx>
        <c:axId val="2146162159"/>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 ?/?"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21461320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系列 1</c:v>
                </c:pt>
              </c:strCache>
            </c:strRef>
          </c:tx>
          <c:spPr>
            <a:solidFill>
              <a:schemeClr val="accent6"/>
            </a:solidFill>
            <a:ln>
              <a:noFill/>
            </a:ln>
            <a:effectLst/>
          </c:spPr>
          <c:invertIfNegative val="0"/>
          <c:cat>
            <c:strRef>
              <c:f>Sheet1!$A$2:$A$4</c:f>
              <c:strCache>
                <c:ptCount val="3"/>
                <c:pt idx="0">
                  <c:v>壺１</c:v>
                </c:pt>
                <c:pt idx="1">
                  <c:v>壺２</c:v>
                </c:pt>
                <c:pt idx="2">
                  <c:v>壺３</c:v>
                </c:pt>
              </c:strCache>
            </c:strRef>
          </c:cat>
          <c:val>
            <c:numRef>
              <c:f>Sheet1!$B$2:$B$4</c:f>
              <c:numCache>
                <c:formatCode>#\ ?/?</c:formatCode>
                <c:ptCount val="3"/>
                <c:pt idx="0">
                  <c:v>7.1428571428571425E-2</c:v>
                </c:pt>
                <c:pt idx="1">
                  <c:v>0.2857142857142857</c:v>
                </c:pt>
                <c:pt idx="2">
                  <c:v>0.6428571428571429</c:v>
                </c:pt>
              </c:numCache>
            </c:numRef>
          </c:val>
          <c:extLst>
            <c:ext xmlns:c16="http://schemas.microsoft.com/office/drawing/2014/chart" uri="{C3380CC4-5D6E-409C-BE32-E72D297353CC}">
              <c16:uniqueId val="{00000000-CAB1-A746-8051-A8406B855F77}"/>
            </c:ext>
          </c:extLst>
        </c:ser>
        <c:dLbls>
          <c:showLegendKey val="0"/>
          <c:showVal val="0"/>
          <c:showCatName val="0"/>
          <c:showSerName val="0"/>
          <c:showPercent val="0"/>
          <c:showBubbleSize val="0"/>
        </c:dLbls>
        <c:gapWidth val="150"/>
        <c:overlap val="100"/>
        <c:axId val="366667040"/>
        <c:axId val="366670160"/>
      </c:barChart>
      <c:catAx>
        <c:axId val="366667040"/>
        <c:scaling>
          <c:orientation val="minMax"/>
        </c:scaling>
        <c:delete val="1"/>
        <c:axPos val="b"/>
        <c:numFmt formatCode="General" sourceLinked="1"/>
        <c:majorTickMark val="none"/>
        <c:minorTickMark val="none"/>
        <c:tickLblPos val="nextTo"/>
        <c:crossAx val="366670160"/>
        <c:crossesAt val="0"/>
        <c:auto val="1"/>
        <c:lblAlgn val="ctr"/>
        <c:lblOffset val="100"/>
        <c:noMultiLvlLbl val="0"/>
      </c:catAx>
      <c:valAx>
        <c:axId val="36667016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 ?/?"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66667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系列 1</c:v>
                </c:pt>
              </c:strCache>
            </c:strRef>
          </c:tx>
          <c:spPr>
            <a:solidFill>
              <a:schemeClr val="accent6"/>
            </a:solidFill>
            <a:ln>
              <a:noFill/>
            </a:ln>
            <a:effectLst/>
          </c:spPr>
          <c:invertIfNegative val="0"/>
          <c:cat>
            <c:strRef>
              <c:f>Sheet1!$A$2:$A$4</c:f>
              <c:strCache>
                <c:ptCount val="3"/>
                <c:pt idx="0">
                  <c:v>壺１</c:v>
                </c:pt>
                <c:pt idx="1">
                  <c:v>壺２</c:v>
                </c:pt>
                <c:pt idx="2">
                  <c:v>壺３</c:v>
                </c:pt>
              </c:strCache>
            </c:strRef>
          </c:cat>
          <c:val>
            <c:numRef>
              <c:f>Sheet1!$B$2:$B$4</c:f>
              <c:numCache>
                <c:formatCode>#\ ?/?</c:formatCode>
                <c:ptCount val="3"/>
                <c:pt idx="0">
                  <c:v>7.1428571428571425E-2</c:v>
                </c:pt>
                <c:pt idx="1">
                  <c:v>0.2857142857142857</c:v>
                </c:pt>
                <c:pt idx="2">
                  <c:v>0.6428571428571429</c:v>
                </c:pt>
              </c:numCache>
            </c:numRef>
          </c:val>
          <c:extLst>
            <c:ext xmlns:c16="http://schemas.microsoft.com/office/drawing/2014/chart" uri="{C3380CC4-5D6E-409C-BE32-E72D297353CC}">
              <c16:uniqueId val="{00000000-CAB1-A746-8051-A8406B855F77}"/>
            </c:ext>
          </c:extLst>
        </c:ser>
        <c:dLbls>
          <c:showLegendKey val="0"/>
          <c:showVal val="0"/>
          <c:showCatName val="0"/>
          <c:showSerName val="0"/>
          <c:showPercent val="0"/>
          <c:showBubbleSize val="0"/>
        </c:dLbls>
        <c:gapWidth val="150"/>
        <c:overlap val="100"/>
        <c:axId val="366667040"/>
        <c:axId val="366670160"/>
      </c:barChart>
      <c:catAx>
        <c:axId val="366667040"/>
        <c:scaling>
          <c:orientation val="minMax"/>
        </c:scaling>
        <c:delete val="1"/>
        <c:axPos val="b"/>
        <c:numFmt formatCode="General" sourceLinked="1"/>
        <c:majorTickMark val="none"/>
        <c:minorTickMark val="none"/>
        <c:tickLblPos val="nextTo"/>
        <c:crossAx val="366670160"/>
        <c:crossesAt val="0"/>
        <c:auto val="1"/>
        <c:lblAlgn val="ctr"/>
        <c:lblOffset val="100"/>
        <c:noMultiLvlLbl val="0"/>
      </c:catAx>
      <c:valAx>
        <c:axId val="36667016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 ?/?"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66667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B4D4F9-10BB-B349-808D-903E8EE2C7F7}" type="datetimeFigureOut">
              <a:rPr kumimoji="1" lang="ja-JP" altLang="en-US" smtClean="0"/>
              <a:t>2022/3/21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6D430-22F9-1E4B-9DA4-83169B7D6A4A}" type="slidenum">
              <a:rPr kumimoji="1" lang="ja-JP" altLang="en-US" smtClean="0"/>
              <a:t>‹#›</a:t>
            </a:fld>
            <a:endParaRPr kumimoji="1" lang="ja-JP" altLang="en-US"/>
          </a:p>
        </p:txBody>
      </p:sp>
    </p:spTree>
    <p:extLst>
      <p:ext uri="{BB962C8B-B14F-4D97-AF65-F5344CB8AC3E}">
        <p14:creationId xmlns:p14="http://schemas.microsoft.com/office/powerpoint/2010/main" val="297603797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1</a:t>
            </a:fld>
            <a:endParaRPr kumimoji="1" lang="ja-JP" altLang="en-US"/>
          </a:p>
        </p:txBody>
      </p:sp>
    </p:spTree>
    <p:extLst>
      <p:ext uri="{BB962C8B-B14F-4D97-AF65-F5344CB8AC3E}">
        <p14:creationId xmlns:p14="http://schemas.microsoft.com/office/powerpoint/2010/main" val="2766655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p.70</a:t>
            </a:r>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21</a:t>
            </a:fld>
            <a:endParaRPr kumimoji="1" lang="ja-JP" altLang="en-US"/>
          </a:p>
        </p:txBody>
      </p:sp>
    </p:spTree>
    <p:extLst>
      <p:ext uri="{BB962C8B-B14F-4D97-AF65-F5344CB8AC3E}">
        <p14:creationId xmlns:p14="http://schemas.microsoft.com/office/powerpoint/2010/main" val="24590481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p.70</a:t>
            </a:r>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22</a:t>
            </a:fld>
            <a:endParaRPr kumimoji="1" lang="ja-JP" altLang="en-US"/>
          </a:p>
        </p:txBody>
      </p:sp>
    </p:spTree>
    <p:extLst>
      <p:ext uri="{BB962C8B-B14F-4D97-AF65-F5344CB8AC3E}">
        <p14:creationId xmlns:p14="http://schemas.microsoft.com/office/powerpoint/2010/main" val="91803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データ</a:t>
            </a:r>
            <a:r>
              <a:rPr kumimoji="1" lang="en-US" altLang="ja-JP" dirty="0"/>
              <a:t>(</a:t>
            </a:r>
            <a:r>
              <a:rPr kumimoji="1" lang="ja-JP" altLang="en-US"/>
              <a:t>結果</a:t>
            </a:r>
            <a:r>
              <a:rPr kumimoji="1" lang="en-US" altLang="ja-JP" dirty="0"/>
              <a:t>)</a:t>
            </a:r>
            <a:r>
              <a:rPr kumimoji="1" lang="ja-JP" altLang="en-US"/>
              <a:t>が得られたときにその原因を求めるための確率の式である</a:t>
            </a:r>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23</a:t>
            </a:fld>
            <a:endParaRPr kumimoji="1" lang="ja-JP" altLang="en-US"/>
          </a:p>
        </p:txBody>
      </p:sp>
    </p:spTree>
    <p:extLst>
      <p:ext uri="{BB962C8B-B14F-4D97-AF65-F5344CB8AC3E}">
        <p14:creationId xmlns:p14="http://schemas.microsoft.com/office/powerpoint/2010/main" val="1476594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24</a:t>
            </a:fld>
            <a:endParaRPr kumimoji="1" lang="ja-JP" altLang="en-US"/>
          </a:p>
        </p:txBody>
      </p:sp>
    </p:spTree>
    <p:extLst>
      <p:ext uri="{BB962C8B-B14F-4D97-AF65-F5344CB8AC3E}">
        <p14:creationId xmlns:p14="http://schemas.microsoft.com/office/powerpoint/2010/main" val="3286173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25</a:t>
            </a:fld>
            <a:endParaRPr kumimoji="1" lang="ja-JP" altLang="en-US"/>
          </a:p>
        </p:txBody>
      </p:sp>
    </p:spTree>
    <p:extLst>
      <p:ext uri="{BB962C8B-B14F-4D97-AF65-F5344CB8AC3E}">
        <p14:creationId xmlns:p14="http://schemas.microsoft.com/office/powerpoint/2010/main" val="1501404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26</a:t>
            </a:fld>
            <a:endParaRPr kumimoji="1" lang="ja-JP" altLang="en-US"/>
          </a:p>
        </p:txBody>
      </p:sp>
    </p:spTree>
    <p:extLst>
      <p:ext uri="{BB962C8B-B14F-4D97-AF65-F5344CB8AC3E}">
        <p14:creationId xmlns:p14="http://schemas.microsoft.com/office/powerpoint/2010/main" val="2457529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27</a:t>
            </a:fld>
            <a:endParaRPr kumimoji="1" lang="ja-JP" altLang="en-US"/>
          </a:p>
        </p:txBody>
      </p:sp>
    </p:spTree>
    <p:extLst>
      <p:ext uri="{BB962C8B-B14F-4D97-AF65-F5344CB8AC3E}">
        <p14:creationId xmlns:p14="http://schemas.microsoft.com/office/powerpoint/2010/main" val="4257745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28</a:t>
            </a:fld>
            <a:endParaRPr kumimoji="1" lang="ja-JP" altLang="en-US"/>
          </a:p>
        </p:txBody>
      </p:sp>
    </p:spTree>
    <p:extLst>
      <p:ext uri="{BB962C8B-B14F-4D97-AF65-F5344CB8AC3E}">
        <p14:creationId xmlns:p14="http://schemas.microsoft.com/office/powerpoint/2010/main" val="466736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29</a:t>
            </a:fld>
            <a:endParaRPr kumimoji="1" lang="ja-JP" altLang="en-US"/>
          </a:p>
        </p:txBody>
      </p:sp>
    </p:spTree>
    <p:extLst>
      <p:ext uri="{BB962C8B-B14F-4D97-AF65-F5344CB8AC3E}">
        <p14:creationId xmlns:p14="http://schemas.microsoft.com/office/powerpoint/2010/main" val="3525071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30</a:t>
            </a:fld>
            <a:endParaRPr kumimoji="1" lang="ja-JP" altLang="en-US"/>
          </a:p>
        </p:txBody>
      </p:sp>
    </p:spTree>
    <p:extLst>
      <p:ext uri="{BB962C8B-B14F-4D97-AF65-F5344CB8AC3E}">
        <p14:creationId xmlns:p14="http://schemas.microsoft.com/office/powerpoint/2010/main" val="1864042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2</a:t>
            </a:fld>
            <a:endParaRPr kumimoji="1" lang="ja-JP" altLang="en-US"/>
          </a:p>
        </p:txBody>
      </p:sp>
    </p:spTree>
    <p:extLst>
      <p:ext uri="{BB962C8B-B14F-4D97-AF65-F5344CB8AC3E}">
        <p14:creationId xmlns:p14="http://schemas.microsoft.com/office/powerpoint/2010/main" val="3693166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32</a:t>
            </a:fld>
            <a:endParaRPr kumimoji="1" lang="ja-JP" altLang="en-US"/>
          </a:p>
        </p:txBody>
      </p:sp>
    </p:spTree>
    <p:extLst>
      <p:ext uri="{BB962C8B-B14F-4D97-AF65-F5344CB8AC3E}">
        <p14:creationId xmlns:p14="http://schemas.microsoft.com/office/powerpoint/2010/main" val="572452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33</a:t>
            </a:fld>
            <a:endParaRPr kumimoji="1" lang="ja-JP" altLang="en-US"/>
          </a:p>
        </p:txBody>
      </p:sp>
    </p:spTree>
    <p:extLst>
      <p:ext uri="{BB962C8B-B14F-4D97-AF65-F5344CB8AC3E}">
        <p14:creationId xmlns:p14="http://schemas.microsoft.com/office/powerpoint/2010/main" val="7802161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p.138</a:t>
            </a:r>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34</a:t>
            </a:fld>
            <a:endParaRPr kumimoji="1" lang="ja-JP" altLang="en-US"/>
          </a:p>
        </p:txBody>
      </p:sp>
    </p:spTree>
    <p:extLst>
      <p:ext uri="{BB962C8B-B14F-4D97-AF65-F5344CB8AC3E}">
        <p14:creationId xmlns:p14="http://schemas.microsoft.com/office/powerpoint/2010/main" val="38206842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p.126</a:t>
            </a:r>
          </a:p>
          <a:p>
            <a:r>
              <a:rPr kumimoji="1" lang="ja-JP" altLang="en-US"/>
              <a:t>答えは</a:t>
            </a:r>
            <a:r>
              <a:rPr kumimoji="1" lang="en-US" altLang="ja-JP" dirty="0"/>
              <a:t>37%</a:t>
            </a:r>
            <a:r>
              <a:rPr kumimoji="1" lang="ja-JP" altLang="en-US"/>
              <a:t>だけど以外と少ない</a:t>
            </a:r>
            <a:endParaRPr kumimoji="1" lang="en-US" altLang="ja-JP" dirty="0"/>
          </a:p>
          <a:p>
            <a:r>
              <a:rPr kumimoji="1" lang="ja-JP" altLang="en-US"/>
              <a:t>事前確率を取りこんで計算しているから</a:t>
            </a:r>
            <a:endParaRPr kumimoji="1" lang="en-US" altLang="ja-JP" dirty="0"/>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35</a:t>
            </a:fld>
            <a:endParaRPr kumimoji="1" lang="ja-JP" altLang="en-US"/>
          </a:p>
        </p:txBody>
      </p:sp>
    </p:spTree>
    <p:extLst>
      <p:ext uri="{BB962C8B-B14F-4D97-AF65-F5344CB8AC3E}">
        <p14:creationId xmlns:p14="http://schemas.microsoft.com/office/powerpoint/2010/main" val="402089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p.138</a:t>
            </a:r>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37</a:t>
            </a:fld>
            <a:endParaRPr kumimoji="1" lang="ja-JP" altLang="en-US"/>
          </a:p>
        </p:txBody>
      </p:sp>
    </p:spTree>
    <p:extLst>
      <p:ext uri="{BB962C8B-B14F-4D97-AF65-F5344CB8AC3E}">
        <p14:creationId xmlns:p14="http://schemas.microsoft.com/office/powerpoint/2010/main" val="37847705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38</a:t>
            </a:fld>
            <a:endParaRPr kumimoji="1" lang="ja-JP" altLang="en-US"/>
          </a:p>
        </p:txBody>
      </p:sp>
    </p:spTree>
    <p:extLst>
      <p:ext uri="{BB962C8B-B14F-4D97-AF65-F5344CB8AC3E}">
        <p14:creationId xmlns:p14="http://schemas.microsoft.com/office/powerpoint/2010/main" val="3741475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39</a:t>
            </a:fld>
            <a:endParaRPr kumimoji="1" lang="ja-JP" altLang="en-US"/>
          </a:p>
        </p:txBody>
      </p:sp>
    </p:spTree>
    <p:extLst>
      <p:ext uri="{BB962C8B-B14F-4D97-AF65-F5344CB8AC3E}">
        <p14:creationId xmlns:p14="http://schemas.microsoft.com/office/powerpoint/2010/main" val="3939462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取り出した玉が本物の箱からであるというのは、何も知らなければ</a:t>
            </a:r>
            <a:r>
              <a:rPr kumimoji="1" lang="en-US" altLang="ja-JP" dirty="0"/>
              <a:t>1/2</a:t>
            </a:r>
          </a:p>
          <a:p>
            <a:r>
              <a:rPr kumimoji="1" lang="ja-JP" altLang="en-US"/>
              <a:t>でも、今、この前真珠がでたと知っている</a:t>
            </a:r>
            <a:endParaRPr kumimoji="1" lang="en-US" altLang="ja-JP" dirty="0"/>
          </a:p>
          <a:p>
            <a:r>
              <a:rPr kumimoji="1" lang="ja-JP" altLang="en-US"/>
              <a:t>もともと真珠の多いのは本物の箱だとも知っている</a:t>
            </a:r>
            <a:endParaRPr kumimoji="1" lang="en-US" altLang="ja-JP" dirty="0"/>
          </a:p>
          <a:p>
            <a:r>
              <a:rPr kumimoji="1" lang="ja-JP" altLang="en-US"/>
              <a:t>、取り出した玉が本物の箱からであるという確率が、過去の情報を取り入れたことにより上がるのは直感的に理解できる</a:t>
            </a:r>
            <a:endParaRPr kumimoji="1" lang="en-US" altLang="ja-JP" dirty="0"/>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40</a:t>
            </a:fld>
            <a:endParaRPr kumimoji="1" lang="ja-JP" altLang="en-US"/>
          </a:p>
        </p:txBody>
      </p:sp>
    </p:spTree>
    <p:extLst>
      <p:ext uri="{BB962C8B-B14F-4D97-AF65-F5344CB8AC3E}">
        <p14:creationId xmlns:p14="http://schemas.microsoft.com/office/powerpoint/2010/main" val="10264622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取り出した玉が本物の箱からであるというのは、何も知らなければ</a:t>
            </a:r>
            <a:r>
              <a:rPr kumimoji="1" lang="en-US" altLang="ja-JP" dirty="0"/>
              <a:t>1/2</a:t>
            </a:r>
          </a:p>
          <a:p>
            <a:r>
              <a:rPr kumimoji="1" lang="ja-JP" altLang="en-US"/>
              <a:t>でも、今、この前真珠がでたと知っている</a:t>
            </a:r>
            <a:endParaRPr kumimoji="1" lang="en-US" altLang="ja-JP" dirty="0"/>
          </a:p>
          <a:p>
            <a:r>
              <a:rPr kumimoji="1" lang="ja-JP" altLang="en-US"/>
              <a:t>もともと真珠の多いのは本物の箱だとも知っている</a:t>
            </a:r>
            <a:endParaRPr kumimoji="1" lang="en-US" altLang="ja-JP" dirty="0"/>
          </a:p>
          <a:p>
            <a:r>
              <a:rPr kumimoji="1" lang="ja-JP" altLang="en-US"/>
              <a:t>、取り出した玉が本物の箱からであるという確率が、過去の情報を取り入れたことにより上がるのは直感的に理解できる</a:t>
            </a:r>
            <a:endParaRPr kumimoji="1" lang="en-US" altLang="ja-JP" dirty="0"/>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41</a:t>
            </a:fld>
            <a:endParaRPr kumimoji="1" lang="ja-JP" altLang="en-US"/>
          </a:p>
        </p:txBody>
      </p:sp>
    </p:spTree>
    <p:extLst>
      <p:ext uri="{BB962C8B-B14F-4D97-AF65-F5344CB8AC3E}">
        <p14:creationId xmlns:p14="http://schemas.microsoft.com/office/powerpoint/2010/main" val="14932967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直感的にも理解できる</a:t>
            </a:r>
            <a:endParaRPr kumimoji="1" lang="en-US" altLang="ja-JP" dirty="0"/>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42</a:t>
            </a:fld>
            <a:endParaRPr kumimoji="1" lang="ja-JP" altLang="en-US"/>
          </a:p>
        </p:txBody>
      </p:sp>
    </p:spTree>
    <p:extLst>
      <p:ext uri="{BB962C8B-B14F-4D97-AF65-F5344CB8AC3E}">
        <p14:creationId xmlns:p14="http://schemas.microsoft.com/office/powerpoint/2010/main" val="513415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12</a:t>
            </a:fld>
            <a:endParaRPr kumimoji="1" lang="ja-JP" altLang="en-US"/>
          </a:p>
        </p:txBody>
      </p:sp>
    </p:spTree>
    <p:extLst>
      <p:ext uri="{BB962C8B-B14F-4D97-AF65-F5344CB8AC3E}">
        <p14:creationId xmlns:p14="http://schemas.microsoft.com/office/powerpoint/2010/main" val="37955485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43</a:t>
            </a:fld>
            <a:endParaRPr kumimoji="1" lang="ja-JP" altLang="en-US"/>
          </a:p>
        </p:txBody>
      </p:sp>
    </p:spTree>
    <p:extLst>
      <p:ext uri="{BB962C8B-B14F-4D97-AF65-F5344CB8AC3E}">
        <p14:creationId xmlns:p14="http://schemas.microsoft.com/office/powerpoint/2010/main" val="30398163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44</a:t>
            </a:fld>
            <a:endParaRPr kumimoji="1" lang="ja-JP" altLang="en-US"/>
          </a:p>
        </p:txBody>
      </p:sp>
    </p:spTree>
    <p:extLst>
      <p:ext uri="{BB962C8B-B14F-4D97-AF65-F5344CB8AC3E}">
        <p14:creationId xmlns:p14="http://schemas.microsoft.com/office/powerpoint/2010/main" val="33687966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p.138</a:t>
            </a:r>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45</a:t>
            </a:fld>
            <a:endParaRPr kumimoji="1" lang="ja-JP" altLang="en-US"/>
          </a:p>
        </p:txBody>
      </p:sp>
    </p:spTree>
    <p:extLst>
      <p:ext uri="{BB962C8B-B14F-4D97-AF65-F5344CB8AC3E}">
        <p14:creationId xmlns:p14="http://schemas.microsoft.com/office/powerpoint/2010/main" val="31790006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p.138</a:t>
            </a:r>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46</a:t>
            </a:fld>
            <a:endParaRPr kumimoji="1" lang="ja-JP" altLang="en-US"/>
          </a:p>
        </p:txBody>
      </p:sp>
    </p:spTree>
    <p:extLst>
      <p:ext uri="{BB962C8B-B14F-4D97-AF65-F5344CB8AC3E}">
        <p14:creationId xmlns:p14="http://schemas.microsoft.com/office/powerpoint/2010/main" val="2114974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p.138</a:t>
            </a:r>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47</a:t>
            </a:fld>
            <a:endParaRPr kumimoji="1" lang="ja-JP" altLang="en-US"/>
          </a:p>
        </p:txBody>
      </p:sp>
    </p:spTree>
    <p:extLst>
      <p:ext uri="{BB962C8B-B14F-4D97-AF65-F5344CB8AC3E}">
        <p14:creationId xmlns:p14="http://schemas.microsoft.com/office/powerpoint/2010/main" val="24514743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p.138</a:t>
            </a:r>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48</a:t>
            </a:fld>
            <a:endParaRPr kumimoji="1" lang="ja-JP" altLang="en-US"/>
          </a:p>
        </p:txBody>
      </p:sp>
    </p:spTree>
    <p:extLst>
      <p:ext uri="{BB962C8B-B14F-4D97-AF65-F5344CB8AC3E}">
        <p14:creationId xmlns:p14="http://schemas.microsoft.com/office/powerpoint/2010/main" val="32950815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p.138</a:t>
            </a:r>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49</a:t>
            </a:fld>
            <a:endParaRPr kumimoji="1" lang="ja-JP" altLang="en-US"/>
          </a:p>
        </p:txBody>
      </p:sp>
    </p:spTree>
    <p:extLst>
      <p:ext uri="{BB962C8B-B14F-4D97-AF65-F5344CB8AC3E}">
        <p14:creationId xmlns:p14="http://schemas.microsoft.com/office/powerpoint/2010/main" val="441069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p.138</a:t>
            </a:r>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50</a:t>
            </a:fld>
            <a:endParaRPr kumimoji="1" lang="ja-JP" altLang="en-US"/>
          </a:p>
        </p:txBody>
      </p:sp>
    </p:spTree>
    <p:extLst>
      <p:ext uri="{BB962C8B-B14F-4D97-AF65-F5344CB8AC3E}">
        <p14:creationId xmlns:p14="http://schemas.microsoft.com/office/powerpoint/2010/main" val="12429196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51</a:t>
            </a:fld>
            <a:endParaRPr kumimoji="1" lang="ja-JP" altLang="en-US"/>
          </a:p>
        </p:txBody>
      </p:sp>
    </p:spTree>
    <p:extLst>
      <p:ext uri="{BB962C8B-B14F-4D97-AF65-F5344CB8AC3E}">
        <p14:creationId xmlns:p14="http://schemas.microsoft.com/office/powerpoint/2010/main" val="8571553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52</a:t>
            </a:fld>
            <a:endParaRPr kumimoji="1" lang="ja-JP" altLang="en-US"/>
          </a:p>
        </p:txBody>
      </p:sp>
    </p:spTree>
    <p:extLst>
      <p:ext uri="{BB962C8B-B14F-4D97-AF65-F5344CB8AC3E}">
        <p14:creationId xmlns:p14="http://schemas.microsoft.com/office/powerpoint/2010/main" val="3120247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14</a:t>
            </a:fld>
            <a:endParaRPr kumimoji="1" lang="ja-JP" altLang="en-US"/>
          </a:p>
        </p:txBody>
      </p:sp>
    </p:spTree>
    <p:extLst>
      <p:ext uri="{BB962C8B-B14F-4D97-AF65-F5344CB8AC3E}">
        <p14:creationId xmlns:p14="http://schemas.microsoft.com/office/powerpoint/2010/main" val="39024605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53</a:t>
            </a:fld>
            <a:endParaRPr kumimoji="1" lang="ja-JP" altLang="en-US"/>
          </a:p>
        </p:txBody>
      </p:sp>
    </p:spTree>
    <p:extLst>
      <p:ext uri="{BB962C8B-B14F-4D97-AF65-F5344CB8AC3E}">
        <p14:creationId xmlns:p14="http://schemas.microsoft.com/office/powerpoint/2010/main" val="25176953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54</a:t>
            </a:fld>
            <a:endParaRPr kumimoji="1" lang="ja-JP" altLang="en-US"/>
          </a:p>
        </p:txBody>
      </p:sp>
    </p:spTree>
    <p:extLst>
      <p:ext uri="{BB962C8B-B14F-4D97-AF65-F5344CB8AC3E}">
        <p14:creationId xmlns:p14="http://schemas.microsoft.com/office/powerpoint/2010/main" val="3599369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15</a:t>
            </a:fld>
            <a:endParaRPr kumimoji="1" lang="ja-JP" altLang="en-US"/>
          </a:p>
        </p:txBody>
      </p:sp>
    </p:spTree>
    <p:extLst>
      <p:ext uri="{BB962C8B-B14F-4D97-AF65-F5344CB8AC3E}">
        <p14:creationId xmlns:p14="http://schemas.microsoft.com/office/powerpoint/2010/main" val="734289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16</a:t>
            </a:fld>
            <a:endParaRPr kumimoji="1" lang="ja-JP" altLang="en-US"/>
          </a:p>
        </p:txBody>
      </p:sp>
    </p:spTree>
    <p:extLst>
      <p:ext uri="{BB962C8B-B14F-4D97-AF65-F5344CB8AC3E}">
        <p14:creationId xmlns:p14="http://schemas.microsoft.com/office/powerpoint/2010/main" val="1095924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17</a:t>
            </a:fld>
            <a:endParaRPr kumimoji="1" lang="ja-JP" altLang="en-US"/>
          </a:p>
        </p:txBody>
      </p:sp>
    </p:spTree>
    <p:extLst>
      <p:ext uri="{BB962C8B-B14F-4D97-AF65-F5344CB8AC3E}">
        <p14:creationId xmlns:p14="http://schemas.microsoft.com/office/powerpoint/2010/main" val="2238339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p.70</a:t>
            </a:r>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18</a:t>
            </a:fld>
            <a:endParaRPr kumimoji="1" lang="ja-JP" altLang="en-US"/>
          </a:p>
        </p:txBody>
      </p:sp>
    </p:spTree>
    <p:extLst>
      <p:ext uri="{BB962C8B-B14F-4D97-AF65-F5344CB8AC3E}">
        <p14:creationId xmlns:p14="http://schemas.microsoft.com/office/powerpoint/2010/main" val="292722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p.70</a:t>
            </a:r>
            <a:endParaRPr kumimoji="1" lang="ja-JP" altLang="en-US"/>
          </a:p>
        </p:txBody>
      </p:sp>
      <p:sp>
        <p:nvSpPr>
          <p:cNvPr id="4" name="スライド番号プレースホルダー 3"/>
          <p:cNvSpPr>
            <a:spLocks noGrp="1"/>
          </p:cNvSpPr>
          <p:nvPr>
            <p:ph type="sldNum" sz="quarter" idx="5"/>
          </p:nvPr>
        </p:nvSpPr>
        <p:spPr/>
        <p:txBody>
          <a:bodyPr/>
          <a:lstStyle/>
          <a:p>
            <a:fld id="{83E6D430-22F9-1E4B-9DA4-83169B7D6A4A}" type="slidenum">
              <a:rPr kumimoji="1" lang="ja-JP" altLang="en-US" smtClean="0"/>
              <a:t>19</a:t>
            </a:fld>
            <a:endParaRPr kumimoji="1" lang="ja-JP" altLang="en-US"/>
          </a:p>
        </p:txBody>
      </p:sp>
    </p:spTree>
    <p:extLst>
      <p:ext uri="{BB962C8B-B14F-4D97-AF65-F5344CB8AC3E}">
        <p14:creationId xmlns:p14="http://schemas.microsoft.com/office/powerpoint/2010/main" val="1518405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66D3CA-FD70-5A46-831A-1C499699C7A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DDA3393-C2CF-994F-A419-A829BC397F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8D3F910-F75A-0B4A-9430-D70AC0074AA5}"/>
              </a:ext>
            </a:extLst>
          </p:cNvPr>
          <p:cNvSpPr>
            <a:spLocks noGrp="1"/>
          </p:cNvSpPr>
          <p:nvPr>
            <p:ph type="dt" sz="half" idx="10"/>
          </p:nvPr>
        </p:nvSpPr>
        <p:spPr/>
        <p:txBody>
          <a:bodyPr/>
          <a:lstStyle/>
          <a:p>
            <a:fld id="{562B441E-3019-B243-A86A-43B61E65A29F}" type="datetime1">
              <a:rPr kumimoji="1" lang="ja-JP" altLang="en-US" smtClean="0"/>
              <a:t>2022/3/21</a:t>
            </a:fld>
            <a:endParaRPr kumimoji="1" lang="ja-JP" altLang="en-US"/>
          </a:p>
        </p:txBody>
      </p:sp>
      <p:sp>
        <p:nvSpPr>
          <p:cNvPr id="5" name="フッター プレースホルダー 4">
            <a:extLst>
              <a:ext uri="{FF2B5EF4-FFF2-40B4-BE49-F238E27FC236}">
                <a16:creationId xmlns:a16="http://schemas.microsoft.com/office/drawing/2014/main" id="{51CC7E88-34D9-7A4C-84C6-C7BA9E2F25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1EF648-566F-1D4A-BC54-E14307B16B91}"/>
              </a:ext>
            </a:extLst>
          </p:cNvPr>
          <p:cNvSpPr>
            <a:spLocks noGrp="1"/>
          </p:cNvSpPr>
          <p:nvPr>
            <p:ph type="sldNum" sz="quarter" idx="12"/>
          </p:nvPr>
        </p:nvSpPr>
        <p:spPr/>
        <p:txBody>
          <a:bodyPr/>
          <a:lstStyle/>
          <a:p>
            <a:fld id="{A656C2C8-CEF6-9746-8F71-B28302ED3BCE}" type="slidenum">
              <a:rPr kumimoji="1" lang="ja-JP" altLang="en-US" smtClean="0"/>
              <a:t>‹#›</a:t>
            </a:fld>
            <a:endParaRPr kumimoji="1" lang="ja-JP" altLang="en-US"/>
          </a:p>
        </p:txBody>
      </p:sp>
    </p:spTree>
    <p:extLst>
      <p:ext uri="{BB962C8B-B14F-4D97-AF65-F5344CB8AC3E}">
        <p14:creationId xmlns:p14="http://schemas.microsoft.com/office/powerpoint/2010/main" val="2287320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2FDDBD-D58D-C345-BB9E-E61747852A9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A58C1A0-16EB-7E40-8149-ECF6FB89161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C95259A-A62E-574C-B95A-2A6032B6A01F}"/>
              </a:ext>
            </a:extLst>
          </p:cNvPr>
          <p:cNvSpPr>
            <a:spLocks noGrp="1"/>
          </p:cNvSpPr>
          <p:nvPr>
            <p:ph type="dt" sz="half" idx="10"/>
          </p:nvPr>
        </p:nvSpPr>
        <p:spPr/>
        <p:txBody>
          <a:bodyPr/>
          <a:lstStyle/>
          <a:p>
            <a:fld id="{B377A393-F786-0446-9540-4A770EEDBBDE}" type="datetime1">
              <a:rPr kumimoji="1" lang="ja-JP" altLang="en-US" smtClean="0"/>
              <a:t>2022/3/21</a:t>
            </a:fld>
            <a:endParaRPr kumimoji="1" lang="ja-JP" altLang="en-US"/>
          </a:p>
        </p:txBody>
      </p:sp>
      <p:sp>
        <p:nvSpPr>
          <p:cNvPr id="5" name="フッター プレースホルダー 4">
            <a:extLst>
              <a:ext uri="{FF2B5EF4-FFF2-40B4-BE49-F238E27FC236}">
                <a16:creationId xmlns:a16="http://schemas.microsoft.com/office/drawing/2014/main" id="{08FCEE36-2D08-3B41-A9A5-9C9CD0BD717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97CAB22-276D-A04E-9FA2-D272B47013A0}"/>
              </a:ext>
            </a:extLst>
          </p:cNvPr>
          <p:cNvSpPr>
            <a:spLocks noGrp="1"/>
          </p:cNvSpPr>
          <p:nvPr>
            <p:ph type="sldNum" sz="quarter" idx="12"/>
          </p:nvPr>
        </p:nvSpPr>
        <p:spPr/>
        <p:txBody>
          <a:bodyPr/>
          <a:lstStyle/>
          <a:p>
            <a:fld id="{A656C2C8-CEF6-9746-8F71-B28302ED3BCE}" type="slidenum">
              <a:rPr kumimoji="1" lang="ja-JP" altLang="en-US" smtClean="0"/>
              <a:t>‹#›</a:t>
            </a:fld>
            <a:endParaRPr kumimoji="1" lang="ja-JP" altLang="en-US"/>
          </a:p>
        </p:txBody>
      </p:sp>
    </p:spTree>
    <p:extLst>
      <p:ext uri="{BB962C8B-B14F-4D97-AF65-F5344CB8AC3E}">
        <p14:creationId xmlns:p14="http://schemas.microsoft.com/office/powerpoint/2010/main" val="1694451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93B503C-E041-F442-BB13-9F32A73E45D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388C6A7-CDDF-0640-8CE5-BDD51C65A8B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35AFC08-89B3-E044-9371-E79A6FCBB4C8}"/>
              </a:ext>
            </a:extLst>
          </p:cNvPr>
          <p:cNvSpPr>
            <a:spLocks noGrp="1"/>
          </p:cNvSpPr>
          <p:nvPr>
            <p:ph type="dt" sz="half" idx="10"/>
          </p:nvPr>
        </p:nvSpPr>
        <p:spPr/>
        <p:txBody>
          <a:bodyPr/>
          <a:lstStyle/>
          <a:p>
            <a:fld id="{390CEDC8-2FB7-6E4D-93C0-B93E44F086D4}" type="datetime1">
              <a:rPr kumimoji="1" lang="ja-JP" altLang="en-US" smtClean="0"/>
              <a:t>2022/3/21</a:t>
            </a:fld>
            <a:endParaRPr kumimoji="1" lang="ja-JP" altLang="en-US"/>
          </a:p>
        </p:txBody>
      </p:sp>
      <p:sp>
        <p:nvSpPr>
          <p:cNvPr id="5" name="フッター プレースホルダー 4">
            <a:extLst>
              <a:ext uri="{FF2B5EF4-FFF2-40B4-BE49-F238E27FC236}">
                <a16:creationId xmlns:a16="http://schemas.microsoft.com/office/drawing/2014/main" id="{5D08D530-60B5-5344-B0C6-D6997C2CB6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D8906A0-B0E4-8249-B0FF-ABBD1412294F}"/>
              </a:ext>
            </a:extLst>
          </p:cNvPr>
          <p:cNvSpPr>
            <a:spLocks noGrp="1"/>
          </p:cNvSpPr>
          <p:nvPr>
            <p:ph type="sldNum" sz="quarter" idx="12"/>
          </p:nvPr>
        </p:nvSpPr>
        <p:spPr/>
        <p:txBody>
          <a:bodyPr/>
          <a:lstStyle/>
          <a:p>
            <a:fld id="{A656C2C8-CEF6-9746-8F71-B28302ED3BCE}" type="slidenum">
              <a:rPr kumimoji="1" lang="ja-JP" altLang="en-US" smtClean="0"/>
              <a:t>‹#›</a:t>
            </a:fld>
            <a:endParaRPr kumimoji="1" lang="ja-JP" altLang="en-US"/>
          </a:p>
        </p:txBody>
      </p:sp>
    </p:spTree>
    <p:extLst>
      <p:ext uri="{BB962C8B-B14F-4D97-AF65-F5344CB8AC3E}">
        <p14:creationId xmlns:p14="http://schemas.microsoft.com/office/powerpoint/2010/main" val="1774420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5E2F5-E93F-3E44-A8CB-377654A5EFC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76731C7-50A8-0F44-827E-34423F05BD6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E6D9EC-0108-F44C-923B-DBE0ADC1662C}"/>
              </a:ext>
            </a:extLst>
          </p:cNvPr>
          <p:cNvSpPr>
            <a:spLocks noGrp="1"/>
          </p:cNvSpPr>
          <p:nvPr>
            <p:ph type="dt" sz="half" idx="10"/>
          </p:nvPr>
        </p:nvSpPr>
        <p:spPr/>
        <p:txBody>
          <a:bodyPr/>
          <a:lstStyle/>
          <a:p>
            <a:fld id="{A970CF71-BA0C-8C43-88A3-78C7675A6CBB}" type="datetime1">
              <a:rPr kumimoji="1" lang="ja-JP" altLang="en-US" smtClean="0"/>
              <a:t>2022/3/21</a:t>
            </a:fld>
            <a:endParaRPr kumimoji="1" lang="ja-JP" altLang="en-US"/>
          </a:p>
        </p:txBody>
      </p:sp>
      <p:sp>
        <p:nvSpPr>
          <p:cNvPr id="5" name="フッター プレースホルダー 4">
            <a:extLst>
              <a:ext uri="{FF2B5EF4-FFF2-40B4-BE49-F238E27FC236}">
                <a16:creationId xmlns:a16="http://schemas.microsoft.com/office/drawing/2014/main" id="{5D803A95-5368-4F46-94E1-EDEEAFBE69A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ADAD1A-F417-484A-AD1F-F2EC29F5A5D2}"/>
              </a:ext>
            </a:extLst>
          </p:cNvPr>
          <p:cNvSpPr>
            <a:spLocks noGrp="1"/>
          </p:cNvSpPr>
          <p:nvPr>
            <p:ph type="sldNum" sz="quarter" idx="12"/>
          </p:nvPr>
        </p:nvSpPr>
        <p:spPr/>
        <p:txBody>
          <a:bodyPr/>
          <a:lstStyle/>
          <a:p>
            <a:fld id="{A656C2C8-CEF6-9746-8F71-B28302ED3BCE}" type="slidenum">
              <a:rPr kumimoji="1" lang="ja-JP" altLang="en-US" smtClean="0"/>
              <a:t>‹#›</a:t>
            </a:fld>
            <a:endParaRPr kumimoji="1" lang="ja-JP" altLang="en-US"/>
          </a:p>
        </p:txBody>
      </p:sp>
    </p:spTree>
    <p:extLst>
      <p:ext uri="{BB962C8B-B14F-4D97-AF65-F5344CB8AC3E}">
        <p14:creationId xmlns:p14="http://schemas.microsoft.com/office/powerpoint/2010/main" val="3886764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E79646-AFA3-7B42-A4AB-E7D9164A901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9B0DBE6-65F4-6841-8C75-17C028BCA3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9898DF3-D945-7443-9BF5-A00E8F0A9168}"/>
              </a:ext>
            </a:extLst>
          </p:cNvPr>
          <p:cNvSpPr>
            <a:spLocks noGrp="1"/>
          </p:cNvSpPr>
          <p:nvPr>
            <p:ph type="dt" sz="half" idx="10"/>
          </p:nvPr>
        </p:nvSpPr>
        <p:spPr/>
        <p:txBody>
          <a:bodyPr/>
          <a:lstStyle/>
          <a:p>
            <a:fld id="{99F97692-0D5E-D147-8145-9B426C1D7E41}" type="datetime1">
              <a:rPr kumimoji="1" lang="ja-JP" altLang="en-US" smtClean="0"/>
              <a:t>2022/3/21</a:t>
            </a:fld>
            <a:endParaRPr kumimoji="1" lang="ja-JP" altLang="en-US"/>
          </a:p>
        </p:txBody>
      </p:sp>
      <p:sp>
        <p:nvSpPr>
          <p:cNvPr id="5" name="フッター プレースホルダー 4">
            <a:extLst>
              <a:ext uri="{FF2B5EF4-FFF2-40B4-BE49-F238E27FC236}">
                <a16:creationId xmlns:a16="http://schemas.microsoft.com/office/drawing/2014/main" id="{83B6D187-74FE-1B47-A0C9-1823C6BB968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3F1761-4D0D-5447-A2E5-6E5D62D78300}"/>
              </a:ext>
            </a:extLst>
          </p:cNvPr>
          <p:cNvSpPr>
            <a:spLocks noGrp="1"/>
          </p:cNvSpPr>
          <p:nvPr>
            <p:ph type="sldNum" sz="quarter" idx="12"/>
          </p:nvPr>
        </p:nvSpPr>
        <p:spPr/>
        <p:txBody>
          <a:bodyPr/>
          <a:lstStyle/>
          <a:p>
            <a:fld id="{A656C2C8-CEF6-9746-8F71-B28302ED3BCE}" type="slidenum">
              <a:rPr kumimoji="1" lang="ja-JP" altLang="en-US" smtClean="0"/>
              <a:t>‹#›</a:t>
            </a:fld>
            <a:endParaRPr kumimoji="1" lang="ja-JP" altLang="en-US"/>
          </a:p>
        </p:txBody>
      </p:sp>
    </p:spTree>
    <p:extLst>
      <p:ext uri="{BB962C8B-B14F-4D97-AF65-F5344CB8AC3E}">
        <p14:creationId xmlns:p14="http://schemas.microsoft.com/office/powerpoint/2010/main" val="273053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67BA3D-4E16-1545-AFD9-3DDA563A9C5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765E3E9-6175-DF44-B199-62E114D2B16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D191495-DD95-6648-A2BE-41B618ABC9B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6E0A9C7-1B14-1048-9834-EBF95A680964}"/>
              </a:ext>
            </a:extLst>
          </p:cNvPr>
          <p:cNvSpPr>
            <a:spLocks noGrp="1"/>
          </p:cNvSpPr>
          <p:nvPr>
            <p:ph type="dt" sz="half" idx="10"/>
          </p:nvPr>
        </p:nvSpPr>
        <p:spPr/>
        <p:txBody>
          <a:bodyPr/>
          <a:lstStyle/>
          <a:p>
            <a:fld id="{89CF64FE-906D-454C-AE12-6B04E3B21B55}" type="datetime1">
              <a:rPr kumimoji="1" lang="ja-JP" altLang="en-US" smtClean="0"/>
              <a:t>2022/3/21</a:t>
            </a:fld>
            <a:endParaRPr kumimoji="1" lang="ja-JP" altLang="en-US"/>
          </a:p>
        </p:txBody>
      </p:sp>
      <p:sp>
        <p:nvSpPr>
          <p:cNvPr id="6" name="フッター プレースホルダー 5">
            <a:extLst>
              <a:ext uri="{FF2B5EF4-FFF2-40B4-BE49-F238E27FC236}">
                <a16:creationId xmlns:a16="http://schemas.microsoft.com/office/drawing/2014/main" id="{7E359E20-8D45-D14B-805D-D6CEE6412C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729B802-FDA5-224C-8F0C-CF13F2AD794D}"/>
              </a:ext>
            </a:extLst>
          </p:cNvPr>
          <p:cNvSpPr>
            <a:spLocks noGrp="1"/>
          </p:cNvSpPr>
          <p:nvPr>
            <p:ph type="sldNum" sz="quarter" idx="12"/>
          </p:nvPr>
        </p:nvSpPr>
        <p:spPr/>
        <p:txBody>
          <a:bodyPr/>
          <a:lstStyle/>
          <a:p>
            <a:fld id="{A656C2C8-CEF6-9746-8F71-B28302ED3BCE}" type="slidenum">
              <a:rPr kumimoji="1" lang="ja-JP" altLang="en-US" smtClean="0"/>
              <a:t>‹#›</a:t>
            </a:fld>
            <a:endParaRPr kumimoji="1" lang="ja-JP" altLang="en-US"/>
          </a:p>
        </p:txBody>
      </p:sp>
    </p:spTree>
    <p:extLst>
      <p:ext uri="{BB962C8B-B14F-4D97-AF65-F5344CB8AC3E}">
        <p14:creationId xmlns:p14="http://schemas.microsoft.com/office/powerpoint/2010/main" val="261295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60C18A-9141-BD4B-9A5B-A3CCB807893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87DBFD-C9CC-1A41-80F4-1EE1C449BF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04CB428-28DD-7B44-9BAD-83B22ACABB4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D0BB190-019B-2E4C-9E57-87B49FAC01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11F0C65-DAA2-504F-B2A3-72FB82CA86B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4CD0268-85FB-A948-BCDE-4438FDDEE4D2}"/>
              </a:ext>
            </a:extLst>
          </p:cNvPr>
          <p:cNvSpPr>
            <a:spLocks noGrp="1"/>
          </p:cNvSpPr>
          <p:nvPr>
            <p:ph type="dt" sz="half" idx="10"/>
          </p:nvPr>
        </p:nvSpPr>
        <p:spPr/>
        <p:txBody>
          <a:bodyPr/>
          <a:lstStyle/>
          <a:p>
            <a:fld id="{B513FAAA-129F-254E-8487-AC38862F7C27}" type="datetime1">
              <a:rPr kumimoji="1" lang="ja-JP" altLang="en-US" smtClean="0"/>
              <a:t>2022/3/21</a:t>
            </a:fld>
            <a:endParaRPr kumimoji="1" lang="ja-JP" altLang="en-US"/>
          </a:p>
        </p:txBody>
      </p:sp>
      <p:sp>
        <p:nvSpPr>
          <p:cNvPr id="8" name="フッター プレースホルダー 7">
            <a:extLst>
              <a:ext uri="{FF2B5EF4-FFF2-40B4-BE49-F238E27FC236}">
                <a16:creationId xmlns:a16="http://schemas.microsoft.com/office/drawing/2014/main" id="{22FF41D0-7D4A-A646-B8B9-33AE3BDF0E9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9A22FAE-C450-0546-BCB1-F18D31BBE9E0}"/>
              </a:ext>
            </a:extLst>
          </p:cNvPr>
          <p:cNvSpPr>
            <a:spLocks noGrp="1"/>
          </p:cNvSpPr>
          <p:nvPr>
            <p:ph type="sldNum" sz="quarter" idx="12"/>
          </p:nvPr>
        </p:nvSpPr>
        <p:spPr/>
        <p:txBody>
          <a:bodyPr/>
          <a:lstStyle/>
          <a:p>
            <a:fld id="{A656C2C8-CEF6-9746-8F71-B28302ED3BCE}" type="slidenum">
              <a:rPr kumimoji="1" lang="ja-JP" altLang="en-US" smtClean="0"/>
              <a:t>‹#›</a:t>
            </a:fld>
            <a:endParaRPr kumimoji="1" lang="ja-JP" altLang="en-US"/>
          </a:p>
        </p:txBody>
      </p:sp>
    </p:spTree>
    <p:extLst>
      <p:ext uri="{BB962C8B-B14F-4D97-AF65-F5344CB8AC3E}">
        <p14:creationId xmlns:p14="http://schemas.microsoft.com/office/powerpoint/2010/main" val="4121331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59A2D5-3A2F-1941-8190-15ECF1E24B3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220DC46-4DC2-A745-A4F9-DC9B475E32AB}"/>
              </a:ext>
            </a:extLst>
          </p:cNvPr>
          <p:cNvSpPr>
            <a:spLocks noGrp="1"/>
          </p:cNvSpPr>
          <p:nvPr>
            <p:ph type="dt" sz="half" idx="10"/>
          </p:nvPr>
        </p:nvSpPr>
        <p:spPr/>
        <p:txBody>
          <a:bodyPr/>
          <a:lstStyle/>
          <a:p>
            <a:fld id="{7EE5F456-C642-2142-86D2-F609C929C9AA}" type="datetime1">
              <a:rPr kumimoji="1" lang="ja-JP" altLang="en-US" smtClean="0"/>
              <a:t>2022/3/21</a:t>
            </a:fld>
            <a:endParaRPr kumimoji="1" lang="ja-JP" altLang="en-US"/>
          </a:p>
        </p:txBody>
      </p:sp>
      <p:sp>
        <p:nvSpPr>
          <p:cNvPr id="4" name="フッター プレースホルダー 3">
            <a:extLst>
              <a:ext uri="{FF2B5EF4-FFF2-40B4-BE49-F238E27FC236}">
                <a16:creationId xmlns:a16="http://schemas.microsoft.com/office/drawing/2014/main" id="{932A963E-C93A-6946-BA22-6AF49222040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59AF353-09DF-EC42-96AF-7FB2FCE5086F}"/>
              </a:ext>
            </a:extLst>
          </p:cNvPr>
          <p:cNvSpPr>
            <a:spLocks noGrp="1"/>
          </p:cNvSpPr>
          <p:nvPr>
            <p:ph type="sldNum" sz="quarter" idx="12"/>
          </p:nvPr>
        </p:nvSpPr>
        <p:spPr/>
        <p:txBody>
          <a:bodyPr/>
          <a:lstStyle/>
          <a:p>
            <a:fld id="{A656C2C8-CEF6-9746-8F71-B28302ED3BCE}" type="slidenum">
              <a:rPr kumimoji="1" lang="ja-JP" altLang="en-US" smtClean="0"/>
              <a:t>‹#›</a:t>
            </a:fld>
            <a:endParaRPr kumimoji="1" lang="ja-JP" altLang="en-US"/>
          </a:p>
        </p:txBody>
      </p:sp>
    </p:spTree>
    <p:extLst>
      <p:ext uri="{BB962C8B-B14F-4D97-AF65-F5344CB8AC3E}">
        <p14:creationId xmlns:p14="http://schemas.microsoft.com/office/powerpoint/2010/main" val="101410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7FF8FBE-466D-3247-A5F3-B69B07C57172}"/>
              </a:ext>
            </a:extLst>
          </p:cNvPr>
          <p:cNvSpPr>
            <a:spLocks noGrp="1"/>
          </p:cNvSpPr>
          <p:nvPr>
            <p:ph type="dt" sz="half" idx="10"/>
          </p:nvPr>
        </p:nvSpPr>
        <p:spPr/>
        <p:txBody>
          <a:bodyPr/>
          <a:lstStyle/>
          <a:p>
            <a:fld id="{96CBD734-3044-7D4A-AB66-FA03ABC13F84}" type="datetime1">
              <a:rPr kumimoji="1" lang="ja-JP" altLang="en-US" smtClean="0"/>
              <a:t>2022/3/21</a:t>
            </a:fld>
            <a:endParaRPr kumimoji="1" lang="ja-JP" altLang="en-US"/>
          </a:p>
        </p:txBody>
      </p:sp>
      <p:sp>
        <p:nvSpPr>
          <p:cNvPr id="3" name="フッター プレースホルダー 2">
            <a:extLst>
              <a:ext uri="{FF2B5EF4-FFF2-40B4-BE49-F238E27FC236}">
                <a16:creationId xmlns:a16="http://schemas.microsoft.com/office/drawing/2014/main" id="{35D09028-C845-9141-96E3-24C5D978F9A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4769D52-77D5-194F-A074-7E181E4F9BBD}"/>
              </a:ext>
            </a:extLst>
          </p:cNvPr>
          <p:cNvSpPr>
            <a:spLocks noGrp="1"/>
          </p:cNvSpPr>
          <p:nvPr>
            <p:ph type="sldNum" sz="quarter" idx="12"/>
          </p:nvPr>
        </p:nvSpPr>
        <p:spPr/>
        <p:txBody>
          <a:bodyPr/>
          <a:lstStyle/>
          <a:p>
            <a:fld id="{A656C2C8-CEF6-9746-8F71-B28302ED3BCE}" type="slidenum">
              <a:rPr kumimoji="1" lang="ja-JP" altLang="en-US" smtClean="0"/>
              <a:t>‹#›</a:t>
            </a:fld>
            <a:endParaRPr kumimoji="1" lang="ja-JP" altLang="en-US"/>
          </a:p>
        </p:txBody>
      </p:sp>
    </p:spTree>
    <p:extLst>
      <p:ext uri="{BB962C8B-B14F-4D97-AF65-F5344CB8AC3E}">
        <p14:creationId xmlns:p14="http://schemas.microsoft.com/office/powerpoint/2010/main" val="971499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5A5E29-54B9-B049-B4B7-333B3A6C1EE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CA7787-D3FB-8F46-B012-20BD3B884C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094DF35-E375-9E42-8BE7-58A6FF95BF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F1641D9-EF34-944D-AD4B-CE391DBE447B}"/>
              </a:ext>
            </a:extLst>
          </p:cNvPr>
          <p:cNvSpPr>
            <a:spLocks noGrp="1"/>
          </p:cNvSpPr>
          <p:nvPr>
            <p:ph type="dt" sz="half" idx="10"/>
          </p:nvPr>
        </p:nvSpPr>
        <p:spPr/>
        <p:txBody>
          <a:bodyPr/>
          <a:lstStyle/>
          <a:p>
            <a:fld id="{96A75A81-D0C1-804C-A144-18A280E32F51}" type="datetime1">
              <a:rPr kumimoji="1" lang="ja-JP" altLang="en-US" smtClean="0"/>
              <a:t>2022/3/21</a:t>
            </a:fld>
            <a:endParaRPr kumimoji="1" lang="ja-JP" altLang="en-US"/>
          </a:p>
        </p:txBody>
      </p:sp>
      <p:sp>
        <p:nvSpPr>
          <p:cNvPr id="6" name="フッター プレースホルダー 5">
            <a:extLst>
              <a:ext uri="{FF2B5EF4-FFF2-40B4-BE49-F238E27FC236}">
                <a16:creationId xmlns:a16="http://schemas.microsoft.com/office/drawing/2014/main" id="{084A9D5B-C3B2-8F47-A9C3-C539836CADB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6929F0D-C608-9B44-84C0-34F0D6EA86E3}"/>
              </a:ext>
            </a:extLst>
          </p:cNvPr>
          <p:cNvSpPr>
            <a:spLocks noGrp="1"/>
          </p:cNvSpPr>
          <p:nvPr>
            <p:ph type="sldNum" sz="quarter" idx="12"/>
          </p:nvPr>
        </p:nvSpPr>
        <p:spPr/>
        <p:txBody>
          <a:bodyPr/>
          <a:lstStyle/>
          <a:p>
            <a:fld id="{A656C2C8-CEF6-9746-8F71-B28302ED3BCE}" type="slidenum">
              <a:rPr kumimoji="1" lang="ja-JP" altLang="en-US" smtClean="0"/>
              <a:t>‹#›</a:t>
            </a:fld>
            <a:endParaRPr kumimoji="1" lang="ja-JP" altLang="en-US"/>
          </a:p>
        </p:txBody>
      </p:sp>
    </p:spTree>
    <p:extLst>
      <p:ext uri="{BB962C8B-B14F-4D97-AF65-F5344CB8AC3E}">
        <p14:creationId xmlns:p14="http://schemas.microsoft.com/office/powerpoint/2010/main" val="249889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F6C473-CAA6-B943-97D9-2CFB0B52C9D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715D536-EAA6-8346-B310-53E370EB63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32860A8-F321-E24A-80BC-403603851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3A9602D-B31D-E140-B89B-6AEC90E51247}"/>
              </a:ext>
            </a:extLst>
          </p:cNvPr>
          <p:cNvSpPr>
            <a:spLocks noGrp="1"/>
          </p:cNvSpPr>
          <p:nvPr>
            <p:ph type="dt" sz="half" idx="10"/>
          </p:nvPr>
        </p:nvSpPr>
        <p:spPr/>
        <p:txBody>
          <a:bodyPr/>
          <a:lstStyle/>
          <a:p>
            <a:fld id="{A9C4A8E6-7597-3A4D-921D-2AFBF05EAAF7}" type="datetime1">
              <a:rPr kumimoji="1" lang="ja-JP" altLang="en-US" smtClean="0"/>
              <a:t>2022/3/21</a:t>
            </a:fld>
            <a:endParaRPr kumimoji="1" lang="ja-JP" altLang="en-US"/>
          </a:p>
        </p:txBody>
      </p:sp>
      <p:sp>
        <p:nvSpPr>
          <p:cNvPr id="6" name="フッター プレースホルダー 5">
            <a:extLst>
              <a:ext uri="{FF2B5EF4-FFF2-40B4-BE49-F238E27FC236}">
                <a16:creationId xmlns:a16="http://schemas.microsoft.com/office/drawing/2014/main" id="{B24D14F1-6AD8-5341-89D9-37916A5DFC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934EEE3-94A4-9347-8220-51BE30C275D4}"/>
              </a:ext>
            </a:extLst>
          </p:cNvPr>
          <p:cNvSpPr>
            <a:spLocks noGrp="1"/>
          </p:cNvSpPr>
          <p:nvPr>
            <p:ph type="sldNum" sz="quarter" idx="12"/>
          </p:nvPr>
        </p:nvSpPr>
        <p:spPr/>
        <p:txBody>
          <a:bodyPr/>
          <a:lstStyle/>
          <a:p>
            <a:fld id="{A656C2C8-CEF6-9746-8F71-B28302ED3BCE}" type="slidenum">
              <a:rPr kumimoji="1" lang="ja-JP" altLang="en-US" smtClean="0"/>
              <a:t>‹#›</a:t>
            </a:fld>
            <a:endParaRPr kumimoji="1" lang="ja-JP" altLang="en-US"/>
          </a:p>
        </p:txBody>
      </p:sp>
    </p:spTree>
    <p:extLst>
      <p:ext uri="{BB962C8B-B14F-4D97-AF65-F5344CB8AC3E}">
        <p14:creationId xmlns:p14="http://schemas.microsoft.com/office/powerpoint/2010/main" val="2805361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187BCED-04AC-1C4D-8CD5-730C104711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1FC0FE0-BA04-6B41-9FD0-C540E93F0F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445AE66-0117-4648-9986-FE43370F8A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F01323-75F3-C642-BC5B-48D2E1A75935}" type="datetime1">
              <a:rPr kumimoji="1" lang="ja-JP" altLang="en-US" smtClean="0"/>
              <a:t>2022/3/21</a:t>
            </a:fld>
            <a:endParaRPr kumimoji="1" lang="ja-JP" altLang="en-US"/>
          </a:p>
        </p:txBody>
      </p:sp>
      <p:sp>
        <p:nvSpPr>
          <p:cNvPr id="5" name="フッター プレースホルダー 4">
            <a:extLst>
              <a:ext uri="{FF2B5EF4-FFF2-40B4-BE49-F238E27FC236}">
                <a16:creationId xmlns:a16="http://schemas.microsoft.com/office/drawing/2014/main" id="{E8FDF709-23C7-4546-9977-51DC9E9C72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F6B1422-961E-C843-BDA3-ACEE34C663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6C2C8-CEF6-9746-8F71-B28302ED3BCE}" type="slidenum">
              <a:rPr kumimoji="1" lang="ja-JP" altLang="en-US" smtClean="0"/>
              <a:t>‹#›</a:t>
            </a:fld>
            <a:endParaRPr kumimoji="1" lang="ja-JP" altLang="en-US"/>
          </a:p>
        </p:txBody>
      </p:sp>
    </p:spTree>
    <p:extLst>
      <p:ext uri="{BB962C8B-B14F-4D97-AF65-F5344CB8AC3E}">
        <p14:creationId xmlns:p14="http://schemas.microsoft.com/office/powerpoint/2010/main" val="208564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28.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2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50.png"/><Relationship Id="rId7"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image" Target="../media/image51.png"/><Relationship Id="rId5" Type="http://schemas.openxmlformats.org/officeDocument/2006/relationships/image" Target="../media/image41.png"/><Relationship Id="rId10" Type="http://schemas.openxmlformats.org/officeDocument/2006/relationships/image" Target="../media/image460.png"/><Relationship Id="rId4" Type="http://schemas.openxmlformats.org/officeDocument/2006/relationships/image" Target="../media/image40.png"/><Relationship Id="rId9"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5.png"/><Relationship Id="rId7" Type="http://schemas.openxmlformats.org/officeDocument/2006/relationships/image" Target="../media/image58.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0.png"/><Relationship Id="rId9" Type="http://schemas.openxmlformats.org/officeDocument/2006/relationships/image" Target="../media/image60.png"/></Relationships>
</file>

<file path=ppt/slides/_rels/slide39.xml.rels><?xml version="1.0" encoding="UTF-8" standalone="yes"?>
<Relationships xmlns="http://schemas.openxmlformats.org/package/2006/relationships"><Relationship Id="rId3" Type="http://schemas.openxmlformats.org/officeDocument/2006/relationships/image" Target="../media/image600.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63.png"/><Relationship Id="rId4" Type="http://schemas.openxmlformats.org/officeDocument/2006/relationships/image" Target="../media/image610.png"/></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0.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70.png"/><Relationship Id="rId4" Type="http://schemas.openxmlformats.org/officeDocument/2006/relationships/image" Target="../media/image69.png"/></Relationships>
</file>

<file path=ppt/slides/_rels/slide4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60.png"/><Relationship Id="rId4" Type="http://schemas.openxmlformats.org/officeDocument/2006/relationships/image" Target="../media/image7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76.png"/><Relationship Id="rId5" Type="http://schemas.openxmlformats.org/officeDocument/2006/relationships/image" Target="../media/image75.png"/><Relationship Id="rId10" Type="http://schemas.openxmlformats.org/officeDocument/2006/relationships/chart" Target="../charts/chart1.xml"/><Relationship Id="rId4" Type="http://schemas.openxmlformats.org/officeDocument/2006/relationships/image" Target="../media/image74.png"/><Relationship Id="rId9" Type="http://schemas.openxmlformats.org/officeDocument/2006/relationships/image" Target="../media/image79.png"/></Relationships>
</file>

<file path=ppt/slides/_rels/slide48.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80.png"/><Relationship Id="rId7" Type="http://schemas.openxmlformats.org/officeDocument/2006/relationships/image" Target="../media/image81.pn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76.png"/><Relationship Id="rId5" Type="http://schemas.openxmlformats.org/officeDocument/2006/relationships/image" Target="../media/image75.png"/><Relationship Id="rId10" Type="http://schemas.openxmlformats.org/officeDocument/2006/relationships/chart" Target="../charts/chart2.xml"/><Relationship Id="rId4" Type="http://schemas.openxmlformats.org/officeDocument/2006/relationships/image" Target="../media/image74.png"/><Relationship Id="rId9" Type="http://schemas.openxmlformats.org/officeDocument/2006/relationships/image" Target="../media/image83.png"/></Relationships>
</file>

<file path=ppt/slides/_rels/slide4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chart" Target="../charts/chart5.xml"/><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s://note.com/maisatou/n/n3ede663422a6" TargetMode="External"/><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hyperlink" Target="https://www.amazon.co.jp/s/ref=dp_byline_sr_book_2?ie=UTF8&amp;field-author=%E6%B6%8C%E4%BA%95+%E8%B2%9E%E7%BE%8E&amp;text=%E6%B6%8C%E4%BA%95+%E8%B2%9E%E7%BE%8E&amp;sort=relevancerank&amp;search-alias=books-jp" TargetMode="External"/><Relationship Id="rId4" Type="http://schemas.openxmlformats.org/officeDocument/2006/relationships/hyperlink" Target="https://www.amazon.co.jp/%E6%B6%8C%E4%BA%95-%E8%89%AF%E5%B9%B8/e/B004L370EG/ref=dp_byline_cont_book_1"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ayesian Statistics Explained in Simple English For Beginners">
            <a:extLst>
              <a:ext uri="{FF2B5EF4-FFF2-40B4-BE49-F238E27FC236}">
                <a16:creationId xmlns:a16="http://schemas.microsoft.com/office/drawing/2014/main" id="{82932291-9B6F-214D-995B-25441D97204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71" r="20141" b="8651"/>
          <a:stretch/>
        </p:blipFill>
        <p:spPr bwMode="auto">
          <a:xfrm>
            <a:off x="3534852"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6FACF09C-70AD-0F46-91A6-D15AF6F0374D}"/>
              </a:ext>
            </a:extLst>
          </p:cNvPr>
          <p:cNvSpPr>
            <a:spLocks noGrp="1"/>
          </p:cNvSpPr>
          <p:nvPr>
            <p:ph type="ctrTitle"/>
          </p:nvPr>
        </p:nvSpPr>
        <p:spPr>
          <a:xfrm>
            <a:off x="477981" y="1122363"/>
            <a:ext cx="4023360" cy="3204134"/>
          </a:xfrm>
        </p:spPr>
        <p:txBody>
          <a:bodyPr anchor="b">
            <a:normAutofit/>
          </a:bodyPr>
          <a:lstStyle/>
          <a:p>
            <a:pPr algn="l"/>
            <a:r>
              <a:rPr kumimoji="1" lang="ja-JP" altLang="en-US" sz="4800">
                <a:latin typeface="Hiragino Kaku Gothic Pro W3" panose="020B0300000000000000" pitchFamily="34" charset="-128"/>
                <a:ea typeface="Hiragino Kaku Gothic Pro W3" panose="020B0300000000000000" pitchFamily="34" charset="-128"/>
              </a:rPr>
              <a:t>ベイズ統計学</a:t>
            </a:r>
          </a:p>
        </p:txBody>
      </p:sp>
      <p:sp>
        <p:nvSpPr>
          <p:cNvPr id="3" name="字幕 2">
            <a:extLst>
              <a:ext uri="{FF2B5EF4-FFF2-40B4-BE49-F238E27FC236}">
                <a16:creationId xmlns:a16="http://schemas.microsoft.com/office/drawing/2014/main" id="{3A0238C8-2FA3-1E4D-BC4F-C30921C0BC76}"/>
              </a:ext>
            </a:extLst>
          </p:cNvPr>
          <p:cNvSpPr>
            <a:spLocks noGrp="1"/>
          </p:cNvSpPr>
          <p:nvPr>
            <p:ph type="subTitle" idx="1"/>
          </p:nvPr>
        </p:nvSpPr>
        <p:spPr>
          <a:xfrm>
            <a:off x="477980" y="4872922"/>
            <a:ext cx="4023359" cy="1208141"/>
          </a:xfrm>
        </p:spPr>
        <p:txBody>
          <a:bodyPr>
            <a:normAutofit/>
          </a:bodyPr>
          <a:lstStyle/>
          <a:p>
            <a:pPr algn="l"/>
            <a:r>
              <a:rPr kumimoji="1" lang="ja-JP" altLang="en-US" sz="2000">
                <a:latin typeface="Hiragino Kaku Gothic Pro W3" panose="020B0300000000000000" pitchFamily="34" charset="-128"/>
                <a:ea typeface="Hiragino Kaku Gothic Pro W3" panose="020B0300000000000000" pitchFamily="34" charset="-128"/>
              </a:rPr>
              <a:t>ベイズの定理</a:t>
            </a:r>
            <a:r>
              <a:rPr lang="ja-JP" altLang="en-US" sz="2000">
                <a:latin typeface="Hiragino Kaku Gothic Pro W3" panose="020B0300000000000000" pitchFamily="34" charset="-128"/>
                <a:ea typeface="Hiragino Kaku Gothic Pro W3" panose="020B0300000000000000" pitchFamily="34" charset="-128"/>
              </a:rPr>
              <a:t>基本と応用</a:t>
            </a:r>
            <a:endParaRPr kumimoji="1" lang="ja-JP" altLang="en-US" sz="2000">
              <a:latin typeface="Hiragino Kaku Gothic Pro W3" panose="020B0300000000000000" pitchFamily="34" charset="-128"/>
              <a:ea typeface="Hiragino Kaku Gothic Pro W3" panose="020B0300000000000000" pitchFamily="34" charset="-128"/>
            </a:endParaRP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正方形/長方形 9">
            <a:extLst>
              <a:ext uri="{FF2B5EF4-FFF2-40B4-BE49-F238E27FC236}">
                <a16:creationId xmlns:a16="http://schemas.microsoft.com/office/drawing/2014/main" id="{018F375D-5151-9943-BE93-0EE155094F88}"/>
              </a:ext>
            </a:extLst>
          </p:cNvPr>
          <p:cNvSpPr/>
          <p:nvPr/>
        </p:nvSpPr>
        <p:spPr>
          <a:xfrm>
            <a:off x="473097" y="625683"/>
            <a:ext cx="854959" cy="146305"/>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86233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1B596915-3D47-7349-8663-6CCFC48CB6D1}"/>
                  </a:ext>
                </a:extLst>
              </p:cNvPr>
              <p:cNvSpPr txBox="1"/>
              <p:nvPr/>
            </p:nvSpPr>
            <p:spPr>
              <a:xfrm>
                <a:off x="3838683" y="1960715"/>
                <a:ext cx="4065793" cy="1293303"/>
              </a:xfrm>
              <a:prstGeom prst="rect">
                <a:avLst/>
              </a:prstGeom>
              <a:noFill/>
            </p:spPr>
            <p:txBody>
              <a:bodyPr wrap="none" rtlCol="0" anchor="ctr">
                <a:spAutoFit/>
              </a:bodyPr>
              <a:lstStyle/>
              <a:p>
                <a:pPr/>
                <a14:m>
                  <m:oMathPara xmlns:m="http://schemas.openxmlformats.org/officeDocument/2006/math">
                    <m:oMathParaPr>
                      <m:jc m:val="centerGroup"/>
                    </m:oMathParaPr>
                    <m:oMath xmlns:m="http://schemas.openxmlformats.org/officeDocument/2006/math">
                      <m:r>
                        <m:rPr>
                          <m:sty m:val="p"/>
                        </m:rPr>
                        <a:rPr lang="en-US" altLang="ja-JP" sz="3600" i="0" smtClean="0">
                          <a:latin typeface="Cambria Math" panose="02040503050406030204" pitchFamily="18" charset="0"/>
                          <a:ea typeface="Hiragino Kaku Gothic Pro W3" panose="020B0300000000000000" pitchFamily="34" charset="-128"/>
                        </a:rPr>
                        <m:t>P</m:t>
                      </m:r>
                      <m:d>
                        <m:dPr>
                          <m:ctrlPr>
                            <a:rPr lang="en-US" altLang="ja-JP" sz="3600" i="1">
                              <a:latin typeface="Cambria Math" panose="02040503050406030204" pitchFamily="18" charset="0"/>
                              <a:ea typeface="Hiragino Kaku Gothic Pro W3" panose="020B0300000000000000" pitchFamily="34" charset="-128"/>
                            </a:rPr>
                          </m:ctrlPr>
                        </m:dPr>
                        <m:e>
                          <m:r>
                            <m:rPr>
                              <m:sty m:val="p"/>
                            </m:rPr>
                            <a:rPr lang="en-US" altLang="ja-JP" sz="3600" i="0">
                              <a:latin typeface="Cambria Math" panose="02040503050406030204" pitchFamily="18" charset="0"/>
                              <a:ea typeface="Hiragino Kaku Gothic Pro W3" panose="020B0300000000000000" pitchFamily="34" charset="-128"/>
                            </a:rPr>
                            <m:t>B</m:t>
                          </m:r>
                        </m:e>
                        <m:e>
                          <m:r>
                            <m:rPr>
                              <m:sty m:val="p"/>
                            </m:rPr>
                            <a:rPr lang="en-US" altLang="ja-JP" sz="3600" i="0">
                              <a:latin typeface="Cambria Math" panose="02040503050406030204" pitchFamily="18" charset="0"/>
                              <a:ea typeface="Hiragino Kaku Gothic Pro W3" panose="020B0300000000000000" pitchFamily="34" charset="-128"/>
                            </a:rPr>
                            <m:t>A</m:t>
                          </m:r>
                        </m:e>
                      </m:d>
                      <m:r>
                        <a:rPr lang="en-US" altLang="ja-JP" sz="3600" b="0" i="0" smtClean="0">
                          <a:latin typeface="Cambria Math" panose="02040503050406030204" pitchFamily="18" charset="0"/>
                          <a:ea typeface="Hiragino Kaku Gothic Pro W3" panose="020B0300000000000000" pitchFamily="34" charset="-128"/>
                        </a:rPr>
                        <m:t>=</m:t>
                      </m:r>
                      <m:f>
                        <m:fPr>
                          <m:ctrlPr>
                            <a:rPr lang="en-US" altLang="ja-JP" sz="4000" b="0" i="1" smtClean="0">
                              <a:latin typeface="Cambria Math" panose="02040503050406030204" pitchFamily="18" charset="0"/>
                              <a:ea typeface="Hiragino Kaku Gothic Pro W3" panose="020B0300000000000000" pitchFamily="34" charset="-128"/>
                            </a:rPr>
                          </m:ctrlPr>
                        </m:fPr>
                        <m:num>
                          <m:r>
                            <m:rPr>
                              <m:sty m:val="p"/>
                            </m:rPr>
                            <a:rPr lang="en-US" altLang="ja-JP" sz="4000" b="0" i="0" smtClean="0">
                              <a:latin typeface="Cambria Math" panose="02040503050406030204" pitchFamily="18" charset="0"/>
                              <a:ea typeface="Cambria Math" panose="02040503050406030204" pitchFamily="18" charset="0"/>
                            </a:rPr>
                            <m:t>P</m:t>
                          </m:r>
                          <m:r>
                            <a:rPr lang="en-US" altLang="ja-JP" sz="4000" b="0" i="0" smtClean="0">
                              <a:latin typeface="Cambria Math" panose="02040503050406030204" pitchFamily="18" charset="0"/>
                              <a:ea typeface="Cambria Math" panose="02040503050406030204" pitchFamily="18" charset="0"/>
                            </a:rPr>
                            <m:t>(</m:t>
                          </m:r>
                          <m:r>
                            <m:rPr>
                              <m:sty m:val="p"/>
                            </m:rPr>
                            <a:rPr lang="en-US" altLang="ja-JP" sz="4000" b="0" i="0" smtClean="0">
                              <a:latin typeface="Cambria Math" panose="02040503050406030204" pitchFamily="18" charset="0"/>
                              <a:ea typeface="Cambria Math" panose="02040503050406030204" pitchFamily="18" charset="0"/>
                            </a:rPr>
                            <m:t>A</m:t>
                          </m:r>
                          <m:r>
                            <m:rPr>
                              <m:nor/>
                            </m:rPr>
                            <a:rPr lang="ja-JP" altLang="en-US" sz="4000" dirty="0" smtClean="0">
                              <a:latin typeface="Cambria Math" panose="02040503050406030204" pitchFamily="18" charset="0"/>
                              <a:ea typeface="Hiragino Kaku Gothic Pro W3" panose="020B0300000000000000" pitchFamily="34" charset="-128"/>
                            </a:rPr>
                            <m:t>⋂</m:t>
                          </m:r>
                          <m:r>
                            <m:rPr>
                              <m:sty m:val="p"/>
                            </m:rPr>
                            <a:rPr lang="en-US" altLang="ja-JP" sz="4000" i="0">
                              <a:latin typeface="Cambria Math" panose="02040503050406030204" pitchFamily="18" charset="0"/>
                              <a:ea typeface="Cambria Math" panose="02040503050406030204" pitchFamily="18" charset="0"/>
                            </a:rPr>
                            <m:t>B</m:t>
                          </m:r>
                          <m:r>
                            <a:rPr lang="en-US" altLang="ja-JP" sz="4000" b="0" i="0" smtClean="0">
                              <a:latin typeface="Cambria Math" panose="02040503050406030204" pitchFamily="18" charset="0"/>
                              <a:ea typeface="Cambria Math" panose="02040503050406030204" pitchFamily="18" charset="0"/>
                            </a:rPr>
                            <m:t>)</m:t>
                          </m:r>
                        </m:num>
                        <m:den>
                          <m:r>
                            <m:rPr>
                              <m:sty m:val="p"/>
                            </m:rPr>
                            <a:rPr lang="en-US" altLang="ja-JP" sz="4000" b="0" i="0" smtClean="0">
                              <a:latin typeface="Cambria Math" panose="02040503050406030204" pitchFamily="18" charset="0"/>
                              <a:ea typeface="Cambria Math" panose="02040503050406030204" pitchFamily="18" charset="0"/>
                            </a:rPr>
                            <m:t>P</m:t>
                          </m:r>
                          <m:r>
                            <a:rPr lang="en-US" altLang="ja-JP" sz="4000" b="0" i="0" smtClean="0">
                              <a:latin typeface="Cambria Math" panose="02040503050406030204" pitchFamily="18" charset="0"/>
                              <a:ea typeface="Cambria Math" panose="02040503050406030204" pitchFamily="18" charset="0"/>
                            </a:rPr>
                            <m:t>(</m:t>
                          </m:r>
                          <m:r>
                            <m:rPr>
                              <m:sty m:val="p"/>
                            </m:rPr>
                            <a:rPr lang="en-US" altLang="ja-JP" sz="4000" b="0" i="0" smtClean="0">
                              <a:latin typeface="Cambria Math" panose="02040503050406030204" pitchFamily="18" charset="0"/>
                              <a:ea typeface="Cambria Math" panose="02040503050406030204" pitchFamily="18" charset="0"/>
                            </a:rPr>
                            <m:t>A</m:t>
                          </m:r>
                          <m:r>
                            <a:rPr lang="en-US" altLang="ja-JP" sz="4000" b="0" i="0" smtClean="0">
                              <a:latin typeface="Cambria Math" panose="02040503050406030204" pitchFamily="18" charset="0"/>
                              <a:ea typeface="Cambria Math" panose="02040503050406030204" pitchFamily="18" charset="0"/>
                            </a:rPr>
                            <m:t>)</m:t>
                          </m:r>
                        </m:den>
                      </m:f>
                    </m:oMath>
                  </m:oMathPara>
                </a14:m>
                <a:endParaRPr lang="en-US" altLang="ja-JP" sz="4000" b="0" dirty="0">
                  <a:latin typeface="Hiragino Kaku Gothic Pro W3" panose="020B0300000000000000" pitchFamily="34" charset="-128"/>
                  <a:ea typeface="Hiragino Kaku Gothic Pro W3" panose="020B0300000000000000" pitchFamily="34" charset="-128"/>
                </a:endParaRPr>
              </a:p>
            </p:txBody>
          </p:sp>
        </mc:Choice>
        <mc:Fallback xmlns="">
          <p:sp>
            <p:nvSpPr>
              <p:cNvPr id="2" name="テキスト ボックス 1">
                <a:extLst>
                  <a:ext uri="{FF2B5EF4-FFF2-40B4-BE49-F238E27FC236}">
                    <a16:creationId xmlns:a16="http://schemas.microsoft.com/office/drawing/2014/main" id="{1B596915-3D47-7349-8663-6CCFC48CB6D1}"/>
                  </a:ext>
                </a:extLst>
              </p:cNvPr>
              <p:cNvSpPr txBox="1">
                <a:spLocks noRot="1" noChangeAspect="1" noMove="1" noResize="1" noEditPoints="1" noAdjustHandles="1" noChangeArrowheads="1" noChangeShapeType="1" noTextEdit="1"/>
              </p:cNvSpPr>
              <p:nvPr/>
            </p:nvSpPr>
            <p:spPr>
              <a:xfrm>
                <a:off x="3838683" y="1960715"/>
                <a:ext cx="4065793" cy="1293303"/>
              </a:xfrm>
              <a:prstGeom prst="rect">
                <a:avLst/>
              </a:prstGeom>
              <a:blipFill>
                <a:blip r:embed="rId2"/>
                <a:stretch>
                  <a:fillRect r="-935" b="-14563"/>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C885E4CE-E21A-A843-A125-B7CAA2BE12ED}"/>
              </a:ext>
            </a:extLst>
          </p:cNvPr>
          <p:cNvSpPr txBox="1"/>
          <p:nvPr/>
        </p:nvSpPr>
        <p:spPr>
          <a:xfrm>
            <a:off x="683269" y="4305787"/>
            <a:ext cx="1826141" cy="584775"/>
          </a:xfrm>
          <a:prstGeom prst="rect">
            <a:avLst/>
          </a:prstGeom>
          <a:noFill/>
        </p:spPr>
        <p:txBody>
          <a:bodyPr wrap="none" rtlCol="0">
            <a:spAutoFit/>
          </a:bodyPr>
          <a:lstStyle/>
          <a:p>
            <a:r>
              <a:rPr kumimoji="1" lang="ja-JP" altLang="en-US" sz="3200">
                <a:latin typeface="Hiragino Kaku Gothic Pro W3" panose="020B0300000000000000" pitchFamily="34" charset="-128"/>
                <a:ea typeface="Hiragino Kaku Gothic Pro W3" panose="020B0300000000000000" pitchFamily="34" charset="-128"/>
              </a:rPr>
              <a:t>乗法定理</a:t>
            </a:r>
          </a:p>
        </p:txBody>
      </p:sp>
      <p:sp>
        <p:nvSpPr>
          <p:cNvPr id="7" name="テキスト ボックス 6">
            <a:extLst>
              <a:ext uri="{FF2B5EF4-FFF2-40B4-BE49-F238E27FC236}">
                <a16:creationId xmlns:a16="http://schemas.microsoft.com/office/drawing/2014/main" id="{46945289-1C89-E047-8B57-3AC0881ACDDF}"/>
              </a:ext>
            </a:extLst>
          </p:cNvPr>
          <p:cNvSpPr txBox="1"/>
          <p:nvPr/>
        </p:nvSpPr>
        <p:spPr>
          <a:xfrm>
            <a:off x="683269" y="2314980"/>
            <a:ext cx="2646878" cy="584775"/>
          </a:xfrm>
          <a:prstGeom prst="rect">
            <a:avLst/>
          </a:prstGeom>
          <a:noFill/>
        </p:spPr>
        <p:txBody>
          <a:bodyPr wrap="none" rtlCol="0">
            <a:spAutoFit/>
          </a:bodyPr>
          <a:lstStyle/>
          <a:p>
            <a:r>
              <a:rPr kumimoji="1" lang="ja-JP" altLang="en-US" sz="3200">
                <a:latin typeface="Hiragino Kaku Gothic Pro W3" panose="020B0300000000000000" pitchFamily="34" charset="-128"/>
                <a:ea typeface="Hiragino Kaku Gothic Pro W3" panose="020B0300000000000000" pitchFamily="34" charset="-128"/>
              </a:rPr>
              <a:t>条件付き確率</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D29EA4E-AE7A-AF43-8809-9FB47F38A7B7}"/>
                  </a:ext>
                </a:extLst>
              </p:cNvPr>
              <p:cNvSpPr txBox="1"/>
              <p:nvPr/>
            </p:nvSpPr>
            <p:spPr>
              <a:xfrm>
                <a:off x="3838683" y="4408243"/>
                <a:ext cx="5219441" cy="707886"/>
              </a:xfrm>
              <a:prstGeom prst="rect">
                <a:avLst/>
              </a:prstGeom>
              <a:noFill/>
            </p:spPr>
            <p:txBody>
              <a:bodyPr wrap="none" rtlCol="0" anchor="ctr">
                <a:spAutoFit/>
              </a:bodyPr>
              <a:lstStyle/>
              <a:p>
                <a:pPr/>
                <a14:m>
                  <m:oMathPara xmlns:m="http://schemas.openxmlformats.org/officeDocument/2006/math">
                    <m:oMathParaPr>
                      <m:jc m:val="centerGroup"/>
                    </m:oMathParaPr>
                    <m:oMath xmlns:m="http://schemas.openxmlformats.org/officeDocument/2006/math">
                      <m:r>
                        <m:rPr>
                          <m:sty m:val="p"/>
                        </m:rPr>
                        <a:rPr lang="en-US" altLang="ja-JP" sz="4000" b="0" i="0" smtClean="0">
                          <a:latin typeface="Cambria Math" panose="02040503050406030204" pitchFamily="18" charset="0"/>
                          <a:ea typeface="Cambria Math" panose="02040503050406030204" pitchFamily="18" charset="0"/>
                        </a:rPr>
                        <m:t>P</m:t>
                      </m:r>
                      <m:r>
                        <a:rPr lang="en-US" altLang="ja-JP" sz="4000" b="0" i="0" smtClean="0">
                          <a:latin typeface="Cambria Math" panose="02040503050406030204" pitchFamily="18" charset="0"/>
                          <a:ea typeface="Cambria Math" panose="02040503050406030204" pitchFamily="18" charset="0"/>
                        </a:rPr>
                        <m:t>(</m:t>
                      </m:r>
                      <m:r>
                        <m:rPr>
                          <m:sty m:val="p"/>
                        </m:rPr>
                        <a:rPr lang="en-US" altLang="ja-JP" sz="4000" b="0" i="0" smtClean="0">
                          <a:latin typeface="Cambria Math" panose="02040503050406030204" pitchFamily="18" charset="0"/>
                          <a:ea typeface="Cambria Math" panose="02040503050406030204" pitchFamily="18" charset="0"/>
                        </a:rPr>
                        <m:t>A</m:t>
                      </m:r>
                      <m:r>
                        <m:rPr>
                          <m:nor/>
                        </m:rPr>
                        <a:rPr lang="ja-JP" altLang="en-US" sz="4000" dirty="0" smtClean="0">
                          <a:latin typeface="Cambria Math" panose="02040503050406030204" pitchFamily="18" charset="0"/>
                          <a:ea typeface="Hiragino Kaku Gothic Pro W3" panose="020B0300000000000000" pitchFamily="34" charset="-128"/>
                        </a:rPr>
                        <m:t>⋂</m:t>
                      </m:r>
                      <m:r>
                        <m:rPr>
                          <m:sty m:val="p"/>
                        </m:rPr>
                        <a:rPr lang="en-US" altLang="ja-JP" sz="4000" i="0">
                          <a:latin typeface="Cambria Math" panose="02040503050406030204" pitchFamily="18" charset="0"/>
                          <a:ea typeface="Cambria Math" panose="02040503050406030204" pitchFamily="18" charset="0"/>
                        </a:rPr>
                        <m:t>B</m:t>
                      </m:r>
                      <m:r>
                        <a:rPr lang="en-US" altLang="ja-JP" sz="4000" b="0" i="0" smtClean="0">
                          <a:latin typeface="Cambria Math" panose="02040503050406030204" pitchFamily="18" charset="0"/>
                          <a:ea typeface="Cambria Math" panose="02040503050406030204" pitchFamily="18" charset="0"/>
                        </a:rPr>
                        <m:t>)</m:t>
                      </m:r>
                      <m:r>
                        <a:rPr lang="ja-JP" altLang="en-US" sz="4000" i="1">
                          <a:latin typeface="Cambria Math" panose="02040503050406030204" pitchFamily="18" charset="0"/>
                          <a:ea typeface="Hiragino Kaku Gothic Pro W3" panose="020B0300000000000000" pitchFamily="34" charset="-128"/>
                        </a:rPr>
                        <m:t>＝</m:t>
                      </m:r>
                      <m:r>
                        <m:rPr>
                          <m:sty m:val="p"/>
                        </m:rPr>
                        <a:rPr lang="en-US" altLang="ja-JP" sz="4000" b="0" i="0" smtClean="0">
                          <a:latin typeface="Cambria Math" panose="02040503050406030204" pitchFamily="18" charset="0"/>
                          <a:ea typeface="Cambria Math" panose="02040503050406030204" pitchFamily="18" charset="0"/>
                        </a:rPr>
                        <m:t>P</m:t>
                      </m:r>
                      <m:r>
                        <a:rPr lang="en-US" altLang="ja-JP" sz="4000" b="0" i="0" smtClean="0">
                          <a:latin typeface="Cambria Math" panose="02040503050406030204" pitchFamily="18" charset="0"/>
                          <a:ea typeface="Cambria Math" panose="02040503050406030204" pitchFamily="18" charset="0"/>
                        </a:rPr>
                        <m:t>(</m:t>
                      </m:r>
                      <m:r>
                        <m:rPr>
                          <m:sty m:val="p"/>
                        </m:rPr>
                        <a:rPr lang="en-US" altLang="ja-JP" sz="4000" b="0" i="0" smtClean="0">
                          <a:latin typeface="Cambria Math" panose="02040503050406030204" pitchFamily="18" charset="0"/>
                          <a:ea typeface="Cambria Math" panose="02040503050406030204" pitchFamily="18" charset="0"/>
                        </a:rPr>
                        <m:t>A</m:t>
                      </m:r>
                      <m:r>
                        <a:rPr lang="en-US" altLang="ja-JP" sz="4000" b="0" i="0" smtClean="0">
                          <a:latin typeface="Cambria Math" panose="02040503050406030204" pitchFamily="18" charset="0"/>
                          <a:ea typeface="Cambria Math" panose="02040503050406030204" pitchFamily="18" charset="0"/>
                        </a:rPr>
                        <m:t>)</m:t>
                      </m:r>
                      <m:r>
                        <m:rPr>
                          <m:sty m:val="p"/>
                        </m:rPr>
                        <a:rPr lang="en-US" altLang="ja-JP" sz="4000" i="0" smtClean="0">
                          <a:latin typeface="Cambria Math" panose="02040503050406030204" pitchFamily="18" charset="0"/>
                          <a:ea typeface="Cambria Math" panose="02040503050406030204" pitchFamily="18" charset="0"/>
                        </a:rPr>
                        <m:t>P</m:t>
                      </m:r>
                      <m:d>
                        <m:dPr>
                          <m:ctrlPr>
                            <a:rPr lang="en-US" altLang="ja-JP" sz="4000" i="1">
                              <a:latin typeface="Cambria Math" panose="02040503050406030204" pitchFamily="18" charset="0"/>
                              <a:ea typeface="Cambria Math" panose="02040503050406030204" pitchFamily="18" charset="0"/>
                            </a:rPr>
                          </m:ctrlPr>
                        </m:dPr>
                        <m:e>
                          <m:r>
                            <m:rPr>
                              <m:sty m:val="p"/>
                            </m:rPr>
                            <a:rPr lang="en-US" altLang="ja-JP" sz="4000" i="0">
                              <a:latin typeface="Cambria Math" panose="02040503050406030204" pitchFamily="18" charset="0"/>
                              <a:ea typeface="Cambria Math" panose="02040503050406030204" pitchFamily="18" charset="0"/>
                            </a:rPr>
                            <m:t>B</m:t>
                          </m:r>
                        </m:e>
                        <m:e>
                          <m:r>
                            <m:rPr>
                              <m:sty m:val="p"/>
                            </m:rPr>
                            <a:rPr lang="en-US" altLang="ja-JP" sz="4000" i="0">
                              <a:latin typeface="Cambria Math" panose="02040503050406030204" pitchFamily="18" charset="0"/>
                              <a:ea typeface="Cambria Math" panose="02040503050406030204" pitchFamily="18" charset="0"/>
                            </a:rPr>
                            <m:t>A</m:t>
                          </m:r>
                        </m:e>
                      </m:d>
                    </m:oMath>
                  </m:oMathPara>
                </a14:m>
                <a:endParaRPr lang="en-US" altLang="ja-JP" sz="4000" b="0" dirty="0">
                  <a:latin typeface="Cambria Math" panose="02040503050406030204" pitchFamily="18" charset="0"/>
                  <a:ea typeface="Cambria Math" panose="02040503050406030204" pitchFamily="18" charset="0"/>
                </a:endParaRPr>
              </a:p>
            </p:txBody>
          </p:sp>
        </mc:Choice>
        <mc:Fallback xmlns="">
          <p:sp>
            <p:nvSpPr>
              <p:cNvPr id="8" name="テキスト ボックス 7">
                <a:extLst>
                  <a:ext uri="{FF2B5EF4-FFF2-40B4-BE49-F238E27FC236}">
                    <a16:creationId xmlns:a16="http://schemas.microsoft.com/office/drawing/2014/main" id="{2D29EA4E-AE7A-AF43-8809-9FB47F38A7B7}"/>
                  </a:ext>
                </a:extLst>
              </p:cNvPr>
              <p:cNvSpPr txBox="1">
                <a:spLocks noRot="1" noChangeAspect="1" noMove="1" noResize="1" noEditPoints="1" noAdjustHandles="1" noChangeArrowheads="1" noChangeShapeType="1" noTextEdit="1"/>
              </p:cNvSpPr>
              <p:nvPr/>
            </p:nvSpPr>
            <p:spPr>
              <a:xfrm>
                <a:off x="3838683" y="4408243"/>
                <a:ext cx="5219441" cy="707886"/>
              </a:xfrm>
              <a:prstGeom prst="rect">
                <a:avLst/>
              </a:prstGeom>
              <a:blipFill>
                <a:blip r:embed="rId3"/>
                <a:stretch>
                  <a:fillRect b="-23214"/>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99EC833E-622F-B34C-BA1C-0D6193F0288A}"/>
              </a:ext>
            </a:extLst>
          </p:cNvPr>
          <p:cNvSpPr txBox="1"/>
          <p:nvPr/>
        </p:nvSpPr>
        <p:spPr>
          <a:xfrm>
            <a:off x="3838683" y="5291889"/>
            <a:ext cx="2369559" cy="369332"/>
          </a:xfrm>
          <a:prstGeom prst="rect">
            <a:avLst/>
          </a:prstGeom>
          <a:noFill/>
        </p:spPr>
        <p:txBody>
          <a:bodyPr wrap="none" rtlCol="0">
            <a:spAutoFit/>
          </a:bodyPr>
          <a:lstStyle/>
          <a:p>
            <a:r>
              <a:rPr kumimoji="1" lang="ja-JP" altLang="en-US">
                <a:solidFill>
                  <a:srgbClr val="88CC01"/>
                </a:solidFill>
                <a:latin typeface="Hiragino Kaku Gothic Pro W3" panose="020B0300000000000000" pitchFamily="34" charset="-128"/>
                <a:ea typeface="Hiragino Kaku Gothic Pro W3" panose="020B0300000000000000" pitchFamily="34" charset="-128"/>
              </a:rPr>
              <a:t>事象</a:t>
            </a:r>
            <a:r>
              <a:rPr kumimoji="1" lang="en-US" altLang="ja-JP" dirty="0">
                <a:solidFill>
                  <a:srgbClr val="88CC01"/>
                </a:solidFill>
                <a:latin typeface="Hiragino Kaku Gothic Pro W3" panose="020B0300000000000000" pitchFamily="34" charset="-128"/>
                <a:ea typeface="Hiragino Kaku Gothic Pro W3" panose="020B0300000000000000" pitchFamily="34" charset="-128"/>
              </a:rPr>
              <a:t>A</a:t>
            </a:r>
            <a:r>
              <a:rPr kumimoji="1" lang="ja-JP" altLang="en-US">
                <a:solidFill>
                  <a:srgbClr val="88CC01"/>
                </a:solidFill>
                <a:latin typeface="Hiragino Kaku Gothic Pro W3" panose="020B0300000000000000" pitchFamily="34" charset="-128"/>
                <a:ea typeface="Hiragino Kaku Gothic Pro W3" panose="020B0300000000000000" pitchFamily="34" charset="-128"/>
              </a:rPr>
              <a:t>と</a:t>
            </a:r>
            <a:r>
              <a:rPr kumimoji="1" lang="en-US" altLang="ja-JP" dirty="0">
                <a:solidFill>
                  <a:srgbClr val="88CC01"/>
                </a:solidFill>
                <a:latin typeface="Hiragino Kaku Gothic Pro W3" panose="020B0300000000000000" pitchFamily="34" charset="-128"/>
                <a:ea typeface="Hiragino Kaku Gothic Pro W3" panose="020B0300000000000000" pitchFamily="34" charset="-128"/>
              </a:rPr>
              <a:t>B</a:t>
            </a:r>
            <a:r>
              <a:rPr kumimoji="1" lang="ja-JP" altLang="en-US">
                <a:solidFill>
                  <a:srgbClr val="88CC01"/>
                </a:solidFill>
                <a:latin typeface="Hiragino Kaku Gothic Pro W3" panose="020B0300000000000000" pitchFamily="34" charset="-128"/>
                <a:ea typeface="Hiragino Kaku Gothic Pro W3" panose="020B0300000000000000" pitchFamily="34" charset="-128"/>
              </a:rPr>
              <a:t>の同時確率</a:t>
            </a:r>
          </a:p>
        </p:txBody>
      </p:sp>
      <p:cxnSp>
        <p:nvCxnSpPr>
          <p:cNvPr id="9" name="直線コネクタ 8">
            <a:extLst>
              <a:ext uri="{FF2B5EF4-FFF2-40B4-BE49-F238E27FC236}">
                <a16:creationId xmlns:a16="http://schemas.microsoft.com/office/drawing/2014/main" id="{9C0BB7B5-A11E-3A4B-9352-069DF4C37F27}"/>
              </a:ext>
            </a:extLst>
          </p:cNvPr>
          <p:cNvCxnSpPr/>
          <p:nvPr/>
        </p:nvCxnSpPr>
        <p:spPr>
          <a:xfrm>
            <a:off x="3993266" y="5162429"/>
            <a:ext cx="1805650" cy="0"/>
          </a:xfrm>
          <a:prstGeom prst="line">
            <a:avLst/>
          </a:prstGeom>
          <a:ln w="38100">
            <a:solidFill>
              <a:srgbClr val="88CC0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B16D17F2-F054-DF42-B293-2723E4EF1265}"/>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798D4B89-3997-E049-BFD2-AC92297DDEE8}"/>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Hiragino Kaku Gothic Pro W3" panose="020B0300000000000000" pitchFamily="34" charset="-128"/>
                <a:ea typeface="Hiragino Kaku Gothic Pro W3" panose="020B0300000000000000" pitchFamily="34" charset="-128"/>
              </a:rPr>
              <a:t>条件付き確率の定義と</a:t>
            </a:r>
            <a:endParaRPr kumimoji="1" lang="en-US" altLang="ja-JP" dirty="0">
              <a:latin typeface="Hiragino Kaku Gothic Pro W3" panose="020B0300000000000000" pitchFamily="34" charset="-128"/>
              <a:ea typeface="Hiragino Kaku Gothic Pro W3" panose="020B0300000000000000" pitchFamily="34" charset="-128"/>
            </a:endParaRPr>
          </a:p>
          <a:p>
            <a:pPr algn="ctr"/>
            <a:r>
              <a:rPr lang="ja-JP" altLang="en-US">
                <a:latin typeface="Hiragino Kaku Gothic Pro W3" panose="020B0300000000000000" pitchFamily="34" charset="-128"/>
                <a:ea typeface="Hiragino Kaku Gothic Pro W3" panose="020B0300000000000000" pitchFamily="34" charset="-128"/>
              </a:rPr>
              <a:t>乗法定理</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11" name="テキスト ボックス 10">
            <a:extLst>
              <a:ext uri="{FF2B5EF4-FFF2-40B4-BE49-F238E27FC236}">
                <a16:creationId xmlns:a16="http://schemas.microsoft.com/office/drawing/2014/main" id="{1739CED3-FE7E-2244-89EF-8DACA2581C6C}"/>
              </a:ext>
            </a:extLst>
          </p:cNvPr>
          <p:cNvSpPr txBox="1"/>
          <p:nvPr/>
        </p:nvSpPr>
        <p:spPr>
          <a:xfrm>
            <a:off x="3599728" y="687947"/>
            <a:ext cx="6186309"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条件付き確率の定義の式を変形すると乗法定理が導かれる</a:t>
            </a:r>
          </a:p>
        </p:txBody>
      </p:sp>
      <p:sp>
        <p:nvSpPr>
          <p:cNvPr id="6" name="日付プレースホルダー 5">
            <a:extLst>
              <a:ext uri="{FF2B5EF4-FFF2-40B4-BE49-F238E27FC236}">
                <a16:creationId xmlns:a16="http://schemas.microsoft.com/office/drawing/2014/main" id="{1AD47EB2-7E5B-F347-BA96-2CF727799CEA}"/>
              </a:ext>
            </a:extLst>
          </p:cNvPr>
          <p:cNvSpPr>
            <a:spLocks noGrp="1"/>
          </p:cNvSpPr>
          <p:nvPr>
            <p:ph type="dt" sz="half" idx="10"/>
          </p:nvPr>
        </p:nvSpPr>
        <p:spPr/>
        <p:txBody>
          <a:bodyPr/>
          <a:lstStyle/>
          <a:p>
            <a:fld id="{F12836DB-2828-5944-B080-94BC6885F246}" type="datetime1">
              <a:rPr kumimoji="1" lang="ja-JP" altLang="en-US" smtClean="0"/>
              <a:t>2022/3/21</a:t>
            </a:fld>
            <a:endParaRPr kumimoji="1" lang="ja-JP" altLang="en-US"/>
          </a:p>
        </p:txBody>
      </p:sp>
      <p:sp>
        <p:nvSpPr>
          <p:cNvPr id="10" name="スライド番号プレースホルダー 9">
            <a:extLst>
              <a:ext uri="{FF2B5EF4-FFF2-40B4-BE49-F238E27FC236}">
                <a16:creationId xmlns:a16="http://schemas.microsoft.com/office/drawing/2014/main" id="{DCC402B6-831F-A547-A1C7-E610B4FCB621}"/>
              </a:ext>
            </a:extLst>
          </p:cNvPr>
          <p:cNvSpPr>
            <a:spLocks noGrp="1"/>
          </p:cNvSpPr>
          <p:nvPr>
            <p:ph type="sldNum" sz="quarter" idx="12"/>
          </p:nvPr>
        </p:nvSpPr>
        <p:spPr/>
        <p:txBody>
          <a:bodyPr/>
          <a:lstStyle/>
          <a:p>
            <a:fld id="{A656C2C8-CEF6-9746-8F71-B28302ED3BCE}" type="slidenum">
              <a:rPr kumimoji="1" lang="ja-JP" altLang="en-US" smtClean="0"/>
              <a:t>10</a:t>
            </a:fld>
            <a:endParaRPr kumimoji="1" lang="ja-JP" altLang="en-US"/>
          </a:p>
        </p:txBody>
      </p:sp>
    </p:spTree>
    <p:extLst>
      <p:ext uri="{BB962C8B-B14F-4D97-AF65-F5344CB8AC3E}">
        <p14:creationId xmlns:p14="http://schemas.microsoft.com/office/powerpoint/2010/main" val="2168530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ACF09C-70AD-0F46-91A6-D15AF6F0374D}"/>
              </a:ext>
            </a:extLst>
          </p:cNvPr>
          <p:cNvSpPr>
            <a:spLocks noGrp="1"/>
          </p:cNvSpPr>
          <p:nvPr>
            <p:ph type="ctrTitle"/>
          </p:nvPr>
        </p:nvSpPr>
        <p:spPr/>
        <p:txBody>
          <a:bodyPr>
            <a:normAutofit/>
          </a:bodyPr>
          <a:lstStyle/>
          <a:p>
            <a:r>
              <a:rPr kumimoji="1" lang="ja-JP" altLang="en-US" sz="5400">
                <a:latin typeface="Hiragino Kaku Gothic Pro W3" panose="020B0300000000000000" pitchFamily="34" charset="-128"/>
                <a:ea typeface="Hiragino Kaku Gothic Pro W3" panose="020B0300000000000000" pitchFamily="34" charset="-128"/>
              </a:rPr>
              <a:t>ベイズの定理</a:t>
            </a:r>
          </a:p>
        </p:txBody>
      </p:sp>
    </p:spTree>
    <p:extLst>
      <p:ext uri="{BB962C8B-B14F-4D97-AF65-F5344CB8AC3E}">
        <p14:creationId xmlns:p14="http://schemas.microsoft.com/office/powerpoint/2010/main" val="4244149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1B596915-3D47-7349-8663-6CCFC48CB6D1}"/>
                  </a:ext>
                </a:extLst>
              </p:cNvPr>
              <p:cNvSpPr txBox="1"/>
              <p:nvPr/>
            </p:nvSpPr>
            <p:spPr>
              <a:xfrm>
                <a:off x="3884982" y="2173782"/>
                <a:ext cx="5844485" cy="1561646"/>
              </a:xfrm>
              <a:prstGeom prst="rect">
                <a:avLst/>
              </a:prstGeom>
              <a:noFill/>
            </p:spPr>
            <p:txBody>
              <a:bodyPr wrap="none" rtlCol="0" anchor="ctr">
                <a:spAutoFit/>
              </a:bodyPr>
              <a:lstStyle/>
              <a:p>
                <a:pPr/>
                <a14:m>
                  <m:oMathPara xmlns:m="http://schemas.openxmlformats.org/officeDocument/2006/math">
                    <m:oMathParaPr>
                      <m:jc m:val="centerGroup"/>
                    </m:oMathParaPr>
                    <m:oMath xmlns:m="http://schemas.openxmlformats.org/officeDocument/2006/math">
                      <m:r>
                        <m:rPr>
                          <m:sty m:val="p"/>
                        </m:rPr>
                        <a:rPr lang="en-US" altLang="ja-JP" sz="4400" b="0" i="0" smtClean="0">
                          <a:latin typeface="Cambria Math" panose="02040503050406030204" pitchFamily="18" charset="0"/>
                          <a:ea typeface="Cambria Math" panose="02040503050406030204" pitchFamily="18" charset="0"/>
                        </a:rPr>
                        <m:t>P</m:t>
                      </m:r>
                      <m:r>
                        <a:rPr lang="en-US" altLang="ja-JP" sz="4400" b="0" i="0" smtClean="0">
                          <a:latin typeface="Cambria Math" panose="02040503050406030204" pitchFamily="18" charset="0"/>
                          <a:ea typeface="Cambria Math" panose="02040503050406030204" pitchFamily="18" charset="0"/>
                        </a:rPr>
                        <m:t>(</m:t>
                      </m:r>
                      <m:r>
                        <m:rPr>
                          <m:sty m:val="p"/>
                        </m:rPr>
                        <a:rPr lang="en-US" altLang="ja-JP" sz="4400" b="0" i="0" smtClean="0">
                          <a:latin typeface="Cambria Math" panose="02040503050406030204" pitchFamily="18" charset="0"/>
                          <a:ea typeface="Cambria Math" panose="02040503050406030204" pitchFamily="18" charset="0"/>
                        </a:rPr>
                        <m:t>A</m:t>
                      </m:r>
                      <m:r>
                        <m:rPr>
                          <m:nor/>
                        </m:rPr>
                        <a:rPr lang="en-US" altLang="ja-JP" sz="4400" b="0" i="0" smtClean="0">
                          <a:latin typeface="Cambria Math" panose="02040503050406030204" pitchFamily="18" charset="0"/>
                          <a:ea typeface="Cambria Math" panose="02040503050406030204" pitchFamily="18" charset="0"/>
                        </a:rPr>
                        <m:t>|</m:t>
                      </m:r>
                      <m:r>
                        <m:rPr>
                          <m:sty m:val="p"/>
                        </m:rPr>
                        <a:rPr lang="en-US" altLang="ja-JP" sz="4400" i="0">
                          <a:latin typeface="Cambria Math" panose="02040503050406030204" pitchFamily="18" charset="0"/>
                          <a:ea typeface="Cambria Math" panose="02040503050406030204" pitchFamily="18" charset="0"/>
                        </a:rPr>
                        <m:t>B</m:t>
                      </m:r>
                      <m:r>
                        <a:rPr lang="en-US" altLang="ja-JP" sz="4400" b="0" i="0" smtClean="0">
                          <a:latin typeface="Cambria Math" panose="02040503050406030204" pitchFamily="18" charset="0"/>
                          <a:ea typeface="Cambria Math" panose="02040503050406030204" pitchFamily="18" charset="0"/>
                        </a:rPr>
                        <m:t>)</m:t>
                      </m:r>
                      <m:r>
                        <a:rPr lang="en-US" altLang="ja-JP" sz="4400" b="0" i="0" smtClean="0">
                          <a:latin typeface="Cambria Math" panose="02040503050406030204" pitchFamily="18" charset="0"/>
                          <a:ea typeface="Hiragino Kaku Gothic Pro W3" panose="020B0300000000000000" pitchFamily="34" charset="-128"/>
                        </a:rPr>
                        <m:t>=</m:t>
                      </m:r>
                      <m:f>
                        <m:fPr>
                          <m:ctrlPr>
                            <a:rPr lang="en-US" altLang="ja-JP" sz="4800" b="0" i="1" smtClean="0">
                              <a:latin typeface="Cambria Math" panose="02040503050406030204" pitchFamily="18" charset="0"/>
                              <a:ea typeface="Hiragino Kaku Gothic Pro W3" panose="020B0300000000000000" pitchFamily="34" charset="-128"/>
                            </a:rPr>
                          </m:ctrlPr>
                        </m:fPr>
                        <m:num>
                          <m:r>
                            <m:rPr>
                              <m:sty m:val="p"/>
                            </m:rPr>
                            <a:rPr lang="en-US" altLang="ja-JP" sz="4800" i="0" smtClean="0">
                              <a:latin typeface="Cambria Math" panose="02040503050406030204" pitchFamily="18" charset="0"/>
                              <a:ea typeface="Hiragino Kaku Gothic Pro W3" panose="020B0300000000000000" pitchFamily="34" charset="-128"/>
                            </a:rPr>
                            <m:t>P</m:t>
                          </m:r>
                          <m:d>
                            <m:dPr>
                              <m:ctrlPr>
                                <a:rPr lang="en-US" altLang="ja-JP" sz="4800" i="1">
                                  <a:latin typeface="Cambria Math" panose="02040503050406030204" pitchFamily="18" charset="0"/>
                                  <a:ea typeface="Hiragino Kaku Gothic Pro W3" panose="020B0300000000000000" pitchFamily="34" charset="-128"/>
                                </a:rPr>
                              </m:ctrlPr>
                            </m:dPr>
                            <m:e>
                              <m:r>
                                <m:rPr>
                                  <m:sty m:val="p"/>
                                </m:rPr>
                                <a:rPr lang="en-US" altLang="ja-JP" sz="4800" i="0">
                                  <a:latin typeface="Cambria Math" panose="02040503050406030204" pitchFamily="18" charset="0"/>
                                  <a:ea typeface="Hiragino Kaku Gothic Pro W3" panose="020B0300000000000000" pitchFamily="34" charset="-128"/>
                                </a:rPr>
                                <m:t>B</m:t>
                              </m:r>
                            </m:e>
                            <m:e>
                              <m:r>
                                <m:rPr>
                                  <m:sty m:val="p"/>
                                </m:rPr>
                                <a:rPr lang="en-US" altLang="ja-JP" sz="4800" i="0">
                                  <a:latin typeface="Cambria Math" panose="02040503050406030204" pitchFamily="18" charset="0"/>
                                  <a:ea typeface="Hiragino Kaku Gothic Pro W3" panose="020B0300000000000000" pitchFamily="34" charset="-128"/>
                                </a:rPr>
                                <m:t>A</m:t>
                              </m:r>
                            </m:e>
                          </m:d>
                          <m:r>
                            <m:rPr>
                              <m:sty m:val="p"/>
                            </m:rPr>
                            <a:rPr lang="en-US" altLang="ja-JP" sz="4800" b="0" i="0" smtClean="0">
                              <a:latin typeface="Cambria Math" panose="02040503050406030204" pitchFamily="18" charset="0"/>
                              <a:ea typeface="Cambria Math" panose="02040503050406030204" pitchFamily="18" charset="0"/>
                            </a:rPr>
                            <m:t>P</m:t>
                          </m:r>
                          <m:r>
                            <a:rPr lang="en-US" altLang="ja-JP" sz="4800" b="0" i="0" smtClean="0">
                              <a:latin typeface="Cambria Math" panose="02040503050406030204" pitchFamily="18" charset="0"/>
                              <a:ea typeface="Cambria Math" panose="02040503050406030204" pitchFamily="18" charset="0"/>
                            </a:rPr>
                            <m:t>(</m:t>
                          </m:r>
                          <m:r>
                            <m:rPr>
                              <m:sty m:val="p"/>
                            </m:rPr>
                            <a:rPr lang="en-US" altLang="ja-JP" sz="4800" b="0" i="0" smtClean="0">
                              <a:latin typeface="Cambria Math" panose="02040503050406030204" pitchFamily="18" charset="0"/>
                              <a:ea typeface="Cambria Math" panose="02040503050406030204" pitchFamily="18" charset="0"/>
                            </a:rPr>
                            <m:t>A</m:t>
                          </m:r>
                          <m:r>
                            <a:rPr lang="en-US" altLang="ja-JP" sz="4800" b="0" i="0" smtClean="0">
                              <a:latin typeface="Cambria Math" panose="02040503050406030204" pitchFamily="18" charset="0"/>
                              <a:ea typeface="Cambria Math" panose="02040503050406030204" pitchFamily="18" charset="0"/>
                            </a:rPr>
                            <m:t>)</m:t>
                          </m:r>
                        </m:num>
                        <m:den>
                          <m:r>
                            <m:rPr>
                              <m:sty m:val="p"/>
                            </m:rPr>
                            <a:rPr lang="en-US" altLang="ja-JP" sz="4800" b="0" i="0" smtClean="0">
                              <a:latin typeface="Cambria Math" panose="02040503050406030204" pitchFamily="18" charset="0"/>
                              <a:ea typeface="Cambria Math" panose="02040503050406030204" pitchFamily="18" charset="0"/>
                            </a:rPr>
                            <m:t>P</m:t>
                          </m:r>
                          <m:r>
                            <a:rPr lang="en-US" altLang="ja-JP" sz="4800" b="0" i="0" smtClean="0">
                              <a:latin typeface="Cambria Math" panose="02040503050406030204" pitchFamily="18" charset="0"/>
                              <a:ea typeface="Cambria Math" panose="02040503050406030204" pitchFamily="18" charset="0"/>
                            </a:rPr>
                            <m:t>(</m:t>
                          </m:r>
                          <m:r>
                            <m:rPr>
                              <m:sty m:val="p"/>
                            </m:rPr>
                            <a:rPr lang="en-US" altLang="ja-JP" sz="4800" b="0" i="0" smtClean="0">
                              <a:latin typeface="Cambria Math" panose="02040503050406030204" pitchFamily="18" charset="0"/>
                              <a:ea typeface="Cambria Math" panose="02040503050406030204" pitchFamily="18" charset="0"/>
                            </a:rPr>
                            <m:t>B</m:t>
                          </m:r>
                          <m:r>
                            <a:rPr lang="en-US" altLang="ja-JP" sz="4800" b="0" i="0" smtClean="0">
                              <a:latin typeface="Cambria Math" panose="02040503050406030204" pitchFamily="18" charset="0"/>
                              <a:ea typeface="Cambria Math" panose="02040503050406030204" pitchFamily="18" charset="0"/>
                            </a:rPr>
                            <m:t>)</m:t>
                          </m:r>
                        </m:den>
                      </m:f>
                    </m:oMath>
                  </m:oMathPara>
                </a14:m>
                <a:endParaRPr lang="en-US" altLang="ja-JP" sz="4800" b="0" dirty="0">
                  <a:latin typeface="Hiragino Kaku Gothic Pro W3" panose="020B0300000000000000" pitchFamily="34" charset="-128"/>
                  <a:ea typeface="Hiragino Kaku Gothic Pro W3" panose="020B0300000000000000" pitchFamily="34" charset="-128"/>
                </a:endParaRPr>
              </a:p>
            </p:txBody>
          </p:sp>
        </mc:Choice>
        <mc:Fallback xmlns="">
          <p:sp>
            <p:nvSpPr>
              <p:cNvPr id="2" name="テキスト ボックス 1">
                <a:extLst>
                  <a:ext uri="{FF2B5EF4-FFF2-40B4-BE49-F238E27FC236}">
                    <a16:creationId xmlns:a16="http://schemas.microsoft.com/office/drawing/2014/main" id="{1B596915-3D47-7349-8663-6CCFC48CB6D1}"/>
                  </a:ext>
                </a:extLst>
              </p:cNvPr>
              <p:cNvSpPr txBox="1">
                <a:spLocks noRot="1" noChangeAspect="1" noMove="1" noResize="1" noEditPoints="1" noAdjustHandles="1" noChangeArrowheads="1" noChangeShapeType="1" noTextEdit="1"/>
              </p:cNvSpPr>
              <p:nvPr/>
            </p:nvSpPr>
            <p:spPr>
              <a:xfrm>
                <a:off x="3884982" y="2173782"/>
                <a:ext cx="5844485" cy="1561646"/>
              </a:xfrm>
              <a:prstGeom prst="rect">
                <a:avLst/>
              </a:prstGeom>
              <a:blipFill>
                <a:blip r:embed="rId3"/>
                <a:stretch>
                  <a:fillRect r="-1082" b="-13710"/>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46945289-1C89-E047-8B57-3AC0881ACDDF}"/>
              </a:ext>
            </a:extLst>
          </p:cNvPr>
          <p:cNvSpPr txBox="1"/>
          <p:nvPr/>
        </p:nvSpPr>
        <p:spPr>
          <a:xfrm>
            <a:off x="683269" y="2662218"/>
            <a:ext cx="2646878" cy="584775"/>
          </a:xfrm>
          <a:prstGeom prst="rect">
            <a:avLst/>
          </a:prstGeom>
          <a:noFill/>
        </p:spPr>
        <p:txBody>
          <a:bodyPr wrap="none" rtlCol="0">
            <a:spAutoFit/>
          </a:bodyPr>
          <a:lstStyle/>
          <a:p>
            <a:r>
              <a:rPr lang="ja-JP" altLang="en-US" sz="3200">
                <a:latin typeface="Hiragino Kaku Gothic Pro W3" panose="020B0300000000000000" pitchFamily="34" charset="-128"/>
                <a:ea typeface="Hiragino Kaku Gothic Pro W3" panose="020B0300000000000000" pitchFamily="34" charset="-128"/>
              </a:rPr>
              <a:t>ベイズの定理</a:t>
            </a:r>
            <a:endParaRPr kumimoji="1" lang="ja-JP" altLang="en-US" sz="3200">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7BFC2D20-9CD9-2C42-B7A5-7763FE25A4ED}"/>
                  </a:ext>
                </a:extLst>
              </p:cNvPr>
              <p:cNvSpPr txBox="1"/>
              <p:nvPr/>
            </p:nvSpPr>
            <p:spPr>
              <a:xfrm>
                <a:off x="3422746" y="4611827"/>
                <a:ext cx="8206285" cy="654859"/>
              </a:xfrm>
              <a:prstGeom prst="rect">
                <a:avLst/>
              </a:prstGeom>
              <a:noFill/>
              <a:ln>
                <a:noFill/>
              </a:ln>
            </p:spPr>
            <p:txBody>
              <a:bodyPr wrap="none" rtlCol="0" anchor="ctr">
                <a:spAutoFit/>
              </a:bodyPr>
              <a:lstStyle/>
              <a:p>
                <a:pPr/>
                <a14:m>
                  <m:oMathPara xmlns:m="http://schemas.openxmlformats.org/officeDocument/2006/math">
                    <m:oMathParaPr>
                      <m:jc m:val="centerGroup"/>
                    </m:oMathParaPr>
                    <m:oMath xmlns:m="http://schemas.openxmlformats.org/officeDocument/2006/math">
                      <m:r>
                        <m:rPr>
                          <m:sty m:val="p"/>
                        </m:rPr>
                        <a:rPr lang="en-US" altLang="ja-JP" sz="1600" i="0" smtClean="0">
                          <a:solidFill>
                            <a:schemeClr val="tx1"/>
                          </a:solidFill>
                          <a:latin typeface="Cambria Math" panose="02040503050406030204" pitchFamily="18" charset="0"/>
                          <a:ea typeface="Cambria Math" panose="02040503050406030204" pitchFamily="18" charset="0"/>
                        </a:rPr>
                        <m:t>B</m:t>
                      </m:r>
                      <m:r>
                        <a:rPr lang="ja-JP" altLang="en-US" sz="1600" i="0">
                          <a:solidFill>
                            <a:schemeClr val="tx1"/>
                          </a:solidFill>
                          <a:latin typeface="Cambria Math" panose="02040503050406030204" pitchFamily="18" charset="0"/>
                          <a:ea typeface="Cambria Math" panose="02040503050406030204" pitchFamily="18" charset="0"/>
                        </a:rPr>
                        <m:t>のもとで</m:t>
                      </m:r>
                      <m:r>
                        <a:rPr lang="ja-JP" altLang="en-US" sz="1600" i="1">
                          <a:latin typeface="Cambria Math" panose="02040503050406030204" pitchFamily="18" charset="0"/>
                          <a:ea typeface="Cambria Math" panose="02040503050406030204" pitchFamily="18" charset="0"/>
                        </a:rPr>
                        <m:t>の</m:t>
                      </m:r>
                      <m:r>
                        <m:rPr>
                          <m:sty m:val="p"/>
                        </m:rPr>
                        <a:rPr lang="en-US" altLang="ja-JP" sz="1600" i="0">
                          <a:solidFill>
                            <a:schemeClr val="tx1"/>
                          </a:solidFill>
                          <a:latin typeface="Cambria Math" panose="02040503050406030204" pitchFamily="18" charset="0"/>
                          <a:ea typeface="Cambria Math" panose="02040503050406030204" pitchFamily="18" charset="0"/>
                        </a:rPr>
                        <m:t>A</m:t>
                      </m:r>
                      <m:r>
                        <a:rPr lang="ja-JP" altLang="en-US" sz="1600" i="1">
                          <a:latin typeface="Cambria Math" panose="02040503050406030204" pitchFamily="18" charset="0"/>
                          <a:ea typeface="Cambria Math" panose="02040503050406030204" pitchFamily="18" charset="0"/>
                        </a:rPr>
                        <m:t>の条件付き</m:t>
                      </m:r>
                      <m:r>
                        <a:rPr lang="ja-JP" altLang="en-US" sz="1600" i="0">
                          <a:solidFill>
                            <a:schemeClr val="tx1"/>
                          </a:solidFill>
                          <a:latin typeface="Cambria Math" panose="02040503050406030204" pitchFamily="18" charset="0"/>
                          <a:ea typeface="Cambria Math" panose="02040503050406030204" pitchFamily="18" charset="0"/>
                        </a:rPr>
                        <m:t>確</m:t>
                      </m:r>
                      <m:r>
                        <a:rPr lang="ja-JP" altLang="en-US" sz="1600" i="0" smtClean="0">
                          <a:solidFill>
                            <a:schemeClr val="tx1"/>
                          </a:solidFill>
                          <a:latin typeface="Cambria Math" panose="02040503050406030204" pitchFamily="18" charset="0"/>
                          <a:ea typeface="Cambria Math" panose="02040503050406030204" pitchFamily="18" charset="0"/>
                        </a:rPr>
                        <m:t>率</m:t>
                      </m:r>
                      <m:r>
                        <a:rPr lang="en-US" altLang="ja-JP" sz="1600" b="0" i="0" smtClean="0">
                          <a:solidFill>
                            <a:schemeClr val="tx1"/>
                          </a:solidFill>
                          <a:latin typeface="Cambria Math" panose="02040503050406030204" pitchFamily="18" charset="0"/>
                          <a:ea typeface="Cambria Math" panose="02040503050406030204" pitchFamily="18" charset="0"/>
                        </a:rPr>
                        <m:t> =  </m:t>
                      </m:r>
                      <m:f>
                        <m:fPr>
                          <m:ctrlPr>
                            <a:rPr lang="en-US" altLang="ja-JP" b="0" i="1" smtClean="0">
                              <a:solidFill>
                                <a:schemeClr val="tx1"/>
                              </a:solidFill>
                              <a:latin typeface="Cambria Math" panose="02040503050406030204" pitchFamily="18" charset="0"/>
                              <a:ea typeface="Cambria Math" panose="02040503050406030204" pitchFamily="18" charset="0"/>
                            </a:rPr>
                          </m:ctrlPr>
                        </m:fPr>
                        <m:num>
                          <m:r>
                            <m:rPr>
                              <m:sty m:val="p"/>
                            </m:rPr>
                            <a:rPr lang="en-US" altLang="ja-JP" b="0" i="0" smtClean="0">
                              <a:solidFill>
                                <a:schemeClr val="tx1"/>
                              </a:solidFill>
                              <a:latin typeface="Cambria Math" panose="02040503050406030204" pitchFamily="18" charset="0"/>
                              <a:ea typeface="Cambria Math" panose="02040503050406030204" pitchFamily="18" charset="0"/>
                            </a:rPr>
                            <m:t>A</m:t>
                          </m:r>
                          <m:r>
                            <a:rPr lang="ja-JP" altLang="en-US" i="0">
                              <a:solidFill>
                                <a:schemeClr val="tx1"/>
                              </a:solidFill>
                              <a:latin typeface="Cambria Math" panose="02040503050406030204" pitchFamily="18" charset="0"/>
                              <a:ea typeface="Cambria Math" panose="02040503050406030204" pitchFamily="18" charset="0"/>
                            </a:rPr>
                            <m:t>の</m:t>
                          </m:r>
                          <m:r>
                            <a:rPr lang="ja-JP" altLang="en-US" i="0" smtClean="0">
                              <a:solidFill>
                                <a:schemeClr val="tx1"/>
                              </a:solidFill>
                              <a:latin typeface="Cambria Math" panose="02040503050406030204" pitchFamily="18" charset="0"/>
                              <a:ea typeface="Cambria Math" panose="02040503050406030204" pitchFamily="18" charset="0"/>
                            </a:rPr>
                            <m:t>もとで</m:t>
                          </m:r>
                          <m:r>
                            <a:rPr lang="ja-JP" altLang="en-US" i="1">
                              <a:latin typeface="Cambria Math" panose="02040503050406030204" pitchFamily="18" charset="0"/>
                              <a:ea typeface="Cambria Math" panose="02040503050406030204" pitchFamily="18" charset="0"/>
                            </a:rPr>
                            <m:t>の</m:t>
                          </m:r>
                          <m:r>
                            <m:rPr>
                              <m:sty m:val="p"/>
                            </m:rPr>
                            <a:rPr lang="en-US" altLang="ja-JP" i="0">
                              <a:solidFill>
                                <a:schemeClr val="tx1"/>
                              </a:solidFill>
                              <a:latin typeface="Cambria Math" panose="02040503050406030204" pitchFamily="18" charset="0"/>
                              <a:ea typeface="Cambria Math" panose="02040503050406030204" pitchFamily="18" charset="0"/>
                            </a:rPr>
                            <m:t>B</m:t>
                          </m:r>
                          <m:r>
                            <a:rPr lang="ja-JP" altLang="en-US" i="1" smtClean="0">
                              <a:latin typeface="Cambria Math" panose="02040503050406030204" pitchFamily="18" charset="0"/>
                              <a:ea typeface="Cambria Math" panose="02040503050406030204" pitchFamily="18" charset="0"/>
                            </a:rPr>
                            <m:t>の</m:t>
                          </m:r>
                          <m:r>
                            <a:rPr lang="ja-JP" altLang="en-US" i="1">
                              <a:latin typeface="Cambria Math" panose="02040503050406030204" pitchFamily="18" charset="0"/>
                              <a:ea typeface="Cambria Math" panose="02040503050406030204" pitchFamily="18" charset="0"/>
                            </a:rPr>
                            <m:t>条件付き確率</m:t>
                          </m:r>
                          <m:r>
                            <a:rPr lang="en-US" altLang="ja-JP" b="0" i="0" smtClean="0">
                              <a:solidFill>
                                <a:schemeClr val="tx1"/>
                              </a:solidFill>
                              <a:latin typeface="Cambria Math" panose="02040503050406030204" pitchFamily="18" charset="0"/>
                              <a:ea typeface="Cambria Math" panose="02040503050406030204" pitchFamily="18" charset="0"/>
                            </a:rPr>
                            <m:t> × </m:t>
                          </m:r>
                          <m:r>
                            <m:rPr>
                              <m:sty m:val="p"/>
                            </m:rPr>
                            <a:rPr lang="en-US" altLang="ja-JP" b="0" i="0" smtClean="0">
                              <a:solidFill>
                                <a:schemeClr val="tx1"/>
                              </a:solidFill>
                              <a:latin typeface="Cambria Math" panose="02040503050406030204" pitchFamily="18" charset="0"/>
                              <a:ea typeface="Cambria Math" panose="02040503050406030204" pitchFamily="18" charset="0"/>
                            </a:rPr>
                            <m:t>A</m:t>
                          </m:r>
                          <m:r>
                            <a:rPr lang="ja-JP" altLang="en-US" i="0">
                              <a:solidFill>
                                <a:schemeClr val="tx1"/>
                              </a:solidFill>
                              <a:latin typeface="Cambria Math" panose="02040503050406030204" pitchFamily="18" charset="0"/>
                              <a:ea typeface="Cambria Math" panose="02040503050406030204" pitchFamily="18" charset="0"/>
                            </a:rPr>
                            <m:t>が</m:t>
                          </m:r>
                          <m:r>
                            <a:rPr lang="ja-JP" altLang="en-US" i="0" smtClean="0">
                              <a:solidFill>
                                <a:schemeClr val="tx1"/>
                              </a:solidFill>
                              <a:latin typeface="Cambria Math" panose="02040503050406030204" pitchFamily="18" charset="0"/>
                              <a:ea typeface="Cambria Math" panose="02040503050406030204" pitchFamily="18" charset="0"/>
                            </a:rPr>
                            <m:t>起こる</m:t>
                          </m:r>
                          <m:r>
                            <a:rPr lang="ja-JP" altLang="en-US" i="0">
                              <a:solidFill>
                                <a:schemeClr val="tx1"/>
                              </a:solidFill>
                              <a:latin typeface="Cambria Math" panose="02040503050406030204" pitchFamily="18" charset="0"/>
                              <a:ea typeface="Cambria Math" panose="02040503050406030204" pitchFamily="18" charset="0"/>
                            </a:rPr>
                            <m:t>確率</m:t>
                          </m:r>
                        </m:num>
                        <m:den>
                          <m:r>
                            <m:rPr>
                              <m:sty m:val="p"/>
                            </m:rPr>
                            <a:rPr lang="en-US" altLang="ja-JP" b="0" i="0" smtClean="0">
                              <a:solidFill>
                                <a:schemeClr val="tx1"/>
                              </a:solidFill>
                              <a:latin typeface="Cambria Math" panose="02040503050406030204" pitchFamily="18" charset="0"/>
                              <a:ea typeface="Cambria Math" panose="02040503050406030204" pitchFamily="18" charset="0"/>
                            </a:rPr>
                            <m:t>B</m:t>
                          </m:r>
                          <m:r>
                            <a:rPr lang="ja-JP" altLang="en-US" i="0">
                              <a:solidFill>
                                <a:schemeClr val="tx1"/>
                              </a:solidFill>
                              <a:latin typeface="Cambria Math" panose="02040503050406030204" pitchFamily="18" charset="0"/>
                              <a:ea typeface="Cambria Math" panose="02040503050406030204" pitchFamily="18" charset="0"/>
                            </a:rPr>
                            <m:t>が</m:t>
                          </m:r>
                          <m:r>
                            <a:rPr lang="ja-JP" altLang="en-US" i="0" smtClean="0">
                              <a:solidFill>
                                <a:schemeClr val="tx1"/>
                              </a:solidFill>
                              <a:latin typeface="Cambria Math" panose="02040503050406030204" pitchFamily="18" charset="0"/>
                              <a:ea typeface="Cambria Math" panose="02040503050406030204" pitchFamily="18" charset="0"/>
                            </a:rPr>
                            <m:t>起こる</m:t>
                          </m:r>
                          <m:r>
                            <a:rPr lang="ja-JP" altLang="en-US" i="0">
                              <a:solidFill>
                                <a:schemeClr val="tx1"/>
                              </a:solidFill>
                              <a:latin typeface="Cambria Math" panose="02040503050406030204" pitchFamily="18" charset="0"/>
                              <a:ea typeface="Cambria Math" panose="02040503050406030204" pitchFamily="18" charset="0"/>
                            </a:rPr>
                            <m:t>確率</m:t>
                          </m:r>
                        </m:den>
                      </m:f>
                    </m:oMath>
                  </m:oMathPara>
                </a14:m>
                <a:endParaRPr lang="en-US" altLang="ja-JP" sz="3600" b="0" dirty="0">
                  <a:solidFill>
                    <a:schemeClr val="tx1"/>
                  </a:solidFill>
                  <a:latin typeface="Cambria Math" panose="02040503050406030204" pitchFamily="18" charset="0"/>
                  <a:ea typeface="Cambria Math" panose="02040503050406030204" pitchFamily="18" charset="0"/>
                </a:endParaRPr>
              </a:p>
            </p:txBody>
          </p:sp>
        </mc:Choice>
        <mc:Fallback xmlns="">
          <p:sp>
            <p:nvSpPr>
              <p:cNvPr id="10" name="テキスト ボックス 9">
                <a:extLst>
                  <a:ext uri="{FF2B5EF4-FFF2-40B4-BE49-F238E27FC236}">
                    <a16:creationId xmlns:a16="http://schemas.microsoft.com/office/drawing/2014/main" id="{7BFC2D20-9CD9-2C42-B7A5-7763FE25A4ED}"/>
                  </a:ext>
                </a:extLst>
              </p:cNvPr>
              <p:cNvSpPr txBox="1">
                <a:spLocks noRot="1" noChangeAspect="1" noMove="1" noResize="1" noEditPoints="1" noAdjustHandles="1" noChangeArrowheads="1" noChangeShapeType="1" noTextEdit="1"/>
              </p:cNvSpPr>
              <p:nvPr/>
            </p:nvSpPr>
            <p:spPr>
              <a:xfrm>
                <a:off x="3422746" y="4611827"/>
                <a:ext cx="8206285" cy="654859"/>
              </a:xfrm>
              <a:prstGeom prst="rect">
                <a:avLst/>
              </a:prstGeom>
              <a:blipFill>
                <a:blip r:embed="rId4"/>
                <a:stretch>
                  <a:fillRect b="-11538"/>
                </a:stretch>
              </a:blipFill>
              <a:ln>
                <a:noFill/>
              </a:ln>
            </p:spPr>
            <p:txBody>
              <a:bodyPr/>
              <a:lstStyle/>
              <a:p>
                <a:r>
                  <a:rPr lang="ja-JP" altLang="en-US">
                    <a:noFill/>
                  </a:rPr>
                  <a:t> </a:t>
                </a:r>
              </a:p>
            </p:txBody>
          </p:sp>
        </mc:Fallback>
      </mc:AlternateContent>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a:latin typeface="Hiragino Kaku Gothic Pro W3" panose="020B0300000000000000" pitchFamily="34" charset="-128"/>
                <a:ea typeface="Hiragino Kaku Gothic Pro W3" panose="020B0300000000000000" pitchFamily="34" charset="-128"/>
              </a:rPr>
              <a:t>ベイズの定理</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7947"/>
            <a:ext cx="5955476"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ベイズ理論の出発点となる、ベイズの定理を理解しよう</a:t>
            </a:r>
            <a:endParaRPr kumimoji="1" lang="ja-JP" altLang="en-US">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64665B4B-E1C2-6B4C-8111-552982C60F93}"/>
                  </a:ext>
                </a:extLst>
              </p:cNvPr>
              <p:cNvSpPr txBox="1"/>
              <p:nvPr/>
            </p:nvSpPr>
            <p:spPr>
              <a:xfrm>
                <a:off x="3659574" y="5561163"/>
                <a:ext cx="7334251" cy="652166"/>
              </a:xfrm>
              <a:prstGeom prst="rect">
                <a:avLst/>
              </a:prstGeom>
              <a:noFill/>
              <a:ln>
                <a:noFill/>
              </a:ln>
            </p:spPr>
            <p:txBody>
              <a:bodyPr wrap="none" rtlCol="0" anchor="ctr">
                <a:spAutoFit/>
              </a:bodyPr>
              <a:lstStyle/>
              <a:p>
                <a:pPr/>
                <a14:m>
                  <m:oMathPara xmlns:m="http://schemas.openxmlformats.org/officeDocument/2006/math">
                    <m:oMathParaPr>
                      <m:jc m:val="centerGroup"/>
                    </m:oMathParaPr>
                    <m:oMath xmlns:m="http://schemas.openxmlformats.org/officeDocument/2006/math">
                      <m:r>
                        <m:rPr>
                          <m:sty m:val="p"/>
                        </m:rPr>
                        <a:rPr lang="en-US" altLang="ja-JP" sz="1600" i="0" smtClean="0">
                          <a:solidFill>
                            <a:schemeClr val="tx1"/>
                          </a:solidFill>
                          <a:latin typeface="Cambria Math" panose="02040503050406030204" pitchFamily="18" charset="0"/>
                          <a:ea typeface="Cambria Math" panose="02040503050406030204" pitchFamily="18" charset="0"/>
                        </a:rPr>
                        <m:t>B</m:t>
                      </m:r>
                      <m:r>
                        <a:rPr lang="ja-JP" altLang="en-US" sz="1600" i="0">
                          <a:solidFill>
                            <a:schemeClr val="tx1"/>
                          </a:solidFill>
                          <a:latin typeface="Cambria Math" panose="02040503050406030204" pitchFamily="18" charset="0"/>
                          <a:ea typeface="Cambria Math" panose="02040503050406030204" pitchFamily="18" charset="0"/>
                        </a:rPr>
                        <m:t>のもとで</m:t>
                      </m:r>
                      <m:r>
                        <m:rPr>
                          <m:sty m:val="p"/>
                        </m:rPr>
                        <a:rPr lang="en-US" altLang="ja-JP" sz="1600" i="0">
                          <a:solidFill>
                            <a:schemeClr val="tx1"/>
                          </a:solidFill>
                          <a:latin typeface="Cambria Math" panose="02040503050406030204" pitchFamily="18" charset="0"/>
                          <a:ea typeface="Cambria Math" panose="02040503050406030204" pitchFamily="18" charset="0"/>
                        </a:rPr>
                        <m:t>A</m:t>
                      </m:r>
                      <m:r>
                        <a:rPr lang="ja-JP" altLang="en-US" sz="1600" i="0">
                          <a:solidFill>
                            <a:schemeClr val="tx1"/>
                          </a:solidFill>
                          <a:latin typeface="Cambria Math" panose="02040503050406030204" pitchFamily="18" charset="0"/>
                          <a:ea typeface="Cambria Math" panose="02040503050406030204" pitchFamily="18" charset="0"/>
                        </a:rPr>
                        <m:t>が起こる確</m:t>
                      </m:r>
                      <m:r>
                        <a:rPr lang="ja-JP" altLang="en-US" sz="1600" i="0" smtClean="0">
                          <a:solidFill>
                            <a:schemeClr val="tx1"/>
                          </a:solidFill>
                          <a:latin typeface="Cambria Math" panose="02040503050406030204" pitchFamily="18" charset="0"/>
                          <a:ea typeface="Cambria Math" panose="02040503050406030204" pitchFamily="18" charset="0"/>
                        </a:rPr>
                        <m:t>率</m:t>
                      </m:r>
                      <m:r>
                        <a:rPr lang="en-US" altLang="ja-JP" sz="1600" b="0" i="0" smtClean="0">
                          <a:solidFill>
                            <a:schemeClr val="tx1"/>
                          </a:solidFill>
                          <a:latin typeface="Cambria Math" panose="02040503050406030204" pitchFamily="18" charset="0"/>
                          <a:ea typeface="Cambria Math" panose="02040503050406030204" pitchFamily="18" charset="0"/>
                        </a:rPr>
                        <m:t> =  </m:t>
                      </m:r>
                      <m:f>
                        <m:fPr>
                          <m:ctrlPr>
                            <a:rPr lang="en-US" altLang="ja-JP" b="0" i="1" smtClean="0">
                              <a:solidFill>
                                <a:schemeClr val="tx1"/>
                              </a:solidFill>
                              <a:latin typeface="Cambria Math" panose="02040503050406030204" pitchFamily="18" charset="0"/>
                              <a:ea typeface="Cambria Math" panose="02040503050406030204" pitchFamily="18" charset="0"/>
                            </a:rPr>
                          </m:ctrlPr>
                        </m:fPr>
                        <m:num>
                          <m:r>
                            <m:rPr>
                              <m:sty m:val="p"/>
                            </m:rPr>
                            <a:rPr lang="en-US" altLang="ja-JP" b="0" i="0" smtClean="0">
                              <a:solidFill>
                                <a:schemeClr val="tx1"/>
                              </a:solidFill>
                              <a:latin typeface="Cambria Math" panose="02040503050406030204" pitchFamily="18" charset="0"/>
                              <a:ea typeface="Cambria Math" panose="02040503050406030204" pitchFamily="18" charset="0"/>
                            </a:rPr>
                            <m:t>A</m:t>
                          </m:r>
                          <m:r>
                            <a:rPr lang="ja-JP" altLang="en-US" i="0">
                              <a:solidFill>
                                <a:schemeClr val="tx1"/>
                              </a:solidFill>
                              <a:latin typeface="Cambria Math" panose="02040503050406030204" pitchFamily="18" charset="0"/>
                              <a:ea typeface="Cambria Math" panose="02040503050406030204" pitchFamily="18" charset="0"/>
                            </a:rPr>
                            <m:t>の</m:t>
                          </m:r>
                          <m:r>
                            <a:rPr lang="ja-JP" altLang="en-US" i="0" smtClean="0">
                              <a:solidFill>
                                <a:schemeClr val="tx1"/>
                              </a:solidFill>
                              <a:latin typeface="Cambria Math" panose="02040503050406030204" pitchFamily="18" charset="0"/>
                              <a:ea typeface="Cambria Math" panose="02040503050406030204" pitchFamily="18" charset="0"/>
                            </a:rPr>
                            <m:t>もとで</m:t>
                          </m:r>
                          <m:r>
                            <m:rPr>
                              <m:sty m:val="p"/>
                            </m:rPr>
                            <a:rPr lang="en-US" altLang="ja-JP" i="0">
                              <a:solidFill>
                                <a:schemeClr val="tx1"/>
                              </a:solidFill>
                              <a:latin typeface="Cambria Math" panose="02040503050406030204" pitchFamily="18" charset="0"/>
                              <a:ea typeface="Cambria Math" panose="02040503050406030204" pitchFamily="18" charset="0"/>
                            </a:rPr>
                            <m:t>B</m:t>
                          </m:r>
                          <m:r>
                            <a:rPr lang="ja-JP" altLang="en-US" i="0">
                              <a:solidFill>
                                <a:schemeClr val="tx1"/>
                              </a:solidFill>
                              <a:latin typeface="Cambria Math" panose="02040503050406030204" pitchFamily="18" charset="0"/>
                              <a:ea typeface="Cambria Math" panose="02040503050406030204" pitchFamily="18" charset="0"/>
                            </a:rPr>
                            <m:t>が</m:t>
                          </m:r>
                          <m:r>
                            <a:rPr lang="ja-JP" altLang="en-US" i="0" smtClean="0">
                              <a:solidFill>
                                <a:schemeClr val="tx1"/>
                              </a:solidFill>
                              <a:latin typeface="Cambria Math" panose="02040503050406030204" pitchFamily="18" charset="0"/>
                              <a:ea typeface="Cambria Math" panose="02040503050406030204" pitchFamily="18" charset="0"/>
                            </a:rPr>
                            <m:t>起こる</m:t>
                          </m:r>
                          <m:r>
                            <a:rPr lang="ja-JP" altLang="en-US" i="0">
                              <a:solidFill>
                                <a:schemeClr val="tx1"/>
                              </a:solidFill>
                              <a:latin typeface="Cambria Math" panose="02040503050406030204" pitchFamily="18" charset="0"/>
                              <a:ea typeface="Cambria Math" panose="02040503050406030204" pitchFamily="18" charset="0"/>
                            </a:rPr>
                            <m:t>確率</m:t>
                          </m:r>
                          <m:r>
                            <a:rPr lang="en-US" altLang="ja-JP" b="0" i="0" smtClean="0">
                              <a:solidFill>
                                <a:schemeClr val="tx1"/>
                              </a:solidFill>
                              <a:latin typeface="Cambria Math" panose="02040503050406030204" pitchFamily="18" charset="0"/>
                              <a:ea typeface="Cambria Math" panose="02040503050406030204" pitchFamily="18" charset="0"/>
                            </a:rPr>
                            <m:t> × </m:t>
                          </m:r>
                          <m:r>
                            <m:rPr>
                              <m:sty m:val="p"/>
                            </m:rPr>
                            <a:rPr lang="en-US" altLang="ja-JP" b="0" i="0" smtClean="0">
                              <a:solidFill>
                                <a:schemeClr val="tx1"/>
                              </a:solidFill>
                              <a:latin typeface="Cambria Math" panose="02040503050406030204" pitchFamily="18" charset="0"/>
                              <a:ea typeface="Cambria Math" panose="02040503050406030204" pitchFamily="18" charset="0"/>
                            </a:rPr>
                            <m:t>A</m:t>
                          </m:r>
                          <m:r>
                            <a:rPr lang="ja-JP" altLang="en-US" i="0">
                              <a:solidFill>
                                <a:schemeClr val="tx1"/>
                              </a:solidFill>
                              <a:latin typeface="Cambria Math" panose="02040503050406030204" pitchFamily="18" charset="0"/>
                              <a:ea typeface="Cambria Math" panose="02040503050406030204" pitchFamily="18" charset="0"/>
                            </a:rPr>
                            <m:t>が</m:t>
                          </m:r>
                          <m:r>
                            <a:rPr lang="ja-JP" altLang="en-US" i="0" smtClean="0">
                              <a:solidFill>
                                <a:schemeClr val="tx1"/>
                              </a:solidFill>
                              <a:latin typeface="Cambria Math" panose="02040503050406030204" pitchFamily="18" charset="0"/>
                              <a:ea typeface="Cambria Math" panose="02040503050406030204" pitchFamily="18" charset="0"/>
                            </a:rPr>
                            <m:t>起こる</m:t>
                          </m:r>
                          <m:r>
                            <a:rPr lang="ja-JP" altLang="en-US" i="0">
                              <a:solidFill>
                                <a:schemeClr val="tx1"/>
                              </a:solidFill>
                              <a:latin typeface="Cambria Math" panose="02040503050406030204" pitchFamily="18" charset="0"/>
                              <a:ea typeface="Cambria Math" panose="02040503050406030204" pitchFamily="18" charset="0"/>
                            </a:rPr>
                            <m:t>確率</m:t>
                          </m:r>
                        </m:num>
                        <m:den>
                          <m:r>
                            <m:rPr>
                              <m:sty m:val="p"/>
                            </m:rPr>
                            <a:rPr lang="en-US" altLang="ja-JP" b="0" i="0" smtClean="0">
                              <a:solidFill>
                                <a:schemeClr val="tx1"/>
                              </a:solidFill>
                              <a:latin typeface="Cambria Math" panose="02040503050406030204" pitchFamily="18" charset="0"/>
                              <a:ea typeface="Cambria Math" panose="02040503050406030204" pitchFamily="18" charset="0"/>
                            </a:rPr>
                            <m:t>B</m:t>
                          </m:r>
                          <m:r>
                            <a:rPr lang="ja-JP" altLang="en-US" i="0">
                              <a:solidFill>
                                <a:schemeClr val="tx1"/>
                              </a:solidFill>
                              <a:latin typeface="Cambria Math" panose="02040503050406030204" pitchFamily="18" charset="0"/>
                              <a:ea typeface="Cambria Math" panose="02040503050406030204" pitchFamily="18" charset="0"/>
                            </a:rPr>
                            <m:t>が</m:t>
                          </m:r>
                          <m:r>
                            <a:rPr lang="ja-JP" altLang="en-US" i="0" smtClean="0">
                              <a:solidFill>
                                <a:schemeClr val="tx1"/>
                              </a:solidFill>
                              <a:latin typeface="Cambria Math" panose="02040503050406030204" pitchFamily="18" charset="0"/>
                              <a:ea typeface="Cambria Math" panose="02040503050406030204" pitchFamily="18" charset="0"/>
                            </a:rPr>
                            <m:t>起こる</m:t>
                          </m:r>
                          <m:r>
                            <a:rPr lang="ja-JP" altLang="en-US" i="0">
                              <a:solidFill>
                                <a:schemeClr val="tx1"/>
                              </a:solidFill>
                              <a:latin typeface="Cambria Math" panose="02040503050406030204" pitchFamily="18" charset="0"/>
                              <a:ea typeface="Cambria Math" panose="02040503050406030204" pitchFamily="18" charset="0"/>
                            </a:rPr>
                            <m:t>確率</m:t>
                          </m:r>
                        </m:den>
                      </m:f>
                    </m:oMath>
                  </m:oMathPara>
                </a14:m>
                <a:endParaRPr lang="en-US" altLang="ja-JP" sz="3600" b="0" dirty="0">
                  <a:solidFill>
                    <a:schemeClr val="tx1"/>
                  </a:solidFill>
                  <a:latin typeface="Cambria Math" panose="02040503050406030204" pitchFamily="18" charset="0"/>
                  <a:ea typeface="Cambria Math" panose="02040503050406030204" pitchFamily="18" charset="0"/>
                </a:endParaRPr>
              </a:p>
            </p:txBody>
          </p:sp>
        </mc:Choice>
        <mc:Fallback xmlns="">
          <p:sp>
            <p:nvSpPr>
              <p:cNvPr id="28" name="テキスト ボックス 27">
                <a:extLst>
                  <a:ext uri="{FF2B5EF4-FFF2-40B4-BE49-F238E27FC236}">
                    <a16:creationId xmlns:a16="http://schemas.microsoft.com/office/drawing/2014/main" id="{64665B4B-E1C2-6B4C-8111-552982C60F93}"/>
                  </a:ext>
                </a:extLst>
              </p:cNvPr>
              <p:cNvSpPr txBox="1">
                <a:spLocks noRot="1" noChangeAspect="1" noMove="1" noResize="1" noEditPoints="1" noAdjustHandles="1" noChangeArrowheads="1" noChangeShapeType="1" noTextEdit="1"/>
              </p:cNvSpPr>
              <p:nvPr/>
            </p:nvSpPr>
            <p:spPr>
              <a:xfrm>
                <a:off x="3659574" y="5561163"/>
                <a:ext cx="7334251" cy="652166"/>
              </a:xfrm>
              <a:prstGeom prst="rect">
                <a:avLst/>
              </a:prstGeom>
              <a:blipFill>
                <a:blip r:embed="rId5"/>
                <a:stretch>
                  <a:fillRect b="-9434"/>
                </a:stretch>
              </a:blipFill>
              <a:ln>
                <a:noFill/>
              </a:ln>
            </p:spPr>
            <p:txBody>
              <a:bodyPr/>
              <a:lstStyle/>
              <a:p>
                <a:r>
                  <a:rPr lang="ja-JP" altLang="en-US">
                    <a:noFill/>
                  </a:rPr>
                  <a:t> </a:t>
                </a:r>
              </a:p>
            </p:txBody>
          </p:sp>
        </mc:Fallback>
      </mc:AlternateContent>
      <p:sp>
        <p:nvSpPr>
          <p:cNvPr id="11" name="角丸四角形 10">
            <a:extLst>
              <a:ext uri="{FF2B5EF4-FFF2-40B4-BE49-F238E27FC236}">
                <a16:creationId xmlns:a16="http://schemas.microsoft.com/office/drawing/2014/main" id="{118A5B9C-21F2-294A-9657-18285E0B8E43}"/>
              </a:ext>
            </a:extLst>
          </p:cNvPr>
          <p:cNvSpPr/>
          <p:nvPr/>
        </p:nvSpPr>
        <p:spPr>
          <a:xfrm>
            <a:off x="3659574" y="1591314"/>
            <a:ext cx="6787133" cy="2726032"/>
          </a:xfrm>
          <a:prstGeom prst="roundRect">
            <a:avLst/>
          </a:prstGeom>
          <a:solidFill>
            <a:srgbClr val="88CC01">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日付プレースホルダー 3">
            <a:extLst>
              <a:ext uri="{FF2B5EF4-FFF2-40B4-BE49-F238E27FC236}">
                <a16:creationId xmlns:a16="http://schemas.microsoft.com/office/drawing/2014/main" id="{144F3BDB-B4BB-0045-AC51-3726C08FF0AE}"/>
              </a:ext>
            </a:extLst>
          </p:cNvPr>
          <p:cNvSpPr>
            <a:spLocks noGrp="1"/>
          </p:cNvSpPr>
          <p:nvPr>
            <p:ph type="dt" sz="half" idx="10"/>
          </p:nvPr>
        </p:nvSpPr>
        <p:spPr/>
        <p:txBody>
          <a:bodyPr/>
          <a:lstStyle/>
          <a:p>
            <a:fld id="{86EA3C82-6E28-C24C-BB22-38EF5C78D42C}" type="datetime1">
              <a:rPr kumimoji="1" lang="ja-JP" altLang="en-US" smtClean="0"/>
              <a:t>2022/3/21</a:t>
            </a:fld>
            <a:endParaRPr kumimoji="1" lang="ja-JP" altLang="en-US"/>
          </a:p>
        </p:txBody>
      </p:sp>
      <p:sp>
        <p:nvSpPr>
          <p:cNvPr id="5" name="スライド番号プレースホルダー 4">
            <a:extLst>
              <a:ext uri="{FF2B5EF4-FFF2-40B4-BE49-F238E27FC236}">
                <a16:creationId xmlns:a16="http://schemas.microsoft.com/office/drawing/2014/main" id="{B64C07BE-7975-A149-B2A3-D8116F2C18BA}"/>
              </a:ext>
            </a:extLst>
          </p:cNvPr>
          <p:cNvSpPr>
            <a:spLocks noGrp="1"/>
          </p:cNvSpPr>
          <p:nvPr>
            <p:ph type="sldNum" sz="quarter" idx="12"/>
          </p:nvPr>
        </p:nvSpPr>
        <p:spPr/>
        <p:txBody>
          <a:bodyPr/>
          <a:lstStyle/>
          <a:p>
            <a:fld id="{A656C2C8-CEF6-9746-8F71-B28302ED3BCE}" type="slidenum">
              <a:rPr kumimoji="1" lang="ja-JP" altLang="en-US" smtClean="0"/>
              <a:t>12</a:t>
            </a:fld>
            <a:endParaRPr kumimoji="1" lang="ja-JP" altLang="en-US"/>
          </a:p>
        </p:txBody>
      </p:sp>
    </p:spTree>
    <p:extLst>
      <p:ext uri="{BB962C8B-B14F-4D97-AF65-F5344CB8AC3E}">
        <p14:creationId xmlns:p14="http://schemas.microsoft.com/office/powerpoint/2010/main" val="3536873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46945289-1C89-E047-8B57-3AC0881ACDDF}"/>
              </a:ext>
            </a:extLst>
          </p:cNvPr>
          <p:cNvSpPr txBox="1"/>
          <p:nvPr/>
        </p:nvSpPr>
        <p:spPr>
          <a:xfrm>
            <a:off x="817503" y="1679653"/>
            <a:ext cx="1107996"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乗法定理</a:t>
            </a:r>
          </a:p>
        </p:txBody>
      </p:sp>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a:latin typeface="Hiragino Kaku Gothic Pro W3" panose="020B0300000000000000" pitchFamily="34" charset="-128"/>
                <a:ea typeface="Hiragino Kaku Gothic Pro W3" panose="020B0300000000000000" pitchFamily="34" charset="-128"/>
              </a:rPr>
              <a:t>ベイズの定理の導出</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7947"/>
            <a:ext cx="5493812"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ベイズの定理は乗法定理をもとに導くことができる</a:t>
            </a:r>
            <a:endParaRPr kumimoji="1" lang="ja-JP" altLang="en-US">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96085584-E77B-634D-9682-ED44FB8E93B2}"/>
                  </a:ext>
                </a:extLst>
              </p:cNvPr>
              <p:cNvSpPr/>
              <p:nvPr/>
            </p:nvSpPr>
            <p:spPr>
              <a:xfrm>
                <a:off x="2520303" y="1633487"/>
                <a:ext cx="313919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A</m:t>
                      </m:r>
                      <m:r>
                        <m:rPr>
                          <m:nor/>
                        </m:rPr>
                        <a:rPr lang="ja-JP" altLang="en-US" sz="2400" dirty="0">
                          <a:latin typeface="Cambria Math" panose="02040503050406030204" pitchFamily="18" charset="0"/>
                          <a:ea typeface="Hiragino Kaku Gothic Pro W3" panose="020B0300000000000000" pitchFamily="34" charset="-128"/>
                        </a:rPr>
                        <m:t>⋂</m:t>
                      </m:r>
                      <m:r>
                        <m:rPr>
                          <m:sty m:val="p"/>
                        </m:rPr>
                        <a:rPr lang="en-US" altLang="ja-JP" sz="2400">
                          <a:latin typeface="Cambria Math" panose="02040503050406030204" pitchFamily="18" charset="0"/>
                          <a:ea typeface="Cambria Math" panose="02040503050406030204" pitchFamily="18" charset="0"/>
                        </a:rPr>
                        <m:t>B</m:t>
                      </m:r>
                      <m:r>
                        <a:rPr lang="en-US" altLang="ja-JP" sz="2400">
                          <a:latin typeface="Cambria Math" panose="02040503050406030204" pitchFamily="18" charset="0"/>
                          <a:ea typeface="Cambria Math" panose="02040503050406030204" pitchFamily="18" charset="0"/>
                        </a:rPr>
                        <m:t>)</m:t>
                      </m:r>
                      <m:r>
                        <a:rPr lang="ja-JP" altLang="en-US" sz="2400" i="1">
                          <a:latin typeface="Cambria Math" panose="02040503050406030204" pitchFamily="18" charset="0"/>
                          <a:ea typeface="Hiragino Kaku Gothic Pro W3" panose="020B0300000000000000" pitchFamily="34" charset="-128"/>
                        </a:rPr>
                        <m:t>＝</m:t>
                      </m:r>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A</m:t>
                      </m:r>
                      <m:r>
                        <a:rPr lang="en-US" altLang="ja-JP" sz="2400">
                          <a:latin typeface="Cambria Math" panose="02040503050406030204" pitchFamily="18" charset="0"/>
                          <a:ea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a:latin typeface="Cambria Math" panose="02040503050406030204" pitchFamily="18" charset="0"/>
                              <a:ea typeface="Cambria Math" panose="02040503050406030204" pitchFamily="18" charset="0"/>
                            </a:rPr>
                            <m:t>B</m:t>
                          </m:r>
                        </m:e>
                        <m:e>
                          <m:r>
                            <m:rPr>
                              <m:sty m:val="p"/>
                            </m:rPr>
                            <a:rPr lang="en-US" altLang="ja-JP" sz="2400">
                              <a:latin typeface="Cambria Math" panose="02040503050406030204" pitchFamily="18" charset="0"/>
                              <a:ea typeface="Cambria Math" panose="02040503050406030204" pitchFamily="18" charset="0"/>
                            </a:rPr>
                            <m:t>A</m:t>
                          </m:r>
                        </m:e>
                      </m:d>
                    </m:oMath>
                  </m:oMathPara>
                </a14:m>
                <a:endParaRPr lang="en-US" altLang="ja-JP" sz="2400" dirty="0">
                  <a:latin typeface="Cambria Math" panose="02040503050406030204" pitchFamily="18" charset="0"/>
                  <a:ea typeface="Cambria Math" panose="02040503050406030204" pitchFamily="18" charset="0"/>
                </a:endParaRPr>
              </a:p>
            </p:txBody>
          </p:sp>
        </mc:Choice>
        <mc:Fallback xmlns="">
          <p:sp>
            <p:nvSpPr>
              <p:cNvPr id="3" name="正方形/長方形 2">
                <a:extLst>
                  <a:ext uri="{FF2B5EF4-FFF2-40B4-BE49-F238E27FC236}">
                    <a16:creationId xmlns:a16="http://schemas.microsoft.com/office/drawing/2014/main" id="{96085584-E77B-634D-9682-ED44FB8E93B2}"/>
                  </a:ext>
                </a:extLst>
              </p:cNvPr>
              <p:cNvSpPr>
                <a:spLocks noRot="1" noChangeAspect="1" noMove="1" noResize="1" noEditPoints="1" noAdjustHandles="1" noChangeArrowheads="1" noChangeShapeType="1" noTextEdit="1"/>
              </p:cNvSpPr>
              <p:nvPr/>
            </p:nvSpPr>
            <p:spPr>
              <a:xfrm>
                <a:off x="2520303" y="1633487"/>
                <a:ext cx="3139193" cy="461665"/>
              </a:xfrm>
              <a:prstGeom prst="rect">
                <a:avLst/>
              </a:prstGeom>
              <a:blipFill>
                <a:blip r:embed="rId2"/>
                <a:stretch>
                  <a:fillRect b="-131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2308CF62-19BE-B748-BD81-EF040C4F82CB}"/>
                  </a:ext>
                </a:extLst>
              </p:cNvPr>
              <p:cNvSpPr/>
              <p:nvPr/>
            </p:nvSpPr>
            <p:spPr>
              <a:xfrm>
                <a:off x="2520302" y="2298524"/>
                <a:ext cx="313438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2400" smtClean="0">
                          <a:latin typeface="Cambria Math" panose="02040503050406030204" pitchFamily="18" charset="0"/>
                          <a:ea typeface="Cambria Math" panose="02040503050406030204" pitchFamily="18" charset="0"/>
                        </a:rPr>
                        <m:t>P</m:t>
                      </m:r>
                      <m:r>
                        <a:rPr lang="en-US" altLang="ja-JP" sz="2400" smtClean="0">
                          <a:latin typeface="Cambria Math" panose="02040503050406030204" pitchFamily="18" charset="0"/>
                          <a:ea typeface="Cambria Math" panose="02040503050406030204" pitchFamily="18" charset="0"/>
                        </a:rPr>
                        <m:t>(</m:t>
                      </m:r>
                      <m:r>
                        <m:rPr>
                          <m:sty m:val="p"/>
                        </m:rPr>
                        <a:rPr lang="en-US" altLang="ja-JP" sz="2400" smtClean="0">
                          <a:latin typeface="Cambria Math" panose="02040503050406030204" pitchFamily="18" charset="0"/>
                          <a:ea typeface="Cambria Math" panose="02040503050406030204" pitchFamily="18" charset="0"/>
                        </a:rPr>
                        <m:t>A</m:t>
                      </m:r>
                      <m:r>
                        <m:rPr>
                          <m:nor/>
                        </m:rPr>
                        <a:rPr lang="ja-JP" altLang="en-US" sz="2400" dirty="0">
                          <a:latin typeface="Cambria Math" panose="02040503050406030204" pitchFamily="18" charset="0"/>
                          <a:ea typeface="Hiragino Kaku Gothic Pro W3" panose="020B0300000000000000" pitchFamily="34" charset="-128"/>
                        </a:rPr>
                        <m:t>⋂</m:t>
                      </m:r>
                      <m:r>
                        <m:rPr>
                          <m:sty m:val="p"/>
                        </m:rPr>
                        <a:rPr lang="en-US" altLang="ja-JP" sz="2400">
                          <a:latin typeface="Cambria Math" panose="02040503050406030204" pitchFamily="18" charset="0"/>
                          <a:ea typeface="Cambria Math" panose="02040503050406030204" pitchFamily="18" charset="0"/>
                        </a:rPr>
                        <m:t>B</m:t>
                      </m:r>
                      <m:r>
                        <a:rPr lang="en-US" altLang="ja-JP" sz="2400">
                          <a:latin typeface="Cambria Math" panose="02040503050406030204" pitchFamily="18" charset="0"/>
                          <a:ea typeface="Cambria Math" panose="02040503050406030204" pitchFamily="18" charset="0"/>
                        </a:rPr>
                        <m:t>)</m:t>
                      </m:r>
                      <m:r>
                        <a:rPr lang="ja-JP" altLang="en-US" sz="2400" i="1">
                          <a:latin typeface="Cambria Math" panose="02040503050406030204" pitchFamily="18" charset="0"/>
                          <a:ea typeface="Hiragino Kaku Gothic Pro W3" panose="020B0300000000000000" pitchFamily="34" charset="-128"/>
                        </a:rPr>
                        <m:t>＝</m:t>
                      </m:r>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r>
                        <m:rPr>
                          <m:sty m:val="p"/>
                        </m:rPr>
                        <a:rPr lang="en-US" altLang="ja-JP" sz="2400" b="0" i="0" smtClean="0">
                          <a:latin typeface="Cambria Math" panose="02040503050406030204" pitchFamily="18" charset="0"/>
                          <a:ea typeface="Cambria Math" panose="02040503050406030204" pitchFamily="18" charset="0"/>
                        </a:rPr>
                        <m:t>B</m:t>
                      </m:r>
                      <m:r>
                        <a:rPr lang="en-US" altLang="ja-JP" sz="2400">
                          <a:latin typeface="Cambria Math" panose="02040503050406030204" pitchFamily="18" charset="0"/>
                          <a:ea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b="0" i="0" smtClean="0">
                              <a:latin typeface="Cambria Math" panose="02040503050406030204" pitchFamily="18" charset="0"/>
                              <a:ea typeface="Cambria Math" panose="02040503050406030204" pitchFamily="18" charset="0"/>
                            </a:rPr>
                            <m:t>A</m:t>
                          </m:r>
                        </m:e>
                        <m:e>
                          <m:r>
                            <m:rPr>
                              <m:sty m:val="p"/>
                            </m:rPr>
                            <a:rPr lang="en-US" altLang="ja-JP" sz="2400" b="0" i="0" smtClean="0">
                              <a:latin typeface="Cambria Math" panose="02040503050406030204" pitchFamily="18" charset="0"/>
                              <a:ea typeface="Cambria Math" panose="02040503050406030204" pitchFamily="18" charset="0"/>
                            </a:rPr>
                            <m:t>B</m:t>
                          </m:r>
                        </m:e>
                      </m:d>
                    </m:oMath>
                  </m:oMathPara>
                </a14:m>
                <a:endParaRPr lang="en-US" altLang="ja-JP" sz="2400" dirty="0">
                  <a:latin typeface="Cambria Math" panose="02040503050406030204" pitchFamily="18" charset="0"/>
                  <a:ea typeface="Cambria Math" panose="02040503050406030204" pitchFamily="18" charset="0"/>
                </a:endParaRPr>
              </a:p>
            </p:txBody>
          </p:sp>
        </mc:Choice>
        <mc:Fallback xmlns="">
          <p:sp>
            <p:nvSpPr>
              <p:cNvPr id="11" name="正方形/長方形 10">
                <a:extLst>
                  <a:ext uri="{FF2B5EF4-FFF2-40B4-BE49-F238E27FC236}">
                    <a16:creationId xmlns:a16="http://schemas.microsoft.com/office/drawing/2014/main" id="{2308CF62-19BE-B748-BD81-EF040C4F82CB}"/>
                  </a:ext>
                </a:extLst>
              </p:cNvPr>
              <p:cNvSpPr>
                <a:spLocks noRot="1" noChangeAspect="1" noMove="1" noResize="1" noEditPoints="1" noAdjustHandles="1" noChangeArrowheads="1" noChangeShapeType="1" noTextEdit="1"/>
              </p:cNvSpPr>
              <p:nvPr/>
            </p:nvSpPr>
            <p:spPr>
              <a:xfrm>
                <a:off x="2520302" y="2298524"/>
                <a:ext cx="3134384" cy="461665"/>
              </a:xfrm>
              <a:prstGeom prst="rect">
                <a:avLst/>
              </a:prstGeom>
              <a:blipFill>
                <a:blip r:embed="rId3"/>
                <a:stretch>
                  <a:fillRect b="-1315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0E64FB1-A0A7-FD42-9EE1-720517543511}"/>
              </a:ext>
            </a:extLst>
          </p:cNvPr>
          <p:cNvSpPr txBox="1"/>
          <p:nvPr/>
        </p:nvSpPr>
        <p:spPr>
          <a:xfrm>
            <a:off x="6172386" y="1679653"/>
            <a:ext cx="4515980" cy="887231"/>
          </a:xfrm>
          <a:prstGeom prst="rect">
            <a:avLst/>
          </a:prstGeom>
          <a:noFill/>
        </p:spPr>
        <p:txBody>
          <a:bodyPr wrap="none" rtlCol="0">
            <a:spAutoFit/>
          </a:bodyPr>
          <a:lstStyle/>
          <a:p>
            <a:pPr>
              <a:lnSpc>
                <a:spcPct val="200000"/>
              </a:lnSpc>
            </a:pPr>
            <a:r>
              <a:rPr kumimoji="1" lang="ja-JP" altLang="en-US" sz="1400">
                <a:latin typeface="Hiragino Kaku Gothic Pro W3" panose="020B0300000000000000" pitchFamily="34" charset="-128"/>
                <a:ea typeface="Hiragino Kaku Gothic Pro W3" panose="020B0300000000000000" pitchFamily="34" charset="-128"/>
              </a:rPr>
              <a:t>この</a:t>
            </a:r>
            <a:r>
              <a:rPr lang="en-US" altLang="ja-JP" sz="1400" dirty="0">
                <a:latin typeface="Hiragino Kaku Gothic Pro W3" panose="020B0300000000000000" pitchFamily="34" charset="-128"/>
                <a:ea typeface="Hiragino Kaku Gothic Pro W3" panose="020B0300000000000000" pitchFamily="34" charset="-128"/>
              </a:rPr>
              <a:t>2</a:t>
            </a:r>
            <a:r>
              <a:rPr lang="ja-JP" altLang="en-US" sz="1400">
                <a:latin typeface="Hiragino Kaku Gothic Pro W3" panose="020B0300000000000000" pitchFamily="34" charset="-128"/>
                <a:ea typeface="Hiragino Kaku Gothic Pro W3" panose="020B0300000000000000" pitchFamily="34" charset="-128"/>
              </a:rPr>
              <a:t>つは両方、事象</a:t>
            </a:r>
            <a:r>
              <a:rPr lang="en-US" altLang="ja-JP" sz="1400" dirty="0">
                <a:latin typeface="Hiragino Kaku Gothic Pro W3" panose="020B0300000000000000" pitchFamily="34" charset="-128"/>
                <a:ea typeface="Hiragino Kaku Gothic Pro W3" panose="020B0300000000000000" pitchFamily="34" charset="-128"/>
              </a:rPr>
              <a:t>A</a:t>
            </a:r>
            <a:r>
              <a:rPr lang="ja-JP" altLang="en-US" sz="1400">
                <a:latin typeface="Hiragino Kaku Gothic Pro W3" panose="020B0300000000000000" pitchFamily="34" charset="-128"/>
                <a:ea typeface="Hiragino Kaku Gothic Pro W3" panose="020B0300000000000000" pitchFamily="34" charset="-128"/>
              </a:rPr>
              <a:t>と</a:t>
            </a:r>
            <a:r>
              <a:rPr lang="en-US" altLang="ja-JP" sz="1400" dirty="0">
                <a:latin typeface="Hiragino Kaku Gothic Pro W3" panose="020B0300000000000000" pitchFamily="34" charset="-128"/>
                <a:ea typeface="Hiragino Kaku Gothic Pro W3" panose="020B0300000000000000" pitchFamily="34" charset="-128"/>
              </a:rPr>
              <a:t>B</a:t>
            </a:r>
            <a:r>
              <a:rPr lang="ja-JP" altLang="en-US" sz="1400">
                <a:latin typeface="Hiragino Kaku Gothic Pro W3" panose="020B0300000000000000" pitchFamily="34" charset="-128"/>
                <a:ea typeface="Hiragino Kaku Gothic Pro W3" panose="020B0300000000000000" pitchFamily="34" charset="-128"/>
              </a:rPr>
              <a:t>の同時確率を計算している</a:t>
            </a:r>
            <a:endParaRPr lang="en-US" altLang="ja-JP" sz="1400" dirty="0">
              <a:latin typeface="Hiragino Kaku Gothic Pro W3" panose="020B0300000000000000" pitchFamily="34" charset="-128"/>
              <a:ea typeface="Hiragino Kaku Gothic Pro W3" panose="020B0300000000000000" pitchFamily="34" charset="-128"/>
            </a:endParaRPr>
          </a:p>
          <a:p>
            <a:pPr>
              <a:lnSpc>
                <a:spcPct val="200000"/>
              </a:lnSpc>
            </a:pPr>
            <a:r>
              <a:rPr kumimoji="1" lang="ja-JP" altLang="en-US" sz="1400">
                <a:latin typeface="Hiragino Kaku Gothic Pro W3" panose="020B0300000000000000" pitchFamily="34" charset="-128"/>
                <a:ea typeface="Hiragino Kaku Gothic Pro W3" panose="020B0300000000000000" pitchFamily="34" charset="-128"/>
              </a:rPr>
              <a:t>事象</a:t>
            </a:r>
            <a:r>
              <a:rPr kumimoji="1" lang="en-US" altLang="ja-JP" sz="1400" dirty="0">
                <a:latin typeface="Hiragino Kaku Gothic Pro W3" panose="020B0300000000000000" pitchFamily="34" charset="-128"/>
                <a:ea typeface="Hiragino Kaku Gothic Pro W3" panose="020B0300000000000000" pitchFamily="34" charset="-128"/>
              </a:rPr>
              <a:t>A</a:t>
            </a:r>
            <a:r>
              <a:rPr kumimoji="1" lang="ja-JP" altLang="en-US" sz="1400">
                <a:latin typeface="Hiragino Kaku Gothic Pro W3" panose="020B0300000000000000" pitchFamily="34" charset="-128"/>
                <a:ea typeface="Hiragino Kaku Gothic Pro W3" panose="020B0300000000000000" pitchFamily="34" charset="-128"/>
              </a:rPr>
              <a:t>に着目するか事象</a:t>
            </a:r>
            <a:r>
              <a:rPr kumimoji="1" lang="en-US" altLang="ja-JP" sz="1400" dirty="0">
                <a:latin typeface="Hiragino Kaku Gothic Pro W3" panose="020B0300000000000000" pitchFamily="34" charset="-128"/>
                <a:ea typeface="Hiragino Kaku Gothic Pro W3" panose="020B0300000000000000" pitchFamily="34" charset="-128"/>
              </a:rPr>
              <a:t>B</a:t>
            </a:r>
            <a:r>
              <a:rPr kumimoji="1" lang="ja-JP" altLang="en-US" sz="1400">
                <a:latin typeface="Hiragino Kaku Gothic Pro W3" panose="020B0300000000000000" pitchFamily="34" charset="-128"/>
                <a:ea typeface="Hiragino Kaku Gothic Pro W3" panose="020B0300000000000000" pitchFamily="34" charset="-128"/>
              </a:rPr>
              <a:t>に着目するかが違うだけ</a:t>
            </a:r>
          </a:p>
        </p:txBody>
      </p:sp>
      <p:cxnSp>
        <p:nvCxnSpPr>
          <p:cNvPr id="6" name="直線矢印コネクタ 5">
            <a:extLst>
              <a:ext uri="{FF2B5EF4-FFF2-40B4-BE49-F238E27FC236}">
                <a16:creationId xmlns:a16="http://schemas.microsoft.com/office/drawing/2014/main" id="{4893A462-53CA-4145-8B69-9026A89688BC}"/>
              </a:ext>
            </a:extLst>
          </p:cNvPr>
          <p:cNvCxnSpPr>
            <a:endCxn id="3" idx="1"/>
          </p:cNvCxnSpPr>
          <p:nvPr/>
        </p:nvCxnSpPr>
        <p:spPr>
          <a:xfrm>
            <a:off x="2050385" y="1864319"/>
            <a:ext cx="469918"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46CFA566-6C35-434D-B1BA-44F6B0842FFB}"/>
              </a:ext>
            </a:extLst>
          </p:cNvPr>
          <p:cNvCxnSpPr>
            <a:cxnSpLocks/>
            <a:endCxn id="11" idx="1"/>
          </p:cNvCxnSpPr>
          <p:nvPr/>
        </p:nvCxnSpPr>
        <p:spPr>
          <a:xfrm>
            <a:off x="2050385" y="1864318"/>
            <a:ext cx="469917" cy="6650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41744BE7-5BB0-2647-8345-EF44BF169F63}"/>
              </a:ext>
            </a:extLst>
          </p:cNvPr>
          <p:cNvCxnSpPr>
            <a:cxnSpLocks/>
          </p:cNvCxnSpPr>
          <p:nvPr/>
        </p:nvCxnSpPr>
        <p:spPr>
          <a:xfrm>
            <a:off x="3996861" y="2963119"/>
            <a:ext cx="0" cy="3749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8C6AB3E3-D739-B94E-8B2E-4F215D085283}"/>
                  </a:ext>
                </a:extLst>
              </p:cNvPr>
              <p:cNvSpPr/>
              <p:nvPr/>
            </p:nvSpPr>
            <p:spPr>
              <a:xfrm>
                <a:off x="2520302" y="3531289"/>
                <a:ext cx="372929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2400" smtClean="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a:latin typeface="Cambria Math" panose="02040503050406030204" pitchFamily="18" charset="0"/>
                              <a:ea typeface="Cambria Math" panose="02040503050406030204" pitchFamily="18" charset="0"/>
                            </a:rPr>
                            <m:t>B</m:t>
                          </m:r>
                        </m:e>
                      </m:d>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a:latin typeface="Cambria Math" panose="02040503050406030204" pitchFamily="18" charset="0"/>
                              <a:ea typeface="Cambria Math" panose="02040503050406030204" pitchFamily="18" charset="0"/>
                            </a:rPr>
                            <m:t>A</m:t>
                          </m:r>
                        </m:e>
                        <m:e>
                          <m:r>
                            <m:rPr>
                              <m:sty m:val="p"/>
                            </m:rPr>
                            <a:rPr lang="en-US" altLang="ja-JP" sz="2400">
                              <a:latin typeface="Cambria Math" panose="02040503050406030204" pitchFamily="18" charset="0"/>
                              <a:ea typeface="Cambria Math" panose="02040503050406030204" pitchFamily="18" charset="0"/>
                            </a:rPr>
                            <m:t>B</m:t>
                          </m:r>
                        </m:e>
                      </m:d>
                      <m:r>
                        <a:rPr lang="en-US" altLang="ja-JP" sz="2400" b="0" i="1" smtClean="0">
                          <a:latin typeface="Cambria Math" panose="02040503050406030204" pitchFamily="18" charset="0"/>
                          <a:ea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A</m:t>
                      </m:r>
                      <m:r>
                        <a:rPr lang="en-US" altLang="ja-JP" sz="2400">
                          <a:latin typeface="Cambria Math" panose="02040503050406030204" pitchFamily="18" charset="0"/>
                          <a:ea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a:latin typeface="Cambria Math" panose="02040503050406030204" pitchFamily="18" charset="0"/>
                              <a:ea typeface="Cambria Math" panose="02040503050406030204" pitchFamily="18" charset="0"/>
                            </a:rPr>
                            <m:t>B</m:t>
                          </m:r>
                        </m:e>
                        <m:e>
                          <m:r>
                            <m:rPr>
                              <m:sty m:val="p"/>
                            </m:rPr>
                            <a:rPr lang="en-US" altLang="ja-JP" sz="2400">
                              <a:latin typeface="Cambria Math" panose="02040503050406030204" pitchFamily="18" charset="0"/>
                              <a:ea typeface="Cambria Math" panose="02040503050406030204" pitchFamily="18" charset="0"/>
                            </a:rPr>
                            <m:t>A</m:t>
                          </m:r>
                        </m:e>
                      </m:d>
                    </m:oMath>
                  </m:oMathPara>
                </a14:m>
                <a:endParaRPr lang="ja-JP" altLang="en-US" sz="2400"/>
              </a:p>
            </p:txBody>
          </p:sp>
        </mc:Choice>
        <mc:Fallback xmlns="">
          <p:sp>
            <p:nvSpPr>
              <p:cNvPr id="15" name="正方形/長方形 14">
                <a:extLst>
                  <a:ext uri="{FF2B5EF4-FFF2-40B4-BE49-F238E27FC236}">
                    <a16:creationId xmlns:a16="http://schemas.microsoft.com/office/drawing/2014/main" id="{8C6AB3E3-D739-B94E-8B2E-4F215D085283}"/>
                  </a:ext>
                </a:extLst>
              </p:cNvPr>
              <p:cNvSpPr>
                <a:spLocks noRot="1" noChangeAspect="1" noMove="1" noResize="1" noEditPoints="1" noAdjustHandles="1" noChangeArrowheads="1" noChangeShapeType="1" noTextEdit="1"/>
              </p:cNvSpPr>
              <p:nvPr/>
            </p:nvSpPr>
            <p:spPr>
              <a:xfrm>
                <a:off x="2520302" y="3531289"/>
                <a:ext cx="3729291" cy="461665"/>
              </a:xfrm>
              <a:prstGeom prst="rect">
                <a:avLst/>
              </a:prstGeom>
              <a:blipFill>
                <a:blip r:embed="rId4"/>
                <a:stretch>
                  <a:fillRect b="-131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a:extLst>
                  <a:ext uri="{FF2B5EF4-FFF2-40B4-BE49-F238E27FC236}">
                    <a16:creationId xmlns:a16="http://schemas.microsoft.com/office/drawing/2014/main" id="{39BC4656-2E0C-2540-89FA-10220E481AD9}"/>
                  </a:ext>
                </a:extLst>
              </p:cNvPr>
              <p:cNvSpPr/>
              <p:nvPr/>
            </p:nvSpPr>
            <p:spPr>
              <a:xfrm>
                <a:off x="4257196" y="4195277"/>
                <a:ext cx="1073564" cy="369332"/>
              </a:xfrm>
              <a:prstGeom prst="rect">
                <a:avLst/>
              </a:prstGeom>
            </p:spPr>
            <p:txBody>
              <a:bodyPr wrap="none">
                <a:spAutoFit/>
              </a:bodyPr>
              <a:lstStyle/>
              <a:p>
                <a14:m>
                  <m:oMath xmlns:m="http://schemas.openxmlformats.org/officeDocument/2006/math">
                    <m:r>
                      <m:rPr>
                        <m:sty m:val="p"/>
                      </m:rPr>
                      <a:rPr lang="en-US" altLang="ja-JP" smtClean="0">
                        <a:latin typeface="Cambria Math" panose="02040503050406030204" pitchFamily="18" charset="0"/>
                        <a:ea typeface="Cambria Math" panose="02040503050406030204" pitchFamily="18" charset="0"/>
                      </a:rPr>
                      <m:t>P</m:t>
                    </m:r>
                    <m:d>
                      <m:dPr>
                        <m:ctrlPr>
                          <a:rPr lang="en-US" altLang="ja-JP" i="1">
                            <a:latin typeface="Cambria Math" panose="02040503050406030204" pitchFamily="18" charset="0"/>
                            <a:ea typeface="Cambria Math" panose="02040503050406030204" pitchFamily="18" charset="0"/>
                          </a:rPr>
                        </m:ctrlPr>
                      </m:dPr>
                      <m:e>
                        <m:r>
                          <m:rPr>
                            <m:sty m:val="p"/>
                          </m:rPr>
                          <a:rPr lang="en-US" altLang="ja-JP">
                            <a:latin typeface="Cambria Math" panose="02040503050406030204" pitchFamily="18" charset="0"/>
                            <a:ea typeface="Cambria Math" panose="02040503050406030204" pitchFamily="18" charset="0"/>
                          </a:rPr>
                          <m:t>B</m:t>
                        </m:r>
                      </m:e>
                    </m:d>
                  </m:oMath>
                </a14:m>
                <a:r>
                  <a:rPr lang="ja-JP" altLang="en-US"/>
                  <a:t>≠</a:t>
                </a:r>
                <a:r>
                  <a:rPr lang="en-US" altLang="ja-JP" dirty="0">
                    <a:ea typeface="Cambria Math" panose="02040503050406030204" pitchFamily="18" charset="0"/>
                  </a:rPr>
                  <a:t> </a:t>
                </a:r>
                <a14:m>
                  <m:oMath xmlns:m="http://schemas.openxmlformats.org/officeDocument/2006/math">
                    <m:r>
                      <a:rPr lang="en-US" altLang="ja-JP" b="0" i="0" smtClean="0">
                        <a:latin typeface="Cambria Math" panose="02040503050406030204" pitchFamily="18" charset="0"/>
                        <a:ea typeface="Cambria Math" panose="02040503050406030204" pitchFamily="18" charset="0"/>
                      </a:rPr>
                      <m:t>0</m:t>
                    </m:r>
                  </m:oMath>
                </a14:m>
                <a:endParaRPr lang="ja-JP" altLang="en-US"/>
              </a:p>
            </p:txBody>
          </p:sp>
        </mc:Choice>
        <mc:Fallback xmlns="">
          <p:sp>
            <p:nvSpPr>
              <p:cNvPr id="16" name="正方形/長方形 15">
                <a:extLst>
                  <a:ext uri="{FF2B5EF4-FFF2-40B4-BE49-F238E27FC236}">
                    <a16:creationId xmlns:a16="http://schemas.microsoft.com/office/drawing/2014/main" id="{39BC4656-2E0C-2540-89FA-10220E481AD9}"/>
                  </a:ext>
                </a:extLst>
              </p:cNvPr>
              <p:cNvSpPr>
                <a:spLocks noRot="1" noChangeAspect="1" noMove="1" noResize="1" noEditPoints="1" noAdjustHandles="1" noChangeArrowheads="1" noChangeShapeType="1" noTextEdit="1"/>
              </p:cNvSpPr>
              <p:nvPr/>
            </p:nvSpPr>
            <p:spPr>
              <a:xfrm>
                <a:off x="4257196" y="4195277"/>
                <a:ext cx="1073564" cy="369332"/>
              </a:xfrm>
              <a:prstGeom prst="rect">
                <a:avLst/>
              </a:prstGeom>
              <a:blipFill>
                <a:blip r:embed="rId5"/>
                <a:stretch>
                  <a:fillRect t="-6667" b="-26667"/>
                </a:stretch>
              </a:blipFill>
            </p:spPr>
            <p:txBody>
              <a:bodyPr/>
              <a:lstStyle/>
              <a:p>
                <a:r>
                  <a:rPr lang="ja-JP" altLang="en-US">
                    <a:noFill/>
                  </a:rPr>
                  <a:t> </a:t>
                </a:r>
              </a:p>
            </p:txBody>
          </p:sp>
        </mc:Fallback>
      </mc:AlternateContent>
      <p:cxnSp>
        <p:nvCxnSpPr>
          <p:cNvPr id="22" name="直線矢印コネクタ 21">
            <a:extLst>
              <a:ext uri="{FF2B5EF4-FFF2-40B4-BE49-F238E27FC236}">
                <a16:creationId xmlns:a16="http://schemas.microsoft.com/office/drawing/2014/main" id="{B36FBBD4-8E7E-B545-8CFD-B7853F5B041D}"/>
              </a:ext>
            </a:extLst>
          </p:cNvPr>
          <p:cNvCxnSpPr>
            <a:cxnSpLocks/>
          </p:cNvCxnSpPr>
          <p:nvPr/>
        </p:nvCxnSpPr>
        <p:spPr>
          <a:xfrm>
            <a:off x="4017555" y="4161953"/>
            <a:ext cx="0" cy="3749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CF3E2D3C-4E37-1E4E-A017-203FB0B839CD}"/>
                  </a:ext>
                </a:extLst>
              </p:cNvPr>
              <p:cNvSpPr/>
              <p:nvPr/>
            </p:nvSpPr>
            <p:spPr>
              <a:xfrm>
                <a:off x="1917764" y="5015536"/>
                <a:ext cx="4086696" cy="11353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3200" smtClean="0">
                          <a:solidFill>
                            <a:srgbClr val="1E8A14"/>
                          </a:solidFill>
                          <a:latin typeface="Cambria Math" panose="02040503050406030204" pitchFamily="18" charset="0"/>
                          <a:ea typeface="Cambria Math" panose="02040503050406030204" pitchFamily="18" charset="0"/>
                        </a:rPr>
                        <m:t>P</m:t>
                      </m:r>
                      <m:d>
                        <m:dPr>
                          <m:ctrlPr>
                            <a:rPr lang="en-US" altLang="ja-JP" sz="3200" i="1">
                              <a:solidFill>
                                <a:srgbClr val="1E8A14"/>
                              </a:solidFill>
                              <a:latin typeface="Cambria Math" panose="02040503050406030204" pitchFamily="18" charset="0"/>
                              <a:ea typeface="Cambria Math" panose="02040503050406030204" pitchFamily="18" charset="0"/>
                            </a:rPr>
                          </m:ctrlPr>
                        </m:dPr>
                        <m:e>
                          <m:r>
                            <m:rPr>
                              <m:sty m:val="p"/>
                            </m:rPr>
                            <a:rPr lang="en-US" altLang="ja-JP" sz="3200">
                              <a:solidFill>
                                <a:srgbClr val="1E8A14"/>
                              </a:solidFill>
                              <a:latin typeface="Cambria Math" panose="02040503050406030204" pitchFamily="18" charset="0"/>
                              <a:ea typeface="Cambria Math" panose="02040503050406030204" pitchFamily="18" charset="0"/>
                            </a:rPr>
                            <m:t>A</m:t>
                          </m:r>
                        </m:e>
                        <m:e>
                          <m:r>
                            <m:rPr>
                              <m:sty m:val="p"/>
                            </m:rPr>
                            <a:rPr lang="en-US" altLang="ja-JP" sz="3200">
                              <a:solidFill>
                                <a:srgbClr val="1E8A14"/>
                              </a:solidFill>
                              <a:latin typeface="Cambria Math" panose="02040503050406030204" pitchFamily="18" charset="0"/>
                              <a:ea typeface="Cambria Math" panose="02040503050406030204" pitchFamily="18" charset="0"/>
                            </a:rPr>
                            <m:t>B</m:t>
                          </m:r>
                        </m:e>
                      </m:d>
                      <m:r>
                        <a:rPr lang="en-US" altLang="ja-JP" sz="3200" b="0" i="0" smtClean="0">
                          <a:solidFill>
                            <a:srgbClr val="1E8A14"/>
                          </a:solidFill>
                          <a:latin typeface="Cambria Math" panose="02040503050406030204" pitchFamily="18" charset="0"/>
                          <a:ea typeface="Cambria Math" panose="02040503050406030204" pitchFamily="18" charset="0"/>
                        </a:rPr>
                        <m:t>=</m:t>
                      </m:r>
                      <m:f>
                        <m:fPr>
                          <m:ctrlPr>
                            <a:rPr lang="en-US" altLang="ja-JP" sz="3200" b="0" i="1" smtClean="0">
                              <a:solidFill>
                                <a:srgbClr val="1E8A14"/>
                              </a:solidFill>
                              <a:latin typeface="Cambria Math" panose="02040503050406030204" pitchFamily="18" charset="0"/>
                              <a:ea typeface="Cambria Math" panose="02040503050406030204" pitchFamily="18" charset="0"/>
                            </a:rPr>
                          </m:ctrlPr>
                        </m:fPr>
                        <m:num>
                          <m:r>
                            <m:rPr>
                              <m:sty m:val="p"/>
                            </m:rPr>
                            <a:rPr lang="en-US" altLang="ja-JP" sz="3200">
                              <a:solidFill>
                                <a:srgbClr val="1E8A14"/>
                              </a:solidFill>
                              <a:latin typeface="Cambria Math" panose="02040503050406030204" pitchFamily="18" charset="0"/>
                              <a:ea typeface="Cambria Math" panose="02040503050406030204" pitchFamily="18" charset="0"/>
                            </a:rPr>
                            <m:t>P</m:t>
                          </m:r>
                          <m:d>
                            <m:dPr>
                              <m:ctrlPr>
                                <a:rPr lang="en-US" altLang="ja-JP" sz="3200" i="1">
                                  <a:solidFill>
                                    <a:srgbClr val="1E8A14"/>
                                  </a:solidFill>
                                  <a:latin typeface="Cambria Math" panose="02040503050406030204" pitchFamily="18" charset="0"/>
                                  <a:ea typeface="Cambria Math" panose="02040503050406030204" pitchFamily="18" charset="0"/>
                                </a:rPr>
                              </m:ctrlPr>
                            </m:dPr>
                            <m:e>
                              <m:r>
                                <m:rPr>
                                  <m:sty m:val="p"/>
                                </m:rPr>
                                <a:rPr lang="en-US" altLang="ja-JP" sz="3200">
                                  <a:solidFill>
                                    <a:srgbClr val="1E8A14"/>
                                  </a:solidFill>
                                  <a:latin typeface="Cambria Math" panose="02040503050406030204" pitchFamily="18" charset="0"/>
                                  <a:ea typeface="Cambria Math" panose="02040503050406030204" pitchFamily="18" charset="0"/>
                                </a:rPr>
                                <m:t>B</m:t>
                              </m:r>
                            </m:e>
                            <m:e>
                              <m:r>
                                <m:rPr>
                                  <m:sty m:val="p"/>
                                </m:rPr>
                                <a:rPr lang="en-US" altLang="ja-JP" sz="3200">
                                  <a:solidFill>
                                    <a:srgbClr val="1E8A14"/>
                                  </a:solidFill>
                                  <a:latin typeface="Cambria Math" panose="02040503050406030204" pitchFamily="18" charset="0"/>
                                  <a:ea typeface="Cambria Math" panose="02040503050406030204" pitchFamily="18" charset="0"/>
                                </a:rPr>
                                <m:t>A</m:t>
                              </m:r>
                            </m:e>
                          </m:d>
                          <m:r>
                            <m:rPr>
                              <m:sty m:val="p"/>
                            </m:rPr>
                            <a:rPr lang="en-US" altLang="ja-JP" sz="3200">
                              <a:solidFill>
                                <a:srgbClr val="1E8A14"/>
                              </a:solidFill>
                              <a:latin typeface="Cambria Math" panose="02040503050406030204" pitchFamily="18" charset="0"/>
                              <a:ea typeface="Cambria Math" panose="02040503050406030204" pitchFamily="18" charset="0"/>
                            </a:rPr>
                            <m:t>P</m:t>
                          </m:r>
                          <m:r>
                            <a:rPr lang="en-US" altLang="ja-JP" sz="3200">
                              <a:solidFill>
                                <a:srgbClr val="1E8A14"/>
                              </a:solidFill>
                              <a:latin typeface="Cambria Math" panose="02040503050406030204" pitchFamily="18" charset="0"/>
                              <a:ea typeface="Cambria Math" panose="02040503050406030204" pitchFamily="18" charset="0"/>
                            </a:rPr>
                            <m:t>(</m:t>
                          </m:r>
                          <m:r>
                            <m:rPr>
                              <m:sty m:val="p"/>
                            </m:rPr>
                            <a:rPr lang="en-US" altLang="ja-JP" sz="3200">
                              <a:solidFill>
                                <a:srgbClr val="1E8A14"/>
                              </a:solidFill>
                              <a:latin typeface="Cambria Math" panose="02040503050406030204" pitchFamily="18" charset="0"/>
                              <a:ea typeface="Cambria Math" panose="02040503050406030204" pitchFamily="18" charset="0"/>
                            </a:rPr>
                            <m:t>A</m:t>
                          </m:r>
                          <m:r>
                            <a:rPr lang="en-US" altLang="ja-JP" sz="3200">
                              <a:solidFill>
                                <a:srgbClr val="1E8A14"/>
                              </a:solidFill>
                              <a:latin typeface="Cambria Math" panose="02040503050406030204" pitchFamily="18" charset="0"/>
                              <a:ea typeface="Cambria Math" panose="02040503050406030204" pitchFamily="18" charset="0"/>
                            </a:rPr>
                            <m:t>)</m:t>
                          </m:r>
                        </m:num>
                        <m:den>
                          <m:r>
                            <m:rPr>
                              <m:sty m:val="p"/>
                            </m:rPr>
                            <a:rPr lang="en-US" altLang="ja-JP" sz="3200">
                              <a:solidFill>
                                <a:srgbClr val="1E8A14"/>
                              </a:solidFill>
                              <a:latin typeface="Cambria Math" panose="02040503050406030204" pitchFamily="18" charset="0"/>
                              <a:ea typeface="Cambria Math" panose="02040503050406030204" pitchFamily="18" charset="0"/>
                            </a:rPr>
                            <m:t>P</m:t>
                          </m:r>
                          <m:r>
                            <a:rPr lang="en-US" altLang="ja-JP" sz="3200">
                              <a:solidFill>
                                <a:srgbClr val="1E8A14"/>
                              </a:solidFill>
                              <a:latin typeface="Cambria Math" panose="02040503050406030204" pitchFamily="18" charset="0"/>
                              <a:ea typeface="Cambria Math" panose="02040503050406030204" pitchFamily="18" charset="0"/>
                            </a:rPr>
                            <m:t>(</m:t>
                          </m:r>
                          <m:r>
                            <m:rPr>
                              <m:sty m:val="p"/>
                            </m:rPr>
                            <a:rPr lang="en-US" altLang="ja-JP" sz="3200">
                              <a:solidFill>
                                <a:srgbClr val="1E8A14"/>
                              </a:solidFill>
                              <a:latin typeface="Cambria Math" panose="02040503050406030204" pitchFamily="18" charset="0"/>
                              <a:ea typeface="Cambria Math" panose="02040503050406030204" pitchFamily="18" charset="0"/>
                            </a:rPr>
                            <m:t>B</m:t>
                          </m:r>
                          <m:r>
                            <a:rPr lang="en-US" altLang="ja-JP" sz="3200">
                              <a:solidFill>
                                <a:srgbClr val="1E8A14"/>
                              </a:solidFill>
                              <a:latin typeface="Cambria Math" panose="02040503050406030204" pitchFamily="18" charset="0"/>
                              <a:ea typeface="Cambria Math" panose="02040503050406030204" pitchFamily="18" charset="0"/>
                            </a:rPr>
                            <m:t>)</m:t>
                          </m:r>
                        </m:den>
                      </m:f>
                    </m:oMath>
                  </m:oMathPara>
                </a14:m>
                <a:endParaRPr lang="ja-JP" altLang="en-US" sz="3200">
                  <a:solidFill>
                    <a:srgbClr val="1E8A14"/>
                  </a:solidFill>
                </a:endParaRPr>
              </a:p>
            </p:txBody>
          </p:sp>
        </mc:Choice>
        <mc:Fallback xmlns="">
          <p:sp>
            <p:nvSpPr>
              <p:cNvPr id="18" name="正方形/長方形 17">
                <a:extLst>
                  <a:ext uri="{FF2B5EF4-FFF2-40B4-BE49-F238E27FC236}">
                    <a16:creationId xmlns:a16="http://schemas.microsoft.com/office/drawing/2014/main" id="{CF3E2D3C-4E37-1E4E-A017-203FB0B839CD}"/>
                  </a:ext>
                </a:extLst>
              </p:cNvPr>
              <p:cNvSpPr>
                <a:spLocks noRot="1" noChangeAspect="1" noMove="1" noResize="1" noEditPoints="1" noAdjustHandles="1" noChangeArrowheads="1" noChangeShapeType="1" noTextEdit="1"/>
              </p:cNvSpPr>
              <p:nvPr/>
            </p:nvSpPr>
            <p:spPr>
              <a:xfrm>
                <a:off x="1917764" y="5015536"/>
                <a:ext cx="4086696" cy="1135375"/>
              </a:xfrm>
              <a:prstGeom prst="rect">
                <a:avLst/>
              </a:prstGeom>
              <a:blipFill>
                <a:blip r:embed="rId6"/>
                <a:stretch>
                  <a:fillRect r="-621" b="-12222"/>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2DA83395-42E7-AE49-8468-F9ADC672E8D3}"/>
              </a:ext>
            </a:extLst>
          </p:cNvPr>
          <p:cNvSpPr txBox="1"/>
          <p:nvPr/>
        </p:nvSpPr>
        <p:spPr>
          <a:xfrm>
            <a:off x="6106438" y="5429091"/>
            <a:ext cx="1733167" cy="369332"/>
          </a:xfrm>
          <a:prstGeom prst="rect">
            <a:avLst/>
          </a:prstGeom>
          <a:noFill/>
        </p:spPr>
        <p:txBody>
          <a:bodyPr wrap="none" rtlCol="0">
            <a:spAutoFit/>
          </a:bodyPr>
          <a:lstStyle/>
          <a:p>
            <a:r>
              <a:rPr lang="en-US" altLang="ja-JP" dirty="0">
                <a:latin typeface="Hiragino Kaku Gothic Pro W3" panose="020B0300000000000000" pitchFamily="34" charset="-128"/>
                <a:ea typeface="Hiragino Kaku Gothic Pro W3" panose="020B0300000000000000" pitchFamily="34" charset="-128"/>
              </a:rPr>
              <a:t>(</a:t>
            </a:r>
            <a:r>
              <a:rPr lang="ja-JP" altLang="en-US">
                <a:latin typeface="Hiragino Kaku Gothic Pro W3" panose="020B0300000000000000" pitchFamily="34" charset="-128"/>
                <a:ea typeface="Hiragino Kaku Gothic Pro W3" panose="020B0300000000000000" pitchFamily="34" charset="-128"/>
              </a:rPr>
              <a:t>ベイズの定理</a:t>
            </a:r>
            <a:r>
              <a:rPr lang="en-US" altLang="ja-JP" dirty="0">
                <a:latin typeface="Hiragino Kaku Gothic Pro W3" panose="020B0300000000000000" pitchFamily="34" charset="-128"/>
                <a:ea typeface="Hiragino Kaku Gothic Pro W3" panose="020B0300000000000000" pitchFamily="34" charset="-128"/>
              </a:rPr>
              <a:t>)</a:t>
            </a:r>
            <a:endParaRPr kumimoji="1" lang="ja-JP" altLang="en-US"/>
          </a:p>
        </p:txBody>
      </p:sp>
      <p:sp>
        <p:nvSpPr>
          <p:cNvPr id="5" name="日付プレースホルダー 4">
            <a:extLst>
              <a:ext uri="{FF2B5EF4-FFF2-40B4-BE49-F238E27FC236}">
                <a16:creationId xmlns:a16="http://schemas.microsoft.com/office/drawing/2014/main" id="{084E1107-9A94-C84D-B1CC-AD28A52B7E6F}"/>
              </a:ext>
            </a:extLst>
          </p:cNvPr>
          <p:cNvSpPr>
            <a:spLocks noGrp="1"/>
          </p:cNvSpPr>
          <p:nvPr>
            <p:ph type="dt" sz="half" idx="10"/>
          </p:nvPr>
        </p:nvSpPr>
        <p:spPr/>
        <p:txBody>
          <a:bodyPr/>
          <a:lstStyle/>
          <a:p>
            <a:fld id="{8BAB9073-B4FC-1D41-A066-7DEEB8044A4F}" type="datetime1">
              <a:rPr kumimoji="1" lang="ja-JP" altLang="en-US" smtClean="0"/>
              <a:t>2022/3/21</a:t>
            </a:fld>
            <a:endParaRPr kumimoji="1" lang="ja-JP" altLang="en-US"/>
          </a:p>
        </p:txBody>
      </p:sp>
      <p:sp>
        <p:nvSpPr>
          <p:cNvPr id="8" name="スライド番号プレースホルダー 7">
            <a:extLst>
              <a:ext uri="{FF2B5EF4-FFF2-40B4-BE49-F238E27FC236}">
                <a16:creationId xmlns:a16="http://schemas.microsoft.com/office/drawing/2014/main" id="{8EDD76C6-19A6-5E43-8EE0-5EB1235B17A9}"/>
              </a:ext>
            </a:extLst>
          </p:cNvPr>
          <p:cNvSpPr>
            <a:spLocks noGrp="1"/>
          </p:cNvSpPr>
          <p:nvPr>
            <p:ph type="sldNum" sz="quarter" idx="12"/>
          </p:nvPr>
        </p:nvSpPr>
        <p:spPr/>
        <p:txBody>
          <a:bodyPr/>
          <a:lstStyle/>
          <a:p>
            <a:fld id="{A656C2C8-CEF6-9746-8F71-B28302ED3BCE}" type="slidenum">
              <a:rPr kumimoji="1" lang="ja-JP" altLang="en-US" smtClean="0"/>
              <a:t>13</a:t>
            </a:fld>
            <a:endParaRPr kumimoji="1" lang="ja-JP" altLang="en-US"/>
          </a:p>
        </p:txBody>
      </p:sp>
    </p:spTree>
    <p:extLst>
      <p:ext uri="{BB962C8B-B14F-4D97-AF65-F5344CB8AC3E}">
        <p14:creationId xmlns:p14="http://schemas.microsoft.com/office/powerpoint/2010/main" val="3852943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FB949B6F-7271-104D-BB13-C022461E8195}"/>
                  </a:ext>
                </a:extLst>
              </p:cNvPr>
              <p:cNvSpPr txBox="1"/>
              <p:nvPr/>
            </p:nvSpPr>
            <p:spPr>
              <a:xfrm>
                <a:off x="5482254" y="1702838"/>
                <a:ext cx="5073184" cy="645690"/>
              </a:xfrm>
              <a:prstGeom prst="rect">
                <a:avLst/>
              </a:prstGeom>
              <a:noFill/>
            </p:spPr>
            <p:txBody>
              <a:bodyPr wrap="none" rtlCol="0">
                <a:spAutoFit/>
              </a:bodyPr>
              <a:lstStyle/>
              <a:p>
                <a:pPr>
                  <a:lnSpc>
                    <a:spcPct val="150000"/>
                  </a:lnSpc>
                </a:pPr>
                <a14:m>
                  <m:oMath xmlns:m="http://schemas.openxmlformats.org/officeDocument/2006/math">
                    <m:r>
                      <m:rPr>
                        <m:sty m:val="p"/>
                      </m:rPr>
                      <a:rPr lang="en-US" altLang="ja-JP" sz="2800" smtClean="0">
                        <a:solidFill>
                          <a:schemeClr val="tx1"/>
                        </a:solidFill>
                        <a:latin typeface="Cambria Math" panose="02040503050406030204" pitchFamily="18" charset="0"/>
                        <a:ea typeface="Cambria Math" panose="02040503050406030204" pitchFamily="18" charset="0"/>
                      </a:rPr>
                      <m:t>P</m:t>
                    </m:r>
                    <m:d>
                      <m:dPr>
                        <m:ctrlPr>
                          <a:rPr lang="en-US" altLang="ja-JP" sz="2800" i="1">
                            <a:solidFill>
                              <a:schemeClr val="tx1"/>
                            </a:solidFill>
                            <a:latin typeface="Cambria Math" panose="02040503050406030204" pitchFamily="18" charset="0"/>
                            <a:ea typeface="Cambria Math" panose="02040503050406030204" pitchFamily="18" charset="0"/>
                          </a:rPr>
                        </m:ctrlPr>
                      </m:dPr>
                      <m:e>
                        <m:r>
                          <m:rPr>
                            <m:sty m:val="p"/>
                          </m:rPr>
                          <a:rPr lang="en-US" altLang="ja-JP" sz="2800">
                            <a:solidFill>
                              <a:schemeClr val="tx1"/>
                            </a:solidFill>
                            <a:latin typeface="Cambria Math" panose="02040503050406030204" pitchFamily="18" charset="0"/>
                            <a:ea typeface="Cambria Math" panose="02040503050406030204" pitchFamily="18" charset="0"/>
                          </a:rPr>
                          <m:t>A</m:t>
                        </m:r>
                      </m:e>
                      <m:e>
                        <m:r>
                          <m:rPr>
                            <m:sty m:val="p"/>
                          </m:rPr>
                          <a:rPr lang="en-US" altLang="ja-JP" sz="2800">
                            <a:solidFill>
                              <a:schemeClr val="tx1"/>
                            </a:solidFill>
                            <a:latin typeface="Cambria Math" panose="02040503050406030204" pitchFamily="18" charset="0"/>
                            <a:ea typeface="Cambria Math" panose="02040503050406030204" pitchFamily="18" charset="0"/>
                          </a:rPr>
                          <m:t>B</m:t>
                        </m:r>
                      </m:e>
                    </m:d>
                  </m:oMath>
                </a14:m>
                <a:r>
                  <a:rPr lang="ja-JP" altLang="en-US" sz="2400" dirty="0">
                    <a:solidFill>
                      <a:schemeClr val="tx1"/>
                    </a:solidFill>
                    <a:latin typeface="Hiragino Kaku Gothic Pro W3" panose="020B0300000000000000" pitchFamily="34" charset="-128"/>
                    <a:ea typeface="Hiragino Kaku Gothic Pro W3" panose="020B0300000000000000" pitchFamily="34" charset="-128"/>
                  </a:rPr>
                  <a:t>を</a:t>
                </a:r>
                <a14:m>
                  <m:oMath xmlns:m="http://schemas.openxmlformats.org/officeDocument/2006/math">
                    <m:r>
                      <m:rPr>
                        <m:sty m:val="p"/>
                      </m:rPr>
                      <a:rPr lang="en-US" altLang="ja-JP" sz="2800">
                        <a:solidFill>
                          <a:schemeClr val="tx1"/>
                        </a:solidFill>
                        <a:latin typeface="Cambria Math" panose="02040503050406030204" pitchFamily="18" charset="0"/>
                        <a:ea typeface="Cambria Math" panose="02040503050406030204" pitchFamily="18" charset="0"/>
                      </a:rPr>
                      <m:t>P</m:t>
                    </m:r>
                    <m:d>
                      <m:dPr>
                        <m:ctrlPr>
                          <a:rPr lang="en-US" altLang="ja-JP" sz="2800" i="1">
                            <a:solidFill>
                              <a:schemeClr val="tx1"/>
                            </a:solidFill>
                            <a:latin typeface="Cambria Math" panose="02040503050406030204" pitchFamily="18" charset="0"/>
                            <a:ea typeface="Cambria Math" panose="02040503050406030204" pitchFamily="18" charset="0"/>
                          </a:rPr>
                        </m:ctrlPr>
                      </m:dPr>
                      <m:e>
                        <m:r>
                          <m:rPr>
                            <m:sty m:val="p"/>
                          </m:rPr>
                          <a:rPr lang="en-US" altLang="ja-JP" sz="2800">
                            <a:solidFill>
                              <a:schemeClr val="tx1"/>
                            </a:solidFill>
                            <a:latin typeface="Cambria Math" panose="02040503050406030204" pitchFamily="18" charset="0"/>
                            <a:ea typeface="Cambria Math" panose="02040503050406030204" pitchFamily="18" charset="0"/>
                          </a:rPr>
                          <m:t>B</m:t>
                        </m:r>
                      </m:e>
                      <m:e>
                        <m:r>
                          <m:rPr>
                            <m:sty m:val="p"/>
                          </m:rPr>
                          <a:rPr lang="en-US" altLang="ja-JP" sz="2800">
                            <a:solidFill>
                              <a:schemeClr val="tx1"/>
                            </a:solidFill>
                            <a:latin typeface="Cambria Math" panose="02040503050406030204" pitchFamily="18" charset="0"/>
                            <a:ea typeface="Cambria Math" panose="02040503050406030204" pitchFamily="18" charset="0"/>
                          </a:rPr>
                          <m:t>A</m:t>
                        </m:r>
                      </m:e>
                    </m:d>
                  </m:oMath>
                </a14:m>
                <a:r>
                  <a:rPr lang="ja-JP" altLang="en-US" sz="2400">
                    <a:solidFill>
                      <a:schemeClr val="tx1"/>
                    </a:solidFill>
                    <a:latin typeface="Hiragino Kaku Gothic Pro W3" panose="020B0300000000000000" pitchFamily="34" charset="-128"/>
                    <a:ea typeface="Hiragino Kaku Gothic Pro W3" panose="020B0300000000000000" pitchFamily="34" charset="-128"/>
                  </a:rPr>
                  <a:t>に変換している式</a:t>
                </a:r>
                <a:endParaRPr lang="en-US" altLang="ja-JP" sz="2400" dirty="0">
                  <a:solidFill>
                    <a:schemeClr val="tx1"/>
                  </a:solidFill>
                  <a:latin typeface="Hiragino Kaku Gothic Pro W3" panose="020B0300000000000000" pitchFamily="34" charset="-128"/>
                  <a:ea typeface="Hiragino Kaku Gothic Pro W3" panose="020B0300000000000000" pitchFamily="34" charset="-128"/>
                </a:endParaRPr>
              </a:p>
            </p:txBody>
          </p:sp>
        </mc:Choice>
        <mc:Fallback xmlns="">
          <p:sp>
            <p:nvSpPr>
              <p:cNvPr id="42" name="テキスト ボックス 41">
                <a:extLst>
                  <a:ext uri="{FF2B5EF4-FFF2-40B4-BE49-F238E27FC236}">
                    <a16:creationId xmlns:a16="http://schemas.microsoft.com/office/drawing/2014/main" id="{FB949B6F-7271-104D-BB13-C022461E8195}"/>
                  </a:ext>
                </a:extLst>
              </p:cNvPr>
              <p:cNvSpPr txBox="1">
                <a:spLocks noRot="1" noChangeAspect="1" noMove="1" noResize="1" noEditPoints="1" noAdjustHandles="1" noChangeArrowheads="1" noChangeShapeType="1" noTextEdit="1"/>
              </p:cNvSpPr>
              <p:nvPr/>
            </p:nvSpPr>
            <p:spPr>
              <a:xfrm>
                <a:off x="5482254" y="1702838"/>
                <a:ext cx="5073184" cy="645690"/>
              </a:xfrm>
              <a:prstGeom prst="rect">
                <a:avLst/>
              </a:prstGeom>
              <a:blipFill>
                <a:blip r:embed="rId3"/>
                <a:stretch>
                  <a:fillRect l="-499" r="-748" b="-19231"/>
                </a:stretch>
              </a:blipFill>
            </p:spPr>
            <p:txBody>
              <a:bodyPr/>
              <a:lstStyle/>
              <a:p>
                <a:r>
                  <a:rPr lang="ja-JP" altLang="en-US">
                    <a:noFill/>
                  </a:rPr>
                  <a:t> </a:t>
                </a:r>
              </a:p>
            </p:txBody>
          </p:sp>
        </mc:Fallback>
      </mc:AlternateContent>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latin typeface="Hiragino Kaku Gothic Pro W3" panose="020B0300000000000000" pitchFamily="34" charset="-128"/>
                <a:ea typeface="Hiragino Kaku Gothic Pro W3" panose="020B0300000000000000" pitchFamily="34" charset="-128"/>
              </a:rPr>
              <a:t>ベイズの定理の</a:t>
            </a:r>
            <a:endParaRPr kumimoji="1" lang="en-US" altLang="ja-JP" sz="2000" dirty="0">
              <a:latin typeface="Hiragino Kaku Gothic Pro W3" panose="020B0300000000000000" pitchFamily="34" charset="-128"/>
              <a:ea typeface="Hiragino Kaku Gothic Pro W3" panose="020B0300000000000000" pitchFamily="34" charset="-128"/>
            </a:endParaRPr>
          </a:p>
          <a:p>
            <a:pPr algn="ctr"/>
            <a:r>
              <a:rPr lang="ja-JP" altLang="en-US" sz="2000">
                <a:latin typeface="Hiragino Kaku Gothic Pro W3" panose="020B0300000000000000" pitchFamily="34" charset="-128"/>
                <a:ea typeface="Hiragino Kaku Gothic Pro W3" panose="020B0300000000000000" pitchFamily="34" charset="-128"/>
              </a:rPr>
              <a:t>イメージ①</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7947"/>
            <a:ext cx="4570482"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ベイズの定理は何を示しているのだろうか</a:t>
            </a:r>
            <a:endParaRPr kumimoji="1" lang="ja-JP" altLang="en-US">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CF3E2D3C-4E37-1E4E-A017-203FB0B839CD}"/>
                  </a:ext>
                </a:extLst>
              </p:cNvPr>
              <p:cNvSpPr/>
              <p:nvPr/>
            </p:nvSpPr>
            <p:spPr>
              <a:xfrm>
                <a:off x="748721" y="1555580"/>
                <a:ext cx="4086696" cy="1135375"/>
              </a:xfrm>
              <a:prstGeom prst="rect">
                <a:avLst/>
              </a:prstGeom>
              <a:ln>
                <a:solidFill>
                  <a:schemeClr val="bg1">
                    <a:lumMod val="75000"/>
                  </a:schemeClr>
                </a:solidFill>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3200" smtClean="0">
                          <a:solidFill>
                            <a:schemeClr val="tx1"/>
                          </a:solidFill>
                          <a:latin typeface="Cambria Math" panose="02040503050406030204" pitchFamily="18" charset="0"/>
                          <a:ea typeface="Cambria Math" panose="02040503050406030204" pitchFamily="18" charset="0"/>
                        </a:rPr>
                        <m:t>P</m:t>
                      </m:r>
                      <m:d>
                        <m:dPr>
                          <m:ctrlPr>
                            <a:rPr lang="en-US" altLang="ja-JP" sz="3200" i="1">
                              <a:solidFill>
                                <a:schemeClr val="tx1"/>
                              </a:solidFill>
                              <a:latin typeface="Cambria Math" panose="02040503050406030204" pitchFamily="18" charset="0"/>
                              <a:ea typeface="Cambria Math" panose="02040503050406030204" pitchFamily="18" charset="0"/>
                            </a:rPr>
                          </m:ctrlPr>
                        </m:dPr>
                        <m:e>
                          <m:r>
                            <m:rPr>
                              <m:sty m:val="p"/>
                            </m:rPr>
                            <a:rPr lang="en-US" altLang="ja-JP" sz="3200">
                              <a:solidFill>
                                <a:schemeClr val="tx1"/>
                              </a:solidFill>
                              <a:latin typeface="Cambria Math" panose="02040503050406030204" pitchFamily="18" charset="0"/>
                              <a:ea typeface="Cambria Math" panose="02040503050406030204" pitchFamily="18" charset="0"/>
                            </a:rPr>
                            <m:t>A</m:t>
                          </m:r>
                        </m:e>
                        <m:e>
                          <m:r>
                            <m:rPr>
                              <m:sty m:val="p"/>
                            </m:rPr>
                            <a:rPr lang="en-US" altLang="ja-JP" sz="3200">
                              <a:solidFill>
                                <a:schemeClr val="tx1"/>
                              </a:solidFill>
                              <a:latin typeface="Cambria Math" panose="02040503050406030204" pitchFamily="18" charset="0"/>
                              <a:ea typeface="Cambria Math" panose="02040503050406030204" pitchFamily="18" charset="0"/>
                            </a:rPr>
                            <m:t>B</m:t>
                          </m:r>
                        </m:e>
                      </m:d>
                      <m:r>
                        <a:rPr lang="en-US" altLang="ja-JP" sz="3200" b="0" i="0" smtClean="0">
                          <a:solidFill>
                            <a:schemeClr val="tx1"/>
                          </a:solidFill>
                          <a:latin typeface="Cambria Math" panose="02040503050406030204" pitchFamily="18" charset="0"/>
                          <a:ea typeface="Cambria Math" panose="02040503050406030204" pitchFamily="18" charset="0"/>
                        </a:rPr>
                        <m:t>=</m:t>
                      </m:r>
                      <m:f>
                        <m:fPr>
                          <m:ctrlPr>
                            <a:rPr lang="en-US" altLang="ja-JP" sz="3200" b="0" i="1" smtClean="0">
                              <a:solidFill>
                                <a:schemeClr val="tx1"/>
                              </a:solidFill>
                              <a:latin typeface="Cambria Math" panose="02040503050406030204" pitchFamily="18" charset="0"/>
                              <a:ea typeface="Cambria Math" panose="02040503050406030204" pitchFamily="18" charset="0"/>
                            </a:rPr>
                          </m:ctrlPr>
                        </m:fPr>
                        <m:num>
                          <m:r>
                            <m:rPr>
                              <m:sty m:val="p"/>
                            </m:rPr>
                            <a:rPr lang="en-US" altLang="ja-JP" sz="3200">
                              <a:solidFill>
                                <a:schemeClr val="tx1"/>
                              </a:solidFill>
                              <a:latin typeface="Cambria Math" panose="02040503050406030204" pitchFamily="18" charset="0"/>
                              <a:ea typeface="Cambria Math" panose="02040503050406030204" pitchFamily="18" charset="0"/>
                            </a:rPr>
                            <m:t>P</m:t>
                          </m:r>
                          <m:d>
                            <m:dPr>
                              <m:ctrlPr>
                                <a:rPr lang="en-US" altLang="ja-JP" sz="3200" i="1">
                                  <a:solidFill>
                                    <a:schemeClr val="tx1"/>
                                  </a:solidFill>
                                  <a:latin typeface="Cambria Math" panose="02040503050406030204" pitchFamily="18" charset="0"/>
                                  <a:ea typeface="Cambria Math" panose="02040503050406030204" pitchFamily="18" charset="0"/>
                                </a:rPr>
                              </m:ctrlPr>
                            </m:dPr>
                            <m:e>
                              <m:r>
                                <m:rPr>
                                  <m:sty m:val="p"/>
                                </m:rPr>
                                <a:rPr lang="en-US" altLang="ja-JP" sz="3200">
                                  <a:solidFill>
                                    <a:schemeClr val="tx1"/>
                                  </a:solidFill>
                                  <a:latin typeface="Cambria Math" panose="02040503050406030204" pitchFamily="18" charset="0"/>
                                  <a:ea typeface="Cambria Math" panose="02040503050406030204" pitchFamily="18" charset="0"/>
                                </a:rPr>
                                <m:t>B</m:t>
                              </m:r>
                            </m:e>
                            <m:e>
                              <m:r>
                                <m:rPr>
                                  <m:sty m:val="p"/>
                                </m:rPr>
                                <a:rPr lang="en-US" altLang="ja-JP" sz="3200">
                                  <a:solidFill>
                                    <a:schemeClr val="tx1"/>
                                  </a:solidFill>
                                  <a:latin typeface="Cambria Math" panose="02040503050406030204" pitchFamily="18" charset="0"/>
                                  <a:ea typeface="Cambria Math" panose="02040503050406030204" pitchFamily="18" charset="0"/>
                                </a:rPr>
                                <m:t>A</m:t>
                              </m:r>
                            </m:e>
                          </m:d>
                          <m:r>
                            <m:rPr>
                              <m:sty m:val="p"/>
                            </m:rPr>
                            <a:rPr lang="en-US" altLang="ja-JP" sz="3200">
                              <a:solidFill>
                                <a:schemeClr val="tx1"/>
                              </a:solidFill>
                              <a:latin typeface="Cambria Math" panose="02040503050406030204" pitchFamily="18" charset="0"/>
                              <a:ea typeface="Cambria Math" panose="02040503050406030204" pitchFamily="18" charset="0"/>
                            </a:rPr>
                            <m:t>P</m:t>
                          </m:r>
                          <m:r>
                            <a:rPr lang="en-US" altLang="ja-JP" sz="3200">
                              <a:solidFill>
                                <a:schemeClr val="tx1"/>
                              </a:solidFill>
                              <a:latin typeface="Cambria Math" panose="02040503050406030204" pitchFamily="18" charset="0"/>
                              <a:ea typeface="Cambria Math" panose="02040503050406030204" pitchFamily="18" charset="0"/>
                            </a:rPr>
                            <m:t>(</m:t>
                          </m:r>
                          <m:r>
                            <m:rPr>
                              <m:sty m:val="p"/>
                            </m:rPr>
                            <a:rPr lang="en-US" altLang="ja-JP" sz="3200">
                              <a:solidFill>
                                <a:schemeClr val="tx1"/>
                              </a:solidFill>
                              <a:latin typeface="Cambria Math" panose="02040503050406030204" pitchFamily="18" charset="0"/>
                              <a:ea typeface="Cambria Math" panose="02040503050406030204" pitchFamily="18" charset="0"/>
                            </a:rPr>
                            <m:t>A</m:t>
                          </m:r>
                          <m:r>
                            <a:rPr lang="en-US" altLang="ja-JP" sz="3200">
                              <a:solidFill>
                                <a:schemeClr val="tx1"/>
                              </a:solidFill>
                              <a:latin typeface="Cambria Math" panose="02040503050406030204" pitchFamily="18" charset="0"/>
                              <a:ea typeface="Cambria Math" panose="02040503050406030204" pitchFamily="18" charset="0"/>
                            </a:rPr>
                            <m:t>)</m:t>
                          </m:r>
                        </m:num>
                        <m:den>
                          <m:r>
                            <m:rPr>
                              <m:sty m:val="p"/>
                            </m:rPr>
                            <a:rPr lang="en-US" altLang="ja-JP" sz="3200">
                              <a:solidFill>
                                <a:schemeClr val="tx1"/>
                              </a:solidFill>
                              <a:latin typeface="Cambria Math" panose="02040503050406030204" pitchFamily="18" charset="0"/>
                              <a:ea typeface="Cambria Math" panose="02040503050406030204" pitchFamily="18" charset="0"/>
                            </a:rPr>
                            <m:t>P</m:t>
                          </m:r>
                          <m:r>
                            <a:rPr lang="en-US" altLang="ja-JP" sz="3200">
                              <a:solidFill>
                                <a:schemeClr val="tx1"/>
                              </a:solidFill>
                              <a:latin typeface="Cambria Math" panose="02040503050406030204" pitchFamily="18" charset="0"/>
                              <a:ea typeface="Cambria Math" panose="02040503050406030204" pitchFamily="18" charset="0"/>
                            </a:rPr>
                            <m:t>(</m:t>
                          </m:r>
                          <m:r>
                            <m:rPr>
                              <m:sty m:val="p"/>
                            </m:rPr>
                            <a:rPr lang="en-US" altLang="ja-JP" sz="3200">
                              <a:solidFill>
                                <a:schemeClr val="tx1"/>
                              </a:solidFill>
                              <a:latin typeface="Cambria Math" panose="02040503050406030204" pitchFamily="18" charset="0"/>
                              <a:ea typeface="Cambria Math" panose="02040503050406030204" pitchFamily="18" charset="0"/>
                            </a:rPr>
                            <m:t>B</m:t>
                          </m:r>
                          <m:r>
                            <a:rPr lang="en-US" altLang="ja-JP" sz="3200">
                              <a:solidFill>
                                <a:schemeClr val="tx1"/>
                              </a:solidFill>
                              <a:latin typeface="Cambria Math" panose="02040503050406030204" pitchFamily="18" charset="0"/>
                              <a:ea typeface="Cambria Math" panose="02040503050406030204" pitchFamily="18" charset="0"/>
                            </a:rPr>
                            <m:t>)</m:t>
                          </m:r>
                        </m:den>
                      </m:f>
                    </m:oMath>
                  </m:oMathPara>
                </a14:m>
                <a:endParaRPr lang="ja-JP" altLang="en-US" sz="3200">
                  <a:solidFill>
                    <a:schemeClr val="tx1"/>
                  </a:solidFill>
                </a:endParaRPr>
              </a:p>
            </p:txBody>
          </p:sp>
        </mc:Choice>
        <mc:Fallback xmlns="">
          <p:sp>
            <p:nvSpPr>
              <p:cNvPr id="18" name="正方形/長方形 17">
                <a:extLst>
                  <a:ext uri="{FF2B5EF4-FFF2-40B4-BE49-F238E27FC236}">
                    <a16:creationId xmlns:a16="http://schemas.microsoft.com/office/drawing/2014/main" id="{CF3E2D3C-4E37-1E4E-A017-203FB0B839CD}"/>
                  </a:ext>
                </a:extLst>
              </p:cNvPr>
              <p:cNvSpPr>
                <a:spLocks noRot="1" noChangeAspect="1" noMove="1" noResize="1" noEditPoints="1" noAdjustHandles="1" noChangeArrowheads="1" noChangeShapeType="1" noTextEdit="1"/>
              </p:cNvSpPr>
              <p:nvPr/>
            </p:nvSpPr>
            <p:spPr>
              <a:xfrm>
                <a:off x="748721" y="1555580"/>
                <a:ext cx="4086696" cy="1135375"/>
              </a:xfrm>
              <a:prstGeom prst="rect">
                <a:avLst/>
              </a:prstGeom>
              <a:blipFill>
                <a:blip r:embed="rId4"/>
                <a:stretch>
                  <a:fillRect r="-309" b="-10870"/>
                </a:stretch>
              </a:blipFill>
              <a:ln>
                <a:solidFill>
                  <a:schemeClr val="bg1">
                    <a:lumMod val="75000"/>
                  </a:schemeClr>
                </a:solidFill>
              </a:ln>
            </p:spPr>
            <p:txBody>
              <a:bodyPr/>
              <a:lstStyle/>
              <a:p>
                <a:r>
                  <a:rPr lang="ja-JP" altLang="en-US">
                    <a:noFill/>
                  </a:rPr>
                  <a:t> </a:t>
                </a:r>
              </a:p>
            </p:txBody>
          </p:sp>
        </mc:Fallback>
      </mc:AlternateContent>
      <p:sp>
        <p:nvSpPr>
          <p:cNvPr id="2" name="円/楕円 1">
            <a:extLst>
              <a:ext uri="{FF2B5EF4-FFF2-40B4-BE49-F238E27FC236}">
                <a16:creationId xmlns:a16="http://schemas.microsoft.com/office/drawing/2014/main" id="{8C3AF11A-7A03-DC47-A923-73E79FA40369}"/>
              </a:ext>
            </a:extLst>
          </p:cNvPr>
          <p:cNvSpPr/>
          <p:nvPr/>
        </p:nvSpPr>
        <p:spPr>
          <a:xfrm>
            <a:off x="1865190" y="4167047"/>
            <a:ext cx="1790404" cy="1790404"/>
          </a:xfrm>
          <a:prstGeom prst="ellipse">
            <a:avLst/>
          </a:prstGeom>
          <a:noFill/>
          <a:ln w="57150">
            <a:solidFill>
              <a:srgbClr val="88CC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8C72C82F-2677-2A43-B7DB-FB82563B03E4}"/>
              </a:ext>
            </a:extLst>
          </p:cNvPr>
          <p:cNvSpPr/>
          <p:nvPr/>
        </p:nvSpPr>
        <p:spPr>
          <a:xfrm>
            <a:off x="3198208" y="4167046"/>
            <a:ext cx="1790404" cy="1790404"/>
          </a:xfrm>
          <a:prstGeom prst="ellipse">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ECF9FDD6-3C14-4545-9720-670CE5A9F0E9}"/>
              </a:ext>
            </a:extLst>
          </p:cNvPr>
          <p:cNvSpPr/>
          <p:nvPr/>
        </p:nvSpPr>
        <p:spPr>
          <a:xfrm>
            <a:off x="1365813" y="3703898"/>
            <a:ext cx="4340506" cy="2644625"/>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4D83362-A410-8746-B9AE-AB5FA1BCC9B5}"/>
              </a:ext>
            </a:extLst>
          </p:cNvPr>
          <p:cNvSpPr/>
          <p:nvPr/>
        </p:nvSpPr>
        <p:spPr>
          <a:xfrm>
            <a:off x="3236126" y="6187327"/>
            <a:ext cx="421910" cy="461665"/>
          </a:xfrm>
          <a:prstGeom prst="rect">
            <a:avLst/>
          </a:prstGeom>
          <a:solidFill>
            <a:schemeClr val="bg1"/>
          </a:solidFill>
        </p:spPr>
        <p:txBody>
          <a:bodyPr wrap="none">
            <a:spAutoFit/>
          </a:bodyPr>
          <a:lstStyle/>
          <a:p>
            <a:r>
              <a:rPr lang="en-US" altLang="ja-JP" sz="2400" dirty="0">
                <a:latin typeface="Hiragino Kaku Gothic Pro W3" panose="020B0300000000000000" pitchFamily="34" charset="-128"/>
                <a:ea typeface="Hiragino Kaku Gothic Pro W3" panose="020B0300000000000000" pitchFamily="34" charset="-128"/>
              </a:rPr>
              <a:t>U</a:t>
            </a:r>
            <a:endParaRPr lang="ja-JP" altLang="en-US" sz="2400"/>
          </a:p>
        </p:txBody>
      </p:sp>
      <p:sp>
        <p:nvSpPr>
          <p:cNvPr id="23" name="正方形/長方形 22">
            <a:extLst>
              <a:ext uri="{FF2B5EF4-FFF2-40B4-BE49-F238E27FC236}">
                <a16:creationId xmlns:a16="http://schemas.microsoft.com/office/drawing/2014/main" id="{11A2496B-D525-1242-9859-57E61C8D0814}"/>
              </a:ext>
            </a:extLst>
          </p:cNvPr>
          <p:cNvSpPr/>
          <p:nvPr/>
        </p:nvSpPr>
        <p:spPr>
          <a:xfrm>
            <a:off x="2526609" y="3982512"/>
            <a:ext cx="425715" cy="473017"/>
          </a:xfrm>
          <a:prstGeom prst="rect">
            <a:avLst/>
          </a:prstGeom>
          <a:solidFill>
            <a:schemeClr val="bg1"/>
          </a:solidFill>
        </p:spPr>
        <p:txBody>
          <a:bodyPr wrap="square">
            <a:spAutoFit/>
          </a:bodyPr>
          <a:lstStyle/>
          <a:p>
            <a:r>
              <a:rPr lang="en-US" altLang="ja-JP" sz="2400" dirty="0">
                <a:latin typeface="Hiragino Kaku Gothic Pro W3" panose="020B0300000000000000" pitchFamily="34" charset="-128"/>
                <a:ea typeface="Hiragino Kaku Gothic Pro W3" panose="020B0300000000000000" pitchFamily="34" charset="-128"/>
              </a:rPr>
              <a:t>A</a:t>
            </a:r>
            <a:endParaRPr lang="ja-JP" altLang="en-US" sz="2400"/>
          </a:p>
        </p:txBody>
      </p:sp>
      <p:sp>
        <p:nvSpPr>
          <p:cNvPr id="27" name="正方形/長方形 26">
            <a:extLst>
              <a:ext uri="{FF2B5EF4-FFF2-40B4-BE49-F238E27FC236}">
                <a16:creationId xmlns:a16="http://schemas.microsoft.com/office/drawing/2014/main" id="{F8F61711-047C-E54B-87B7-DD0E7C5AAA59}"/>
              </a:ext>
            </a:extLst>
          </p:cNvPr>
          <p:cNvSpPr/>
          <p:nvPr/>
        </p:nvSpPr>
        <p:spPr>
          <a:xfrm>
            <a:off x="3928402" y="3994247"/>
            <a:ext cx="414219" cy="473017"/>
          </a:xfrm>
          <a:prstGeom prst="rect">
            <a:avLst/>
          </a:prstGeom>
          <a:solidFill>
            <a:schemeClr val="bg1"/>
          </a:solidFill>
        </p:spPr>
        <p:txBody>
          <a:bodyPr wrap="square">
            <a:spAutoFit/>
          </a:bodyPr>
          <a:lstStyle/>
          <a:p>
            <a:r>
              <a:rPr lang="en-US" altLang="ja-JP" sz="2400" dirty="0">
                <a:latin typeface="Hiragino Kaku Gothic Pro W3" panose="020B0300000000000000" pitchFamily="34" charset="-128"/>
                <a:ea typeface="Hiragino Kaku Gothic Pro W3" panose="020B0300000000000000" pitchFamily="34" charset="-128"/>
              </a:rPr>
              <a:t>B</a:t>
            </a:r>
            <a:endParaRPr lang="ja-JP" altLang="en-US" sz="2400"/>
          </a:p>
        </p:txBody>
      </p:sp>
      <p:sp>
        <p:nvSpPr>
          <p:cNvPr id="30" name="フリーフォーム 29">
            <a:extLst>
              <a:ext uri="{FF2B5EF4-FFF2-40B4-BE49-F238E27FC236}">
                <a16:creationId xmlns:a16="http://schemas.microsoft.com/office/drawing/2014/main" id="{D9916128-9BD5-014A-90C2-8149BD824CAF}"/>
              </a:ext>
            </a:extLst>
          </p:cNvPr>
          <p:cNvSpPr/>
          <p:nvPr/>
        </p:nvSpPr>
        <p:spPr>
          <a:xfrm>
            <a:off x="3198207" y="4481975"/>
            <a:ext cx="424607" cy="1145062"/>
          </a:xfrm>
          <a:custGeom>
            <a:avLst/>
            <a:gdLst>
              <a:gd name="connsiteX0" fmla="*/ 207208 w 414416"/>
              <a:gd name="connsiteY0" fmla="*/ 0 h 1117579"/>
              <a:gd name="connsiteX1" fmla="*/ 265199 w 414416"/>
              <a:gd name="connsiteY1" fmla="*/ 70287 h 1117579"/>
              <a:gd name="connsiteX2" fmla="*/ 414416 w 414416"/>
              <a:gd name="connsiteY2" fmla="*/ 558790 h 1117579"/>
              <a:gd name="connsiteX3" fmla="*/ 265199 w 414416"/>
              <a:gd name="connsiteY3" fmla="*/ 1047294 h 1117579"/>
              <a:gd name="connsiteX4" fmla="*/ 207209 w 414416"/>
              <a:gd name="connsiteY4" fmla="*/ 1117579 h 1117579"/>
              <a:gd name="connsiteX5" fmla="*/ 149217 w 414416"/>
              <a:gd name="connsiteY5" fmla="*/ 1047293 h 1117579"/>
              <a:gd name="connsiteX6" fmla="*/ 0 w 414416"/>
              <a:gd name="connsiteY6" fmla="*/ 558789 h 1117579"/>
              <a:gd name="connsiteX7" fmla="*/ 149217 w 414416"/>
              <a:gd name="connsiteY7" fmla="*/ 70286 h 1117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4416" h="1117579">
                <a:moveTo>
                  <a:pt x="207208" y="0"/>
                </a:moveTo>
                <a:lnTo>
                  <a:pt x="265199" y="70287"/>
                </a:lnTo>
                <a:cubicBezTo>
                  <a:pt x="359407" y="209733"/>
                  <a:pt x="414416" y="377837"/>
                  <a:pt x="414416" y="558790"/>
                </a:cubicBezTo>
                <a:cubicBezTo>
                  <a:pt x="414416" y="739743"/>
                  <a:pt x="359407" y="907848"/>
                  <a:pt x="265199" y="1047294"/>
                </a:cubicBezTo>
                <a:lnTo>
                  <a:pt x="207209" y="1117579"/>
                </a:lnTo>
                <a:lnTo>
                  <a:pt x="149217" y="1047293"/>
                </a:lnTo>
                <a:cubicBezTo>
                  <a:pt x="55009" y="907847"/>
                  <a:pt x="0" y="739742"/>
                  <a:pt x="0" y="558789"/>
                </a:cubicBezTo>
                <a:cubicBezTo>
                  <a:pt x="0" y="377836"/>
                  <a:pt x="55009" y="209732"/>
                  <a:pt x="149217" y="70286"/>
                </a:cubicBezTo>
                <a:close/>
              </a:path>
            </a:pathLst>
          </a:custGeom>
          <a:solidFill>
            <a:schemeClr val="bg1">
              <a:lumMod val="85000"/>
            </a:schemeClr>
          </a:solid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1" name="円/楕円 30">
            <a:extLst>
              <a:ext uri="{FF2B5EF4-FFF2-40B4-BE49-F238E27FC236}">
                <a16:creationId xmlns:a16="http://schemas.microsoft.com/office/drawing/2014/main" id="{1939536A-849F-CA49-ADAA-6038E12074FF}"/>
              </a:ext>
            </a:extLst>
          </p:cNvPr>
          <p:cNvSpPr/>
          <p:nvPr/>
        </p:nvSpPr>
        <p:spPr>
          <a:xfrm>
            <a:off x="6595377" y="4167047"/>
            <a:ext cx="1790404" cy="1790404"/>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a:extLst>
              <a:ext uri="{FF2B5EF4-FFF2-40B4-BE49-F238E27FC236}">
                <a16:creationId xmlns:a16="http://schemas.microsoft.com/office/drawing/2014/main" id="{50BFE059-C311-564A-8A1A-B85AD56AEB8E}"/>
              </a:ext>
            </a:extLst>
          </p:cNvPr>
          <p:cNvSpPr/>
          <p:nvPr/>
        </p:nvSpPr>
        <p:spPr>
          <a:xfrm>
            <a:off x="7928395" y="4167046"/>
            <a:ext cx="1790404" cy="1790404"/>
          </a:xfrm>
          <a:prstGeom prst="ellipse">
            <a:avLst/>
          </a:prstGeom>
          <a:noFill/>
          <a:ln w="38100">
            <a:solidFill>
              <a:srgbClr val="0098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39AB148F-DD1B-BF4F-A6B1-F81F8714A687}"/>
              </a:ext>
            </a:extLst>
          </p:cNvPr>
          <p:cNvSpPr/>
          <p:nvPr/>
        </p:nvSpPr>
        <p:spPr>
          <a:xfrm>
            <a:off x="6096000" y="3703898"/>
            <a:ext cx="4340506" cy="2644625"/>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776E3CD7-4BC8-7A42-8D2D-1D7D262A0C4F}"/>
              </a:ext>
            </a:extLst>
          </p:cNvPr>
          <p:cNvSpPr/>
          <p:nvPr/>
        </p:nvSpPr>
        <p:spPr>
          <a:xfrm>
            <a:off x="8219421" y="6396335"/>
            <a:ext cx="421910" cy="461665"/>
          </a:xfrm>
          <a:prstGeom prst="rect">
            <a:avLst/>
          </a:prstGeom>
          <a:solidFill>
            <a:schemeClr val="bg1"/>
          </a:solidFill>
        </p:spPr>
        <p:txBody>
          <a:bodyPr wrap="none">
            <a:spAutoFit/>
          </a:bodyPr>
          <a:lstStyle/>
          <a:p>
            <a:r>
              <a:rPr lang="en-US" altLang="ja-JP" sz="2400" dirty="0">
                <a:latin typeface="Hiragino Kaku Gothic Pro W3" panose="020B0300000000000000" pitchFamily="34" charset="-128"/>
                <a:ea typeface="Hiragino Kaku Gothic Pro W3" panose="020B0300000000000000" pitchFamily="34" charset="-128"/>
              </a:rPr>
              <a:t>U</a:t>
            </a:r>
            <a:endParaRPr lang="ja-JP" altLang="en-US" sz="2400"/>
          </a:p>
        </p:txBody>
      </p:sp>
      <p:sp>
        <p:nvSpPr>
          <p:cNvPr id="35" name="正方形/長方形 34">
            <a:extLst>
              <a:ext uri="{FF2B5EF4-FFF2-40B4-BE49-F238E27FC236}">
                <a16:creationId xmlns:a16="http://schemas.microsoft.com/office/drawing/2014/main" id="{A83DF38B-F52E-B144-8505-F32DAF3A5CA1}"/>
              </a:ext>
            </a:extLst>
          </p:cNvPr>
          <p:cNvSpPr/>
          <p:nvPr/>
        </p:nvSpPr>
        <p:spPr>
          <a:xfrm>
            <a:off x="7256796" y="3982512"/>
            <a:ext cx="425715" cy="473017"/>
          </a:xfrm>
          <a:prstGeom prst="rect">
            <a:avLst/>
          </a:prstGeom>
          <a:solidFill>
            <a:schemeClr val="bg1"/>
          </a:solidFill>
        </p:spPr>
        <p:txBody>
          <a:bodyPr wrap="square">
            <a:spAutoFit/>
          </a:bodyPr>
          <a:lstStyle/>
          <a:p>
            <a:r>
              <a:rPr lang="en-US" altLang="ja-JP" sz="2400" dirty="0">
                <a:latin typeface="Hiragino Kaku Gothic Pro W3" panose="020B0300000000000000" pitchFamily="34" charset="-128"/>
                <a:ea typeface="Hiragino Kaku Gothic Pro W3" panose="020B0300000000000000" pitchFamily="34" charset="-128"/>
              </a:rPr>
              <a:t>A</a:t>
            </a:r>
            <a:endParaRPr lang="ja-JP" altLang="en-US" sz="2400"/>
          </a:p>
        </p:txBody>
      </p:sp>
      <p:sp>
        <p:nvSpPr>
          <p:cNvPr id="36" name="正方形/長方形 35">
            <a:extLst>
              <a:ext uri="{FF2B5EF4-FFF2-40B4-BE49-F238E27FC236}">
                <a16:creationId xmlns:a16="http://schemas.microsoft.com/office/drawing/2014/main" id="{6B418ED1-5D9C-7A46-8A58-A71F9D5B77E6}"/>
              </a:ext>
            </a:extLst>
          </p:cNvPr>
          <p:cNvSpPr/>
          <p:nvPr/>
        </p:nvSpPr>
        <p:spPr>
          <a:xfrm>
            <a:off x="8658589" y="3994247"/>
            <a:ext cx="414219" cy="473017"/>
          </a:xfrm>
          <a:prstGeom prst="rect">
            <a:avLst/>
          </a:prstGeom>
          <a:solidFill>
            <a:schemeClr val="bg1"/>
          </a:solidFill>
        </p:spPr>
        <p:txBody>
          <a:bodyPr wrap="square">
            <a:spAutoFit/>
          </a:bodyPr>
          <a:lstStyle/>
          <a:p>
            <a:r>
              <a:rPr lang="en-US" altLang="ja-JP" sz="2400" dirty="0">
                <a:latin typeface="Hiragino Kaku Gothic Pro W3" panose="020B0300000000000000" pitchFamily="34" charset="-128"/>
                <a:ea typeface="Hiragino Kaku Gothic Pro W3" panose="020B0300000000000000" pitchFamily="34" charset="-128"/>
              </a:rPr>
              <a:t>B</a:t>
            </a:r>
            <a:endParaRPr lang="ja-JP" altLang="en-US" sz="2400"/>
          </a:p>
        </p:txBody>
      </p:sp>
      <p:sp>
        <p:nvSpPr>
          <p:cNvPr id="37" name="フリーフォーム 36">
            <a:extLst>
              <a:ext uri="{FF2B5EF4-FFF2-40B4-BE49-F238E27FC236}">
                <a16:creationId xmlns:a16="http://schemas.microsoft.com/office/drawing/2014/main" id="{C2C0B30D-FD4B-5F4C-94BD-58C14D598AA3}"/>
              </a:ext>
            </a:extLst>
          </p:cNvPr>
          <p:cNvSpPr/>
          <p:nvPr/>
        </p:nvSpPr>
        <p:spPr>
          <a:xfrm>
            <a:off x="7951544" y="4481975"/>
            <a:ext cx="424607" cy="1145062"/>
          </a:xfrm>
          <a:custGeom>
            <a:avLst/>
            <a:gdLst>
              <a:gd name="connsiteX0" fmla="*/ 207208 w 414416"/>
              <a:gd name="connsiteY0" fmla="*/ 0 h 1117579"/>
              <a:gd name="connsiteX1" fmla="*/ 265199 w 414416"/>
              <a:gd name="connsiteY1" fmla="*/ 70287 h 1117579"/>
              <a:gd name="connsiteX2" fmla="*/ 414416 w 414416"/>
              <a:gd name="connsiteY2" fmla="*/ 558790 h 1117579"/>
              <a:gd name="connsiteX3" fmla="*/ 265199 w 414416"/>
              <a:gd name="connsiteY3" fmla="*/ 1047294 h 1117579"/>
              <a:gd name="connsiteX4" fmla="*/ 207209 w 414416"/>
              <a:gd name="connsiteY4" fmla="*/ 1117579 h 1117579"/>
              <a:gd name="connsiteX5" fmla="*/ 149217 w 414416"/>
              <a:gd name="connsiteY5" fmla="*/ 1047293 h 1117579"/>
              <a:gd name="connsiteX6" fmla="*/ 0 w 414416"/>
              <a:gd name="connsiteY6" fmla="*/ 558789 h 1117579"/>
              <a:gd name="connsiteX7" fmla="*/ 149217 w 414416"/>
              <a:gd name="connsiteY7" fmla="*/ 70286 h 1117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4416" h="1117579">
                <a:moveTo>
                  <a:pt x="207208" y="0"/>
                </a:moveTo>
                <a:lnTo>
                  <a:pt x="265199" y="70287"/>
                </a:lnTo>
                <a:cubicBezTo>
                  <a:pt x="359407" y="209733"/>
                  <a:pt x="414416" y="377837"/>
                  <a:pt x="414416" y="558790"/>
                </a:cubicBezTo>
                <a:cubicBezTo>
                  <a:pt x="414416" y="739743"/>
                  <a:pt x="359407" y="907848"/>
                  <a:pt x="265199" y="1047294"/>
                </a:cubicBezTo>
                <a:lnTo>
                  <a:pt x="207209" y="1117579"/>
                </a:lnTo>
                <a:lnTo>
                  <a:pt x="149217" y="1047293"/>
                </a:lnTo>
                <a:cubicBezTo>
                  <a:pt x="55009" y="907847"/>
                  <a:pt x="0" y="739742"/>
                  <a:pt x="0" y="558789"/>
                </a:cubicBezTo>
                <a:cubicBezTo>
                  <a:pt x="0" y="377836"/>
                  <a:pt x="55009" y="209732"/>
                  <a:pt x="149217" y="70286"/>
                </a:cubicBezTo>
                <a:close/>
              </a:path>
            </a:pathLst>
          </a:custGeom>
          <a:solidFill>
            <a:schemeClr val="bg1">
              <a:lumMod val="85000"/>
            </a:schemeClr>
          </a:solid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EA40C009-77BB-4441-AE17-D37A8E9D02C1}"/>
                  </a:ext>
                </a:extLst>
              </p:cNvPr>
              <p:cNvSpPr/>
              <p:nvPr/>
            </p:nvSpPr>
            <p:spPr>
              <a:xfrm>
                <a:off x="2726819" y="3439554"/>
                <a:ext cx="3139193" cy="46166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A</m:t>
                      </m:r>
                      <m:r>
                        <m:rPr>
                          <m:nor/>
                        </m:rPr>
                        <a:rPr lang="ja-JP" altLang="en-US" sz="2400" dirty="0">
                          <a:latin typeface="Cambria Math" panose="02040503050406030204" pitchFamily="18" charset="0"/>
                          <a:ea typeface="Hiragino Kaku Gothic Pro W3" panose="020B0300000000000000" pitchFamily="34" charset="-128"/>
                        </a:rPr>
                        <m:t>⋂</m:t>
                      </m:r>
                      <m:r>
                        <m:rPr>
                          <m:sty m:val="p"/>
                        </m:rPr>
                        <a:rPr lang="en-US" altLang="ja-JP" sz="2400">
                          <a:latin typeface="Cambria Math" panose="02040503050406030204" pitchFamily="18" charset="0"/>
                          <a:ea typeface="Cambria Math" panose="02040503050406030204" pitchFamily="18" charset="0"/>
                        </a:rPr>
                        <m:t>B</m:t>
                      </m:r>
                      <m:r>
                        <a:rPr lang="en-US" altLang="ja-JP" sz="2400">
                          <a:latin typeface="Cambria Math" panose="02040503050406030204" pitchFamily="18" charset="0"/>
                          <a:ea typeface="Cambria Math" panose="02040503050406030204" pitchFamily="18" charset="0"/>
                        </a:rPr>
                        <m:t>)</m:t>
                      </m:r>
                      <m:r>
                        <a:rPr lang="ja-JP" altLang="en-US" sz="2400" i="1">
                          <a:latin typeface="Cambria Math" panose="02040503050406030204" pitchFamily="18" charset="0"/>
                          <a:ea typeface="Hiragino Kaku Gothic Pro W3" panose="020B0300000000000000" pitchFamily="34" charset="-128"/>
                        </a:rPr>
                        <m:t>＝</m:t>
                      </m:r>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A</m:t>
                      </m:r>
                      <m:r>
                        <a:rPr lang="en-US" altLang="ja-JP" sz="2400">
                          <a:latin typeface="Cambria Math" panose="02040503050406030204" pitchFamily="18" charset="0"/>
                          <a:ea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a:latin typeface="Cambria Math" panose="02040503050406030204" pitchFamily="18" charset="0"/>
                              <a:ea typeface="Cambria Math" panose="02040503050406030204" pitchFamily="18" charset="0"/>
                            </a:rPr>
                            <m:t>B</m:t>
                          </m:r>
                        </m:e>
                        <m:e>
                          <m:r>
                            <m:rPr>
                              <m:sty m:val="p"/>
                            </m:rPr>
                            <a:rPr lang="en-US" altLang="ja-JP" sz="2400">
                              <a:latin typeface="Cambria Math" panose="02040503050406030204" pitchFamily="18" charset="0"/>
                              <a:ea typeface="Cambria Math" panose="02040503050406030204" pitchFamily="18" charset="0"/>
                            </a:rPr>
                            <m:t>A</m:t>
                          </m:r>
                        </m:e>
                      </m:d>
                    </m:oMath>
                  </m:oMathPara>
                </a14:m>
                <a:endParaRPr lang="en-US" altLang="ja-JP" sz="2400" dirty="0">
                  <a:latin typeface="Cambria Math" panose="02040503050406030204" pitchFamily="18" charset="0"/>
                  <a:ea typeface="Cambria Math" panose="02040503050406030204" pitchFamily="18" charset="0"/>
                </a:endParaRPr>
              </a:p>
            </p:txBody>
          </p:sp>
        </mc:Choice>
        <mc:Fallback xmlns="">
          <p:sp>
            <p:nvSpPr>
              <p:cNvPr id="10" name="正方形/長方形 9">
                <a:extLst>
                  <a:ext uri="{FF2B5EF4-FFF2-40B4-BE49-F238E27FC236}">
                    <a16:creationId xmlns:a16="http://schemas.microsoft.com/office/drawing/2014/main" id="{EA40C009-77BB-4441-AE17-D37A8E9D02C1}"/>
                  </a:ext>
                </a:extLst>
              </p:cNvPr>
              <p:cNvSpPr>
                <a:spLocks noRot="1" noChangeAspect="1" noMove="1" noResize="1" noEditPoints="1" noAdjustHandles="1" noChangeArrowheads="1" noChangeShapeType="1" noTextEdit="1"/>
              </p:cNvSpPr>
              <p:nvPr/>
            </p:nvSpPr>
            <p:spPr>
              <a:xfrm>
                <a:off x="2726819" y="3439554"/>
                <a:ext cx="3139193" cy="461665"/>
              </a:xfrm>
              <a:prstGeom prst="rect">
                <a:avLst/>
              </a:prstGeom>
              <a:blipFill>
                <a:blip r:embed="rId5"/>
                <a:stretch>
                  <a:fillRect b="-131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3613D4AC-AAEF-4E4C-B67B-249C9C59B237}"/>
                  </a:ext>
                </a:extLst>
              </p:cNvPr>
              <p:cNvSpPr/>
              <p:nvPr/>
            </p:nvSpPr>
            <p:spPr>
              <a:xfrm>
                <a:off x="7421054" y="3450643"/>
                <a:ext cx="3134384" cy="46166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2400" smtClean="0">
                          <a:latin typeface="Cambria Math" panose="02040503050406030204" pitchFamily="18" charset="0"/>
                          <a:ea typeface="Cambria Math" panose="02040503050406030204" pitchFamily="18" charset="0"/>
                        </a:rPr>
                        <m:t>P</m:t>
                      </m:r>
                      <m:r>
                        <a:rPr lang="en-US" altLang="ja-JP" sz="2400" smtClean="0">
                          <a:latin typeface="Cambria Math" panose="02040503050406030204" pitchFamily="18" charset="0"/>
                          <a:ea typeface="Cambria Math" panose="02040503050406030204" pitchFamily="18" charset="0"/>
                        </a:rPr>
                        <m:t>(</m:t>
                      </m:r>
                      <m:r>
                        <m:rPr>
                          <m:sty m:val="p"/>
                        </m:rPr>
                        <a:rPr lang="en-US" altLang="ja-JP" sz="2400" smtClean="0">
                          <a:latin typeface="Cambria Math" panose="02040503050406030204" pitchFamily="18" charset="0"/>
                          <a:ea typeface="Cambria Math" panose="02040503050406030204" pitchFamily="18" charset="0"/>
                        </a:rPr>
                        <m:t>A</m:t>
                      </m:r>
                      <m:r>
                        <m:rPr>
                          <m:nor/>
                        </m:rPr>
                        <a:rPr lang="ja-JP" altLang="en-US" sz="2400" dirty="0">
                          <a:latin typeface="Cambria Math" panose="02040503050406030204" pitchFamily="18" charset="0"/>
                          <a:ea typeface="Hiragino Kaku Gothic Pro W3" panose="020B0300000000000000" pitchFamily="34" charset="-128"/>
                        </a:rPr>
                        <m:t>⋂</m:t>
                      </m:r>
                      <m:r>
                        <m:rPr>
                          <m:sty m:val="p"/>
                        </m:rPr>
                        <a:rPr lang="en-US" altLang="ja-JP" sz="2400">
                          <a:latin typeface="Cambria Math" panose="02040503050406030204" pitchFamily="18" charset="0"/>
                          <a:ea typeface="Cambria Math" panose="02040503050406030204" pitchFamily="18" charset="0"/>
                        </a:rPr>
                        <m:t>B</m:t>
                      </m:r>
                      <m:r>
                        <a:rPr lang="en-US" altLang="ja-JP" sz="2400">
                          <a:latin typeface="Cambria Math" panose="02040503050406030204" pitchFamily="18" charset="0"/>
                          <a:ea typeface="Cambria Math" panose="02040503050406030204" pitchFamily="18" charset="0"/>
                        </a:rPr>
                        <m:t>)</m:t>
                      </m:r>
                      <m:r>
                        <a:rPr lang="ja-JP" altLang="en-US" sz="2400" i="1">
                          <a:latin typeface="Cambria Math" panose="02040503050406030204" pitchFamily="18" charset="0"/>
                          <a:ea typeface="Hiragino Kaku Gothic Pro W3" panose="020B0300000000000000" pitchFamily="34" charset="-128"/>
                        </a:rPr>
                        <m:t>＝</m:t>
                      </m:r>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r>
                        <m:rPr>
                          <m:sty m:val="p"/>
                        </m:rPr>
                        <a:rPr lang="en-US" altLang="ja-JP" sz="2400" b="0" i="0" smtClean="0">
                          <a:latin typeface="Cambria Math" panose="02040503050406030204" pitchFamily="18" charset="0"/>
                          <a:ea typeface="Cambria Math" panose="02040503050406030204" pitchFamily="18" charset="0"/>
                        </a:rPr>
                        <m:t>B</m:t>
                      </m:r>
                      <m:r>
                        <a:rPr lang="en-US" altLang="ja-JP" sz="2400">
                          <a:latin typeface="Cambria Math" panose="02040503050406030204" pitchFamily="18" charset="0"/>
                          <a:ea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b="0" i="0" smtClean="0">
                              <a:latin typeface="Cambria Math" panose="02040503050406030204" pitchFamily="18" charset="0"/>
                              <a:ea typeface="Cambria Math" panose="02040503050406030204" pitchFamily="18" charset="0"/>
                            </a:rPr>
                            <m:t>A</m:t>
                          </m:r>
                        </m:e>
                        <m:e>
                          <m:r>
                            <m:rPr>
                              <m:sty m:val="p"/>
                            </m:rPr>
                            <a:rPr lang="en-US" altLang="ja-JP" sz="2400" b="0" i="0" smtClean="0">
                              <a:latin typeface="Cambria Math" panose="02040503050406030204" pitchFamily="18" charset="0"/>
                              <a:ea typeface="Cambria Math" panose="02040503050406030204" pitchFamily="18" charset="0"/>
                            </a:rPr>
                            <m:t>B</m:t>
                          </m:r>
                        </m:e>
                      </m:d>
                    </m:oMath>
                  </m:oMathPara>
                </a14:m>
                <a:endParaRPr lang="en-US" altLang="ja-JP" sz="2400" dirty="0">
                  <a:latin typeface="Cambria Math" panose="02040503050406030204" pitchFamily="18" charset="0"/>
                  <a:ea typeface="Cambria Math" panose="02040503050406030204" pitchFamily="18" charset="0"/>
                </a:endParaRPr>
              </a:p>
            </p:txBody>
          </p:sp>
        </mc:Choice>
        <mc:Fallback xmlns="">
          <p:sp>
            <p:nvSpPr>
              <p:cNvPr id="38" name="正方形/長方形 37">
                <a:extLst>
                  <a:ext uri="{FF2B5EF4-FFF2-40B4-BE49-F238E27FC236}">
                    <a16:creationId xmlns:a16="http://schemas.microsoft.com/office/drawing/2014/main" id="{3613D4AC-AAEF-4E4C-B67B-249C9C59B237}"/>
                  </a:ext>
                </a:extLst>
              </p:cNvPr>
              <p:cNvSpPr>
                <a:spLocks noRot="1" noChangeAspect="1" noMove="1" noResize="1" noEditPoints="1" noAdjustHandles="1" noChangeArrowheads="1" noChangeShapeType="1" noTextEdit="1"/>
              </p:cNvSpPr>
              <p:nvPr/>
            </p:nvSpPr>
            <p:spPr>
              <a:xfrm>
                <a:off x="7421054" y="3450643"/>
                <a:ext cx="3134384" cy="461665"/>
              </a:xfrm>
              <a:prstGeom prst="rect">
                <a:avLst/>
              </a:prstGeom>
              <a:blipFill>
                <a:blip r:embed="rId6"/>
                <a:stretch>
                  <a:fillRect b="-13158"/>
                </a:stretch>
              </a:blipFill>
            </p:spPr>
            <p:txBody>
              <a:bodyPr/>
              <a:lstStyle/>
              <a:p>
                <a:r>
                  <a:rPr lang="ja-JP" altLang="en-US">
                    <a:noFill/>
                  </a:rPr>
                  <a:t> </a:t>
                </a:r>
              </a:p>
            </p:txBody>
          </p:sp>
        </mc:Fallback>
      </mc:AlternateContent>
      <p:sp>
        <p:nvSpPr>
          <p:cNvPr id="12" name="下矢印 11">
            <a:extLst>
              <a:ext uri="{FF2B5EF4-FFF2-40B4-BE49-F238E27FC236}">
                <a16:creationId xmlns:a16="http://schemas.microsoft.com/office/drawing/2014/main" id="{2EF6D03D-33D1-FD4F-82F8-7CB70837FF8C}"/>
              </a:ext>
            </a:extLst>
          </p:cNvPr>
          <p:cNvSpPr/>
          <p:nvPr/>
        </p:nvSpPr>
        <p:spPr>
          <a:xfrm>
            <a:off x="3253441" y="3936898"/>
            <a:ext cx="368013" cy="427470"/>
          </a:xfrm>
          <a:prstGeom prst="downArrow">
            <a:avLst>
              <a:gd name="adj1" fmla="val 50000"/>
              <a:gd name="adj2" fmla="val 59436"/>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下矢印 38">
            <a:extLst>
              <a:ext uri="{FF2B5EF4-FFF2-40B4-BE49-F238E27FC236}">
                <a16:creationId xmlns:a16="http://schemas.microsoft.com/office/drawing/2014/main" id="{ABC94C20-68AC-D641-9B19-FF23AB910E87}"/>
              </a:ext>
            </a:extLst>
          </p:cNvPr>
          <p:cNvSpPr/>
          <p:nvPr/>
        </p:nvSpPr>
        <p:spPr>
          <a:xfrm>
            <a:off x="7979840" y="3912308"/>
            <a:ext cx="368013" cy="427470"/>
          </a:xfrm>
          <a:prstGeom prst="downArrow">
            <a:avLst>
              <a:gd name="adj1" fmla="val 50000"/>
              <a:gd name="adj2" fmla="val 59436"/>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36B10288-64E0-6E46-B9AE-5D83105A71D6}"/>
              </a:ext>
            </a:extLst>
          </p:cNvPr>
          <p:cNvSpPr/>
          <p:nvPr/>
        </p:nvSpPr>
        <p:spPr>
          <a:xfrm>
            <a:off x="9220986" y="4126043"/>
            <a:ext cx="1370888" cy="618567"/>
          </a:xfrm>
          <a:prstGeom prst="rect">
            <a:avLst/>
          </a:prstGeom>
          <a:solidFill>
            <a:schemeClr val="bg1"/>
          </a:solidFill>
        </p:spPr>
        <p:txBody>
          <a:bodyPr wrap="none">
            <a:spAutoFit/>
          </a:bodyPr>
          <a:lstStyle/>
          <a:p>
            <a:pPr>
              <a:lnSpc>
                <a:spcPct val="150000"/>
              </a:lnSpc>
            </a:pPr>
            <a:r>
              <a:rPr lang="ja-JP" altLang="en-US" sz="1200">
                <a:latin typeface="Hiragino Kaku Gothic Pro W3" panose="020B0300000000000000" pitchFamily="34" charset="-128"/>
                <a:ea typeface="Hiragino Kaku Gothic Pro W3" panose="020B0300000000000000" pitchFamily="34" charset="-128"/>
              </a:rPr>
              <a:t>事象</a:t>
            </a:r>
            <a:r>
              <a:rPr lang="en-US" altLang="ja-JP" sz="1200" dirty="0">
                <a:latin typeface="Hiragino Kaku Gothic Pro W3" panose="020B0300000000000000" pitchFamily="34" charset="-128"/>
                <a:ea typeface="Hiragino Kaku Gothic Pro W3" panose="020B0300000000000000" pitchFamily="34" charset="-128"/>
              </a:rPr>
              <a:t>B</a:t>
            </a:r>
            <a:r>
              <a:rPr lang="ja-JP" altLang="en-US" sz="1200">
                <a:latin typeface="Hiragino Kaku Gothic Pro W3" panose="020B0300000000000000" pitchFamily="34" charset="-128"/>
                <a:ea typeface="Hiragino Kaku Gothic Pro W3" panose="020B0300000000000000" pitchFamily="34" charset="-128"/>
              </a:rPr>
              <a:t>に着目して</a:t>
            </a:r>
            <a:endParaRPr lang="en-US" altLang="ja-JP" sz="12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200">
                <a:latin typeface="Hiragino Kaku Gothic Pro W3" panose="020B0300000000000000" pitchFamily="34" charset="-128"/>
                <a:ea typeface="Hiragino Kaku Gothic Pro W3" panose="020B0300000000000000" pitchFamily="34" charset="-128"/>
              </a:rPr>
              <a:t>同時確率を計算</a:t>
            </a:r>
            <a:endParaRPr lang="ja-JP" altLang="en-US" sz="1200"/>
          </a:p>
        </p:txBody>
      </p:sp>
      <p:sp>
        <p:nvSpPr>
          <p:cNvPr id="40" name="正方形/長方形 39">
            <a:extLst>
              <a:ext uri="{FF2B5EF4-FFF2-40B4-BE49-F238E27FC236}">
                <a16:creationId xmlns:a16="http://schemas.microsoft.com/office/drawing/2014/main" id="{40D76F83-5E81-564C-9EE3-8519354871CD}"/>
              </a:ext>
            </a:extLst>
          </p:cNvPr>
          <p:cNvSpPr/>
          <p:nvPr/>
        </p:nvSpPr>
        <p:spPr>
          <a:xfrm>
            <a:off x="4599768" y="4089037"/>
            <a:ext cx="1377300" cy="618567"/>
          </a:xfrm>
          <a:prstGeom prst="rect">
            <a:avLst/>
          </a:prstGeom>
          <a:solidFill>
            <a:schemeClr val="bg1"/>
          </a:solidFill>
        </p:spPr>
        <p:txBody>
          <a:bodyPr wrap="none">
            <a:spAutoFit/>
          </a:bodyPr>
          <a:lstStyle/>
          <a:p>
            <a:pPr>
              <a:lnSpc>
                <a:spcPct val="150000"/>
              </a:lnSpc>
            </a:pPr>
            <a:r>
              <a:rPr lang="ja-JP" altLang="en-US" sz="1200">
                <a:latin typeface="Hiragino Kaku Gothic Pro W3" panose="020B0300000000000000" pitchFamily="34" charset="-128"/>
                <a:ea typeface="Hiragino Kaku Gothic Pro W3" panose="020B0300000000000000" pitchFamily="34" charset="-128"/>
              </a:rPr>
              <a:t>事象</a:t>
            </a:r>
            <a:r>
              <a:rPr lang="en-US" altLang="ja-JP" sz="1200" dirty="0">
                <a:latin typeface="Hiragino Kaku Gothic Pro W3" panose="020B0300000000000000" pitchFamily="34" charset="-128"/>
                <a:ea typeface="Hiragino Kaku Gothic Pro W3" panose="020B0300000000000000" pitchFamily="34" charset="-128"/>
              </a:rPr>
              <a:t>A</a:t>
            </a:r>
            <a:r>
              <a:rPr lang="ja-JP" altLang="en-US" sz="1200">
                <a:latin typeface="Hiragino Kaku Gothic Pro W3" panose="020B0300000000000000" pitchFamily="34" charset="-128"/>
                <a:ea typeface="Hiragino Kaku Gothic Pro W3" panose="020B0300000000000000" pitchFamily="34" charset="-128"/>
              </a:rPr>
              <a:t>に着目して</a:t>
            </a:r>
            <a:endParaRPr lang="en-US" altLang="ja-JP" sz="12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200">
                <a:latin typeface="Hiragino Kaku Gothic Pro W3" panose="020B0300000000000000" pitchFamily="34" charset="-128"/>
                <a:ea typeface="Hiragino Kaku Gothic Pro W3" panose="020B0300000000000000" pitchFamily="34" charset="-128"/>
              </a:rPr>
              <a:t>同時確率を計算</a:t>
            </a:r>
            <a:endParaRPr lang="ja-JP" altLang="en-US" sz="1200"/>
          </a:p>
        </p:txBody>
      </p:sp>
      <p:sp>
        <p:nvSpPr>
          <p:cNvPr id="44" name="下矢印 43">
            <a:extLst>
              <a:ext uri="{FF2B5EF4-FFF2-40B4-BE49-F238E27FC236}">
                <a16:creationId xmlns:a16="http://schemas.microsoft.com/office/drawing/2014/main" id="{296EFD02-A40B-1E44-A7C5-36788149AC2C}"/>
              </a:ext>
            </a:extLst>
          </p:cNvPr>
          <p:cNvSpPr/>
          <p:nvPr/>
        </p:nvSpPr>
        <p:spPr>
          <a:xfrm rot="5400000">
            <a:off x="5004946" y="1950787"/>
            <a:ext cx="368013" cy="427470"/>
          </a:xfrm>
          <a:prstGeom prst="downArrow">
            <a:avLst>
              <a:gd name="adj1" fmla="val 50000"/>
              <a:gd name="adj2" fmla="val 5943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日付プレースホルダー 3">
            <a:extLst>
              <a:ext uri="{FF2B5EF4-FFF2-40B4-BE49-F238E27FC236}">
                <a16:creationId xmlns:a16="http://schemas.microsoft.com/office/drawing/2014/main" id="{7B17D8C7-F4CA-6147-B0E1-711BAE506DF7}"/>
              </a:ext>
            </a:extLst>
          </p:cNvPr>
          <p:cNvSpPr>
            <a:spLocks noGrp="1"/>
          </p:cNvSpPr>
          <p:nvPr>
            <p:ph type="dt" sz="half" idx="10"/>
          </p:nvPr>
        </p:nvSpPr>
        <p:spPr/>
        <p:txBody>
          <a:bodyPr/>
          <a:lstStyle/>
          <a:p>
            <a:fld id="{525A112B-EEF6-DA4C-8B74-086A6B48F9D9}" type="datetime1">
              <a:rPr kumimoji="1" lang="ja-JP" altLang="en-US" smtClean="0"/>
              <a:t>2022/3/21</a:t>
            </a:fld>
            <a:endParaRPr kumimoji="1" lang="ja-JP" altLang="en-US"/>
          </a:p>
        </p:txBody>
      </p:sp>
      <p:sp>
        <p:nvSpPr>
          <p:cNvPr id="6" name="スライド番号プレースホルダー 5">
            <a:extLst>
              <a:ext uri="{FF2B5EF4-FFF2-40B4-BE49-F238E27FC236}">
                <a16:creationId xmlns:a16="http://schemas.microsoft.com/office/drawing/2014/main" id="{A7F0AAD9-FBA7-DB4F-BD27-2FD89F46A9DE}"/>
              </a:ext>
            </a:extLst>
          </p:cNvPr>
          <p:cNvSpPr>
            <a:spLocks noGrp="1"/>
          </p:cNvSpPr>
          <p:nvPr>
            <p:ph type="sldNum" sz="quarter" idx="12"/>
          </p:nvPr>
        </p:nvSpPr>
        <p:spPr/>
        <p:txBody>
          <a:bodyPr/>
          <a:lstStyle/>
          <a:p>
            <a:fld id="{A656C2C8-CEF6-9746-8F71-B28302ED3BCE}" type="slidenum">
              <a:rPr kumimoji="1" lang="ja-JP" altLang="en-US" smtClean="0"/>
              <a:t>14</a:t>
            </a:fld>
            <a:endParaRPr kumimoji="1" lang="ja-JP" altLang="en-US"/>
          </a:p>
        </p:txBody>
      </p:sp>
    </p:spTree>
    <p:extLst>
      <p:ext uri="{BB962C8B-B14F-4D97-AF65-F5344CB8AC3E}">
        <p14:creationId xmlns:p14="http://schemas.microsoft.com/office/powerpoint/2010/main" val="1504945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latin typeface="Hiragino Kaku Gothic Pro W3" panose="020B0300000000000000" pitchFamily="34" charset="-128"/>
                <a:ea typeface="Hiragino Kaku Gothic Pro W3" panose="020B0300000000000000" pitchFamily="34" charset="-128"/>
              </a:rPr>
              <a:t>ベイズの定理の</a:t>
            </a:r>
            <a:endParaRPr kumimoji="1" lang="en-US" altLang="ja-JP" sz="2000" dirty="0">
              <a:latin typeface="Hiragino Kaku Gothic Pro W3" panose="020B0300000000000000" pitchFamily="34" charset="-128"/>
              <a:ea typeface="Hiragino Kaku Gothic Pro W3" panose="020B0300000000000000" pitchFamily="34" charset="-128"/>
            </a:endParaRPr>
          </a:p>
          <a:p>
            <a:pPr algn="ctr"/>
            <a:r>
              <a:rPr lang="ja-JP" altLang="en-US" sz="2000">
                <a:latin typeface="Hiragino Kaku Gothic Pro W3" panose="020B0300000000000000" pitchFamily="34" charset="-128"/>
                <a:ea typeface="Hiragino Kaku Gothic Pro W3" panose="020B0300000000000000" pitchFamily="34" charset="-128"/>
              </a:rPr>
              <a:t>イメージ②</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7947"/>
            <a:ext cx="664797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ベイズの定理は何を示しているのだろうか、式を分解してみる</a:t>
            </a:r>
            <a:endParaRPr kumimoji="1" lang="ja-JP" altLang="en-US">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CF3E2D3C-4E37-1E4E-A017-203FB0B839CD}"/>
                  </a:ext>
                </a:extLst>
              </p:cNvPr>
              <p:cNvSpPr/>
              <p:nvPr/>
            </p:nvSpPr>
            <p:spPr>
              <a:xfrm>
                <a:off x="2172407" y="1910486"/>
                <a:ext cx="6035370" cy="1656928"/>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4800" smtClean="0">
                          <a:solidFill>
                            <a:schemeClr val="tx1"/>
                          </a:solidFill>
                          <a:latin typeface="Cambria Math" panose="02040503050406030204" pitchFamily="18" charset="0"/>
                          <a:ea typeface="Cambria Math" panose="02040503050406030204" pitchFamily="18" charset="0"/>
                        </a:rPr>
                        <m:t>P</m:t>
                      </m:r>
                      <m:d>
                        <m:dPr>
                          <m:ctrlPr>
                            <a:rPr lang="en-US" altLang="ja-JP" sz="4800" i="1">
                              <a:solidFill>
                                <a:schemeClr val="tx1"/>
                              </a:solidFill>
                              <a:latin typeface="Cambria Math" panose="02040503050406030204" pitchFamily="18" charset="0"/>
                              <a:ea typeface="Cambria Math" panose="02040503050406030204" pitchFamily="18" charset="0"/>
                            </a:rPr>
                          </m:ctrlPr>
                        </m:dPr>
                        <m:e>
                          <m:r>
                            <m:rPr>
                              <m:sty m:val="p"/>
                            </m:rPr>
                            <a:rPr lang="en-US" altLang="ja-JP" sz="4800">
                              <a:solidFill>
                                <a:schemeClr val="tx1"/>
                              </a:solidFill>
                              <a:latin typeface="Cambria Math" panose="02040503050406030204" pitchFamily="18" charset="0"/>
                              <a:ea typeface="Cambria Math" panose="02040503050406030204" pitchFamily="18" charset="0"/>
                            </a:rPr>
                            <m:t>A</m:t>
                          </m:r>
                        </m:e>
                        <m:e>
                          <m:r>
                            <m:rPr>
                              <m:sty m:val="p"/>
                            </m:rPr>
                            <a:rPr lang="en-US" altLang="ja-JP" sz="4800">
                              <a:solidFill>
                                <a:schemeClr val="tx1"/>
                              </a:solidFill>
                              <a:latin typeface="Cambria Math" panose="02040503050406030204" pitchFamily="18" charset="0"/>
                              <a:ea typeface="Cambria Math" panose="02040503050406030204" pitchFamily="18" charset="0"/>
                            </a:rPr>
                            <m:t>B</m:t>
                          </m:r>
                        </m:e>
                      </m:d>
                      <m:r>
                        <a:rPr lang="en-US" altLang="ja-JP" sz="4800" b="0" i="0" smtClean="0">
                          <a:solidFill>
                            <a:schemeClr val="tx1"/>
                          </a:solidFill>
                          <a:latin typeface="Cambria Math" panose="02040503050406030204" pitchFamily="18" charset="0"/>
                          <a:ea typeface="Cambria Math" panose="02040503050406030204" pitchFamily="18" charset="0"/>
                        </a:rPr>
                        <m:t>=</m:t>
                      </m:r>
                      <m:f>
                        <m:fPr>
                          <m:ctrlPr>
                            <a:rPr lang="en-US" altLang="ja-JP" sz="4800" b="0" i="1" smtClean="0">
                              <a:solidFill>
                                <a:schemeClr val="tx1"/>
                              </a:solidFill>
                              <a:latin typeface="Cambria Math" panose="02040503050406030204" pitchFamily="18" charset="0"/>
                              <a:ea typeface="Cambria Math" panose="02040503050406030204" pitchFamily="18" charset="0"/>
                            </a:rPr>
                          </m:ctrlPr>
                        </m:fPr>
                        <m:num>
                          <m:r>
                            <m:rPr>
                              <m:sty m:val="p"/>
                            </m:rPr>
                            <a:rPr lang="en-US" altLang="ja-JP" sz="4800">
                              <a:solidFill>
                                <a:schemeClr val="tx1"/>
                              </a:solidFill>
                              <a:latin typeface="Cambria Math" panose="02040503050406030204" pitchFamily="18" charset="0"/>
                              <a:ea typeface="Cambria Math" panose="02040503050406030204" pitchFamily="18" charset="0"/>
                            </a:rPr>
                            <m:t>P</m:t>
                          </m:r>
                          <m:d>
                            <m:dPr>
                              <m:ctrlPr>
                                <a:rPr lang="en-US" altLang="ja-JP" sz="4800" i="1">
                                  <a:solidFill>
                                    <a:schemeClr val="tx1"/>
                                  </a:solidFill>
                                  <a:latin typeface="Cambria Math" panose="02040503050406030204" pitchFamily="18" charset="0"/>
                                  <a:ea typeface="Cambria Math" panose="02040503050406030204" pitchFamily="18" charset="0"/>
                                </a:rPr>
                              </m:ctrlPr>
                            </m:dPr>
                            <m:e>
                              <m:r>
                                <m:rPr>
                                  <m:sty m:val="p"/>
                                </m:rPr>
                                <a:rPr lang="en-US" altLang="ja-JP" sz="4800">
                                  <a:solidFill>
                                    <a:schemeClr val="tx1"/>
                                  </a:solidFill>
                                  <a:latin typeface="Cambria Math" panose="02040503050406030204" pitchFamily="18" charset="0"/>
                                  <a:ea typeface="Cambria Math" panose="02040503050406030204" pitchFamily="18" charset="0"/>
                                </a:rPr>
                                <m:t>B</m:t>
                              </m:r>
                            </m:e>
                            <m:e>
                              <m:r>
                                <m:rPr>
                                  <m:sty m:val="p"/>
                                </m:rPr>
                                <a:rPr lang="en-US" altLang="ja-JP" sz="4800">
                                  <a:solidFill>
                                    <a:schemeClr val="tx1"/>
                                  </a:solidFill>
                                  <a:latin typeface="Cambria Math" panose="02040503050406030204" pitchFamily="18" charset="0"/>
                                  <a:ea typeface="Cambria Math" panose="02040503050406030204" pitchFamily="18" charset="0"/>
                                </a:rPr>
                                <m:t>A</m:t>
                              </m:r>
                            </m:e>
                          </m:d>
                          <m:r>
                            <m:rPr>
                              <m:sty m:val="p"/>
                            </m:rPr>
                            <a:rPr lang="en-US" altLang="ja-JP" sz="4800">
                              <a:solidFill>
                                <a:schemeClr val="tx1"/>
                              </a:solidFill>
                              <a:latin typeface="Cambria Math" panose="02040503050406030204" pitchFamily="18" charset="0"/>
                              <a:ea typeface="Cambria Math" panose="02040503050406030204" pitchFamily="18" charset="0"/>
                            </a:rPr>
                            <m:t>P</m:t>
                          </m:r>
                          <m:r>
                            <a:rPr lang="en-US" altLang="ja-JP" sz="4800">
                              <a:solidFill>
                                <a:schemeClr val="tx1"/>
                              </a:solidFill>
                              <a:latin typeface="Cambria Math" panose="02040503050406030204" pitchFamily="18" charset="0"/>
                              <a:ea typeface="Cambria Math" panose="02040503050406030204" pitchFamily="18" charset="0"/>
                            </a:rPr>
                            <m:t>(</m:t>
                          </m:r>
                          <m:r>
                            <m:rPr>
                              <m:sty m:val="p"/>
                            </m:rPr>
                            <a:rPr lang="en-US" altLang="ja-JP" sz="4800">
                              <a:solidFill>
                                <a:schemeClr val="tx1"/>
                              </a:solidFill>
                              <a:latin typeface="Cambria Math" panose="02040503050406030204" pitchFamily="18" charset="0"/>
                              <a:ea typeface="Cambria Math" panose="02040503050406030204" pitchFamily="18" charset="0"/>
                            </a:rPr>
                            <m:t>A</m:t>
                          </m:r>
                          <m:r>
                            <a:rPr lang="en-US" altLang="ja-JP" sz="4800">
                              <a:solidFill>
                                <a:schemeClr val="tx1"/>
                              </a:solidFill>
                              <a:latin typeface="Cambria Math" panose="02040503050406030204" pitchFamily="18" charset="0"/>
                              <a:ea typeface="Cambria Math" panose="02040503050406030204" pitchFamily="18" charset="0"/>
                            </a:rPr>
                            <m:t>)</m:t>
                          </m:r>
                        </m:num>
                        <m:den>
                          <m:r>
                            <m:rPr>
                              <m:sty m:val="p"/>
                            </m:rPr>
                            <a:rPr lang="en-US" altLang="ja-JP" sz="4800">
                              <a:solidFill>
                                <a:schemeClr val="tx1"/>
                              </a:solidFill>
                              <a:latin typeface="Cambria Math" panose="02040503050406030204" pitchFamily="18" charset="0"/>
                              <a:ea typeface="Cambria Math" panose="02040503050406030204" pitchFamily="18" charset="0"/>
                            </a:rPr>
                            <m:t>P</m:t>
                          </m:r>
                          <m:r>
                            <a:rPr lang="en-US" altLang="ja-JP" sz="4800">
                              <a:solidFill>
                                <a:schemeClr val="tx1"/>
                              </a:solidFill>
                              <a:latin typeface="Cambria Math" panose="02040503050406030204" pitchFamily="18" charset="0"/>
                              <a:ea typeface="Cambria Math" panose="02040503050406030204" pitchFamily="18" charset="0"/>
                            </a:rPr>
                            <m:t>(</m:t>
                          </m:r>
                          <m:r>
                            <m:rPr>
                              <m:sty m:val="p"/>
                            </m:rPr>
                            <a:rPr lang="en-US" altLang="ja-JP" sz="4800">
                              <a:solidFill>
                                <a:schemeClr val="tx1"/>
                              </a:solidFill>
                              <a:latin typeface="Cambria Math" panose="02040503050406030204" pitchFamily="18" charset="0"/>
                              <a:ea typeface="Cambria Math" panose="02040503050406030204" pitchFamily="18" charset="0"/>
                            </a:rPr>
                            <m:t>B</m:t>
                          </m:r>
                          <m:r>
                            <a:rPr lang="en-US" altLang="ja-JP" sz="4800">
                              <a:solidFill>
                                <a:schemeClr val="tx1"/>
                              </a:solidFill>
                              <a:latin typeface="Cambria Math" panose="02040503050406030204" pitchFamily="18" charset="0"/>
                              <a:ea typeface="Cambria Math" panose="02040503050406030204" pitchFamily="18" charset="0"/>
                            </a:rPr>
                            <m:t>)</m:t>
                          </m:r>
                        </m:den>
                      </m:f>
                    </m:oMath>
                  </m:oMathPara>
                </a14:m>
                <a:endParaRPr lang="en-US" altLang="ja-JP" sz="4800" dirty="0">
                  <a:solidFill>
                    <a:schemeClr val="tx1"/>
                  </a:solidFill>
                </a:endParaRPr>
              </a:p>
            </p:txBody>
          </p:sp>
        </mc:Choice>
        <mc:Fallback xmlns="">
          <p:sp>
            <p:nvSpPr>
              <p:cNvPr id="18" name="正方形/長方形 17">
                <a:extLst>
                  <a:ext uri="{FF2B5EF4-FFF2-40B4-BE49-F238E27FC236}">
                    <a16:creationId xmlns:a16="http://schemas.microsoft.com/office/drawing/2014/main" id="{CF3E2D3C-4E37-1E4E-A017-203FB0B839CD}"/>
                  </a:ext>
                </a:extLst>
              </p:cNvPr>
              <p:cNvSpPr>
                <a:spLocks noRot="1" noChangeAspect="1" noMove="1" noResize="1" noEditPoints="1" noAdjustHandles="1" noChangeArrowheads="1" noChangeShapeType="1" noTextEdit="1"/>
              </p:cNvSpPr>
              <p:nvPr/>
            </p:nvSpPr>
            <p:spPr>
              <a:xfrm>
                <a:off x="2172407" y="1910486"/>
                <a:ext cx="6035370" cy="1656928"/>
              </a:xfrm>
              <a:prstGeom prst="rect">
                <a:avLst/>
              </a:prstGeom>
              <a:blipFill>
                <a:blip r:embed="rId3"/>
                <a:stretch>
                  <a:fillRect r="-1258" b="-12977"/>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059C906-1237-C94A-BF9B-D14927FF52B8}"/>
                  </a:ext>
                </a:extLst>
              </p:cNvPr>
              <p:cNvSpPr txBox="1"/>
              <p:nvPr/>
            </p:nvSpPr>
            <p:spPr>
              <a:xfrm>
                <a:off x="4299377" y="3836806"/>
                <a:ext cx="2807050" cy="16569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4800">
                          <a:latin typeface="Cambria Math" panose="02040503050406030204" pitchFamily="18" charset="0"/>
                          <a:ea typeface="Cambria Math" panose="02040503050406030204" pitchFamily="18" charset="0"/>
                        </a:rPr>
                        <m:t>=</m:t>
                      </m:r>
                      <m:f>
                        <m:fPr>
                          <m:ctrlPr>
                            <a:rPr lang="en-US" altLang="ja-JP" sz="4800" i="1">
                              <a:latin typeface="Cambria Math" panose="02040503050406030204" pitchFamily="18" charset="0"/>
                              <a:ea typeface="Cambria Math" panose="02040503050406030204" pitchFamily="18" charset="0"/>
                            </a:rPr>
                          </m:ctrlPr>
                        </m:fPr>
                        <m:num>
                          <m:r>
                            <m:rPr>
                              <m:sty m:val="p"/>
                            </m:rPr>
                            <a:rPr lang="en-US" altLang="ja-JP" sz="4800">
                              <a:latin typeface="Cambria Math" panose="02040503050406030204" pitchFamily="18" charset="0"/>
                              <a:ea typeface="Cambria Math" panose="02040503050406030204" pitchFamily="18" charset="0"/>
                            </a:rPr>
                            <m:t>P</m:t>
                          </m:r>
                          <m:d>
                            <m:dPr>
                              <m:ctrlPr>
                                <a:rPr lang="en-US" altLang="ja-JP" sz="4800" i="1">
                                  <a:latin typeface="Cambria Math" panose="02040503050406030204" pitchFamily="18" charset="0"/>
                                  <a:ea typeface="Cambria Math" panose="02040503050406030204" pitchFamily="18" charset="0"/>
                                </a:rPr>
                              </m:ctrlPr>
                            </m:dPr>
                            <m:e>
                              <m:r>
                                <m:rPr>
                                  <m:sty m:val="p"/>
                                </m:rPr>
                                <a:rPr lang="en-US" altLang="ja-JP" sz="4800">
                                  <a:latin typeface="Cambria Math" panose="02040503050406030204" pitchFamily="18" charset="0"/>
                                  <a:ea typeface="Cambria Math" panose="02040503050406030204" pitchFamily="18" charset="0"/>
                                </a:rPr>
                                <m:t>B</m:t>
                              </m:r>
                            </m:e>
                            <m:e>
                              <m:r>
                                <m:rPr>
                                  <m:sty m:val="p"/>
                                </m:rPr>
                                <a:rPr lang="en-US" altLang="ja-JP" sz="4800">
                                  <a:latin typeface="Cambria Math" panose="02040503050406030204" pitchFamily="18" charset="0"/>
                                  <a:ea typeface="Cambria Math" panose="02040503050406030204" pitchFamily="18" charset="0"/>
                                </a:rPr>
                                <m:t>A</m:t>
                              </m:r>
                            </m:e>
                          </m:d>
                        </m:num>
                        <m:den>
                          <m:r>
                            <m:rPr>
                              <m:sty m:val="p"/>
                            </m:rPr>
                            <a:rPr lang="en-US" altLang="ja-JP" sz="4800">
                              <a:latin typeface="Cambria Math" panose="02040503050406030204" pitchFamily="18" charset="0"/>
                              <a:ea typeface="Cambria Math" panose="02040503050406030204" pitchFamily="18" charset="0"/>
                            </a:rPr>
                            <m:t>P</m:t>
                          </m:r>
                          <m:r>
                            <a:rPr lang="en-US" altLang="ja-JP" sz="4800">
                              <a:latin typeface="Cambria Math" panose="02040503050406030204" pitchFamily="18" charset="0"/>
                              <a:ea typeface="Cambria Math" panose="02040503050406030204" pitchFamily="18" charset="0"/>
                            </a:rPr>
                            <m:t>(</m:t>
                          </m:r>
                          <m:r>
                            <m:rPr>
                              <m:sty m:val="p"/>
                            </m:rPr>
                            <a:rPr lang="en-US" altLang="ja-JP" sz="4800">
                              <a:latin typeface="Cambria Math" panose="02040503050406030204" pitchFamily="18" charset="0"/>
                              <a:ea typeface="Cambria Math" panose="02040503050406030204" pitchFamily="18" charset="0"/>
                            </a:rPr>
                            <m:t>B</m:t>
                          </m:r>
                          <m:r>
                            <a:rPr lang="en-US" altLang="ja-JP" sz="4800">
                              <a:latin typeface="Cambria Math" panose="02040503050406030204" pitchFamily="18" charset="0"/>
                              <a:ea typeface="Cambria Math" panose="02040503050406030204" pitchFamily="18" charset="0"/>
                            </a:rPr>
                            <m:t>)</m:t>
                          </m:r>
                        </m:den>
                      </m:f>
                    </m:oMath>
                  </m:oMathPara>
                </a14:m>
                <a:endParaRPr kumimoji="1" lang="ja-JP" altLang="en-US" sz="4800"/>
              </a:p>
            </p:txBody>
          </p:sp>
        </mc:Choice>
        <mc:Fallback xmlns="">
          <p:sp>
            <p:nvSpPr>
              <p:cNvPr id="6" name="テキスト ボックス 5">
                <a:extLst>
                  <a:ext uri="{FF2B5EF4-FFF2-40B4-BE49-F238E27FC236}">
                    <a16:creationId xmlns:a16="http://schemas.microsoft.com/office/drawing/2014/main" id="{1059C906-1237-C94A-BF9B-D14927FF52B8}"/>
                  </a:ext>
                </a:extLst>
              </p:cNvPr>
              <p:cNvSpPr txBox="1">
                <a:spLocks noRot="1" noChangeAspect="1" noMove="1" noResize="1" noEditPoints="1" noAdjustHandles="1" noChangeArrowheads="1" noChangeShapeType="1" noTextEdit="1"/>
              </p:cNvSpPr>
              <p:nvPr/>
            </p:nvSpPr>
            <p:spPr>
              <a:xfrm>
                <a:off x="4299377" y="3836806"/>
                <a:ext cx="2807050" cy="1656928"/>
              </a:xfrm>
              <a:prstGeom prst="rect">
                <a:avLst/>
              </a:prstGeom>
              <a:blipFill>
                <a:blip r:embed="rId4"/>
                <a:stretch>
                  <a:fillRect b="-128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1245673-1246-4E48-BA6B-579ECFDD0083}"/>
                  </a:ext>
                </a:extLst>
              </p:cNvPr>
              <p:cNvSpPr txBox="1"/>
              <p:nvPr/>
            </p:nvSpPr>
            <p:spPr>
              <a:xfrm>
                <a:off x="6943429" y="4249771"/>
                <a:ext cx="2178802"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4800" b="0" i="0" smtClean="0">
                          <a:latin typeface="Cambria Math" panose="02040503050406030204" pitchFamily="18" charset="0"/>
                          <a:ea typeface="Cambria Math" panose="02040503050406030204" pitchFamily="18" charset="0"/>
                        </a:rPr>
                        <m:t>× </m:t>
                      </m:r>
                      <m:r>
                        <m:rPr>
                          <m:sty m:val="p"/>
                        </m:rPr>
                        <a:rPr lang="en-US" altLang="ja-JP" sz="4800">
                          <a:latin typeface="Cambria Math" panose="02040503050406030204" pitchFamily="18" charset="0"/>
                          <a:ea typeface="Cambria Math" panose="02040503050406030204" pitchFamily="18" charset="0"/>
                        </a:rPr>
                        <m:t>P</m:t>
                      </m:r>
                      <m:r>
                        <a:rPr lang="en-US" altLang="ja-JP" sz="4800">
                          <a:latin typeface="Cambria Math" panose="02040503050406030204" pitchFamily="18" charset="0"/>
                          <a:ea typeface="Cambria Math" panose="02040503050406030204" pitchFamily="18" charset="0"/>
                        </a:rPr>
                        <m:t>(</m:t>
                      </m:r>
                      <m:r>
                        <m:rPr>
                          <m:sty m:val="p"/>
                        </m:rPr>
                        <a:rPr lang="en-US" altLang="ja-JP" sz="4800">
                          <a:latin typeface="Cambria Math" panose="02040503050406030204" pitchFamily="18" charset="0"/>
                          <a:ea typeface="Cambria Math" panose="02040503050406030204" pitchFamily="18" charset="0"/>
                        </a:rPr>
                        <m:t>A</m:t>
                      </m:r>
                      <m:r>
                        <a:rPr lang="en-US" altLang="ja-JP" sz="4800">
                          <a:latin typeface="Cambria Math" panose="02040503050406030204" pitchFamily="18" charset="0"/>
                          <a:ea typeface="Cambria Math" panose="02040503050406030204" pitchFamily="18" charset="0"/>
                        </a:rPr>
                        <m:t>)</m:t>
                      </m:r>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71245673-1246-4E48-BA6B-579ECFDD0083}"/>
                  </a:ext>
                </a:extLst>
              </p:cNvPr>
              <p:cNvSpPr txBox="1">
                <a:spLocks noRot="1" noChangeAspect="1" noMove="1" noResize="1" noEditPoints="1" noAdjustHandles="1" noChangeArrowheads="1" noChangeShapeType="1" noTextEdit="1"/>
              </p:cNvSpPr>
              <p:nvPr/>
            </p:nvSpPr>
            <p:spPr>
              <a:xfrm>
                <a:off x="6943429" y="4249771"/>
                <a:ext cx="2178802" cy="830997"/>
              </a:xfrm>
              <a:prstGeom prst="rect">
                <a:avLst/>
              </a:prstGeom>
              <a:blipFill>
                <a:blip r:embed="rId5"/>
                <a:stretch>
                  <a:fillRect t="-3030" r="-4624" b="-27273"/>
                </a:stretch>
              </a:blipFill>
            </p:spPr>
            <p:txBody>
              <a:bodyPr/>
              <a:lstStyle/>
              <a:p>
                <a:r>
                  <a:rPr lang="ja-JP" altLang="en-US">
                    <a:noFill/>
                  </a:rPr>
                  <a:t> </a:t>
                </a:r>
              </a:p>
            </p:txBody>
          </p:sp>
        </mc:Fallback>
      </mc:AlternateContent>
      <p:sp>
        <p:nvSpPr>
          <p:cNvPr id="3" name="日付プレースホルダー 2">
            <a:extLst>
              <a:ext uri="{FF2B5EF4-FFF2-40B4-BE49-F238E27FC236}">
                <a16:creationId xmlns:a16="http://schemas.microsoft.com/office/drawing/2014/main" id="{A4FC9732-7278-CB4E-B901-FDF5AB9E34AA}"/>
              </a:ext>
            </a:extLst>
          </p:cNvPr>
          <p:cNvSpPr>
            <a:spLocks noGrp="1"/>
          </p:cNvSpPr>
          <p:nvPr>
            <p:ph type="dt" sz="half" idx="10"/>
          </p:nvPr>
        </p:nvSpPr>
        <p:spPr/>
        <p:txBody>
          <a:bodyPr/>
          <a:lstStyle/>
          <a:p>
            <a:fld id="{BBF57BA0-2A1E-AE47-8BFE-D28DDFB1C9A1}" type="datetime1">
              <a:rPr kumimoji="1" lang="ja-JP" altLang="en-US" smtClean="0"/>
              <a:t>2022/3/21</a:t>
            </a:fld>
            <a:endParaRPr kumimoji="1" lang="ja-JP" altLang="en-US"/>
          </a:p>
        </p:txBody>
      </p:sp>
      <p:sp>
        <p:nvSpPr>
          <p:cNvPr id="4" name="スライド番号プレースホルダー 3">
            <a:extLst>
              <a:ext uri="{FF2B5EF4-FFF2-40B4-BE49-F238E27FC236}">
                <a16:creationId xmlns:a16="http://schemas.microsoft.com/office/drawing/2014/main" id="{985B8760-CE3A-ED49-8E17-70CC165B22D7}"/>
              </a:ext>
            </a:extLst>
          </p:cNvPr>
          <p:cNvSpPr>
            <a:spLocks noGrp="1"/>
          </p:cNvSpPr>
          <p:nvPr>
            <p:ph type="sldNum" sz="quarter" idx="12"/>
          </p:nvPr>
        </p:nvSpPr>
        <p:spPr/>
        <p:txBody>
          <a:bodyPr/>
          <a:lstStyle/>
          <a:p>
            <a:fld id="{A656C2C8-CEF6-9746-8F71-B28302ED3BCE}" type="slidenum">
              <a:rPr kumimoji="1" lang="ja-JP" altLang="en-US" smtClean="0"/>
              <a:t>15</a:t>
            </a:fld>
            <a:endParaRPr kumimoji="1" lang="ja-JP" altLang="en-US"/>
          </a:p>
        </p:txBody>
      </p:sp>
    </p:spTree>
    <p:extLst>
      <p:ext uri="{BB962C8B-B14F-4D97-AF65-F5344CB8AC3E}">
        <p14:creationId xmlns:p14="http://schemas.microsoft.com/office/powerpoint/2010/main" val="1984328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latin typeface="Hiragino Kaku Gothic Pro W3" panose="020B0300000000000000" pitchFamily="34" charset="-128"/>
                <a:ea typeface="Hiragino Kaku Gothic Pro W3" panose="020B0300000000000000" pitchFamily="34" charset="-128"/>
              </a:rPr>
              <a:t>ベイズの定理の</a:t>
            </a:r>
            <a:endParaRPr kumimoji="1" lang="en-US" altLang="ja-JP" sz="2000" dirty="0">
              <a:latin typeface="Hiragino Kaku Gothic Pro W3" panose="020B0300000000000000" pitchFamily="34" charset="-128"/>
              <a:ea typeface="Hiragino Kaku Gothic Pro W3" panose="020B0300000000000000" pitchFamily="34" charset="-128"/>
            </a:endParaRPr>
          </a:p>
          <a:p>
            <a:pPr algn="ctr"/>
            <a:r>
              <a:rPr lang="ja-JP" altLang="en-US" sz="2000">
                <a:latin typeface="Hiragino Kaku Gothic Pro W3" panose="020B0300000000000000" pitchFamily="34" charset="-128"/>
                <a:ea typeface="Hiragino Kaku Gothic Pro W3" panose="020B0300000000000000" pitchFamily="34" charset="-128"/>
              </a:rPr>
              <a:t>イメージ②</a:t>
            </a:r>
            <a:endParaRPr kumimoji="1" lang="ja-JP" altLang="en-US" sz="1600">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CF3E2D3C-4E37-1E4E-A017-203FB0B839CD}"/>
                  </a:ext>
                </a:extLst>
              </p:cNvPr>
              <p:cNvSpPr/>
              <p:nvPr/>
            </p:nvSpPr>
            <p:spPr>
              <a:xfrm>
                <a:off x="2913187" y="1810217"/>
                <a:ext cx="6035370" cy="1656928"/>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4800" smtClean="0">
                          <a:solidFill>
                            <a:schemeClr val="tx1"/>
                          </a:solidFill>
                          <a:latin typeface="Cambria Math" panose="02040503050406030204" pitchFamily="18" charset="0"/>
                          <a:ea typeface="Cambria Math" panose="02040503050406030204" pitchFamily="18" charset="0"/>
                        </a:rPr>
                        <m:t>P</m:t>
                      </m:r>
                      <m:d>
                        <m:dPr>
                          <m:ctrlPr>
                            <a:rPr lang="en-US" altLang="ja-JP" sz="4800" i="1">
                              <a:solidFill>
                                <a:schemeClr val="tx1"/>
                              </a:solidFill>
                              <a:latin typeface="Cambria Math" panose="02040503050406030204" pitchFamily="18" charset="0"/>
                              <a:ea typeface="Cambria Math" panose="02040503050406030204" pitchFamily="18" charset="0"/>
                            </a:rPr>
                          </m:ctrlPr>
                        </m:dPr>
                        <m:e>
                          <m:r>
                            <m:rPr>
                              <m:sty m:val="p"/>
                            </m:rPr>
                            <a:rPr lang="en-US" altLang="ja-JP" sz="4800">
                              <a:solidFill>
                                <a:schemeClr val="tx1"/>
                              </a:solidFill>
                              <a:latin typeface="Cambria Math" panose="02040503050406030204" pitchFamily="18" charset="0"/>
                              <a:ea typeface="Cambria Math" panose="02040503050406030204" pitchFamily="18" charset="0"/>
                            </a:rPr>
                            <m:t>A</m:t>
                          </m:r>
                        </m:e>
                        <m:e>
                          <m:r>
                            <m:rPr>
                              <m:sty m:val="p"/>
                            </m:rPr>
                            <a:rPr lang="en-US" altLang="ja-JP" sz="4800">
                              <a:solidFill>
                                <a:schemeClr val="tx1"/>
                              </a:solidFill>
                              <a:latin typeface="Cambria Math" panose="02040503050406030204" pitchFamily="18" charset="0"/>
                              <a:ea typeface="Cambria Math" panose="02040503050406030204" pitchFamily="18" charset="0"/>
                            </a:rPr>
                            <m:t>B</m:t>
                          </m:r>
                        </m:e>
                      </m:d>
                      <m:r>
                        <a:rPr lang="en-US" altLang="ja-JP" sz="4800" b="0" i="0" smtClean="0">
                          <a:solidFill>
                            <a:schemeClr val="bg1">
                              <a:lumMod val="75000"/>
                            </a:schemeClr>
                          </a:solidFill>
                          <a:latin typeface="Cambria Math" panose="02040503050406030204" pitchFamily="18" charset="0"/>
                          <a:ea typeface="Cambria Math" panose="02040503050406030204" pitchFamily="18" charset="0"/>
                        </a:rPr>
                        <m:t>=</m:t>
                      </m:r>
                      <m:f>
                        <m:fPr>
                          <m:ctrlPr>
                            <a:rPr lang="en-US" altLang="ja-JP" sz="4800" b="0" i="1" smtClean="0">
                              <a:solidFill>
                                <a:schemeClr val="bg1">
                                  <a:lumMod val="75000"/>
                                </a:schemeClr>
                              </a:solidFill>
                              <a:latin typeface="Cambria Math" panose="02040503050406030204" pitchFamily="18" charset="0"/>
                              <a:ea typeface="Cambria Math" panose="02040503050406030204" pitchFamily="18" charset="0"/>
                            </a:rPr>
                          </m:ctrlPr>
                        </m:fPr>
                        <m:num>
                          <m:r>
                            <m:rPr>
                              <m:sty m:val="p"/>
                            </m:rPr>
                            <a:rPr lang="en-US" altLang="ja-JP" sz="4800">
                              <a:solidFill>
                                <a:schemeClr val="bg1">
                                  <a:lumMod val="75000"/>
                                </a:schemeClr>
                              </a:solidFill>
                              <a:latin typeface="Cambria Math" panose="02040503050406030204" pitchFamily="18" charset="0"/>
                              <a:ea typeface="Cambria Math" panose="02040503050406030204" pitchFamily="18" charset="0"/>
                            </a:rPr>
                            <m:t>P</m:t>
                          </m:r>
                          <m:d>
                            <m:dPr>
                              <m:ctrlPr>
                                <a:rPr lang="en-US" altLang="ja-JP" sz="4800" i="1">
                                  <a:solidFill>
                                    <a:schemeClr val="bg1">
                                      <a:lumMod val="75000"/>
                                    </a:schemeClr>
                                  </a:solidFill>
                                  <a:latin typeface="Cambria Math" panose="02040503050406030204" pitchFamily="18" charset="0"/>
                                  <a:ea typeface="Cambria Math" panose="02040503050406030204" pitchFamily="18" charset="0"/>
                                </a:rPr>
                              </m:ctrlPr>
                            </m:dPr>
                            <m:e>
                              <m:r>
                                <m:rPr>
                                  <m:sty m:val="p"/>
                                </m:rPr>
                                <a:rPr lang="en-US" altLang="ja-JP" sz="4800">
                                  <a:solidFill>
                                    <a:schemeClr val="bg1">
                                      <a:lumMod val="75000"/>
                                    </a:schemeClr>
                                  </a:solidFill>
                                  <a:latin typeface="Cambria Math" panose="02040503050406030204" pitchFamily="18" charset="0"/>
                                  <a:ea typeface="Cambria Math" panose="02040503050406030204" pitchFamily="18" charset="0"/>
                                </a:rPr>
                                <m:t>B</m:t>
                              </m:r>
                            </m:e>
                            <m:e>
                              <m:r>
                                <m:rPr>
                                  <m:sty m:val="p"/>
                                </m:rPr>
                                <a:rPr lang="en-US" altLang="ja-JP" sz="4800">
                                  <a:solidFill>
                                    <a:schemeClr val="bg1">
                                      <a:lumMod val="75000"/>
                                    </a:schemeClr>
                                  </a:solidFill>
                                  <a:latin typeface="Cambria Math" panose="02040503050406030204" pitchFamily="18" charset="0"/>
                                  <a:ea typeface="Cambria Math" panose="02040503050406030204" pitchFamily="18" charset="0"/>
                                </a:rPr>
                                <m:t>A</m:t>
                              </m:r>
                            </m:e>
                          </m:d>
                          <m:r>
                            <m:rPr>
                              <m:sty m:val="p"/>
                            </m:rPr>
                            <a:rPr lang="en-US" altLang="ja-JP" sz="4800">
                              <a:solidFill>
                                <a:schemeClr val="bg1">
                                  <a:lumMod val="75000"/>
                                </a:schemeClr>
                              </a:solidFill>
                              <a:latin typeface="Cambria Math" panose="02040503050406030204" pitchFamily="18" charset="0"/>
                              <a:ea typeface="Cambria Math" panose="02040503050406030204" pitchFamily="18" charset="0"/>
                            </a:rPr>
                            <m:t>P</m:t>
                          </m:r>
                          <m:r>
                            <a:rPr lang="en-US" altLang="ja-JP" sz="4800">
                              <a:solidFill>
                                <a:schemeClr val="bg1">
                                  <a:lumMod val="75000"/>
                                </a:schemeClr>
                              </a:solidFill>
                              <a:latin typeface="Cambria Math" panose="02040503050406030204" pitchFamily="18" charset="0"/>
                              <a:ea typeface="Cambria Math" panose="02040503050406030204" pitchFamily="18" charset="0"/>
                            </a:rPr>
                            <m:t>(</m:t>
                          </m:r>
                          <m:r>
                            <m:rPr>
                              <m:sty m:val="p"/>
                            </m:rPr>
                            <a:rPr lang="en-US" altLang="ja-JP" sz="4800">
                              <a:solidFill>
                                <a:schemeClr val="bg1">
                                  <a:lumMod val="75000"/>
                                </a:schemeClr>
                              </a:solidFill>
                              <a:latin typeface="Cambria Math" panose="02040503050406030204" pitchFamily="18" charset="0"/>
                              <a:ea typeface="Cambria Math" panose="02040503050406030204" pitchFamily="18" charset="0"/>
                            </a:rPr>
                            <m:t>A</m:t>
                          </m:r>
                          <m:r>
                            <a:rPr lang="en-US" altLang="ja-JP" sz="4800">
                              <a:solidFill>
                                <a:schemeClr val="bg1">
                                  <a:lumMod val="75000"/>
                                </a:schemeClr>
                              </a:solidFill>
                              <a:latin typeface="Cambria Math" panose="02040503050406030204" pitchFamily="18" charset="0"/>
                              <a:ea typeface="Cambria Math" panose="02040503050406030204" pitchFamily="18" charset="0"/>
                            </a:rPr>
                            <m:t>)</m:t>
                          </m:r>
                        </m:num>
                        <m:den>
                          <m:r>
                            <m:rPr>
                              <m:sty m:val="p"/>
                            </m:rPr>
                            <a:rPr lang="en-US" altLang="ja-JP" sz="4800">
                              <a:solidFill>
                                <a:schemeClr val="bg1">
                                  <a:lumMod val="75000"/>
                                </a:schemeClr>
                              </a:solidFill>
                              <a:latin typeface="Cambria Math" panose="02040503050406030204" pitchFamily="18" charset="0"/>
                              <a:ea typeface="Cambria Math" panose="02040503050406030204" pitchFamily="18" charset="0"/>
                            </a:rPr>
                            <m:t>P</m:t>
                          </m:r>
                          <m:r>
                            <a:rPr lang="en-US" altLang="ja-JP" sz="4800">
                              <a:solidFill>
                                <a:schemeClr val="bg1">
                                  <a:lumMod val="75000"/>
                                </a:schemeClr>
                              </a:solidFill>
                              <a:latin typeface="Cambria Math" panose="02040503050406030204" pitchFamily="18" charset="0"/>
                              <a:ea typeface="Cambria Math" panose="02040503050406030204" pitchFamily="18" charset="0"/>
                            </a:rPr>
                            <m:t>(</m:t>
                          </m:r>
                          <m:r>
                            <m:rPr>
                              <m:sty m:val="p"/>
                            </m:rPr>
                            <a:rPr lang="en-US" altLang="ja-JP" sz="4800">
                              <a:solidFill>
                                <a:schemeClr val="bg1">
                                  <a:lumMod val="75000"/>
                                </a:schemeClr>
                              </a:solidFill>
                              <a:latin typeface="Cambria Math" panose="02040503050406030204" pitchFamily="18" charset="0"/>
                              <a:ea typeface="Cambria Math" panose="02040503050406030204" pitchFamily="18" charset="0"/>
                            </a:rPr>
                            <m:t>B</m:t>
                          </m:r>
                          <m:r>
                            <a:rPr lang="en-US" altLang="ja-JP" sz="4800">
                              <a:solidFill>
                                <a:schemeClr val="bg1">
                                  <a:lumMod val="75000"/>
                                </a:schemeClr>
                              </a:solidFill>
                              <a:latin typeface="Cambria Math" panose="02040503050406030204" pitchFamily="18" charset="0"/>
                              <a:ea typeface="Cambria Math" panose="02040503050406030204" pitchFamily="18" charset="0"/>
                            </a:rPr>
                            <m:t>)</m:t>
                          </m:r>
                        </m:den>
                      </m:f>
                    </m:oMath>
                  </m:oMathPara>
                </a14:m>
                <a:endParaRPr lang="en-US" altLang="ja-JP" sz="4800" dirty="0">
                  <a:solidFill>
                    <a:schemeClr val="tx1"/>
                  </a:solidFill>
                </a:endParaRPr>
              </a:p>
            </p:txBody>
          </p:sp>
        </mc:Choice>
        <mc:Fallback xmlns="">
          <p:sp>
            <p:nvSpPr>
              <p:cNvPr id="18" name="正方形/長方形 17">
                <a:extLst>
                  <a:ext uri="{FF2B5EF4-FFF2-40B4-BE49-F238E27FC236}">
                    <a16:creationId xmlns:a16="http://schemas.microsoft.com/office/drawing/2014/main" id="{CF3E2D3C-4E37-1E4E-A017-203FB0B839CD}"/>
                  </a:ext>
                </a:extLst>
              </p:cNvPr>
              <p:cNvSpPr>
                <a:spLocks noRot="1" noChangeAspect="1" noMove="1" noResize="1" noEditPoints="1" noAdjustHandles="1" noChangeArrowheads="1" noChangeShapeType="1" noTextEdit="1"/>
              </p:cNvSpPr>
              <p:nvPr/>
            </p:nvSpPr>
            <p:spPr>
              <a:xfrm>
                <a:off x="2913187" y="1810217"/>
                <a:ext cx="6035370" cy="1656928"/>
              </a:xfrm>
              <a:prstGeom prst="rect">
                <a:avLst/>
              </a:prstGeom>
              <a:blipFill>
                <a:blip r:embed="rId3"/>
                <a:stretch>
                  <a:fillRect r="-1261" b="-12121"/>
                </a:stretch>
              </a:blipFill>
              <a:ln>
                <a:noFill/>
              </a:ln>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43DD774C-5EFF-054A-87E5-40E9E950B7D1}"/>
              </a:ext>
            </a:extLst>
          </p:cNvPr>
          <p:cNvSpPr txBox="1"/>
          <p:nvPr/>
        </p:nvSpPr>
        <p:spPr>
          <a:xfrm>
            <a:off x="8971914" y="2901221"/>
            <a:ext cx="3012363" cy="1131848"/>
          </a:xfrm>
          <a:prstGeom prst="rect">
            <a:avLst/>
          </a:prstGeom>
          <a:noFill/>
        </p:spPr>
        <p:txBody>
          <a:bodyPr wrap="none" rtlCol="0">
            <a:spAutoFit/>
          </a:bodyPr>
          <a:lstStyle/>
          <a:p>
            <a:pPr algn="ctr">
              <a:lnSpc>
                <a:spcPct val="150000"/>
              </a:lnSpc>
            </a:pPr>
            <a:r>
              <a:rPr kumimoji="1" lang="ja-JP" altLang="en-US" sz="2400" b="1" u="sng">
                <a:solidFill>
                  <a:srgbClr val="88CC01"/>
                </a:solidFill>
                <a:latin typeface="Hiragino Kaku Gothic Pro W3" panose="020B0300000000000000" pitchFamily="34" charset="-128"/>
                <a:ea typeface="Hiragino Kaku Gothic Pro W3" panose="020B0300000000000000" pitchFamily="34" charset="-128"/>
              </a:rPr>
              <a:t>条件</a:t>
            </a:r>
            <a:r>
              <a:rPr lang="ja-JP" altLang="en-US" sz="2400" b="1" u="sng">
                <a:solidFill>
                  <a:srgbClr val="88CC01"/>
                </a:solidFill>
                <a:latin typeface="Hiragino Kaku Gothic Pro W3" panose="020B0300000000000000" pitchFamily="34" charset="-128"/>
                <a:ea typeface="Hiragino Kaku Gothic Pro W3" panose="020B0300000000000000" pitchFamily="34" charset="-128"/>
              </a:rPr>
              <a:t>が何もない中</a:t>
            </a:r>
            <a:r>
              <a:rPr kumimoji="1" lang="ja-JP" altLang="en-US" sz="2400" b="1">
                <a:solidFill>
                  <a:srgbClr val="88CC01"/>
                </a:solidFill>
                <a:latin typeface="Hiragino Kaku Gothic Pro W3" panose="020B0300000000000000" pitchFamily="34" charset="-128"/>
                <a:ea typeface="Hiragino Kaku Gothic Pro W3" panose="020B0300000000000000" pitchFamily="34" charset="-128"/>
              </a:rPr>
              <a:t>で</a:t>
            </a:r>
            <a:endParaRPr kumimoji="1" lang="en-US" altLang="ja-JP" sz="2400" b="1" dirty="0">
              <a:solidFill>
                <a:srgbClr val="88CC01"/>
              </a:solidFill>
              <a:latin typeface="Hiragino Kaku Gothic Pro W3" panose="020B0300000000000000" pitchFamily="34" charset="-128"/>
              <a:ea typeface="Hiragino Kaku Gothic Pro W3" panose="020B0300000000000000" pitchFamily="34" charset="-128"/>
            </a:endParaRPr>
          </a:p>
          <a:p>
            <a:pPr algn="ctr">
              <a:lnSpc>
                <a:spcPct val="150000"/>
              </a:lnSpc>
            </a:pPr>
            <a:r>
              <a:rPr lang="en-US" altLang="ja-JP" sz="2400" b="1" dirty="0">
                <a:solidFill>
                  <a:srgbClr val="88CC01"/>
                </a:solidFill>
                <a:latin typeface="Hiragino Kaku Gothic Pro W3" panose="020B0300000000000000" pitchFamily="34" charset="-128"/>
                <a:ea typeface="Hiragino Kaku Gothic Pro W3" panose="020B0300000000000000" pitchFamily="34" charset="-128"/>
              </a:rPr>
              <a:t>A</a:t>
            </a:r>
            <a:r>
              <a:rPr lang="ja-JP" altLang="en-US" sz="2400" b="1">
                <a:solidFill>
                  <a:srgbClr val="88CC01"/>
                </a:solidFill>
                <a:latin typeface="Hiragino Kaku Gothic Pro W3" panose="020B0300000000000000" pitchFamily="34" charset="-128"/>
                <a:ea typeface="Hiragino Kaku Gothic Pro W3" panose="020B0300000000000000" pitchFamily="34" charset="-128"/>
              </a:rPr>
              <a:t>が起こる確率</a:t>
            </a:r>
            <a:endParaRPr kumimoji="1" lang="ja-JP" altLang="en-US" sz="2400" b="1">
              <a:solidFill>
                <a:srgbClr val="88CC01"/>
              </a:solidFill>
              <a:latin typeface="Hiragino Kaku Gothic Pro W3" panose="020B0300000000000000" pitchFamily="34" charset="-128"/>
              <a:ea typeface="Hiragino Kaku Gothic Pro W3" panose="020B0300000000000000" pitchFamily="34" charset="-128"/>
            </a:endParaRPr>
          </a:p>
        </p:txBody>
      </p:sp>
      <p:sp>
        <p:nvSpPr>
          <p:cNvPr id="41" name="テキスト ボックス 40">
            <a:extLst>
              <a:ext uri="{FF2B5EF4-FFF2-40B4-BE49-F238E27FC236}">
                <a16:creationId xmlns:a16="http://schemas.microsoft.com/office/drawing/2014/main" id="{8FB15BC0-76E3-0F42-AABF-E44C04D9D8DB}"/>
              </a:ext>
            </a:extLst>
          </p:cNvPr>
          <p:cNvSpPr txBox="1"/>
          <p:nvPr/>
        </p:nvSpPr>
        <p:spPr>
          <a:xfrm>
            <a:off x="1145381" y="3433152"/>
            <a:ext cx="3866764" cy="1131848"/>
          </a:xfrm>
          <a:prstGeom prst="rect">
            <a:avLst/>
          </a:prstGeom>
          <a:solidFill>
            <a:schemeClr val="bg1"/>
          </a:solidFill>
        </p:spPr>
        <p:txBody>
          <a:bodyPr wrap="none" rtlCol="0">
            <a:spAutoFit/>
          </a:bodyPr>
          <a:lstStyle/>
          <a:p>
            <a:pPr algn="ctr">
              <a:lnSpc>
                <a:spcPct val="150000"/>
              </a:lnSpc>
            </a:pPr>
            <a:r>
              <a:rPr lang="en-US" altLang="ja-JP" sz="2400" b="1" u="sng" dirty="0">
                <a:solidFill>
                  <a:srgbClr val="00989C"/>
                </a:solidFill>
                <a:latin typeface="Hiragino Kaku Gothic Pro W3" panose="020B0300000000000000" pitchFamily="34" charset="-128"/>
                <a:ea typeface="Hiragino Kaku Gothic Pro W3" panose="020B0300000000000000" pitchFamily="34" charset="-128"/>
              </a:rPr>
              <a:t>B</a:t>
            </a:r>
            <a:r>
              <a:rPr lang="ja-JP" altLang="en-US" sz="2400" b="1" u="sng">
                <a:solidFill>
                  <a:srgbClr val="00989C"/>
                </a:solidFill>
                <a:latin typeface="Hiragino Kaku Gothic Pro W3" panose="020B0300000000000000" pitchFamily="34" charset="-128"/>
                <a:ea typeface="Hiragino Kaku Gothic Pro W3" panose="020B0300000000000000" pitchFamily="34" charset="-128"/>
              </a:rPr>
              <a:t>という新たな条件のもと</a:t>
            </a:r>
            <a:endParaRPr kumimoji="1" lang="en-US" altLang="ja-JP" sz="2400" b="1" u="sng" dirty="0">
              <a:solidFill>
                <a:srgbClr val="00989C"/>
              </a:solidFill>
              <a:latin typeface="Hiragino Kaku Gothic Pro W3" panose="020B0300000000000000" pitchFamily="34" charset="-128"/>
              <a:ea typeface="Hiragino Kaku Gothic Pro W3" panose="020B0300000000000000" pitchFamily="34" charset="-128"/>
            </a:endParaRPr>
          </a:p>
          <a:p>
            <a:pPr algn="ctr">
              <a:lnSpc>
                <a:spcPct val="150000"/>
              </a:lnSpc>
            </a:pPr>
            <a:r>
              <a:rPr lang="en-US" altLang="ja-JP" sz="2400" b="1" dirty="0">
                <a:solidFill>
                  <a:srgbClr val="00989C"/>
                </a:solidFill>
                <a:latin typeface="Hiragino Kaku Gothic Pro W3" panose="020B0300000000000000" pitchFamily="34" charset="-128"/>
                <a:ea typeface="Hiragino Kaku Gothic Pro W3" panose="020B0300000000000000" pitchFamily="34" charset="-128"/>
              </a:rPr>
              <a:t>A</a:t>
            </a:r>
            <a:r>
              <a:rPr lang="ja-JP" altLang="en-US" sz="2400" b="1">
                <a:solidFill>
                  <a:srgbClr val="00989C"/>
                </a:solidFill>
                <a:latin typeface="Hiragino Kaku Gothic Pro W3" panose="020B0300000000000000" pitchFamily="34" charset="-128"/>
                <a:ea typeface="Hiragino Kaku Gothic Pro W3" panose="020B0300000000000000" pitchFamily="34" charset="-128"/>
              </a:rPr>
              <a:t>が起こる確率</a:t>
            </a:r>
            <a:endParaRPr kumimoji="1" lang="ja-JP" altLang="en-US" sz="2400" b="1">
              <a:solidFill>
                <a:srgbClr val="00989C"/>
              </a:solidFill>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059C906-1237-C94A-BF9B-D14927FF52B8}"/>
                  </a:ext>
                </a:extLst>
              </p:cNvPr>
              <p:cNvSpPr txBox="1"/>
              <p:nvPr/>
            </p:nvSpPr>
            <p:spPr>
              <a:xfrm>
                <a:off x="5040157" y="3736537"/>
                <a:ext cx="2807050" cy="16569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4800">
                          <a:latin typeface="Cambria Math" panose="02040503050406030204" pitchFamily="18" charset="0"/>
                          <a:ea typeface="Cambria Math" panose="02040503050406030204" pitchFamily="18" charset="0"/>
                        </a:rPr>
                        <m:t>=</m:t>
                      </m:r>
                      <m:f>
                        <m:fPr>
                          <m:ctrlPr>
                            <a:rPr lang="en-US" altLang="ja-JP" sz="4800" i="1">
                              <a:latin typeface="Cambria Math" panose="02040503050406030204" pitchFamily="18" charset="0"/>
                              <a:ea typeface="Cambria Math" panose="02040503050406030204" pitchFamily="18" charset="0"/>
                            </a:rPr>
                          </m:ctrlPr>
                        </m:fPr>
                        <m:num>
                          <m:r>
                            <m:rPr>
                              <m:sty m:val="p"/>
                            </m:rPr>
                            <a:rPr lang="en-US" altLang="ja-JP" sz="4800">
                              <a:latin typeface="Cambria Math" panose="02040503050406030204" pitchFamily="18" charset="0"/>
                              <a:ea typeface="Cambria Math" panose="02040503050406030204" pitchFamily="18" charset="0"/>
                            </a:rPr>
                            <m:t>P</m:t>
                          </m:r>
                          <m:d>
                            <m:dPr>
                              <m:ctrlPr>
                                <a:rPr lang="en-US" altLang="ja-JP" sz="4800" i="1">
                                  <a:latin typeface="Cambria Math" panose="02040503050406030204" pitchFamily="18" charset="0"/>
                                  <a:ea typeface="Cambria Math" panose="02040503050406030204" pitchFamily="18" charset="0"/>
                                </a:rPr>
                              </m:ctrlPr>
                            </m:dPr>
                            <m:e>
                              <m:r>
                                <m:rPr>
                                  <m:sty m:val="p"/>
                                </m:rPr>
                                <a:rPr lang="en-US" altLang="ja-JP" sz="4800">
                                  <a:latin typeface="Cambria Math" panose="02040503050406030204" pitchFamily="18" charset="0"/>
                                  <a:ea typeface="Cambria Math" panose="02040503050406030204" pitchFamily="18" charset="0"/>
                                </a:rPr>
                                <m:t>B</m:t>
                              </m:r>
                            </m:e>
                            <m:e>
                              <m:r>
                                <m:rPr>
                                  <m:sty m:val="p"/>
                                </m:rPr>
                                <a:rPr lang="en-US" altLang="ja-JP" sz="4800">
                                  <a:latin typeface="Cambria Math" panose="02040503050406030204" pitchFamily="18" charset="0"/>
                                  <a:ea typeface="Cambria Math" panose="02040503050406030204" pitchFamily="18" charset="0"/>
                                </a:rPr>
                                <m:t>A</m:t>
                              </m:r>
                            </m:e>
                          </m:d>
                        </m:num>
                        <m:den>
                          <m:r>
                            <m:rPr>
                              <m:sty m:val="p"/>
                            </m:rPr>
                            <a:rPr lang="en-US" altLang="ja-JP" sz="4800">
                              <a:latin typeface="Cambria Math" panose="02040503050406030204" pitchFamily="18" charset="0"/>
                              <a:ea typeface="Cambria Math" panose="02040503050406030204" pitchFamily="18" charset="0"/>
                            </a:rPr>
                            <m:t>P</m:t>
                          </m:r>
                          <m:r>
                            <a:rPr lang="en-US" altLang="ja-JP" sz="4800">
                              <a:latin typeface="Cambria Math" panose="02040503050406030204" pitchFamily="18" charset="0"/>
                              <a:ea typeface="Cambria Math" panose="02040503050406030204" pitchFamily="18" charset="0"/>
                            </a:rPr>
                            <m:t>(</m:t>
                          </m:r>
                          <m:r>
                            <m:rPr>
                              <m:sty m:val="p"/>
                            </m:rPr>
                            <a:rPr lang="en-US" altLang="ja-JP" sz="4800">
                              <a:latin typeface="Cambria Math" panose="02040503050406030204" pitchFamily="18" charset="0"/>
                              <a:ea typeface="Cambria Math" panose="02040503050406030204" pitchFamily="18" charset="0"/>
                            </a:rPr>
                            <m:t>B</m:t>
                          </m:r>
                          <m:r>
                            <a:rPr lang="en-US" altLang="ja-JP" sz="4800">
                              <a:latin typeface="Cambria Math" panose="02040503050406030204" pitchFamily="18" charset="0"/>
                              <a:ea typeface="Cambria Math" panose="02040503050406030204" pitchFamily="18" charset="0"/>
                            </a:rPr>
                            <m:t>)</m:t>
                          </m:r>
                        </m:den>
                      </m:f>
                    </m:oMath>
                  </m:oMathPara>
                </a14:m>
                <a:endParaRPr kumimoji="1" lang="ja-JP" altLang="en-US" sz="4800"/>
              </a:p>
            </p:txBody>
          </p:sp>
        </mc:Choice>
        <mc:Fallback xmlns="">
          <p:sp>
            <p:nvSpPr>
              <p:cNvPr id="6" name="テキスト ボックス 5">
                <a:extLst>
                  <a:ext uri="{FF2B5EF4-FFF2-40B4-BE49-F238E27FC236}">
                    <a16:creationId xmlns:a16="http://schemas.microsoft.com/office/drawing/2014/main" id="{1059C906-1237-C94A-BF9B-D14927FF52B8}"/>
                  </a:ext>
                </a:extLst>
              </p:cNvPr>
              <p:cNvSpPr txBox="1">
                <a:spLocks noRot="1" noChangeAspect="1" noMove="1" noResize="1" noEditPoints="1" noAdjustHandles="1" noChangeArrowheads="1" noChangeShapeType="1" noTextEdit="1"/>
              </p:cNvSpPr>
              <p:nvPr/>
            </p:nvSpPr>
            <p:spPr>
              <a:xfrm>
                <a:off x="5040157" y="3736537"/>
                <a:ext cx="2807050" cy="1656928"/>
              </a:xfrm>
              <a:prstGeom prst="rect">
                <a:avLst/>
              </a:prstGeom>
              <a:blipFill>
                <a:blip r:embed="rId4"/>
                <a:stretch>
                  <a:fillRect b="-129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1245673-1246-4E48-BA6B-579ECFDD0083}"/>
                  </a:ext>
                </a:extLst>
              </p:cNvPr>
              <p:cNvSpPr txBox="1"/>
              <p:nvPr/>
            </p:nvSpPr>
            <p:spPr>
              <a:xfrm>
                <a:off x="7684209" y="4149502"/>
                <a:ext cx="2178802"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4800" b="0" i="0" smtClean="0">
                          <a:latin typeface="Cambria Math" panose="02040503050406030204" pitchFamily="18" charset="0"/>
                          <a:ea typeface="Cambria Math" panose="02040503050406030204" pitchFamily="18" charset="0"/>
                        </a:rPr>
                        <m:t>× </m:t>
                      </m:r>
                      <m:r>
                        <m:rPr>
                          <m:sty m:val="p"/>
                        </m:rPr>
                        <a:rPr lang="en-US" altLang="ja-JP" sz="4800">
                          <a:latin typeface="Cambria Math" panose="02040503050406030204" pitchFamily="18" charset="0"/>
                          <a:ea typeface="Cambria Math" panose="02040503050406030204" pitchFamily="18" charset="0"/>
                        </a:rPr>
                        <m:t>P</m:t>
                      </m:r>
                      <m:r>
                        <a:rPr lang="en-US" altLang="ja-JP" sz="4800">
                          <a:latin typeface="Cambria Math" panose="02040503050406030204" pitchFamily="18" charset="0"/>
                          <a:ea typeface="Cambria Math" panose="02040503050406030204" pitchFamily="18" charset="0"/>
                        </a:rPr>
                        <m:t>(</m:t>
                      </m:r>
                      <m:r>
                        <m:rPr>
                          <m:sty m:val="p"/>
                        </m:rPr>
                        <a:rPr lang="en-US" altLang="ja-JP" sz="4800">
                          <a:latin typeface="Cambria Math" panose="02040503050406030204" pitchFamily="18" charset="0"/>
                          <a:ea typeface="Cambria Math" panose="02040503050406030204" pitchFamily="18" charset="0"/>
                        </a:rPr>
                        <m:t>A</m:t>
                      </m:r>
                      <m:r>
                        <a:rPr lang="en-US" altLang="ja-JP" sz="4800">
                          <a:latin typeface="Cambria Math" panose="02040503050406030204" pitchFamily="18" charset="0"/>
                          <a:ea typeface="Cambria Math" panose="02040503050406030204" pitchFamily="18" charset="0"/>
                        </a:rPr>
                        <m:t>)</m:t>
                      </m:r>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71245673-1246-4E48-BA6B-579ECFDD0083}"/>
                  </a:ext>
                </a:extLst>
              </p:cNvPr>
              <p:cNvSpPr txBox="1">
                <a:spLocks noRot="1" noChangeAspect="1" noMove="1" noResize="1" noEditPoints="1" noAdjustHandles="1" noChangeArrowheads="1" noChangeShapeType="1" noTextEdit="1"/>
              </p:cNvSpPr>
              <p:nvPr/>
            </p:nvSpPr>
            <p:spPr>
              <a:xfrm>
                <a:off x="7684209" y="4149502"/>
                <a:ext cx="2178802" cy="830997"/>
              </a:xfrm>
              <a:prstGeom prst="rect">
                <a:avLst/>
              </a:prstGeom>
              <a:blipFill>
                <a:blip r:embed="rId5"/>
                <a:stretch>
                  <a:fillRect t="-2985" r="-4651" b="-25373"/>
                </a:stretch>
              </a:blipFill>
            </p:spPr>
            <p:txBody>
              <a:bodyPr/>
              <a:lstStyle/>
              <a:p>
                <a:r>
                  <a:rPr lang="ja-JP" altLang="en-US">
                    <a:noFill/>
                  </a:rPr>
                  <a:t> </a:t>
                </a:r>
              </a:p>
            </p:txBody>
          </p:sp>
        </mc:Fallback>
      </mc:AlternateContent>
      <p:sp>
        <p:nvSpPr>
          <p:cNvPr id="43" name="角丸四角形 42">
            <a:extLst>
              <a:ext uri="{FF2B5EF4-FFF2-40B4-BE49-F238E27FC236}">
                <a16:creationId xmlns:a16="http://schemas.microsoft.com/office/drawing/2014/main" id="{273385C7-CBC0-5040-95F6-C99F86B091E8}"/>
              </a:ext>
            </a:extLst>
          </p:cNvPr>
          <p:cNvSpPr/>
          <p:nvPr/>
        </p:nvSpPr>
        <p:spPr>
          <a:xfrm>
            <a:off x="8353601" y="4149503"/>
            <a:ext cx="1410584" cy="830996"/>
          </a:xfrm>
          <a:prstGeom prst="roundRect">
            <a:avLst/>
          </a:prstGeom>
          <a:solidFill>
            <a:srgbClr val="88CC01">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角丸四角形 44">
            <a:extLst>
              <a:ext uri="{FF2B5EF4-FFF2-40B4-BE49-F238E27FC236}">
                <a16:creationId xmlns:a16="http://schemas.microsoft.com/office/drawing/2014/main" id="{1C379061-7EA2-1E41-A551-BDBD46F8F714}"/>
              </a:ext>
            </a:extLst>
          </p:cNvPr>
          <p:cNvSpPr/>
          <p:nvPr/>
        </p:nvSpPr>
        <p:spPr>
          <a:xfrm>
            <a:off x="3054325" y="2241902"/>
            <a:ext cx="1985832" cy="897725"/>
          </a:xfrm>
          <a:prstGeom prst="roundRect">
            <a:avLst/>
          </a:prstGeom>
          <a:solidFill>
            <a:srgbClr val="00989C">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58A057C-A8B3-3549-8728-6B8298E863FD}"/>
              </a:ext>
            </a:extLst>
          </p:cNvPr>
          <p:cNvSpPr txBox="1"/>
          <p:nvPr/>
        </p:nvSpPr>
        <p:spPr>
          <a:xfrm>
            <a:off x="3599728" y="687947"/>
            <a:ext cx="7802136"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ベイズの定理は何を示しているのだろうか、もう一つの考え方を理解する</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3" name="日付プレースホルダー 2">
            <a:extLst>
              <a:ext uri="{FF2B5EF4-FFF2-40B4-BE49-F238E27FC236}">
                <a16:creationId xmlns:a16="http://schemas.microsoft.com/office/drawing/2014/main" id="{FB4D7071-7CA1-E14C-AEDD-0353098C9DD4}"/>
              </a:ext>
            </a:extLst>
          </p:cNvPr>
          <p:cNvSpPr>
            <a:spLocks noGrp="1"/>
          </p:cNvSpPr>
          <p:nvPr>
            <p:ph type="dt" sz="half" idx="10"/>
          </p:nvPr>
        </p:nvSpPr>
        <p:spPr/>
        <p:txBody>
          <a:bodyPr/>
          <a:lstStyle/>
          <a:p>
            <a:fld id="{4DA92E5D-2F7D-D546-AD00-A60090DE437C}" type="datetime1">
              <a:rPr kumimoji="1" lang="ja-JP" altLang="en-US" smtClean="0"/>
              <a:t>2022/3/21</a:t>
            </a:fld>
            <a:endParaRPr kumimoji="1" lang="ja-JP" altLang="en-US"/>
          </a:p>
        </p:txBody>
      </p:sp>
      <p:sp>
        <p:nvSpPr>
          <p:cNvPr id="5" name="スライド番号プレースホルダー 4">
            <a:extLst>
              <a:ext uri="{FF2B5EF4-FFF2-40B4-BE49-F238E27FC236}">
                <a16:creationId xmlns:a16="http://schemas.microsoft.com/office/drawing/2014/main" id="{B701B68F-DF84-8642-8BFE-BF3525F24E88}"/>
              </a:ext>
            </a:extLst>
          </p:cNvPr>
          <p:cNvSpPr>
            <a:spLocks noGrp="1"/>
          </p:cNvSpPr>
          <p:nvPr>
            <p:ph type="sldNum" sz="quarter" idx="12"/>
          </p:nvPr>
        </p:nvSpPr>
        <p:spPr/>
        <p:txBody>
          <a:bodyPr/>
          <a:lstStyle/>
          <a:p>
            <a:fld id="{A656C2C8-CEF6-9746-8F71-B28302ED3BCE}" type="slidenum">
              <a:rPr kumimoji="1" lang="ja-JP" altLang="en-US" smtClean="0"/>
              <a:t>16</a:t>
            </a:fld>
            <a:endParaRPr kumimoji="1" lang="ja-JP" altLang="en-US"/>
          </a:p>
        </p:txBody>
      </p:sp>
    </p:spTree>
    <p:extLst>
      <p:ext uri="{BB962C8B-B14F-4D97-AF65-F5344CB8AC3E}">
        <p14:creationId xmlns:p14="http://schemas.microsoft.com/office/powerpoint/2010/main" val="2905354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latin typeface="Hiragino Kaku Gothic Pro W3" panose="020B0300000000000000" pitchFamily="34" charset="-128"/>
                <a:ea typeface="Hiragino Kaku Gothic Pro W3" panose="020B0300000000000000" pitchFamily="34" charset="-128"/>
              </a:rPr>
              <a:t>ベイズの定理の</a:t>
            </a:r>
            <a:endParaRPr kumimoji="1" lang="en-US" altLang="ja-JP" sz="2000" dirty="0">
              <a:latin typeface="Hiragino Kaku Gothic Pro W3" panose="020B0300000000000000" pitchFamily="34" charset="-128"/>
              <a:ea typeface="Hiragino Kaku Gothic Pro W3" panose="020B0300000000000000" pitchFamily="34" charset="-128"/>
            </a:endParaRPr>
          </a:p>
          <a:p>
            <a:pPr algn="ctr"/>
            <a:r>
              <a:rPr lang="ja-JP" altLang="en-US" sz="2000">
                <a:latin typeface="Hiragino Kaku Gothic Pro W3" panose="020B0300000000000000" pitchFamily="34" charset="-128"/>
                <a:ea typeface="Hiragino Kaku Gothic Pro W3" panose="020B0300000000000000" pitchFamily="34" charset="-128"/>
              </a:rPr>
              <a:t>イメージ②</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7947"/>
            <a:ext cx="7802136"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ベイズの定理は何を示しているのだろうか、もう一つの考え方を理解する</a:t>
            </a:r>
            <a:endParaRPr kumimoji="1" lang="ja-JP" altLang="en-US">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CF3E2D3C-4E37-1E4E-A017-203FB0B839CD}"/>
                  </a:ext>
                </a:extLst>
              </p:cNvPr>
              <p:cNvSpPr/>
              <p:nvPr/>
            </p:nvSpPr>
            <p:spPr>
              <a:xfrm>
                <a:off x="2459675" y="2287352"/>
                <a:ext cx="2175980" cy="830997"/>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4800" smtClean="0">
                          <a:solidFill>
                            <a:schemeClr val="tx1"/>
                          </a:solidFill>
                          <a:latin typeface="Cambria Math" panose="02040503050406030204" pitchFamily="18" charset="0"/>
                          <a:ea typeface="Cambria Math" panose="02040503050406030204" pitchFamily="18" charset="0"/>
                        </a:rPr>
                        <m:t>P</m:t>
                      </m:r>
                      <m:d>
                        <m:dPr>
                          <m:ctrlPr>
                            <a:rPr lang="en-US" altLang="ja-JP" sz="4800" i="1">
                              <a:solidFill>
                                <a:schemeClr val="tx1"/>
                              </a:solidFill>
                              <a:latin typeface="Cambria Math" panose="02040503050406030204" pitchFamily="18" charset="0"/>
                              <a:ea typeface="Cambria Math" panose="02040503050406030204" pitchFamily="18" charset="0"/>
                            </a:rPr>
                          </m:ctrlPr>
                        </m:dPr>
                        <m:e>
                          <m:r>
                            <m:rPr>
                              <m:sty m:val="p"/>
                            </m:rPr>
                            <a:rPr lang="en-US" altLang="ja-JP" sz="4800">
                              <a:solidFill>
                                <a:schemeClr val="tx1"/>
                              </a:solidFill>
                              <a:latin typeface="Cambria Math" panose="02040503050406030204" pitchFamily="18" charset="0"/>
                              <a:ea typeface="Cambria Math" panose="02040503050406030204" pitchFamily="18" charset="0"/>
                            </a:rPr>
                            <m:t>A</m:t>
                          </m:r>
                        </m:e>
                        <m:e>
                          <m:r>
                            <m:rPr>
                              <m:sty m:val="p"/>
                            </m:rPr>
                            <a:rPr lang="en-US" altLang="ja-JP" sz="4800">
                              <a:solidFill>
                                <a:schemeClr val="tx1"/>
                              </a:solidFill>
                              <a:latin typeface="Cambria Math" panose="02040503050406030204" pitchFamily="18" charset="0"/>
                              <a:ea typeface="Cambria Math" panose="02040503050406030204" pitchFamily="18" charset="0"/>
                            </a:rPr>
                            <m:t>B</m:t>
                          </m:r>
                        </m:e>
                      </m:d>
                    </m:oMath>
                  </m:oMathPara>
                </a14:m>
                <a:endParaRPr lang="en-US" altLang="ja-JP" sz="4800" dirty="0">
                  <a:solidFill>
                    <a:schemeClr val="tx1"/>
                  </a:solidFill>
                </a:endParaRPr>
              </a:p>
            </p:txBody>
          </p:sp>
        </mc:Choice>
        <mc:Fallback xmlns="">
          <p:sp>
            <p:nvSpPr>
              <p:cNvPr id="18" name="正方形/長方形 17">
                <a:extLst>
                  <a:ext uri="{FF2B5EF4-FFF2-40B4-BE49-F238E27FC236}">
                    <a16:creationId xmlns:a16="http://schemas.microsoft.com/office/drawing/2014/main" id="{CF3E2D3C-4E37-1E4E-A017-203FB0B839CD}"/>
                  </a:ext>
                </a:extLst>
              </p:cNvPr>
              <p:cNvSpPr>
                <a:spLocks noRot="1" noChangeAspect="1" noMove="1" noResize="1" noEditPoints="1" noAdjustHandles="1" noChangeArrowheads="1" noChangeShapeType="1" noTextEdit="1"/>
              </p:cNvSpPr>
              <p:nvPr/>
            </p:nvSpPr>
            <p:spPr>
              <a:xfrm>
                <a:off x="2459675" y="2287352"/>
                <a:ext cx="2175980" cy="830997"/>
              </a:xfrm>
              <a:prstGeom prst="rect">
                <a:avLst/>
              </a:prstGeom>
              <a:blipFill>
                <a:blip r:embed="rId3"/>
                <a:stretch>
                  <a:fillRect l="-581"/>
                </a:stretch>
              </a:blipFill>
              <a:ln>
                <a:noFill/>
              </a:ln>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43DD774C-5EFF-054A-87E5-40E9E950B7D1}"/>
              </a:ext>
            </a:extLst>
          </p:cNvPr>
          <p:cNvSpPr txBox="1"/>
          <p:nvPr/>
        </p:nvSpPr>
        <p:spPr>
          <a:xfrm>
            <a:off x="7692553" y="3154448"/>
            <a:ext cx="1603323" cy="785343"/>
          </a:xfrm>
          <a:prstGeom prst="rect">
            <a:avLst/>
          </a:prstGeom>
          <a:noFill/>
        </p:spPr>
        <p:txBody>
          <a:bodyPr wrap="none" rtlCol="0">
            <a:spAutoFit/>
          </a:bodyPr>
          <a:lstStyle/>
          <a:p>
            <a:pPr algn="ctr">
              <a:lnSpc>
                <a:spcPct val="150000"/>
              </a:lnSpc>
            </a:pPr>
            <a:r>
              <a:rPr kumimoji="1" lang="ja-JP" altLang="en-US" sz="1600" b="1">
                <a:solidFill>
                  <a:srgbClr val="88CC01"/>
                </a:solidFill>
                <a:latin typeface="Hiragino Kaku Gothic Pro W3" panose="020B0300000000000000" pitchFamily="34" charset="-128"/>
                <a:ea typeface="Hiragino Kaku Gothic Pro W3" panose="020B0300000000000000" pitchFamily="34" charset="-128"/>
              </a:rPr>
              <a:t>条件なしで</a:t>
            </a:r>
            <a:endParaRPr kumimoji="1" lang="en-US" altLang="ja-JP" sz="1600" b="1" dirty="0">
              <a:solidFill>
                <a:srgbClr val="88CC01"/>
              </a:solidFill>
              <a:latin typeface="Hiragino Kaku Gothic Pro W3" panose="020B0300000000000000" pitchFamily="34" charset="-128"/>
              <a:ea typeface="Hiragino Kaku Gothic Pro W3" panose="020B0300000000000000" pitchFamily="34" charset="-128"/>
            </a:endParaRPr>
          </a:p>
          <a:p>
            <a:pPr algn="ctr">
              <a:lnSpc>
                <a:spcPct val="150000"/>
              </a:lnSpc>
            </a:pPr>
            <a:r>
              <a:rPr lang="en-US" altLang="ja-JP" sz="1600" b="1" dirty="0">
                <a:solidFill>
                  <a:srgbClr val="88CC01"/>
                </a:solidFill>
                <a:latin typeface="Hiragino Kaku Gothic Pro W3" panose="020B0300000000000000" pitchFamily="34" charset="-128"/>
                <a:ea typeface="Hiragino Kaku Gothic Pro W3" panose="020B0300000000000000" pitchFamily="34" charset="-128"/>
              </a:rPr>
              <a:t>A</a:t>
            </a:r>
            <a:r>
              <a:rPr lang="ja-JP" altLang="en-US" sz="1600" b="1">
                <a:solidFill>
                  <a:srgbClr val="88CC01"/>
                </a:solidFill>
                <a:latin typeface="Hiragino Kaku Gothic Pro W3" panose="020B0300000000000000" pitchFamily="34" charset="-128"/>
                <a:ea typeface="Hiragino Kaku Gothic Pro W3" panose="020B0300000000000000" pitchFamily="34" charset="-128"/>
              </a:rPr>
              <a:t>が起こる確率</a:t>
            </a:r>
            <a:endParaRPr kumimoji="1" lang="ja-JP" altLang="en-US" sz="1600" b="1">
              <a:solidFill>
                <a:srgbClr val="88CC01"/>
              </a:solidFill>
              <a:latin typeface="Hiragino Kaku Gothic Pro W3" panose="020B0300000000000000" pitchFamily="34" charset="-128"/>
              <a:ea typeface="Hiragino Kaku Gothic Pro W3" panose="020B0300000000000000" pitchFamily="34" charset="-128"/>
            </a:endParaRPr>
          </a:p>
        </p:txBody>
      </p:sp>
      <p:sp>
        <p:nvSpPr>
          <p:cNvPr id="41" name="テキスト ボックス 40">
            <a:extLst>
              <a:ext uri="{FF2B5EF4-FFF2-40B4-BE49-F238E27FC236}">
                <a16:creationId xmlns:a16="http://schemas.microsoft.com/office/drawing/2014/main" id="{8FB15BC0-76E3-0F42-AABF-E44C04D9D8DB}"/>
              </a:ext>
            </a:extLst>
          </p:cNvPr>
          <p:cNvSpPr txBox="1"/>
          <p:nvPr/>
        </p:nvSpPr>
        <p:spPr>
          <a:xfrm>
            <a:off x="2299499" y="3191391"/>
            <a:ext cx="2645276" cy="785343"/>
          </a:xfrm>
          <a:prstGeom prst="rect">
            <a:avLst/>
          </a:prstGeom>
          <a:solidFill>
            <a:schemeClr val="bg1"/>
          </a:solidFill>
        </p:spPr>
        <p:txBody>
          <a:bodyPr wrap="none" rtlCol="0">
            <a:spAutoFit/>
          </a:bodyPr>
          <a:lstStyle/>
          <a:p>
            <a:pPr algn="ctr">
              <a:lnSpc>
                <a:spcPct val="150000"/>
              </a:lnSpc>
            </a:pPr>
            <a:r>
              <a:rPr lang="en-US" altLang="ja-JP" sz="1600" b="1" dirty="0">
                <a:solidFill>
                  <a:srgbClr val="00989C"/>
                </a:solidFill>
                <a:latin typeface="Hiragino Kaku Gothic Pro W3" panose="020B0300000000000000" pitchFamily="34" charset="-128"/>
                <a:ea typeface="Hiragino Kaku Gothic Pro W3" panose="020B0300000000000000" pitchFamily="34" charset="-128"/>
              </a:rPr>
              <a:t>B</a:t>
            </a:r>
            <a:r>
              <a:rPr lang="ja-JP" altLang="en-US" sz="1600" b="1">
                <a:solidFill>
                  <a:srgbClr val="00989C"/>
                </a:solidFill>
                <a:latin typeface="Hiragino Kaku Gothic Pro W3" panose="020B0300000000000000" pitchFamily="34" charset="-128"/>
                <a:ea typeface="Hiragino Kaku Gothic Pro W3" panose="020B0300000000000000" pitchFamily="34" charset="-128"/>
              </a:rPr>
              <a:t>という新たな条件のもと</a:t>
            </a:r>
            <a:endParaRPr kumimoji="1" lang="en-US" altLang="ja-JP" sz="1600" b="1" dirty="0">
              <a:solidFill>
                <a:srgbClr val="00989C"/>
              </a:solidFill>
              <a:latin typeface="Hiragino Kaku Gothic Pro W3" panose="020B0300000000000000" pitchFamily="34" charset="-128"/>
              <a:ea typeface="Hiragino Kaku Gothic Pro W3" panose="020B0300000000000000" pitchFamily="34" charset="-128"/>
            </a:endParaRPr>
          </a:p>
          <a:p>
            <a:pPr algn="ctr">
              <a:lnSpc>
                <a:spcPct val="150000"/>
              </a:lnSpc>
            </a:pPr>
            <a:r>
              <a:rPr lang="en-US" altLang="ja-JP" sz="1600" b="1" dirty="0">
                <a:solidFill>
                  <a:srgbClr val="00989C"/>
                </a:solidFill>
                <a:latin typeface="Hiragino Kaku Gothic Pro W3" panose="020B0300000000000000" pitchFamily="34" charset="-128"/>
                <a:ea typeface="Hiragino Kaku Gothic Pro W3" panose="020B0300000000000000" pitchFamily="34" charset="-128"/>
              </a:rPr>
              <a:t>A</a:t>
            </a:r>
            <a:r>
              <a:rPr lang="ja-JP" altLang="en-US" sz="1600" b="1">
                <a:solidFill>
                  <a:srgbClr val="00989C"/>
                </a:solidFill>
                <a:latin typeface="Hiragino Kaku Gothic Pro W3" panose="020B0300000000000000" pitchFamily="34" charset="-128"/>
                <a:ea typeface="Hiragino Kaku Gothic Pro W3" panose="020B0300000000000000" pitchFamily="34" charset="-128"/>
              </a:rPr>
              <a:t>が起こる確率</a:t>
            </a:r>
            <a:endParaRPr kumimoji="1" lang="ja-JP" altLang="en-US" sz="1600" b="1">
              <a:solidFill>
                <a:srgbClr val="00989C"/>
              </a:solidFill>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059C906-1237-C94A-BF9B-D14927FF52B8}"/>
                  </a:ext>
                </a:extLst>
              </p:cNvPr>
              <p:cNvSpPr txBox="1"/>
              <p:nvPr/>
            </p:nvSpPr>
            <p:spPr>
              <a:xfrm>
                <a:off x="4475479" y="1910486"/>
                <a:ext cx="2807050" cy="16569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4800">
                          <a:latin typeface="Cambria Math" panose="02040503050406030204" pitchFamily="18" charset="0"/>
                          <a:ea typeface="Cambria Math" panose="02040503050406030204" pitchFamily="18" charset="0"/>
                        </a:rPr>
                        <m:t>=</m:t>
                      </m:r>
                      <m:f>
                        <m:fPr>
                          <m:ctrlPr>
                            <a:rPr lang="en-US" altLang="ja-JP" sz="4800" i="1">
                              <a:latin typeface="Cambria Math" panose="02040503050406030204" pitchFamily="18" charset="0"/>
                              <a:ea typeface="Cambria Math" panose="02040503050406030204" pitchFamily="18" charset="0"/>
                            </a:rPr>
                          </m:ctrlPr>
                        </m:fPr>
                        <m:num>
                          <m:r>
                            <m:rPr>
                              <m:sty m:val="p"/>
                            </m:rPr>
                            <a:rPr lang="en-US" altLang="ja-JP" sz="4800">
                              <a:latin typeface="Cambria Math" panose="02040503050406030204" pitchFamily="18" charset="0"/>
                              <a:ea typeface="Cambria Math" panose="02040503050406030204" pitchFamily="18" charset="0"/>
                            </a:rPr>
                            <m:t>P</m:t>
                          </m:r>
                          <m:d>
                            <m:dPr>
                              <m:ctrlPr>
                                <a:rPr lang="en-US" altLang="ja-JP" sz="4800" i="1">
                                  <a:latin typeface="Cambria Math" panose="02040503050406030204" pitchFamily="18" charset="0"/>
                                  <a:ea typeface="Cambria Math" panose="02040503050406030204" pitchFamily="18" charset="0"/>
                                </a:rPr>
                              </m:ctrlPr>
                            </m:dPr>
                            <m:e>
                              <m:r>
                                <m:rPr>
                                  <m:sty m:val="p"/>
                                </m:rPr>
                                <a:rPr lang="en-US" altLang="ja-JP" sz="4800">
                                  <a:latin typeface="Cambria Math" panose="02040503050406030204" pitchFamily="18" charset="0"/>
                                  <a:ea typeface="Cambria Math" panose="02040503050406030204" pitchFamily="18" charset="0"/>
                                </a:rPr>
                                <m:t>B</m:t>
                              </m:r>
                            </m:e>
                            <m:e>
                              <m:r>
                                <m:rPr>
                                  <m:sty m:val="p"/>
                                </m:rPr>
                                <a:rPr lang="en-US" altLang="ja-JP" sz="4800">
                                  <a:latin typeface="Cambria Math" panose="02040503050406030204" pitchFamily="18" charset="0"/>
                                  <a:ea typeface="Cambria Math" panose="02040503050406030204" pitchFamily="18" charset="0"/>
                                </a:rPr>
                                <m:t>A</m:t>
                              </m:r>
                            </m:e>
                          </m:d>
                        </m:num>
                        <m:den>
                          <m:r>
                            <m:rPr>
                              <m:sty m:val="p"/>
                            </m:rPr>
                            <a:rPr lang="en-US" altLang="ja-JP" sz="4800">
                              <a:latin typeface="Cambria Math" panose="02040503050406030204" pitchFamily="18" charset="0"/>
                              <a:ea typeface="Cambria Math" panose="02040503050406030204" pitchFamily="18" charset="0"/>
                            </a:rPr>
                            <m:t>P</m:t>
                          </m:r>
                          <m:r>
                            <a:rPr lang="en-US" altLang="ja-JP" sz="4800">
                              <a:latin typeface="Cambria Math" panose="02040503050406030204" pitchFamily="18" charset="0"/>
                              <a:ea typeface="Cambria Math" panose="02040503050406030204" pitchFamily="18" charset="0"/>
                            </a:rPr>
                            <m:t>(</m:t>
                          </m:r>
                          <m:r>
                            <m:rPr>
                              <m:sty m:val="p"/>
                            </m:rPr>
                            <a:rPr lang="en-US" altLang="ja-JP" sz="4800">
                              <a:latin typeface="Cambria Math" panose="02040503050406030204" pitchFamily="18" charset="0"/>
                              <a:ea typeface="Cambria Math" panose="02040503050406030204" pitchFamily="18" charset="0"/>
                            </a:rPr>
                            <m:t>B</m:t>
                          </m:r>
                          <m:r>
                            <a:rPr lang="en-US" altLang="ja-JP" sz="4800">
                              <a:latin typeface="Cambria Math" panose="02040503050406030204" pitchFamily="18" charset="0"/>
                              <a:ea typeface="Cambria Math" panose="02040503050406030204" pitchFamily="18" charset="0"/>
                            </a:rPr>
                            <m:t>)</m:t>
                          </m:r>
                        </m:den>
                      </m:f>
                    </m:oMath>
                  </m:oMathPara>
                </a14:m>
                <a:endParaRPr kumimoji="1" lang="ja-JP" altLang="en-US" sz="4800"/>
              </a:p>
            </p:txBody>
          </p:sp>
        </mc:Choice>
        <mc:Fallback xmlns="">
          <p:sp>
            <p:nvSpPr>
              <p:cNvPr id="6" name="テキスト ボックス 5">
                <a:extLst>
                  <a:ext uri="{FF2B5EF4-FFF2-40B4-BE49-F238E27FC236}">
                    <a16:creationId xmlns:a16="http://schemas.microsoft.com/office/drawing/2014/main" id="{1059C906-1237-C94A-BF9B-D14927FF52B8}"/>
                  </a:ext>
                </a:extLst>
              </p:cNvPr>
              <p:cNvSpPr txBox="1">
                <a:spLocks noRot="1" noChangeAspect="1" noMove="1" noResize="1" noEditPoints="1" noAdjustHandles="1" noChangeArrowheads="1" noChangeShapeType="1" noTextEdit="1"/>
              </p:cNvSpPr>
              <p:nvPr/>
            </p:nvSpPr>
            <p:spPr>
              <a:xfrm>
                <a:off x="4475479" y="1910486"/>
                <a:ext cx="2807050" cy="1656928"/>
              </a:xfrm>
              <a:prstGeom prst="rect">
                <a:avLst/>
              </a:prstGeom>
              <a:blipFill>
                <a:blip r:embed="rId4"/>
                <a:stretch>
                  <a:fillRect b="-129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1245673-1246-4E48-BA6B-579ECFDD0083}"/>
                  </a:ext>
                </a:extLst>
              </p:cNvPr>
              <p:cNvSpPr txBox="1"/>
              <p:nvPr/>
            </p:nvSpPr>
            <p:spPr>
              <a:xfrm>
                <a:off x="7119531" y="2323451"/>
                <a:ext cx="2178802"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4800" b="0" i="0" smtClean="0">
                          <a:latin typeface="Cambria Math" panose="02040503050406030204" pitchFamily="18" charset="0"/>
                          <a:ea typeface="Cambria Math" panose="02040503050406030204" pitchFamily="18" charset="0"/>
                        </a:rPr>
                        <m:t>× </m:t>
                      </m:r>
                      <m:r>
                        <m:rPr>
                          <m:sty m:val="p"/>
                        </m:rPr>
                        <a:rPr lang="en-US" altLang="ja-JP" sz="4800">
                          <a:latin typeface="Cambria Math" panose="02040503050406030204" pitchFamily="18" charset="0"/>
                          <a:ea typeface="Cambria Math" panose="02040503050406030204" pitchFamily="18" charset="0"/>
                        </a:rPr>
                        <m:t>P</m:t>
                      </m:r>
                      <m:r>
                        <a:rPr lang="en-US" altLang="ja-JP" sz="4800">
                          <a:latin typeface="Cambria Math" panose="02040503050406030204" pitchFamily="18" charset="0"/>
                          <a:ea typeface="Cambria Math" panose="02040503050406030204" pitchFamily="18" charset="0"/>
                        </a:rPr>
                        <m:t>(</m:t>
                      </m:r>
                      <m:r>
                        <m:rPr>
                          <m:sty m:val="p"/>
                        </m:rPr>
                        <a:rPr lang="en-US" altLang="ja-JP" sz="4800">
                          <a:latin typeface="Cambria Math" panose="02040503050406030204" pitchFamily="18" charset="0"/>
                          <a:ea typeface="Cambria Math" panose="02040503050406030204" pitchFamily="18" charset="0"/>
                        </a:rPr>
                        <m:t>A</m:t>
                      </m:r>
                      <m:r>
                        <a:rPr lang="en-US" altLang="ja-JP" sz="4800">
                          <a:latin typeface="Cambria Math" panose="02040503050406030204" pitchFamily="18" charset="0"/>
                          <a:ea typeface="Cambria Math" panose="02040503050406030204" pitchFamily="18" charset="0"/>
                        </a:rPr>
                        <m:t>)</m:t>
                      </m:r>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71245673-1246-4E48-BA6B-579ECFDD0083}"/>
                  </a:ext>
                </a:extLst>
              </p:cNvPr>
              <p:cNvSpPr txBox="1">
                <a:spLocks noRot="1" noChangeAspect="1" noMove="1" noResize="1" noEditPoints="1" noAdjustHandles="1" noChangeArrowheads="1" noChangeShapeType="1" noTextEdit="1"/>
              </p:cNvSpPr>
              <p:nvPr/>
            </p:nvSpPr>
            <p:spPr>
              <a:xfrm>
                <a:off x="7119531" y="2323451"/>
                <a:ext cx="2178802" cy="830997"/>
              </a:xfrm>
              <a:prstGeom prst="rect">
                <a:avLst/>
              </a:prstGeom>
              <a:blipFill>
                <a:blip r:embed="rId5"/>
                <a:stretch>
                  <a:fillRect t="-2985" r="-5233" b="-25373"/>
                </a:stretch>
              </a:blipFill>
            </p:spPr>
            <p:txBody>
              <a:bodyPr/>
              <a:lstStyle/>
              <a:p>
                <a:r>
                  <a:rPr lang="ja-JP" altLang="en-US">
                    <a:noFill/>
                  </a:rPr>
                  <a:t> </a:t>
                </a:r>
              </a:p>
            </p:txBody>
          </p:sp>
        </mc:Fallback>
      </mc:AlternateContent>
      <p:sp>
        <p:nvSpPr>
          <p:cNvPr id="43" name="角丸四角形 42">
            <a:extLst>
              <a:ext uri="{FF2B5EF4-FFF2-40B4-BE49-F238E27FC236}">
                <a16:creationId xmlns:a16="http://schemas.microsoft.com/office/drawing/2014/main" id="{273385C7-CBC0-5040-95F6-C99F86B091E8}"/>
              </a:ext>
            </a:extLst>
          </p:cNvPr>
          <p:cNvSpPr/>
          <p:nvPr/>
        </p:nvSpPr>
        <p:spPr>
          <a:xfrm>
            <a:off x="7788923" y="2323452"/>
            <a:ext cx="1410584" cy="830996"/>
          </a:xfrm>
          <a:prstGeom prst="roundRect">
            <a:avLst/>
          </a:prstGeom>
          <a:solidFill>
            <a:srgbClr val="88CC01">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角丸四角形 44">
            <a:extLst>
              <a:ext uri="{FF2B5EF4-FFF2-40B4-BE49-F238E27FC236}">
                <a16:creationId xmlns:a16="http://schemas.microsoft.com/office/drawing/2014/main" id="{1C379061-7EA2-1E41-A551-BDBD46F8F714}"/>
              </a:ext>
            </a:extLst>
          </p:cNvPr>
          <p:cNvSpPr/>
          <p:nvPr/>
        </p:nvSpPr>
        <p:spPr>
          <a:xfrm>
            <a:off x="2605975" y="2248282"/>
            <a:ext cx="1985832" cy="897725"/>
          </a:xfrm>
          <a:prstGeom prst="roundRect">
            <a:avLst/>
          </a:prstGeom>
          <a:solidFill>
            <a:srgbClr val="00989C">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9608B1CC-A558-4D47-986A-291F351B586B}"/>
              </a:ext>
            </a:extLst>
          </p:cNvPr>
          <p:cNvSpPr txBox="1"/>
          <p:nvPr/>
        </p:nvSpPr>
        <p:spPr>
          <a:xfrm>
            <a:off x="1684532" y="4355112"/>
            <a:ext cx="8826086" cy="1651606"/>
          </a:xfrm>
          <a:prstGeom prst="rect">
            <a:avLst/>
          </a:prstGeom>
          <a:solidFill>
            <a:schemeClr val="bg1"/>
          </a:solidFill>
        </p:spPr>
        <p:txBody>
          <a:bodyPr wrap="square" rtlCol="0">
            <a:spAutoFit/>
          </a:bodyPr>
          <a:lstStyle/>
          <a:p>
            <a:pPr algn="ctr">
              <a:lnSpc>
                <a:spcPct val="150000"/>
              </a:lnSpc>
            </a:pPr>
            <a:r>
              <a:rPr kumimoji="1" lang="en-US" altLang="ja-JP" sz="3600" b="1" dirty="0">
                <a:solidFill>
                  <a:srgbClr val="00989C"/>
                </a:solidFill>
                <a:latin typeface="Hiragino Kaku Gothic Pro W3" panose="020B0300000000000000" pitchFamily="34" charset="-128"/>
                <a:ea typeface="Hiragino Kaku Gothic Pro W3" panose="020B0300000000000000" pitchFamily="34" charset="-128"/>
              </a:rPr>
              <a:t>B</a:t>
            </a:r>
            <a:r>
              <a:rPr kumimoji="1" lang="ja-JP" altLang="en-US" sz="3600" b="1">
                <a:solidFill>
                  <a:srgbClr val="00989C"/>
                </a:solidFill>
                <a:latin typeface="Hiragino Kaku Gothic Pro W3" panose="020B0300000000000000" pitchFamily="34" charset="-128"/>
                <a:ea typeface="Hiragino Kaku Gothic Pro W3" panose="020B0300000000000000" pitchFamily="34" charset="-128"/>
              </a:rPr>
              <a:t>という条件</a:t>
            </a:r>
            <a:r>
              <a:rPr kumimoji="1" lang="ja-JP" altLang="en-US" sz="3600">
                <a:solidFill>
                  <a:schemeClr val="tx1"/>
                </a:solidFill>
                <a:latin typeface="Hiragino Kaku Gothic Pro W3" panose="020B0300000000000000" pitchFamily="34" charset="-128"/>
                <a:ea typeface="Hiragino Kaku Gothic Pro W3" panose="020B0300000000000000" pitchFamily="34" charset="-128"/>
              </a:rPr>
              <a:t>が</a:t>
            </a:r>
            <a:endParaRPr kumimoji="1" lang="en-US" altLang="ja-JP" sz="3600" dirty="0">
              <a:solidFill>
                <a:schemeClr val="tx1"/>
              </a:solidFill>
              <a:latin typeface="Hiragino Kaku Gothic Pro W3" panose="020B0300000000000000" pitchFamily="34" charset="-128"/>
              <a:ea typeface="Hiragino Kaku Gothic Pro W3" panose="020B0300000000000000" pitchFamily="34" charset="-128"/>
            </a:endParaRPr>
          </a:p>
          <a:p>
            <a:pPr algn="ctr">
              <a:lnSpc>
                <a:spcPct val="150000"/>
              </a:lnSpc>
            </a:pPr>
            <a:r>
              <a:rPr kumimoji="1" lang="ja-JP" altLang="en-US" sz="3600">
                <a:solidFill>
                  <a:schemeClr val="tx1"/>
                </a:solidFill>
                <a:latin typeface="Hiragino Kaku Gothic Pro W3" panose="020B0300000000000000" pitchFamily="34" charset="-128"/>
                <a:ea typeface="Hiragino Kaku Gothic Pro W3" panose="020B0300000000000000" pitchFamily="34" charset="-128"/>
              </a:rPr>
              <a:t>どれぐらい</a:t>
            </a:r>
            <a:r>
              <a:rPr kumimoji="1" lang="en-US" altLang="ja-JP" sz="3600" dirty="0">
                <a:solidFill>
                  <a:srgbClr val="88CC01"/>
                </a:solidFill>
                <a:latin typeface="Hiragino Kaku Gothic Pro W3" panose="020B0300000000000000" pitchFamily="34" charset="-128"/>
                <a:ea typeface="Hiragino Kaku Gothic Pro W3" panose="020B0300000000000000" pitchFamily="34" charset="-128"/>
              </a:rPr>
              <a:t>P(A)</a:t>
            </a:r>
            <a:r>
              <a:rPr kumimoji="1" lang="ja-JP" altLang="en-US" sz="3600">
                <a:solidFill>
                  <a:schemeClr val="tx1"/>
                </a:solidFill>
                <a:latin typeface="Hiragino Kaku Gothic Pro W3" panose="020B0300000000000000" pitchFamily="34" charset="-128"/>
                <a:ea typeface="Hiragino Kaku Gothic Pro W3" panose="020B0300000000000000" pitchFamily="34" charset="-128"/>
              </a:rPr>
              <a:t>に影響</a:t>
            </a:r>
            <a:r>
              <a:rPr lang="ja-JP" altLang="en-US" sz="3600">
                <a:latin typeface="Hiragino Kaku Gothic Pro W3" panose="020B0300000000000000" pitchFamily="34" charset="-128"/>
                <a:ea typeface="Hiragino Kaku Gothic Pro W3" panose="020B0300000000000000" pitchFamily="34" charset="-128"/>
              </a:rPr>
              <a:t>す</a:t>
            </a:r>
            <a:r>
              <a:rPr kumimoji="1" lang="ja-JP" altLang="en-US" sz="3600">
                <a:solidFill>
                  <a:schemeClr val="tx1"/>
                </a:solidFill>
                <a:latin typeface="Hiragino Kaku Gothic Pro W3" panose="020B0300000000000000" pitchFamily="34" charset="-128"/>
                <a:ea typeface="Hiragino Kaku Gothic Pro W3" panose="020B0300000000000000" pitchFamily="34" charset="-128"/>
              </a:rPr>
              <a:t>るのかを示す式</a:t>
            </a:r>
          </a:p>
        </p:txBody>
      </p:sp>
      <p:sp>
        <p:nvSpPr>
          <p:cNvPr id="2" name="正方形/長方形 1">
            <a:extLst>
              <a:ext uri="{FF2B5EF4-FFF2-40B4-BE49-F238E27FC236}">
                <a16:creationId xmlns:a16="http://schemas.microsoft.com/office/drawing/2014/main" id="{57DC538D-6E6F-5548-9900-0BCC96BE85B0}"/>
              </a:ext>
            </a:extLst>
          </p:cNvPr>
          <p:cNvSpPr/>
          <p:nvPr/>
        </p:nvSpPr>
        <p:spPr>
          <a:xfrm>
            <a:off x="1898253" y="1724629"/>
            <a:ext cx="8181322" cy="244462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日付プレースホルダー 4">
            <a:extLst>
              <a:ext uri="{FF2B5EF4-FFF2-40B4-BE49-F238E27FC236}">
                <a16:creationId xmlns:a16="http://schemas.microsoft.com/office/drawing/2014/main" id="{C1B27438-630A-F741-98FE-5B7D61AE8FB2}"/>
              </a:ext>
            </a:extLst>
          </p:cNvPr>
          <p:cNvSpPr>
            <a:spLocks noGrp="1"/>
          </p:cNvSpPr>
          <p:nvPr>
            <p:ph type="dt" sz="half" idx="10"/>
          </p:nvPr>
        </p:nvSpPr>
        <p:spPr/>
        <p:txBody>
          <a:bodyPr/>
          <a:lstStyle/>
          <a:p>
            <a:fld id="{BEDA90DB-7325-C347-9ED4-CD49E3AFF040}" type="datetime1">
              <a:rPr kumimoji="1" lang="ja-JP" altLang="en-US" smtClean="0"/>
              <a:t>2022/3/21</a:t>
            </a:fld>
            <a:endParaRPr kumimoji="1" lang="ja-JP" altLang="en-US"/>
          </a:p>
        </p:txBody>
      </p:sp>
      <p:sp>
        <p:nvSpPr>
          <p:cNvPr id="8" name="スライド番号プレースホルダー 7">
            <a:extLst>
              <a:ext uri="{FF2B5EF4-FFF2-40B4-BE49-F238E27FC236}">
                <a16:creationId xmlns:a16="http://schemas.microsoft.com/office/drawing/2014/main" id="{00854862-CDB3-9E48-B916-B4C56A56E932}"/>
              </a:ext>
            </a:extLst>
          </p:cNvPr>
          <p:cNvSpPr>
            <a:spLocks noGrp="1"/>
          </p:cNvSpPr>
          <p:nvPr>
            <p:ph type="sldNum" sz="quarter" idx="12"/>
          </p:nvPr>
        </p:nvSpPr>
        <p:spPr/>
        <p:txBody>
          <a:bodyPr/>
          <a:lstStyle/>
          <a:p>
            <a:fld id="{A656C2C8-CEF6-9746-8F71-B28302ED3BCE}" type="slidenum">
              <a:rPr kumimoji="1" lang="ja-JP" altLang="en-US" smtClean="0"/>
              <a:t>17</a:t>
            </a:fld>
            <a:endParaRPr kumimoji="1" lang="ja-JP" altLang="en-US"/>
          </a:p>
        </p:txBody>
      </p:sp>
    </p:spTree>
    <p:extLst>
      <p:ext uri="{BB962C8B-B14F-4D97-AF65-F5344CB8AC3E}">
        <p14:creationId xmlns:p14="http://schemas.microsoft.com/office/powerpoint/2010/main" val="1100097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latin typeface="Hiragino Kaku Gothic Pro W3" panose="020B0300000000000000" pitchFamily="34" charset="-128"/>
                <a:ea typeface="Hiragino Kaku Gothic Pro W3" panose="020B0300000000000000" pitchFamily="34" charset="-128"/>
              </a:rPr>
              <a:t>ベイズの定理の確認</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7947"/>
            <a:ext cx="4108817"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問題を解いてベイズの定理に慣れよう</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2" name="テキスト ボックス 1">
            <a:extLst>
              <a:ext uri="{FF2B5EF4-FFF2-40B4-BE49-F238E27FC236}">
                <a16:creationId xmlns:a16="http://schemas.microsoft.com/office/drawing/2014/main" id="{6F8528C4-E47B-2240-B648-1E00F045C30B}"/>
              </a:ext>
            </a:extLst>
          </p:cNvPr>
          <p:cNvSpPr txBox="1"/>
          <p:nvPr/>
        </p:nvSpPr>
        <p:spPr>
          <a:xfrm>
            <a:off x="501041" y="1759811"/>
            <a:ext cx="10365338" cy="1420261"/>
          </a:xfrm>
          <a:prstGeom prst="rect">
            <a:avLst/>
          </a:prstGeom>
          <a:noFill/>
        </p:spPr>
        <p:txBody>
          <a:bodyPr wrap="none" rtlCol="0">
            <a:spAutoFit/>
          </a:bodyPr>
          <a:lstStyle/>
          <a:p>
            <a:pPr>
              <a:lnSpc>
                <a:spcPct val="150000"/>
              </a:lnSpc>
            </a:pPr>
            <a:r>
              <a:rPr kumimoji="1" lang="ja-JP" altLang="en-US" sz="2000">
                <a:latin typeface="Hiragino Kaku Gothic Pro W3" panose="020B0300000000000000" pitchFamily="34" charset="-128"/>
                <a:ea typeface="Hiragino Kaku Gothic Pro W3" panose="020B0300000000000000" pitchFamily="34" charset="-128"/>
              </a:rPr>
              <a:t>ある地域の気象統計局では、</a:t>
            </a:r>
            <a:r>
              <a:rPr kumimoji="1" lang="en-US" altLang="ja-JP" sz="2000" dirty="0">
                <a:latin typeface="Hiragino Kaku Gothic Pro W3" panose="020B0300000000000000" pitchFamily="34" charset="-128"/>
                <a:ea typeface="Hiragino Kaku Gothic Pro W3" panose="020B0300000000000000" pitchFamily="34" charset="-128"/>
              </a:rPr>
              <a:t>4/1</a:t>
            </a:r>
            <a:r>
              <a:rPr kumimoji="1" lang="ja-JP" altLang="en-US" sz="2000">
                <a:latin typeface="Hiragino Kaku Gothic Pro W3" panose="020B0300000000000000" pitchFamily="34" charset="-128"/>
                <a:ea typeface="Hiragino Kaku Gothic Pro W3" panose="020B0300000000000000" pitchFamily="34" charset="-128"/>
              </a:rPr>
              <a:t>に曇りの確率は</a:t>
            </a:r>
            <a:r>
              <a:rPr kumimoji="1" lang="en-US" altLang="ja-JP" sz="2000" dirty="0">
                <a:latin typeface="Hiragino Kaku Gothic Pro W3" panose="020B0300000000000000" pitchFamily="34" charset="-128"/>
                <a:ea typeface="Hiragino Kaku Gothic Pro W3" panose="020B0300000000000000" pitchFamily="34" charset="-128"/>
              </a:rPr>
              <a:t>0.6</a:t>
            </a:r>
            <a:r>
              <a:rPr kumimoji="1" lang="ja-JP" altLang="en-US" sz="2000">
                <a:latin typeface="Hiragino Kaku Gothic Pro W3" panose="020B0300000000000000" pitchFamily="34" charset="-128"/>
                <a:ea typeface="Hiragino Kaku Gothic Pro W3" panose="020B0300000000000000" pitchFamily="34" charset="-128"/>
              </a:rPr>
              <a:t>、翌日</a:t>
            </a:r>
            <a:r>
              <a:rPr kumimoji="1" lang="en-US" altLang="ja-JP" sz="2000" dirty="0">
                <a:latin typeface="Hiragino Kaku Gothic Pro W3" panose="020B0300000000000000" pitchFamily="34" charset="-128"/>
                <a:ea typeface="Hiragino Kaku Gothic Pro W3" panose="020B0300000000000000" pitchFamily="34" charset="-128"/>
              </a:rPr>
              <a:t>4/2</a:t>
            </a:r>
            <a:r>
              <a:rPr kumimoji="1" lang="ja-JP" altLang="en-US" sz="2000">
                <a:latin typeface="Hiragino Kaku Gothic Pro W3" panose="020B0300000000000000" pitchFamily="34" charset="-128"/>
                <a:ea typeface="Hiragino Kaku Gothic Pro W3" panose="020B0300000000000000" pitchFamily="34" charset="-128"/>
              </a:rPr>
              <a:t>に雨の確率は</a:t>
            </a:r>
            <a:r>
              <a:rPr kumimoji="1" lang="en-US" altLang="ja-JP" sz="2000" dirty="0">
                <a:latin typeface="Hiragino Kaku Gothic Pro W3" panose="020B0300000000000000" pitchFamily="34" charset="-128"/>
                <a:ea typeface="Hiragino Kaku Gothic Pro W3" panose="020B0300000000000000" pitchFamily="34" charset="-128"/>
              </a:rPr>
              <a:t>0.4</a:t>
            </a:r>
            <a:r>
              <a:rPr kumimoji="1" lang="ja-JP" altLang="en-US" sz="2000">
                <a:latin typeface="Hiragino Kaku Gothic Pro W3" panose="020B0300000000000000" pitchFamily="34" charset="-128"/>
                <a:ea typeface="Hiragino Kaku Gothic Pro W3" panose="020B0300000000000000" pitchFamily="34" charset="-128"/>
              </a:rPr>
              <a:t>である。</a:t>
            </a:r>
            <a:endParaRPr kumimoji="1" lang="en-US" altLang="ja-JP" sz="2000"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sz="2000">
                <a:latin typeface="Hiragino Kaku Gothic Pro W3" panose="020B0300000000000000" pitchFamily="34" charset="-128"/>
                <a:ea typeface="Hiragino Kaku Gothic Pro W3" panose="020B0300000000000000" pitchFamily="34" charset="-128"/>
              </a:rPr>
              <a:t>また、</a:t>
            </a:r>
            <a:r>
              <a:rPr kumimoji="1" lang="en-US" altLang="ja-JP" sz="2000" dirty="0">
                <a:latin typeface="Hiragino Kaku Gothic Pro W3" panose="020B0300000000000000" pitchFamily="34" charset="-128"/>
                <a:ea typeface="Hiragino Kaku Gothic Pro W3" panose="020B0300000000000000" pitchFamily="34" charset="-128"/>
              </a:rPr>
              <a:t>4/1</a:t>
            </a:r>
            <a:r>
              <a:rPr kumimoji="1" lang="ja-JP" altLang="en-US" sz="2000">
                <a:latin typeface="Hiragino Kaku Gothic Pro W3" panose="020B0300000000000000" pitchFamily="34" charset="-128"/>
                <a:ea typeface="Hiragino Kaku Gothic Pro W3" panose="020B0300000000000000" pitchFamily="34" charset="-128"/>
              </a:rPr>
              <a:t>に曇りの時に翌日</a:t>
            </a:r>
            <a:r>
              <a:rPr kumimoji="1" lang="en-US" altLang="ja-JP" sz="2000" dirty="0">
                <a:latin typeface="Hiragino Kaku Gothic Pro W3" panose="020B0300000000000000" pitchFamily="34" charset="-128"/>
                <a:ea typeface="Hiragino Kaku Gothic Pro W3" panose="020B0300000000000000" pitchFamily="34" charset="-128"/>
              </a:rPr>
              <a:t>4/2</a:t>
            </a:r>
            <a:r>
              <a:rPr kumimoji="1" lang="ja-JP" altLang="en-US" sz="2000">
                <a:latin typeface="Hiragino Kaku Gothic Pro W3" panose="020B0300000000000000" pitchFamily="34" charset="-128"/>
                <a:ea typeface="Hiragino Kaku Gothic Pro W3" panose="020B0300000000000000" pitchFamily="34" charset="-128"/>
              </a:rPr>
              <a:t>が雨の確率は</a:t>
            </a:r>
            <a:r>
              <a:rPr kumimoji="1" lang="en-US" altLang="ja-JP" sz="2000" dirty="0">
                <a:latin typeface="Hiragino Kaku Gothic Pro W3" panose="020B0300000000000000" pitchFamily="34" charset="-128"/>
                <a:ea typeface="Hiragino Kaku Gothic Pro W3" panose="020B0300000000000000" pitchFamily="34" charset="-128"/>
              </a:rPr>
              <a:t>0.5</a:t>
            </a:r>
            <a:r>
              <a:rPr kumimoji="1" lang="ja-JP" altLang="en-US" sz="2000">
                <a:latin typeface="Hiragino Kaku Gothic Pro W3" panose="020B0300000000000000" pitchFamily="34" charset="-128"/>
                <a:ea typeface="Hiragino Kaku Gothic Pro W3" panose="020B0300000000000000" pitchFamily="34" charset="-128"/>
              </a:rPr>
              <a:t>である。</a:t>
            </a:r>
            <a:endParaRPr kumimoji="1" lang="en-US" altLang="ja-JP" sz="2000"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sz="2000">
                <a:latin typeface="Hiragino Kaku Gothic Pro W3" panose="020B0300000000000000" pitchFamily="34" charset="-128"/>
                <a:ea typeface="Hiragino Kaku Gothic Pro W3" panose="020B0300000000000000" pitchFamily="34" charset="-128"/>
              </a:rPr>
              <a:t>この地域で</a:t>
            </a:r>
            <a:r>
              <a:rPr kumimoji="1" lang="en-US" altLang="ja-JP" sz="2000" dirty="0">
                <a:latin typeface="Hiragino Kaku Gothic Pro W3" panose="020B0300000000000000" pitchFamily="34" charset="-128"/>
                <a:ea typeface="Hiragino Kaku Gothic Pro W3" panose="020B0300000000000000" pitchFamily="34" charset="-128"/>
              </a:rPr>
              <a:t>4/2</a:t>
            </a:r>
            <a:r>
              <a:rPr kumimoji="1" lang="ja-JP" altLang="en-US" sz="2000">
                <a:latin typeface="Hiragino Kaku Gothic Pro W3" panose="020B0300000000000000" pitchFamily="34" charset="-128"/>
                <a:ea typeface="Hiragino Kaku Gothic Pro W3" panose="020B0300000000000000" pitchFamily="34" charset="-128"/>
              </a:rPr>
              <a:t>が雨の時に前日</a:t>
            </a:r>
            <a:r>
              <a:rPr kumimoji="1" lang="en-US" altLang="ja-JP" sz="2000" dirty="0">
                <a:latin typeface="Hiragino Kaku Gothic Pro W3" panose="020B0300000000000000" pitchFamily="34" charset="-128"/>
                <a:ea typeface="Hiragino Kaku Gothic Pro W3" panose="020B0300000000000000" pitchFamily="34" charset="-128"/>
              </a:rPr>
              <a:t>4/1</a:t>
            </a:r>
            <a:r>
              <a:rPr kumimoji="1" lang="ja-JP" altLang="en-US" sz="2000">
                <a:latin typeface="Hiragino Kaku Gothic Pro W3" panose="020B0300000000000000" pitchFamily="34" charset="-128"/>
                <a:ea typeface="Hiragino Kaku Gothic Pro W3" panose="020B0300000000000000" pitchFamily="34" charset="-128"/>
              </a:rPr>
              <a:t>が曇りの確率を求めてみよう。</a:t>
            </a:r>
          </a:p>
        </p:txBody>
      </p:sp>
      <p:sp>
        <p:nvSpPr>
          <p:cNvPr id="3" name="テキスト ボックス 2">
            <a:extLst>
              <a:ext uri="{FF2B5EF4-FFF2-40B4-BE49-F238E27FC236}">
                <a16:creationId xmlns:a16="http://schemas.microsoft.com/office/drawing/2014/main" id="{210F17B8-354C-E644-9BE3-FD423952F485}"/>
              </a:ext>
            </a:extLst>
          </p:cNvPr>
          <p:cNvSpPr txBox="1"/>
          <p:nvPr/>
        </p:nvSpPr>
        <p:spPr>
          <a:xfrm>
            <a:off x="501041" y="1312703"/>
            <a:ext cx="1229788" cy="461665"/>
          </a:xfrm>
          <a:prstGeom prst="rect">
            <a:avLst/>
          </a:prstGeom>
          <a:noFill/>
        </p:spPr>
        <p:txBody>
          <a:bodyPr wrap="square" rtlCol="0">
            <a:spAutoFit/>
          </a:bodyPr>
          <a:lstStyle/>
          <a:p>
            <a:r>
              <a:rPr kumimoji="1" lang="ja-JP" altLang="en-US" sz="2400">
                <a:solidFill>
                  <a:srgbClr val="1E8A14"/>
                </a:solidFill>
                <a:latin typeface="Hiragino Kaku Gothic Pro W3" panose="020B0300000000000000" pitchFamily="34" charset="-128"/>
                <a:ea typeface="Hiragino Kaku Gothic Pro W3" panose="020B0300000000000000" pitchFamily="34" charset="-128"/>
              </a:rPr>
              <a:t>例題</a:t>
            </a:r>
          </a:p>
        </p:txBody>
      </p:sp>
      <p:sp>
        <p:nvSpPr>
          <p:cNvPr id="4" name="正方形/長方形 3">
            <a:extLst>
              <a:ext uri="{FF2B5EF4-FFF2-40B4-BE49-F238E27FC236}">
                <a16:creationId xmlns:a16="http://schemas.microsoft.com/office/drawing/2014/main" id="{B58F7FBB-DFE4-3440-9D28-1A696D2768C9}"/>
              </a:ext>
            </a:extLst>
          </p:cNvPr>
          <p:cNvSpPr/>
          <p:nvPr/>
        </p:nvSpPr>
        <p:spPr>
          <a:xfrm>
            <a:off x="501041" y="1719939"/>
            <a:ext cx="11210795" cy="169817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日付プレースホルダー 5">
            <a:extLst>
              <a:ext uri="{FF2B5EF4-FFF2-40B4-BE49-F238E27FC236}">
                <a16:creationId xmlns:a16="http://schemas.microsoft.com/office/drawing/2014/main" id="{D0EA0001-569E-1149-AF97-13EB1325704D}"/>
              </a:ext>
            </a:extLst>
          </p:cNvPr>
          <p:cNvSpPr>
            <a:spLocks noGrp="1"/>
          </p:cNvSpPr>
          <p:nvPr>
            <p:ph type="dt" sz="half" idx="10"/>
          </p:nvPr>
        </p:nvSpPr>
        <p:spPr/>
        <p:txBody>
          <a:bodyPr/>
          <a:lstStyle/>
          <a:p>
            <a:fld id="{2B95D2FA-5A9C-5246-9624-11B288A120C3}" type="datetime1">
              <a:rPr kumimoji="1" lang="ja-JP" altLang="en-US" smtClean="0"/>
              <a:t>2022/3/21</a:t>
            </a:fld>
            <a:endParaRPr kumimoji="1" lang="ja-JP" altLang="en-US"/>
          </a:p>
        </p:txBody>
      </p:sp>
      <p:sp>
        <p:nvSpPr>
          <p:cNvPr id="7" name="スライド番号プレースホルダー 6">
            <a:extLst>
              <a:ext uri="{FF2B5EF4-FFF2-40B4-BE49-F238E27FC236}">
                <a16:creationId xmlns:a16="http://schemas.microsoft.com/office/drawing/2014/main" id="{A162E254-0FD3-4F4D-8C9B-3EE8C3C961DD}"/>
              </a:ext>
            </a:extLst>
          </p:cNvPr>
          <p:cNvSpPr>
            <a:spLocks noGrp="1"/>
          </p:cNvSpPr>
          <p:nvPr>
            <p:ph type="sldNum" sz="quarter" idx="12"/>
          </p:nvPr>
        </p:nvSpPr>
        <p:spPr/>
        <p:txBody>
          <a:bodyPr/>
          <a:lstStyle/>
          <a:p>
            <a:fld id="{A656C2C8-CEF6-9746-8F71-B28302ED3BCE}" type="slidenum">
              <a:rPr kumimoji="1" lang="ja-JP" altLang="en-US" smtClean="0"/>
              <a:t>18</a:t>
            </a:fld>
            <a:endParaRPr kumimoji="1" lang="ja-JP" altLang="en-US"/>
          </a:p>
        </p:txBody>
      </p:sp>
    </p:spTree>
    <p:extLst>
      <p:ext uri="{BB962C8B-B14F-4D97-AF65-F5344CB8AC3E}">
        <p14:creationId xmlns:p14="http://schemas.microsoft.com/office/powerpoint/2010/main" val="3782448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latin typeface="Hiragino Kaku Gothic Pro W3" panose="020B0300000000000000" pitchFamily="34" charset="-128"/>
                <a:ea typeface="Hiragino Kaku Gothic Pro W3" panose="020B0300000000000000" pitchFamily="34" charset="-128"/>
              </a:rPr>
              <a:t>ベイズの定理の確認</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7947"/>
            <a:ext cx="664797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ベイズの定理を使った問題を解いて、ベイズの定理に慣れよう</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2" name="テキスト ボックス 1">
            <a:extLst>
              <a:ext uri="{FF2B5EF4-FFF2-40B4-BE49-F238E27FC236}">
                <a16:creationId xmlns:a16="http://schemas.microsoft.com/office/drawing/2014/main" id="{6F8528C4-E47B-2240-B648-1E00F045C30B}"/>
              </a:ext>
            </a:extLst>
          </p:cNvPr>
          <p:cNvSpPr txBox="1"/>
          <p:nvPr/>
        </p:nvSpPr>
        <p:spPr>
          <a:xfrm>
            <a:off x="501041" y="1759811"/>
            <a:ext cx="10365338" cy="1420261"/>
          </a:xfrm>
          <a:prstGeom prst="rect">
            <a:avLst/>
          </a:prstGeom>
          <a:noFill/>
        </p:spPr>
        <p:txBody>
          <a:bodyPr wrap="none" rtlCol="0">
            <a:spAutoFit/>
          </a:bodyPr>
          <a:lstStyle/>
          <a:p>
            <a:pPr>
              <a:lnSpc>
                <a:spcPct val="150000"/>
              </a:lnSpc>
            </a:pPr>
            <a:r>
              <a:rPr kumimoji="1" lang="ja-JP" altLang="en-US" sz="2000">
                <a:latin typeface="Hiragino Kaku Gothic Pro W3" panose="020B0300000000000000" pitchFamily="34" charset="-128"/>
                <a:ea typeface="Hiragino Kaku Gothic Pro W3" panose="020B0300000000000000" pitchFamily="34" charset="-128"/>
              </a:rPr>
              <a:t>ある地域の気象統計局では、</a:t>
            </a:r>
            <a:r>
              <a:rPr kumimoji="1" lang="en-US" altLang="ja-JP" sz="2000" dirty="0">
                <a:latin typeface="Hiragino Kaku Gothic Pro W3" panose="020B0300000000000000" pitchFamily="34" charset="-128"/>
                <a:ea typeface="Hiragino Kaku Gothic Pro W3" panose="020B0300000000000000" pitchFamily="34" charset="-128"/>
              </a:rPr>
              <a:t>4/1</a:t>
            </a:r>
            <a:r>
              <a:rPr kumimoji="1" lang="ja-JP" altLang="en-US" sz="2000">
                <a:latin typeface="Hiragino Kaku Gothic Pro W3" panose="020B0300000000000000" pitchFamily="34" charset="-128"/>
                <a:ea typeface="Hiragino Kaku Gothic Pro W3" panose="020B0300000000000000" pitchFamily="34" charset="-128"/>
              </a:rPr>
              <a:t>に曇りの確率は</a:t>
            </a:r>
            <a:r>
              <a:rPr kumimoji="1" lang="en-US" altLang="ja-JP" sz="2000" dirty="0">
                <a:latin typeface="Hiragino Kaku Gothic Pro W3" panose="020B0300000000000000" pitchFamily="34" charset="-128"/>
                <a:ea typeface="Hiragino Kaku Gothic Pro W3" panose="020B0300000000000000" pitchFamily="34" charset="-128"/>
              </a:rPr>
              <a:t>0.6</a:t>
            </a:r>
            <a:r>
              <a:rPr kumimoji="1" lang="ja-JP" altLang="en-US" sz="2000">
                <a:latin typeface="Hiragino Kaku Gothic Pro W3" panose="020B0300000000000000" pitchFamily="34" charset="-128"/>
                <a:ea typeface="Hiragino Kaku Gothic Pro W3" panose="020B0300000000000000" pitchFamily="34" charset="-128"/>
              </a:rPr>
              <a:t>、翌日</a:t>
            </a:r>
            <a:r>
              <a:rPr kumimoji="1" lang="en-US" altLang="ja-JP" sz="2000" dirty="0">
                <a:latin typeface="Hiragino Kaku Gothic Pro W3" panose="020B0300000000000000" pitchFamily="34" charset="-128"/>
                <a:ea typeface="Hiragino Kaku Gothic Pro W3" panose="020B0300000000000000" pitchFamily="34" charset="-128"/>
              </a:rPr>
              <a:t>4/2</a:t>
            </a:r>
            <a:r>
              <a:rPr kumimoji="1" lang="ja-JP" altLang="en-US" sz="2000">
                <a:latin typeface="Hiragino Kaku Gothic Pro W3" panose="020B0300000000000000" pitchFamily="34" charset="-128"/>
                <a:ea typeface="Hiragino Kaku Gothic Pro W3" panose="020B0300000000000000" pitchFamily="34" charset="-128"/>
              </a:rPr>
              <a:t>に雨の確率は</a:t>
            </a:r>
            <a:r>
              <a:rPr kumimoji="1" lang="en-US" altLang="ja-JP" sz="2000" dirty="0">
                <a:latin typeface="Hiragino Kaku Gothic Pro W3" panose="020B0300000000000000" pitchFamily="34" charset="-128"/>
                <a:ea typeface="Hiragino Kaku Gothic Pro W3" panose="020B0300000000000000" pitchFamily="34" charset="-128"/>
              </a:rPr>
              <a:t>0.4</a:t>
            </a:r>
            <a:r>
              <a:rPr kumimoji="1" lang="ja-JP" altLang="en-US" sz="2000">
                <a:latin typeface="Hiragino Kaku Gothic Pro W3" panose="020B0300000000000000" pitchFamily="34" charset="-128"/>
                <a:ea typeface="Hiragino Kaku Gothic Pro W3" panose="020B0300000000000000" pitchFamily="34" charset="-128"/>
              </a:rPr>
              <a:t>である。</a:t>
            </a:r>
            <a:endParaRPr kumimoji="1" lang="en-US" altLang="ja-JP" sz="2000"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sz="2000">
                <a:latin typeface="Hiragino Kaku Gothic Pro W3" panose="020B0300000000000000" pitchFamily="34" charset="-128"/>
                <a:ea typeface="Hiragino Kaku Gothic Pro W3" panose="020B0300000000000000" pitchFamily="34" charset="-128"/>
              </a:rPr>
              <a:t>また、</a:t>
            </a:r>
            <a:r>
              <a:rPr kumimoji="1" lang="en-US" altLang="ja-JP" sz="2000" dirty="0">
                <a:latin typeface="Hiragino Kaku Gothic Pro W3" panose="020B0300000000000000" pitchFamily="34" charset="-128"/>
                <a:ea typeface="Hiragino Kaku Gothic Pro W3" panose="020B0300000000000000" pitchFamily="34" charset="-128"/>
              </a:rPr>
              <a:t>4/1</a:t>
            </a:r>
            <a:r>
              <a:rPr kumimoji="1" lang="ja-JP" altLang="en-US" sz="2000">
                <a:latin typeface="Hiragino Kaku Gothic Pro W3" panose="020B0300000000000000" pitchFamily="34" charset="-128"/>
                <a:ea typeface="Hiragino Kaku Gothic Pro W3" panose="020B0300000000000000" pitchFamily="34" charset="-128"/>
              </a:rPr>
              <a:t>に曇りの時に翌日</a:t>
            </a:r>
            <a:r>
              <a:rPr kumimoji="1" lang="en-US" altLang="ja-JP" sz="2000" dirty="0">
                <a:latin typeface="Hiragino Kaku Gothic Pro W3" panose="020B0300000000000000" pitchFamily="34" charset="-128"/>
                <a:ea typeface="Hiragino Kaku Gothic Pro W3" panose="020B0300000000000000" pitchFamily="34" charset="-128"/>
              </a:rPr>
              <a:t>4/2</a:t>
            </a:r>
            <a:r>
              <a:rPr kumimoji="1" lang="ja-JP" altLang="en-US" sz="2000">
                <a:latin typeface="Hiragino Kaku Gothic Pro W3" panose="020B0300000000000000" pitchFamily="34" charset="-128"/>
                <a:ea typeface="Hiragino Kaku Gothic Pro W3" panose="020B0300000000000000" pitchFamily="34" charset="-128"/>
              </a:rPr>
              <a:t>が雨の確率は</a:t>
            </a:r>
            <a:r>
              <a:rPr kumimoji="1" lang="en-US" altLang="ja-JP" sz="2000" dirty="0">
                <a:latin typeface="Hiragino Kaku Gothic Pro W3" panose="020B0300000000000000" pitchFamily="34" charset="-128"/>
                <a:ea typeface="Hiragino Kaku Gothic Pro W3" panose="020B0300000000000000" pitchFamily="34" charset="-128"/>
              </a:rPr>
              <a:t>0.5</a:t>
            </a:r>
            <a:r>
              <a:rPr kumimoji="1" lang="ja-JP" altLang="en-US" sz="2000">
                <a:latin typeface="Hiragino Kaku Gothic Pro W3" panose="020B0300000000000000" pitchFamily="34" charset="-128"/>
                <a:ea typeface="Hiragino Kaku Gothic Pro W3" panose="020B0300000000000000" pitchFamily="34" charset="-128"/>
              </a:rPr>
              <a:t>である。</a:t>
            </a:r>
            <a:endParaRPr kumimoji="1" lang="en-US" altLang="ja-JP" sz="2000"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sz="2000">
                <a:latin typeface="Hiragino Kaku Gothic Pro W3" panose="020B0300000000000000" pitchFamily="34" charset="-128"/>
                <a:ea typeface="Hiragino Kaku Gothic Pro W3" panose="020B0300000000000000" pitchFamily="34" charset="-128"/>
              </a:rPr>
              <a:t>この地域で</a:t>
            </a:r>
            <a:r>
              <a:rPr kumimoji="1" lang="en-US" altLang="ja-JP" sz="2000" dirty="0">
                <a:latin typeface="Hiragino Kaku Gothic Pro W3" panose="020B0300000000000000" pitchFamily="34" charset="-128"/>
                <a:ea typeface="Hiragino Kaku Gothic Pro W3" panose="020B0300000000000000" pitchFamily="34" charset="-128"/>
              </a:rPr>
              <a:t>4/2</a:t>
            </a:r>
            <a:r>
              <a:rPr kumimoji="1" lang="ja-JP" altLang="en-US" sz="2000">
                <a:latin typeface="Hiragino Kaku Gothic Pro W3" panose="020B0300000000000000" pitchFamily="34" charset="-128"/>
                <a:ea typeface="Hiragino Kaku Gothic Pro W3" panose="020B0300000000000000" pitchFamily="34" charset="-128"/>
              </a:rPr>
              <a:t>が雨の時に前日</a:t>
            </a:r>
            <a:r>
              <a:rPr kumimoji="1" lang="en-US" altLang="ja-JP" sz="2000" dirty="0">
                <a:latin typeface="Hiragino Kaku Gothic Pro W3" panose="020B0300000000000000" pitchFamily="34" charset="-128"/>
                <a:ea typeface="Hiragino Kaku Gothic Pro W3" panose="020B0300000000000000" pitchFamily="34" charset="-128"/>
              </a:rPr>
              <a:t>4/1</a:t>
            </a:r>
            <a:r>
              <a:rPr kumimoji="1" lang="ja-JP" altLang="en-US" sz="2000">
                <a:latin typeface="Hiragino Kaku Gothic Pro W3" panose="020B0300000000000000" pitchFamily="34" charset="-128"/>
                <a:ea typeface="Hiragino Kaku Gothic Pro W3" panose="020B0300000000000000" pitchFamily="34" charset="-128"/>
              </a:rPr>
              <a:t>が曇りの確率を求めてみよう。</a:t>
            </a:r>
          </a:p>
        </p:txBody>
      </p:sp>
      <p:sp>
        <p:nvSpPr>
          <p:cNvPr id="3" name="テキスト ボックス 2">
            <a:extLst>
              <a:ext uri="{FF2B5EF4-FFF2-40B4-BE49-F238E27FC236}">
                <a16:creationId xmlns:a16="http://schemas.microsoft.com/office/drawing/2014/main" id="{210F17B8-354C-E644-9BE3-FD423952F485}"/>
              </a:ext>
            </a:extLst>
          </p:cNvPr>
          <p:cNvSpPr txBox="1"/>
          <p:nvPr/>
        </p:nvSpPr>
        <p:spPr>
          <a:xfrm>
            <a:off x="501041" y="1312703"/>
            <a:ext cx="1229788" cy="461665"/>
          </a:xfrm>
          <a:prstGeom prst="rect">
            <a:avLst/>
          </a:prstGeom>
          <a:noFill/>
        </p:spPr>
        <p:txBody>
          <a:bodyPr wrap="square" rtlCol="0">
            <a:spAutoFit/>
          </a:bodyPr>
          <a:lstStyle/>
          <a:p>
            <a:r>
              <a:rPr kumimoji="1" lang="ja-JP" altLang="en-US" sz="2400">
                <a:solidFill>
                  <a:srgbClr val="1E8A14"/>
                </a:solidFill>
                <a:latin typeface="Hiragino Kaku Gothic Pro W3" panose="020B0300000000000000" pitchFamily="34" charset="-128"/>
                <a:ea typeface="Hiragino Kaku Gothic Pro W3" panose="020B0300000000000000" pitchFamily="34" charset="-128"/>
              </a:rPr>
              <a:t>例題</a:t>
            </a:r>
          </a:p>
        </p:txBody>
      </p:sp>
      <p:sp>
        <p:nvSpPr>
          <p:cNvPr id="4" name="正方形/長方形 3">
            <a:extLst>
              <a:ext uri="{FF2B5EF4-FFF2-40B4-BE49-F238E27FC236}">
                <a16:creationId xmlns:a16="http://schemas.microsoft.com/office/drawing/2014/main" id="{B58F7FBB-DFE4-3440-9D28-1A696D2768C9}"/>
              </a:ext>
            </a:extLst>
          </p:cNvPr>
          <p:cNvSpPr/>
          <p:nvPr/>
        </p:nvSpPr>
        <p:spPr>
          <a:xfrm>
            <a:off x="501041" y="1719939"/>
            <a:ext cx="11210795" cy="169817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3968DFD-2A11-FD40-8C36-E309360F77B4}"/>
              </a:ext>
            </a:extLst>
          </p:cNvPr>
          <p:cNvSpPr txBox="1"/>
          <p:nvPr/>
        </p:nvSpPr>
        <p:spPr>
          <a:xfrm>
            <a:off x="501041" y="3640680"/>
            <a:ext cx="5518759" cy="369332"/>
          </a:xfrm>
          <a:prstGeom prst="rect">
            <a:avLst/>
          </a:prstGeom>
          <a:noFill/>
        </p:spPr>
        <p:txBody>
          <a:bodyPr wrap="square" rtlCol="0">
            <a:spAutoFit/>
          </a:bodyPr>
          <a:lstStyle/>
          <a:p>
            <a:r>
              <a:rPr kumimoji="1" lang="ja-JP" altLang="en-US">
                <a:solidFill>
                  <a:srgbClr val="88CC01"/>
                </a:solidFill>
                <a:latin typeface="Hiragino Kaku Gothic Pro W3" panose="020B0300000000000000" pitchFamily="34" charset="-128"/>
                <a:ea typeface="Hiragino Kaku Gothic Pro W3" panose="020B0300000000000000" pitchFamily="34" charset="-128"/>
              </a:rPr>
              <a:t>ヒント</a:t>
            </a:r>
            <a:endParaRPr kumimoji="1" lang="en-US" altLang="ja-JP" dirty="0">
              <a:solidFill>
                <a:srgbClr val="88CC01"/>
              </a:solidFill>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C9FBFBB-B4E7-814A-9B32-6FC11384EEFA}"/>
                  </a:ext>
                </a:extLst>
              </p:cNvPr>
              <p:cNvSpPr txBox="1"/>
              <p:nvPr/>
            </p:nvSpPr>
            <p:spPr>
              <a:xfrm>
                <a:off x="631670" y="4095654"/>
                <a:ext cx="4865616" cy="2595519"/>
              </a:xfrm>
              <a:prstGeom prst="rect">
                <a:avLst/>
              </a:prstGeom>
              <a:noFill/>
            </p:spPr>
            <p:txBody>
              <a:bodyPr wrap="square" rtlCol="0">
                <a:spAutoFit/>
              </a:bodyPr>
              <a:lstStyle/>
              <a:p>
                <a:pPr>
                  <a:lnSpc>
                    <a:spcPct val="150000"/>
                  </a:lnSpc>
                </a:pPr>
                <a:r>
                  <a:rPr lang="ja-JP" altLang="en-US">
                    <a:latin typeface="Hiragino Kaku Gothic Pro W3" panose="020B0300000000000000" pitchFamily="34" charset="-128"/>
                    <a:ea typeface="Hiragino Kaku Gothic Pro W3" panose="020B0300000000000000" pitchFamily="34" charset="-128"/>
                  </a:rPr>
                  <a:t>事象</a:t>
                </a:r>
                <a:r>
                  <a:rPr lang="en-US" altLang="ja-JP" dirty="0">
                    <a:latin typeface="Hiragino Kaku Gothic Pro W3" panose="020B0300000000000000" pitchFamily="34" charset="-128"/>
                    <a:ea typeface="Hiragino Kaku Gothic Pro W3" panose="020B0300000000000000" pitchFamily="34" charset="-128"/>
                  </a:rPr>
                  <a:t>A : 4/1</a:t>
                </a:r>
                <a:r>
                  <a:rPr lang="ja-JP" altLang="en-US">
                    <a:latin typeface="Hiragino Kaku Gothic Pro W3" panose="020B0300000000000000" pitchFamily="34" charset="-128"/>
                    <a:ea typeface="Hiragino Kaku Gothic Pro W3" panose="020B0300000000000000" pitchFamily="34" charset="-128"/>
                  </a:rPr>
                  <a:t>が曇りであること</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事象</a:t>
                </a:r>
                <a:r>
                  <a:rPr lang="en-US" altLang="ja-JP" dirty="0">
                    <a:latin typeface="Hiragino Kaku Gothic Pro W3" panose="020B0300000000000000" pitchFamily="34" charset="-128"/>
                    <a:ea typeface="Hiragino Kaku Gothic Pro W3" panose="020B0300000000000000" pitchFamily="34" charset="-128"/>
                  </a:rPr>
                  <a:t>B : 4/2</a:t>
                </a:r>
                <a:r>
                  <a:rPr lang="ja-JP" altLang="en-US">
                    <a:latin typeface="Hiragino Kaku Gothic Pro W3" panose="020B0300000000000000" pitchFamily="34" charset="-128"/>
                    <a:ea typeface="Hiragino Kaku Gothic Pro W3" panose="020B0300000000000000" pitchFamily="34" charset="-128"/>
                  </a:rPr>
                  <a:t>が雨であること</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ベイズの定理</a:t>
                </a:r>
                <a:r>
                  <a:rPr lang="en-US" altLang="ja-JP" dirty="0">
                    <a:latin typeface="Hiragino Kaku Gothic Pro W3" panose="020B0300000000000000" pitchFamily="34" charset="-128"/>
                    <a:ea typeface="Hiragino Kaku Gothic Pro W3" panose="020B0300000000000000" pitchFamily="34" charset="-128"/>
                  </a:rPr>
                  <a:t> : </a:t>
                </a:r>
              </a:p>
              <a:p>
                <a:pPr>
                  <a:lnSpc>
                    <a:spcPct val="150000"/>
                  </a:lnSpc>
                </a:pPr>
                <a14:m>
                  <m:oMathPara xmlns:m="http://schemas.openxmlformats.org/officeDocument/2006/math">
                    <m:oMathParaPr>
                      <m:jc m:val="centerGroup"/>
                    </m:oMathParaPr>
                    <m:oMath xmlns:m="http://schemas.openxmlformats.org/officeDocument/2006/math">
                      <m:r>
                        <m:rPr>
                          <m:sty m:val="p"/>
                        </m:rPr>
                        <a:rPr lang="en-US" altLang="ja-JP">
                          <a:latin typeface="Cambria Math" panose="02040503050406030204" pitchFamily="18" charset="0"/>
                          <a:ea typeface="Cambria Math" panose="02040503050406030204" pitchFamily="18" charset="0"/>
                        </a:rPr>
                        <m:t>P</m:t>
                      </m:r>
                      <m:d>
                        <m:dPr>
                          <m:ctrlPr>
                            <a:rPr lang="en-US" altLang="ja-JP" i="1">
                              <a:latin typeface="Cambria Math" panose="02040503050406030204" pitchFamily="18" charset="0"/>
                              <a:ea typeface="Cambria Math" panose="02040503050406030204" pitchFamily="18" charset="0"/>
                            </a:rPr>
                          </m:ctrlPr>
                        </m:dPr>
                        <m:e>
                          <m:r>
                            <m:rPr>
                              <m:sty m:val="p"/>
                            </m:rPr>
                            <a:rPr lang="en-US" altLang="ja-JP">
                              <a:latin typeface="Cambria Math" panose="02040503050406030204" pitchFamily="18" charset="0"/>
                              <a:ea typeface="Cambria Math" panose="02040503050406030204" pitchFamily="18" charset="0"/>
                            </a:rPr>
                            <m:t>A</m:t>
                          </m:r>
                        </m:e>
                        <m:e>
                          <m:r>
                            <m:rPr>
                              <m:sty m:val="p"/>
                            </m:rPr>
                            <a:rPr lang="en-US" altLang="ja-JP">
                              <a:latin typeface="Cambria Math" panose="02040503050406030204" pitchFamily="18" charset="0"/>
                              <a:ea typeface="Cambria Math" panose="02040503050406030204" pitchFamily="18" charset="0"/>
                            </a:rPr>
                            <m:t>B</m:t>
                          </m:r>
                        </m:e>
                      </m:d>
                      <m:r>
                        <a:rPr lang="en-US" altLang="ja-JP">
                          <a:latin typeface="Cambria Math" panose="02040503050406030204" pitchFamily="18" charset="0"/>
                          <a:ea typeface="Cambria Math" panose="02040503050406030204" pitchFamily="18" charset="0"/>
                        </a:rPr>
                        <m:t>=</m:t>
                      </m:r>
                      <m:f>
                        <m:fPr>
                          <m:ctrlPr>
                            <a:rPr lang="en-US" altLang="ja-JP" i="1">
                              <a:latin typeface="Cambria Math" panose="02040503050406030204" pitchFamily="18" charset="0"/>
                              <a:ea typeface="Cambria Math" panose="02040503050406030204" pitchFamily="18" charset="0"/>
                            </a:rPr>
                          </m:ctrlPr>
                        </m:fPr>
                        <m:num>
                          <m:r>
                            <m:rPr>
                              <m:sty m:val="p"/>
                            </m:rPr>
                            <a:rPr lang="en-US" altLang="ja-JP">
                              <a:latin typeface="Cambria Math" panose="02040503050406030204" pitchFamily="18" charset="0"/>
                              <a:ea typeface="Cambria Math" panose="02040503050406030204" pitchFamily="18" charset="0"/>
                            </a:rPr>
                            <m:t>P</m:t>
                          </m:r>
                          <m:d>
                            <m:dPr>
                              <m:ctrlPr>
                                <a:rPr lang="en-US" altLang="ja-JP" i="1">
                                  <a:latin typeface="Cambria Math" panose="02040503050406030204" pitchFamily="18" charset="0"/>
                                  <a:ea typeface="Cambria Math" panose="02040503050406030204" pitchFamily="18" charset="0"/>
                                </a:rPr>
                              </m:ctrlPr>
                            </m:dPr>
                            <m:e>
                              <m:r>
                                <m:rPr>
                                  <m:sty m:val="p"/>
                                </m:rPr>
                                <a:rPr lang="en-US" altLang="ja-JP">
                                  <a:latin typeface="Cambria Math" panose="02040503050406030204" pitchFamily="18" charset="0"/>
                                  <a:ea typeface="Cambria Math" panose="02040503050406030204" pitchFamily="18" charset="0"/>
                                </a:rPr>
                                <m:t>B</m:t>
                              </m:r>
                            </m:e>
                            <m:e>
                              <m:r>
                                <m:rPr>
                                  <m:sty m:val="p"/>
                                </m:rPr>
                                <a:rPr lang="en-US" altLang="ja-JP">
                                  <a:latin typeface="Cambria Math" panose="02040503050406030204" pitchFamily="18" charset="0"/>
                                  <a:ea typeface="Cambria Math" panose="02040503050406030204" pitchFamily="18" charset="0"/>
                                </a:rPr>
                                <m:t>A</m:t>
                              </m:r>
                            </m:e>
                          </m:d>
                          <m:r>
                            <m:rPr>
                              <m:sty m:val="p"/>
                            </m:rPr>
                            <a:rPr lang="en-US" altLang="ja-JP">
                              <a:latin typeface="Cambria Math" panose="02040503050406030204" pitchFamily="18" charset="0"/>
                              <a:ea typeface="Cambria Math" panose="02040503050406030204" pitchFamily="18" charset="0"/>
                            </a:rPr>
                            <m:t>P</m:t>
                          </m:r>
                          <m:r>
                            <a:rPr lang="en-US" altLang="ja-JP">
                              <a:latin typeface="Cambria Math" panose="02040503050406030204" pitchFamily="18" charset="0"/>
                              <a:ea typeface="Cambria Math" panose="02040503050406030204" pitchFamily="18" charset="0"/>
                            </a:rPr>
                            <m:t>(</m:t>
                          </m:r>
                          <m:r>
                            <m:rPr>
                              <m:sty m:val="p"/>
                            </m:rPr>
                            <a:rPr lang="en-US" altLang="ja-JP">
                              <a:latin typeface="Cambria Math" panose="02040503050406030204" pitchFamily="18" charset="0"/>
                              <a:ea typeface="Cambria Math" panose="02040503050406030204" pitchFamily="18" charset="0"/>
                            </a:rPr>
                            <m:t>A</m:t>
                          </m:r>
                          <m:r>
                            <a:rPr lang="en-US" altLang="ja-JP">
                              <a:latin typeface="Cambria Math" panose="02040503050406030204" pitchFamily="18" charset="0"/>
                              <a:ea typeface="Cambria Math" panose="02040503050406030204" pitchFamily="18" charset="0"/>
                            </a:rPr>
                            <m:t>)</m:t>
                          </m:r>
                        </m:num>
                        <m:den>
                          <m:r>
                            <m:rPr>
                              <m:sty m:val="p"/>
                            </m:rPr>
                            <a:rPr lang="en-US" altLang="ja-JP">
                              <a:latin typeface="Cambria Math" panose="02040503050406030204" pitchFamily="18" charset="0"/>
                              <a:ea typeface="Cambria Math" panose="02040503050406030204" pitchFamily="18" charset="0"/>
                            </a:rPr>
                            <m:t>P</m:t>
                          </m:r>
                          <m:r>
                            <a:rPr lang="en-US" altLang="ja-JP">
                              <a:latin typeface="Cambria Math" panose="02040503050406030204" pitchFamily="18" charset="0"/>
                              <a:ea typeface="Cambria Math" panose="02040503050406030204" pitchFamily="18" charset="0"/>
                            </a:rPr>
                            <m:t>(</m:t>
                          </m:r>
                          <m:r>
                            <m:rPr>
                              <m:sty m:val="p"/>
                            </m:rPr>
                            <a:rPr lang="en-US" altLang="ja-JP">
                              <a:latin typeface="Cambria Math" panose="02040503050406030204" pitchFamily="18" charset="0"/>
                              <a:ea typeface="Cambria Math" panose="02040503050406030204" pitchFamily="18" charset="0"/>
                            </a:rPr>
                            <m:t>B</m:t>
                          </m:r>
                          <m:r>
                            <a:rPr lang="en-US" altLang="ja-JP">
                              <a:latin typeface="Cambria Math" panose="02040503050406030204" pitchFamily="18" charset="0"/>
                              <a:ea typeface="Cambria Math" panose="02040503050406030204" pitchFamily="18" charset="0"/>
                            </a:rPr>
                            <m:t>)</m:t>
                          </m:r>
                        </m:den>
                      </m:f>
                    </m:oMath>
                  </m:oMathPara>
                </a14:m>
                <a:endParaRPr lang="en-US" altLang="ja-JP" dirty="0"/>
              </a:p>
              <a:p>
                <a:pPr>
                  <a:lnSpc>
                    <a:spcPct val="150000"/>
                  </a:lnSpc>
                </a:pPr>
                <a:endParaRPr kumimoji="1" lang="ja-JP" altLang="en-US"/>
              </a:p>
            </p:txBody>
          </p:sp>
        </mc:Choice>
        <mc:Fallback xmlns="">
          <p:sp>
            <p:nvSpPr>
              <p:cNvPr id="9" name="テキスト ボックス 8">
                <a:extLst>
                  <a:ext uri="{FF2B5EF4-FFF2-40B4-BE49-F238E27FC236}">
                    <a16:creationId xmlns:a16="http://schemas.microsoft.com/office/drawing/2014/main" id="{3C9FBFBB-B4E7-814A-9B32-6FC11384EEFA}"/>
                  </a:ext>
                </a:extLst>
              </p:cNvPr>
              <p:cNvSpPr txBox="1">
                <a:spLocks noRot="1" noChangeAspect="1" noMove="1" noResize="1" noEditPoints="1" noAdjustHandles="1" noChangeArrowheads="1" noChangeShapeType="1" noTextEdit="1"/>
              </p:cNvSpPr>
              <p:nvPr/>
            </p:nvSpPr>
            <p:spPr>
              <a:xfrm>
                <a:off x="631670" y="4095654"/>
                <a:ext cx="4865616" cy="2595519"/>
              </a:xfrm>
              <a:prstGeom prst="rect">
                <a:avLst/>
              </a:prstGeom>
              <a:blipFill>
                <a:blip r:embed="rId3"/>
                <a:stretch>
                  <a:fillRect l="-1042"/>
                </a:stretch>
              </a:blipFill>
            </p:spPr>
            <p:txBody>
              <a:bodyPr/>
              <a:lstStyle/>
              <a:p>
                <a:r>
                  <a:rPr lang="ja-JP" altLang="en-US">
                    <a:noFill/>
                  </a:rPr>
                  <a:t> </a:t>
                </a:r>
              </a:p>
            </p:txBody>
          </p:sp>
        </mc:Fallback>
      </mc:AlternateContent>
      <p:sp>
        <p:nvSpPr>
          <p:cNvPr id="6" name="日付プレースホルダー 5">
            <a:extLst>
              <a:ext uri="{FF2B5EF4-FFF2-40B4-BE49-F238E27FC236}">
                <a16:creationId xmlns:a16="http://schemas.microsoft.com/office/drawing/2014/main" id="{9EA9CF01-7DD9-4D41-810B-9B01D28BE2E8}"/>
              </a:ext>
            </a:extLst>
          </p:cNvPr>
          <p:cNvSpPr>
            <a:spLocks noGrp="1"/>
          </p:cNvSpPr>
          <p:nvPr>
            <p:ph type="dt" sz="half" idx="10"/>
          </p:nvPr>
        </p:nvSpPr>
        <p:spPr/>
        <p:txBody>
          <a:bodyPr/>
          <a:lstStyle/>
          <a:p>
            <a:fld id="{BBC83538-7869-8E44-A2ED-38ED0EB5A9CA}" type="datetime1">
              <a:rPr kumimoji="1" lang="ja-JP" altLang="en-US" smtClean="0"/>
              <a:t>2022/3/21</a:t>
            </a:fld>
            <a:endParaRPr kumimoji="1" lang="ja-JP" altLang="en-US"/>
          </a:p>
        </p:txBody>
      </p:sp>
      <p:sp>
        <p:nvSpPr>
          <p:cNvPr id="7" name="スライド番号プレースホルダー 6">
            <a:extLst>
              <a:ext uri="{FF2B5EF4-FFF2-40B4-BE49-F238E27FC236}">
                <a16:creationId xmlns:a16="http://schemas.microsoft.com/office/drawing/2014/main" id="{718991EC-0427-7241-8D4E-F73DB73E7C53}"/>
              </a:ext>
            </a:extLst>
          </p:cNvPr>
          <p:cNvSpPr>
            <a:spLocks noGrp="1"/>
          </p:cNvSpPr>
          <p:nvPr>
            <p:ph type="sldNum" sz="quarter" idx="12"/>
          </p:nvPr>
        </p:nvSpPr>
        <p:spPr/>
        <p:txBody>
          <a:bodyPr/>
          <a:lstStyle/>
          <a:p>
            <a:fld id="{A656C2C8-CEF6-9746-8F71-B28302ED3BCE}" type="slidenum">
              <a:rPr kumimoji="1" lang="ja-JP" altLang="en-US" smtClean="0"/>
              <a:t>19</a:t>
            </a:fld>
            <a:endParaRPr kumimoji="1" lang="ja-JP" altLang="en-US"/>
          </a:p>
        </p:txBody>
      </p:sp>
    </p:spTree>
    <p:extLst>
      <p:ext uri="{BB962C8B-B14F-4D97-AF65-F5344CB8AC3E}">
        <p14:creationId xmlns:p14="http://schemas.microsoft.com/office/powerpoint/2010/main" val="1978440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2C1D1D-4E7F-384B-A1FC-FEFC53CA59D0}"/>
              </a:ext>
            </a:extLst>
          </p:cNvPr>
          <p:cNvSpPr>
            <a:spLocks noGrp="1"/>
          </p:cNvSpPr>
          <p:nvPr>
            <p:ph type="title"/>
          </p:nvPr>
        </p:nvSpPr>
        <p:spPr/>
        <p:txBody>
          <a:bodyPr/>
          <a:lstStyle/>
          <a:p>
            <a:r>
              <a:rPr kumimoji="1" lang="ja-JP" altLang="en-US">
                <a:latin typeface="Hiragino Kaku Gothic Pro W3" panose="020B0300000000000000" pitchFamily="34" charset="-128"/>
                <a:ea typeface="Hiragino Kaku Gothic Pro W3" panose="020B0300000000000000" pitchFamily="34" charset="-128"/>
              </a:rPr>
              <a:t>目次</a:t>
            </a:r>
          </a:p>
        </p:txBody>
      </p:sp>
      <p:sp>
        <p:nvSpPr>
          <p:cNvPr id="3" name="コンテンツ プレースホルダー 2">
            <a:extLst>
              <a:ext uri="{FF2B5EF4-FFF2-40B4-BE49-F238E27FC236}">
                <a16:creationId xmlns:a16="http://schemas.microsoft.com/office/drawing/2014/main" id="{F8A968C9-4C16-B144-A496-9468A2A3AF81}"/>
              </a:ext>
            </a:extLst>
          </p:cNvPr>
          <p:cNvSpPr>
            <a:spLocks noGrp="1"/>
          </p:cNvSpPr>
          <p:nvPr>
            <p:ph idx="1"/>
          </p:nvPr>
        </p:nvSpPr>
        <p:spPr>
          <a:xfrm>
            <a:off x="838200" y="1825625"/>
            <a:ext cx="5742482" cy="4351338"/>
          </a:xfrm>
          <a:solidFill>
            <a:schemeClr val="bg1"/>
          </a:solidFill>
        </p:spPr>
        <p:txBody>
          <a:bodyPr>
            <a:normAutofit lnSpcReduction="10000"/>
          </a:bodyPr>
          <a:lstStyle/>
          <a:p>
            <a:pPr marL="514350" indent="-514350">
              <a:lnSpc>
                <a:spcPct val="150000"/>
              </a:lnSpc>
              <a:buFont typeface="+mj-lt"/>
              <a:buAutoNum type="arabicPeriod"/>
            </a:pPr>
            <a:r>
              <a:rPr kumimoji="1" lang="ja-JP" altLang="en-US">
                <a:latin typeface="Hiragino Kaku Gothic Pro W3" panose="020B0300000000000000" pitchFamily="34" charset="-128"/>
                <a:ea typeface="Hiragino Kaku Gothic Pro W3" panose="020B0300000000000000" pitchFamily="34" charset="-128"/>
              </a:rPr>
              <a:t>ベイズ統計の直感的理解</a:t>
            </a:r>
            <a:endParaRPr kumimoji="1" lang="en-US" altLang="ja-JP" dirty="0">
              <a:latin typeface="Hiragino Kaku Gothic Pro W3" panose="020B0300000000000000" pitchFamily="34" charset="-128"/>
              <a:ea typeface="Hiragino Kaku Gothic Pro W3" panose="020B0300000000000000" pitchFamily="34" charset="-128"/>
            </a:endParaRPr>
          </a:p>
          <a:p>
            <a:pPr marL="514350" indent="-514350">
              <a:lnSpc>
                <a:spcPct val="150000"/>
              </a:lnSpc>
              <a:buFont typeface="+mj-lt"/>
              <a:buAutoNum type="arabicPeriod"/>
            </a:pPr>
            <a:r>
              <a:rPr lang="ja-JP" altLang="en-US">
                <a:latin typeface="Hiragino Kaku Gothic Pro W3" panose="020B0300000000000000" pitchFamily="34" charset="-128"/>
                <a:ea typeface="Hiragino Kaku Gothic Pro W3" panose="020B0300000000000000" pitchFamily="34" charset="-128"/>
              </a:rPr>
              <a:t>前提知識の確認</a:t>
            </a:r>
            <a:endParaRPr lang="en-US" altLang="ja-JP" dirty="0">
              <a:latin typeface="Hiragino Kaku Gothic Pro W3" panose="020B0300000000000000" pitchFamily="34" charset="-128"/>
              <a:ea typeface="Hiragino Kaku Gothic Pro W3" panose="020B0300000000000000" pitchFamily="34" charset="-128"/>
            </a:endParaRPr>
          </a:p>
          <a:p>
            <a:pPr marL="514350" indent="-514350">
              <a:lnSpc>
                <a:spcPct val="150000"/>
              </a:lnSpc>
              <a:buFont typeface="+mj-lt"/>
              <a:buAutoNum type="arabicPeriod"/>
            </a:pPr>
            <a:r>
              <a:rPr kumimoji="1" lang="ja-JP" altLang="en-US">
                <a:latin typeface="Hiragino Kaku Gothic Pro W3" panose="020B0300000000000000" pitchFamily="34" charset="-128"/>
                <a:ea typeface="Hiragino Kaku Gothic Pro W3" panose="020B0300000000000000" pitchFamily="34" charset="-128"/>
              </a:rPr>
              <a:t>ベイズの定理</a:t>
            </a:r>
            <a:endParaRPr kumimoji="1" lang="en-US" altLang="ja-JP" dirty="0">
              <a:latin typeface="Hiragino Kaku Gothic Pro W3" panose="020B0300000000000000" pitchFamily="34" charset="-128"/>
              <a:ea typeface="Hiragino Kaku Gothic Pro W3" panose="020B0300000000000000" pitchFamily="34" charset="-128"/>
            </a:endParaRPr>
          </a:p>
          <a:p>
            <a:pPr marL="514350" indent="-514350">
              <a:lnSpc>
                <a:spcPct val="150000"/>
              </a:lnSpc>
              <a:buFont typeface="+mj-lt"/>
              <a:buAutoNum type="arabicPeriod"/>
            </a:pPr>
            <a:r>
              <a:rPr lang="ja-JP" altLang="en-US">
                <a:latin typeface="Hiragino Kaku Gothic Pro W3" panose="020B0300000000000000" pitchFamily="34" charset="-128"/>
                <a:ea typeface="Hiragino Kaku Gothic Pro W3" panose="020B0300000000000000" pitchFamily="34" charset="-128"/>
              </a:rPr>
              <a:t>ベイズの基本公式</a:t>
            </a:r>
            <a:endParaRPr lang="en-US" altLang="ja-JP" dirty="0">
              <a:latin typeface="Hiragino Kaku Gothic Pro W3" panose="020B0300000000000000" pitchFamily="34" charset="-128"/>
              <a:ea typeface="Hiragino Kaku Gothic Pro W3" panose="020B0300000000000000" pitchFamily="34" charset="-128"/>
            </a:endParaRPr>
          </a:p>
          <a:p>
            <a:pPr marL="514350" indent="-514350">
              <a:lnSpc>
                <a:spcPct val="150000"/>
              </a:lnSpc>
              <a:buFont typeface="+mj-lt"/>
              <a:buAutoNum type="arabicPeriod"/>
            </a:pPr>
            <a:r>
              <a:rPr kumimoji="1" lang="ja-JP" altLang="en-US">
                <a:latin typeface="Hiragino Kaku Gothic Pro W3" panose="020B0300000000000000" pitchFamily="34" charset="-128"/>
                <a:ea typeface="Hiragino Kaku Gothic Pro W3" panose="020B0300000000000000" pitchFamily="34" charset="-128"/>
              </a:rPr>
              <a:t>ベイズの基本公式を用いた例題</a:t>
            </a:r>
            <a:endParaRPr kumimoji="1" lang="en-US" altLang="ja-JP" dirty="0">
              <a:latin typeface="Hiragino Kaku Gothic Pro W3" panose="020B0300000000000000" pitchFamily="34" charset="-128"/>
              <a:ea typeface="Hiragino Kaku Gothic Pro W3" panose="020B0300000000000000" pitchFamily="34" charset="-128"/>
            </a:endParaRPr>
          </a:p>
          <a:p>
            <a:pPr marL="514350" indent="-514350">
              <a:lnSpc>
                <a:spcPct val="150000"/>
              </a:lnSpc>
              <a:buFont typeface="+mj-lt"/>
              <a:buAutoNum type="arabicPeriod"/>
            </a:pPr>
            <a:r>
              <a:rPr lang="ja-JP" altLang="en-US">
                <a:latin typeface="Hiragino Kaku Gothic Pro W3" panose="020B0300000000000000" pitchFamily="34" charset="-128"/>
                <a:ea typeface="Hiragino Kaku Gothic Pro W3" panose="020B0300000000000000" pitchFamily="34" charset="-128"/>
              </a:rPr>
              <a:t>例題を用いたベイズ理論の応用</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4" name="日付プレースホルダー 3">
            <a:extLst>
              <a:ext uri="{FF2B5EF4-FFF2-40B4-BE49-F238E27FC236}">
                <a16:creationId xmlns:a16="http://schemas.microsoft.com/office/drawing/2014/main" id="{A863444C-7731-D14C-94F2-22B74E3BA50F}"/>
              </a:ext>
            </a:extLst>
          </p:cNvPr>
          <p:cNvSpPr>
            <a:spLocks noGrp="1"/>
          </p:cNvSpPr>
          <p:nvPr>
            <p:ph type="dt" sz="half" idx="10"/>
          </p:nvPr>
        </p:nvSpPr>
        <p:spPr/>
        <p:txBody>
          <a:bodyPr/>
          <a:lstStyle/>
          <a:p>
            <a:fld id="{A970CF71-BA0C-8C43-88A3-78C7675A6CBB}" type="datetime1">
              <a:rPr kumimoji="1" lang="ja-JP" altLang="en-US" smtClean="0"/>
              <a:t>2022/3/21</a:t>
            </a:fld>
            <a:endParaRPr kumimoji="1" lang="ja-JP" altLang="en-US"/>
          </a:p>
        </p:txBody>
      </p:sp>
      <p:sp>
        <p:nvSpPr>
          <p:cNvPr id="5" name="スライド番号プレースホルダー 4">
            <a:extLst>
              <a:ext uri="{FF2B5EF4-FFF2-40B4-BE49-F238E27FC236}">
                <a16:creationId xmlns:a16="http://schemas.microsoft.com/office/drawing/2014/main" id="{00831B62-CC69-FC4B-BA40-6F97BD8CC8CF}"/>
              </a:ext>
            </a:extLst>
          </p:cNvPr>
          <p:cNvSpPr>
            <a:spLocks noGrp="1"/>
          </p:cNvSpPr>
          <p:nvPr>
            <p:ph type="sldNum" sz="quarter" idx="12"/>
          </p:nvPr>
        </p:nvSpPr>
        <p:spPr/>
        <p:txBody>
          <a:bodyPr/>
          <a:lstStyle/>
          <a:p>
            <a:fld id="{A656C2C8-CEF6-9746-8F71-B28302ED3BCE}" type="slidenum">
              <a:rPr kumimoji="1" lang="ja-JP" altLang="en-US" smtClean="0"/>
              <a:t>2</a:t>
            </a:fld>
            <a:endParaRPr kumimoji="1" lang="ja-JP" altLang="en-US"/>
          </a:p>
        </p:txBody>
      </p:sp>
      <p:sp>
        <p:nvSpPr>
          <p:cNvPr id="22" name="正方形/長方形 21">
            <a:extLst>
              <a:ext uri="{FF2B5EF4-FFF2-40B4-BE49-F238E27FC236}">
                <a16:creationId xmlns:a16="http://schemas.microsoft.com/office/drawing/2014/main" id="{CF44D3EC-029A-5F49-9F38-DE9D0C84B074}"/>
              </a:ext>
            </a:extLst>
          </p:cNvPr>
          <p:cNvSpPr/>
          <p:nvPr/>
        </p:nvSpPr>
        <p:spPr>
          <a:xfrm>
            <a:off x="1012743" y="1394085"/>
            <a:ext cx="1040910" cy="119922"/>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69388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ACF09C-70AD-0F46-91A6-D15AF6F0374D}"/>
              </a:ext>
            </a:extLst>
          </p:cNvPr>
          <p:cNvSpPr>
            <a:spLocks noGrp="1"/>
          </p:cNvSpPr>
          <p:nvPr>
            <p:ph type="ctrTitle"/>
          </p:nvPr>
        </p:nvSpPr>
        <p:spPr/>
        <p:txBody>
          <a:bodyPr>
            <a:normAutofit/>
          </a:bodyPr>
          <a:lstStyle/>
          <a:p>
            <a:r>
              <a:rPr kumimoji="1" lang="ja-JP" altLang="en-US" sz="5400">
                <a:latin typeface="Hiragino Kaku Gothic Pro W3" panose="020B0300000000000000" pitchFamily="34" charset="-128"/>
                <a:ea typeface="Hiragino Kaku Gothic Pro W3" panose="020B0300000000000000" pitchFamily="34" charset="-128"/>
              </a:rPr>
              <a:t>ベイズの</a:t>
            </a:r>
            <a:r>
              <a:rPr lang="ja-JP" altLang="en-US" sz="5400">
                <a:latin typeface="Hiragino Kaku Gothic Pro W3" panose="020B0300000000000000" pitchFamily="34" charset="-128"/>
                <a:ea typeface="Hiragino Kaku Gothic Pro W3" panose="020B0300000000000000" pitchFamily="34" charset="-128"/>
              </a:rPr>
              <a:t>基本公式</a:t>
            </a:r>
            <a:endParaRPr kumimoji="1" lang="ja-JP" altLang="en-US" sz="540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3693086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latin typeface="Hiragino Kaku Gothic Pro W3" panose="020B0300000000000000" pitchFamily="34" charset="-128"/>
                <a:ea typeface="Hiragino Kaku Gothic Pro W3" panose="020B0300000000000000" pitchFamily="34" charset="-128"/>
              </a:rPr>
              <a:t>ベイズの</a:t>
            </a:r>
            <a:r>
              <a:rPr lang="ja-JP" altLang="en-US" sz="2000">
                <a:latin typeface="Hiragino Kaku Gothic Pro W3" panose="020B0300000000000000" pitchFamily="34" charset="-128"/>
                <a:ea typeface="Hiragino Kaku Gothic Pro W3" panose="020B0300000000000000" pitchFamily="34" charset="-128"/>
              </a:rPr>
              <a:t>基本公式</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7947"/>
            <a:ext cx="5955476"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ベイズの定理の解釈を拡張し、ベイズの基本公式を導く</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2" name="テキスト ボックス 1">
            <a:extLst>
              <a:ext uri="{FF2B5EF4-FFF2-40B4-BE49-F238E27FC236}">
                <a16:creationId xmlns:a16="http://schemas.microsoft.com/office/drawing/2014/main" id="{6F8528C4-E47B-2240-B648-1E00F045C30B}"/>
              </a:ext>
            </a:extLst>
          </p:cNvPr>
          <p:cNvSpPr txBox="1"/>
          <p:nvPr/>
        </p:nvSpPr>
        <p:spPr>
          <a:xfrm>
            <a:off x="501041" y="1662020"/>
            <a:ext cx="1752403" cy="496931"/>
          </a:xfrm>
          <a:prstGeom prst="rect">
            <a:avLst/>
          </a:prstGeom>
          <a:noFill/>
        </p:spPr>
        <p:txBody>
          <a:bodyPr wrap="none" rtlCol="0">
            <a:spAutoFit/>
          </a:bodyPr>
          <a:lstStyle/>
          <a:p>
            <a:pPr>
              <a:lnSpc>
                <a:spcPct val="150000"/>
              </a:lnSpc>
            </a:pPr>
            <a:r>
              <a:rPr kumimoji="1" lang="ja-JP" altLang="en-US" sz="2000" b="1">
                <a:latin typeface="Hiragino Kaku Gothic Pro W3" panose="020B0300000000000000" pitchFamily="34" charset="-128"/>
                <a:ea typeface="Hiragino Kaku Gothic Pro W3" panose="020B0300000000000000" pitchFamily="34" charset="-128"/>
              </a:rPr>
              <a:t>ベイズの定理</a:t>
            </a:r>
          </a:p>
        </p:txBody>
      </p: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14E6C0D1-C47E-2545-B141-29FBC152068B}"/>
                  </a:ext>
                </a:extLst>
              </p:cNvPr>
              <p:cNvSpPr/>
              <p:nvPr/>
            </p:nvSpPr>
            <p:spPr>
              <a:xfrm>
                <a:off x="2224590" y="2537906"/>
                <a:ext cx="7499489" cy="2047997"/>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6000" smtClean="0">
                          <a:solidFill>
                            <a:schemeClr val="tx1"/>
                          </a:solidFill>
                          <a:latin typeface="Cambria Math" panose="02040503050406030204" pitchFamily="18" charset="0"/>
                          <a:ea typeface="Cambria Math" panose="02040503050406030204" pitchFamily="18" charset="0"/>
                        </a:rPr>
                        <m:t>P</m:t>
                      </m:r>
                      <m:d>
                        <m:dPr>
                          <m:ctrlPr>
                            <a:rPr lang="en-US" altLang="ja-JP" sz="6000" i="1">
                              <a:solidFill>
                                <a:schemeClr val="tx1"/>
                              </a:solidFill>
                              <a:latin typeface="Cambria Math" panose="02040503050406030204" pitchFamily="18" charset="0"/>
                              <a:ea typeface="Cambria Math" panose="02040503050406030204" pitchFamily="18" charset="0"/>
                            </a:rPr>
                          </m:ctrlPr>
                        </m:dPr>
                        <m:e>
                          <m:r>
                            <m:rPr>
                              <m:sty m:val="p"/>
                            </m:rPr>
                            <a:rPr lang="en-US" altLang="ja-JP" sz="6000">
                              <a:solidFill>
                                <a:schemeClr val="tx1"/>
                              </a:solidFill>
                              <a:latin typeface="Cambria Math" panose="02040503050406030204" pitchFamily="18" charset="0"/>
                              <a:ea typeface="Cambria Math" panose="02040503050406030204" pitchFamily="18" charset="0"/>
                            </a:rPr>
                            <m:t>A</m:t>
                          </m:r>
                        </m:e>
                        <m:e>
                          <m:r>
                            <m:rPr>
                              <m:sty m:val="p"/>
                            </m:rPr>
                            <a:rPr lang="en-US" altLang="ja-JP" sz="6000">
                              <a:solidFill>
                                <a:schemeClr val="tx1"/>
                              </a:solidFill>
                              <a:latin typeface="Cambria Math" panose="02040503050406030204" pitchFamily="18" charset="0"/>
                              <a:ea typeface="Cambria Math" panose="02040503050406030204" pitchFamily="18" charset="0"/>
                            </a:rPr>
                            <m:t>B</m:t>
                          </m:r>
                        </m:e>
                      </m:d>
                      <m:r>
                        <a:rPr lang="en-US" altLang="ja-JP" sz="6000" b="0" i="0" smtClean="0">
                          <a:solidFill>
                            <a:schemeClr val="tx1"/>
                          </a:solidFill>
                          <a:latin typeface="Cambria Math" panose="02040503050406030204" pitchFamily="18" charset="0"/>
                          <a:ea typeface="Cambria Math" panose="02040503050406030204" pitchFamily="18" charset="0"/>
                        </a:rPr>
                        <m:t>=</m:t>
                      </m:r>
                      <m:f>
                        <m:fPr>
                          <m:ctrlPr>
                            <a:rPr lang="en-US" altLang="ja-JP" sz="6000" b="0" i="1" smtClean="0">
                              <a:solidFill>
                                <a:schemeClr val="tx1"/>
                              </a:solidFill>
                              <a:latin typeface="Cambria Math" panose="02040503050406030204" pitchFamily="18" charset="0"/>
                              <a:ea typeface="Cambria Math" panose="02040503050406030204" pitchFamily="18" charset="0"/>
                            </a:rPr>
                          </m:ctrlPr>
                        </m:fPr>
                        <m:num>
                          <m:r>
                            <m:rPr>
                              <m:sty m:val="p"/>
                            </m:rPr>
                            <a:rPr lang="en-US" altLang="ja-JP" sz="6000">
                              <a:solidFill>
                                <a:schemeClr val="tx1"/>
                              </a:solidFill>
                              <a:latin typeface="Cambria Math" panose="02040503050406030204" pitchFamily="18" charset="0"/>
                              <a:ea typeface="Cambria Math" panose="02040503050406030204" pitchFamily="18" charset="0"/>
                            </a:rPr>
                            <m:t>P</m:t>
                          </m:r>
                          <m:d>
                            <m:dPr>
                              <m:ctrlPr>
                                <a:rPr lang="en-US" altLang="ja-JP" sz="6000" i="1">
                                  <a:solidFill>
                                    <a:schemeClr val="tx1"/>
                                  </a:solidFill>
                                  <a:latin typeface="Cambria Math" panose="02040503050406030204" pitchFamily="18" charset="0"/>
                                  <a:ea typeface="Cambria Math" panose="02040503050406030204" pitchFamily="18" charset="0"/>
                                </a:rPr>
                              </m:ctrlPr>
                            </m:dPr>
                            <m:e>
                              <m:r>
                                <m:rPr>
                                  <m:sty m:val="p"/>
                                </m:rPr>
                                <a:rPr lang="en-US" altLang="ja-JP" sz="6000">
                                  <a:solidFill>
                                    <a:schemeClr val="tx1"/>
                                  </a:solidFill>
                                  <a:latin typeface="Cambria Math" panose="02040503050406030204" pitchFamily="18" charset="0"/>
                                  <a:ea typeface="Cambria Math" panose="02040503050406030204" pitchFamily="18" charset="0"/>
                                </a:rPr>
                                <m:t>B</m:t>
                              </m:r>
                            </m:e>
                            <m:e>
                              <m:r>
                                <m:rPr>
                                  <m:sty m:val="p"/>
                                </m:rPr>
                                <a:rPr lang="en-US" altLang="ja-JP" sz="6000">
                                  <a:solidFill>
                                    <a:schemeClr val="tx1"/>
                                  </a:solidFill>
                                  <a:latin typeface="Cambria Math" panose="02040503050406030204" pitchFamily="18" charset="0"/>
                                  <a:ea typeface="Cambria Math" panose="02040503050406030204" pitchFamily="18" charset="0"/>
                                </a:rPr>
                                <m:t>A</m:t>
                              </m:r>
                            </m:e>
                          </m:d>
                          <m:r>
                            <m:rPr>
                              <m:sty m:val="p"/>
                            </m:rPr>
                            <a:rPr lang="en-US" altLang="ja-JP" sz="6000">
                              <a:solidFill>
                                <a:schemeClr val="tx1"/>
                              </a:solidFill>
                              <a:latin typeface="Cambria Math" panose="02040503050406030204" pitchFamily="18" charset="0"/>
                              <a:ea typeface="Cambria Math" panose="02040503050406030204" pitchFamily="18" charset="0"/>
                            </a:rPr>
                            <m:t>P</m:t>
                          </m:r>
                          <m:r>
                            <a:rPr lang="en-US" altLang="ja-JP" sz="6000">
                              <a:solidFill>
                                <a:schemeClr val="tx1"/>
                              </a:solidFill>
                              <a:latin typeface="Cambria Math" panose="02040503050406030204" pitchFamily="18" charset="0"/>
                              <a:ea typeface="Cambria Math" panose="02040503050406030204" pitchFamily="18" charset="0"/>
                            </a:rPr>
                            <m:t>(</m:t>
                          </m:r>
                          <m:r>
                            <m:rPr>
                              <m:sty m:val="p"/>
                            </m:rPr>
                            <a:rPr lang="en-US" altLang="ja-JP" sz="6000">
                              <a:solidFill>
                                <a:schemeClr val="tx1"/>
                              </a:solidFill>
                              <a:latin typeface="Cambria Math" panose="02040503050406030204" pitchFamily="18" charset="0"/>
                              <a:ea typeface="Cambria Math" panose="02040503050406030204" pitchFamily="18" charset="0"/>
                            </a:rPr>
                            <m:t>A</m:t>
                          </m:r>
                          <m:r>
                            <a:rPr lang="en-US" altLang="ja-JP" sz="6000">
                              <a:solidFill>
                                <a:schemeClr val="tx1"/>
                              </a:solidFill>
                              <a:latin typeface="Cambria Math" panose="02040503050406030204" pitchFamily="18" charset="0"/>
                              <a:ea typeface="Cambria Math" panose="02040503050406030204" pitchFamily="18" charset="0"/>
                            </a:rPr>
                            <m:t>)</m:t>
                          </m:r>
                        </m:num>
                        <m:den>
                          <m:r>
                            <m:rPr>
                              <m:sty m:val="p"/>
                            </m:rPr>
                            <a:rPr lang="en-US" altLang="ja-JP" sz="6000">
                              <a:solidFill>
                                <a:schemeClr val="tx1"/>
                              </a:solidFill>
                              <a:latin typeface="Cambria Math" panose="02040503050406030204" pitchFamily="18" charset="0"/>
                              <a:ea typeface="Cambria Math" panose="02040503050406030204" pitchFamily="18" charset="0"/>
                            </a:rPr>
                            <m:t>P</m:t>
                          </m:r>
                          <m:r>
                            <a:rPr lang="en-US" altLang="ja-JP" sz="6000">
                              <a:solidFill>
                                <a:schemeClr val="tx1"/>
                              </a:solidFill>
                              <a:latin typeface="Cambria Math" panose="02040503050406030204" pitchFamily="18" charset="0"/>
                              <a:ea typeface="Cambria Math" panose="02040503050406030204" pitchFamily="18" charset="0"/>
                            </a:rPr>
                            <m:t>(</m:t>
                          </m:r>
                          <m:r>
                            <m:rPr>
                              <m:sty m:val="p"/>
                            </m:rPr>
                            <a:rPr lang="en-US" altLang="ja-JP" sz="6000">
                              <a:solidFill>
                                <a:schemeClr val="tx1"/>
                              </a:solidFill>
                              <a:latin typeface="Cambria Math" panose="02040503050406030204" pitchFamily="18" charset="0"/>
                              <a:ea typeface="Cambria Math" panose="02040503050406030204" pitchFamily="18" charset="0"/>
                            </a:rPr>
                            <m:t>B</m:t>
                          </m:r>
                          <m:r>
                            <a:rPr lang="en-US" altLang="ja-JP" sz="6000">
                              <a:solidFill>
                                <a:schemeClr val="tx1"/>
                              </a:solidFill>
                              <a:latin typeface="Cambria Math" panose="02040503050406030204" pitchFamily="18" charset="0"/>
                              <a:ea typeface="Cambria Math" panose="02040503050406030204" pitchFamily="18" charset="0"/>
                            </a:rPr>
                            <m:t>)</m:t>
                          </m:r>
                        </m:den>
                      </m:f>
                    </m:oMath>
                  </m:oMathPara>
                </a14:m>
                <a:endParaRPr lang="en-US" altLang="ja-JP" sz="6000" dirty="0">
                  <a:solidFill>
                    <a:schemeClr val="tx1"/>
                  </a:solidFill>
                </a:endParaRPr>
              </a:p>
            </p:txBody>
          </p:sp>
        </mc:Choice>
        <mc:Fallback xmlns="">
          <p:sp>
            <p:nvSpPr>
              <p:cNvPr id="8" name="正方形/長方形 7">
                <a:extLst>
                  <a:ext uri="{FF2B5EF4-FFF2-40B4-BE49-F238E27FC236}">
                    <a16:creationId xmlns:a16="http://schemas.microsoft.com/office/drawing/2014/main" id="{14E6C0D1-C47E-2545-B141-29FBC152068B}"/>
                  </a:ext>
                </a:extLst>
              </p:cNvPr>
              <p:cNvSpPr>
                <a:spLocks noRot="1" noChangeAspect="1" noMove="1" noResize="1" noEditPoints="1" noAdjustHandles="1" noChangeArrowheads="1" noChangeShapeType="1" noTextEdit="1"/>
              </p:cNvSpPr>
              <p:nvPr/>
            </p:nvSpPr>
            <p:spPr>
              <a:xfrm>
                <a:off x="2224590" y="2537906"/>
                <a:ext cx="7499489" cy="2047997"/>
              </a:xfrm>
              <a:prstGeom prst="rect">
                <a:avLst/>
              </a:prstGeom>
              <a:blipFill>
                <a:blip r:embed="rId3"/>
                <a:stretch>
                  <a:fillRect l="-338" r="-1692" b="-14198"/>
                </a:stretch>
              </a:blipFill>
              <a:ln>
                <a:noFill/>
              </a:ln>
            </p:spPr>
            <p:txBody>
              <a:bodyPr/>
              <a:lstStyle/>
              <a:p>
                <a:r>
                  <a:rPr lang="ja-JP" altLang="en-US">
                    <a:noFill/>
                  </a:rPr>
                  <a:t> </a:t>
                </a:r>
              </a:p>
            </p:txBody>
          </p:sp>
        </mc:Fallback>
      </mc:AlternateContent>
      <p:sp>
        <p:nvSpPr>
          <p:cNvPr id="9" name="角丸四角形 8">
            <a:extLst>
              <a:ext uri="{FF2B5EF4-FFF2-40B4-BE49-F238E27FC236}">
                <a16:creationId xmlns:a16="http://schemas.microsoft.com/office/drawing/2014/main" id="{7E1803D1-D833-314D-861C-B73909A77949}"/>
              </a:ext>
            </a:extLst>
          </p:cNvPr>
          <p:cNvSpPr/>
          <p:nvPr/>
        </p:nvSpPr>
        <p:spPr>
          <a:xfrm>
            <a:off x="3888401" y="3037884"/>
            <a:ext cx="595918" cy="1133282"/>
          </a:xfrm>
          <a:prstGeom prst="roundRect">
            <a:avLst/>
          </a:prstGeom>
          <a:solidFill>
            <a:srgbClr val="00989C">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id="{E5B826E5-F069-6D46-8614-5D52D87FEFDB}"/>
              </a:ext>
            </a:extLst>
          </p:cNvPr>
          <p:cNvSpPr/>
          <p:nvPr/>
        </p:nvSpPr>
        <p:spPr>
          <a:xfrm>
            <a:off x="6383168" y="2472305"/>
            <a:ext cx="595918" cy="1133282"/>
          </a:xfrm>
          <a:prstGeom prst="roundRect">
            <a:avLst/>
          </a:prstGeom>
          <a:solidFill>
            <a:srgbClr val="00989C">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a:extLst>
              <a:ext uri="{FF2B5EF4-FFF2-40B4-BE49-F238E27FC236}">
                <a16:creationId xmlns:a16="http://schemas.microsoft.com/office/drawing/2014/main" id="{6B9DA89B-4587-644F-AA79-D88F93FBCECF}"/>
              </a:ext>
            </a:extLst>
          </p:cNvPr>
          <p:cNvSpPr/>
          <p:nvPr/>
        </p:nvSpPr>
        <p:spPr>
          <a:xfrm>
            <a:off x="7507809" y="3731162"/>
            <a:ext cx="595918" cy="892319"/>
          </a:xfrm>
          <a:prstGeom prst="roundRect">
            <a:avLst/>
          </a:prstGeom>
          <a:solidFill>
            <a:srgbClr val="00989C">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D78DD049-43A4-414B-ACD9-066DC4B892B4}"/>
              </a:ext>
            </a:extLst>
          </p:cNvPr>
          <p:cNvSpPr/>
          <p:nvPr/>
        </p:nvSpPr>
        <p:spPr>
          <a:xfrm>
            <a:off x="3148891" y="3037883"/>
            <a:ext cx="595918" cy="1133281"/>
          </a:xfrm>
          <a:prstGeom prst="roundRect">
            <a:avLst/>
          </a:prstGeom>
          <a:solidFill>
            <a:srgbClr val="88CC01">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764CCB9-1CE6-9E4D-A3C2-4F0FE7BDA063}"/>
              </a:ext>
            </a:extLst>
          </p:cNvPr>
          <p:cNvSpPr txBox="1"/>
          <p:nvPr/>
        </p:nvSpPr>
        <p:spPr>
          <a:xfrm>
            <a:off x="2893594" y="1795643"/>
            <a:ext cx="1127232" cy="820674"/>
          </a:xfrm>
          <a:prstGeom prst="rect">
            <a:avLst/>
          </a:prstGeom>
          <a:noFill/>
        </p:spPr>
        <p:txBody>
          <a:bodyPr wrap="none" rtlCol="0">
            <a:spAutoFit/>
          </a:bodyPr>
          <a:lstStyle/>
          <a:p>
            <a:pPr algn="ctr">
              <a:lnSpc>
                <a:spcPct val="150000"/>
              </a:lnSpc>
            </a:pPr>
            <a:r>
              <a:rPr lang="ja-JP" altLang="en-US" sz="3600" b="1">
                <a:solidFill>
                  <a:srgbClr val="88CC01"/>
                </a:solidFill>
                <a:latin typeface="Hiragino Kaku Gothic Pro W3" panose="020B0300000000000000" pitchFamily="34" charset="-128"/>
                <a:ea typeface="Hiragino Kaku Gothic Pro W3" panose="020B0300000000000000" pitchFamily="34" charset="-128"/>
              </a:rPr>
              <a:t>原因</a:t>
            </a:r>
            <a:endParaRPr kumimoji="1" lang="ja-JP" altLang="en-US" sz="3600" b="1">
              <a:solidFill>
                <a:srgbClr val="88CC01"/>
              </a:solidFill>
              <a:latin typeface="Hiragino Kaku Gothic Pro W3" panose="020B0300000000000000" pitchFamily="34" charset="-128"/>
              <a:ea typeface="Hiragino Kaku Gothic Pro W3" panose="020B0300000000000000" pitchFamily="34" charset="-128"/>
            </a:endParaRPr>
          </a:p>
        </p:txBody>
      </p:sp>
      <p:sp>
        <p:nvSpPr>
          <p:cNvPr id="14" name="下矢印 13">
            <a:extLst>
              <a:ext uri="{FF2B5EF4-FFF2-40B4-BE49-F238E27FC236}">
                <a16:creationId xmlns:a16="http://schemas.microsoft.com/office/drawing/2014/main" id="{A85A5EAF-58B3-9543-BC9B-CC3838178BDA}"/>
              </a:ext>
            </a:extLst>
          </p:cNvPr>
          <p:cNvSpPr/>
          <p:nvPr/>
        </p:nvSpPr>
        <p:spPr>
          <a:xfrm>
            <a:off x="3289639" y="2610905"/>
            <a:ext cx="335142" cy="301718"/>
          </a:xfrm>
          <a:prstGeom prst="downArrow">
            <a:avLst>
              <a:gd name="adj1" fmla="val 50000"/>
              <a:gd name="adj2" fmla="val 59436"/>
            </a:avLst>
          </a:prstGeom>
          <a:solidFill>
            <a:srgbClr val="88CC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下矢印 14">
            <a:extLst>
              <a:ext uri="{FF2B5EF4-FFF2-40B4-BE49-F238E27FC236}">
                <a16:creationId xmlns:a16="http://schemas.microsoft.com/office/drawing/2014/main" id="{67586CF5-6C28-B943-86D1-F13F0E4BEE9B}"/>
              </a:ext>
            </a:extLst>
          </p:cNvPr>
          <p:cNvSpPr/>
          <p:nvPr/>
        </p:nvSpPr>
        <p:spPr>
          <a:xfrm rot="10800000">
            <a:off x="4018789" y="4236767"/>
            <a:ext cx="335142" cy="301718"/>
          </a:xfrm>
          <a:prstGeom prst="downArrow">
            <a:avLst>
              <a:gd name="adj1" fmla="val 50000"/>
              <a:gd name="adj2" fmla="val 59436"/>
            </a:avLst>
          </a:prstGeom>
          <a:solidFill>
            <a:srgbClr val="0098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EE8131F-B604-634C-A046-2EFC76F5EF63}"/>
              </a:ext>
            </a:extLst>
          </p:cNvPr>
          <p:cNvSpPr/>
          <p:nvPr/>
        </p:nvSpPr>
        <p:spPr>
          <a:xfrm>
            <a:off x="3599728" y="4590251"/>
            <a:ext cx="1311578" cy="954107"/>
          </a:xfrm>
          <a:prstGeom prst="rect">
            <a:avLst/>
          </a:prstGeom>
        </p:spPr>
        <p:txBody>
          <a:bodyPr wrap="none">
            <a:spAutoFit/>
          </a:bodyPr>
          <a:lstStyle/>
          <a:p>
            <a:pPr algn="ctr"/>
            <a:r>
              <a:rPr lang="ja-JP" altLang="en-US" sz="2800" b="1">
                <a:solidFill>
                  <a:srgbClr val="00989C"/>
                </a:solidFill>
                <a:latin typeface="Hiragino Kaku Gothic Pro W3" panose="020B0300000000000000" pitchFamily="34" charset="-128"/>
                <a:ea typeface="Hiragino Kaku Gothic Pro W3" panose="020B0300000000000000" pitchFamily="34" charset="-128"/>
              </a:rPr>
              <a:t>データ</a:t>
            </a:r>
            <a:endParaRPr lang="en-US" altLang="ja-JP" sz="2800" b="1" dirty="0">
              <a:solidFill>
                <a:srgbClr val="00989C"/>
              </a:solidFill>
              <a:latin typeface="Hiragino Kaku Gothic Pro W3" panose="020B0300000000000000" pitchFamily="34" charset="-128"/>
              <a:ea typeface="Hiragino Kaku Gothic Pro W3" panose="020B0300000000000000" pitchFamily="34" charset="-128"/>
            </a:endParaRPr>
          </a:p>
          <a:p>
            <a:pPr algn="ctr"/>
            <a:r>
              <a:rPr lang="en-US" altLang="ja-JP" sz="2800" b="1" dirty="0">
                <a:solidFill>
                  <a:srgbClr val="00989C"/>
                </a:solidFill>
                <a:latin typeface="Hiragino Kaku Gothic Pro W3" panose="020B0300000000000000" pitchFamily="34" charset="-128"/>
                <a:ea typeface="Hiragino Kaku Gothic Pro W3" panose="020B0300000000000000" pitchFamily="34" charset="-128"/>
              </a:rPr>
              <a:t>(</a:t>
            </a:r>
            <a:r>
              <a:rPr lang="ja-JP" altLang="en-US" sz="2800" b="1">
                <a:solidFill>
                  <a:srgbClr val="00989C"/>
                </a:solidFill>
                <a:latin typeface="Hiragino Kaku Gothic Pro W3" panose="020B0300000000000000" pitchFamily="34" charset="-128"/>
                <a:ea typeface="Hiragino Kaku Gothic Pro W3" panose="020B0300000000000000" pitchFamily="34" charset="-128"/>
              </a:rPr>
              <a:t>結果</a:t>
            </a:r>
            <a:r>
              <a:rPr lang="en-US" altLang="ja-JP" sz="2800" b="1" dirty="0">
                <a:solidFill>
                  <a:srgbClr val="00989C"/>
                </a:solidFill>
                <a:latin typeface="Hiragino Kaku Gothic Pro W3" panose="020B0300000000000000" pitchFamily="34" charset="-128"/>
                <a:ea typeface="Hiragino Kaku Gothic Pro W3" panose="020B0300000000000000" pitchFamily="34" charset="-128"/>
              </a:rPr>
              <a:t>)</a:t>
            </a:r>
            <a:r>
              <a:rPr lang="ja-JP" altLang="en-US" sz="2800" b="1">
                <a:solidFill>
                  <a:srgbClr val="00989C"/>
                </a:solidFill>
                <a:latin typeface="Hiragino Kaku Gothic Pro W3" panose="020B0300000000000000" pitchFamily="34" charset="-128"/>
                <a:ea typeface="Hiragino Kaku Gothic Pro W3" panose="020B0300000000000000" pitchFamily="34" charset="-128"/>
              </a:rPr>
              <a:t> </a:t>
            </a:r>
          </a:p>
        </p:txBody>
      </p:sp>
      <p:sp>
        <p:nvSpPr>
          <p:cNvPr id="17" name="角丸四角形 16">
            <a:extLst>
              <a:ext uri="{FF2B5EF4-FFF2-40B4-BE49-F238E27FC236}">
                <a16:creationId xmlns:a16="http://schemas.microsoft.com/office/drawing/2014/main" id="{2945F75B-68A2-A747-A7FB-FED7DB904886}"/>
              </a:ext>
            </a:extLst>
          </p:cNvPr>
          <p:cNvSpPr/>
          <p:nvPr/>
        </p:nvSpPr>
        <p:spPr>
          <a:xfrm>
            <a:off x="7126637" y="2472305"/>
            <a:ext cx="595918" cy="1133281"/>
          </a:xfrm>
          <a:prstGeom prst="roundRect">
            <a:avLst/>
          </a:prstGeom>
          <a:solidFill>
            <a:srgbClr val="88CC01">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a:extLst>
              <a:ext uri="{FF2B5EF4-FFF2-40B4-BE49-F238E27FC236}">
                <a16:creationId xmlns:a16="http://schemas.microsoft.com/office/drawing/2014/main" id="{154E61A0-4B5D-744A-A68D-6BAD31C7EAE6}"/>
              </a:ext>
            </a:extLst>
          </p:cNvPr>
          <p:cNvSpPr/>
          <p:nvPr/>
        </p:nvSpPr>
        <p:spPr>
          <a:xfrm>
            <a:off x="8642897" y="2501712"/>
            <a:ext cx="595918" cy="1133281"/>
          </a:xfrm>
          <a:prstGeom prst="roundRect">
            <a:avLst/>
          </a:prstGeom>
          <a:solidFill>
            <a:srgbClr val="88CC01">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日付プレースホルダー 3">
            <a:extLst>
              <a:ext uri="{FF2B5EF4-FFF2-40B4-BE49-F238E27FC236}">
                <a16:creationId xmlns:a16="http://schemas.microsoft.com/office/drawing/2014/main" id="{58482B09-1B36-D041-A44C-9EBFD78F8DA1}"/>
              </a:ext>
            </a:extLst>
          </p:cNvPr>
          <p:cNvSpPr>
            <a:spLocks noGrp="1"/>
          </p:cNvSpPr>
          <p:nvPr>
            <p:ph type="dt" sz="half" idx="10"/>
          </p:nvPr>
        </p:nvSpPr>
        <p:spPr/>
        <p:txBody>
          <a:bodyPr/>
          <a:lstStyle/>
          <a:p>
            <a:fld id="{F2E9F7D0-73D6-B944-8DF2-866121F14FF6}" type="datetime1">
              <a:rPr kumimoji="1" lang="ja-JP" altLang="en-US" smtClean="0"/>
              <a:t>2022/3/21</a:t>
            </a:fld>
            <a:endParaRPr kumimoji="1" lang="ja-JP" altLang="en-US"/>
          </a:p>
        </p:txBody>
      </p:sp>
      <p:sp>
        <p:nvSpPr>
          <p:cNvPr id="6" name="スライド番号プレースホルダー 5">
            <a:extLst>
              <a:ext uri="{FF2B5EF4-FFF2-40B4-BE49-F238E27FC236}">
                <a16:creationId xmlns:a16="http://schemas.microsoft.com/office/drawing/2014/main" id="{3DABAB11-CC94-BC43-9562-21C09E403810}"/>
              </a:ext>
            </a:extLst>
          </p:cNvPr>
          <p:cNvSpPr>
            <a:spLocks noGrp="1"/>
          </p:cNvSpPr>
          <p:nvPr>
            <p:ph type="sldNum" sz="quarter" idx="12"/>
          </p:nvPr>
        </p:nvSpPr>
        <p:spPr/>
        <p:txBody>
          <a:bodyPr/>
          <a:lstStyle/>
          <a:p>
            <a:fld id="{A656C2C8-CEF6-9746-8F71-B28302ED3BCE}" type="slidenum">
              <a:rPr kumimoji="1" lang="ja-JP" altLang="en-US" smtClean="0"/>
              <a:t>21</a:t>
            </a:fld>
            <a:endParaRPr kumimoji="1" lang="ja-JP" altLang="en-US"/>
          </a:p>
        </p:txBody>
      </p:sp>
    </p:spTree>
    <p:extLst>
      <p:ext uri="{BB962C8B-B14F-4D97-AF65-F5344CB8AC3E}">
        <p14:creationId xmlns:p14="http://schemas.microsoft.com/office/powerpoint/2010/main" val="201013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latin typeface="Hiragino Kaku Gothic Pro W3" panose="020B0300000000000000" pitchFamily="34" charset="-128"/>
                <a:ea typeface="Hiragino Kaku Gothic Pro W3" panose="020B0300000000000000" pitchFamily="34" charset="-128"/>
              </a:rPr>
              <a:t>ベイズの</a:t>
            </a:r>
            <a:r>
              <a:rPr lang="ja-JP" altLang="en-US" sz="2000">
                <a:latin typeface="Hiragino Kaku Gothic Pro W3" panose="020B0300000000000000" pitchFamily="34" charset="-128"/>
                <a:ea typeface="Hiragino Kaku Gothic Pro W3" panose="020B0300000000000000" pitchFamily="34" charset="-128"/>
              </a:rPr>
              <a:t>基本公式</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7947"/>
            <a:ext cx="3185487"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表記の方法を少しだけ変える</a:t>
            </a:r>
          </a:p>
        </p:txBody>
      </p:sp>
      <p:sp>
        <p:nvSpPr>
          <p:cNvPr id="2" name="テキスト ボックス 1">
            <a:extLst>
              <a:ext uri="{FF2B5EF4-FFF2-40B4-BE49-F238E27FC236}">
                <a16:creationId xmlns:a16="http://schemas.microsoft.com/office/drawing/2014/main" id="{6F8528C4-E47B-2240-B648-1E00F045C30B}"/>
              </a:ext>
            </a:extLst>
          </p:cNvPr>
          <p:cNvSpPr txBox="1"/>
          <p:nvPr/>
        </p:nvSpPr>
        <p:spPr>
          <a:xfrm>
            <a:off x="501041" y="1662020"/>
            <a:ext cx="1752403" cy="496931"/>
          </a:xfrm>
          <a:prstGeom prst="rect">
            <a:avLst/>
          </a:prstGeom>
          <a:noFill/>
        </p:spPr>
        <p:txBody>
          <a:bodyPr wrap="none" rtlCol="0">
            <a:spAutoFit/>
          </a:bodyPr>
          <a:lstStyle/>
          <a:p>
            <a:pPr>
              <a:lnSpc>
                <a:spcPct val="150000"/>
              </a:lnSpc>
            </a:pPr>
            <a:r>
              <a:rPr kumimoji="1" lang="ja-JP" altLang="en-US" sz="2000" b="1">
                <a:latin typeface="Hiragino Kaku Gothic Pro W3" panose="020B0300000000000000" pitchFamily="34" charset="-128"/>
                <a:ea typeface="Hiragino Kaku Gothic Pro W3" panose="020B0300000000000000" pitchFamily="34" charset="-128"/>
              </a:rPr>
              <a:t>ベイズの定理</a:t>
            </a:r>
          </a:p>
        </p:txBody>
      </p: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14E6C0D1-C47E-2545-B141-29FBC152068B}"/>
                  </a:ext>
                </a:extLst>
              </p:cNvPr>
              <p:cNvSpPr/>
              <p:nvPr/>
            </p:nvSpPr>
            <p:spPr>
              <a:xfrm>
                <a:off x="2224590" y="2537906"/>
                <a:ext cx="7728719" cy="2047997"/>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6000" smtClean="0">
                          <a:solidFill>
                            <a:schemeClr val="tx1"/>
                          </a:solidFill>
                          <a:latin typeface="Cambria Math" panose="02040503050406030204" pitchFamily="18" charset="0"/>
                          <a:ea typeface="Cambria Math" panose="02040503050406030204" pitchFamily="18" charset="0"/>
                        </a:rPr>
                        <m:t>P</m:t>
                      </m:r>
                      <m:d>
                        <m:dPr>
                          <m:ctrlPr>
                            <a:rPr lang="en-US" altLang="ja-JP" sz="6000" i="1">
                              <a:solidFill>
                                <a:schemeClr val="tx1"/>
                              </a:solidFill>
                              <a:latin typeface="Cambria Math" panose="02040503050406030204" pitchFamily="18" charset="0"/>
                              <a:ea typeface="Cambria Math" panose="02040503050406030204" pitchFamily="18" charset="0"/>
                            </a:rPr>
                          </m:ctrlPr>
                        </m:dPr>
                        <m:e>
                          <m:r>
                            <m:rPr>
                              <m:sty m:val="p"/>
                            </m:rPr>
                            <a:rPr lang="en-US" altLang="ja-JP" sz="6000" b="0" i="0" smtClean="0">
                              <a:solidFill>
                                <a:schemeClr val="tx1"/>
                              </a:solidFill>
                              <a:latin typeface="Cambria Math" panose="02040503050406030204" pitchFamily="18" charset="0"/>
                              <a:ea typeface="Cambria Math" panose="02040503050406030204" pitchFamily="18" charset="0"/>
                            </a:rPr>
                            <m:t>H</m:t>
                          </m:r>
                        </m:e>
                        <m:e>
                          <m:r>
                            <m:rPr>
                              <m:sty m:val="p"/>
                            </m:rPr>
                            <a:rPr lang="en-US" altLang="ja-JP" sz="6000" b="0" i="0" smtClean="0">
                              <a:solidFill>
                                <a:schemeClr val="tx1"/>
                              </a:solidFill>
                              <a:latin typeface="Cambria Math" panose="02040503050406030204" pitchFamily="18" charset="0"/>
                              <a:ea typeface="Cambria Math" panose="02040503050406030204" pitchFamily="18" charset="0"/>
                            </a:rPr>
                            <m:t>D</m:t>
                          </m:r>
                        </m:e>
                      </m:d>
                      <m:r>
                        <a:rPr lang="en-US" altLang="ja-JP" sz="6000" b="0" i="0" smtClean="0">
                          <a:solidFill>
                            <a:schemeClr val="tx1"/>
                          </a:solidFill>
                          <a:latin typeface="Cambria Math" panose="02040503050406030204" pitchFamily="18" charset="0"/>
                          <a:ea typeface="Cambria Math" panose="02040503050406030204" pitchFamily="18" charset="0"/>
                        </a:rPr>
                        <m:t>=</m:t>
                      </m:r>
                      <m:f>
                        <m:fPr>
                          <m:ctrlPr>
                            <a:rPr lang="en-US" altLang="ja-JP" sz="6000" b="0" i="1" smtClean="0">
                              <a:solidFill>
                                <a:schemeClr val="tx1"/>
                              </a:solidFill>
                              <a:latin typeface="Cambria Math" panose="02040503050406030204" pitchFamily="18" charset="0"/>
                              <a:ea typeface="Cambria Math" panose="02040503050406030204" pitchFamily="18" charset="0"/>
                            </a:rPr>
                          </m:ctrlPr>
                        </m:fPr>
                        <m:num>
                          <m:r>
                            <m:rPr>
                              <m:sty m:val="p"/>
                            </m:rPr>
                            <a:rPr lang="en-US" altLang="ja-JP" sz="6000">
                              <a:solidFill>
                                <a:schemeClr val="tx1"/>
                              </a:solidFill>
                              <a:latin typeface="Cambria Math" panose="02040503050406030204" pitchFamily="18" charset="0"/>
                              <a:ea typeface="Cambria Math" panose="02040503050406030204" pitchFamily="18" charset="0"/>
                            </a:rPr>
                            <m:t>P</m:t>
                          </m:r>
                          <m:d>
                            <m:dPr>
                              <m:ctrlPr>
                                <a:rPr lang="en-US" altLang="ja-JP" sz="6000" i="1">
                                  <a:solidFill>
                                    <a:schemeClr val="tx1"/>
                                  </a:solidFill>
                                  <a:latin typeface="Cambria Math" panose="02040503050406030204" pitchFamily="18" charset="0"/>
                                  <a:ea typeface="Cambria Math" panose="02040503050406030204" pitchFamily="18" charset="0"/>
                                </a:rPr>
                              </m:ctrlPr>
                            </m:dPr>
                            <m:e>
                              <m:r>
                                <m:rPr>
                                  <m:sty m:val="p"/>
                                </m:rPr>
                                <a:rPr lang="en-US" altLang="ja-JP" sz="6000" b="0" i="0" smtClean="0">
                                  <a:solidFill>
                                    <a:schemeClr val="tx1"/>
                                  </a:solidFill>
                                  <a:latin typeface="Cambria Math" panose="02040503050406030204" pitchFamily="18" charset="0"/>
                                  <a:ea typeface="Cambria Math" panose="02040503050406030204" pitchFamily="18" charset="0"/>
                                </a:rPr>
                                <m:t>D</m:t>
                              </m:r>
                            </m:e>
                            <m:e>
                              <m:r>
                                <m:rPr>
                                  <m:sty m:val="p"/>
                                </m:rPr>
                                <a:rPr lang="en-US" altLang="ja-JP" sz="6000" b="0" i="0" smtClean="0">
                                  <a:solidFill>
                                    <a:schemeClr val="tx1"/>
                                  </a:solidFill>
                                  <a:latin typeface="Cambria Math" panose="02040503050406030204" pitchFamily="18" charset="0"/>
                                  <a:ea typeface="Cambria Math" panose="02040503050406030204" pitchFamily="18" charset="0"/>
                                </a:rPr>
                                <m:t>H</m:t>
                              </m:r>
                            </m:e>
                          </m:d>
                          <m:r>
                            <m:rPr>
                              <m:sty m:val="p"/>
                            </m:rPr>
                            <a:rPr lang="en-US" altLang="ja-JP" sz="6000">
                              <a:solidFill>
                                <a:schemeClr val="tx1"/>
                              </a:solidFill>
                              <a:latin typeface="Cambria Math" panose="02040503050406030204" pitchFamily="18" charset="0"/>
                              <a:ea typeface="Cambria Math" panose="02040503050406030204" pitchFamily="18" charset="0"/>
                            </a:rPr>
                            <m:t>P</m:t>
                          </m:r>
                          <m:r>
                            <a:rPr lang="en-US" altLang="ja-JP" sz="6000">
                              <a:solidFill>
                                <a:schemeClr val="tx1"/>
                              </a:solidFill>
                              <a:latin typeface="Cambria Math" panose="02040503050406030204" pitchFamily="18" charset="0"/>
                              <a:ea typeface="Cambria Math" panose="02040503050406030204" pitchFamily="18" charset="0"/>
                            </a:rPr>
                            <m:t>(</m:t>
                          </m:r>
                          <m:r>
                            <m:rPr>
                              <m:sty m:val="p"/>
                            </m:rPr>
                            <a:rPr lang="en-US" altLang="ja-JP" sz="6000" b="0" i="0" smtClean="0">
                              <a:solidFill>
                                <a:schemeClr val="tx1"/>
                              </a:solidFill>
                              <a:latin typeface="Cambria Math" panose="02040503050406030204" pitchFamily="18" charset="0"/>
                              <a:ea typeface="Cambria Math" panose="02040503050406030204" pitchFamily="18" charset="0"/>
                            </a:rPr>
                            <m:t>H</m:t>
                          </m:r>
                          <m:r>
                            <a:rPr lang="en-US" altLang="ja-JP" sz="6000">
                              <a:solidFill>
                                <a:schemeClr val="tx1"/>
                              </a:solidFill>
                              <a:latin typeface="Cambria Math" panose="02040503050406030204" pitchFamily="18" charset="0"/>
                              <a:ea typeface="Cambria Math" panose="02040503050406030204" pitchFamily="18" charset="0"/>
                            </a:rPr>
                            <m:t>)</m:t>
                          </m:r>
                        </m:num>
                        <m:den>
                          <m:r>
                            <m:rPr>
                              <m:sty m:val="p"/>
                            </m:rPr>
                            <a:rPr lang="en-US" altLang="ja-JP" sz="6000">
                              <a:solidFill>
                                <a:schemeClr val="tx1"/>
                              </a:solidFill>
                              <a:latin typeface="Cambria Math" panose="02040503050406030204" pitchFamily="18" charset="0"/>
                              <a:ea typeface="Cambria Math" panose="02040503050406030204" pitchFamily="18" charset="0"/>
                            </a:rPr>
                            <m:t>P</m:t>
                          </m:r>
                          <m:r>
                            <a:rPr lang="en-US" altLang="ja-JP" sz="6000">
                              <a:solidFill>
                                <a:schemeClr val="tx1"/>
                              </a:solidFill>
                              <a:latin typeface="Cambria Math" panose="02040503050406030204" pitchFamily="18" charset="0"/>
                              <a:ea typeface="Cambria Math" panose="02040503050406030204" pitchFamily="18" charset="0"/>
                            </a:rPr>
                            <m:t>(</m:t>
                          </m:r>
                          <m:r>
                            <m:rPr>
                              <m:sty m:val="p"/>
                            </m:rPr>
                            <a:rPr lang="en-US" altLang="ja-JP" sz="6000" b="0" i="0" smtClean="0">
                              <a:solidFill>
                                <a:schemeClr val="tx1"/>
                              </a:solidFill>
                              <a:latin typeface="Cambria Math" panose="02040503050406030204" pitchFamily="18" charset="0"/>
                              <a:ea typeface="Cambria Math" panose="02040503050406030204" pitchFamily="18" charset="0"/>
                            </a:rPr>
                            <m:t>D</m:t>
                          </m:r>
                          <m:r>
                            <a:rPr lang="en-US" altLang="ja-JP" sz="6000">
                              <a:solidFill>
                                <a:schemeClr val="tx1"/>
                              </a:solidFill>
                              <a:latin typeface="Cambria Math" panose="02040503050406030204" pitchFamily="18" charset="0"/>
                              <a:ea typeface="Cambria Math" panose="02040503050406030204" pitchFamily="18" charset="0"/>
                            </a:rPr>
                            <m:t>)</m:t>
                          </m:r>
                        </m:den>
                      </m:f>
                    </m:oMath>
                  </m:oMathPara>
                </a14:m>
                <a:endParaRPr lang="en-US" altLang="ja-JP" sz="6000" dirty="0">
                  <a:solidFill>
                    <a:schemeClr val="tx1"/>
                  </a:solidFill>
                </a:endParaRPr>
              </a:p>
            </p:txBody>
          </p:sp>
        </mc:Choice>
        <mc:Fallback xmlns="">
          <p:sp>
            <p:nvSpPr>
              <p:cNvPr id="8" name="正方形/長方形 7">
                <a:extLst>
                  <a:ext uri="{FF2B5EF4-FFF2-40B4-BE49-F238E27FC236}">
                    <a16:creationId xmlns:a16="http://schemas.microsoft.com/office/drawing/2014/main" id="{14E6C0D1-C47E-2545-B141-29FBC152068B}"/>
                  </a:ext>
                </a:extLst>
              </p:cNvPr>
              <p:cNvSpPr>
                <a:spLocks noRot="1" noChangeAspect="1" noMove="1" noResize="1" noEditPoints="1" noAdjustHandles="1" noChangeArrowheads="1" noChangeShapeType="1" noTextEdit="1"/>
              </p:cNvSpPr>
              <p:nvPr/>
            </p:nvSpPr>
            <p:spPr>
              <a:xfrm>
                <a:off x="2224590" y="2537906"/>
                <a:ext cx="7728719" cy="2047997"/>
              </a:xfrm>
              <a:prstGeom prst="rect">
                <a:avLst/>
              </a:prstGeom>
              <a:blipFill>
                <a:blip r:embed="rId3"/>
                <a:stretch>
                  <a:fillRect l="-328" r="-1642" b="-14198"/>
                </a:stretch>
              </a:blipFill>
              <a:ln>
                <a:noFill/>
              </a:ln>
            </p:spPr>
            <p:txBody>
              <a:bodyPr/>
              <a:lstStyle/>
              <a:p>
                <a:r>
                  <a:rPr lang="ja-JP" altLang="en-US">
                    <a:noFill/>
                  </a:rPr>
                  <a:t> </a:t>
                </a:r>
              </a:p>
            </p:txBody>
          </p:sp>
        </mc:Fallback>
      </mc:AlternateContent>
      <p:sp>
        <p:nvSpPr>
          <p:cNvPr id="9" name="角丸四角形 8">
            <a:extLst>
              <a:ext uri="{FF2B5EF4-FFF2-40B4-BE49-F238E27FC236}">
                <a16:creationId xmlns:a16="http://schemas.microsoft.com/office/drawing/2014/main" id="{7E1803D1-D833-314D-861C-B73909A77949}"/>
              </a:ext>
            </a:extLst>
          </p:cNvPr>
          <p:cNvSpPr/>
          <p:nvPr/>
        </p:nvSpPr>
        <p:spPr>
          <a:xfrm>
            <a:off x="3925979" y="3037884"/>
            <a:ext cx="595918" cy="1133282"/>
          </a:xfrm>
          <a:prstGeom prst="roundRect">
            <a:avLst/>
          </a:prstGeom>
          <a:solidFill>
            <a:srgbClr val="00989C">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id="{E5B826E5-F069-6D46-8614-5D52D87FEFDB}"/>
              </a:ext>
            </a:extLst>
          </p:cNvPr>
          <p:cNvSpPr/>
          <p:nvPr/>
        </p:nvSpPr>
        <p:spPr>
          <a:xfrm>
            <a:off x="6483376" y="2472305"/>
            <a:ext cx="595918" cy="1133282"/>
          </a:xfrm>
          <a:prstGeom prst="roundRect">
            <a:avLst/>
          </a:prstGeom>
          <a:solidFill>
            <a:srgbClr val="00989C">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a:extLst>
              <a:ext uri="{FF2B5EF4-FFF2-40B4-BE49-F238E27FC236}">
                <a16:creationId xmlns:a16="http://schemas.microsoft.com/office/drawing/2014/main" id="{6B9DA89B-4587-644F-AA79-D88F93FBCECF}"/>
              </a:ext>
            </a:extLst>
          </p:cNvPr>
          <p:cNvSpPr/>
          <p:nvPr/>
        </p:nvSpPr>
        <p:spPr>
          <a:xfrm>
            <a:off x="7670647" y="3731162"/>
            <a:ext cx="595918" cy="892319"/>
          </a:xfrm>
          <a:prstGeom prst="roundRect">
            <a:avLst/>
          </a:prstGeom>
          <a:solidFill>
            <a:srgbClr val="00989C">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D78DD049-43A4-414B-ACD9-066DC4B892B4}"/>
              </a:ext>
            </a:extLst>
          </p:cNvPr>
          <p:cNvSpPr/>
          <p:nvPr/>
        </p:nvSpPr>
        <p:spPr>
          <a:xfrm>
            <a:off x="3148891" y="3037883"/>
            <a:ext cx="595918" cy="1133281"/>
          </a:xfrm>
          <a:prstGeom prst="roundRect">
            <a:avLst/>
          </a:prstGeom>
          <a:solidFill>
            <a:srgbClr val="88CC01">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764CCB9-1CE6-9E4D-A3C2-4F0FE7BDA063}"/>
              </a:ext>
            </a:extLst>
          </p:cNvPr>
          <p:cNvSpPr txBox="1"/>
          <p:nvPr/>
        </p:nvSpPr>
        <p:spPr>
          <a:xfrm>
            <a:off x="2893594" y="1795643"/>
            <a:ext cx="1127232" cy="820674"/>
          </a:xfrm>
          <a:prstGeom prst="rect">
            <a:avLst/>
          </a:prstGeom>
          <a:noFill/>
        </p:spPr>
        <p:txBody>
          <a:bodyPr wrap="none" rtlCol="0">
            <a:spAutoFit/>
          </a:bodyPr>
          <a:lstStyle/>
          <a:p>
            <a:pPr algn="ctr">
              <a:lnSpc>
                <a:spcPct val="150000"/>
              </a:lnSpc>
            </a:pPr>
            <a:r>
              <a:rPr lang="ja-JP" altLang="en-US" sz="3600" b="1">
                <a:solidFill>
                  <a:srgbClr val="88CC01"/>
                </a:solidFill>
                <a:latin typeface="Hiragino Kaku Gothic Pro W3" panose="020B0300000000000000" pitchFamily="34" charset="-128"/>
                <a:ea typeface="Hiragino Kaku Gothic Pro W3" panose="020B0300000000000000" pitchFamily="34" charset="-128"/>
              </a:rPr>
              <a:t>原因</a:t>
            </a:r>
            <a:endParaRPr kumimoji="1" lang="ja-JP" altLang="en-US" sz="3600" b="1">
              <a:solidFill>
                <a:srgbClr val="88CC01"/>
              </a:solidFill>
              <a:latin typeface="Hiragino Kaku Gothic Pro W3" panose="020B0300000000000000" pitchFamily="34" charset="-128"/>
              <a:ea typeface="Hiragino Kaku Gothic Pro W3" panose="020B0300000000000000" pitchFamily="34" charset="-128"/>
            </a:endParaRPr>
          </a:p>
        </p:txBody>
      </p:sp>
      <p:sp>
        <p:nvSpPr>
          <p:cNvPr id="14" name="下矢印 13">
            <a:extLst>
              <a:ext uri="{FF2B5EF4-FFF2-40B4-BE49-F238E27FC236}">
                <a16:creationId xmlns:a16="http://schemas.microsoft.com/office/drawing/2014/main" id="{A85A5EAF-58B3-9543-BC9B-CC3838178BDA}"/>
              </a:ext>
            </a:extLst>
          </p:cNvPr>
          <p:cNvSpPr/>
          <p:nvPr/>
        </p:nvSpPr>
        <p:spPr>
          <a:xfrm>
            <a:off x="3289639" y="2610905"/>
            <a:ext cx="335142" cy="301718"/>
          </a:xfrm>
          <a:prstGeom prst="downArrow">
            <a:avLst>
              <a:gd name="adj1" fmla="val 50000"/>
              <a:gd name="adj2" fmla="val 59436"/>
            </a:avLst>
          </a:prstGeom>
          <a:solidFill>
            <a:srgbClr val="88CC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下矢印 14">
            <a:extLst>
              <a:ext uri="{FF2B5EF4-FFF2-40B4-BE49-F238E27FC236}">
                <a16:creationId xmlns:a16="http://schemas.microsoft.com/office/drawing/2014/main" id="{67586CF5-6C28-B943-86D1-F13F0E4BEE9B}"/>
              </a:ext>
            </a:extLst>
          </p:cNvPr>
          <p:cNvSpPr/>
          <p:nvPr/>
        </p:nvSpPr>
        <p:spPr>
          <a:xfrm rot="10800000">
            <a:off x="4018789" y="4236767"/>
            <a:ext cx="335142" cy="301718"/>
          </a:xfrm>
          <a:prstGeom prst="downArrow">
            <a:avLst>
              <a:gd name="adj1" fmla="val 50000"/>
              <a:gd name="adj2" fmla="val 59436"/>
            </a:avLst>
          </a:prstGeom>
          <a:solidFill>
            <a:srgbClr val="0098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EE8131F-B604-634C-A046-2EFC76F5EF63}"/>
              </a:ext>
            </a:extLst>
          </p:cNvPr>
          <p:cNvSpPr/>
          <p:nvPr/>
        </p:nvSpPr>
        <p:spPr>
          <a:xfrm>
            <a:off x="3599728" y="4590251"/>
            <a:ext cx="1311578" cy="954107"/>
          </a:xfrm>
          <a:prstGeom prst="rect">
            <a:avLst/>
          </a:prstGeom>
        </p:spPr>
        <p:txBody>
          <a:bodyPr wrap="none">
            <a:spAutoFit/>
          </a:bodyPr>
          <a:lstStyle/>
          <a:p>
            <a:pPr algn="ctr"/>
            <a:r>
              <a:rPr lang="ja-JP" altLang="en-US" sz="2800" b="1">
                <a:solidFill>
                  <a:srgbClr val="00989C"/>
                </a:solidFill>
                <a:latin typeface="Hiragino Kaku Gothic Pro W3" panose="020B0300000000000000" pitchFamily="34" charset="-128"/>
                <a:ea typeface="Hiragino Kaku Gothic Pro W3" panose="020B0300000000000000" pitchFamily="34" charset="-128"/>
              </a:rPr>
              <a:t>データ</a:t>
            </a:r>
            <a:endParaRPr lang="en-US" altLang="ja-JP" sz="2800" b="1" dirty="0">
              <a:solidFill>
                <a:srgbClr val="00989C"/>
              </a:solidFill>
              <a:latin typeface="Hiragino Kaku Gothic Pro W3" panose="020B0300000000000000" pitchFamily="34" charset="-128"/>
              <a:ea typeface="Hiragino Kaku Gothic Pro W3" panose="020B0300000000000000" pitchFamily="34" charset="-128"/>
            </a:endParaRPr>
          </a:p>
          <a:p>
            <a:pPr algn="ctr"/>
            <a:r>
              <a:rPr lang="en-US" altLang="ja-JP" sz="2800" b="1" dirty="0">
                <a:solidFill>
                  <a:srgbClr val="00989C"/>
                </a:solidFill>
                <a:latin typeface="Hiragino Kaku Gothic Pro W3" panose="020B0300000000000000" pitchFamily="34" charset="-128"/>
                <a:ea typeface="Hiragino Kaku Gothic Pro W3" panose="020B0300000000000000" pitchFamily="34" charset="-128"/>
              </a:rPr>
              <a:t>(</a:t>
            </a:r>
            <a:r>
              <a:rPr lang="ja-JP" altLang="en-US" sz="2800" b="1">
                <a:solidFill>
                  <a:srgbClr val="00989C"/>
                </a:solidFill>
                <a:latin typeface="Hiragino Kaku Gothic Pro W3" panose="020B0300000000000000" pitchFamily="34" charset="-128"/>
                <a:ea typeface="Hiragino Kaku Gothic Pro W3" panose="020B0300000000000000" pitchFamily="34" charset="-128"/>
              </a:rPr>
              <a:t>結果</a:t>
            </a:r>
            <a:r>
              <a:rPr lang="en-US" altLang="ja-JP" sz="2800" b="1" dirty="0">
                <a:solidFill>
                  <a:srgbClr val="00989C"/>
                </a:solidFill>
                <a:latin typeface="Hiragino Kaku Gothic Pro W3" panose="020B0300000000000000" pitchFamily="34" charset="-128"/>
                <a:ea typeface="Hiragino Kaku Gothic Pro W3" panose="020B0300000000000000" pitchFamily="34" charset="-128"/>
              </a:rPr>
              <a:t>)</a:t>
            </a:r>
            <a:r>
              <a:rPr lang="ja-JP" altLang="en-US" sz="2800" b="1">
                <a:solidFill>
                  <a:srgbClr val="00989C"/>
                </a:solidFill>
                <a:latin typeface="Hiragino Kaku Gothic Pro W3" panose="020B0300000000000000" pitchFamily="34" charset="-128"/>
                <a:ea typeface="Hiragino Kaku Gothic Pro W3" panose="020B0300000000000000" pitchFamily="34" charset="-128"/>
              </a:rPr>
              <a:t> </a:t>
            </a:r>
          </a:p>
        </p:txBody>
      </p:sp>
      <p:sp>
        <p:nvSpPr>
          <p:cNvPr id="17" name="角丸四角形 16">
            <a:extLst>
              <a:ext uri="{FF2B5EF4-FFF2-40B4-BE49-F238E27FC236}">
                <a16:creationId xmlns:a16="http://schemas.microsoft.com/office/drawing/2014/main" id="{2945F75B-68A2-A747-A7FB-FED7DB904886}"/>
              </a:ext>
            </a:extLst>
          </p:cNvPr>
          <p:cNvSpPr/>
          <p:nvPr/>
        </p:nvSpPr>
        <p:spPr>
          <a:xfrm>
            <a:off x="7226845" y="2472305"/>
            <a:ext cx="595918" cy="1133281"/>
          </a:xfrm>
          <a:prstGeom prst="roundRect">
            <a:avLst/>
          </a:prstGeom>
          <a:solidFill>
            <a:srgbClr val="88CC01">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a:extLst>
              <a:ext uri="{FF2B5EF4-FFF2-40B4-BE49-F238E27FC236}">
                <a16:creationId xmlns:a16="http://schemas.microsoft.com/office/drawing/2014/main" id="{154E61A0-4B5D-744A-A68D-6BAD31C7EAE6}"/>
              </a:ext>
            </a:extLst>
          </p:cNvPr>
          <p:cNvSpPr/>
          <p:nvPr/>
        </p:nvSpPr>
        <p:spPr>
          <a:xfrm>
            <a:off x="8843313" y="2501712"/>
            <a:ext cx="595918" cy="1133281"/>
          </a:xfrm>
          <a:prstGeom prst="roundRect">
            <a:avLst/>
          </a:prstGeom>
          <a:solidFill>
            <a:srgbClr val="88CC01">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日付プレースホルダー 3">
            <a:extLst>
              <a:ext uri="{FF2B5EF4-FFF2-40B4-BE49-F238E27FC236}">
                <a16:creationId xmlns:a16="http://schemas.microsoft.com/office/drawing/2014/main" id="{01026274-D799-6249-AB62-306B4051A3ED}"/>
              </a:ext>
            </a:extLst>
          </p:cNvPr>
          <p:cNvSpPr>
            <a:spLocks noGrp="1"/>
          </p:cNvSpPr>
          <p:nvPr>
            <p:ph type="dt" sz="half" idx="10"/>
          </p:nvPr>
        </p:nvSpPr>
        <p:spPr/>
        <p:txBody>
          <a:bodyPr/>
          <a:lstStyle/>
          <a:p>
            <a:fld id="{D7F93365-0B12-244C-9E0A-CA944756941E}" type="datetime1">
              <a:rPr kumimoji="1" lang="ja-JP" altLang="en-US" smtClean="0"/>
              <a:t>2022/3/21</a:t>
            </a:fld>
            <a:endParaRPr kumimoji="1" lang="ja-JP" altLang="en-US"/>
          </a:p>
        </p:txBody>
      </p:sp>
      <p:sp>
        <p:nvSpPr>
          <p:cNvPr id="6" name="スライド番号プレースホルダー 5">
            <a:extLst>
              <a:ext uri="{FF2B5EF4-FFF2-40B4-BE49-F238E27FC236}">
                <a16:creationId xmlns:a16="http://schemas.microsoft.com/office/drawing/2014/main" id="{118925C1-984D-3E4C-BDCC-925F1D33F3AF}"/>
              </a:ext>
            </a:extLst>
          </p:cNvPr>
          <p:cNvSpPr>
            <a:spLocks noGrp="1"/>
          </p:cNvSpPr>
          <p:nvPr>
            <p:ph type="sldNum" sz="quarter" idx="12"/>
          </p:nvPr>
        </p:nvSpPr>
        <p:spPr/>
        <p:txBody>
          <a:bodyPr/>
          <a:lstStyle/>
          <a:p>
            <a:fld id="{A656C2C8-CEF6-9746-8F71-B28302ED3BCE}" type="slidenum">
              <a:rPr kumimoji="1" lang="ja-JP" altLang="en-US" smtClean="0"/>
              <a:t>22</a:t>
            </a:fld>
            <a:endParaRPr kumimoji="1" lang="ja-JP" altLang="en-US"/>
          </a:p>
        </p:txBody>
      </p:sp>
    </p:spTree>
    <p:extLst>
      <p:ext uri="{BB962C8B-B14F-4D97-AF65-F5344CB8AC3E}">
        <p14:creationId xmlns:p14="http://schemas.microsoft.com/office/powerpoint/2010/main" val="1373924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latin typeface="Hiragino Kaku Gothic Pro W3" panose="020B0300000000000000" pitchFamily="34" charset="-128"/>
                <a:ea typeface="Hiragino Kaku Gothic Pro W3" panose="020B0300000000000000" pitchFamily="34" charset="-128"/>
              </a:rPr>
              <a:t>ベイズの</a:t>
            </a:r>
            <a:r>
              <a:rPr lang="ja-JP" altLang="en-US" sz="2000">
                <a:latin typeface="Hiragino Kaku Gothic Pro W3" panose="020B0300000000000000" pitchFamily="34" charset="-128"/>
                <a:ea typeface="Hiragino Kaku Gothic Pro W3" panose="020B0300000000000000" pitchFamily="34" charset="-128"/>
              </a:rPr>
              <a:t>基本公式</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492510"/>
            <a:ext cx="7981672" cy="646331"/>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ベイズの定理は、データが与えられた時、</a:t>
            </a:r>
            <a:endParaRPr kumimoji="1" lang="en-US" altLang="ja-JP" dirty="0">
              <a:latin typeface="Hiragino Kaku Gothic Pro W3" panose="020B0300000000000000" pitchFamily="34" charset="-128"/>
              <a:ea typeface="Hiragino Kaku Gothic Pro W3" panose="020B0300000000000000" pitchFamily="34" charset="-128"/>
            </a:endParaRPr>
          </a:p>
          <a:p>
            <a:r>
              <a:rPr kumimoji="1" lang="ja-JP" altLang="en-US">
                <a:latin typeface="Hiragino Kaku Gothic Pro W3" panose="020B0300000000000000" pitchFamily="34" charset="-128"/>
                <a:ea typeface="Hiragino Kaku Gothic Pro W3" panose="020B0300000000000000" pitchFamily="34" charset="-128"/>
              </a:rPr>
              <a:t>そのデータが起こる確率が</a:t>
            </a:r>
            <a:r>
              <a:rPr lang="ja-JP" altLang="en-US">
                <a:latin typeface="Hiragino Kaku Gothic Pro W3" panose="020B0300000000000000" pitchFamily="34" charset="-128"/>
                <a:ea typeface="Hiragino Kaku Gothic Pro W3" panose="020B0300000000000000" pitchFamily="34" charset="-128"/>
              </a:rPr>
              <a:t>原因</a:t>
            </a:r>
            <a:r>
              <a:rPr lang="en-US" altLang="ja-JP" dirty="0">
                <a:latin typeface="Hiragino Kaku Gothic Pro W3" panose="020B0300000000000000" pitchFamily="34" charset="-128"/>
                <a:ea typeface="Hiragino Kaku Gothic Pro W3" panose="020B0300000000000000" pitchFamily="34" charset="-128"/>
              </a:rPr>
              <a:t>H</a:t>
            </a:r>
            <a:r>
              <a:rPr lang="ja-JP" altLang="en-US">
                <a:latin typeface="Hiragino Kaku Gothic Pro W3" panose="020B0300000000000000" pitchFamily="34" charset="-128"/>
                <a:ea typeface="Hiragino Kaku Gothic Pro W3" panose="020B0300000000000000" pitchFamily="34" charset="-128"/>
              </a:rPr>
              <a:t>である条件確立を示していると解釈できる</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2" name="テキスト ボックス 1">
            <a:extLst>
              <a:ext uri="{FF2B5EF4-FFF2-40B4-BE49-F238E27FC236}">
                <a16:creationId xmlns:a16="http://schemas.microsoft.com/office/drawing/2014/main" id="{6F8528C4-E47B-2240-B648-1E00F045C30B}"/>
              </a:ext>
            </a:extLst>
          </p:cNvPr>
          <p:cNvSpPr txBox="1"/>
          <p:nvPr/>
        </p:nvSpPr>
        <p:spPr>
          <a:xfrm>
            <a:off x="501041" y="1420495"/>
            <a:ext cx="2274982" cy="496931"/>
          </a:xfrm>
          <a:prstGeom prst="rect">
            <a:avLst/>
          </a:prstGeom>
          <a:noFill/>
        </p:spPr>
        <p:txBody>
          <a:bodyPr wrap="none" rtlCol="0">
            <a:spAutoFit/>
          </a:bodyPr>
          <a:lstStyle/>
          <a:p>
            <a:pPr>
              <a:lnSpc>
                <a:spcPct val="150000"/>
              </a:lnSpc>
            </a:pPr>
            <a:r>
              <a:rPr lang="ja-JP" altLang="en-US" sz="2000" b="1">
                <a:latin typeface="Hiragino Kaku Gothic Pro W3" panose="020B0300000000000000" pitchFamily="34" charset="-128"/>
                <a:ea typeface="Hiragino Kaku Gothic Pro W3" panose="020B0300000000000000" pitchFamily="34" charset="-128"/>
              </a:rPr>
              <a:t>ベイズの基本公式</a:t>
            </a:r>
            <a:endParaRPr kumimoji="1" lang="ja-JP" altLang="en-US" sz="2000" b="1">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14E6C0D1-C47E-2545-B141-29FBC152068B}"/>
                  </a:ext>
                </a:extLst>
              </p:cNvPr>
              <p:cNvSpPr/>
              <p:nvPr/>
            </p:nvSpPr>
            <p:spPr>
              <a:xfrm>
                <a:off x="2143494" y="2162757"/>
                <a:ext cx="7925888" cy="2070375"/>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6000" smtClean="0">
                          <a:solidFill>
                            <a:schemeClr val="tx1"/>
                          </a:solidFill>
                          <a:latin typeface="Cambria Math" panose="02040503050406030204" pitchFamily="18" charset="0"/>
                          <a:ea typeface="Cambria Math" panose="02040503050406030204" pitchFamily="18" charset="0"/>
                        </a:rPr>
                        <m:t>P</m:t>
                      </m:r>
                      <m:d>
                        <m:dPr>
                          <m:ctrlPr>
                            <a:rPr lang="en-US" altLang="ja-JP" sz="6000" i="1">
                              <a:solidFill>
                                <a:schemeClr val="tx1"/>
                              </a:solidFill>
                              <a:latin typeface="Cambria Math" panose="02040503050406030204" pitchFamily="18" charset="0"/>
                              <a:ea typeface="Cambria Math" panose="02040503050406030204" pitchFamily="18" charset="0"/>
                            </a:rPr>
                          </m:ctrlPr>
                        </m:dPr>
                        <m:e>
                          <m:r>
                            <m:rPr>
                              <m:sty m:val="p"/>
                            </m:rPr>
                            <a:rPr lang="en-US" altLang="ja-JP" sz="6000" b="0" i="0" smtClean="0">
                              <a:solidFill>
                                <a:schemeClr val="tx1"/>
                              </a:solidFill>
                              <a:latin typeface="Cambria Math" panose="02040503050406030204" pitchFamily="18" charset="0"/>
                              <a:ea typeface="Cambria Math" panose="02040503050406030204" pitchFamily="18" charset="0"/>
                            </a:rPr>
                            <m:t>H</m:t>
                          </m:r>
                        </m:e>
                        <m:e>
                          <m:r>
                            <m:rPr>
                              <m:sty m:val="p"/>
                            </m:rPr>
                            <a:rPr lang="en-US" altLang="ja-JP" sz="6000" b="0" i="0" smtClean="0">
                              <a:solidFill>
                                <a:schemeClr val="tx1"/>
                              </a:solidFill>
                              <a:latin typeface="Cambria Math" panose="02040503050406030204" pitchFamily="18" charset="0"/>
                              <a:ea typeface="Cambria Math" panose="02040503050406030204" pitchFamily="18" charset="0"/>
                            </a:rPr>
                            <m:t>D</m:t>
                          </m:r>
                        </m:e>
                      </m:d>
                      <m:r>
                        <a:rPr lang="en-US" altLang="ja-JP" sz="6000" b="0" i="0" smtClean="0">
                          <a:solidFill>
                            <a:schemeClr val="tx1"/>
                          </a:solidFill>
                          <a:latin typeface="Cambria Math" panose="02040503050406030204" pitchFamily="18" charset="0"/>
                          <a:ea typeface="Cambria Math" panose="02040503050406030204" pitchFamily="18" charset="0"/>
                        </a:rPr>
                        <m:t>=</m:t>
                      </m:r>
                      <m:f>
                        <m:fPr>
                          <m:ctrlPr>
                            <a:rPr lang="en-US" altLang="ja-JP" sz="6000" b="0" i="1" smtClean="0">
                              <a:solidFill>
                                <a:schemeClr val="tx1"/>
                              </a:solidFill>
                              <a:latin typeface="Cambria Math" panose="02040503050406030204" pitchFamily="18" charset="0"/>
                              <a:ea typeface="Cambria Math" panose="02040503050406030204" pitchFamily="18" charset="0"/>
                            </a:rPr>
                          </m:ctrlPr>
                        </m:fPr>
                        <m:num>
                          <m:r>
                            <m:rPr>
                              <m:sty m:val="p"/>
                            </m:rPr>
                            <a:rPr lang="en-US" altLang="ja-JP" sz="6000">
                              <a:solidFill>
                                <a:schemeClr val="tx1"/>
                              </a:solidFill>
                              <a:latin typeface="Cambria Math" panose="02040503050406030204" pitchFamily="18" charset="0"/>
                              <a:ea typeface="Cambria Math" panose="02040503050406030204" pitchFamily="18" charset="0"/>
                            </a:rPr>
                            <m:t>P</m:t>
                          </m:r>
                          <m:d>
                            <m:dPr>
                              <m:ctrlPr>
                                <a:rPr lang="en-US" altLang="ja-JP" sz="6000" i="1">
                                  <a:solidFill>
                                    <a:schemeClr val="tx1"/>
                                  </a:solidFill>
                                  <a:latin typeface="Cambria Math" panose="02040503050406030204" pitchFamily="18" charset="0"/>
                                  <a:ea typeface="Cambria Math" panose="02040503050406030204" pitchFamily="18" charset="0"/>
                                </a:rPr>
                              </m:ctrlPr>
                            </m:dPr>
                            <m:e>
                              <m:r>
                                <m:rPr>
                                  <m:sty m:val="p"/>
                                </m:rPr>
                                <a:rPr lang="en-US" altLang="ja-JP" sz="6000" b="0" i="0" smtClean="0">
                                  <a:solidFill>
                                    <a:schemeClr val="tx1"/>
                                  </a:solidFill>
                                  <a:latin typeface="Cambria Math" panose="02040503050406030204" pitchFamily="18" charset="0"/>
                                  <a:ea typeface="Cambria Math" panose="02040503050406030204" pitchFamily="18" charset="0"/>
                                </a:rPr>
                                <m:t>D</m:t>
                              </m:r>
                            </m:e>
                            <m:e>
                              <m:r>
                                <m:rPr>
                                  <m:sty m:val="p"/>
                                </m:rPr>
                                <a:rPr lang="en-US" altLang="ja-JP" sz="6000" b="0" i="0" smtClean="0">
                                  <a:solidFill>
                                    <a:schemeClr val="tx1"/>
                                  </a:solidFill>
                                  <a:latin typeface="Cambria Math" panose="02040503050406030204" pitchFamily="18" charset="0"/>
                                  <a:ea typeface="Cambria Math" panose="02040503050406030204" pitchFamily="18" charset="0"/>
                                </a:rPr>
                                <m:t>H</m:t>
                              </m:r>
                            </m:e>
                          </m:d>
                          <m:r>
                            <m:rPr>
                              <m:sty m:val="p"/>
                            </m:rPr>
                            <a:rPr lang="en-US" altLang="ja-JP" sz="6000">
                              <a:solidFill>
                                <a:schemeClr val="tx1"/>
                              </a:solidFill>
                              <a:latin typeface="Cambria Math" panose="02040503050406030204" pitchFamily="18" charset="0"/>
                              <a:ea typeface="Cambria Math" panose="02040503050406030204" pitchFamily="18" charset="0"/>
                            </a:rPr>
                            <m:t>P</m:t>
                          </m:r>
                          <m:r>
                            <a:rPr lang="en-US" altLang="ja-JP" sz="6000">
                              <a:solidFill>
                                <a:schemeClr val="tx1"/>
                              </a:solidFill>
                              <a:latin typeface="Cambria Math" panose="02040503050406030204" pitchFamily="18" charset="0"/>
                              <a:ea typeface="Cambria Math" panose="02040503050406030204" pitchFamily="18" charset="0"/>
                            </a:rPr>
                            <m:t>(</m:t>
                          </m:r>
                          <m:r>
                            <m:rPr>
                              <m:sty m:val="p"/>
                            </m:rPr>
                            <a:rPr lang="en-US" altLang="ja-JP" sz="6000" b="0" i="0" smtClean="0">
                              <a:solidFill>
                                <a:schemeClr val="tx1"/>
                              </a:solidFill>
                              <a:latin typeface="Cambria Math" panose="02040503050406030204" pitchFamily="18" charset="0"/>
                              <a:ea typeface="Cambria Math" panose="02040503050406030204" pitchFamily="18" charset="0"/>
                            </a:rPr>
                            <m:t>H</m:t>
                          </m:r>
                          <m:r>
                            <a:rPr lang="en-US" altLang="ja-JP" sz="6000">
                              <a:solidFill>
                                <a:schemeClr val="tx1"/>
                              </a:solidFill>
                              <a:latin typeface="Cambria Math" panose="02040503050406030204" pitchFamily="18" charset="0"/>
                              <a:ea typeface="Cambria Math" panose="02040503050406030204" pitchFamily="18" charset="0"/>
                            </a:rPr>
                            <m:t>)</m:t>
                          </m:r>
                        </m:num>
                        <m:den>
                          <m:r>
                            <m:rPr>
                              <m:sty m:val="p"/>
                            </m:rPr>
                            <a:rPr lang="en-US" altLang="ja-JP" sz="6000">
                              <a:solidFill>
                                <a:schemeClr val="tx1"/>
                              </a:solidFill>
                              <a:latin typeface="Cambria Math" panose="02040503050406030204" pitchFamily="18" charset="0"/>
                              <a:ea typeface="Cambria Math" panose="02040503050406030204" pitchFamily="18" charset="0"/>
                            </a:rPr>
                            <m:t>P</m:t>
                          </m:r>
                          <m:r>
                            <a:rPr lang="en-US" altLang="ja-JP" sz="6000">
                              <a:solidFill>
                                <a:schemeClr val="tx1"/>
                              </a:solidFill>
                              <a:latin typeface="Cambria Math" panose="02040503050406030204" pitchFamily="18" charset="0"/>
                              <a:ea typeface="Cambria Math" panose="02040503050406030204" pitchFamily="18" charset="0"/>
                            </a:rPr>
                            <m:t>(</m:t>
                          </m:r>
                          <m:r>
                            <m:rPr>
                              <m:sty m:val="p"/>
                            </m:rPr>
                            <a:rPr lang="en-US" altLang="ja-JP" sz="6000" b="0" i="0" smtClean="0">
                              <a:solidFill>
                                <a:schemeClr val="tx1"/>
                              </a:solidFill>
                              <a:latin typeface="Cambria Math" panose="02040503050406030204" pitchFamily="18" charset="0"/>
                              <a:ea typeface="Cambria Math" panose="02040503050406030204" pitchFamily="18" charset="0"/>
                            </a:rPr>
                            <m:t>D</m:t>
                          </m:r>
                          <m:r>
                            <a:rPr lang="en-US" altLang="ja-JP" sz="6000">
                              <a:solidFill>
                                <a:schemeClr val="tx1"/>
                              </a:solidFill>
                              <a:latin typeface="Cambria Math" panose="02040503050406030204" pitchFamily="18" charset="0"/>
                              <a:ea typeface="Cambria Math" panose="02040503050406030204" pitchFamily="18" charset="0"/>
                            </a:rPr>
                            <m:t>)</m:t>
                          </m:r>
                        </m:den>
                      </m:f>
                    </m:oMath>
                  </m:oMathPara>
                </a14:m>
                <a:endParaRPr lang="en-US" altLang="ja-JP" sz="6000" dirty="0">
                  <a:solidFill>
                    <a:schemeClr val="tx1"/>
                  </a:solidFill>
                </a:endParaRPr>
              </a:p>
            </p:txBody>
          </p:sp>
        </mc:Choice>
        <mc:Fallback xmlns="">
          <p:sp>
            <p:nvSpPr>
              <p:cNvPr id="8" name="正方形/長方形 7">
                <a:extLst>
                  <a:ext uri="{FF2B5EF4-FFF2-40B4-BE49-F238E27FC236}">
                    <a16:creationId xmlns:a16="http://schemas.microsoft.com/office/drawing/2014/main" id="{14E6C0D1-C47E-2545-B141-29FBC152068B}"/>
                  </a:ext>
                </a:extLst>
              </p:cNvPr>
              <p:cNvSpPr>
                <a:spLocks noRot="1" noChangeAspect="1" noMove="1" noResize="1" noEditPoints="1" noAdjustHandles="1" noChangeArrowheads="1" noChangeShapeType="1" noTextEdit="1"/>
              </p:cNvSpPr>
              <p:nvPr/>
            </p:nvSpPr>
            <p:spPr>
              <a:xfrm>
                <a:off x="2143494" y="2162757"/>
                <a:ext cx="7925888" cy="2070375"/>
              </a:xfrm>
              <a:prstGeom prst="rect">
                <a:avLst/>
              </a:prstGeom>
              <a:blipFill>
                <a:blip r:embed="rId3"/>
                <a:stretch>
                  <a:fillRect r="-320" b="-12195"/>
                </a:stretch>
              </a:blipFill>
              <a:ln>
                <a:noFill/>
              </a:ln>
            </p:spPr>
            <p:txBody>
              <a:bodyPr/>
              <a:lstStyle/>
              <a:p>
                <a:r>
                  <a:rPr lang="ja-JP" altLang="en-US">
                    <a:noFill/>
                  </a:rPr>
                  <a:t> </a:t>
                </a:r>
              </a:p>
            </p:txBody>
          </p:sp>
        </mc:Fallback>
      </mc:AlternateContent>
      <p:sp>
        <p:nvSpPr>
          <p:cNvPr id="9" name="角丸四角形 8">
            <a:extLst>
              <a:ext uri="{FF2B5EF4-FFF2-40B4-BE49-F238E27FC236}">
                <a16:creationId xmlns:a16="http://schemas.microsoft.com/office/drawing/2014/main" id="{7E1803D1-D833-314D-861C-B73909A77949}"/>
              </a:ext>
            </a:extLst>
          </p:cNvPr>
          <p:cNvSpPr/>
          <p:nvPr/>
        </p:nvSpPr>
        <p:spPr>
          <a:xfrm>
            <a:off x="3995195" y="2637683"/>
            <a:ext cx="481995" cy="1133282"/>
          </a:xfrm>
          <a:prstGeom prst="roundRect">
            <a:avLst/>
          </a:prstGeom>
          <a:solidFill>
            <a:srgbClr val="00989C">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D78DD049-43A4-414B-ACD9-066DC4B892B4}"/>
              </a:ext>
            </a:extLst>
          </p:cNvPr>
          <p:cNvSpPr/>
          <p:nvPr/>
        </p:nvSpPr>
        <p:spPr>
          <a:xfrm>
            <a:off x="3218107" y="2637682"/>
            <a:ext cx="595918" cy="1133281"/>
          </a:xfrm>
          <a:prstGeom prst="roundRect">
            <a:avLst/>
          </a:prstGeom>
          <a:solidFill>
            <a:srgbClr val="88CC01">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764CCB9-1CE6-9E4D-A3C2-4F0FE7BDA063}"/>
              </a:ext>
            </a:extLst>
          </p:cNvPr>
          <p:cNvSpPr txBox="1"/>
          <p:nvPr/>
        </p:nvSpPr>
        <p:spPr>
          <a:xfrm>
            <a:off x="3103427" y="1861255"/>
            <a:ext cx="813043" cy="577850"/>
          </a:xfrm>
          <a:prstGeom prst="rect">
            <a:avLst/>
          </a:prstGeom>
          <a:noFill/>
        </p:spPr>
        <p:txBody>
          <a:bodyPr wrap="none" rtlCol="0">
            <a:spAutoFit/>
          </a:bodyPr>
          <a:lstStyle/>
          <a:p>
            <a:pPr algn="ctr">
              <a:lnSpc>
                <a:spcPct val="150000"/>
              </a:lnSpc>
            </a:pPr>
            <a:r>
              <a:rPr lang="ja-JP" altLang="en-US" sz="2400" b="1">
                <a:solidFill>
                  <a:srgbClr val="88CC01"/>
                </a:solidFill>
                <a:latin typeface="Hiragino Kaku Gothic Pro W3" panose="020B0300000000000000" pitchFamily="34" charset="-128"/>
                <a:ea typeface="Hiragino Kaku Gothic Pro W3" panose="020B0300000000000000" pitchFamily="34" charset="-128"/>
              </a:rPr>
              <a:t>原因</a:t>
            </a:r>
            <a:endParaRPr kumimoji="1" lang="ja-JP" altLang="en-US" sz="2400" b="1">
              <a:solidFill>
                <a:srgbClr val="88CC01"/>
              </a:solidFill>
              <a:latin typeface="Hiragino Kaku Gothic Pro W3" panose="020B0300000000000000" pitchFamily="34" charset="-128"/>
              <a:ea typeface="Hiragino Kaku Gothic Pro W3" panose="020B0300000000000000" pitchFamily="34" charset="-128"/>
            </a:endParaRPr>
          </a:p>
        </p:txBody>
      </p:sp>
      <p:sp>
        <p:nvSpPr>
          <p:cNvPr id="5" name="正方形/長方形 4">
            <a:extLst>
              <a:ext uri="{FF2B5EF4-FFF2-40B4-BE49-F238E27FC236}">
                <a16:creationId xmlns:a16="http://schemas.microsoft.com/office/drawing/2014/main" id="{1EE8131F-B604-634C-A046-2EFC76F5EF63}"/>
              </a:ext>
            </a:extLst>
          </p:cNvPr>
          <p:cNvSpPr/>
          <p:nvPr/>
        </p:nvSpPr>
        <p:spPr>
          <a:xfrm>
            <a:off x="3946431" y="1897889"/>
            <a:ext cx="910826" cy="646331"/>
          </a:xfrm>
          <a:prstGeom prst="rect">
            <a:avLst/>
          </a:prstGeom>
        </p:spPr>
        <p:txBody>
          <a:bodyPr wrap="none">
            <a:spAutoFit/>
          </a:bodyPr>
          <a:lstStyle/>
          <a:p>
            <a:pPr algn="ctr"/>
            <a:r>
              <a:rPr lang="ja-JP" altLang="en-US" b="1">
                <a:solidFill>
                  <a:srgbClr val="00989C"/>
                </a:solidFill>
                <a:latin typeface="Hiragino Kaku Gothic Pro W3" panose="020B0300000000000000" pitchFamily="34" charset="-128"/>
                <a:ea typeface="Hiragino Kaku Gothic Pro W3" panose="020B0300000000000000" pitchFamily="34" charset="-128"/>
              </a:rPr>
              <a:t>データ</a:t>
            </a:r>
            <a:endParaRPr lang="en-US" altLang="ja-JP" b="1" dirty="0">
              <a:solidFill>
                <a:srgbClr val="00989C"/>
              </a:solidFill>
              <a:latin typeface="Hiragino Kaku Gothic Pro W3" panose="020B0300000000000000" pitchFamily="34" charset="-128"/>
              <a:ea typeface="Hiragino Kaku Gothic Pro W3" panose="020B0300000000000000" pitchFamily="34" charset="-128"/>
            </a:endParaRPr>
          </a:p>
          <a:p>
            <a:pPr algn="ctr"/>
            <a:r>
              <a:rPr lang="en-US" altLang="ja-JP" b="1" dirty="0">
                <a:solidFill>
                  <a:srgbClr val="00989C"/>
                </a:solidFill>
                <a:latin typeface="Hiragino Kaku Gothic Pro W3" panose="020B0300000000000000" pitchFamily="34" charset="-128"/>
                <a:ea typeface="Hiragino Kaku Gothic Pro W3" panose="020B0300000000000000" pitchFamily="34" charset="-128"/>
              </a:rPr>
              <a:t>(</a:t>
            </a:r>
            <a:r>
              <a:rPr lang="ja-JP" altLang="en-US" b="1">
                <a:solidFill>
                  <a:srgbClr val="00989C"/>
                </a:solidFill>
                <a:latin typeface="Hiragino Kaku Gothic Pro W3" panose="020B0300000000000000" pitchFamily="34" charset="-128"/>
                <a:ea typeface="Hiragino Kaku Gothic Pro W3" panose="020B0300000000000000" pitchFamily="34" charset="-128"/>
              </a:rPr>
              <a:t>結果</a:t>
            </a:r>
            <a:r>
              <a:rPr lang="en-US" altLang="ja-JP" b="1" dirty="0">
                <a:solidFill>
                  <a:srgbClr val="00989C"/>
                </a:solidFill>
                <a:latin typeface="Hiragino Kaku Gothic Pro W3" panose="020B0300000000000000" pitchFamily="34" charset="-128"/>
                <a:ea typeface="Hiragino Kaku Gothic Pro W3" panose="020B0300000000000000" pitchFamily="34" charset="-128"/>
              </a:rPr>
              <a:t>)</a:t>
            </a:r>
            <a:r>
              <a:rPr lang="ja-JP" altLang="en-US" b="1">
                <a:solidFill>
                  <a:srgbClr val="00989C"/>
                </a:solidFill>
                <a:latin typeface="Hiragino Kaku Gothic Pro W3" panose="020B0300000000000000" pitchFamily="34" charset="-128"/>
                <a:ea typeface="Hiragino Kaku Gothic Pro W3" panose="020B0300000000000000" pitchFamily="34" charset="-128"/>
              </a:rPr>
              <a:t> </a:t>
            </a:r>
          </a:p>
        </p:txBody>
      </p:sp>
      <p:sp>
        <p:nvSpPr>
          <p:cNvPr id="19" name="テキスト ボックス 18">
            <a:extLst>
              <a:ext uri="{FF2B5EF4-FFF2-40B4-BE49-F238E27FC236}">
                <a16:creationId xmlns:a16="http://schemas.microsoft.com/office/drawing/2014/main" id="{1BCF11AD-59D6-6444-B009-FD314AA9B5D5}"/>
              </a:ext>
            </a:extLst>
          </p:cNvPr>
          <p:cNvSpPr txBox="1"/>
          <p:nvPr/>
        </p:nvSpPr>
        <p:spPr>
          <a:xfrm>
            <a:off x="1281864" y="4192940"/>
            <a:ext cx="5697394" cy="1951432"/>
          </a:xfrm>
          <a:prstGeom prst="rect">
            <a:avLst/>
          </a:prstGeom>
          <a:noFill/>
        </p:spPr>
        <p:txBody>
          <a:bodyPr wrap="none" rtlCol="0">
            <a:spAutoFit/>
          </a:bodyPr>
          <a:lstStyle/>
          <a:p>
            <a:pPr algn="ctr">
              <a:lnSpc>
                <a:spcPct val="150000"/>
              </a:lnSpc>
            </a:pPr>
            <a:r>
              <a:rPr lang="ja-JP" altLang="en-US" sz="2800" b="1">
                <a:solidFill>
                  <a:srgbClr val="00989C"/>
                </a:solidFill>
                <a:latin typeface="Hiragino Kaku Gothic Pro W3" panose="020B0300000000000000" pitchFamily="34" charset="-128"/>
                <a:ea typeface="Hiragino Kaku Gothic Pro W3" panose="020B0300000000000000" pitchFamily="34" charset="-128"/>
              </a:rPr>
              <a:t>データ</a:t>
            </a:r>
            <a:r>
              <a:rPr lang="en-US" altLang="ja-JP" sz="2800" b="1" dirty="0">
                <a:solidFill>
                  <a:srgbClr val="00989C"/>
                </a:solidFill>
                <a:latin typeface="Hiragino Kaku Gothic Pro W3" panose="020B0300000000000000" pitchFamily="34" charset="-128"/>
                <a:ea typeface="Hiragino Kaku Gothic Pro W3" panose="020B0300000000000000" pitchFamily="34" charset="-128"/>
              </a:rPr>
              <a:t>(</a:t>
            </a:r>
            <a:r>
              <a:rPr lang="ja-JP" altLang="en-US" sz="2800" b="1">
                <a:solidFill>
                  <a:srgbClr val="00989C"/>
                </a:solidFill>
                <a:latin typeface="Hiragino Kaku Gothic Pro W3" panose="020B0300000000000000" pitchFamily="34" charset="-128"/>
                <a:ea typeface="Hiragino Kaku Gothic Pro W3" panose="020B0300000000000000" pitchFamily="34" charset="-128"/>
              </a:rPr>
              <a:t>結果</a:t>
            </a:r>
            <a:r>
              <a:rPr lang="en-US" altLang="ja-JP" sz="2800" b="1" dirty="0">
                <a:solidFill>
                  <a:srgbClr val="00989C"/>
                </a:solidFill>
                <a:latin typeface="Hiragino Kaku Gothic Pro W3" panose="020B0300000000000000" pitchFamily="34" charset="-128"/>
                <a:ea typeface="Hiragino Kaku Gothic Pro W3" panose="020B0300000000000000" pitchFamily="34" charset="-128"/>
              </a:rPr>
              <a:t>)D</a:t>
            </a:r>
            <a:r>
              <a:rPr lang="ja-JP" altLang="en-US" sz="2800" b="1">
                <a:latin typeface="Hiragino Kaku Gothic Pro W3" panose="020B0300000000000000" pitchFamily="34" charset="-128"/>
                <a:ea typeface="Hiragino Kaku Gothic Pro W3" panose="020B0300000000000000" pitchFamily="34" charset="-128"/>
              </a:rPr>
              <a:t>が与えられた時、</a:t>
            </a:r>
            <a:endParaRPr lang="en-US" altLang="ja-JP" sz="2800" b="1" dirty="0">
              <a:latin typeface="Hiragino Kaku Gothic Pro W3" panose="020B0300000000000000" pitchFamily="34" charset="-128"/>
              <a:ea typeface="Hiragino Kaku Gothic Pro W3" panose="020B0300000000000000" pitchFamily="34" charset="-128"/>
            </a:endParaRPr>
          </a:p>
          <a:p>
            <a:pPr algn="ctr">
              <a:lnSpc>
                <a:spcPct val="150000"/>
              </a:lnSpc>
            </a:pPr>
            <a:r>
              <a:rPr lang="ja-JP" altLang="en-US" sz="2800" b="1">
                <a:latin typeface="Hiragino Kaku Gothic Pro W3" panose="020B0300000000000000" pitchFamily="34" charset="-128"/>
                <a:ea typeface="Hiragino Kaku Gothic Pro W3" panose="020B0300000000000000" pitchFamily="34" charset="-128"/>
              </a:rPr>
              <a:t>そのデータが起こる</a:t>
            </a:r>
            <a:endParaRPr lang="en-US" altLang="ja-JP" sz="2800" b="1" dirty="0">
              <a:latin typeface="Hiragino Kaku Gothic Pro W3" panose="020B0300000000000000" pitchFamily="34" charset="-128"/>
              <a:ea typeface="Hiragino Kaku Gothic Pro W3" panose="020B0300000000000000" pitchFamily="34" charset="-128"/>
            </a:endParaRPr>
          </a:p>
          <a:p>
            <a:pPr algn="ctr">
              <a:lnSpc>
                <a:spcPct val="150000"/>
              </a:lnSpc>
            </a:pPr>
            <a:r>
              <a:rPr lang="ja-JP" altLang="en-US" sz="2800" b="1">
                <a:solidFill>
                  <a:srgbClr val="88CC01"/>
                </a:solidFill>
                <a:latin typeface="Hiragino Kaku Gothic Pro W3" panose="020B0300000000000000" pitchFamily="34" charset="-128"/>
                <a:ea typeface="Hiragino Kaku Gothic Pro W3" panose="020B0300000000000000" pitchFamily="34" charset="-128"/>
              </a:rPr>
              <a:t>原因が</a:t>
            </a:r>
            <a:r>
              <a:rPr lang="en-US" altLang="ja-JP" sz="2800" b="1" dirty="0">
                <a:solidFill>
                  <a:srgbClr val="88CC01"/>
                </a:solidFill>
                <a:latin typeface="Hiragino Kaku Gothic Pro W3" panose="020B0300000000000000" pitchFamily="34" charset="-128"/>
                <a:ea typeface="Hiragino Kaku Gothic Pro W3" panose="020B0300000000000000" pitchFamily="34" charset="-128"/>
              </a:rPr>
              <a:t>H</a:t>
            </a:r>
            <a:r>
              <a:rPr lang="ja-JP" altLang="en-US" sz="2800" b="1">
                <a:latin typeface="Hiragino Kaku Gothic Pro W3" panose="020B0300000000000000" pitchFamily="34" charset="-128"/>
                <a:ea typeface="Hiragino Kaku Gothic Pro W3" panose="020B0300000000000000" pitchFamily="34" charset="-128"/>
              </a:rPr>
              <a:t>である条件付き確率</a:t>
            </a:r>
            <a:endParaRPr lang="en-US" altLang="ja-JP" sz="2800" b="1" dirty="0">
              <a:latin typeface="Hiragino Kaku Gothic Pro W3" panose="020B0300000000000000" pitchFamily="34" charset="-128"/>
              <a:ea typeface="Hiragino Kaku Gothic Pro W3" panose="020B0300000000000000" pitchFamily="34" charset="-128"/>
            </a:endParaRPr>
          </a:p>
        </p:txBody>
      </p:sp>
      <p:cxnSp>
        <p:nvCxnSpPr>
          <p:cNvPr id="4" name="直線コネクタ 3">
            <a:extLst>
              <a:ext uri="{FF2B5EF4-FFF2-40B4-BE49-F238E27FC236}">
                <a16:creationId xmlns:a16="http://schemas.microsoft.com/office/drawing/2014/main" id="{11ED844B-F161-2C4B-AFB5-B0788D99DAA9}"/>
              </a:ext>
            </a:extLst>
          </p:cNvPr>
          <p:cNvCxnSpPr>
            <a:cxnSpLocks/>
          </p:cNvCxnSpPr>
          <p:nvPr/>
        </p:nvCxnSpPr>
        <p:spPr>
          <a:xfrm>
            <a:off x="2315133" y="3945699"/>
            <a:ext cx="254212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日付プレースホルダー 5">
            <a:extLst>
              <a:ext uri="{FF2B5EF4-FFF2-40B4-BE49-F238E27FC236}">
                <a16:creationId xmlns:a16="http://schemas.microsoft.com/office/drawing/2014/main" id="{0373B804-CBD4-DD4F-A159-8E5B5D8EF065}"/>
              </a:ext>
            </a:extLst>
          </p:cNvPr>
          <p:cNvSpPr>
            <a:spLocks noGrp="1"/>
          </p:cNvSpPr>
          <p:nvPr>
            <p:ph type="dt" sz="half" idx="10"/>
          </p:nvPr>
        </p:nvSpPr>
        <p:spPr/>
        <p:txBody>
          <a:bodyPr/>
          <a:lstStyle/>
          <a:p>
            <a:fld id="{19F74776-CBC4-DD49-BBC6-6AEC78394031}" type="datetime1">
              <a:rPr kumimoji="1" lang="ja-JP" altLang="en-US" smtClean="0"/>
              <a:t>2022/3/21</a:t>
            </a:fld>
            <a:endParaRPr kumimoji="1" lang="ja-JP" altLang="en-US"/>
          </a:p>
        </p:txBody>
      </p:sp>
      <p:sp>
        <p:nvSpPr>
          <p:cNvPr id="7" name="スライド番号プレースホルダー 6">
            <a:extLst>
              <a:ext uri="{FF2B5EF4-FFF2-40B4-BE49-F238E27FC236}">
                <a16:creationId xmlns:a16="http://schemas.microsoft.com/office/drawing/2014/main" id="{5C2A31A6-9508-D845-A494-D482F6ECBF83}"/>
              </a:ext>
            </a:extLst>
          </p:cNvPr>
          <p:cNvSpPr>
            <a:spLocks noGrp="1"/>
          </p:cNvSpPr>
          <p:nvPr>
            <p:ph type="sldNum" sz="quarter" idx="12"/>
          </p:nvPr>
        </p:nvSpPr>
        <p:spPr/>
        <p:txBody>
          <a:bodyPr/>
          <a:lstStyle/>
          <a:p>
            <a:fld id="{A656C2C8-CEF6-9746-8F71-B28302ED3BCE}" type="slidenum">
              <a:rPr kumimoji="1" lang="ja-JP" altLang="en-US" smtClean="0"/>
              <a:t>23</a:t>
            </a:fld>
            <a:endParaRPr kumimoji="1" lang="ja-JP" altLang="en-US"/>
          </a:p>
        </p:txBody>
      </p:sp>
    </p:spTree>
    <p:extLst>
      <p:ext uri="{BB962C8B-B14F-4D97-AF65-F5344CB8AC3E}">
        <p14:creationId xmlns:p14="http://schemas.microsoft.com/office/powerpoint/2010/main" val="2111763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latin typeface="Hiragino Kaku Gothic Pro W3" panose="020B0300000000000000" pitchFamily="34" charset="-128"/>
                <a:ea typeface="Hiragino Kaku Gothic Pro W3" panose="020B0300000000000000" pitchFamily="34" charset="-128"/>
              </a:rPr>
              <a:t>ベイズの</a:t>
            </a:r>
            <a:r>
              <a:rPr lang="ja-JP" altLang="en-US" sz="2000">
                <a:latin typeface="Hiragino Kaku Gothic Pro W3" panose="020B0300000000000000" pitchFamily="34" charset="-128"/>
                <a:ea typeface="Hiragino Kaku Gothic Pro W3" panose="020B0300000000000000" pitchFamily="34" charset="-128"/>
              </a:rPr>
              <a:t>基本公式</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5262979"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ベイズの基本公式を、例を用いて解釈してみよう</a:t>
            </a:r>
          </a:p>
        </p:txBody>
      </p:sp>
      <p:sp>
        <p:nvSpPr>
          <p:cNvPr id="2" name="テキスト ボックス 1">
            <a:extLst>
              <a:ext uri="{FF2B5EF4-FFF2-40B4-BE49-F238E27FC236}">
                <a16:creationId xmlns:a16="http://schemas.microsoft.com/office/drawing/2014/main" id="{6F8528C4-E47B-2240-B648-1E00F045C30B}"/>
              </a:ext>
            </a:extLst>
          </p:cNvPr>
          <p:cNvSpPr txBox="1"/>
          <p:nvPr/>
        </p:nvSpPr>
        <p:spPr>
          <a:xfrm>
            <a:off x="501041" y="1420495"/>
            <a:ext cx="2274982" cy="496931"/>
          </a:xfrm>
          <a:prstGeom prst="rect">
            <a:avLst/>
          </a:prstGeom>
          <a:noFill/>
        </p:spPr>
        <p:txBody>
          <a:bodyPr wrap="none" rtlCol="0">
            <a:spAutoFit/>
          </a:bodyPr>
          <a:lstStyle/>
          <a:p>
            <a:pPr>
              <a:lnSpc>
                <a:spcPct val="150000"/>
              </a:lnSpc>
            </a:pPr>
            <a:r>
              <a:rPr lang="ja-JP" altLang="en-US" sz="2000" b="1">
                <a:latin typeface="Hiragino Kaku Gothic Pro W3" panose="020B0300000000000000" pitchFamily="34" charset="-128"/>
                <a:ea typeface="Hiragino Kaku Gothic Pro W3" panose="020B0300000000000000" pitchFamily="34" charset="-128"/>
              </a:rPr>
              <a:t>ベイズの基本公式</a:t>
            </a:r>
            <a:endParaRPr kumimoji="1" lang="ja-JP" altLang="en-US" sz="2000" b="1">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14E6C0D1-C47E-2545-B141-29FBC152068B}"/>
                  </a:ext>
                </a:extLst>
              </p:cNvPr>
              <p:cNvSpPr/>
              <p:nvPr/>
            </p:nvSpPr>
            <p:spPr>
              <a:xfrm>
                <a:off x="2143494" y="2162757"/>
                <a:ext cx="7925888" cy="2070375"/>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6000" smtClean="0">
                          <a:solidFill>
                            <a:schemeClr val="tx1"/>
                          </a:solidFill>
                          <a:latin typeface="Cambria Math" panose="02040503050406030204" pitchFamily="18" charset="0"/>
                          <a:ea typeface="Cambria Math" panose="02040503050406030204" pitchFamily="18" charset="0"/>
                        </a:rPr>
                        <m:t>P</m:t>
                      </m:r>
                      <m:d>
                        <m:dPr>
                          <m:ctrlPr>
                            <a:rPr lang="en-US" altLang="ja-JP" sz="6000" i="1">
                              <a:solidFill>
                                <a:schemeClr val="tx1"/>
                              </a:solidFill>
                              <a:latin typeface="Cambria Math" panose="02040503050406030204" pitchFamily="18" charset="0"/>
                              <a:ea typeface="Cambria Math" panose="02040503050406030204" pitchFamily="18" charset="0"/>
                            </a:rPr>
                          </m:ctrlPr>
                        </m:dPr>
                        <m:e>
                          <m:r>
                            <m:rPr>
                              <m:sty m:val="p"/>
                            </m:rPr>
                            <a:rPr lang="en-US" altLang="ja-JP" sz="6000" b="0" i="0" smtClean="0">
                              <a:solidFill>
                                <a:schemeClr val="tx1"/>
                              </a:solidFill>
                              <a:latin typeface="Cambria Math" panose="02040503050406030204" pitchFamily="18" charset="0"/>
                              <a:ea typeface="Cambria Math" panose="02040503050406030204" pitchFamily="18" charset="0"/>
                            </a:rPr>
                            <m:t>H</m:t>
                          </m:r>
                        </m:e>
                        <m:e>
                          <m:r>
                            <m:rPr>
                              <m:sty m:val="p"/>
                            </m:rPr>
                            <a:rPr lang="en-US" altLang="ja-JP" sz="6000" b="0" i="0" smtClean="0">
                              <a:solidFill>
                                <a:schemeClr val="tx1"/>
                              </a:solidFill>
                              <a:latin typeface="Cambria Math" panose="02040503050406030204" pitchFamily="18" charset="0"/>
                              <a:ea typeface="Cambria Math" panose="02040503050406030204" pitchFamily="18" charset="0"/>
                            </a:rPr>
                            <m:t>D</m:t>
                          </m:r>
                        </m:e>
                      </m:d>
                      <m:r>
                        <a:rPr lang="en-US" altLang="ja-JP" sz="6000" b="0" i="0" smtClean="0">
                          <a:solidFill>
                            <a:schemeClr val="tx1"/>
                          </a:solidFill>
                          <a:latin typeface="Cambria Math" panose="02040503050406030204" pitchFamily="18" charset="0"/>
                          <a:ea typeface="Cambria Math" panose="02040503050406030204" pitchFamily="18" charset="0"/>
                        </a:rPr>
                        <m:t>=</m:t>
                      </m:r>
                      <m:f>
                        <m:fPr>
                          <m:ctrlPr>
                            <a:rPr lang="en-US" altLang="ja-JP" sz="6000" b="0" i="1" smtClean="0">
                              <a:solidFill>
                                <a:schemeClr val="tx1"/>
                              </a:solidFill>
                              <a:latin typeface="Cambria Math" panose="02040503050406030204" pitchFamily="18" charset="0"/>
                              <a:ea typeface="Cambria Math" panose="02040503050406030204" pitchFamily="18" charset="0"/>
                            </a:rPr>
                          </m:ctrlPr>
                        </m:fPr>
                        <m:num>
                          <m:r>
                            <m:rPr>
                              <m:sty m:val="p"/>
                            </m:rPr>
                            <a:rPr lang="en-US" altLang="ja-JP" sz="6000">
                              <a:solidFill>
                                <a:schemeClr val="tx1"/>
                              </a:solidFill>
                              <a:latin typeface="Cambria Math" panose="02040503050406030204" pitchFamily="18" charset="0"/>
                              <a:ea typeface="Cambria Math" panose="02040503050406030204" pitchFamily="18" charset="0"/>
                            </a:rPr>
                            <m:t>P</m:t>
                          </m:r>
                          <m:d>
                            <m:dPr>
                              <m:ctrlPr>
                                <a:rPr lang="en-US" altLang="ja-JP" sz="6000" i="1">
                                  <a:solidFill>
                                    <a:schemeClr val="tx1"/>
                                  </a:solidFill>
                                  <a:latin typeface="Cambria Math" panose="02040503050406030204" pitchFamily="18" charset="0"/>
                                  <a:ea typeface="Cambria Math" panose="02040503050406030204" pitchFamily="18" charset="0"/>
                                </a:rPr>
                              </m:ctrlPr>
                            </m:dPr>
                            <m:e>
                              <m:r>
                                <m:rPr>
                                  <m:sty m:val="p"/>
                                </m:rPr>
                                <a:rPr lang="en-US" altLang="ja-JP" sz="6000" b="0" i="0" smtClean="0">
                                  <a:solidFill>
                                    <a:schemeClr val="tx1"/>
                                  </a:solidFill>
                                  <a:latin typeface="Cambria Math" panose="02040503050406030204" pitchFamily="18" charset="0"/>
                                  <a:ea typeface="Cambria Math" panose="02040503050406030204" pitchFamily="18" charset="0"/>
                                </a:rPr>
                                <m:t>D</m:t>
                              </m:r>
                            </m:e>
                            <m:e>
                              <m:r>
                                <m:rPr>
                                  <m:sty m:val="p"/>
                                </m:rPr>
                                <a:rPr lang="en-US" altLang="ja-JP" sz="6000" b="0" i="0" smtClean="0">
                                  <a:solidFill>
                                    <a:schemeClr val="tx1"/>
                                  </a:solidFill>
                                  <a:latin typeface="Cambria Math" panose="02040503050406030204" pitchFamily="18" charset="0"/>
                                  <a:ea typeface="Cambria Math" panose="02040503050406030204" pitchFamily="18" charset="0"/>
                                </a:rPr>
                                <m:t>H</m:t>
                              </m:r>
                            </m:e>
                          </m:d>
                          <m:r>
                            <m:rPr>
                              <m:sty m:val="p"/>
                            </m:rPr>
                            <a:rPr lang="en-US" altLang="ja-JP" sz="6000">
                              <a:solidFill>
                                <a:schemeClr val="tx1"/>
                              </a:solidFill>
                              <a:latin typeface="Cambria Math" panose="02040503050406030204" pitchFamily="18" charset="0"/>
                              <a:ea typeface="Cambria Math" panose="02040503050406030204" pitchFamily="18" charset="0"/>
                            </a:rPr>
                            <m:t>P</m:t>
                          </m:r>
                          <m:r>
                            <a:rPr lang="en-US" altLang="ja-JP" sz="6000">
                              <a:solidFill>
                                <a:schemeClr val="tx1"/>
                              </a:solidFill>
                              <a:latin typeface="Cambria Math" panose="02040503050406030204" pitchFamily="18" charset="0"/>
                              <a:ea typeface="Cambria Math" panose="02040503050406030204" pitchFamily="18" charset="0"/>
                            </a:rPr>
                            <m:t>(</m:t>
                          </m:r>
                          <m:r>
                            <m:rPr>
                              <m:sty m:val="p"/>
                            </m:rPr>
                            <a:rPr lang="en-US" altLang="ja-JP" sz="6000" b="0" i="0" smtClean="0">
                              <a:solidFill>
                                <a:schemeClr val="tx1"/>
                              </a:solidFill>
                              <a:latin typeface="Cambria Math" panose="02040503050406030204" pitchFamily="18" charset="0"/>
                              <a:ea typeface="Cambria Math" panose="02040503050406030204" pitchFamily="18" charset="0"/>
                            </a:rPr>
                            <m:t>H</m:t>
                          </m:r>
                          <m:r>
                            <a:rPr lang="en-US" altLang="ja-JP" sz="6000">
                              <a:solidFill>
                                <a:schemeClr val="tx1"/>
                              </a:solidFill>
                              <a:latin typeface="Cambria Math" panose="02040503050406030204" pitchFamily="18" charset="0"/>
                              <a:ea typeface="Cambria Math" panose="02040503050406030204" pitchFamily="18" charset="0"/>
                            </a:rPr>
                            <m:t>)</m:t>
                          </m:r>
                        </m:num>
                        <m:den>
                          <m:r>
                            <m:rPr>
                              <m:sty m:val="p"/>
                            </m:rPr>
                            <a:rPr lang="en-US" altLang="ja-JP" sz="6000">
                              <a:solidFill>
                                <a:schemeClr val="tx1"/>
                              </a:solidFill>
                              <a:latin typeface="Cambria Math" panose="02040503050406030204" pitchFamily="18" charset="0"/>
                              <a:ea typeface="Cambria Math" panose="02040503050406030204" pitchFamily="18" charset="0"/>
                            </a:rPr>
                            <m:t>P</m:t>
                          </m:r>
                          <m:r>
                            <a:rPr lang="en-US" altLang="ja-JP" sz="6000">
                              <a:solidFill>
                                <a:schemeClr val="tx1"/>
                              </a:solidFill>
                              <a:latin typeface="Cambria Math" panose="02040503050406030204" pitchFamily="18" charset="0"/>
                              <a:ea typeface="Cambria Math" panose="02040503050406030204" pitchFamily="18" charset="0"/>
                            </a:rPr>
                            <m:t>(</m:t>
                          </m:r>
                          <m:r>
                            <m:rPr>
                              <m:sty m:val="p"/>
                            </m:rPr>
                            <a:rPr lang="en-US" altLang="ja-JP" sz="6000" b="0" i="0" smtClean="0">
                              <a:solidFill>
                                <a:schemeClr val="tx1"/>
                              </a:solidFill>
                              <a:latin typeface="Cambria Math" panose="02040503050406030204" pitchFamily="18" charset="0"/>
                              <a:ea typeface="Cambria Math" panose="02040503050406030204" pitchFamily="18" charset="0"/>
                            </a:rPr>
                            <m:t>D</m:t>
                          </m:r>
                          <m:r>
                            <a:rPr lang="en-US" altLang="ja-JP" sz="6000">
                              <a:solidFill>
                                <a:schemeClr val="tx1"/>
                              </a:solidFill>
                              <a:latin typeface="Cambria Math" panose="02040503050406030204" pitchFamily="18" charset="0"/>
                              <a:ea typeface="Cambria Math" panose="02040503050406030204" pitchFamily="18" charset="0"/>
                            </a:rPr>
                            <m:t>)</m:t>
                          </m:r>
                        </m:den>
                      </m:f>
                    </m:oMath>
                  </m:oMathPara>
                </a14:m>
                <a:endParaRPr lang="en-US" altLang="ja-JP" sz="6000" dirty="0">
                  <a:solidFill>
                    <a:schemeClr val="tx1"/>
                  </a:solidFill>
                </a:endParaRPr>
              </a:p>
            </p:txBody>
          </p:sp>
        </mc:Choice>
        <mc:Fallback xmlns="">
          <p:sp>
            <p:nvSpPr>
              <p:cNvPr id="8" name="正方形/長方形 7">
                <a:extLst>
                  <a:ext uri="{FF2B5EF4-FFF2-40B4-BE49-F238E27FC236}">
                    <a16:creationId xmlns:a16="http://schemas.microsoft.com/office/drawing/2014/main" id="{14E6C0D1-C47E-2545-B141-29FBC152068B}"/>
                  </a:ext>
                </a:extLst>
              </p:cNvPr>
              <p:cNvSpPr>
                <a:spLocks noRot="1" noChangeAspect="1" noMove="1" noResize="1" noEditPoints="1" noAdjustHandles="1" noChangeArrowheads="1" noChangeShapeType="1" noTextEdit="1"/>
              </p:cNvSpPr>
              <p:nvPr/>
            </p:nvSpPr>
            <p:spPr>
              <a:xfrm>
                <a:off x="2143494" y="2162757"/>
                <a:ext cx="7925888" cy="2070375"/>
              </a:xfrm>
              <a:prstGeom prst="rect">
                <a:avLst/>
              </a:prstGeom>
              <a:blipFill>
                <a:blip r:embed="rId3"/>
                <a:stretch>
                  <a:fillRect r="-320" b="-12195"/>
                </a:stretch>
              </a:blipFill>
              <a:ln>
                <a:noFill/>
              </a:ln>
            </p:spPr>
            <p:txBody>
              <a:bodyPr/>
              <a:lstStyle/>
              <a:p>
                <a:r>
                  <a:rPr lang="ja-JP" altLang="en-US">
                    <a:noFill/>
                  </a:rPr>
                  <a:t> </a:t>
                </a:r>
              </a:p>
            </p:txBody>
          </p:sp>
        </mc:Fallback>
      </mc:AlternateContent>
      <p:sp>
        <p:nvSpPr>
          <p:cNvPr id="9" name="角丸四角形 8">
            <a:extLst>
              <a:ext uri="{FF2B5EF4-FFF2-40B4-BE49-F238E27FC236}">
                <a16:creationId xmlns:a16="http://schemas.microsoft.com/office/drawing/2014/main" id="{7E1803D1-D833-314D-861C-B73909A77949}"/>
              </a:ext>
            </a:extLst>
          </p:cNvPr>
          <p:cNvSpPr/>
          <p:nvPr/>
        </p:nvSpPr>
        <p:spPr>
          <a:xfrm>
            <a:off x="3995195" y="2637683"/>
            <a:ext cx="481995" cy="1133282"/>
          </a:xfrm>
          <a:prstGeom prst="roundRect">
            <a:avLst/>
          </a:prstGeom>
          <a:solidFill>
            <a:srgbClr val="00989C">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D78DD049-43A4-414B-ACD9-066DC4B892B4}"/>
              </a:ext>
            </a:extLst>
          </p:cNvPr>
          <p:cNvSpPr/>
          <p:nvPr/>
        </p:nvSpPr>
        <p:spPr>
          <a:xfrm>
            <a:off x="3218107" y="2637682"/>
            <a:ext cx="595918" cy="1133281"/>
          </a:xfrm>
          <a:prstGeom prst="roundRect">
            <a:avLst/>
          </a:prstGeom>
          <a:solidFill>
            <a:srgbClr val="88CC01">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764CCB9-1CE6-9E4D-A3C2-4F0FE7BDA063}"/>
              </a:ext>
            </a:extLst>
          </p:cNvPr>
          <p:cNvSpPr txBox="1"/>
          <p:nvPr/>
        </p:nvSpPr>
        <p:spPr>
          <a:xfrm>
            <a:off x="3103427" y="1861255"/>
            <a:ext cx="813043" cy="577850"/>
          </a:xfrm>
          <a:prstGeom prst="rect">
            <a:avLst/>
          </a:prstGeom>
          <a:noFill/>
        </p:spPr>
        <p:txBody>
          <a:bodyPr wrap="none" rtlCol="0">
            <a:spAutoFit/>
          </a:bodyPr>
          <a:lstStyle/>
          <a:p>
            <a:pPr algn="ctr">
              <a:lnSpc>
                <a:spcPct val="150000"/>
              </a:lnSpc>
            </a:pPr>
            <a:r>
              <a:rPr lang="ja-JP" altLang="en-US" sz="2400" b="1">
                <a:solidFill>
                  <a:srgbClr val="88CC01"/>
                </a:solidFill>
                <a:latin typeface="Hiragino Kaku Gothic Pro W3" panose="020B0300000000000000" pitchFamily="34" charset="-128"/>
                <a:ea typeface="Hiragino Kaku Gothic Pro W3" panose="020B0300000000000000" pitchFamily="34" charset="-128"/>
              </a:rPr>
              <a:t>原因</a:t>
            </a:r>
            <a:endParaRPr kumimoji="1" lang="ja-JP" altLang="en-US" sz="2400" b="1">
              <a:solidFill>
                <a:srgbClr val="88CC01"/>
              </a:solidFill>
              <a:latin typeface="Hiragino Kaku Gothic Pro W3" panose="020B0300000000000000" pitchFamily="34" charset="-128"/>
              <a:ea typeface="Hiragino Kaku Gothic Pro W3" panose="020B0300000000000000" pitchFamily="34" charset="-128"/>
            </a:endParaRPr>
          </a:p>
        </p:txBody>
      </p:sp>
      <p:sp>
        <p:nvSpPr>
          <p:cNvPr id="5" name="正方形/長方形 4">
            <a:extLst>
              <a:ext uri="{FF2B5EF4-FFF2-40B4-BE49-F238E27FC236}">
                <a16:creationId xmlns:a16="http://schemas.microsoft.com/office/drawing/2014/main" id="{1EE8131F-B604-634C-A046-2EFC76F5EF63}"/>
              </a:ext>
            </a:extLst>
          </p:cNvPr>
          <p:cNvSpPr/>
          <p:nvPr/>
        </p:nvSpPr>
        <p:spPr>
          <a:xfrm>
            <a:off x="3946431" y="1897889"/>
            <a:ext cx="910826" cy="646331"/>
          </a:xfrm>
          <a:prstGeom prst="rect">
            <a:avLst/>
          </a:prstGeom>
        </p:spPr>
        <p:txBody>
          <a:bodyPr wrap="none">
            <a:spAutoFit/>
          </a:bodyPr>
          <a:lstStyle/>
          <a:p>
            <a:pPr algn="ctr"/>
            <a:r>
              <a:rPr lang="ja-JP" altLang="en-US" b="1">
                <a:solidFill>
                  <a:srgbClr val="00989C"/>
                </a:solidFill>
                <a:latin typeface="Hiragino Kaku Gothic Pro W3" panose="020B0300000000000000" pitchFamily="34" charset="-128"/>
                <a:ea typeface="Hiragino Kaku Gothic Pro W3" panose="020B0300000000000000" pitchFamily="34" charset="-128"/>
              </a:rPr>
              <a:t>データ</a:t>
            </a:r>
            <a:endParaRPr lang="en-US" altLang="ja-JP" b="1" dirty="0">
              <a:solidFill>
                <a:srgbClr val="00989C"/>
              </a:solidFill>
              <a:latin typeface="Hiragino Kaku Gothic Pro W3" panose="020B0300000000000000" pitchFamily="34" charset="-128"/>
              <a:ea typeface="Hiragino Kaku Gothic Pro W3" panose="020B0300000000000000" pitchFamily="34" charset="-128"/>
            </a:endParaRPr>
          </a:p>
          <a:p>
            <a:pPr algn="ctr"/>
            <a:r>
              <a:rPr lang="en-US" altLang="ja-JP" b="1" dirty="0">
                <a:solidFill>
                  <a:srgbClr val="00989C"/>
                </a:solidFill>
                <a:latin typeface="Hiragino Kaku Gothic Pro W3" panose="020B0300000000000000" pitchFamily="34" charset="-128"/>
                <a:ea typeface="Hiragino Kaku Gothic Pro W3" panose="020B0300000000000000" pitchFamily="34" charset="-128"/>
              </a:rPr>
              <a:t>(</a:t>
            </a:r>
            <a:r>
              <a:rPr lang="ja-JP" altLang="en-US" b="1">
                <a:solidFill>
                  <a:srgbClr val="00989C"/>
                </a:solidFill>
                <a:latin typeface="Hiragino Kaku Gothic Pro W3" panose="020B0300000000000000" pitchFamily="34" charset="-128"/>
                <a:ea typeface="Hiragino Kaku Gothic Pro W3" panose="020B0300000000000000" pitchFamily="34" charset="-128"/>
              </a:rPr>
              <a:t>結果</a:t>
            </a:r>
            <a:r>
              <a:rPr lang="en-US" altLang="ja-JP" b="1" dirty="0">
                <a:solidFill>
                  <a:srgbClr val="00989C"/>
                </a:solidFill>
                <a:latin typeface="Hiragino Kaku Gothic Pro W3" panose="020B0300000000000000" pitchFamily="34" charset="-128"/>
                <a:ea typeface="Hiragino Kaku Gothic Pro W3" panose="020B0300000000000000" pitchFamily="34" charset="-128"/>
              </a:rPr>
              <a:t>)</a:t>
            </a:r>
            <a:r>
              <a:rPr lang="ja-JP" altLang="en-US" b="1">
                <a:solidFill>
                  <a:srgbClr val="00989C"/>
                </a:solidFill>
                <a:latin typeface="Hiragino Kaku Gothic Pro W3" panose="020B0300000000000000" pitchFamily="34" charset="-128"/>
                <a:ea typeface="Hiragino Kaku Gothic Pro W3" panose="020B0300000000000000" pitchFamily="34" charset="-128"/>
              </a:rPr>
              <a:t> </a:t>
            </a: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1BCF11AD-59D6-6444-B009-FD314AA9B5D5}"/>
                  </a:ext>
                </a:extLst>
              </p:cNvPr>
              <p:cNvSpPr txBox="1"/>
              <p:nvPr/>
            </p:nvSpPr>
            <p:spPr>
              <a:xfrm>
                <a:off x="1099657" y="4854269"/>
                <a:ext cx="7810151" cy="1560684"/>
              </a:xfrm>
              <a:prstGeom prst="rect">
                <a:avLst/>
              </a:prstGeom>
              <a:noFill/>
            </p:spPr>
            <p:txBody>
              <a:bodyPr wrap="none" rtlCol="0">
                <a:spAutoFit/>
              </a:bodyPr>
              <a:lstStyle/>
              <a:p>
                <a:pPr>
                  <a:lnSpc>
                    <a:spcPct val="150000"/>
                  </a:lnSpc>
                </a:pPr>
                <a:r>
                  <a:rPr lang="ja-JP" altLang="en-US" sz="1600" b="1">
                    <a:solidFill>
                      <a:srgbClr val="00989C"/>
                    </a:solidFill>
                    <a:latin typeface="Hiragino Kaku Gothic Pro W3" panose="020B0300000000000000" pitchFamily="34" charset="-128"/>
                    <a:ea typeface="Hiragino Kaku Gothic Pro W3" panose="020B0300000000000000" pitchFamily="34" charset="-128"/>
                  </a:rPr>
                  <a:t>データ</a:t>
                </a:r>
                <a:r>
                  <a:rPr lang="en-US" altLang="ja-JP" sz="1600" b="1" dirty="0">
                    <a:solidFill>
                      <a:srgbClr val="00989C"/>
                    </a:solidFill>
                    <a:latin typeface="Hiragino Kaku Gothic Pro W3" panose="020B0300000000000000" pitchFamily="34" charset="-128"/>
                    <a:ea typeface="Hiragino Kaku Gothic Pro W3" panose="020B0300000000000000" pitchFamily="34" charset="-128"/>
                  </a:rPr>
                  <a:t>D:</a:t>
                </a:r>
                <a:r>
                  <a:rPr lang="ja-JP" altLang="en-US" sz="1600" b="1">
                    <a:latin typeface="Hiragino Kaku Gothic Pro W3" panose="020B0300000000000000" pitchFamily="34" charset="-128"/>
                    <a:ea typeface="Hiragino Kaku Gothic Pro W3" panose="020B0300000000000000" pitchFamily="34" charset="-128"/>
                  </a:rPr>
                  <a:t>消費者が製品</a:t>
                </a:r>
                <a:r>
                  <a:rPr lang="en-US" altLang="ja-JP" sz="1600" b="1" dirty="0">
                    <a:latin typeface="Hiragino Kaku Gothic Pro W3" panose="020B0300000000000000" pitchFamily="34" charset="-128"/>
                    <a:ea typeface="Hiragino Kaku Gothic Pro W3" panose="020B0300000000000000" pitchFamily="34" charset="-128"/>
                  </a:rPr>
                  <a:t>A</a:t>
                </a:r>
                <a:r>
                  <a:rPr lang="ja-JP" altLang="en-US" sz="1600" b="1">
                    <a:latin typeface="Hiragino Kaku Gothic Pro W3" panose="020B0300000000000000" pitchFamily="34" charset="-128"/>
                    <a:ea typeface="Hiragino Kaku Gothic Pro W3" panose="020B0300000000000000" pitchFamily="34" charset="-128"/>
                  </a:rPr>
                  <a:t>を買うこと</a:t>
                </a:r>
                <a:endParaRPr lang="en-US" altLang="ja-JP" sz="1600" b="1"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600" b="1">
                    <a:solidFill>
                      <a:srgbClr val="88CC01"/>
                    </a:solidFill>
                    <a:latin typeface="Hiragino Kaku Gothic Pro W3" panose="020B0300000000000000" pitchFamily="34" charset="-128"/>
                    <a:ea typeface="Hiragino Kaku Gothic Pro W3" panose="020B0300000000000000" pitchFamily="34" charset="-128"/>
                  </a:rPr>
                  <a:t>原因</a:t>
                </a:r>
                <a:r>
                  <a:rPr lang="en-US" altLang="ja-JP" sz="1600" b="1" dirty="0">
                    <a:solidFill>
                      <a:srgbClr val="88CC01"/>
                    </a:solidFill>
                    <a:latin typeface="Hiragino Kaku Gothic Pro W3" panose="020B0300000000000000" pitchFamily="34" charset="-128"/>
                    <a:ea typeface="Hiragino Kaku Gothic Pro W3" panose="020B0300000000000000" pitchFamily="34" charset="-128"/>
                  </a:rPr>
                  <a:t>H:</a:t>
                </a:r>
                <a:r>
                  <a:rPr lang="ja-JP" altLang="en-US" sz="1600" b="1">
                    <a:latin typeface="Hiragino Kaku Gothic Pro W3" panose="020B0300000000000000" pitchFamily="34" charset="-128"/>
                    <a:ea typeface="Hiragino Kaku Gothic Pro W3" panose="020B0300000000000000" pitchFamily="34" charset="-128"/>
                  </a:rPr>
                  <a:t>消費者の年収が</a:t>
                </a:r>
                <a:r>
                  <a:rPr lang="en-US" altLang="ja-JP" sz="1600" b="1" dirty="0">
                    <a:latin typeface="Hiragino Kaku Gothic Pro W3" panose="020B0300000000000000" pitchFamily="34" charset="-128"/>
                    <a:ea typeface="Hiragino Kaku Gothic Pro W3" panose="020B0300000000000000" pitchFamily="34" charset="-128"/>
                  </a:rPr>
                  <a:t>1,000</a:t>
                </a:r>
                <a:r>
                  <a:rPr lang="ja-JP" altLang="en-US" sz="1600" b="1">
                    <a:latin typeface="Hiragino Kaku Gothic Pro W3" panose="020B0300000000000000" pitchFamily="34" charset="-128"/>
                    <a:ea typeface="Hiragino Kaku Gothic Pro W3" panose="020B0300000000000000" pitchFamily="34" charset="-128"/>
                  </a:rPr>
                  <a:t>万以上であること</a:t>
                </a:r>
                <a:endParaRPr lang="en-US" altLang="ja-JP" sz="1600" b="1" dirty="0">
                  <a:latin typeface="Hiragino Kaku Gothic Pro W3" panose="020B0300000000000000" pitchFamily="34" charset="-128"/>
                  <a:ea typeface="Hiragino Kaku Gothic Pro W3" panose="020B0300000000000000" pitchFamily="34" charset="-128"/>
                </a:endParaRPr>
              </a:p>
              <a:p>
                <a:pPr>
                  <a:lnSpc>
                    <a:spcPct val="150000"/>
                  </a:lnSpc>
                </a:pPr>
                <a14:m>
                  <m:oMath xmlns:m="http://schemas.openxmlformats.org/officeDocument/2006/math">
                    <m:r>
                      <m:rPr>
                        <m:sty m:val="p"/>
                      </m:rPr>
                      <a:rPr lang="en-US" altLang="ja-JP" smtClean="0">
                        <a:latin typeface="Cambria Math" panose="02040503050406030204" pitchFamily="18" charset="0"/>
                        <a:ea typeface="Cambria Math" panose="02040503050406030204" pitchFamily="18" charset="0"/>
                      </a:rPr>
                      <m:t>P</m:t>
                    </m:r>
                    <m:d>
                      <m:dPr>
                        <m:ctrlPr>
                          <a:rPr lang="en-US" altLang="ja-JP" i="1">
                            <a:latin typeface="Cambria Math" panose="02040503050406030204" pitchFamily="18" charset="0"/>
                            <a:ea typeface="Cambria Math" panose="02040503050406030204" pitchFamily="18" charset="0"/>
                          </a:rPr>
                        </m:ctrlPr>
                      </m:dPr>
                      <m:e>
                        <m:r>
                          <m:rPr>
                            <m:sty m:val="p"/>
                          </m:rPr>
                          <a:rPr lang="en-US" altLang="ja-JP">
                            <a:latin typeface="Cambria Math" panose="02040503050406030204" pitchFamily="18" charset="0"/>
                            <a:ea typeface="Cambria Math" panose="02040503050406030204" pitchFamily="18" charset="0"/>
                          </a:rPr>
                          <m:t>H</m:t>
                        </m:r>
                      </m:e>
                      <m:e>
                        <m:r>
                          <m:rPr>
                            <m:sty m:val="p"/>
                          </m:rPr>
                          <a:rPr lang="en-US" altLang="ja-JP">
                            <a:latin typeface="Cambria Math" panose="02040503050406030204" pitchFamily="18" charset="0"/>
                            <a:ea typeface="Cambria Math" panose="02040503050406030204" pitchFamily="18" charset="0"/>
                          </a:rPr>
                          <m:t>D</m:t>
                        </m:r>
                      </m:e>
                    </m:d>
                  </m:oMath>
                </a14:m>
                <a:r>
                  <a:rPr lang="ja-JP" altLang="en-US" sz="1600" b="1">
                    <a:latin typeface="Hiragino Kaku Gothic Pro W3" panose="020B0300000000000000" pitchFamily="34" charset="-128"/>
                    <a:ea typeface="Hiragino Kaku Gothic Pro W3" panose="020B0300000000000000" pitchFamily="34" charset="-128"/>
                  </a:rPr>
                  <a:t>は、消費者が製品</a:t>
                </a:r>
                <a:r>
                  <a:rPr lang="en-US" altLang="ja-JP" sz="1600" b="1" dirty="0">
                    <a:latin typeface="Hiragino Kaku Gothic Pro W3" panose="020B0300000000000000" pitchFamily="34" charset="-128"/>
                    <a:ea typeface="Hiragino Kaku Gothic Pro W3" panose="020B0300000000000000" pitchFamily="34" charset="-128"/>
                  </a:rPr>
                  <a:t>A</a:t>
                </a:r>
                <a:r>
                  <a:rPr lang="ja-JP" altLang="en-US" sz="1600" b="1">
                    <a:latin typeface="Hiragino Kaku Gothic Pro W3" panose="020B0300000000000000" pitchFamily="34" charset="-128"/>
                    <a:ea typeface="Hiragino Kaku Gothic Pro W3" panose="020B0300000000000000" pitchFamily="34" charset="-128"/>
                  </a:rPr>
                  <a:t>を買ったというデータ</a:t>
                </a:r>
                <a:r>
                  <a:rPr lang="en-US" altLang="ja-JP" sz="1600" b="1" dirty="0">
                    <a:latin typeface="Hiragino Kaku Gothic Pro W3" panose="020B0300000000000000" pitchFamily="34" charset="-128"/>
                    <a:ea typeface="Hiragino Kaku Gothic Pro W3" panose="020B0300000000000000" pitchFamily="34" charset="-128"/>
                  </a:rPr>
                  <a:t>(</a:t>
                </a:r>
                <a:r>
                  <a:rPr lang="ja-JP" altLang="en-US" sz="1600" b="1">
                    <a:latin typeface="Hiragino Kaku Gothic Pro W3" panose="020B0300000000000000" pitchFamily="34" charset="-128"/>
                    <a:ea typeface="Hiragino Kaku Gothic Pro W3" panose="020B0300000000000000" pitchFamily="34" charset="-128"/>
                  </a:rPr>
                  <a:t>結果</a:t>
                </a:r>
                <a:r>
                  <a:rPr lang="en-US" altLang="ja-JP" sz="1600" b="1" dirty="0">
                    <a:latin typeface="Hiragino Kaku Gothic Pro W3" panose="020B0300000000000000" pitchFamily="34" charset="-128"/>
                    <a:ea typeface="Hiragino Kaku Gothic Pro W3" panose="020B0300000000000000" pitchFamily="34" charset="-128"/>
                  </a:rPr>
                  <a:t>)</a:t>
                </a:r>
                <a:r>
                  <a:rPr lang="ja-JP" altLang="en-US" sz="1600" b="1">
                    <a:latin typeface="Hiragino Kaku Gothic Pro W3" panose="020B0300000000000000" pitchFamily="34" charset="-128"/>
                    <a:ea typeface="Hiragino Kaku Gothic Pro W3" panose="020B0300000000000000" pitchFamily="34" charset="-128"/>
                  </a:rPr>
                  <a:t>のもとで</a:t>
                </a:r>
                <a:endParaRPr lang="en-US" altLang="ja-JP" sz="1600" b="1"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600" b="1">
                    <a:latin typeface="Hiragino Kaku Gothic Pro W3" panose="020B0300000000000000" pitchFamily="34" charset="-128"/>
                    <a:ea typeface="Hiragino Kaku Gothic Pro W3" panose="020B0300000000000000" pitchFamily="34" charset="-128"/>
                  </a:rPr>
                  <a:t>その原因が消費者の年収が</a:t>
                </a:r>
                <a:r>
                  <a:rPr lang="en-US" altLang="ja-JP" sz="1600" b="1" dirty="0">
                    <a:latin typeface="Hiragino Kaku Gothic Pro W3" panose="020B0300000000000000" pitchFamily="34" charset="-128"/>
                    <a:ea typeface="Hiragino Kaku Gothic Pro W3" panose="020B0300000000000000" pitchFamily="34" charset="-128"/>
                  </a:rPr>
                  <a:t>1,000</a:t>
                </a:r>
                <a:r>
                  <a:rPr lang="ja-JP" altLang="en-US" sz="1600" b="1">
                    <a:latin typeface="Hiragino Kaku Gothic Pro W3" panose="020B0300000000000000" pitchFamily="34" charset="-128"/>
                    <a:ea typeface="Hiragino Kaku Gothic Pro W3" panose="020B0300000000000000" pitchFamily="34" charset="-128"/>
                  </a:rPr>
                  <a:t>万円以上であることである確率を示している</a:t>
                </a:r>
                <a:endParaRPr lang="en-US" altLang="ja-JP" sz="1600" b="1" dirty="0">
                  <a:latin typeface="Hiragino Kaku Gothic Pro W3" panose="020B0300000000000000" pitchFamily="34" charset="-128"/>
                  <a:ea typeface="Hiragino Kaku Gothic Pro W3" panose="020B0300000000000000" pitchFamily="34" charset="-128"/>
                </a:endParaRPr>
              </a:p>
            </p:txBody>
          </p:sp>
        </mc:Choice>
        <mc:Fallback xmlns="">
          <p:sp>
            <p:nvSpPr>
              <p:cNvPr id="19" name="テキスト ボックス 18">
                <a:extLst>
                  <a:ext uri="{FF2B5EF4-FFF2-40B4-BE49-F238E27FC236}">
                    <a16:creationId xmlns:a16="http://schemas.microsoft.com/office/drawing/2014/main" id="{1BCF11AD-59D6-6444-B009-FD314AA9B5D5}"/>
                  </a:ext>
                </a:extLst>
              </p:cNvPr>
              <p:cNvSpPr txBox="1">
                <a:spLocks noRot="1" noChangeAspect="1" noMove="1" noResize="1" noEditPoints="1" noAdjustHandles="1" noChangeArrowheads="1" noChangeShapeType="1" noTextEdit="1"/>
              </p:cNvSpPr>
              <p:nvPr/>
            </p:nvSpPr>
            <p:spPr>
              <a:xfrm>
                <a:off x="1099657" y="4854269"/>
                <a:ext cx="7810151" cy="1560684"/>
              </a:xfrm>
              <a:prstGeom prst="rect">
                <a:avLst/>
              </a:prstGeom>
              <a:blipFill>
                <a:blip r:embed="rId4"/>
                <a:stretch>
                  <a:fillRect l="-325" b="-4878"/>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11ED844B-F161-2C4B-AFB5-B0788D99DAA9}"/>
              </a:ext>
            </a:extLst>
          </p:cNvPr>
          <p:cNvCxnSpPr>
            <a:cxnSpLocks/>
          </p:cNvCxnSpPr>
          <p:nvPr/>
        </p:nvCxnSpPr>
        <p:spPr>
          <a:xfrm>
            <a:off x="2315133" y="3945699"/>
            <a:ext cx="254212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B7C4AC18-84B6-A64B-975D-DE4C02592784}"/>
              </a:ext>
            </a:extLst>
          </p:cNvPr>
          <p:cNvSpPr txBox="1"/>
          <p:nvPr/>
        </p:nvSpPr>
        <p:spPr>
          <a:xfrm>
            <a:off x="1223034" y="4450828"/>
            <a:ext cx="415498"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例</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7" name="日付プレースホルダー 6">
            <a:extLst>
              <a:ext uri="{FF2B5EF4-FFF2-40B4-BE49-F238E27FC236}">
                <a16:creationId xmlns:a16="http://schemas.microsoft.com/office/drawing/2014/main" id="{B4F517EF-7EED-4646-B8D8-E30D30C89A3D}"/>
              </a:ext>
            </a:extLst>
          </p:cNvPr>
          <p:cNvSpPr>
            <a:spLocks noGrp="1"/>
          </p:cNvSpPr>
          <p:nvPr>
            <p:ph type="dt" sz="half" idx="10"/>
          </p:nvPr>
        </p:nvSpPr>
        <p:spPr/>
        <p:txBody>
          <a:bodyPr/>
          <a:lstStyle/>
          <a:p>
            <a:fld id="{D9D6D233-551E-E844-9F79-2D70C4D3DF28}" type="datetime1">
              <a:rPr kumimoji="1" lang="ja-JP" altLang="en-US" smtClean="0"/>
              <a:t>2022/3/21</a:t>
            </a:fld>
            <a:endParaRPr kumimoji="1" lang="ja-JP" altLang="en-US"/>
          </a:p>
        </p:txBody>
      </p:sp>
      <p:sp>
        <p:nvSpPr>
          <p:cNvPr id="10" name="スライド番号プレースホルダー 9">
            <a:extLst>
              <a:ext uri="{FF2B5EF4-FFF2-40B4-BE49-F238E27FC236}">
                <a16:creationId xmlns:a16="http://schemas.microsoft.com/office/drawing/2014/main" id="{4450EB17-D472-204E-A7A5-A2699A032003}"/>
              </a:ext>
            </a:extLst>
          </p:cNvPr>
          <p:cNvSpPr>
            <a:spLocks noGrp="1"/>
          </p:cNvSpPr>
          <p:nvPr>
            <p:ph type="sldNum" sz="quarter" idx="12"/>
          </p:nvPr>
        </p:nvSpPr>
        <p:spPr/>
        <p:txBody>
          <a:bodyPr/>
          <a:lstStyle/>
          <a:p>
            <a:fld id="{A656C2C8-CEF6-9746-8F71-B28302ED3BCE}" type="slidenum">
              <a:rPr kumimoji="1" lang="ja-JP" altLang="en-US" smtClean="0"/>
              <a:t>24</a:t>
            </a:fld>
            <a:endParaRPr kumimoji="1" lang="ja-JP" altLang="en-US"/>
          </a:p>
        </p:txBody>
      </p:sp>
    </p:spTree>
    <p:extLst>
      <p:ext uri="{BB962C8B-B14F-4D97-AF65-F5344CB8AC3E}">
        <p14:creationId xmlns:p14="http://schemas.microsoft.com/office/powerpoint/2010/main" val="715107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latin typeface="Hiragino Kaku Gothic Pro W3" panose="020B0300000000000000" pitchFamily="34" charset="-128"/>
                <a:ea typeface="Hiragino Kaku Gothic Pro W3" panose="020B0300000000000000" pitchFamily="34" charset="-128"/>
              </a:rPr>
              <a:t>ベイズの</a:t>
            </a:r>
            <a:r>
              <a:rPr lang="ja-JP" altLang="en-US" sz="2000">
                <a:latin typeface="Hiragino Kaku Gothic Pro W3" panose="020B0300000000000000" pitchFamily="34" charset="-128"/>
                <a:ea typeface="Hiragino Kaku Gothic Pro W3" panose="020B0300000000000000" pitchFamily="34" charset="-128"/>
              </a:rPr>
              <a:t>基本公式の確認</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570482"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a:t>
            </a:r>
            <a:r>
              <a:rPr kumimoji="1" lang="ja-JP" altLang="en-US">
                <a:latin typeface="Hiragino Kaku Gothic Pro W3" panose="020B0300000000000000" pitchFamily="34" charset="-128"/>
                <a:ea typeface="Hiragino Kaku Gothic Pro W3" panose="020B0300000000000000" pitchFamily="34" charset="-128"/>
              </a:rPr>
              <a:t>を解き、ベイズの基本公式に慣れよう</a:t>
            </a:r>
          </a:p>
        </p:txBody>
      </p:sp>
      <p:sp>
        <p:nvSpPr>
          <p:cNvPr id="14" name="テキスト ボックス 13">
            <a:extLst>
              <a:ext uri="{FF2B5EF4-FFF2-40B4-BE49-F238E27FC236}">
                <a16:creationId xmlns:a16="http://schemas.microsoft.com/office/drawing/2014/main" id="{2C64812D-0017-8545-9C4C-E8D96102AA9D}"/>
              </a:ext>
            </a:extLst>
          </p:cNvPr>
          <p:cNvSpPr txBox="1"/>
          <p:nvPr/>
        </p:nvSpPr>
        <p:spPr>
          <a:xfrm>
            <a:off x="501041" y="1265149"/>
            <a:ext cx="1229788" cy="400110"/>
          </a:xfrm>
          <a:prstGeom prst="rect">
            <a:avLst/>
          </a:prstGeom>
          <a:solidFill>
            <a:schemeClr val="bg1"/>
          </a:solidFill>
        </p:spPr>
        <p:txBody>
          <a:bodyPr wrap="square" rtlCol="0">
            <a:spAutoFit/>
          </a:bodyPr>
          <a:lstStyle/>
          <a:p>
            <a:r>
              <a:rPr kumimoji="1" lang="ja-JP" altLang="en-US" sz="2000">
                <a:solidFill>
                  <a:srgbClr val="1E8A14"/>
                </a:solidFill>
                <a:latin typeface="Hiragino Kaku Gothic Pro W3" panose="020B0300000000000000" pitchFamily="34" charset="-128"/>
                <a:ea typeface="Hiragino Kaku Gothic Pro W3" panose="020B0300000000000000" pitchFamily="34" charset="-128"/>
              </a:rPr>
              <a:t>例題</a:t>
            </a:r>
          </a:p>
        </p:txBody>
      </p:sp>
      <p:sp>
        <p:nvSpPr>
          <p:cNvPr id="15" name="正方形/長方形 14">
            <a:extLst>
              <a:ext uri="{FF2B5EF4-FFF2-40B4-BE49-F238E27FC236}">
                <a16:creationId xmlns:a16="http://schemas.microsoft.com/office/drawing/2014/main" id="{BF2D82F3-95AA-D54F-83D7-D3B2750EB9F0}"/>
              </a:ext>
            </a:extLst>
          </p:cNvPr>
          <p:cNvSpPr/>
          <p:nvPr/>
        </p:nvSpPr>
        <p:spPr>
          <a:xfrm>
            <a:off x="501041" y="1719940"/>
            <a:ext cx="11210795" cy="218818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DBE7A99-124C-ED46-B21C-CF7494ECCC08}"/>
              </a:ext>
            </a:extLst>
          </p:cNvPr>
          <p:cNvSpPr txBox="1"/>
          <p:nvPr/>
        </p:nvSpPr>
        <p:spPr>
          <a:xfrm>
            <a:off x="515406" y="1839845"/>
            <a:ext cx="10091224" cy="1881925"/>
          </a:xfrm>
          <a:prstGeom prst="rect">
            <a:avLst/>
          </a:prstGeom>
          <a:noFill/>
        </p:spPr>
        <p:txBody>
          <a:bodyPr wrap="none" rtlCol="0">
            <a:spAutoFit/>
          </a:bodyPr>
          <a:lstStyle/>
          <a:p>
            <a:pPr>
              <a:lnSpc>
                <a:spcPct val="150000"/>
              </a:lnSpc>
            </a:pPr>
            <a:r>
              <a:rPr lang="ja-JP" altLang="en-US" sz="2000">
                <a:latin typeface="Hiragino Kaku Gothic Pro W3" panose="020B0300000000000000" pitchFamily="34" charset="-128"/>
                <a:ea typeface="Hiragino Kaku Gothic Pro W3" panose="020B0300000000000000" pitchFamily="34" charset="-128"/>
              </a:rPr>
              <a:t>ある英語の試験において、</a:t>
            </a:r>
            <a:r>
              <a:rPr lang="en-US" altLang="ja-JP" sz="2000" dirty="0">
                <a:latin typeface="Hiragino Kaku Gothic Pro W3" panose="020B0300000000000000" pitchFamily="34" charset="-128"/>
                <a:ea typeface="Hiragino Kaku Gothic Pro W3" panose="020B0300000000000000" pitchFamily="34" charset="-128"/>
              </a:rPr>
              <a:t>1000</a:t>
            </a:r>
            <a:r>
              <a:rPr lang="ja-JP" altLang="en-US" sz="2000">
                <a:latin typeface="Hiragino Kaku Gothic Pro W3" panose="020B0300000000000000" pitchFamily="34" charset="-128"/>
                <a:ea typeface="Hiragino Kaku Gothic Pro W3" panose="020B0300000000000000" pitchFamily="34" charset="-128"/>
              </a:rPr>
              <a:t>点中</a:t>
            </a:r>
            <a:r>
              <a:rPr lang="en-US" altLang="ja-JP" sz="2000" dirty="0">
                <a:latin typeface="Hiragino Kaku Gothic Pro W3" panose="020B0300000000000000" pitchFamily="34" charset="-128"/>
                <a:ea typeface="Hiragino Kaku Gothic Pro W3" panose="020B0300000000000000" pitchFamily="34" charset="-128"/>
              </a:rPr>
              <a:t>900</a:t>
            </a:r>
            <a:r>
              <a:rPr lang="ja-JP" altLang="en-US" sz="2000">
                <a:latin typeface="Hiragino Kaku Gothic Pro W3" panose="020B0300000000000000" pitchFamily="34" charset="-128"/>
                <a:ea typeface="Hiragino Kaku Gothic Pro W3" panose="020B0300000000000000" pitchFamily="34" charset="-128"/>
              </a:rPr>
              <a:t>点以上をとった受験者は</a:t>
            </a:r>
            <a:r>
              <a:rPr lang="en-US" altLang="ja-JP" sz="2000" dirty="0">
                <a:latin typeface="Hiragino Kaku Gothic Pro W3" panose="020B0300000000000000" pitchFamily="34" charset="-128"/>
                <a:ea typeface="Hiragino Kaku Gothic Pro W3" panose="020B0300000000000000" pitchFamily="34" charset="-128"/>
              </a:rPr>
              <a:t>20%</a:t>
            </a:r>
            <a:r>
              <a:rPr lang="ja-JP" altLang="en-US" sz="2000">
                <a:latin typeface="Hiragino Kaku Gothic Pro W3" panose="020B0300000000000000" pitchFamily="34" charset="-128"/>
                <a:ea typeface="Hiragino Kaku Gothic Pro W3" panose="020B0300000000000000" pitchFamily="34" charset="-128"/>
              </a:rPr>
              <a:t>だった。</a:t>
            </a:r>
            <a:endParaRPr lang="en-US" altLang="ja-JP" sz="20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2000">
                <a:latin typeface="Hiragino Kaku Gothic Pro W3" panose="020B0300000000000000" pitchFamily="34" charset="-128"/>
                <a:ea typeface="Hiragino Kaku Gothic Pro W3" panose="020B0300000000000000" pitchFamily="34" charset="-128"/>
              </a:rPr>
              <a:t>英語が好きな受験者が</a:t>
            </a:r>
            <a:r>
              <a:rPr lang="en-US" altLang="ja-JP" sz="2000" dirty="0">
                <a:latin typeface="Hiragino Kaku Gothic Pro W3" panose="020B0300000000000000" pitchFamily="34" charset="-128"/>
                <a:ea typeface="Hiragino Kaku Gothic Pro W3" panose="020B0300000000000000" pitchFamily="34" charset="-128"/>
              </a:rPr>
              <a:t>900</a:t>
            </a:r>
            <a:r>
              <a:rPr lang="ja-JP" altLang="en-US" sz="2000">
                <a:latin typeface="Hiragino Kaku Gothic Pro W3" panose="020B0300000000000000" pitchFamily="34" charset="-128"/>
                <a:ea typeface="Hiragino Kaku Gothic Pro W3" panose="020B0300000000000000" pitchFamily="34" charset="-128"/>
              </a:rPr>
              <a:t>点以上を取る確率は</a:t>
            </a:r>
            <a:r>
              <a:rPr lang="en-US" altLang="ja-JP" sz="2000" dirty="0">
                <a:latin typeface="Hiragino Kaku Gothic Pro W3" panose="020B0300000000000000" pitchFamily="34" charset="-128"/>
                <a:ea typeface="Hiragino Kaku Gothic Pro W3" panose="020B0300000000000000" pitchFamily="34" charset="-128"/>
              </a:rPr>
              <a:t>0.4</a:t>
            </a:r>
            <a:r>
              <a:rPr lang="ja-JP" altLang="en-US" sz="2000">
                <a:latin typeface="Hiragino Kaku Gothic Pro W3" panose="020B0300000000000000" pitchFamily="34" charset="-128"/>
                <a:ea typeface="Hiragino Kaku Gothic Pro W3" panose="020B0300000000000000" pitchFamily="34" charset="-128"/>
              </a:rPr>
              <a:t>である。</a:t>
            </a:r>
            <a:endParaRPr lang="en-US" altLang="ja-JP" sz="2000" dirty="0">
              <a:latin typeface="Hiragino Kaku Gothic Pro W3" panose="020B0300000000000000" pitchFamily="34" charset="-128"/>
              <a:ea typeface="Hiragino Kaku Gothic Pro W3" panose="020B0300000000000000" pitchFamily="34" charset="-128"/>
            </a:endParaRPr>
          </a:p>
          <a:p>
            <a:pPr>
              <a:lnSpc>
                <a:spcPct val="150000"/>
              </a:lnSpc>
            </a:pPr>
            <a:r>
              <a:rPr lang="en-US" altLang="ja-JP" sz="2000" dirty="0">
                <a:latin typeface="Hiragino Kaku Gothic Pro W3" panose="020B0300000000000000" pitchFamily="34" charset="-128"/>
                <a:ea typeface="Hiragino Kaku Gothic Pro W3" panose="020B0300000000000000" pitchFamily="34" charset="-128"/>
              </a:rPr>
              <a:t>900</a:t>
            </a:r>
            <a:r>
              <a:rPr lang="ja-JP" altLang="en-US" sz="2000">
                <a:latin typeface="Hiragino Kaku Gothic Pro W3" panose="020B0300000000000000" pitchFamily="34" charset="-128"/>
                <a:ea typeface="Hiragino Kaku Gothic Pro W3" panose="020B0300000000000000" pitchFamily="34" charset="-128"/>
              </a:rPr>
              <a:t>点以上取った受験者から</a:t>
            </a:r>
            <a:r>
              <a:rPr lang="en-US" altLang="ja-JP" sz="2000" dirty="0">
                <a:latin typeface="Hiragino Kaku Gothic Pro W3" panose="020B0300000000000000" pitchFamily="34" charset="-128"/>
                <a:ea typeface="Hiragino Kaku Gothic Pro W3" panose="020B0300000000000000" pitchFamily="34" charset="-128"/>
              </a:rPr>
              <a:t>1</a:t>
            </a:r>
            <a:r>
              <a:rPr lang="ja-JP" altLang="en-US" sz="2000">
                <a:latin typeface="Hiragino Kaku Gothic Pro W3" panose="020B0300000000000000" pitchFamily="34" charset="-128"/>
                <a:ea typeface="Hiragino Kaku Gothic Pro W3" panose="020B0300000000000000" pitchFamily="34" charset="-128"/>
              </a:rPr>
              <a:t>人抽出した時、との人が英語好きである確率を求めよ。</a:t>
            </a:r>
            <a:endParaRPr lang="en-US" altLang="ja-JP" sz="20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2000">
                <a:latin typeface="Hiragino Kaku Gothic Pro W3" panose="020B0300000000000000" pitchFamily="34" charset="-128"/>
                <a:ea typeface="Hiragino Kaku Gothic Pro W3" panose="020B0300000000000000" pitchFamily="34" charset="-128"/>
              </a:rPr>
              <a:t>ただし、この検定では英語が好き人の確率は</a:t>
            </a:r>
            <a:r>
              <a:rPr lang="en-US" altLang="ja-JP" sz="2000" dirty="0">
                <a:latin typeface="Hiragino Kaku Gothic Pro W3" panose="020B0300000000000000" pitchFamily="34" charset="-128"/>
                <a:ea typeface="Hiragino Kaku Gothic Pro W3" panose="020B0300000000000000" pitchFamily="34" charset="-128"/>
              </a:rPr>
              <a:t>0.3</a:t>
            </a:r>
            <a:r>
              <a:rPr lang="ja-JP" altLang="en-US" sz="2000">
                <a:latin typeface="Hiragino Kaku Gothic Pro W3" panose="020B0300000000000000" pitchFamily="34" charset="-128"/>
                <a:ea typeface="Hiragino Kaku Gothic Pro W3" panose="020B0300000000000000" pitchFamily="34" charset="-128"/>
              </a:rPr>
              <a:t>であった。</a:t>
            </a:r>
          </a:p>
        </p:txBody>
      </p:sp>
      <p:sp>
        <p:nvSpPr>
          <p:cNvPr id="3" name="日付プレースホルダー 2">
            <a:extLst>
              <a:ext uri="{FF2B5EF4-FFF2-40B4-BE49-F238E27FC236}">
                <a16:creationId xmlns:a16="http://schemas.microsoft.com/office/drawing/2014/main" id="{3152750B-0282-8845-B8AE-DC6F8736914E}"/>
              </a:ext>
            </a:extLst>
          </p:cNvPr>
          <p:cNvSpPr>
            <a:spLocks noGrp="1"/>
          </p:cNvSpPr>
          <p:nvPr>
            <p:ph type="dt" sz="half" idx="10"/>
          </p:nvPr>
        </p:nvSpPr>
        <p:spPr/>
        <p:txBody>
          <a:bodyPr/>
          <a:lstStyle/>
          <a:p>
            <a:fld id="{C32202BE-CF36-A844-AB01-438789D401AA}" type="datetime1">
              <a:rPr kumimoji="1" lang="ja-JP" altLang="en-US" smtClean="0"/>
              <a:t>2022/3/21</a:t>
            </a:fld>
            <a:endParaRPr kumimoji="1" lang="ja-JP" altLang="en-US"/>
          </a:p>
        </p:txBody>
      </p:sp>
      <p:sp>
        <p:nvSpPr>
          <p:cNvPr id="4" name="スライド番号プレースホルダー 3">
            <a:extLst>
              <a:ext uri="{FF2B5EF4-FFF2-40B4-BE49-F238E27FC236}">
                <a16:creationId xmlns:a16="http://schemas.microsoft.com/office/drawing/2014/main" id="{923172CE-9B27-F945-BC3D-AA918D3157E3}"/>
              </a:ext>
            </a:extLst>
          </p:cNvPr>
          <p:cNvSpPr>
            <a:spLocks noGrp="1"/>
          </p:cNvSpPr>
          <p:nvPr>
            <p:ph type="sldNum" sz="quarter" idx="12"/>
          </p:nvPr>
        </p:nvSpPr>
        <p:spPr/>
        <p:txBody>
          <a:bodyPr/>
          <a:lstStyle/>
          <a:p>
            <a:fld id="{A656C2C8-CEF6-9746-8F71-B28302ED3BCE}" type="slidenum">
              <a:rPr kumimoji="1" lang="ja-JP" altLang="en-US" smtClean="0"/>
              <a:t>25</a:t>
            </a:fld>
            <a:endParaRPr kumimoji="1" lang="ja-JP" altLang="en-US"/>
          </a:p>
        </p:txBody>
      </p:sp>
    </p:spTree>
    <p:extLst>
      <p:ext uri="{BB962C8B-B14F-4D97-AF65-F5344CB8AC3E}">
        <p14:creationId xmlns:p14="http://schemas.microsoft.com/office/powerpoint/2010/main" val="2506014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10C13412-A4D1-1D44-BAA7-FF115AE67349}"/>
              </a:ext>
            </a:extLst>
          </p:cNvPr>
          <p:cNvSpPr/>
          <p:nvPr/>
        </p:nvSpPr>
        <p:spPr>
          <a:xfrm>
            <a:off x="515406" y="2855934"/>
            <a:ext cx="9856145" cy="375781"/>
          </a:xfrm>
          <a:prstGeom prst="rect">
            <a:avLst/>
          </a:prstGeom>
          <a:solidFill>
            <a:srgbClr val="88CC0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latin typeface="Hiragino Kaku Gothic Pro W3" panose="020B0300000000000000" pitchFamily="34" charset="-128"/>
                <a:ea typeface="Hiragino Kaku Gothic Pro W3" panose="020B0300000000000000" pitchFamily="34" charset="-128"/>
              </a:rPr>
              <a:t>ベイズの</a:t>
            </a:r>
            <a:r>
              <a:rPr lang="ja-JP" altLang="en-US" sz="2000">
                <a:latin typeface="Hiragino Kaku Gothic Pro W3" panose="020B0300000000000000" pitchFamily="34" charset="-128"/>
                <a:ea typeface="Hiragino Kaku Gothic Pro W3" panose="020B0300000000000000" pitchFamily="34" charset="-128"/>
              </a:rPr>
              <a:t>基本公式の確認</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570482"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a:t>
            </a:r>
            <a:r>
              <a:rPr kumimoji="1" lang="ja-JP" altLang="en-US">
                <a:latin typeface="Hiragino Kaku Gothic Pro W3" panose="020B0300000000000000" pitchFamily="34" charset="-128"/>
                <a:ea typeface="Hiragino Kaku Gothic Pro W3" panose="020B0300000000000000" pitchFamily="34" charset="-128"/>
              </a:rPr>
              <a:t>を解き、ベイズの基本公式に慣れよう</a:t>
            </a:r>
          </a:p>
        </p:txBody>
      </p:sp>
      <p:sp>
        <p:nvSpPr>
          <p:cNvPr id="14" name="テキスト ボックス 13">
            <a:extLst>
              <a:ext uri="{FF2B5EF4-FFF2-40B4-BE49-F238E27FC236}">
                <a16:creationId xmlns:a16="http://schemas.microsoft.com/office/drawing/2014/main" id="{2C64812D-0017-8545-9C4C-E8D96102AA9D}"/>
              </a:ext>
            </a:extLst>
          </p:cNvPr>
          <p:cNvSpPr txBox="1"/>
          <p:nvPr/>
        </p:nvSpPr>
        <p:spPr>
          <a:xfrm>
            <a:off x="501041" y="1254263"/>
            <a:ext cx="1229788" cy="400110"/>
          </a:xfrm>
          <a:prstGeom prst="rect">
            <a:avLst/>
          </a:prstGeom>
          <a:solidFill>
            <a:schemeClr val="bg1"/>
          </a:solidFill>
        </p:spPr>
        <p:txBody>
          <a:bodyPr wrap="square" rtlCol="0">
            <a:spAutoFit/>
          </a:bodyPr>
          <a:lstStyle/>
          <a:p>
            <a:r>
              <a:rPr kumimoji="1" lang="ja-JP" altLang="en-US" sz="2000">
                <a:solidFill>
                  <a:srgbClr val="1E8A14"/>
                </a:solidFill>
                <a:latin typeface="Hiragino Kaku Gothic Pro W3" panose="020B0300000000000000" pitchFamily="34" charset="-128"/>
                <a:ea typeface="Hiragino Kaku Gothic Pro W3" panose="020B0300000000000000" pitchFamily="34" charset="-128"/>
              </a:rPr>
              <a:t>例題</a:t>
            </a:r>
          </a:p>
        </p:txBody>
      </p:sp>
      <p:sp>
        <p:nvSpPr>
          <p:cNvPr id="15" name="正方形/長方形 14">
            <a:extLst>
              <a:ext uri="{FF2B5EF4-FFF2-40B4-BE49-F238E27FC236}">
                <a16:creationId xmlns:a16="http://schemas.microsoft.com/office/drawing/2014/main" id="{BF2D82F3-95AA-D54F-83D7-D3B2750EB9F0}"/>
              </a:ext>
            </a:extLst>
          </p:cNvPr>
          <p:cNvSpPr/>
          <p:nvPr/>
        </p:nvSpPr>
        <p:spPr>
          <a:xfrm>
            <a:off x="501041" y="1719940"/>
            <a:ext cx="11210795" cy="218818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DBE7A99-124C-ED46-B21C-CF7494ECCC08}"/>
              </a:ext>
            </a:extLst>
          </p:cNvPr>
          <p:cNvSpPr txBox="1"/>
          <p:nvPr/>
        </p:nvSpPr>
        <p:spPr>
          <a:xfrm>
            <a:off x="515406" y="1839845"/>
            <a:ext cx="10091224" cy="1881925"/>
          </a:xfrm>
          <a:prstGeom prst="rect">
            <a:avLst/>
          </a:prstGeom>
          <a:noFill/>
        </p:spPr>
        <p:txBody>
          <a:bodyPr wrap="none" rtlCol="0">
            <a:spAutoFit/>
          </a:bodyPr>
          <a:lstStyle/>
          <a:p>
            <a:pPr>
              <a:lnSpc>
                <a:spcPct val="150000"/>
              </a:lnSpc>
            </a:pPr>
            <a:r>
              <a:rPr lang="ja-JP" altLang="en-US" sz="2000">
                <a:latin typeface="Hiragino Kaku Gothic Pro W3" panose="020B0300000000000000" pitchFamily="34" charset="-128"/>
                <a:ea typeface="Hiragino Kaku Gothic Pro W3" panose="020B0300000000000000" pitchFamily="34" charset="-128"/>
              </a:rPr>
              <a:t>ある英語の試験において、</a:t>
            </a:r>
            <a:r>
              <a:rPr lang="en-US" altLang="ja-JP" sz="2000" dirty="0">
                <a:latin typeface="Hiragino Kaku Gothic Pro W3" panose="020B0300000000000000" pitchFamily="34" charset="-128"/>
                <a:ea typeface="Hiragino Kaku Gothic Pro W3" panose="020B0300000000000000" pitchFamily="34" charset="-128"/>
              </a:rPr>
              <a:t>1000</a:t>
            </a:r>
            <a:r>
              <a:rPr lang="ja-JP" altLang="en-US" sz="2000">
                <a:latin typeface="Hiragino Kaku Gothic Pro W3" panose="020B0300000000000000" pitchFamily="34" charset="-128"/>
                <a:ea typeface="Hiragino Kaku Gothic Pro W3" panose="020B0300000000000000" pitchFamily="34" charset="-128"/>
              </a:rPr>
              <a:t>点中</a:t>
            </a:r>
            <a:r>
              <a:rPr lang="en-US" altLang="ja-JP" sz="2000" dirty="0">
                <a:latin typeface="Hiragino Kaku Gothic Pro W3" panose="020B0300000000000000" pitchFamily="34" charset="-128"/>
                <a:ea typeface="Hiragino Kaku Gothic Pro W3" panose="020B0300000000000000" pitchFamily="34" charset="-128"/>
              </a:rPr>
              <a:t>900</a:t>
            </a:r>
            <a:r>
              <a:rPr lang="ja-JP" altLang="en-US" sz="2000">
                <a:latin typeface="Hiragino Kaku Gothic Pro W3" panose="020B0300000000000000" pitchFamily="34" charset="-128"/>
                <a:ea typeface="Hiragino Kaku Gothic Pro W3" panose="020B0300000000000000" pitchFamily="34" charset="-128"/>
              </a:rPr>
              <a:t>点以上をとった受験者は</a:t>
            </a:r>
            <a:r>
              <a:rPr lang="en-US" altLang="ja-JP" sz="2000" dirty="0">
                <a:latin typeface="Hiragino Kaku Gothic Pro W3" panose="020B0300000000000000" pitchFamily="34" charset="-128"/>
                <a:ea typeface="Hiragino Kaku Gothic Pro W3" panose="020B0300000000000000" pitchFamily="34" charset="-128"/>
              </a:rPr>
              <a:t>20%</a:t>
            </a:r>
            <a:r>
              <a:rPr lang="ja-JP" altLang="en-US" sz="2000">
                <a:latin typeface="Hiragino Kaku Gothic Pro W3" panose="020B0300000000000000" pitchFamily="34" charset="-128"/>
                <a:ea typeface="Hiragino Kaku Gothic Pro W3" panose="020B0300000000000000" pitchFamily="34" charset="-128"/>
              </a:rPr>
              <a:t>だった。</a:t>
            </a:r>
            <a:endParaRPr lang="en-US" altLang="ja-JP" sz="20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2000">
                <a:latin typeface="Hiragino Kaku Gothic Pro W3" panose="020B0300000000000000" pitchFamily="34" charset="-128"/>
                <a:ea typeface="Hiragino Kaku Gothic Pro W3" panose="020B0300000000000000" pitchFamily="34" charset="-128"/>
              </a:rPr>
              <a:t>英語が好きな受験者が</a:t>
            </a:r>
            <a:r>
              <a:rPr lang="en-US" altLang="ja-JP" sz="2000" dirty="0">
                <a:latin typeface="Hiragino Kaku Gothic Pro W3" panose="020B0300000000000000" pitchFamily="34" charset="-128"/>
                <a:ea typeface="Hiragino Kaku Gothic Pro W3" panose="020B0300000000000000" pitchFamily="34" charset="-128"/>
              </a:rPr>
              <a:t>900</a:t>
            </a:r>
            <a:r>
              <a:rPr lang="ja-JP" altLang="en-US" sz="2000">
                <a:latin typeface="Hiragino Kaku Gothic Pro W3" panose="020B0300000000000000" pitchFamily="34" charset="-128"/>
                <a:ea typeface="Hiragino Kaku Gothic Pro W3" panose="020B0300000000000000" pitchFamily="34" charset="-128"/>
              </a:rPr>
              <a:t>点以上を取る確率は</a:t>
            </a:r>
            <a:r>
              <a:rPr lang="en-US" altLang="ja-JP" sz="2000" dirty="0">
                <a:latin typeface="Hiragino Kaku Gothic Pro W3" panose="020B0300000000000000" pitchFamily="34" charset="-128"/>
                <a:ea typeface="Hiragino Kaku Gothic Pro W3" panose="020B0300000000000000" pitchFamily="34" charset="-128"/>
              </a:rPr>
              <a:t>0.4</a:t>
            </a:r>
            <a:r>
              <a:rPr lang="ja-JP" altLang="en-US" sz="2000">
                <a:latin typeface="Hiragino Kaku Gothic Pro W3" panose="020B0300000000000000" pitchFamily="34" charset="-128"/>
                <a:ea typeface="Hiragino Kaku Gothic Pro W3" panose="020B0300000000000000" pitchFamily="34" charset="-128"/>
              </a:rPr>
              <a:t>である。</a:t>
            </a:r>
            <a:endParaRPr lang="en-US" altLang="ja-JP" sz="2000" dirty="0">
              <a:latin typeface="Hiragino Kaku Gothic Pro W3" panose="020B0300000000000000" pitchFamily="34" charset="-128"/>
              <a:ea typeface="Hiragino Kaku Gothic Pro W3" panose="020B0300000000000000" pitchFamily="34" charset="-128"/>
            </a:endParaRPr>
          </a:p>
          <a:p>
            <a:pPr>
              <a:lnSpc>
                <a:spcPct val="150000"/>
              </a:lnSpc>
            </a:pPr>
            <a:r>
              <a:rPr lang="en-US" altLang="ja-JP" sz="2000" dirty="0">
                <a:latin typeface="Hiragino Kaku Gothic Pro W3" panose="020B0300000000000000" pitchFamily="34" charset="-128"/>
                <a:ea typeface="Hiragino Kaku Gothic Pro W3" panose="020B0300000000000000" pitchFamily="34" charset="-128"/>
              </a:rPr>
              <a:t>900</a:t>
            </a:r>
            <a:r>
              <a:rPr lang="ja-JP" altLang="en-US" sz="2000">
                <a:latin typeface="Hiragino Kaku Gothic Pro W3" panose="020B0300000000000000" pitchFamily="34" charset="-128"/>
                <a:ea typeface="Hiragino Kaku Gothic Pro W3" panose="020B0300000000000000" pitchFamily="34" charset="-128"/>
              </a:rPr>
              <a:t>点以上取った受験者から</a:t>
            </a:r>
            <a:r>
              <a:rPr lang="en-US" altLang="ja-JP" sz="2000" dirty="0">
                <a:latin typeface="Hiragino Kaku Gothic Pro W3" panose="020B0300000000000000" pitchFamily="34" charset="-128"/>
                <a:ea typeface="Hiragino Kaku Gothic Pro W3" panose="020B0300000000000000" pitchFamily="34" charset="-128"/>
              </a:rPr>
              <a:t>1</a:t>
            </a:r>
            <a:r>
              <a:rPr lang="ja-JP" altLang="en-US" sz="2000">
                <a:latin typeface="Hiragino Kaku Gothic Pro W3" panose="020B0300000000000000" pitchFamily="34" charset="-128"/>
                <a:ea typeface="Hiragino Kaku Gothic Pro W3" panose="020B0300000000000000" pitchFamily="34" charset="-128"/>
              </a:rPr>
              <a:t>人抽出した時、その人が英語好きである確率を求めよ。</a:t>
            </a:r>
            <a:endParaRPr lang="en-US" altLang="ja-JP" sz="20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2000">
                <a:latin typeface="Hiragino Kaku Gothic Pro W3" panose="020B0300000000000000" pitchFamily="34" charset="-128"/>
                <a:ea typeface="Hiragino Kaku Gothic Pro W3" panose="020B0300000000000000" pitchFamily="34" charset="-128"/>
              </a:rPr>
              <a:t>ただし、この検定では英語が好き人の確率は</a:t>
            </a:r>
            <a:r>
              <a:rPr lang="en-US" altLang="ja-JP" sz="2000" dirty="0">
                <a:latin typeface="Hiragino Kaku Gothic Pro W3" panose="020B0300000000000000" pitchFamily="34" charset="-128"/>
                <a:ea typeface="Hiragino Kaku Gothic Pro W3" panose="020B0300000000000000" pitchFamily="34" charset="-128"/>
              </a:rPr>
              <a:t>0.3</a:t>
            </a:r>
            <a:r>
              <a:rPr lang="ja-JP" altLang="en-US" sz="2000">
                <a:latin typeface="Hiragino Kaku Gothic Pro W3" panose="020B0300000000000000" pitchFamily="34" charset="-128"/>
                <a:ea typeface="Hiragino Kaku Gothic Pro W3" panose="020B0300000000000000" pitchFamily="34" charset="-128"/>
              </a:rPr>
              <a:t>であった。</a:t>
            </a:r>
          </a:p>
        </p:txBody>
      </p:sp>
      <p:sp>
        <p:nvSpPr>
          <p:cNvPr id="5" name="角丸四角形吹き出し 4">
            <a:extLst>
              <a:ext uri="{FF2B5EF4-FFF2-40B4-BE49-F238E27FC236}">
                <a16:creationId xmlns:a16="http://schemas.microsoft.com/office/drawing/2014/main" id="{4DB1BFA0-CB67-4148-8131-A4156C9A2DCE}"/>
              </a:ext>
            </a:extLst>
          </p:cNvPr>
          <p:cNvSpPr/>
          <p:nvPr/>
        </p:nvSpPr>
        <p:spPr>
          <a:xfrm rot="10800000">
            <a:off x="5528681" y="4247804"/>
            <a:ext cx="5738032" cy="1543395"/>
          </a:xfrm>
          <a:prstGeom prst="wedgeRoundRectCallout">
            <a:avLst>
              <a:gd name="adj1" fmla="val -5178"/>
              <a:gd name="adj2" fmla="val 108228"/>
              <a:gd name="adj3" fmla="val 16667"/>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BAC056E-FA77-474E-AAC5-E47C072E5591}"/>
              </a:ext>
            </a:extLst>
          </p:cNvPr>
          <p:cNvSpPr txBox="1"/>
          <p:nvPr/>
        </p:nvSpPr>
        <p:spPr>
          <a:xfrm>
            <a:off x="501041" y="4083566"/>
            <a:ext cx="5518759" cy="369332"/>
          </a:xfrm>
          <a:prstGeom prst="rect">
            <a:avLst/>
          </a:prstGeom>
          <a:noFill/>
        </p:spPr>
        <p:txBody>
          <a:bodyPr wrap="square" rtlCol="0">
            <a:spAutoFit/>
          </a:bodyPr>
          <a:lstStyle/>
          <a:p>
            <a:r>
              <a:rPr kumimoji="1" lang="ja-JP" altLang="en-US">
                <a:solidFill>
                  <a:srgbClr val="88CC01"/>
                </a:solidFill>
                <a:latin typeface="Hiragino Kaku Gothic Pro W3" panose="020B0300000000000000" pitchFamily="34" charset="-128"/>
                <a:ea typeface="Hiragino Kaku Gothic Pro W3" panose="020B0300000000000000" pitchFamily="34" charset="-128"/>
              </a:rPr>
              <a:t>ヒント</a:t>
            </a:r>
            <a:endParaRPr kumimoji="1" lang="en-US" altLang="ja-JP" dirty="0">
              <a:solidFill>
                <a:srgbClr val="88CC01"/>
              </a:solidFill>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315F91A3-8F69-6F4A-8CA9-37CE7882CFAF}"/>
                  </a:ext>
                </a:extLst>
              </p:cNvPr>
              <p:cNvSpPr txBox="1"/>
              <p:nvPr/>
            </p:nvSpPr>
            <p:spPr>
              <a:xfrm>
                <a:off x="515406" y="4628342"/>
                <a:ext cx="6874950" cy="1787028"/>
              </a:xfrm>
              <a:prstGeom prst="rect">
                <a:avLst/>
              </a:prstGeom>
              <a:noFill/>
            </p:spPr>
            <p:txBody>
              <a:bodyPr wrap="square" rtlCol="0">
                <a:spAutoFit/>
              </a:bodyPr>
              <a:lstStyle/>
              <a:p>
                <a:r>
                  <a:rPr kumimoji="1" lang="ja-JP" altLang="en-US">
                    <a:latin typeface="Hiragino Kaku Gothic Pro W3" panose="020B0300000000000000" pitchFamily="34" charset="-128"/>
                    <a:ea typeface="Hiragino Kaku Gothic Pro W3" panose="020B0300000000000000" pitchFamily="34" charset="-128"/>
                  </a:rPr>
                  <a:t>ベイズの基本公式</a:t>
                </a:r>
                <a:endParaRPr kumimoji="1" lang="en-US" altLang="ja-JP" dirty="0">
                  <a:latin typeface="Hiragino Kaku Gothic Pro W3" panose="020B0300000000000000" pitchFamily="34" charset="-128"/>
                  <a:ea typeface="Hiragino Kaku Gothic Pro W3" panose="020B0300000000000000" pitchFamily="34" charset="-128"/>
                </a:endParaRPr>
              </a:p>
              <a:p>
                <a:pPr/>
                <a14:m>
                  <m:oMathPara xmlns:m="http://schemas.openxmlformats.org/officeDocument/2006/math">
                    <m:oMathParaPr>
                      <m:jc m:val="centerGroup"/>
                    </m:oMathParaPr>
                    <m:oMath xmlns:m="http://schemas.openxmlformats.org/officeDocument/2006/math">
                      <m:r>
                        <m:rPr>
                          <m:sty m:val="p"/>
                        </m:rPr>
                        <a:rPr lang="en-US" altLang="ja-JP">
                          <a:latin typeface="Cambria Math" panose="02040503050406030204" pitchFamily="18" charset="0"/>
                          <a:ea typeface="Cambria Math" panose="02040503050406030204" pitchFamily="18" charset="0"/>
                        </a:rPr>
                        <m:t>P</m:t>
                      </m:r>
                      <m:d>
                        <m:dPr>
                          <m:ctrlPr>
                            <a:rPr lang="en-US" altLang="ja-JP" i="1">
                              <a:latin typeface="Cambria Math" panose="02040503050406030204" pitchFamily="18" charset="0"/>
                              <a:ea typeface="Cambria Math" panose="02040503050406030204" pitchFamily="18" charset="0"/>
                            </a:rPr>
                          </m:ctrlPr>
                        </m:dPr>
                        <m:e>
                          <m:r>
                            <m:rPr>
                              <m:sty m:val="p"/>
                            </m:rPr>
                            <a:rPr lang="en-US" altLang="ja-JP">
                              <a:latin typeface="Cambria Math" panose="02040503050406030204" pitchFamily="18" charset="0"/>
                              <a:ea typeface="Cambria Math" panose="02040503050406030204" pitchFamily="18" charset="0"/>
                            </a:rPr>
                            <m:t>H</m:t>
                          </m:r>
                        </m:e>
                        <m:e>
                          <m:r>
                            <m:rPr>
                              <m:sty m:val="p"/>
                            </m:rPr>
                            <a:rPr lang="en-US" altLang="ja-JP">
                              <a:latin typeface="Cambria Math" panose="02040503050406030204" pitchFamily="18" charset="0"/>
                              <a:ea typeface="Cambria Math" panose="02040503050406030204" pitchFamily="18" charset="0"/>
                            </a:rPr>
                            <m:t>D</m:t>
                          </m:r>
                        </m:e>
                      </m:d>
                      <m:r>
                        <a:rPr lang="en-US" altLang="ja-JP">
                          <a:latin typeface="Cambria Math" panose="02040503050406030204" pitchFamily="18" charset="0"/>
                          <a:ea typeface="Cambria Math" panose="02040503050406030204" pitchFamily="18" charset="0"/>
                        </a:rPr>
                        <m:t>=</m:t>
                      </m:r>
                      <m:f>
                        <m:fPr>
                          <m:ctrlPr>
                            <a:rPr lang="en-US" altLang="ja-JP" i="1">
                              <a:latin typeface="Cambria Math" panose="02040503050406030204" pitchFamily="18" charset="0"/>
                              <a:ea typeface="Cambria Math" panose="02040503050406030204" pitchFamily="18" charset="0"/>
                            </a:rPr>
                          </m:ctrlPr>
                        </m:fPr>
                        <m:num>
                          <m:r>
                            <m:rPr>
                              <m:sty m:val="p"/>
                            </m:rPr>
                            <a:rPr lang="en-US" altLang="ja-JP">
                              <a:latin typeface="Cambria Math" panose="02040503050406030204" pitchFamily="18" charset="0"/>
                              <a:ea typeface="Cambria Math" panose="02040503050406030204" pitchFamily="18" charset="0"/>
                            </a:rPr>
                            <m:t>P</m:t>
                          </m:r>
                          <m:d>
                            <m:dPr>
                              <m:ctrlPr>
                                <a:rPr lang="en-US" altLang="ja-JP" i="1">
                                  <a:latin typeface="Cambria Math" panose="02040503050406030204" pitchFamily="18" charset="0"/>
                                  <a:ea typeface="Cambria Math" panose="02040503050406030204" pitchFamily="18" charset="0"/>
                                </a:rPr>
                              </m:ctrlPr>
                            </m:dPr>
                            <m:e>
                              <m:r>
                                <m:rPr>
                                  <m:sty m:val="p"/>
                                </m:rPr>
                                <a:rPr lang="en-US" altLang="ja-JP">
                                  <a:latin typeface="Cambria Math" panose="02040503050406030204" pitchFamily="18" charset="0"/>
                                  <a:ea typeface="Cambria Math" panose="02040503050406030204" pitchFamily="18" charset="0"/>
                                </a:rPr>
                                <m:t>D</m:t>
                              </m:r>
                            </m:e>
                            <m:e>
                              <m:r>
                                <m:rPr>
                                  <m:sty m:val="p"/>
                                </m:rPr>
                                <a:rPr lang="en-US" altLang="ja-JP">
                                  <a:latin typeface="Cambria Math" panose="02040503050406030204" pitchFamily="18" charset="0"/>
                                  <a:ea typeface="Cambria Math" panose="02040503050406030204" pitchFamily="18" charset="0"/>
                                </a:rPr>
                                <m:t>H</m:t>
                              </m:r>
                            </m:e>
                          </m:d>
                          <m:r>
                            <m:rPr>
                              <m:sty m:val="p"/>
                            </m:rPr>
                            <a:rPr lang="en-US" altLang="ja-JP">
                              <a:latin typeface="Cambria Math" panose="02040503050406030204" pitchFamily="18" charset="0"/>
                              <a:ea typeface="Cambria Math" panose="02040503050406030204" pitchFamily="18" charset="0"/>
                            </a:rPr>
                            <m:t>P</m:t>
                          </m:r>
                          <m:r>
                            <a:rPr lang="en-US" altLang="ja-JP">
                              <a:latin typeface="Cambria Math" panose="02040503050406030204" pitchFamily="18" charset="0"/>
                              <a:ea typeface="Cambria Math" panose="02040503050406030204" pitchFamily="18" charset="0"/>
                            </a:rPr>
                            <m:t>(</m:t>
                          </m:r>
                          <m:r>
                            <m:rPr>
                              <m:sty m:val="p"/>
                            </m:rPr>
                            <a:rPr lang="en-US" altLang="ja-JP">
                              <a:latin typeface="Cambria Math" panose="02040503050406030204" pitchFamily="18" charset="0"/>
                              <a:ea typeface="Cambria Math" panose="02040503050406030204" pitchFamily="18" charset="0"/>
                            </a:rPr>
                            <m:t>H</m:t>
                          </m:r>
                          <m:r>
                            <a:rPr lang="en-US" altLang="ja-JP">
                              <a:latin typeface="Cambria Math" panose="02040503050406030204" pitchFamily="18" charset="0"/>
                              <a:ea typeface="Cambria Math" panose="02040503050406030204" pitchFamily="18" charset="0"/>
                            </a:rPr>
                            <m:t>)</m:t>
                          </m:r>
                        </m:num>
                        <m:den>
                          <m:r>
                            <m:rPr>
                              <m:sty m:val="p"/>
                            </m:rPr>
                            <a:rPr lang="en-US" altLang="ja-JP">
                              <a:latin typeface="Cambria Math" panose="02040503050406030204" pitchFamily="18" charset="0"/>
                              <a:ea typeface="Cambria Math" panose="02040503050406030204" pitchFamily="18" charset="0"/>
                            </a:rPr>
                            <m:t>P</m:t>
                          </m:r>
                          <m:r>
                            <a:rPr lang="en-US" altLang="ja-JP">
                              <a:latin typeface="Cambria Math" panose="02040503050406030204" pitchFamily="18" charset="0"/>
                              <a:ea typeface="Cambria Math" panose="02040503050406030204" pitchFamily="18" charset="0"/>
                            </a:rPr>
                            <m:t>(</m:t>
                          </m:r>
                          <m:r>
                            <m:rPr>
                              <m:sty m:val="p"/>
                            </m:rPr>
                            <a:rPr lang="en-US" altLang="ja-JP">
                              <a:latin typeface="Cambria Math" panose="02040503050406030204" pitchFamily="18" charset="0"/>
                              <a:ea typeface="Cambria Math" panose="02040503050406030204" pitchFamily="18" charset="0"/>
                            </a:rPr>
                            <m:t>D</m:t>
                          </m:r>
                          <m:r>
                            <a:rPr lang="en-US" altLang="ja-JP">
                              <a:latin typeface="Cambria Math" panose="02040503050406030204" pitchFamily="18" charset="0"/>
                              <a:ea typeface="Cambria Math" panose="02040503050406030204" pitchFamily="18" charset="0"/>
                            </a:rPr>
                            <m:t>)</m:t>
                          </m:r>
                        </m:den>
                      </m:f>
                    </m:oMath>
                  </m:oMathPara>
                </a14:m>
                <a:endParaRPr lang="en-US" altLang="ja-JP" dirty="0"/>
              </a:p>
              <a:p>
                <a:endParaRPr kumimoji="1" lang="en-US" altLang="ja-JP" dirty="0">
                  <a:latin typeface="Hiragino Kaku Gothic Pro W3" panose="020B0300000000000000" pitchFamily="34" charset="-128"/>
                  <a:ea typeface="Hiragino Kaku Gothic Pro W3" panose="020B0300000000000000" pitchFamily="34" charset="-128"/>
                </a:endParaRPr>
              </a:p>
              <a:p>
                <a:r>
                  <a:rPr kumimoji="1" lang="ja-JP" altLang="en-US">
                    <a:latin typeface="Hiragino Kaku Gothic Pro W3" panose="020B0300000000000000" pitchFamily="34" charset="-128"/>
                    <a:ea typeface="Hiragino Kaku Gothic Pro W3" panose="020B0300000000000000" pitchFamily="34" charset="-128"/>
                  </a:rPr>
                  <a:t>事象</a:t>
                </a:r>
                <a:r>
                  <a:rPr kumimoji="1" lang="en-US" altLang="ja-JP" dirty="0">
                    <a:latin typeface="Hiragino Kaku Gothic Pro W3" panose="020B0300000000000000" pitchFamily="34" charset="-128"/>
                    <a:ea typeface="Hiragino Kaku Gothic Pro W3" panose="020B0300000000000000" pitchFamily="34" charset="-128"/>
                  </a:rPr>
                  <a:t>H : </a:t>
                </a:r>
                <a:r>
                  <a:rPr kumimoji="1" lang="ja-JP" altLang="en-US">
                    <a:latin typeface="Hiragino Kaku Gothic Pro W3" panose="020B0300000000000000" pitchFamily="34" charset="-128"/>
                    <a:ea typeface="Hiragino Kaku Gothic Pro W3" panose="020B0300000000000000" pitchFamily="34" charset="-128"/>
                  </a:rPr>
                  <a:t>＿＿＿＿＿＿＿＿</a:t>
                </a:r>
                <a:endParaRPr kumimoji="1" lang="en-US" altLang="ja-JP" dirty="0">
                  <a:latin typeface="Hiragino Kaku Gothic Pro W3" panose="020B0300000000000000" pitchFamily="34" charset="-128"/>
                  <a:ea typeface="Hiragino Kaku Gothic Pro W3" panose="020B0300000000000000" pitchFamily="34" charset="-128"/>
                </a:endParaRPr>
              </a:p>
              <a:p>
                <a:r>
                  <a:rPr kumimoji="1" lang="ja-JP" altLang="en-US">
                    <a:latin typeface="Hiragino Kaku Gothic Pro W3" panose="020B0300000000000000" pitchFamily="34" charset="-128"/>
                    <a:ea typeface="Hiragino Kaku Gothic Pro W3" panose="020B0300000000000000" pitchFamily="34" charset="-128"/>
                  </a:rPr>
                  <a:t>事象</a:t>
                </a:r>
                <a:r>
                  <a:rPr kumimoji="1" lang="en-US" altLang="ja-JP" dirty="0">
                    <a:latin typeface="Hiragino Kaku Gothic Pro W3" panose="020B0300000000000000" pitchFamily="34" charset="-128"/>
                    <a:ea typeface="Hiragino Kaku Gothic Pro W3" panose="020B0300000000000000" pitchFamily="34" charset="-128"/>
                  </a:rPr>
                  <a:t>D : </a:t>
                </a:r>
                <a:r>
                  <a:rPr kumimoji="1" lang="ja-JP" altLang="en-US">
                    <a:latin typeface="Hiragino Kaku Gothic Pro W3" panose="020B0300000000000000" pitchFamily="34" charset="-128"/>
                    <a:ea typeface="Hiragino Kaku Gothic Pro W3" panose="020B0300000000000000" pitchFamily="34" charset="-128"/>
                  </a:rPr>
                  <a:t>＿＿＿＿＿＿＿＿</a:t>
                </a:r>
              </a:p>
            </p:txBody>
          </p:sp>
        </mc:Choice>
        <mc:Fallback xmlns="">
          <p:sp>
            <p:nvSpPr>
              <p:cNvPr id="2" name="テキスト ボックス 1">
                <a:extLst>
                  <a:ext uri="{FF2B5EF4-FFF2-40B4-BE49-F238E27FC236}">
                    <a16:creationId xmlns:a16="http://schemas.microsoft.com/office/drawing/2014/main" id="{315F91A3-8F69-6F4A-8CA9-37CE7882CFAF}"/>
                  </a:ext>
                </a:extLst>
              </p:cNvPr>
              <p:cNvSpPr txBox="1">
                <a:spLocks noRot="1" noChangeAspect="1" noMove="1" noResize="1" noEditPoints="1" noAdjustHandles="1" noChangeArrowheads="1" noChangeShapeType="1" noTextEdit="1"/>
              </p:cNvSpPr>
              <p:nvPr/>
            </p:nvSpPr>
            <p:spPr>
              <a:xfrm>
                <a:off x="515406" y="4628342"/>
                <a:ext cx="6874950" cy="1787028"/>
              </a:xfrm>
              <a:prstGeom prst="rect">
                <a:avLst/>
              </a:prstGeom>
              <a:blipFill>
                <a:blip r:embed="rId3"/>
                <a:stretch>
                  <a:fillRect l="-738" t="-1418" b="-4965"/>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8C6C0479-46AC-314E-9F2F-359D402056E3}"/>
              </a:ext>
            </a:extLst>
          </p:cNvPr>
          <p:cNvSpPr txBox="1"/>
          <p:nvPr/>
        </p:nvSpPr>
        <p:spPr>
          <a:xfrm>
            <a:off x="5561018" y="4462330"/>
            <a:ext cx="5566775" cy="1114344"/>
          </a:xfrm>
          <a:prstGeom prst="rect">
            <a:avLst/>
          </a:prstGeom>
          <a:solidFill>
            <a:schemeClr val="bg1"/>
          </a:solidFill>
        </p:spPr>
        <p:txBody>
          <a:bodyPr wrap="square" rtlCol="0">
            <a:spAutoFit/>
          </a:bodyPr>
          <a:lstStyle/>
          <a:p>
            <a:pPr algn="ctr">
              <a:lnSpc>
                <a:spcPct val="200000"/>
              </a:lnSpc>
            </a:pPr>
            <a:r>
              <a:rPr kumimoji="1" lang="en-US" altLang="ja-JP" dirty="0">
                <a:solidFill>
                  <a:srgbClr val="88CC01"/>
                </a:solidFill>
                <a:latin typeface="Hiragino Kaku Gothic Pro W3" panose="020B0300000000000000" pitchFamily="34" charset="-128"/>
                <a:ea typeface="Hiragino Kaku Gothic Pro W3" panose="020B0300000000000000" pitchFamily="34" charset="-128"/>
              </a:rPr>
              <a:t>900</a:t>
            </a:r>
            <a:r>
              <a:rPr kumimoji="1" lang="ja-JP" altLang="en-US">
                <a:solidFill>
                  <a:srgbClr val="88CC01"/>
                </a:solidFill>
                <a:latin typeface="Hiragino Kaku Gothic Pro W3" panose="020B0300000000000000" pitchFamily="34" charset="-128"/>
                <a:ea typeface="Hiragino Kaku Gothic Pro W3" panose="020B0300000000000000" pitchFamily="34" charset="-128"/>
              </a:rPr>
              <a:t>点以上以上を取ったというデータ</a:t>
            </a:r>
            <a:r>
              <a:rPr kumimoji="1" lang="en-US" altLang="ja-JP" dirty="0">
                <a:solidFill>
                  <a:srgbClr val="88CC01"/>
                </a:solidFill>
                <a:latin typeface="Hiragino Kaku Gothic Pro W3" panose="020B0300000000000000" pitchFamily="34" charset="-128"/>
                <a:ea typeface="Hiragino Kaku Gothic Pro W3" panose="020B0300000000000000" pitchFamily="34" charset="-128"/>
              </a:rPr>
              <a:t>(</a:t>
            </a:r>
            <a:r>
              <a:rPr kumimoji="1" lang="ja-JP" altLang="en-US">
                <a:solidFill>
                  <a:srgbClr val="88CC01"/>
                </a:solidFill>
                <a:latin typeface="Hiragino Kaku Gothic Pro W3" panose="020B0300000000000000" pitchFamily="34" charset="-128"/>
                <a:ea typeface="Hiragino Kaku Gothic Pro W3" panose="020B0300000000000000" pitchFamily="34" charset="-128"/>
              </a:rPr>
              <a:t>結果</a:t>
            </a:r>
            <a:r>
              <a:rPr kumimoji="1" lang="en-US" altLang="ja-JP" dirty="0">
                <a:solidFill>
                  <a:srgbClr val="88CC01"/>
                </a:solidFill>
                <a:latin typeface="Hiragino Kaku Gothic Pro W3" panose="020B0300000000000000" pitchFamily="34" charset="-128"/>
                <a:ea typeface="Hiragino Kaku Gothic Pro W3" panose="020B0300000000000000" pitchFamily="34" charset="-128"/>
              </a:rPr>
              <a:t>)</a:t>
            </a:r>
            <a:r>
              <a:rPr kumimoji="1" lang="ja-JP" altLang="en-US">
                <a:solidFill>
                  <a:srgbClr val="88CC01"/>
                </a:solidFill>
                <a:latin typeface="Hiragino Kaku Gothic Pro W3" panose="020B0300000000000000" pitchFamily="34" charset="-128"/>
                <a:ea typeface="Hiragino Kaku Gothic Pro W3" panose="020B0300000000000000" pitchFamily="34" charset="-128"/>
              </a:rPr>
              <a:t>のもと</a:t>
            </a:r>
            <a:endParaRPr kumimoji="1" lang="en-US" altLang="ja-JP" dirty="0">
              <a:solidFill>
                <a:srgbClr val="88CC01"/>
              </a:solidFill>
              <a:latin typeface="Hiragino Kaku Gothic Pro W3" panose="020B0300000000000000" pitchFamily="34" charset="-128"/>
              <a:ea typeface="Hiragino Kaku Gothic Pro W3" panose="020B0300000000000000" pitchFamily="34" charset="-128"/>
            </a:endParaRPr>
          </a:p>
          <a:p>
            <a:pPr algn="ctr">
              <a:lnSpc>
                <a:spcPct val="200000"/>
              </a:lnSpc>
            </a:pPr>
            <a:r>
              <a:rPr lang="ja-JP" altLang="en-US">
                <a:solidFill>
                  <a:srgbClr val="88CC01"/>
                </a:solidFill>
                <a:latin typeface="Hiragino Kaku Gothic Pro W3" panose="020B0300000000000000" pitchFamily="34" charset="-128"/>
                <a:ea typeface="Hiragino Kaku Gothic Pro W3" panose="020B0300000000000000" pitchFamily="34" charset="-128"/>
              </a:rPr>
              <a:t>その原因が英語好きであるという確率を求めよ。</a:t>
            </a:r>
            <a:endParaRPr kumimoji="1" lang="ja-JP" altLang="en-US">
              <a:solidFill>
                <a:srgbClr val="88CC01"/>
              </a:solidFill>
              <a:latin typeface="Hiragino Kaku Gothic Pro W3" panose="020B0300000000000000" pitchFamily="34" charset="-128"/>
              <a:ea typeface="Hiragino Kaku Gothic Pro W3" panose="020B0300000000000000" pitchFamily="34" charset="-128"/>
            </a:endParaRPr>
          </a:p>
        </p:txBody>
      </p:sp>
      <p:sp>
        <p:nvSpPr>
          <p:cNvPr id="7" name="日付プレースホルダー 6">
            <a:extLst>
              <a:ext uri="{FF2B5EF4-FFF2-40B4-BE49-F238E27FC236}">
                <a16:creationId xmlns:a16="http://schemas.microsoft.com/office/drawing/2014/main" id="{409045E5-294E-B246-B913-2E0D89F2FEA5}"/>
              </a:ext>
            </a:extLst>
          </p:cNvPr>
          <p:cNvSpPr>
            <a:spLocks noGrp="1"/>
          </p:cNvSpPr>
          <p:nvPr>
            <p:ph type="dt" sz="half" idx="10"/>
          </p:nvPr>
        </p:nvSpPr>
        <p:spPr/>
        <p:txBody>
          <a:bodyPr/>
          <a:lstStyle/>
          <a:p>
            <a:fld id="{6A21DCB8-67B6-164B-AF4F-611372D1C1CF}" type="datetime1">
              <a:rPr kumimoji="1" lang="ja-JP" altLang="en-US" smtClean="0"/>
              <a:t>2022/3/21</a:t>
            </a:fld>
            <a:endParaRPr kumimoji="1" lang="ja-JP" altLang="en-US"/>
          </a:p>
        </p:txBody>
      </p:sp>
      <p:sp>
        <p:nvSpPr>
          <p:cNvPr id="9" name="スライド番号プレースホルダー 8">
            <a:extLst>
              <a:ext uri="{FF2B5EF4-FFF2-40B4-BE49-F238E27FC236}">
                <a16:creationId xmlns:a16="http://schemas.microsoft.com/office/drawing/2014/main" id="{77F1833D-038B-5D46-BD28-4F4E087AC77D}"/>
              </a:ext>
            </a:extLst>
          </p:cNvPr>
          <p:cNvSpPr>
            <a:spLocks noGrp="1"/>
          </p:cNvSpPr>
          <p:nvPr>
            <p:ph type="sldNum" sz="quarter" idx="12"/>
          </p:nvPr>
        </p:nvSpPr>
        <p:spPr/>
        <p:txBody>
          <a:bodyPr/>
          <a:lstStyle/>
          <a:p>
            <a:fld id="{A656C2C8-CEF6-9746-8F71-B28302ED3BCE}" type="slidenum">
              <a:rPr kumimoji="1" lang="ja-JP" altLang="en-US" smtClean="0"/>
              <a:t>26</a:t>
            </a:fld>
            <a:endParaRPr kumimoji="1" lang="ja-JP" altLang="en-US"/>
          </a:p>
        </p:txBody>
      </p:sp>
    </p:spTree>
    <p:extLst>
      <p:ext uri="{BB962C8B-B14F-4D97-AF65-F5344CB8AC3E}">
        <p14:creationId xmlns:p14="http://schemas.microsoft.com/office/powerpoint/2010/main" val="279260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latin typeface="Hiragino Kaku Gothic Pro W3" panose="020B0300000000000000" pitchFamily="34" charset="-128"/>
                <a:ea typeface="Hiragino Kaku Gothic Pro W3" panose="020B0300000000000000" pitchFamily="34" charset="-128"/>
              </a:rPr>
              <a:t>ベイズの</a:t>
            </a:r>
            <a:r>
              <a:rPr lang="ja-JP" altLang="en-US" sz="2000">
                <a:latin typeface="Hiragino Kaku Gothic Pro W3" panose="020B0300000000000000" pitchFamily="34" charset="-128"/>
                <a:ea typeface="Hiragino Kaku Gothic Pro W3" panose="020B0300000000000000" pitchFamily="34" charset="-128"/>
              </a:rPr>
              <a:t>基本公式の</a:t>
            </a:r>
            <a:endParaRPr lang="en-US" altLang="ja-JP" sz="2000" dirty="0">
              <a:latin typeface="Hiragino Kaku Gothic Pro W3" panose="020B0300000000000000" pitchFamily="34" charset="-128"/>
              <a:ea typeface="Hiragino Kaku Gothic Pro W3" panose="020B0300000000000000" pitchFamily="34" charset="-128"/>
            </a:endParaRPr>
          </a:p>
          <a:p>
            <a:pPr algn="ctr"/>
            <a:r>
              <a:rPr lang="ja-JP" altLang="en-US" sz="2000">
                <a:latin typeface="Hiragino Kaku Gothic Pro W3" panose="020B0300000000000000" pitchFamily="34" charset="-128"/>
                <a:ea typeface="Hiragino Kaku Gothic Pro W3" panose="020B0300000000000000" pitchFamily="34" charset="-128"/>
              </a:rPr>
              <a:t>イメージ</a:t>
            </a:r>
            <a:endParaRPr kumimoji="1" lang="ja-JP" altLang="en-US" sz="1600">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7138749"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ベイズの基本公式は、図のように</a:t>
                </a:r>
                <a14:m>
                  <m:oMath xmlns:m="http://schemas.openxmlformats.org/officeDocument/2006/math">
                    <m:r>
                      <m:rPr>
                        <m:sty m:val="p"/>
                      </m:rPr>
                      <a:rPr lang="en-US" altLang="ja-JP">
                        <a:latin typeface="Cambria Math" panose="02040503050406030204" pitchFamily="18" charset="0"/>
                        <a:ea typeface="Cambria Math" panose="02040503050406030204" pitchFamily="18" charset="0"/>
                      </a:rPr>
                      <m:t>P</m:t>
                    </m:r>
                    <m:d>
                      <m:dPr>
                        <m:ctrlPr>
                          <a:rPr lang="en-US" altLang="ja-JP" i="1">
                            <a:latin typeface="Cambria Math" panose="02040503050406030204" pitchFamily="18" charset="0"/>
                            <a:ea typeface="Cambria Math" panose="02040503050406030204" pitchFamily="18" charset="0"/>
                          </a:rPr>
                        </m:ctrlPr>
                      </m:dPr>
                      <m:e>
                        <m:r>
                          <m:rPr>
                            <m:sty m:val="p"/>
                          </m:rPr>
                          <a:rPr lang="en-US" altLang="ja-JP">
                            <a:latin typeface="Cambria Math" panose="02040503050406030204" pitchFamily="18" charset="0"/>
                            <a:ea typeface="Cambria Math" panose="02040503050406030204" pitchFamily="18" charset="0"/>
                          </a:rPr>
                          <m:t>H</m:t>
                        </m:r>
                      </m:e>
                      <m:e>
                        <m:r>
                          <m:rPr>
                            <m:sty m:val="p"/>
                          </m:rPr>
                          <a:rPr lang="en-US" altLang="ja-JP">
                            <a:latin typeface="Cambria Math" panose="02040503050406030204" pitchFamily="18" charset="0"/>
                            <a:ea typeface="Cambria Math" panose="02040503050406030204" pitchFamily="18" charset="0"/>
                          </a:rPr>
                          <m:t>D</m:t>
                        </m:r>
                      </m:e>
                    </m:d>
                  </m:oMath>
                </a14:m>
                <a:r>
                  <a:rPr kumimoji="1" lang="ja-JP" altLang="en-US">
                    <a:latin typeface="Hiragino Kaku Gothic Pro W3" panose="020B0300000000000000" pitchFamily="34" charset="-128"/>
                    <a:ea typeface="Hiragino Kaku Gothic Pro W3" panose="020B0300000000000000" pitchFamily="34" charset="-128"/>
                  </a:rPr>
                  <a:t>と</a:t>
                </a:r>
                <a14:m>
                  <m:oMath xmlns:m="http://schemas.openxmlformats.org/officeDocument/2006/math">
                    <m:r>
                      <m:rPr>
                        <m:sty m:val="p"/>
                      </m:rPr>
                      <a:rPr lang="en-US" altLang="ja-JP">
                        <a:latin typeface="Cambria Math" panose="02040503050406030204" pitchFamily="18" charset="0"/>
                        <a:ea typeface="Cambria Math" panose="02040503050406030204" pitchFamily="18" charset="0"/>
                      </a:rPr>
                      <m:t>P</m:t>
                    </m:r>
                    <m:d>
                      <m:dPr>
                        <m:ctrlPr>
                          <a:rPr lang="en-US" altLang="ja-JP" i="1">
                            <a:latin typeface="Cambria Math" panose="02040503050406030204" pitchFamily="18" charset="0"/>
                            <a:ea typeface="Cambria Math" panose="02040503050406030204" pitchFamily="18" charset="0"/>
                          </a:rPr>
                        </m:ctrlPr>
                      </m:dPr>
                      <m:e>
                        <m:r>
                          <m:rPr>
                            <m:sty m:val="p"/>
                          </m:rPr>
                          <a:rPr lang="en-US" altLang="ja-JP">
                            <a:latin typeface="Cambria Math" panose="02040503050406030204" pitchFamily="18" charset="0"/>
                            <a:ea typeface="Cambria Math" panose="02040503050406030204" pitchFamily="18" charset="0"/>
                          </a:rPr>
                          <m:t>D</m:t>
                        </m:r>
                      </m:e>
                      <m:e>
                        <m:r>
                          <m:rPr>
                            <m:sty m:val="p"/>
                          </m:rPr>
                          <a:rPr lang="en-US" altLang="ja-JP">
                            <a:latin typeface="Cambria Math" panose="02040503050406030204" pitchFamily="18" charset="0"/>
                            <a:ea typeface="Cambria Math" panose="02040503050406030204" pitchFamily="18" charset="0"/>
                          </a:rPr>
                          <m:t>H</m:t>
                        </m:r>
                      </m:e>
                    </m:d>
                  </m:oMath>
                </a14:m>
                <a:r>
                  <a:rPr kumimoji="1" lang="ja-JP" altLang="en-US">
                    <a:latin typeface="Hiragino Kaku Gothic Pro W3" panose="020B0300000000000000" pitchFamily="34" charset="-128"/>
                    <a:ea typeface="Hiragino Kaku Gothic Pro W3" panose="020B0300000000000000" pitchFamily="34" charset="-128"/>
                  </a:rPr>
                  <a:t>を関係づけるもの</a:t>
                </a:r>
              </a:p>
            </p:txBody>
          </p:sp>
        </mc:Choice>
        <mc:Fallback xmlns="">
          <p:sp>
            <p:nvSpPr>
              <p:cNvPr id="26" name="テキスト ボックス 25">
                <a:extLst>
                  <a:ext uri="{FF2B5EF4-FFF2-40B4-BE49-F238E27FC236}">
                    <a16:creationId xmlns:a16="http://schemas.microsoft.com/office/drawing/2014/main" id="{FC947370-DB00-1B46-A452-BE28FB2248DC}"/>
                  </a:ext>
                </a:extLst>
              </p:cNvPr>
              <p:cNvSpPr txBox="1">
                <a:spLocks noRot="1" noChangeAspect="1" noMove="1" noResize="1" noEditPoints="1" noAdjustHandles="1" noChangeArrowheads="1" noChangeShapeType="1" noTextEdit="1"/>
              </p:cNvSpPr>
              <p:nvPr/>
            </p:nvSpPr>
            <p:spPr>
              <a:xfrm>
                <a:off x="3599728" y="683166"/>
                <a:ext cx="7138749" cy="369332"/>
              </a:xfrm>
              <a:prstGeom prst="rect">
                <a:avLst/>
              </a:prstGeom>
              <a:blipFill>
                <a:blip r:embed="rId3"/>
                <a:stretch>
                  <a:fillRect l="-710" t="-6452" b="-22581"/>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2C64812D-0017-8545-9C4C-E8D96102AA9D}"/>
              </a:ext>
            </a:extLst>
          </p:cNvPr>
          <p:cNvSpPr txBox="1"/>
          <p:nvPr/>
        </p:nvSpPr>
        <p:spPr>
          <a:xfrm>
            <a:off x="7708545" y="2470393"/>
            <a:ext cx="3957479" cy="461665"/>
          </a:xfrm>
          <a:prstGeom prst="rect">
            <a:avLst/>
          </a:prstGeom>
          <a:solidFill>
            <a:schemeClr val="bg1"/>
          </a:solidFill>
        </p:spPr>
        <p:txBody>
          <a:bodyPr wrap="square" rtlCol="0">
            <a:spAutoFit/>
          </a:bodyPr>
          <a:lstStyle/>
          <a:p>
            <a:r>
              <a:rPr lang="ja-JP" altLang="en-US" sz="2400" b="1">
                <a:latin typeface="Hiragino Kaku Gothic Pro W3" panose="020B0300000000000000" pitchFamily="34" charset="-128"/>
                <a:ea typeface="Hiragino Kaku Gothic Pro W3" panose="020B0300000000000000" pitchFamily="34" charset="-128"/>
              </a:rPr>
              <a:t>ベイズの基本公式</a:t>
            </a:r>
            <a:endParaRPr kumimoji="1" lang="ja-JP" altLang="en-US" sz="2400" b="1">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6EA67A8A-BC81-3F40-91D0-F541E73C87D5}"/>
                  </a:ext>
                </a:extLst>
              </p:cNvPr>
              <p:cNvSpPr/>
              <p:nvPr/>
            </p:nvSpPr>
            <p:spPr>
              <a:xfrm>
                <a:off x="6320515" y="3054724"/>
                <a:ext cx="5195669" cy="100495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a:latin typeface="Cambria Math" panose="02040503050406030204" pitchFamily="18" charset="0"/>
                          <a:ea typeface="Cambria Math" panose="02040503050406030204" pitchFamily="18" charset="0"/>
                        </a:rPr>
                        <m:t>P</m:t>
                      </m:r>
                      <m:d>
                        <m:dPr>
                          <m:ctrlPr>
                            <a:rPr lang="en-US" altLang="ja-JP" sz="2800" i="1">
                              <a:latin typeface="Cambria Math" panose="02040503050406030204" pitchFamily="18" charset="0"/>
                              <a:ea typeface="Cambria Math" panose="02040503050406030204" pitchFamily="18" charset="0"/>
                            </a:rPr>
                          </m:ctrlPr>
                        </m:dPr>
                        <m:e>
                          <m:r>
                            <m:rPr>
                              <m:sty m:val="p"/>
                            </m:rPr>
                            <a:rPr lang="en-US" altLang="ja-JP" sz="2800">
                              <a:latin typeface="Cambria Math" panose="02040503050406030204" pitchFamily="18" charset="0"/>
                              <a:ea typeface="Cambria Math" panose="02040503050406030204" pitchFamily="18" charset="0"/>
                            </a:rPr>
                            <m:t>H</m:t>
                          </m:r>
                        </m:e>
                        <m:e>
                          <m:r>
                            <m:rPr>
                              <m:sty m:val="p"/>
                            </m:rPr>
                            <a:rPr lang="en-US" altLang="ja-JP" sz="2800">
                              <a:latin typeface="Cambria Math" panose="02040503050406030204" pitchFamily="18" charset="0"/>
                              <a:ea typeface="Cambria Math" panose="02040503050406030204" pitchFamily="18" charset="0"/>
                            </a:rPr>
                            <m:t>D</m:t>
                          </m:r>
                        </m:e>
                      </m:d>
                      <m:r>
                        <a:rPr lang="en-US" altLang="ja-JP" sz="2800">
                          <a:latin typeface="Cambria Math" panose="02040503050406030204" pitchFamily="18" charset="0"/>
                          <a:ea typeface="Cambria Math" panose="02040503050406030204" pitchFamily="18" charset="0"/>
                        </a:rPr>
                        <m:t>=</m:t>
                      </m:r>
                      <m:f>
                        <m:fPr>
                          <m:ctrlPr>
                            <a:rPr lang="en-US" altLang="ja-JP" sz="2800" i="1">
                              <a:latin typeface="Cambria Math" panose="02040503050406030204" pitchFamily="18" charset="0"/>
                              <a:ea typeface="Cambria Math" panose="02040503050406030204" pitchFamily="18" charset="0"/>
                            </a:rPr>
                          </m:ctrlPr>
                        </m:fPr>
                        <m:num>
                          <m:r>
                            <m:rPr>
                              <m:sty m:val="p"/>
                            </m:rPr>
                            <a:rPr lang="en-US" altLang="ja-JP" sz="2800">
                              <a:latin typeface="Cambria Math" panose="02040503050406030204" pitchFamily="18" charset="0"/>
                              <a:ea typeface="Cambria Math" panose="02040503050406030204" pitchFamily="18" charset="0"/>
                            </a:rPr>
                            <m:t>P</m:t>
                          </m:r>
                          <m:d>
                            <m:dPr>
                              <m:ctrlPr>
                                <a:rPr lang="en-US" altLang="ja-JP" sz="2800" i="1">
                                  <a:latin typeface="Cambria Math" panose="02040503050406030204" pitchFamily="18" charset="0"/>
                                  <a:ea typeface="Cambria Math" panose="02040503050406030204" pitchFamily="18" charset="0"/>
                                </a:rPr>
                              </m:ctrlPr>
                            </m:dPr>
                            <m:e>
                              <m:r>
                                <m:rPr>
                                  <m:sty m:val="p"/>
                                </m:rPr>
                                <a:rPr lang="en-US" altLang="ja-JP" sz="2800">
                                  <a:latin typeface="Cambria Math" panose="02040503050406030204" pitchFamily="18" charset="0"/>
                                  <a:ea typeface="Cambria Math" panose="02040503050406030204" pitchFamily="18" charset="0"/>
                                </a:rPr>
                                <m:t>D</m:t>
                              </m:r>
                            </m:e>
                            <m:e>
                              <m:r>
                                <m:rPr>
                                  <m:sty m:val="p"/>
                                </m:rPr>
                                <a:rPr lang="en-US" altLang="ja-JP" sz="2800">
                                  <a:latin typeface="Cambria Math" panose="02040503050406030204" pitchFamily="18" charset="0"/>
                                  <a:ea typeface="Cambria Math" panose="02040503050406030204" pitchFamily="18" charset="0"/>
                                </a:rPr>
                                <m:t>H</m:t>
                              </m:r>
                            </m:e>
                          </m:d>
                          <m:r>
                            <m:rPr>
                              <m:sty m:val="p"/>
                            </m:rPr>
                            <a:rPr lang="en-US" altLang="ja-JP" sz="2800">
                              <a:latin typeface="Cambria Math" panose="02040503050406030204" pitchFamily="18" charset="0"/>
                              <a:ea typeface="Cambria Math" panose="02040503050406030204" pitchFamily="18" charset="0"/>
                            </a:rPr>
                            <m:t>P</m:t>
                          </m:r>
                          <m:r>
                            <a:rPr lang="en-US" altLang="ja-JP" sz="2800">
                              <a:latin typeface="Cambria Math" panose="02040503050406030204" pitchFamily="18" charset="0"/>
                              <a:ea typeface="Cambria Math" panose="02040503050406030204" pitchFamily="18" charset="0"/>
                            </a:rPr>
                            <m:t>(</m:t>
                          </m:r>
                          <m:r>
                            <m:rPr>
                              <m:sty m:val="p"/>
                            </m:rPr>
                            <a:rPr lang="en-US" altLang="ja-JP" sz="2800">
                              <a:latin typeface="Cambria Math" panose="02040503050406030204" pitchFamily="18" charset="0"/>
                              <a:ea typeface="Cambria Math" panose="02040503050406030204" pitchFamily="18" charset="0"/>
                            </a:rPr>
                            <m:t>H</m:t>
                          </m:r>
                          <m:r>
                            <a:rPr lang="en-US" altLang="ja-JP" sz="2800">
                              <a:latin typeface="Cambria Math" panose="02040503050406030204" pitchFamily="18" charset="0"/>
                              <a:ea typeface="Cambria Math" panose="02040503050406030204" pitchFamily="18" charset="0"/>
                            </a:rPr>
                            <m:t>)</m:t>
                          </m:r>
                        </m:num>
                        <m:den>
                          <m:r>
                            <m:rPr>
                              <m:sty m:val="p"/>
                            </m:rPr>
                            <a:rPr lang="en-US" altLang="ja-JP" sz="2800">
                              <a:latin typeface="Cambria Math" panose="02040503050406030204" pitchFamily="18" charset="0"/>
                              <a:ea typeface="Cambria Math" panose="02040503050406030204" pitchFamily="18" charset="0"/>
                            </a:rPr>
                            <m:t>P</m:t>
                          </m:r>
                          <m:r>
                            <a:rPr lang="en-US" altLang="ja-JP" sz="2800">
                              <a:latin typeface="Cambria Math" panose="02040503050406030204" pitchFamily="18" charset="0"/>
                              <a:ea typeface="Cambria Math" panose="02040503050406030204" pitchFamily="18" charset="0"/>
                            </a:rPr>
                            <m:t>(</m:t>
                          </m:r>
                          <m:r>
                            <m:rPr>
                              <m:sty m:val="p"/>
                            </m:rPr>
                            <a:rPr lang="en-US" altLang="ja-JP" sz="2800">
                              <a:latin typeface="Cambria Math" panose="02040503050406030204" pitchFamily="18" charset="0"/>
                              <a:ea typeface="Cambria Math" panose="02040503050406030204" pitchFamily="18" charset="0"/>
                            </a:rPr>
                            <m:t>D</m:t>
                          </m:r>
                          <m:r>
                            <a:rPr lang="en-US" altLang="ja-JP" sz="2800">
                              <a:latin typeface="Cambria Math" panose="02040503050406030204" pitchFamily="18" charset="0"/>
                              <a:ea typeface="Cambria Math" panose="02040503050406030204" pitchFamily="18" charset="0"/>
                            </a:rPr>
                            <m:t>)</m:t>
                          </m:r>
                        </m:den>
                      </m:f>
                    </m:oMath>
                  </m:oMathPara>
                </a14:m>
                <a:endParaRPr lang="en-US" altLang="ja-JP" sz="2800" dirty="0"/>
              </a:p>
            </p:txBody>
          </p:sp>
        </mc:Choice>
        <mc:Fallback xmlns="">
          <p:sp>
            <p:nvSpPr>
              <p:cNvPr id="6" name="正方形/長方形 5">
                <a:extLst>
                  <a:ext uri="{FF2B5EF4-FFF2-40B4-BE49-F238E27FC236}">
                    <a16:creationId xmlns:a16="http://schemas.microsoft.com/office/drawing/2014/main" id="{6EA67A8A-BC81-3F40-91D0-F541E73C87D5}"/>
                  </a:ext>
                </a:extLst>
              </p:cNvPr>
              <p:cNvSpPr>
                <a:spLocks noRot="1" noChangeAspect="1" noMove="1" noResize="1" noEditPoints="1" noAdjustHandles="1" noChangeArrowheads="1" noChangeShapeType="1" noTextEdit="1"/>
              </p:cNvSpPr>
              <p:nvPr/>
            </p:nvSpPr>
            <p:spPr>
              <a:xfrm>
                <a:off x="6320515" y="3054724"/>
                <a:ext cx="5195669" cy="1004955"/>
              </a:xfrm>
              <a:prstGeom prst="rect">
                <a:avLst/>
              </a:prstGeom>
              <a:blipFill>
                <a:blip r:embed="rId4"/>
                <a:stretch>
                  <a:fillRect b="-10000"/>
                </a:stretch>
              </a:blipFill>
            </p:spPr>
            <p:txBody>
              <a:bodyPr/>
              <a:lstStyle/>
              <a:p>
                <a:r>
                  <a:rPr lang="ja-JP" altLang="en-US">
                    <a:noFill/>
                  </a:rPr>
                  <a:t> </a:t>
                </a:r>
              </a:p>
            </p:txBody>
          </p:sp>
        </mc:Fallback>
      </mc:AlternateContent>
      <p:graphicFrame>
        <p:nvGraphicFramePr>
          <p:cNvPr id="7" name="表 8">
            <a:extLst>
              <a:ext uri="{FF2B5EF4-FFF2-40B4-BE49-F238E27FC236}">
                <a16:creationId xmlns:a16="http://schemas.microsoft.com/office/drawing/2014/main" id="{6FBA8215-054B-2F40-92D0-5664C37767E1}"/>
              </a:ext>
            </a:extLst>
          </p:cNvPr>
          <p:cNvGraphicFramePr>
            <a:graphicFrameLocks noGrp="1"/>
          </p:cNvGraphicFramePr>
          <p:nvPr>
            <p:extLst>
              <p:ext uri="{D42A27DB-BD31-4B8C-83A1-F6EECF244321}">
                <p14:modId xmlns:p14="http://schemas.microsoft.com/office/powerpoint/2010/main" val="3460421787"/>
              </p:ext>
            </p:extLst>
          </p:nvPr>
        </p:nvGraphicFramePr>
        <p:xfrm>
          <a:off x="921208" y="2198612"/>
          <a:ext cx="4953500" cy="3588414"/>
        </p:xfrm>
        <a:graphic>
          <a:graphicData uri="http://schemas.openxmlformats.org/drawingml/2006/table">
            <a:tbl>
              <a:tblPr firstRow="1" bandRow="1">
                <a:tableStyleId>{5940675A-B579-460E-94D1-54222C63F5DA}</a:tableStyleId>
              </a:tblPr>
              <a:tblGrid>
                <a:gridCol w="2476750">
                  <a:extLst>
                    <a:ext uri="{9D8B030D-6E8A-4147-A177-3AD203B41FA5}">
                      <a16:colId xmlns:a16="http://schemas.microsoft.com/office/drawing/2014/main" val="227528160"/>
                    </a:ext>
                  </a:extLst>
                </a:gridCol>
                <a:gridCol w="2476750">
                  <a:extLst>
                    <a:ext uri="{9D8B030D-6E8A-4147-A177-3AD203B41FA5}">
                      <a16:colId xmlns:a16="http://schemas.microsoft.com/office/drawing/2014/main" val="892418359"/>
                    </a:ext>
                  </a:extLst>
                </a:gridCol>
              </a:tblGrid>
              <a:tr h="1794207">
                <a:tc>
                  <a:txBody>
                    <a:bodyPr/>
                    <a:lstStyle/>
                    <a:p>
                      <a:endParaRPr kumimoji="1" lang="ja-JP" altLang="en-US"/>
                    </a:p>
                  </a:txBody>
                  <a:tcPr/>
                </a:tc>
                <a:tc>
                  <a:txBody>
                    <a:bodyPr/>
                    <a:lstStyle/>
                    <a:p>
                      <a:endParaRPr kumimoji="1" lang="ja-JP" altLang="en-US">
                        <a:solidFill>
                          <a:srgbClr val="88CC01"/>
                        </a:solidFill>
                      </a:endParaRPr>
                    </a:p>
                  </a:txBody>
                  <a:tcPr/>
                </a:tc>
                <a:extLst>
                  <a:ext uri="{0D108BD9-81ED-4DB2-BD59-A6C34878D82A}">
                    <a16:rowId xmlns:a16="http://schemas.microsoft.com/office/drawing/2014/main" val="3709135086"/>
                  </a:ext>
                </a:extLst>
              </a:tr>
              <a:tr h="1794207">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898249171"/>
                  </a:ext>
                </a:extLst>
              </a:tr>
            </a:tbl>
          </a:graphicData>
        </a:graphic>
      </p:graphicFrame>
      <p:sp>
        <p:nvSpPr>
          <p:cNvPr id="11" name="正方形/長方形 10">
            <a:extLst>
              <a:ext uri="{FF2B5EF4-FFF2-40B4-BE49-F238E27FC236}">
                <a16:creationId xmlns:a16="http://schemas.microsoft.com/office/drawing/2014/main" id="{A6060193-CE6A-5840-A431-16DFB9179EEB}"/>
              </a:ext>
            </a:extLst>
          </p:cNvPr>
          <p:cNvSpPr/>
          <p:nvPr/>
        </p:nvSpPr>
        <p:spPr>
          <a:xfrm>
            <a:off x="921208" y="2213372"/>
            <a:ext cx="4953500" cy="1794207"/>
          </a:xfrm>
          <a:prstGeom prst="rect">
            <a:avLst/>
          </a:prstGeom>
          <a:solidFill>
            <a:srgbClr val="1E8A14">
              <a:alpha val="11000"/>
            </a:srgbClr>
          </a:solidFill>
          <a:ln w="57150">
            <a:solidFill>
              <a:srgbClr val="1E8A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6088F0C5-4D21-4041-B467-B634913433CE}"/>
                  </a:ext>
                </a:extLst>
              </p:cNvPr>
              <p:cNvSpPr/>
              <p:nvPr/>
            </p:nvSpPr>
            <p:spPr>
              <a:xfrm>
                <a:off x="537129" y="2700781"/>
                <a:ext cx="733830" cy="70788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4000" smtClean="0">
                          <a:solidFill>
                            <a:srgbClr val="1E8A14"/>
                          </a:solidFill>
                          <a:latin typeface="Cambria Math" panose="02040503050406030204" pitchFamily="18" charset="0"/>
                          <a:ea typeface="Cambria Math" panose="02040503050406030204" pitchFamily="18" charset="0"/>
                        </a:rPr>
                        <m:t>D</m:t>
                      </m:r>
                    </m:oMath>
                  </m:oMathPara>
                </a14:m>
                <a:endParaRPr lang="ja-JP" altLang="en-US" sz="4000">
                  <a:solidFill>
                    <a:srgbClr val="1E8A14"/>
                  </a:solidFill>
                </a:endParaRPr>
              </a:p>
            </p:txBody>
          </p:sp>
        </mc:Choice>
        <mc:Fallback xmlns="">
          <p:sp>
            <p:nvSpPr>
              <p:cNvPr id="9" name="正方形/長方形 8">
                <a:extLst>
                  <a:ext uri="{FF2B5EF4-FFF2-40B4-BE49-F238E27FC236}">
                    <a16:creationId xmlns:a16="http://schemas.microsoft.com/office/drawing/2014/main" id="{6088F0C5-4D21-4041-B467-B634913433CE}"/>
                  </a:ext>
                </a:extLst>
              </p:cNvPr>
              <p:cNvSpPr>
                <a:spLocks noRot="1" noChangeAspect="1" noMove="1" noResize="1" noEditPoints="1" noAdjustHandles="1" noChangeArrowheads="1" noChangeShapeType="1" noTextEdit="1"/>
              </p:cNvSpPr>
              <p:nvPr/>
            </p:nvSpPr>
            <p:spPr>
              <a:xfrm>
                <a:off x="537129" y="2700781"/>
                <a:ext cx="733830" cy="707886"/>
              </a:xfrm>
              <a:prstGeom prst="rect">
                <a:avLst/>
              </a:prstGeom>
              <a:blipFill>
                <a:blip r:embed="rId5"/>
                <a:stretch>
                  <a:fillRect/>
                </a:stretch>
              </a:blipFill>
            </p:spPr>
            <p:txBody>
              <a:bodyPr/>
              <a:lstStyle/>
              <a:p>
                <a:r>
                  <a:rPr lang="ja-JP" altLang="en-US">
                    <a:noFill/>
                  </a:rPr>
                  <a:t> </a:t>
                </a:r>
              </a:p>
            </p:txBody>
          </p:sp>
        </mc:Fallback>
      </mc:AlternateContent>
      <p:sp>
        <p:nvSpPr>
          <p:cNvPr id="12" name="正方形/長方形 11">
            <a:extLst>
              <a:ext uri="{FF2B5EF4-FFF2-40B4-BE49-F238E27FC236}">
                <a16:creationId xmlns:a16="http://schemas.microsoft.com/office/drawing/2014/main" id="{AAFC13A8-A348-4646-A476-D2A749ABBAAF}"/>
              </a:ext>
            </a:extLst>
          </p:cNvPr>
          <p:cNvSpPr/>
          <p:nvPr/>
        </p:nvSpPr>
        <p:spPr>
          <a:xfrm>
            <a:off x="3401088" y="2213373"/>
            <a:ext cx="2476750" cy="3588412"/>
          </a:xfrm>
          <a:prstGeom prst="rect">
            <a:avLst/>
          </a:prstGeom>
          <a:solidFill>
            <a:srgbClr val="00989C">
              <a:alpha val="19000"/>
            </a:srgbClr>
          </a:solidFill>
          <a:ln w="57150">
            <a:solidFill>
              <a:srgbClr val="0098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mc:AlternateContent xmlns:mc="http://schemas.openxmlformats.org/markup-compatibility/2006" xmlns:a14="http://schemas.microsoft.com/office/drawing/2010/main">
        <mc:Choice Requires="a14">
          <p:sp>
            <p:nvSpPr>
              <p:cNvPr id="16" name="正方形/長方形 15">
                <a:extLst>
                  <a:ext uri="{FF2B5EF4-FFF2-40B4-BE49-F238E27FC236}">
                    <a16:creationId xmlns:a16="http://schemas.microsoft.com/office/drawing/2014/main" id="{55A45C5A-481F-B245-9DC0-A23A8869B529}"/>
                  </a:ext>
                </a:extLst>
              </p:cNvPr>
              <p:cNvSpPr/>
              <p:nvPr/>
            </p:nvSpPr>
            <p:spPr>
              <a:xfrm>
                <a:off x="4264891" y="5399335"/>
                <a:ext cx="749143" cy="70788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4000" b="0" i="0" smtClean="0">
                          <a:solidFill>
                            <a:srgbClr val="00989C"/>
                          </a:solidFill>
                          <a:latin typeface="Cambria Math" panose="02040503050406030204" pitchFamily="18" charset="0"/>
                        </a:rPr>
                        <m:t>H</m:t>
                      </m:r>
                    </m:oMath>
                  </m:oMathPara>
                </a14:m>
                <a:endParaRPr lang="ja-JP" altLang="en-US" sz="4000">
                  <a:solidFill>
                    <a:srgbClr val="00989C"/>
                  </a:solidFill>
                </a:endParaRPr>
              </a:p>
            </p:txBody>
          </p:sp>
        </mc:Choice>
        <mc:Fallback xmlns="">
          <p:sp>
            <p:nvSpPr>
              <p:cNvPr id="16" name="正方形/長方形 15">
                <a:extLst>
                  <a:ext uri="{FF2B5EF4-FFF2-40B4-BE49-F238E27FC236}">
                    <a16:creationId xmlns:a16="http://schemas.microsoft.com/office/drawing/2014/main" id="{55A45C5A-481F-B245-9DC0-A23A8869B529}"/>
                  </a:ext>
                </a:extLst>
              </p:cNvPr>
              <p:cNvSpPr>
                <a:spLocks noRot="1" noChangeAspect="1" noMove="1" noResize="1" noEditPoints="1" noAdjustHandles="1" noChangeArrowheads="1" noChangeShapeType="1" noTextEdit="1"/>
              </p:cNvSpPr>
              <p:nvPr/>
            </p:nvSpPr>
            <p:spPr>
              <a:xfrm>
                <a:off x="4264891" y="5399335"/>
                <a:ext cx="749143" cy="70788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165727CC-942A-B041-A4AA-EF291B9B11C0}"/>
                  </a:ext>
                </a:extLst>
              </p:cNvPr>
              <p:cNvSpPr/>
              <p:nvPr/>
            </p:nvSpPr>
            <p:spPr>
              <a:xfrm>
                <a:off x="3843765" y="2673287"/>
                <a:ext cx="1591394" cy="8309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4800" smtClean="0">
                          <a:latin typeface="Cambria Math" panose="02040503050406030204" pitchFamily="18" charset="0"/>
                          <a:ea typeface="Cambria Math" panose="02040503050406030204" pitchFamily="18" charset="0"/>
                        </a:rPr>
                        <m:t>D</m:t>
                      </m:r>
                      <m:r>
                        <a:rPr lang="en-US" altLang="ja-JP" sz="4800" b="0" i="0" smtClean="0">
                          <a:latin typeface="Cambria Math" panose="02040503050406030204" pitchFamily="18" charset="0"/>
                          <a:ea typeface="Cambria Math" panose="02040503050406030204" pitchFamily="18" charset="0"/>
                        </a:rPr>
                        <m:t>⋂</m:t>
                      </m:r>
                      <m:r>
                        <m:rPr>
                          <m:sty m:val="p"/>
                        </m:rPr>
                        <a:rPr lang="en-US" altLang="ja-JP" sz="4800" b="0" i="0" smtClean="0">
                          <a:latin typeface="Cambria Math" panose="02040503050406030204" pitchFamily="18" charset="0"/>
                          <a:ea typeface="Cambria Math" panose="02040503050406030204" pitchFamily="18" charset="0"/>
                        </a:rPr>
                        <m:t>H</m:t>
                      </m:r>
                    </m:oMath>
                  </m:oMathPara>
                </a14:m>
                <a:endParaRPr lang="ja-JP" altLang="en-US" sz="4800"/>
              </a:p>
            </p:txBody>
          </p:sp>
        </mc:Choice>
        <mc:Fallback xmlns="">
          <p:sp>
            <p:nvSpPr>
              <p:cNvPr id="10" name="正方形/長方形 9">
                <a:extLst>
                  <a:ext uri="{FF2B5EF4-FFF2-40B4-BE49-F238E27FC236}">
                    <a16:creationId xmlns:a16="http://schemas.microsoft.com/office/drawing/2014/main" id="{165727CC-942A-B041-A4AA-EF291B9B11C0}"/>
                  </a:ext>
                </a:extLst>
              </p:cNvPr>
              <p:cNvSpPr>
                <a:spLocks noRot="1" noChangeAspect="1" noMove="1" noResize="1" noEditPoints="1" noAdjustHandles="1" noChangeArrowheads="1" noChangeShapeType="1" noTextEdit="1"/>
              </p:cNvSpPr>
              <p:nvPr/>
            </p:nvSpPr>
            <p:spPr>
              <a:xfrm>
                <a:off x="3843765" y="2673287"/>
                <a:ext cx="1591394" cy="830997"/>
              </a:xfrm>
              <a:prstGeom prst="rect">
                <a:avLst/>
              </a:prstGeom>
              <a:blipFill>
                <a:blip r:embed="rId7"/>
                <a:stretch>
                  <a:fillRect l="-3150" r="-3150" b="-60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F1D2368F-FE01-9E4D-A2AB-6E896BAC94B1}"/>
                  </a:ext>
                </a:extLst>
              </p:cNvPr>
              <p:cNvSpPr/>
              <p:nvPr/>
            </p:nvSpPr>
            <p:spPr>
              <a:xfrm>
                <a:off x="5352002" y="1464655"/>
                <a:ext cx="1487996" cy="6463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3600" smtClean="0">
                          <a:solidFill>
                            <a:srgbClr val="00989C"/>
                          </a:solidFill>
                          <a:latin typeface="Cambria Math" panose="02040503050406030204" pitchFamily="18" charset="0"/>
                          <a:ea typeface="Cambria Math" panose="02040503050406030204" pitchFamily="18" charset="0"/>
                        </a:rPr>
                        <m:t>P</m:t>
                      </m:r>
                      <m:d>
                        <m:dPr>
                          <m:ctrlPr>
                            <a:rPr lang="en-US" altLang="ja-JP" sz="3600" i="1">
                              <a:solidFill>
                                <a:srgbClr val="00989C"/>
                              </a:solidFill>
                              <a:latin typeface="Cambria Math" panose="02040503050406030204" pitchFamily="18" charset="0"/>
                              <a:ea typeface="Cambria Math" panose="02040503050406030204" pitchFamily="18" charset="0"/>
                            </a:rPr>
                          </m:ctrlPr>
                        </m:dPr>
                        <m:e>
                          <m:r>
                            <m:rPr>
                              <m:sty m:val="p"/>
                            </m:rPr>
                            <a:rPr lang="en-US" altLang="ja-JP" sz="3600">
                              <a:solidFill>
                                <a:srgbClr val="00989C"/>
                              </a:solidFill>
                              <a:latin typeface="Cambria Math" panose="02040503050406030204" pitchFamily="18" charset="0"/>
                              <a:ea typeface="Cambria Math" panose="02040503050406030204" pitchFamily="18" charset="0"/>
                            </a:rPr>
                            <m:t>D</m:t>
                          </m:r>
                        </m:e>
                        <m:e>
                          <m:r>
                            <m:rPr>
                              <m:sty m:val="p"/>
                            </m:rPr>
                            <a:rPr lang="en-US" altLang="ja-JP" sz="3600">
                              <a:solidFill>
                                <a:srgbClr val="00989C"/>
                              </a:solidFill>
                              <a:latin typeface="Cambria Math" panose="02040503050406030204" pitchFamily="18" charset="0"/>
                              <a:ea typeface="Cambria Math" panose="02040503050406030204" pitchFamily="18" charset="0"/>
                            </a:rPr>
                            <m:t>H</m:t>
                          </m:r>
                        </m:e>
                      </m:d>
                    </m:oMath>
                  </m:oMathPara>
                </a14:m>
                <a:endParaRPr lang="ja-JP" altLang="en-US" sz="3600">
                  <a:solidFill>
                    <a:srgbClr val="00989C"/>
                  </a:solidFill>
                </a:endParaRPr>
              </a:p>
            </p:txBody>
          </p:sp>
        </mc:Choice>
        <mc:Fallback xmlns="">
          <p:sp>
            <p:nvSpPr>
              <p:cNvPr id="13" name="正方形/長方形 12">
                <a:extLst>
                  <a:ext uri="{FF2B5EF4-FFF2-40B4-BE49-F238E27FC236}">
                    <a16:creationId xmlns:a16="http://schemas.microsoft.com/office/drawing/2014/main" id="{F1D2368F-FE01-9E4D-A2AB-6E896BAC94B1}"/>
                  </a:ext>
                </a:extLst>
              </p:cNvPr>
              <p:cNvSpPr>
                <a:spLocks noRot="1" noChangeAspect="1" noMove="1" noResize="1" noEditPoints="1" noAdjustHandles="1" noChangeArrowheads="1" noChangeShapeType="1" noTextEdit="1"/>
              </p:cNvSpPr>
              <p:nvPr/>
            </p:nvSpPr>
            <p:spPr>
              <a:xfrm>
                <a:off x="5352002" y="1464655"/>
                <a:ext cx="1487996" cy="646331"/>
              </a:xfrm>
              <a:prstGeom prst="rect">
                <a:avLst/>
              </a:prstGeom>
              <a:blipFill>
                <a:blip r:embed="rId8"/>
                <a:stretch>
                  <a:fillRect l="-423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正方形/長方形 20">
                <a:extLst>
                  <a:ext uri="{FF2B5EF4-FFF2-40B4-BE49-F238E27FC236}">
                    <a16:creationId xmlns:a16="http://schemas.microsoft.com/office/drawing/2014/main" id="{64B5D90D-E87F-A84D-BDDE-9272E8CDFF6B}"/>
                  </a:ext>
                </a:extLst>
              </p:cNvPr>
              <p:cNvSpPr/>
              <p:nvPr/>
            </p:nvSpPr>
            <p:spPr>
              <a:xfrm>
                <a:off x="3248912" y="1429615"/>
                <a:ext cx="1487996" cy="6463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3600" smtClean="0">
                          <a:solidFill>
                            <a:srgbClr val="1E8A14"/>
                          </a:solidFill>
                          <a:latin typeface="Cambria Math" panose="02040503050406030204" pitchFamily="18" charset="0"/>
                          <a:ea typeface="Cambria Math" panose="02040503050406030204" pitchFamily="18" charset="0"/>
                        </a:rPr>
                        <m:t>P</m:t>
                      </m:r>
                      <m:d>
                        <m:dPr>
                          <m:ctrlPr>
                            <a:rPr lang="en-US" altLang="ja-JP" sz="3600" i="1">
                              <a:solidFill>
                                <a:srgbClr val="1E8A14"/>
                              </a:solidFill>
                              <a:latin typeface="Cambria Math" panose="02040503050406030204" pitchFamily="18" charset="0"/>
                              <a:ea typeface="Cambria Math" panose="02040503050406030204" pitchFamily="18" charset="0"/>
                            </a:rPr>
                          </m:ctrlPr>
                        </m:dPr>
                        <m:e>
                          <m:r>
                            <m:rPr>
                              <m:sty m:val="p"/>
                            </m:rPr>
                            <a:rPr lang="en-US" altLang="ja-JP" sz="3600" b="0" i="0" smtClean="0">
                              <a:solidFill>
                                <a:srgbClr val="1E8A14"/>
                              </a:solidFill>
                              <a:latin typeface="Cambria Math" panose="02040503050406030204" pitchFamily="18" charset="0"/>
                              <a:ea typeface="Cambria Math" panose="02040503050406030204" pitchFamily="18" charset="0"/>
                            </a:rPr>
                            <m:t>H</m:t>
                          </m:r>
                        </m:e>
                        <m:e>
                          <m:r>
                            <m:rPr>
                              <m:sty m:val="p"/>
                            </m:rPr>
                            <a:rPr lang="en-US" altLang="ja-JP" sz="3600" b="0" i="0" smtClean="0">
                              <a:solidFill>
                                <a:srgbClr val="1E8A14"/>
                              </a:solidFill>
                              <a:latin typeface="Cambria Math" panose="02040503050406030204" pitchFamily="18" charset="0"/>
                              <a:ea typeface="Cambria Math" panose="02040503050406030204" pitchFamily="18" charset="0"/>
                            </a:rPr>
                            <m:t>D</m:t>
                          </m:r>
                        </m:e>
                      </m:d>
                    </m:oMath>
                  </m:oMathPara>
                </a14:m>
                <a:endParaRPr lang="ja-JP" altLang="en-US" sz="3600">
                  <a:solidFill>
                    <a:srgbClr val="1E8A14"/>
                  </a:solidFill>
                </a:endParaRPr>
              </a:p>
            </p:txBody>
          </p:sp>
        </mc:Choice>
        <mc:Fallback xmlns="">
          <p:sp>
            <p:nvSpPr>
              <p:cNvPr id="21" name="正方形/長方形 20">
                <a:extLst>
                  <a:ext uri="{FF2B5EF4-FFF2-40B4-BE49-F238E27FC236}">
                    <a16:creationId xmlns:a16="http://schemas.microsoft.com/office/drawing/2014/main" id="{64B5D90D-E87F-A84D-BDDE-9272E8CDFF6B}"/>
                  </a:ext>
                </a:extLst>
              </p:cNvPr>
              <p:cNvSpPr>
                <a:spLocks noRot="1" noChangeAspect="1" noMove="1" noResize="1" noEditPoints="1" noAdjustHandles="1" noChangeArrowheads="1" noChangeShapeType="1" noTextEdit="1"/>
              </p:cNvSpPr>
              <p:nvPr/>
            </p:nvSpPr>
            <p:spPr>
              <a:xfrm>
                <a:off x="3248912" y="1429615"/>
                <a:ext cx="1487996" cy="646331"/>
              </a:xfrm>
              <a:prstGeom prst="rect">
                <a:avLst/>
              </a:prstGeom>
              <a:blipFill>
                <a:blip r:embed="rId9"/>
                <a:stretch>
                  <a:fillRect l="-4237"/>
                </a:stretch>
              </a:blipFill>
            </p:spPr>
            <p:txBody>
              <a:bodyPr/>
              <a:lstStyle/>
              <a:p>
                <a:r>
                  <a:rPr lang="ja-JP" altLang="en-US">
                    <a:noFill/>
                  </a:rPr>
                  <a:t> </a:t>
                </a:r>
              </a:p>
            </p:txBody>
          </p:sp>
        </mc:Fallback>
      </mc:AlternateContent>
      <p:sp>
        <p:nvSpPr>
          <p:cNvPr id="18" name="左右矢印 17">
            <a:extLst>
              <a:ext uri="{FF2B5EF4-FFF2-40B4-BE49-F238E27FC236}">
                <a16:creationId xmlns:a16="http://schemas.microsoft.com/office/drawing/2014/main" id="{429DE535-466A-F640-AABF-A78FFFD4E324}"/>
              </a:ext>
            </a:extLst>
          </p:cNvPr>
          <p:cNvSpPr/>
          <p:nvPr/>
        </p:nvSpPr>
        <p:spPr>
          <a:xfrm>
            <a:off x="4885954" y="1690150"/>
            <a:ext cx="362274" cy="155156"/>
          </a:xfrm>
          <a:prstGeom prst="lef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日付プレースホルダー 2">
            <a:extLst>
              <a:ext uri="{FF2B5EF4-FFF2-40B4-BE49-F238E27FC236}">
                <a16:creationId xmlns:a16="http://schemas.microsoft.com/office/drawing/2014/main" id="{26BD1CD5-B6A3-FB43-BC0E-0DA8125914AA}"/>
              </a:ext>
            </a:extLst>
          </p:cNvPr>
          <p:cNvSpPr>
            <a:spLocks noGrp="1"/>
          </p:cNvSpPr>
          <p:nvPr>
            <p:ph type="dt" sz="half" idx="10"/>
          </p:nvPr>
        </p:nvSpPr>
        <p:spPr/>
        <p:txBody>
          <a:bodyPr/>
          <a:lstStyle/>
          <a:p>
            <a:fld id="{8899B226-D5BB-1B4C-BDD3-A0466BB6B4AB}" type="datetime1">
              <a:rPr kumimoji="1" lang="ja-JP" altLang="en-US" smtClean="0"/>
              <a:t>2022/3/21</a:t>
            </a:fld>
            <a:endParaRPr kumimoji="1" lang="ja-JP" altLang="en-US"/>
          </a:p>
        </p:txBody>
      </p:sp>
      <p:sp>
        <p:nvSpPr>
          <p:cNvPr id="4" name="スライド番号プレースホルダー 3">
            <a:extLst>
              <a:ext uri="{FF2B5EF4-FFF2-40B4-BE49-F238E27FC236}">
                <a16:creationId xmlns:a16="http://schemas.microsoft.com/office/drawing/2014/main" id="{F7084D1B-18F0-1043-9269-9B5418ABB1A1}"/>
              </a:ext>
            </a:extLst>
          </p:cNvPr>
          <p:cNvSpPr>
            <a:spLocks noGrp="1"/>
          </p:cNvSpPr>
          <p:nvPr>
            <p:ph type="sldNum" sz="quarter" idx="12"/>
          </p:nvPr>
        </p:nvSpPr>
        <p:spPr/>
        <p:txBody>
          <a:bodyPr/>
          <a:lstStyle/>
          <a:p>
            <a:fld id="{A656C2C8-CEF6-9746-8F71-B28302ED3BCE}" type="slidenum">
              <a:rPr kumimoji="1" lang="ja-JP" altLang="en-US" smtClean="0"/>
              <a:t>27</a:t>
            </a:fld>
            <a:endParaRPr kumimoji="1" lang="ja-JP" altLang="en-US"/>
          </a:p>
        </p:txBody>
      </p:sp>
    </p:spTree>
    <p:extLst>
      <p:ext uri="{BB962C8B-B14F-4D97-AF65-F5344CB8AC3E}">
        <p14:creationId xmlns:p14="http://schemas.microsoft.com/office/powerpoint/2010/main" val="4063814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latin typeface="Hiragino Kaku Gothic Pro W3" panose="020B0300000000000000" pitchFamily="34" charset="-128"/>
                <a:ea typeface="Hiragino Kaku Gothic Pro W3" panose="020B0300000000000000" pitchFamily="34" charset="-128"/>
              </a:rPr>
              <a:t>原因</a:t>
            </a:r>
            <a:r>
              <a:rPr kumimoji="1" lang="en-US" altLang="ja-JP" sz="1600" dirty="0">
                <a:latin typeface="Hiragino Kaku Gothic Pro W3" panose="020B0300000000000000" pitchFamily="34" charset="-128"/>
                <a:ea typeface="Hiragino Kaku Gothic Pro W3" panose="020B0300000000000000" pitchFamily="34" charset="-128"/>
              </a:rPr>
              <a:t>H</a:t>
            </a:r>
            <a:r>
              <a:rPr kumimoji="1" lang="ja-JP" altLang="en-US" sz="1600">
                <a:latin typeface="Hiragino Kaku Gothic Pro W3" panose="020B0300000000000000" pitchFamily="34" charset="-128"/>
                <a:ea typeface="Hiragino Kaku Gothic Pro W3" panose="020B0300000000000000" pitchFamily="34" charset="-128"/>
              </a:rPr>
              <a:t>が</a:t>
            </a:r>
            <a:r>
              <a:rPr kumimoji="1" lang="en-US" altLang="ja-JP" sz="1600" dirty="0">
                <a:latin typeface="Hiragino Kaku Gothic Pro W3" panose="020B0300000000000000" pitchFamily="34" charset="-128"/>
                <a:ea typeface="Hiragino Kaku Gothic Pro W3" panose="020B0300000000000000" pitchFamily="34" charset="-128"/>
              </a:rPr>
              <a:t> n </a:t>
            </a:r>
            <a:r>
              <a:rPr kumimoji="1" lang="ja-JP" altLang="en-US" sz="1600">
                <a:latin typeface="Hiragino Kaku Gothic Pro W3" panose="020B0300000000000000" pitchFamily="34" charset="-128"/>
                <a:ea typeface="Hiragino Kaku Gothic Pro W3" panose="020B0300000000000000" pitchFamily="34" charset="-128"/>
              </a:rPr>
              <a:t>つある時の</a:t>
            </a:r>
            <a:endParaRPr kumimoji="1" lang="en-US" altLang="ja-JP" sz="1600" dirty="0">
              <a:latin typeface="Hiragino Kaku Gothic Pro W3" panose="020B0300000000000000" pitchFamily="34" charset="-128"/>
              <a:ea typeface="Hiragino Kaku Gothic Pro W3" panose="020B0300000000000000" pitchFamily="34" charset="-128"/>
            </a:endParaRPr>
          </a:p>
          <a:p>
            <a:pPr algn="ctr"/>
            <a:r>
              <a:rPr kumimoji="1" lang="ja-JP" altLang="en-US" sz="1600">
                <a:latin typeface="Hiragino Kaku Gothic Pro W3" panose="020B0300000000000000" pitchFamily="34" charset="-128"/>
                <a:ea typeface="Hiragino Kaku Gothic Pro W3" panose="020B0300000000000000" pitchFamily="34" charset="-128"/>
              </a:rPr>
              <a:t>ベイズの</a:t>
            </a:r>
            <a:r>
              <a:rPr lang="ja-JP" altLang="en-US" sz="1600">
                <a:latin typeface="Hiragino Kaku Gothic Pro W3" panose="020B0300000000000000" pitchFamily="34" charset="-128"/>
                <a:ea typeface="Hiragino Kaku Gothic Pro W3" panose="020B0300000000000000" pitchFamily="34" charset="-128"/>
              </a:rPr>
              <a:t>基本公式の拡張</a:t>
            </a:r>
            <a:endParaRPr lang="en-US" altLang="ja-JP" sz="1600" dirty="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596990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ベイズの基本公式を、原因</a:t>
            </a:r>
            <a:r>
              <a:rPr lang="en-US" altLang="ja-JP" dirty="0">
                <a:latin typeface="Hiragino Kaku Gothic Pro W3" panose="020B0300000000000000" pitchFamily="34" charset="-128"/>
                <a:ea typeface="Hiragino Kaku Gothic Pro W3" panose="020B0300000000000000" pitchFamily="34" charset="-128"/>
              </a:rPr>
              <a:t>H</a:t>
            </a:r>
            <a:r>
              <a:rPr lang="ja-JP" altLang="en-US">
                <a:latin typeface="Hiragino Kaku Gothic Pro W3" panose="020B0300000000000000" pitchFamily="34" charset="-128"/>
                <a:ea typeface="Hiragino Kaku Gothic Pro W3" panose="020B0300000000000000" pitchFamily="34" charset="-128"/>
              </a:rPr>
              <a:t>を</a:t>
            </a:r>
            <a:r>
              <a:rPr lang="en-US" altLang="ja-JP" dirty="0">
                <a:latin typeface="Hiragino Kaku Gothic Pro W3" panose="020B0300000000000000" pitchFamily="34" charset="-128"/>
                <a:ea typeface="Hiragino Kaku Gothic Pro W3" panose="020B0300000000000000" pitchFamily="34" charset="-128"/>
              </a:rPr>
              <a:t> n </a:t>
            </a:r>
            <a:r>
              <a:rPr lang="ja-JP" altLang="en-US">
                <a:latin typeface="Hiragino Kaku Gothic Pro W3" panose="020B0300000000000000" pitchFamily="34" charset="-128"/>
                <a:ea typeface="Hiragino Kaku Gothic Pro W3" panose="020B0300000000000000" pitchFamily="34" charset="-128"/>
              </a:rPr>
              <a:t>つに増やして拡張する</a:t>
            </a:r>
            <a:endParaRPr kumimoji="1" lang="ja-JP" altLang="en-US">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6EA67A8A-BC81-3F40-91D0-F541E73C87D5}"/>
                  </a:ext>
                </a:extLst>
              </p:cNvPr>
              <p:cNvSpPr/>
              <p:nvPr/>
            </p:nvSpPr>
            <p:spPr>
              <a:xfrm>
                <a:off x="5943599" y="2245268"/>
                <a:ext cx="3712357" cy="74424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000" smtClean="0">
                          <a:latin typeface="Cambria Math" panose="02040503050406030204" pitchFamily="18" charset="0"/>
                          <a:ea typeface="Cambria Math" panose="02040503050406030204" pitchFamily="18" charset="0"/>
                        </a:rPr>
                        <m:t>P</m:t>
                      </m:r>
                      <m:d>
                        <m:dPr>
                          <m:ctrlPr>
                            <a:rPr lang="en-US" altLang="ja-JP" sz="2000" i="1">
                              <a:latin typeface="Cambria Math" panose="02040503050406030204" pitchFamily="18" charset="0"/>
                              <a:ea typeface="Cambria Math" panose="02040503050406030204" pitchFamily="18" charset="0"/>
                            </a:rPr>
                          </m:ctrlPr>
                        </m:dPr>
                        <m:e>
                          <m:sSub>
                            <m:sSubPr>
                              <m:ctrlPr>
                                <a:rPr lang="en-US" altLang="ja-JP" sz="2000" i="1">
                                  <a:latin typeface="Cambria Math" panose="02040503050406030204" pitchFamily="18" charset="0"/>
                                </a:rPr>
                              </m:ctrlPr>
                            </m:sSubPr>
                            <m:e>
                              <m:r>
                                <m:rPr>
                                  <m:sty m:val="p"/>
                                </m:rPr>
                                <a:rPr lang="en-US" altLang="ja-JP" sz="2000">
                                  <a:latin typeface="Cambria Math" panose="02040503050406030204" pitchFamily="18" charset="0"/>
                                </a:rPr>
                                <m:t>H</m:t>
                              </m:r>
                            </m:e>
                            <m:sub>
                              <m:r>
                                <a:rPr lang="en-US" altLang="ja-JP" sz="2000" b="0" i="0" smtClean="0">
                                  <a:latin typeface="Cambria Math" panose="02040503050406030204" pitchFamily="18" charset="0"/>
                                </a:rPr>
                                <m:t>1</m:t>
                              </m:r>
                            </m:sub>
                          </m:sSub>
                        </m:e>
                        <m:e>
                          <m:r>
                            <m:rPr>
                              <m:sty m:val="p"/>
                            </m:rPr>
                            <a:rPr lang="en-US" altLang="ja-JP" sz="2000">
                              <a:latin typeface="Cambria Math" panose="02040503050406030204" pitchFamily="18" charset="0"/>
                              <a:ea typeface="Cambria Math" panose="02040503050406030204" pitchFamily="18" charset="0"/>
                            </a:rPr>
                            <m:t>D</m:t>
                          </m:r>
                        </m:e>
                      </m:d>
                      <m:r>
                        <a:rPr lang="en-US" altLang="ja-JP" sz="2000" smtClean="0">
                          <a:latin typeface="Cambria Math" panose="02040503050406030204" pitchFamily="18" charset="0"/>
                          <a:ea typeface="Cambria Math" panose="02040503050406030204" pitchFamily="18" charset="0"/>
                        </a:rPr>
                        <m:t>=</m:t>
                      </m:r>
                      <m:f>
                        <m:fPr>
                          <m:ctrlPr>
                            <a:rPr lang="en-US" altLang="ja-JP" sz="2000" i="1">
                              <a:latin typeface="Cambria Math" panose="02040503050406030204" pitchFamily="18" charset="0"/>
                              <a:ea typeface="Cambria Math" panose="02040503050406030204" pitchFamily="18" charset="0"/>
                            </a:rPr>
                          </m:ctrlPr>
                        </m:fPr>
                        <m:num>
                          <m:r>
                            <m:rPr>
                              <m:sty m:val="p"/>
                            </m:rPr>
                            <a:rPr lang="en-US" altLang="ja-JP" sz="2000">
                              <a:latin typeface="Cambria Math" panose="02040503050406030204" pitchFamily="18" charset="0"/>
                              <a:ea typeface="Cambria Math" panose="02040503050406030204" pitchFamily="18" charset="0"/>
                            </a:rPr>
                            <m:t>P</m:t>
                          </m:r>
                          <m:d>
                            <m:dPr>
                              <m:ctrlPr>
                                <a:rPr lang="en-US" altLang="ja-JP" sz="2000" i="1">
                                  <a:latin typeface="Cambria Math" panose="02040503050406030204" pitchFamily="18" charset="0"/>
                                  <a:ea typeface="Cambria Math" panose="02040503050406030204" pitchFamily="18" charset="0"/>
                                </a:rPr>
                              </m:ctrlPr>
                            </m:dPr>
                            <m:e>
                              <m:r>
                                <m:rPr>
                                  <m:sty m:val="p"/>
                                </m:rPr>
                                <a:rPr lang="en-US" altLang="ja-JP" sz="2000">
                                  <a:latin typeface="Cambria Math" panose="02040503050406030204" pitchFamily="18" charset="0"/>
                                  <a:ea typeface="Cambria Math" panose="02040503050406030204" pitchFamily="18" charset="0"/>
                                </a:rPr>
                                <m:t>D</m:t>
                              </m:r>
                            </m:e>
                            <m:e>
                              <m:sSub>
                                <m:sSubPr>
                                  <m:ctrlPr>
                                    <a:rPr lang="en-US" altLang="ja-JP" sz="2000" i="1">
                                      <a:latin typeface="Cambria Math" panose="02040503050406030204" pitchFamily="18" charset="0"/>
                                    </a:rPr>
                                  </m:ctrlPr>
                                </m:sSubPr>
                                <m:e>
                                  <m:r>
                                    <m:rPr>
                                      <m:sty m:val="p"/>
                                    </m:rPr>
                                    <a:rPr lang="en-US" altLang="ja-JP" sz="2000">
                                      <a:latin typeface="Cambria Math" panose="02040503050406030204" pitchFamily="18" charset="0"/>
                                    </a:rPr>
                                    <m:t>H</m:t>
                                  </m:r>
                                </m:e>
                                <m:sub>
                                  <m:r>
                                    <a:rPr lang="en-US" altLang="ja-JP" sz="2000">
                                      <a:latin typeface="Cambria Math" panose="02040503050406030204" pitchFamily="18" charset="0"/>
                                    </a:rPr>
                                    <m:t>1</m:t>
                                  </m:r>
                                </m:sub>
                              </m:sSub>
                            </m:e>
                          </m:d>
                          <m:r>
                            <m:rPr>
                              <m:sty m:val="p"/>
                            </m:rPr>
                            <a:rPr lang="en-US" altLang="ja-JP" sz="2000">
                              <a:latin typeface="Cambria Math" panose="02040503050406030204" pitchFamily="18" charset="0"/>
                              <a:ea typeface="Cambria Math" panose="02040503050406030204" pitchFamily="18" charset="0"/>
                            </a:rPr>
                            <m:t>P</m:t>
                          </m:r>
                          <m:r>
                            <a:rPr lang="en-US" altLang="ja-JP" sz="200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m:rPr>
                                  <m:sty m:val="p"/>
                                </m:rPr>
                                <a:rPr lang="en-US" altLang="ja-JP" sz="2000">
                                  <a:latin typeface="Cambria Math" panose="02040503050406030204" pitchFamily="18" charset="0"/>
                                </a:rPr>
                                <m:t>H</m:t>
                              </m:r>
                            </m:e>
                            <m:sub>
                              <m:r>
                                <a:rPr lang="en-US" altLang="ja-JP" sz="2000">
                                  <a:latin typeface="Cambria Math" panose="02040503050406030204" pitchFamily="18" charset="0"/>
                                </a:rPr>
                                <m:t>1</m:t>
                              </m:r>
                            </m:sub>
                          </m:sSub>
                          <m:r>
                            <a:rPr lang="en-US" altLang="ja-JP" sz="2000">
                              <a:latin typeface="Cambria Math" panose="02040503050406030204" pitchFamily="18" charset="0"/>
                              <a:ea typeface="Cambria Math" panose="02040503050406030204" pitchFamily="18" charset="0"/>
                            </a:rPr>
                            <m:t>)</m:t>
                          </m:r>
                        </m:num>
                        <m:den>
                          <m:r>
                            <a:rPr lang="en-US" altLang="ja-JP" sz="2000" b="1" i="1" smtClean="0">
                              <a:solidFill>
                                <a:srgbClr val="1E8A14"/>
                              </a:solidFill>
                              <a:latin typeface="Cambria Math" panose="02040503050406030204" pitchFamily="18" charset="0"/>
                              <a:ea typeface="Cambria Math" panose="02040503050406030204" pitchFamily="18" charset="0"/>
                            </a:rPr>
                            <m:t>𝐏</m:t>
                          </m:r>
                          <m:r>
                            <a:rPr lang="en-US" altLang="ja-JP" sz="2000" b="1" smtClean="0">
                              <a:solidFill>
                                <a:srgbClr val="1E8A14"/>
                              </a:solidFill>
                              <a:latin typeface="Cambria Math" panose="02040503050406030204" pitchFamily="18" charset="0"/>
                              <a:ea typeface="Cambria Math" panose="02040503050406030204" pitchFamily="18" charset="0"/>
                            </a:rPr>
                            <m:t>(</m:t>
                          </m:r>
                          <m:r>
                            <a:rPr lang="en-US" altLang="ja-JP" sz="2000" b="1" i="1" smtClean="0">
                              <a:solidFill>
                                <a:srgbClr val="1E8A14"/>
                              </a:solidFill>
                              <a:latin typeface="Cambria Math" panose="02040503050406030204" pitchFamily="18" charset="0"/>
                              <a:ea typeface="Cambria Math" panose="02040503050406030204" pitchFamily="18" charset="0"/>
                            </a:rPr>
                            <m:t>𝐃</m:t>
                          </m:r>
                          <m:r>
                            <a:rPr lang="en-US" altLang="ja-JP" sz="2000" b="1" smtClean="0">
                              <a:solidFill>
                                <a:srgbClr val="1E8A14"/>
                              </a:solidFill>
                              <a:latin typeface="Cambria Math" panose="02040503050406030204" pitchFamily="18" charset="0"/>
                              <a:ea typeface="Cambria Math" panose="02040503050406030204" pitchFamily="18" charset="0"/>
                            </a:rPr>
                            <m:t>)</m:t>
                          </m:r>
                        </m:den>
                      </m:f>
                    </m:oMath>
                  </m:oMathPara>
                </a14:m>
                <a:endParaRPr lang="en-US" altLang="ja-JP" sz="2000" dirty="0"/>
              </a:p>
            </p:txBody>
          </p:sp>
        </mc:Choice>
        <mc:Fallback xmlns="">
          <p:sp>
            <p:nvSpPr>
              <p:cNvPr id="6" name="正方形/長方形 5">
                <a:extLst>
                  <a:ext uri="{FF2B5EF4-FFF2-40B4-BE49-F238E27FC236}">
                    <a16:creationId xmlns:a16="http://schemas.microsoft.com/office/drawing/2014/main" id="{6EA67A8A-BC81-3F40-91D0-F541E73C87D5}"/>
                  </a:ext>
                </a:extLst>
              </p:cNvPr>
              <p:cNvSpPr>
                <a:spLocks noRot="1" noChangeAspect="1" noMove="1" noResize="1" noEditPoints="1" noAdjustHandles="1" noChangeArrowheads="1" noChangeShapeType="1" noTextEdit="1"/>
              </p:cNvSpPr>
              <p:nvPr/>
            </p:nvSpPr>
            <p:spPr>
              <a:xfrm>
                <a:off x="5943599" y="2245268"/>
                <a:ext cx="3712357" cy="744243"/>
              </a:xfrm>
              <a:prstGeom prst="rect">
                <a:avLst/>
              </a:prstGeom>
              <a:blipFill>
                <a:blip r:embed="rId3"/>
                <a:stretch>
                  <a:fillRect b="-8333"/>
                </a:stretch>
              </a:blipFill>
            </p:spPr>
            <p:txBody>
              <a:bodyPr/>
              <a:lstStyle/>
              <a:p>
                <a:r>
                  <a:rPr lang="ja-JP" altLang="en-US">
                    <a:noFill/>
                  </a:rPr>
                  <a:t> </a:t>
                </a:r>
              </a:p>
            </p:txBody>
          </p:sp>
        </mc:Fallback>
      </mc:AlternateContent>
      <p:graphicFrame>
        <p:nvGraphicFramePr>
          <p:cNvPr id="7" name="表 8">
            <a:extLst>
              <a:ext uri="{FF2B5EF4-FFF2-40B4-BE49-F238E27FC236}">
                <a16:creationId xmlns:a16="http://schemas.microsoft.com/office/drawing/2014/main" id="{6FBA8215-054B-2F40-92D0-5664C37767E1}"/>
              </a:ext>
            </a:extLst>
          </p:cNvPr>
          <p:cNvGraphicFramePr>
            <a:graphicFrameLocks noGrp="1"/>
          </p:cNvGraphicFramePr>
          <p:nvPr>
            <p:extLst>
              <p:ext uri="{D42A27DB-BD31-4B8C-83A1-F6EECF244321}">
                <p14:modId xmlns:p14="http://schemas.microsoft.com/office/powerpoint/2010/main" val="3330635516"/>
              </p:ext>
            </p:extLst>
          </p:nvPr>
        </p:nvGraphicFramePr>
        <p:xfrm>
          <a:off x="921208" y="2198612"/>
          <a:ext cx="4953501" cy="3588414"/>
        </p:xfrm>
        <a:graphic>
          <a:graphicData uri="http://schemas.openxmlformats.org/drawingml/2006/table">
            <a:tbl>
              <a:tblPr firstRow="1" bandRow="1">
                <a:tableStyleId>{5940675A-B579-460E-94D1-54222C63F5DA}</a:tableStyleId>
              </a:tblPr>
              <a:tblGrid>
                <a:gridCol w="1651167">
                  <a:extLst>
                    <a:ext uri="{9D8B030D-6E8A-4147-A177-3AD203B41FA5}">
                      <a16:colId xmlns:a16="http://schemas.microsoft.com/office/drawing/2014/main" val="227528160"/>
                    </a:ext>
                  </a:extLst>
                </a:gridCol>
                <a:gridCol w="1651167">
                  <a:extLst>
                    <a:ext uri="{9D8B030D-6E8A-4147-A177-3AD203B41FA5}">
                      <a16:colId xmlns:a16="http://schemas.microsoft.com/office/drawing/2014/main" val="1589337428"/>
                    </a:ext>
                  </a:extLst>
                </a:gridCol>
                <a:gridCol w="1651167">
                  <a:extLst>
                    <a:ext uri="{9D8B030D-6E8A-4147-A177-3AD203B41FA5}">
                      <a16:colId xmlns:a16="http://schemas.microsoft.com/office/drawing/2014/main" val="892418359"/>
                    </a:ext>
                  </a:extLst>
                </a:gridCol>
              </a:tblGrid>
              <a:tr h="1794207">
                <a:tc>
                  <a:txBody>
                    <a:bodyPr/>
                    <a:lstStyle/>
                    <a:p>
                      <a:endParaRPr kumimoji="1" lang="ja-JP" altLang="en-US"/>
                    </a:p>
                  </a:txBody>
                  <a:tcPr/>
                </a:tc>
                <a:tc>
                  <a:txBody>
                    <a:bodyPr/>
                    <a:lstStyle/>
                    <a:p>
                      <a:endParaRPr kumimoji="1" lang="ja-JP" altLang="en-US"/>
                    </a:p>
                  </a:txBody>
                  <a:tcPr/>
                </a:tc>
                <a:tc>
                  <a:txBody>
                    <a:bodyPr/>
                    <a:lstStyle/>
                    <a:p>
                      <a:endParaRPr kumimoji="1" lang="ja-JP" altLang="en-US">
                        <a:solidFill>
                          <a:srgbClr val="88CC01"/>
                        </a:solidFill>
                      </a:endParaRPr>
                    </a:p>
                  </a:txBody>
                  <a:tcPr/>
                </a:tc>
                <a:extLst>
                  <a:ext uri="{0D108BD9-81ED-4DB2-BD59-A6C34878D82A}">
                    <a16:rowId xmlns:a16="http://schemas.microsoft.com/office/drawing/2014/main" val="3709135086"/>
                  </a:ext>
                </a:extLst>
              </a:tr>
              <a:tr h="1794207">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898249171"/>
                  </a:ext>
                </a:extLst>
              </a:tr>
            </a:tbl>
          </a:graphicData>
        </a:graphic>
      </p:graphicFrame>
      <mc:AlternateContent xmlns:mc="http://schemas.openxmlformats.org/markup-compatibility/2006" xmlns:a14="http://schemas.microsoft.com/office/drawing/2010/main">
        <mc:Choice Requires="a14">
          <p:sp>
            <p:nvSpPr>
              <p:cNvPr id="16" name="正方形/長方形 15">
                <a:extLst>
                  <a:ext uri="{FF2B5EF4-FFF2-40B4-BE49-F238E27FC236}">
                    <a16:creationId xmlns:a16="http://schemas.microsoft.com/office/drawing/2014/main" id="{55A45C5A-481F-B245-9DC0-A23A8869B529}"/>
                  </a:ext>
                </a:extLst>
              </p:cNvPr>
              <p:cNvSpPr/>
              <p:nvPr/>
            </p:nvSpPr>
            <p:spPr>
              <a:xfrm>
                <a:off x="1413976" y="5328894"/>
                <a:ext cx="749143" cy="70788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4000" b="0" i="1" smtClean="0">
                              <a:solidFill>
                                <a:srgbClr val="00989C"/>
                              </a:solidFill>
                              <a:latin typeface="Cambria Math" panose="02040503050406030204" pitchFamily="18" charset="0"/>
                            </a:rPr>
                          </m:ctrlPr>
                        </m:sSubPr>
                        <m:e>
                          <m:r>
                            <m:rPr>
                              <m:sty m:val="p"/>
                            </m:rPr>
                            <a:rPr lang="en-US" altLang="ja-JP" sz="4000" b="0" i="0" smtClean="0">
                              <a:solidFill>
                                <a:srgbClr val="00989C"/>
                              </a:solidFill>
                              <a:latin typeface="Cambria Math" panose="02040503050406030204" pitchFamily="18" charset="0"/>
                            </a:rPr>
                            <m:t>H</m:t>
                          </m:r>
                        </m:e>
                        <m:sub>
                          <m:r>
                            <a:rPr lang="en-US" altLang="ja-JP" sz="4000" b="0" i="0" smtClean="0">
                              <a:solidFill>
                                <a:srgbClr val="00989C"/>
                              </a:solidFill>
                              <a:latin typeface="Cambria Math" panose="02040503050406030204" pitchFamily="18" charset="0"/>
                            </a:rPr>
                            <m:t>1</m:t>
                          </m:r>
                        </m:sub>
                      </m:sSub>
                    </m:oMath>
                  </m:oMathPara>
                </a14:m>
                <a:endParaRPr lang="ja-JP" altLang="en-US" sz="4000">
                  <a:solidFill>
                    <a:srgbClr val="00989C"/>
                  </a:solidFill>
                </a:endParaRPr>
              </a:p>
            </p:txBody>
          </p:sp>
        </mc:Choice>
        <mc:Fallback xmlns="">
          <p:sp>
            <p:nvSpPr>
              <p:cNvPr id="16" name="正方形/長方形 15">
                <a:extLst>
                  <a:ext uri="{FF2B5EF4-FFF2-40B4-BE49-F238E27FC236}">
                    <a16:creationId xmlns:a16="http://schemas.microsoft.com/office/drawing/2014/main" id="{55A45C5A-481F-B245-9DC0-A23A8869B529}"/>
                  </a:ext>
                </a:extLst>
              </p:cNvPr>
              <p:cNvSpPr>
                <a:spLocks noRot="1" noChangeAspect="1" noMove="1" noResize="1" noEditPoints="1" noAdjustHandles="1" noChangeArrowheads="1" noChangeShapeType="1" noTextEdit="1"/>
              </p:cNvSpPr>
              <p:nvPr/>
            </p:nvSpPr>
            <p:spPr>
              <a:xfrm>
                <a:off x="1413976" y="5328894"/>
                <a:ext cx="749143" cy="707886"/>
              </a:xfrm>
              <a:prstGeom prst="rect">
                <a:avLst/>
              </a:prstGeom>
              <a:blipFill>
                <a:blip r:embed="rId4"/>
                <a:stretch>
                  <a:fillRect l="-11667" r="-1667" b="-52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165727CC-942A-B041-A4AA-EF291B9B11C0}"/>
                  </a:ext>
                </a:extLst>
              </p:cNvPr>
              <p:cNvSpPr/>
              <p:nvPr/>
            </p:nvSpPr>
            <p:spPr>
              <a:xfrm>
                <a:off x="992850" y="2863805"/>
                <a:ext cx="1591394"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smtClean="0">
                          <a:solidFill>
                            <a:schemeClr val="tx1"/>
                          </a:solidFill>
                          <a:latin typeface="Cambria Math" panose="02040503050406030204" pitchFamily="18" charset="0"/>
                          <a:ea typeface="Cambria Math" panose="02040503050406030204" pitchFamily="18" charset="0"/>
                        </a:rPr>
                        <m:t>D</m:t>
                      </m:r>
                      <m:r>
                        <a:rPr lang="en-US" altLang="ja-JP" sz="2800" b="0" i="0" smtClean="0">
                          <a:solidFill>
                            <a:schemeClr val="tx1"/>
                          </a:solidFill>
                          <a:latin typeface="Cambria Math" panose="02040503050406030204" pitchFamily="18" charset="0"/>
                          <a:ea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m:rPr>
                              <m:sty m:val="p"/>
                            </m:rPr>
                            <a:rPr lang="en-US" altLang="ja-JP" sz="2800">
                              <a:solidFill>
                                <a:schemeClr val="tx1"/>
                              </a:solidFill>
                              <a:latin typeface="Cambria Math" panose="02040503050406030204" pitchFamily="18" charset="0"/>
                            </a:rPr>
                            <m:t>H</m:t>
                          </m:r>
                        </m:e>
                        <m:sub>
                          <m:r>
                            <a:rPr lang="en-US" altLang="ja-JP" sz="2800">
                              <a:solidFill>
                                <a:schemeClr val="tx1"/>
                              </a:solidFill>
                              <a:latin typeface="Cambria Math" panose="02040503050406030204" pitchFamily="18" charset="0"/>
                            </a:rPr>
                            <m:t>1</m:t>
                          </m:r>
                        </m:sub>
                      </m:sSub>
                    </m:oMath>
                  </m:oMathPara>
                </a14:m>
                <a:endParaRPr lang="ja-JP" altLang="en-US" sz="4800"/>
              </a:p>
            </p:txBody>
          </p:sp>
        </mc:Choice>
        <mc:Fallback xmlns="">
          <p:sp>
            <p:nvSpPr>
              <p:cNvPr id="10" name="正方形/長方形 9">
                <a:extLst>
                  <a:ext uri="{FF2B5EF4-FFF2-40B4-BE49-F238E27FC236}">
                    <a16:creationId xmlns:a16="http://schemas.microsoft.com/office/drawing/2014/main" id="{165727CC-942A-B041-A4AA-EF291B9B11C0}"/>
                  </a:ext>
                </a:extLst>
              </p:cNvPr>
              <p:cNvSpPr>
                <a:spLocks noRot="1" noChangeAspect="1" noMove="1" noResize="1" noEditPoints="1" noAdjustHandles="1" noChangeArrowheads="1" noChangeShapeType="1" noTextEdit="1"/>
              </p:cNvSpPr>
              <p:nvPr/>
            </p:nvSpPr>
            <p:spPr>
              <a:xfrm>
                <a:off x="992850" y="2863805"/>
                <a:ext cx="1591394" cy="523220"/>
              </a:xfrm>
              <a:prstGeom prst="rect">
                <a:avLst/>
              </a:prstGeom>
              <a:blipFill>
                <a:blip r:embed="rId5"/>
                <a:stretch>
                  <a:fillRect b="-47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4CE22BC7-E12D-0D4C-AE4D-398C509BC2AA}"/>
                  </a:ext>
                </a:extLst>
              </p:cNvPr>
              <p:cNvSpPr/>
              <p:nvPr/>
            </p:nvSpPr>
            <p:spPr>
              <a:xfrm>
                <a:off x="3023386" y="5328894"/>
                <a:ext cx="749143" cy="70788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4000" b="0" i="1" smtClean="0">
                              <a:solidFill>
                                <a:srgbClr val="00989C"/>
                              </a:solidFill>
                              <a:latin typeface="Cambria Math" panose="02040503050406030204" pitchFamily="18" charset="0"/>
                            </a:rPr>
                          </m:ctrlPr>
                        </m:sSubPr>
                        <m:e>
                          <m:r>
                            <m:rPr>
                              <m:sty m:val="p"/>
                            </m:rPr>
                            <a:rPr lang="en-US" altLang="ja-JP" sz="4000" b="0" i="0" smtClean="0">
                              <a:solidFill>
                                <a:srgbClr val="00989C"/>
                              </a:solidFill>
                              <a:latin typeface="Cambria Math" panose="02040503050406030204" pitchFamily="18" charset="0"/>
                            </a:rPr>
                            <m:t>H</m:t>
                          </m:r>
                        </m:e>
                        <m:sub>
                          <m:r>
                            <a:rPr lang="en-US" altLang="ja-JP" sz="4000" b="0" i="0" smtClean="0">
                              <a:solidFill>
                                <a:srgbClr val="00989C"/>
                              </a:solidFill>
                              <a:latin typeface="Cambria Math" panose="02040503050406030204" pitchFamily="18" charset="0"/>
                            </a:rPr>
                            <m:t>…</m:t>
                          </m:r>
                        </m:sub>
                      </m:sSub>
                    </m:oMath>
                  </m:oMathPara>
                </a14:m>
                <a:endParaRPr lang="ja-JP" altLang="en-US" sz="4000">
                  <a:solidFill>
                    <a:srgbClr val="00989C"/>
                  </a:solidFill>
                </a:endParaRPr>
              </a:p>
            </p:txBody>
          </p:sp>
        </mc:Choice>
        <mc:Fallback xmlns="">
          <p:sp>
            <p:nvSpPr>
              <p:cNvPr id="17" name="正方形/長方形 16">
                <a:extLst>
                  <a:ext uri="{FF2B5EF4-FFF2-40B4-BE49-F238E27FC236}">
                    <a16:creationId xmlns:a16="http://schemas.microsoft.com/office/drawing/2014/main" id="{4CE22BC7-E12D-0D4C-AE4D-398C509BC2AA}"/>
                  </a:ext>
                </a:extLst>
              </p:cNvPr>
              <p:cNvSpPr>
                <a:spLocks noRot="1" noChangeAspect="1" noMove="1" noResize="1" noEditPoints="1" noAdjustHandles="1" noChangeArrowheads="1" noChangeShapeType="1" noTextEdit="1"/>
              </p:cNvSpPr>
              <p:nvPr/>
            </p:nvSpPr>
            <p:spPr>
              <a:xfrm>
                <a:off x="3023386" y="5328894"/>
                <a:ext cx="749143" cy="707886"/>
              </a:xfrm>
              <a:prstGeom prst="rect">
                <a:avLst/>
              </a:prstGeom>
              <a:blipFill>
                <a:blip r:embed="rId6"/>
                <a:stretch>
                  <a:fillRect l="-1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B575459C-7836-054B-BA68-FCCF849539DE}"/>
                  </a:ext>
                </a:extLst>
              </p:cNvPr>
              <p:cNvSpPr/>
              <p:nvPr/>
            </p:nvSpPr>
            <p:spPr>
              <a:xfrm>
                <a:off x="4634991" y="5328894"/>
                <a:ext cx="749143" cy="70788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4000" b="0" i="1" smtClean="0">
                              <a:solidFill>
                                <a:srgbClr val="00989C"/>
                              </a:solidFill>
                              <a:latin typeface="Cambria Math" panose="02040503050406030204" pitchFamily="18" charset="0"/>
                            </a:rPr>
                          </m:ctrlPr>
                        </m:sSubPr>
                        <m:e>
                          <m:r>
                            <m:rPr>
                              <m:sty m:val="p"/>
                            </m:rPr>
                            <a:rPr lang="en-US" altLang="ja-JP" sz="4000" b="0" i="0" smtClean="0">
                              <a:solidFill>
                                <a:srgbClr val="00989C"/>
                              </a:solidFill>
                              <a:latin typeface="Cambria Math" panose="02040503050406030204" pitchFamily="18" charset="0"/>
                            </a:rPr>
                            <m:t>H</m:t>
                          </m:r>
                        </m:e>
                        <m:sub>
                          <m:r>
                            <m:rPr>
                              <m:sty m:val="p"/>
                            </m:rPr>
                            <a:rPr lang="en-US" altLang="ja-JP" sz="4000" b="0" i="0" smtClean="0">
                              <a:solidFill>
                                <a:srgbClr val="00989C"/>
                              </a:solidFill>
                              <a:latin typeface="Cambria Math" panose="02040503050406030204" pitchFamily="18" charset="0"/>
                            </a:rPr>
                            <m:t>n</m:t>
                          </m:r>
                        </m:sub>
                      </m:sSub>
                    </m:oMath>
                  </m:oMathPara>
                </a14:m>
                <a:endParaRPr lang="ja-JP" altLang="en-US" sz="4000">
                  <a:solidFill>
                    <a:srgbClr val="00989C"/>
                  </a:solidFill>
                </a:endParaRPr>
              </a:p>
            </p:txBody>
          </p:sp>
        </mc:Choice>
        <mc:Fallback xmlns="">
          <p:sp>
            <p:nvSpPr>
              <p:cNvPr id="19" name="正方形/長方形 18">
                <a:extLst>
                  <a:ext uri="{FF2B5EF4-FFF2-40B4-BE49-F238E27FC236}">
                    <a16:creationId xmlns:a16="http://schemas.microsoft.com/office/drawing/2014/main" id="{B575459C-7836-054B-BA68-FCCF849539DE}"/>
                  </a:ext>
                </a:extLst>
              </p:cNvPr>
              <p:cNvSpPr>
                <a:spLocks noRot="1" noChangeAspect="1" noMove="1" noResize="1" noEditPoints="1" noAdjustHandles="1" noChangeArrowheads="1" noChangeShapeType="1" noTextEdit="1"/>
              </p:cNvSpPr>
              <p:nvPr/>
            </p:nvSpPr>
            <p:spPr>
              <a:xfrm>
                <a:off x="4634991" y="5328894"/>
                <a:ext cx="749143" cy="707886"/>
              </a:xfrm>
              <a:prstGeom prst="rect">
                <a:avLst/>
              </a:prstGeom>
              <a:blipFill>
                <a:blip r:embed="rId7"/>
                <a:stretch>
                  <a:fillRect l="-10000" r="-3333" b="-1754"/>
                </a:stretch>
              </a:blipFill>
            </p:spPr>
            <p:txBody>
              <a:bodyPr/>
              <a:lstStyle/>
              <a:p>
                <a:r>
                  <a:rPr lang="ja-JP" altLang="en-US">
                    <a:noFill/>
                  </a:rPr>
                  <a:t> </a:t>
                </a:r>
              </a:p>
            </p:txBody>
          </p:sp>
        </mc:Fallback>
      </mc:AlternateContent>
      <p:sp>
        <p:nvSpPr>
          <p:cNvPr id="20" name="正方形/長方形 19">
            <a:extLst>
              <a:ext uri="{FF2B5EF4-FFF2-40B4-BE49-F238E27FC236}">
                <a16:creationId xmlns:a16="http://schemas.microsoft.com/office/drawing/2014/main" id="{136C76CD-6E9D-1A4F-878F-3B2CF275C66D}"/>
              </a:ext>
            </a:extLst>
          </p:cNvPr>
          <p:cNvSpPr/>
          <p:nvPr/>
        </p:nvSpPr>
        <p:spPr>
          <a:xfrm>
            <a:off x="921208" y="2213372"/>
            <a:ext cx="4953500" cy="1794207"/>
          </a:xfrm>
          <a:prstGeom prst="rect">
            <a:avLst/>
          </a:prstGeom>
          <a:solidFill>
            <a:srgbClr val="1E8A14">
              <a:alpha val="11000"/>
            </a:srgbClr>
          </a:solidFill>
          <a:ln w="57150">
            <a:solidFill>
              <a:srgbClr val="1E8A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6088F0C5-4D21-4041-B467-B634913433CE}"/>
                  </a:ext>
                </a:extLst>
              </p:cNvPr>
              <p:cNvSpPr/>
              <p:nvPr/>
            </p:nvSpPr>
            <p:spPr>
              <a:xfrm>
                <a:off x="108487" y="2679139"/>
                <a:ext cx="733830" cy="70788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4000" smtClean="0">
                          <a:solidFill>
                            <a:srgbClr val="1E8A14"/>
                          </a:solidFill>
                          <a:latin typeface="Cambria Math" panose="02040503050406030204" pitchFamily="18" charset="0"/>
                          <a:ea typeface="Cambria Math" panose="02040503050406030204" pitchFamily="18" charset="0"/>
                        </a:rPr>
                        <m:t>D</m:t>
                      </m:r>
                    </m:oMath>
                  </m:oMathPara>
                </a14:m>
                <a:endParaRPr lang="ja-JP" altLang="en-US" sz="4000">
                  <a:solidFill>
                    <a:srgbClr val="1E8A14"/>
                  </a:solidFill>
                </a:endParaRPr>
              </a:p>
            </p:txBody>
          </p:sp>
        </mc:Choice>
        <mc:Fallback xmlns="">
          <p:sp>
            <p:nvSpPr>
              <p:cNvPr id="9" name="正方形/長方形 8">
                <a:extLst>
                  <a:ext uri="{FF2B5EF4-FFF2-40B4-BE49-F238E27FC236}">
                    <a16:creationId xmlns:a16="http://schemas.microsoft.com/office/drawing/2014/main" id="{6088F0C5-4D21-4041-B467-B634913433CE}"/>
                  </a:ext>
                </a:extLst>
              </p:cNvPr>
              <p:cNvSpPr>
                <a:spLocks noRot="1" noChangeAspect="1" noMove="1" noResize="1" noEditPoints="1" noAdjustHandles="1" noChangeArrowheads="1" noChangeShapeType="1" noTextEdit="1"/>
              </p:cNvSpPr>
              <p:nvPr/>
            </p:nvSpPr>
            <p:spPr>
              <a:xfrm>
                <a:off x="108487" y="2679139"/>
                <a:ext cx="733830" cy="707886"/>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正方形/長方形 21">
                <a:extLst>
                  <a:ext uri="{FF2B5EF4-FFF2-40B4-BE49-F238E27FC236}">
                    <a16:creationId xmlns:a16="http://schemas.microsoft.com/office/drawing/2014/main" id="{18D14169-9671-D64B-9E87-891416A1EC85}"/>
                  </a:ext>
                </a:extLst>
              </p:cNvPr>
              <p:cNvSpPr/>
              <p:nvPr/>
            </p:nvSpPr>
            <p:spPr>
              <a:xfrm>
                <a:off x="2609296" y="2990381"/>
                <a:ext cx="1591394"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ja-JP" altLang="en-US" sz="2000" i="1" smtClean="0">
                          <a:latin typeface="Cambria Math" panose="02040503050406030204" pitchFamily="18" charset="0"/>
                        </a:rPr>
                        <m:t>・・・</m:t>
                      </m:r>
                    </m:oMath>
                  </m:oMathPara>
                </a14:m>
                <a:endParaRPr lang="ja-JP" altLang="en-US" sz="2000"/>
              </a:p>
            </p:txBody>
          </p:sp>
        </mc:Choice>
        <mc:Fallback xmlns="">
          <p:sp>
            <p:nvSpPr>
              <p:cNvPr id="22" name="正方形/長方形 21">
                <a:extLst>
                  <a:ext uri="{FF2B5EF4-FFF2-40B4-BE49-F238E27FC236}">
                    <a16:creationId xmlns:a16="http://schemas.microsoft.com/office/drawing/2014/main" id="{18D14169-9671-D64B-9E87-891416A1EC85}"/>
                  </a:ext>
                </a:extLst>
              </p:cNvPr>
              <p:cNvSpPr>
                <a:spLocks noRot="1" noChangeAspect="1" noMove="1" noResize="1" noEditPoints="1" noAdjustHandles="1" noChangeArrowheads="1" noChangeShapeType="1" noTextEdit="1"/>
              </p:cNvSpPr>
              <p:nvPr/>
            </p:nvSpPr>
            <p:spPr>
              <a:xfrm>
                <a:off x="2609296" y="2990381"/>
                <a:ext cx="1591394" cy="400110"/>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A826C999-E3F3-1F4E-94B1-77151176D841}"/>
                  </a:ext>
                </a:extLst>
              </p:cNvPr>
              <p:cNvSpPr/>
              <p:nvPr/>
            </p:nvSpPr>
            <p:spPr>
              <a:xfrm>
                <a:off x="4283315" y="2848865"/>
                <a:ext cx="1591394"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smtClean="0">
                          <a:solidFill>
                            <a:schemeClr val="tx1"/>
                          </a:solidFill>
                          <a:latin typeface="Cambria Math" panose="02040503050406030204" pitchFamily="18" charset="0"/>
                          <a:ea typeface="Cambria Math" panose="02040503050406030204" pitchFamily="18" charset="0"/>
                        </a:rPr>
                        <m:t>D</m:t>
                      </m:r>
                      <m:r>
                        <a:rPr lang="en-US" altLang="ja-JP" sz="2800" b="0" i="0" smtClean="0">
                          <a:solidFill>
                            <a:schemeClr val="tx1"/>
                          </a:solidFill>
                          <a:latin typeface="Cambria Math" panose="02040503050406030204" pitchFamily="18" charset="0"/>
                          <a:ea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m:rPr>
                              <m:sty m:val="p"/>
                            </m:rPr>
                            <a:rPr lang="en-US" altLang="ja-JP" sz="2800">
                              <a:solidFill>
                                <a:schemeClr val="tx1"/>
                              </a:solidFill>
                              <a:latin typeface="Cambria Math" panose="02040503050406030204" pitchFamily="18" charset="0"/>
                            </a:rPr>
                            <m:t>H</m:t>
                          </m:r>
                        </m:e>
                        <m:sub>
                          <m:r>
                            <m:rPr>
                              <m:sty m:val="p"/>
                            </m:rPr>
                            <a:rPr lang="en-US" altLang="ja-JP" sz="2800" b="0" i="0" smtClean="0">
                              <a:solidFill>
                                <a:schemeClr val="tx1"/>
                              </a:solidFill>
                              <a:latin typeface="Cambria Math" panose="02040503050406030204" pitchFamily="18" charset="0"/>
                            </a:rPr>
                            <m:t>n</m:t>
                          </m:r>
                        </m:sub>
                      </m:sSub>
                    </m:oMath>
                  </m:oMathPara>
                </a14:m>
                <a:endParaRPr lang="ja-JP" altLang="en-US" sz="4800"/>
              </a:p>
            </p:txBody>
          </p:sp>
        </mc:Choice>
        <mc:Fallback xmlns="">
          <p:sp>
            <p:nvSpPr>
              <p:cNvPr id="23" name="正方形/長方形 22">
                <a:extLst>
                  <a:ext uri="{FF2B5EF4-FFF2-40B4-BE49-F238E27FC236}">
                    <a16:creationId xmlns:a16="http://schemas.microsoft.com/office/drawing/2014/main" id="{A826C999-E3F3-1F4E-94B1-77151176D841}"/>
                  </a:ext>
                </a:extLst>
              </p:cNvPr>
              <p:cNvSpPr>
                <a:spLocks noRot="1" noChangeAspect="1" noMove="1" noResize="1" noEditPoints="1" noAdjustHandles="1" noChangeArrowheads="1" noChangeShapeType="1" noTextEdit="1"/>
              </p:cNvSpPr>
              <p:nvPr/>
            </p:nvSpPr>
            <p:spPr>
              <a:xfrm>
                <a:off x="4283315" y="2848865"/>
                <a:ext cx="1591394" cy="523220"/>
              </a:xfrm>
              <a:prstGeom prst="rect">
                <a:avLst/>
              </a:prstGeom>
              <a:blipFill>
                <a:blip r:embed="rId10"/>
                <a:stretch>
                  <a:fillRect b="-47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正方形/長方形 27">
                <a:extLst>
                  <a:ext uri="{FF2B5EF4-FFF2-40B4-BE49-F238E27FC236}">
                    <a16:creationId xmlns:a16="http://schemas.microsoft.com/office/drawing/2014/main" id="{B0623B67-8BFE-9943-8AF0-73F9DCCCC4D9}"/>
                  </a:ext>
                </a:extLst>
              </p:cNvPr>
              <p:cNvSpPr/>
              <p:nvPr/>
            </p:nvSpPr>
            <p:spPr>
              <a:xfrm>
                <a:off x="6236916" y="3299420"/>
                <a:ext cx="5264839" cy="1052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smtClean="0">
                          <a:latin typeface="Cambria Math" panose="02040503050406030204" pitchFamily="18" charset="0"/>
                          <a:ea typeface="Cambria Math" panose="02040503050406030204" pitchFamily="18" charset="0"/>
                        </a:rPr>
                        <m:t>=</m:t>
                      </m:r>
                      <m:f>
                        <m:fPr>
                          <m:ctrlPr>
                            <a:rPr lang="en-US" altLang="ja-JP" sz="2000" i="1" smtClean="0">
                              <a:latin typeface="Cambria Math" panose="02040503050406030204" pitchFamily="18" charset="0"/>
                              <a:ea typeface="Cambria Math" panose="02040503050406030204" pitchFamily="18" charset="0"/>
                            </a:rPr>
                          </m:ctrlPr>
                        </m:fPr>
                        <m:num>
                          <m:r>
                            <m:rPr>
                              <m:sty m:val="p"/>
                            </m:rPr>
                            <a:rPr lang="en-US" altLang="ja-JP" sz="2000">
                              <a:latin typeface="Cambria Math" panose="02040503050406030204" pitchFamily="18" charset="0"/>
                              <a:ea typeface="Cambria Math" panose="02040503050406030204" pitchFamily="18" charset="0"/>
                            </a:rPr>
                            <m:t>P</m:t>
                          </m:r>
                          <m:d>
                            <m:dPr>
                              <m:ctrlPr>
                                <a:rPr lang="en-US" altLang="ja-JP" sz="2000" i="1">
                                  <a:latin typeface="Cambria Math" panose="02040503050406030204" pitchFamily="18" charset="0"/>
                                  <a:ea typeface="Cambria Math" panose="02040503050406030204" pitchFamily="18" charset="0"/>
                                </a:rPr>
                              </m:ctrlPr>
                            </m:dPr>
                            <m:e>
                              <m:r>
                                <m:rPr>
                                  <m:sty m:val="p"/>
                                </m:rPr>
                                <a:rPr lang="en-US" altLang="ja-JP" sz="2000">
                                  <a:latin typeface="Cambria Math" panose="02040503050406030204" pitchFamily="18" charset="0"/>
                                  <a:ea typeface="Cambria Math" panose="02040503050406030204" pitchFamily="18" charset="0"/>
                                </a:rPr>
                                <m:t>D</m:t>
                              </m:r>
                            </m:e>
                            <m:e>
                              <m:sSub>
                                <m:sSubPr>
                                  <m:ctrlPr>
                                    <a:rPr lang="en-US" altLang="ja-JP" sz="2000" i="1">
                                      <a:latin typeface="Cambria Math" panose="02040503050406030204" pitchFamily="18" charset="0"/>
                                    </a:rPr>
                                  </m:ctrlPr>
                                </m:sSubPr>
                                <m:e>
                                  <m:r>
                                    <m:rPr>
                                      <m:sty m:val="p"/>
                                    </m:rPr>
                                    <a:rPr lang="en-US" altLang="ja-JP" sz="2000">
                                      <a:latin typeface="Cambria Math" panose="02040503050406030204" pitchFamily="18" charset="0"/>
                                    </a:rPr>
                                    <m:t>H</m:t>
                                  </m:r>
                                </m:e>
                                <m:sub>
                                  <m:r>
                                    <a:rPr lang="en-US" altLang="ja-JP" sz="2000">
                                      <a:latin typeface="Cambria Math" panose="02040503050406030204" pitchFamily="18" charset="0"/>
                                    </a:rPr>
                                    <m:t>1</m:t>
                                  </m:r>
                                </m:sub>
                              </m:sSub>
                            </m:e>
                          </m:d>
                          <m:r>
                            <m:rPr>
                              <m:sty m:val="p"/>
                            </m:rPr>
                            <a:rPr lang="en-US" altLang="ja-JP" sz="2000">
                              <a:latin typeface="Cambria Math" panose="02040503050406030204" pitchFamily="18" charset="0"/>
                              <a:ea typeface="Cambria Math" panose="02040503050406030204" pitchFamily="18" charset="0"/>
                            </a:rPr>
                            <m:t>P</m:t>
                          </m:r>
                          <m:r>
                            <a:rPr lang="en-US" altLang="ja-JP" sz="200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m:rPr>
                                  <m:sty m:val="p"/>
                                </m:rPr>
                                <a:rPr lang="en-US" altLang="ja-JP" sz="2000">
                                  <a:latin typeface="Cambria Math" panose="02040503050406030204" pitchFamily="18" charset="0"/>
                                </a:rPr>
                                <m:t>H</m:t>
                              </m:r>
                            </m:e>
                            <m:sub>
                              <m:r>
                                <a:rPr lang="en-US" altLang="ja-JP" sz="2000">
                                  <a:latin typeface="Cambria Math" panose="02040503050406030204" pitchFamily="18" charset="0"/>
                                </a:rPr>
                                <m:t>1</m:t>
                              </m:r>
                            </m:sub>
                          </m:sSub>
                          <m:r>
                            <a:rPr lang="en-US" altLang="ja-JP" sz="2000">
                              <a:latin typeface="Cambria Math" panose="02040503050406030204" pitchFamily="18" charset="0"/>
                              <a:ea typeface="Cambria Math" panose="02040503050406030204" pitchFamily="18" charset="0"/>
                            </a:rPr>
                            <m:t>)</m:t>
                          </m:r>
                        </m:num>
                        <m:den>
                          <m:r>
                            <a:rPr lang="en-US" altLang="ja-JP" sz="2000" b="1" i="1" smtClean="0">
                              <a:solidFill>
                                <a:srgbClr val="1E8A14"/>
                              </a:solidFill>
                              <a:latin typeface="Cambria Math" panose="02040503050406030204" pitchFamily="18" charset="0"/>
                              <a:ea typeface="Cambria Math" panose="02040503050406030204" pitchFamily="18" charset="0"/>
                            </a:rPr>
                            <m:t>𝐏</m:t>
                          </m:r>
                          <m:d>
                            <m:dPr>
                              <m:ctrlPr>
                                <a:rPr lang="en-US" altLang="ja-JP" sz="2000" b="1" i="1">
                                  <a:solidFill>
                                    <a:srgbClr val="1E8A14"/>
                                  </a:solidFill>
                                  <a:latin typeface="Cambria Math" panose="02040503050406030204" pitchFamily="18" charset="0"/>
                                  <a:ea typeface="Cambria Math" panose="02040503050406030204" pitchFamily="18" charset="0"/>
                                </a:rPr>
                              </m:ctrlPr>
                            </m:dPr>
                            <m:e>
                              <m:r>
                                <a:rPr lang="en-US" altLang="ja-JP" sz="2000" b="1" i="1" smtClean="0">
                                  <a:solidFill>
                                    <a:srgbClr val="1E8A14"/>
                                  </a:solidFill>
                                  <a:latin typeface="Cambria Math" panose="02040503050406030204" pitchFamily="18" charset="0"/>
                                  <a:ea typeface="Cambria Math" panose="02040503050406030204" pitchFamily="18" charset="0"/>
                                </a:rPr>
                                <m:t>𝐃</m:t>
                              </m:r>
                            </m:e>
                            <m:e>
                              <m:sSub>
                                <m:sSubPr>
                                  <m:ctrlPr>
                                    <a:rPr lang="en-US" altLang="ja-JP" sz="2000" b="1" i="1">
                                      <a:solidFill>
                                        <a:srgbClr val="1E8A14"/>
                                      </a:solidFill>
                                      <a:latin typeface="Cambria Math" panose="02040503050406030204" pitchFamily="18" charset="0"/>
                                    </a:rPr>
                                  </m:ctrlPr>
                                </m:sSubPr>
                                <m:e>
                                  <m:r>
                                    <a:rPr lang="en-US" altLang="ja-JP" sz="2000" b="1" i="1" smtClean="0">
                                      <a:solidFill>
                                        <a:srgbClr val="1E8A14"/>
                                      </a:solidFill>
                                      <a:latin typeface="Cambria Math" panose="02040503050406030204" pitchFamily="18" charset="0"/>
                                    </a:rPr>
                                    <m:t>𝐇</m:t>
                                  </m:r>
                                </m:e>
                                <m:sub>
                                  <m:r>
                                    <a:rPr lang="en-US" altLang="ja-JP" sz="2000" b="1" smtClean="0">
                                      <a:solidFill>
                                        <a:srgbClr val="1E8A14"/>
                                      </a:solidFill>
                                      <a:latin typeface="Cambria Math" panose="02040503050406030204" pitchFamily="18" charset="0"/>
                                    </a:rPr>
                                    <m:t>𝟏</m:t>
                                  </m:r>
                                </m:sub>
                              </m:sSub>
                            </m:e>
                          </m:d>
                          <m:r>
                            <a:rPr lang="en-US" altLang="ja-JP" sz="2000" b="1" smtClean="0">
                              <a:solidFill>
                                <a:srgbClr val="1E8A14"/>
                              </a:solidFill>
                              <a:latin typeface="Cambria Math" panose="02040503050406030204" pitchFamily="18" charset="0"/>
                              <a:ea typeface="Cambria Math" panose="02040503050406030204" pitchFamily="18" charset="0"/>
                            </a:rPr>
                            <m:t>𝐏</m:t>
                          </m:r>
                          <m:r>
                            <a:rPr lang="en-US" altLang="ja-JP" sz="2000" b="1" smtClean="0">
                              <a:solidFill>
                                <a:srgbClr val="1E8A14"/>
                              </a:solidFill>
                              <a:latin typeface="Cambria Math" panose="02040503050406030204" pitchFamily="18" charset="0"/>
                              <a:ea typeface="Cambria Math" panose="02040503050406030204" pitchFamily="18" charset="0"/>
                            </a:rPr>
                            <m:t>(</m:t>
                          </m:r>
                          <m:sSub>
                            <m:sSubPr>
                              <m:ctrlPr>
                                <a:rPr lang="en-US" altLang="ja-JP" sz="2000" b="1" i="1">
                                  <a:solidFill>
                                    <a:srgbClr val="1E8A14"/>
                                  </a:solidFill>
                                  <a:latin typeface="Cambria Math" panose="02040503050406030204" pitchFamily="18" charset="0"/>
                                </a:rPr>
                              </m:ctrlPr>
                            </m:sSubPr>
                            <m:e>
                              <m:r>
                                <a:rPr lang="en-US" altLang="ja-JP" sz="2000" b="1" i="1" smtClean="0">
                                  <a:solidFill>
                                    <a:srgbClr val="1E8A14"/>
                                  </a:solidFill>
                                  <a:latin typeface="Cambria Math" panose="02040503050406030204" pitchFamily="18" charset="0"/>
                                </a:rPr>
                                <m:t>𝐇</m:t>
                              </m:r>
                            </m:e>
                            <m:sub>
                              <m:r>
                                <a:rPr lang="en-US" altLang="ja-JP" sz="2000" b="1" smtClean="0">
                                  <a:solidFill>
                                    <a:srgbClr val="1E8A14"/>
                                  </a:solidFill>
                                  <a:latin typeface="Cambria Math" panose="02040503050406030204" pitchFamily="18" charset="0"/>
                                </a:rPr>
                                <m:t>𝟏</m:t>
                              </m:r>
                            </m:sub>
                          </m:sSub>
                          <m:r>
                            <a:rPr lang="en-US" altLang="ja-JP" sz="2000" b="1" smtClean="0">
                              <a:solidFill>
                                <a:srgbClr val="1E8A14"/>
                              </a:solidFill>
                              <a:latin typeface="Cambria Math" panose="02040503050406030204" pitchFamily="18" charset="0"/>
                              <a:ea typeface="Cambria Math" panose="02040503050406030204" pitchFamily="18" charset="0"/>
                            </a:rPr>
                            <m:t>)+</m:t>
                          </m:r>
                          <m:r>
                            <a:rPr lang="ja-JP" altLang="en-US" sz="2000" b="1" smtClean="0">
                              <a:solidFill>
                                <a:srgbClr val="1E8A14"/>
                              </a:solidFill>
                              <a:latin typeface="Cambria Math" panose="02040503050406030204" pitchFamily="18" charset="0"/>
                              <a:ea typeface="Cambria Math" panose="02040503050406030204" pitchFamily="18" charset="0"/>
                            </a:rPr>
                            <m:t>・・・</m:t>
                          </m:r>
                          <m:r>
                            <a:rPr lang="en-US" altLang="ja-JP" sz="2000" b="1" smtClean="0">
                              <a:solidFill>
                                <a:srgbClr val="1E8A14"/>
                              </a:solidFill>
                              <a:latin typeface="Cambria Math" panose="02040503050406030204" pitchFamily="18" charset="0"/>
                              <a:ea typeface="Cambria Math" panose="02040503050406030204" pitchFamily="18" charset="0"/>
                            </a:rPr>
                            <m:t>+</m:t>
                          </m:r>
                          <m:r>
                            <a:rPr lang="en-US" altLang="ja-JP" sz="2000" b="1" smtClean="0">
                              <a:solidFill>
                                <a:srgbClr val="1E8A14"/>
                              </a:solidFill>
                              <a:latin typeface="Cambria Math" panose="02040503050406030204" pitchFamily="18" charset="0"/>
                              <a:ea typeface="Cambria Math" panose="02040503050406030204" pitchFamily="18" charset="0"/>
                            </a:rPr>
                            <m:t>𝐏</m:t>
                          </m:r>
                          <m:d>
                            <m:dPr>
                              <m:ctrlPr>
                                <a:rPr lang="en-US" altLang="ja-JP" sz="2000" b="1" i="1">
                                  <a:solidFill>
                                    <a:srgbClr val="1E8A14"/>
                                  </a:solidFill>
                                  <a:latin typeface="Cambria Math" panose="02040503050406030204" pitchFamily="18" charset="0"/>
                                  <a:ea typeface="Cambria Math" panose="02040503050406030204" pitchFamily="18" charset="0"/>
                                </a:rPr>
                              </m:ctrlPr>
                            </m:dPr>
                            <m:e>
                              <m:r>
                                <a:rPr lang="en-US" altLang="ja-JP" sz="2000" b="1" i="1" smtClean="0">
                                  <a:solidFill>
                                    <a:srgbClr val="1E8A14"/>
                                  </a:solidFill>
                                  <a:latin typeface="Cambria Math" panose="02040503050406030204" pitchFamily="18" charset="0"/>
                                  <a:ea typeface="Cambria Math" panose="02040503050406030204" pitchFamily="18" charset="0"/>
                                </a:rPr>
                                <m:t>𝐃</m:t>
                              </m:r>
                            </m:e>
                            <m:e>
                              <m:sSub>
                                <m:sSubPr>
                                  <m:ctrlPr>
                                    <a:rPr lang="en-US" altLang="ja-JP" sz="2000" b="1" i="1">
                                      <a:solidFill>
                                        <a:srgbClr val="1E8A14"/>
                                      </a:solidFill>
                                      <a:latin typeface="Cambria Math" panose="02040503050406030204" pitchFamily="18" charset="0"/>
                                    </a:rPr>
                                  </m:ctrlPr>
                                </m:sSubPr>
                                <m:e>
                                  <m:r>
                                    <a:rPr lang="en-US" altLang="ja-JP" sz="2000" b="1" i="1" smtClean="0">
                                      <a:solidFill>
                                        <a:srgbClr val="1E8A14"/>
                                      </a:solidFill>
                                      <a:latin typeface="Cambria Math" panose="02040503050406030204" pitchFamily="18" charset="0"/>
                                    </a:rPr>
                                    <m:t>𝐇</m:t>
                                  </m:r>
                                </m:e>
                                <m:sub>
                                  <m:r>
                                    <a:rPr lang="en-US" altLang="ja-JP" sz="2000" b="1" smtClean="0">
                                      <a:solidFill>
                                        <a:srgbClr val="1E8A14"/>
                                      </a:solidFill>
                                      <a:latin typeface="Cambria Math" panose="02040503050406030204" pitchFamily="18" charset="0"/>
                                    </a:rPr>
                                    <m:t>𝐧</m:t>
                                  </m:r>
                                </m:sub>
                              </m:sSub>
                            </m:e>
                          </m:d>
                          <m:r>
                            <a:rPr lang="en-US" altLang="ja-JP" sz="2000" b="1" smtClean="0">
                              <a:solidFill>
                                <a:srgbClr val="1E8A14"/>
                              </a:solidFill>
                              <a:latin typeface="Cambria Math" panose="02040503050406030204" pitchFamily="18" charset="0"/>
                              <a:ea typeface="Cambria Math" panose="02040503050406030204" pitchFamily="18" charset="0"/>
                            </a:rPr>
                            <m:t>𝐏</m:t>
                          </m:r>
                          <m:r>
                            <a:rPr lang="en-US" altLang="ja-JP" sz="2000" b="1" smtClean="0">
                              <a:solidFill>
                                <a:srgbClr val="1E8A14"/>
                              </a:solidFill>
                              <a:latin typeface="Cambria Math" panose="02040503050406030204" pitchFamily="18" charset="0"/>
                              <a:ea typeface="Cambria Math" panose="02040503050406030204" pitchFamily="18" charset="0"/>
                            </a:rPr>
                            <m:t>(</m:t>
                          </m:r>
                          <m:sSub>
                            <m:sSubPr>
                              <m:ctrlPr>
                                <a:rPr lang="en-US" altLang="ja-JP" sz="2000" b="1" i="1">
                                  <a:solidFill>
                                    <a:srgbClr val="1E8A14"/>
                                  </a:solidFill>
                                  <a:latin typeface="Cambria Math" panose="02040503050406030204" pitchFamily="18" charset="0"/>
                                </a:rPr>
                              </m:ctrlPr>
                            </m:sSubPr>
                            <m:e>
                              <m:r>
                                <a:rPr lang="en-US" altLang="ja-JP" sz="2000" b="1" i="1" smtClean="0">
                                  <a:solidFill>
                                    <a:srgbClr val="1E8A14"/>
                                  </a:solidFill>
                                  <a:latin typeface="Cambria Math" panose="02040503050406030204" pitchFamily="18" charset="0"/>
                                </a:rPr>
                                <m:t>𝐇</m:t>
                              </m:r>
                            </m:e>
                            <m:sub>
                              <m:r>
                                <a:rPr lang="en-US" altLang="ja-JP" sz="2000" b="1" smtClean="0">
                                  <a:solidFill>
                                    <a:srgbClr val="1E8A14"/>
                                  </a:solidFill>
                                  <a:latin typeface="Cambria Math" panose="02040503050406030204" pitchFamily="18" charset="0"/>
                                </a:rPr>
                                <m:t>𝐧</m:t>
                              </m:r>
                            </m:sub>
                          </m:sSub>
                          <m:r>
                            <a:rPr lang="en-US" altLang="ja-JP" sz="2000" b="1">
                              <a:solidFill>
                                <a:srgbClr val="1E8A14"/>
                              </a:solidFill>
                              <a:latin typeface="Cambria Math" panose="02040503050406030204" pitchFamily="18" charset="0"/>
                              <a:ea typeface="Cambria Math" panose="02040503050406030204" pitchFamily="18" charset="0"/>
                            </a:rPr>
                            <m:t>)</m:t>
                          </m:r>
                        </m:den>
                      </m:f>
                    </m:oMath>
                  </m:oMathPara>
                </a14:m>
                <a:endParaRPr lang="en-US" altLang="ja-JP" sz="2000" dirty="0"/>
              </a:p>
              <a:p>
                <a:endParaRPr lang="ja-JP" altLang="en-US" sz="2000"/>
              </a:p>
            </p:txBody>
          </p:sp>
        </mc:Choice>
        <mc:Fallback xmlns="">
          <p:sp>
            <p:nvSpPr>
              <p:cNvPr id="28" name="正方形/長方形 27">
                <a:extLst>
                  <a:ext uri="{FF2B5EF4-FFF2-40B4-BE49-F238E27FC236}">
                    <a16:creationId xmlns:a16="http://schemas.microsoft.com/office/drawing/2014/main" id="{B0623B67-8BFE-9943-8AF0-73F9DCCCC4D9}"/>
                  </a:ext>
                </a:extLst>
              </p:cNvPr>
              <p:cNvSpPr>
                <a:spLocks noRot="1" noChangeAspect="1" noMove="1" noResize="1" noEditPoints="1" noAdjustHandles="1" noChangeArrowheads="1" noChangeShapeType="1" noTextEdit="1"/>
              </p:cNvSpPr>
              <p:nvPr/>
            </p:nvSpPr>
            <p:spPr>
              <a:xfrm>
                <a:off x="6236916" y="3299420"/>
                <a:ext cx="5264839" cy="1052019"/>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正方形/長方形 29">
                <a:extLst>
                  <a:ext uri="{FF2B5EF4-FFF2-40B4-BE49-F238E27FC236}">
                    <a16:creationId xmlns:a16="http://schemas.microsoft.com/office/drawing/2014/main" id="{FD4B8428-040D-8546-A7F0-14C45B46D7B2}"/>
                  </a:ext>
                </a:extLst>
              </p:cNvPr>
              <p:cNvSpPr/>
              <p:nvPr/>
            </p:nvSpPr>
            <p:spPr>
              <a:xfrm>
                <a:off x="6893573" y="4115493"/>
                <a:ext cx="1193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mtClean="0">
                          <a:solidFill>
                            <a:schemeClr val="bg1">
                              <a:lumMod val="50000"/>
                            </a:schemeClr>
                          </a:solidFill>
                          <a:latin typeface="Cambria Math" panose="02040503050406030204" pitchFamily="18" charset="0"/>
                          <a:ea typeface="Cambria Math" panose="02040503050406030204" pitchFamily="18" charset="0"/>
                        </a:rPr>
                        <m:t>P</m:t>
                      </m:r>
                      <m:r>
                        <a:rPr lang="en-US" altLang="ja-JP" smtClean="0">
                          <a:solidFill>
                            <a:schemeClr val="bg1">
                              <a:lumMod val="50000"/>
                            </a:schemeClr>
                          </a:solidFill>
                          <a:latin typeface="Cambria Math" panose="02040503050406030204" pitchFamily="18" charset="0"/>
                          <a:ea typeface="Cambria Math" panose="02040503050406030204" pitchFamily="18" charset="0"/>
                        </a:rPr>
                        <m:t>(</m:t>
                      </m:r>
                      <m:r>
                        <m:rPr>
                          <m:sty m:val="p"/>
                        </m:rPr>
                        <a:rPr lang="en-US" altLang="ja-JP" smtClean="0">
                          <a:solidFill>
                            <a:schemeClr val="bg1">
                              <a:lumMod val="50000"/>
                            </a:schemeClr>
                          </a:solidFill>
                          <a:latin typeface="Cambria Math" panose="02040503050406030204" pitchFamily="18" charset="0"/>
                          <a:ea typeface="Cambria Math" panose="02040503050406030204" pitchFamily="18" charset="0"/>
                        </a:rPr>
                        <m:t>D</m:t>
                      </m:r>
                      <m:r>
                        <m:rPr>
                          <m:nor/>
                        </m:rPr>
                        <a:rPr lang="ja-JP" altLang="en-US" dirty="0">
                          <a:solidFill>
                            <a:schemeClr val="bg1">
                              <a:lumMod val="50000"/>
                            </a:schemeClr>
                          </a:solidFill>
                          <a:latin typeface="Cambria Math" panose="02040503050406030204" pitchFamily="18" charset="0"/>
                          <a:ea typeface="Hiragino Kaku Gothic Pro W3" panose="020B0300000000000000" pitchFamily="34" charset="-128"/>
                        </a:rPr>
                        <m:t>⋂</m:t>
                      </m:r>
                      <m:sSub>
                        <m:sSubPr>
                          <m:ctrlPr>
                            <a:rPr lang="en-US" altLang="ja-JP" i="1">
                              <a:solidFill>
                                <a:schemeClr val="bg1">
                                  <a:lumMod val="50000"/>
                                </a:schemeClr>
                              </a:solidFill>
                              <a:latin typeface="Cambria Math" panose="02040503050406030204" pitchFamily="18" charset="0"/>
                            </a:rPr>
                          </m:ctrlPr>
                        </m:sSubPr>
                        <m:e>
                          <m:r>
                            <m:rPr>
                              <m:sty m:val="p"/>
                            </m:rPr>
                            <a:rPr lang="en-US" altLang="ja-JP">
                              <a:solidFill>
                                <a:schemeClr val="bg1">
                                  <a:lumMod val="50000"/>
                                </a:schemeClr>
                              </a:solidFill>
                              <a:latin typeface="Cambria Math" panose="02040503050406030204" pitchFamily="18" charset="0"/>
                            </a:rPr>
                            <m:t>H</m:t>
                          </m:r>
                        </m:e>
                        <m:sub>
                          <m:r>
                            <a:rPr lang="en-US" altLang="ja-JP">
                              <a:solidFill>
                                <a:schemeClr val="bg1">
                                  <a:lumMod val="50000"/>
                                </a:schemeClr>
                              </a:solidFill>
                              <a:latin typeface="Cambria Math" panose="02040503050406030204" pitchFamily="18" charset="0"/>
                            </a:rPr>
                            <m:t>1</m:t>
                          </m:r>
                        </m:sub>
                      </m:sSub>
                      <m:r>
                        <a:rPr lang="en-US" altLang="ja-JP">
                          <a:solidFill>
                            <a:schemeClr val="bg1">
                              <a:lumMod val="50000"/>
                            </a:schemeClr>
                          </a:solidFill>
                          <a:latin typeface="Cambria Math" panose="02040503050406030204" pitchFamily="18" charset="0"/>
                          <a:ea typeface="Cambria Math" panose="02040503050406030204" pitchFamily="18" charset="0"/>
                        </a:rPr>
                        <m:t>)</m:t>
                      </m:r>
                    </m:oMath>
                  </m:oMathPara>
                </a14:m>
                <a:endParaRPr lang="ja-JP" altLang="en-US">
                  <a:solidFill>
                    <a:schemeClr val="bg1">
                      <a:lumMod val="50000"/>
                    </a:schemeClr>
                  </a:solidFill>
                </a:endParaRPr>
              </a:p>
            </p:txBody>
          </p:sp>
        </mc:Choice>
        <mc:Fallback xmlns="">
          <p:sp>
            <p:nvSpPr>
              <p:cNvPr id="30" name="正方形/長方形 29">
                <a:extLst>
                  <a:ext uri="{FF2B5EF4-FFF2-40B4-BE49-F238E27FC236}">
                    <a16:creationId xmlns:a16="http://schemas.microsoft.com/office/drawing/2014/main" id="{FD4B8428-040D-8546-A7F0-14C45B46D7B2}"/>
                  </a:ext>
                </a:extLst>
              </p:cNvPr>
              <p:cNvSpPr>
                <a:spLocks noRot="1" noChangeAspect="1" noMove="1" noResize="1" noEditPoints="1" noAdjustHandles="1" noChangeArrowheads="1" noChangeShapeType="1" noTextEdit="1"/>
              </p:cNvSpPr>
              <p:nvPr/>
            </p:nvSpPr>
            <p:spPr>
              <a:xfrm>
                <a:off x="6893573" y="4115493"/>
                <a:ext cx="1193981" cy="369332"/>
              </a:xfrm>
              <a:prstGeom prst="rect">
                <a:avLst/>
              </a:prstGeom>
              <a:blipFill>
                <a:blip r:embed="rId12"/>
                <a:stretch>
                  <a:fillRect b="-13333"/>
                </a:stretch>
              </a:blipFill>
            </p:spPr>
            <p:txBody>
              <a:bodyPr/>
              <a:lstStyle/>
              <a:p>
                <a:r>
                  <a:rPr lang="ja-JP" altLang="en-US">
                    <a:noFill/>
                  </a:rPr>
                  <a:t> </a:t>
                </a:r>
              </a:p>
            </p:txBody>
          </p:sp>
        </mc:Fallback>
      </mc:AlternateContent>
      <p:cxnSp>
        <p:nvCxnSpPr>
          <p:cNvPr id="32" name="直線コネクタ 31">
            <a:extLst>
              <a:ext uri="{FF2B5EF4-FFF2-40B4-BE49-F238E27FC236}">
                <a16:creationId xmlns:a16="http://schemas.microsoft.com/office/drawing/2014/main" id="{42FF546F-FC31-6040-A8FC-DA5A984BA507}"/>
              </a:ext>
            </a:extLst>
          </p:cNvPr>
          <p:cNvCxnSpPr/>
          <p:nvPr/>
        </p:nvCxnSpPr>
        <p:spPr>
          <a:xfrm>
            <a:off x="6739003" y="4084667"/>
            <a:ext cx="1503123"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正方形/長方形 32">
                <a:extLst>
                  <a:ext uri="{FF2B5EF4-FFF2-40B4-BE49-F238E27FC236}">
                    <a16:creationId xmlns:a16="http://schemas.microsoft.com/office/drawing/2014/main" id="{4B5C1112-9707-334C-81D7-08D10E02B06B}"/>
                  </a:ext>
                </a:extLst>
              </p:cNvPr>
              <p:cNvSpPr/>
              <p:nvPr/>
            </p:nvSpPr>
            <p:spPr>
              <a:xfrm>
                <a:off x="9714326" y="4084667"/>
                <a:ext cx="11784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mtClean="0">
                          <a:solidFill>
                            <a:schemeClr val="bg1">
                              <a:lumMod val="50000"/>
                            </a:schemeClr>
                          </a:solidFill>
                          <a:latin typeface="Cambria Math" panose="02040503050406030204" pitchFamily="18" charset="0"/>
                          <a:ea typeface="Cambria Math" panose="02040503050406030204" pitchFamily="18" charset="0"/>
                        </a:rPr>
                        <m:t>P</m:t>
                      </m:r>
                      <m:r>
                        <a:rPr lang="en-US" altLang="ja-JP" smtClean="0">
                          <a:solidFill>
                            <a:schemeClr val="bg1">
                              <a:lumMod val="50000"/>
                            </a:schemeClr>
                          </a:solidFill>
                          <a:latin typeface="Cambria Math" panose="02040503050406030204" pitchFamily="18" charset="0"/>
                          <a:ea typeface="Cambria Math" panose="02040503050406030204" pitchFamily="18" charset="0"/>
                        </a:rPr>
                        <m:t>(</m:t>
                      </m:r>
                      <m:r>
                        <m:rPr>
                          <m:sty m:val="p"/>
                        </m:rPr>
                        <a:rPr lang="en-US" altLang="ja-JP" smtClean="0">
                          <a:solidFill>
                            <a:schemeClr val="bg1">
                              <a:lumMod val="50000"/>
                            </a:schemeClr>
                          </a:solidFill>
                          <a:latin typeface="Cambria Math" panose="02040503050406030204" pitchFamily="18" charset="0"/>
                          <a:ea typeface="Cambria Math" panose="02040503050406030204" pitchFamily="18" charset="0"/>
                        </a:rPr>
                        <m:t>D</m:t>
                      </m:r>
                      <m:r>
                        <m:rPr>
                          <m:nor/>
                        </m:rPr>
                        <a:rPr lang="ja-JP" altLang="en-US" dirty="0">
                          <a:solidFill>
                            <a:schemeClr val="bg1">
                              <a:lumMod val="50000"/>
                            </a:schemeClr>
                          </a:solidFill>
                          <a:latin typeface="Cambria Math" panose="02040503050406030204" pitchFamily="18" charset="0"/>
                          <a:ea typeface="Hiragino Kaku Gothic Pro W3" panose="020B0300000000000000" pitchFamily="34" charset="-128"/>
                        </a:rPr>
                        <m:t>⋂</m:t>
                      </m:r>
                      <m:sSub>
                        <m:sSubPr>
                          <m:ctrlPr>
                            <a:rPr lang="en-US" altLang="ja-JP" i="1">
                              <a:solidFill>
                                <a:schemeClr val="bg1">
                                  <a:lumMod val="50000"/>
                                </a:schemeClr>
                              </a:solidFill>
                              <a:latin typeface="Cambria Math" panose="02040503050406030204" pitchFamily="18" charset="0"/>
                            </a:rPr>
                          </m:ctrlPr>
                        </m:sSubPr>
                        <m:e>
                          <m:r>
                            <m:rPr>
                              <m:sty m:val="p"/>
                            </m:rPr>
                            <a:rPr lang="en-US" altLang="ja-JP">
                              <a:solidFill>
                                <a:schemeClr val="bg1">
                                  <a:lumMod val="50000"/>
                                </a:schemeClr>
                              </a:solidFill>
                              <a:latin typeface="Cambria Math" panose="02040503050406030204" pitchFamily="18" charset="0"/>
                            </a:rPr>
                            <m:t>H</m:t>
                          </m:r>
                        </m:e>
                        <m:sub>
                          <m:r>
                            <m:rPr>
                              <m:sty m:val="p"/>
                            </m:rPr>
                            <a:rPr lang="en-US" altLang="ja-JP" b="0" i="0" smtClean="0">
                              <a:solidFill>
                                <a:schemeClr val="bg1">
                                  <a:lumMod val="50000"/>
                                </a:schemeClr>
                              </a:solidFill>
                              <a:latin typeface="Cambria Math" panose="02040503050406030204" pitchFamily="18" charset="0"/>
                            </a:rPr>
                            <m:t>n</m:t>
                          </m:r>
                        </m:sub>
                      </m:sSub>
                      <m:r>
                        <a:rPr lang="en-US" altLang="ja-JP">
                          <a:solidFill>
                            <a:schemeClr val="bg1">
                              <a:lumMod val="50000"/>
                            </a:schemeClr>
                          </a:solidFill>
                          <a:latin typeface="Cambria Math" panose="02040503050406030204" pitchFamily="18" charset="0"/>
                          <a:ea typeface="Cambria Math" panose="02040503050406030204" pitchFamily="18" charset="0"/>
                        </a:rPr>
                        <m:t>)</m:t>
                      </m:r>
                    </m:oMath>
                  </m:oMathPara>
                </a14:m>
                <a:endParaRPr lang="ja-JP" altLang="en-US">
                  <a:solidFill>
                    <a:schemeClr val="bg1">
                      <a:lumMod val="50000"/>
                    </a:schemeClr>
                  </a:solidFill>
                </a:endParaRPr>
              </a:p>
            </p:txBody>
          </p:sp>
        </mc:Choice>
        <mc:Fallback xmlns="">
          <p:sp>
            <p:nvSpPr>
              <p:cNvPr id="33" name="正方形/長方形 32">
                <a:extLst>
                  <a:ext uri="{FF2B5EF4-FFF2-40B4-BE49-F238E27FC236}">
                    <a16:creationId xmlns:a16="http://schemas.microsoft.com/office/drawing/2014/main" id="{4B5C1112-9707-334C-81D7-08D10E02B06B}"/>
                  </a:ext>
                </a:extLst>
              </p:cNvPr>
              <p:cNvSpPr>
                <a:spLocks noRot="1" noChangeAspect="1" noMove="1" noResize="1" noEditPoints="1" noAdjustHandles="1" noChangeArrowheads="1" noChangeShapeType="1" noTextEdit="1"/>
              </p:cNvSpPr>
              <p:nvPr/>
            </p:nvSpPr>
            <p:spPr>
              <a:xfrm>
                <a:off x="9714326" y="4084667"/>
                <a:ext cx="1178464" cy="369332"/>
              </a:xfrm>
              <a:prstGeom prst="rect">
                <a:avLst/>
              </a:prstGeom>
              <a:blipFill>
                <a:blip r:embed="rId13"/>
                <a:stretch>
                  <a:fillRect b="-16667"/>
                </a:stretch>
              </a:blipFill>
            </p:spPr>
            <p:txBody>
              <a:bodyPr/>
              <a:lstStyle/>
              <a:p>
                <a:r>
                  <a:rPr lang="ja-JP" altLang="en-US">
                    <a:noFill/>
                  </a:rPr>
                  <a:t> </a:t>
                </a:r>
              </a:p>
            </p:txBody>
          </p:sp>
        </mc:Fallback>
      </mc:AlternateContent>
      <p:cxnSp>
        <p:nvCxnSpPr>
          <p:cNvPr id="34" name="直線コネクタ 33">
            <a:extLst>
              <a:ext uri="{FF2B5EF4-FFF2-40B4-BE49-F238E27FC236}">
                <a16:creationId xmlns:a16="http://schemas.microsoft.com/office/drawing/2014/main" id="{1A04C0CF-2322-C544-ACD1-698B9E68026C}"/>
              </a:ext>
            </a:extLst>
          </p:cNvPr>
          <p:cNvCxnSpPr/>
          <p:nvPr/>
        </p:nvCxnSpPr>
        <p:spPr>
          <a:xfrm>
            <a:off x="9559756" y="4053841"/>
            <a:ext cx="1503123"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日付プレースホルダー 2">
            <a:extLst>
              <a:ext uri="{FF2B5EF4-FFF2-40B4-BE49-F238E27FC236}">
                <a16:creationId xmlns:a16="http://schemas.microsoft.com/office/drawing/2014/main" id="{387A4F13-5039-7745-9C7F-6899FC814415}"/>
              </a:ext>
            </a:extLst>
          </p:cNvPr>
          <p:cNvSpPr>
            <a:spLocks noGrp="1"/>
          </p:cNvSpPr>
          <p:nvPr>
            <p:ph type="dt" sz="half" idx="10"/>
          </p:nvPr>
        </p:nvSpPr>
        <p:spPr/>
        <p:txBody>
          <a:bodyPr/>
          <a:lstStyle/>
          <a:p>
            <a:fld id="{7A6A5FB2-FA75-874E-B6BA-09BB643DB6BA}" type="datetime1">
              <a:rPr kumimoji="1" lang="ja-JP" altLang="en-US" smtClean="0"/>
              <a:t>2022/3/21</a:t>
            </a:fld>
            <a:endParaRPr kumimoji="1" lang="ja-JP" altLang="en-US"/>
          </a:p>
        </p:txBody>
      </p:sp>
      <p:sp>
        <p:nvSpPr>
          <p:cNvPr id="4" name="スライド番号プレースホルダー 3">
            <a:extLst>
              <a:ext uri="{FF2B5EF4-FFF2-40B4-BE49-F238E27FC236}">
                <a16:creationId xmlns:a16="http://schemas.microsoft.com/office/drawing/2014/main" id="{EB5BE97B-56BE-234E-8A6F-BE710110BD32}"/>
              </a:ext>
            </a:extLst>
          </p:cNvPr>
          <p:cNvSpPr>
            <a:spLocks noGrp="1"/>
          </p:cNvSpPr>
          <p:nvPr>
            <p:ph type="sldNum" sz="quarter" idx="12"/>
          </p:nvPr>
        </p:nvSpPr>
        <p:spPr/>
        <p:txBody>
          <a:bodyPr/>
          <a:lstStyle/>
          <a:p>
            <a:fld id="{A656C2C8-CEF6-9746-8F71-B28302ED3BCE}" type="slidenum">
              <a:rPr kumimoji="1" lang="ja-JP" altLang="en-US" smtClean="0"/>
              <a:t>28</a:t>
            </a:fld>
            <a:endParaRPr kumimoji="1" lang="ja-JP" altLang="en-US"/>
          </a:p>
        </p:txBody>
      </p:sp>
    </p:spTree>
    <p:extLst>
      <p:ext uri="{BB962C8B-B14F-4D97-AF65-F5344CB8AC3E}">
        <p14:creationId xmlns:p14="http://schemas.microsoft.com/office/powerpoint/2010/main" val="1857063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latin typeface="Hiragino Kaku Gothic Pro W3" panose="020B0300000000000000" pitchFamily="34" charset="-128"/>
                <a:ea typeface="Hiragino Kaku Gothic Pro W3" panose="020B0300000000000000" pitchFamily="34" charset="-128"/>
              </a:rPr>
              <a:t>ベイズの展開公式</a:t>
            </a:r>
            <a:endParaRPr lang="en-US" altLang="ja-JP" sz="1600" dirty="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721383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ベイズの基本公式を、原因</a:t>
            </a:r>
            <a:r>
              <a:rPr lang="en-US" altLang="ja-JP" dirty="0">
                <a:latin typeface="Hiragino Kaku Gothic Pro W3" panose="020B0300000000000000" pitchFamily="34" charset="-128"/>
                <a:ea typeface="Hiragino Kaku Gothic Pro W3" panose="020B0300000000000000" pitchFamily="34" charset="-128"/>
              </a:rPr>
              <a:t>H</a:t>
            </a:r>
            <a:r>
              <a:rPr lang="ja-JP" altLang="en-US">
                <a:latin typeface="Hiragino Kaku Gothic Pro W3" panose="020B0300000000000000" pitchFamily="34" charset="-128"/>
                <a:ea typeface="Hiragino Kaku Gothic Pro W3" panose="020B0300000000000000" pitchFamily="34" charset="-128"/>
              </a:rPr>
              <a:t>を</a:t>
            </a:r>
            <a:r>
              <a:rPr lang="en-US" altLang="ja-JP" dirty="0">
                <a:latin typeface="Hiragino Kaku Gothic Pro W3" panose="020B0300000000000000" pitchFamily="34" charset="-128"/>
                <a:ea typeface="Hiragino Kaku Gothic Pro W3" panose="020B0300000000000000" pitchFamily="34" charset="-128"/>
              </a:rPr>
              <a:t> n </a:t>
            </a:r>
            <a:r>
              <a:rPr lang="ja-JP" altLang="en-US">
                <a:latin typeface="Hiragino Kaku Gothic Pro W3" panose="020B0300000000000000" pitchFamily="34" charset="-128"/>
                <a:ea typeface="Hiragino Kaku Gothic Pro W3" panose="020B0300000000000000" pitchFamily="34" charset="-128"/>
              </a:rPr>
              <a:t>つに増やして拡張し、一般化する</a:t>
            </a:r>
            <a:endParaRPr kumimoji="1" lang="ja-JP" altLang="en-US">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6EA67A8A-BC81-3F40-91D0-F541E73C87D5}"/>
                  </a:ext>
                </a:extLst>
              </p:cNvPr>
              <p:cNvSpPr/>
              <p:nvPr/>
            </p:nvSpPr>
            <p:spPr>
              <a:xfrm>
                <a:off x="6106438" y="2300958"/>
                <a:ext cx="3712357" cy="80951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200" smtClean="0">
                          <a:latin typeface="Cambria Math" panose="02040503050406030204" pitchFamily="18" charset="0"/>
                          <a:ea typeface="Cambria Math" panose="02040503050406030204" pitchFamily="18" charset="0"/>
                        </a:rPr>
                        <m:t>P</m:t>
                      </m:r>
                      <m:d>
                        <m:dPr>
                          <m:ctrlPr>
                            <a:rPr lang="en-US" altLang="ja-JP" sz="2200" i="1">
                              <a:latin typeface="Cambria Math" panose="02040503050406030204" pitchFamily="18" charset="0"/>
                              <a:ea typeface="Cambria Math" panose="02040503050406030204" pitchFamily="18" charset="0"/>
                            </a:rPr>
                          </m:ctrlPr>
                        </m:dPr>
                        <m:e>
                          <m:sSub>
                            <m:sSubPr>
                              <m:ctrlPr>
                                <a:rPr lang="en-US" altLang="ja-JP" sz="2200" i="1">
                                  <a:latin typeface="Cambria Math" panose="02040503050406030204" pitchFamily="18" charset="0"/>
                                </a:rPr>
                              </m:ctrlPr>
                            </m:sSubPr>
                            <m:e>
                              <m:r>
                                <m:rPr>
                                  <m:sty m:val="p"/>
                                </m:rPr>
                                <a:rPr lang="en-US" altLang="ja-JP" sz="2200">
                                  <a:latin typeface="Cambria Math" panose="02040503050406030204" pitchFamily="18" charset="0"/>
                                </a:rPr>
                                <m:t>H</m:t>
                              </m:r>
                            </m:e>
                            <m:sub>
                              <m:r>
                                <m:rPr>
                                  <m:sty m:val="p"/>
                                </m:rPr>
                                <a:rPr lang="en-US" altLang="ja-JP" sz="2200" b="0" i="0" smtClean="0">
                                  <a:latin typeface="Cambria Math" panose="02040503050406030204" pitchFamily="18" charset="0"/>
                                </a:rPr>
                                <m:t>i</m:t>
                              </m:r>
                            </m:sub>
                          </m:sSub>
                        </m:e>
                        <m:e>
                          <m:r>
                            <m:rPr>
                              <m:sty m:val="p"/>
                            </m:rPr>
                            <a:rPr lang="en-US" altLang="ja-JP" sz="2200">
                              <a:latin typeface="Cambria Math" panose="02040503050406030204" pitchFamily="18" charset="0"/>
                              <a:ea typeface="Cambria Math" panose="02040503050406030204" pitchFamily="18" charset="0"/>
                            </a:rPr>
                            <m:t>D</m:t>
                          </m:r>
                        </m:e>
                      </m:d>
                      <m:r>
                        <a:rPr lang="en-US" altLang="ja-JP" sz="2200" smtClean="0">
                          <a:latin typeface="Cambria Math" panose="02040503050406030204" pitchFamily="18" charset="0"/>
                          <a:ea typeface="Cambria Math" panose="02040503050406030204" pitchFamily="18" charset="0"/>
                        </a:rPr>
                        <m:t>=</m:t>
                      </m:r>
                      <m:f>
                        <m:fPr>
                          <m:ctrlPr>
                            <a:rPr lang="en-US" altLang="ja-JP" sz="2200" i="1">
                              <a:latin typeface="Cambria Math" panose="02040503050406030204" pitchFamily="18" charset="0"/>
                              <a:ea typeface="Cambria Math" panose="02040503050406030204" pitchFamily="18" charset="0"/>
                            </a:rPr>
                          </m:ctrlPr>
                        </m:fPr>
                        <m:num>
                          <m:r>
                            <m:rPr>
                              <m:sty m:val="p"/>
                            </m:rPr>
                            <a:rPr lang="en-US" altLang="ja-JP" sz="2200">
                              <a:latin typeface="Cambria Math" panose="02040503050406030204" pitchFamily="18" charset="0"/>
                              <a:ea typeface="Cambria Math" panose="02040503050406030204" pitchFamily="18" charset="0"/>
                            </a:rPr>
                            <m:t>P</m:t>
                          </m:r>
                          <m:d>
                            <m:dPr>
                              <m:ctrlPr>
                                <a:rPr lang="en-US" altLang="ja-JP" sz="2200" i="1">
                                  <a:latin typeface="Cambria Math" panose="02040503050406030204" pitchFamily="18" charset="0"/>
                                  <a:ea typeface="Cambria Math" panose="02040503050406030204" pitchFamily="18" charset="0"/>
                                </a:rPr>
                              </m:ctrlPr>
                            </m:dPr>
                            <m:e>
                              <m:r>
                                <m:rPr>
                                  <m:sty m:val="p"/>
                                </m:rPr>
                                <a:rPr lang="en-US" altLang="ja-JP" sz="2200">
                                  <a:latin typeface="Cambria Math" panose="02040503050406030204" pitchFamily="18" charset="0"/>
                                  <a:ea typeface="Cambria Math" panose="02040503050406030204" pitchFamily="18" charset="0"/>
                                </a:rPr>
                                <m:t>D</m:t>
                              </m:r>
                            </m:e>
                            <m:e>
                              <m:sSub>
                                <m:sSubPr>
                                  <m:ctrlPr>
                                    <a:rPr lang="en-US" altLang="ja-JP" sz="2200" i="1">
                                      <a:latin typeface="Cambria Math" panose="02040503050406030204" pitchFamily="18" charset="0"/>
                                    </a:rPr>
                                  </m:ctrlPr>
                                </m:sSubPr>
                                <m:e>
                                  <m:r>
                                    <m:rPr>
                                      <m:sty m:val="p"/>
                                    </m:rPr>
                                    <a:rPr lang="en-US" altLang="ja-JP" sz="2200">
                                      <a:latin typeface="Cambria Math" panose="02040503050406030204" pitchFamily="18" charset="0"/>
                                    </a:rPr>
                                    <m:t>H</m:t>
                                  </m:r>
                                </m:e>
                                <m:sub>
                                  <m:r>
                                    <m:rPr>
                                      <m:sty m:val="p"/>
                                    </m:rPr>
                                    <a:rPr lang="en-US" altLang="ja-JP" sz="2200" b="0" i="0" smtClean="0">
                                      <a:latin typeface="Cambria Math" panose="02040503050406030204" pitchFamily="18" charset="0"/>
                                    </a:rPr>
                                    <m:t>i</m:t>
                                  </m:r>
                                </m:sub>
                              </m:sSub>
                            </m:e>
                          </m:d>
                          <m:r>
                            <m:rPr>
                              <m:sty m:val="p"/>
                            </m:rPr>
                            <a:rPr lang="en-US" altLang="ja-JP" sz="2200">
                              <a:latin typeface="Cambria Math" panose="02040503050406030204" pitchFamily="18" charset="0"/>
                              <a:ea typeface="Cambria Math" panose="02040503050406030204" pitchFamily="18" charset="0"/>
                            </a:rPr>
                            <m:t>P</m:t>
                          </m:r>
                          <m:r>
                            <a:rPr lang="en-US" altLang="ja-JP" sz="2200">
                              <a:latin typeface="Cambria Math" panose="02040503050406030204" pitchFamily="18" charset="0"/>
                              <a:ea typeface="Cambria Math" panose="02040503050406030204" pitchFamily="18" charset="0"/>
                            </a:rPr>
                            <m:t>(</m:t>
                          </m:r>
                          <m:sSub>
                            <m:sSubPr>
                              <m:ctrlPr>
                                <a:rPr lang="en-US" altLang="ja-JP" sz="2200" i="1">
                                  <a:latin typeface="Cambria Math" panose="02040503050406030204" pitchFamily="18" charset="0"/>
                                </a:rPr>
                              </m:ctrlPr>
                            </m:sSubPr>
                            <m:e>
                              <m:r>
                                <m:rPr>
                                  <m:sty m:val="p"/>
                                </m:rPr>
                                <a:rPr lang="en-US" altLang="ja-JP" sz="2200">
                                  <a:latin typeface="Cambria Math" panose="02040503050406030204" pitchFamily="18" charset="0"/>
                                </a:rPr>
                                <m:t>H</m:t>
                              </m:r>
                            </m:e>
                            <m:sub>
                              <m:r>
                                <m:rPr>
                                  <m:sty m:val="p"/>
                                </m:rPr>
                                <a:rPr lang="en-US" altLang="ja-JP" sz="2200" b="0" i="0" smtClean="0">
                                  <a:latin typeface="Cambria Math" panose="02040503050406030204" pitchFamily="18" charset="0"/>
                                </a:rPr>
                                <m:t>i</m:t>
                              </m:r>
                            </m:sub>
                          </m:sSub>
                          <m:r>
                            <a:rPr lang="en-US" altLang="ja-JP" sz="2200">
                              <a:latin typeface="Cambria Math" panose="02040503050406030204" pitchFamily="18" charset="0"/>
                              <a:ea typeface="Cambria Math" panose="02040503050406030204" pitchFamily="18" charset="0"/>
                            </a:rPr>
                            <m:t>)</m:t>
                          </m:r>
                        </m:num>
                        <m:den>
                          <m:r>
                            <m:rPr>
                              <m:sty m:val="p"/>
                            </m:rPr>
                            <a:rPr lang="en-US" altLang="ja-JP" sz="2200">
                              <a:latin typeface="Cambria Math" panose="02040503050406030204" pitchFamily="18" charset="0"/>
                              <a:ea typeface="Cambria Math" panose="02040503050406030204" pitchFamily="18" charset="0"/>
                            </a:rPr>
                            <m:t>P</m:t>
                          </m:r>
                          <m:r>
                            <a:rPr lang="en-US" altLang="ja-JP" sz="2200">
                              <a:latin typeface="Cambria Math" panose="02040503050406030204" pitchFamily="18" charset="0"/>
                              <a:ea typeface="Cambria Math" panose="02040503050406030204" pitchFamily="18" charset="0"/>
                            </a:rPr>
                            <m:t>(</m:t>
                          </m:r>
                          <m:r>
                            <m:rPr>
                              <m:sty m:val="p"/>
                            </m:rPr>
                            <a:rPr lang="en-US" altLang="ja-JP" sz="2200">
                              <a:latin typeface="Cambria Math" panose="02040503050406030204" pitchFamily="18" charset="0"/>
                              <a:ea typeface="Cambria Math" panose="02040503050406030204" pitchFamily="18" charset="0"/>
                            </a:rPr>
                            <m:t>D</m:t>
                          </m:r>
                          <m:r>
                            <a:rPr lang="en-US" altLang="ja-JP" sz="2200">
                              <a:latin typeface="Cambria Math" panose="02040503050406030204" pitchFamily="18" charset="0"/>
                              <a:ea typeface="Cambria Math" panose="02040503050406030204" pitchFamily="18" charset="0"/>
                            </a:rPr>
                            <m:t>)</m:t>
                          </m:r>
                        </m:den>
                      </m:f>
                    </m:oMath>
                  </m:oMathPara>
                </a14:m>
                <a:endParaRPr lang="en-US" altLang="ja-JP" sz="2200" dirty="0"/>
              </a:p>
            </p:txBody>
          </p:sp>
        </mc:Choice>
        <mc:Fallback xmlns="">
          <p:sp>
            <p:nvSpPr>
              <p:cNvPr id="6" name="正方形/長方形 5">
                <a:extLst>
                  <a:ext uri="{FF2B5EF4-FFF2-40B4-BE49-F238E27FC236}">
                    <a16:creationId xmlns:a16="http://schemas.microsoft.com/office/drawing/2014/main" id="{6EA67A8A-BC81-3F40-91D0-F541E73C87D5}"/>
                  </a:ext>
                </a:extLst>
              </p:cNvPr>
              <p:cNvSpPr>
                <a:spLocks noRot="1" noChangeAspect="1" noMove="1" noResize="1" noEditPoints="1" noAdjustHandles="1" noChangeArrowheads="1" noChangeShapeType="1" noTextEdit="1"/>
              </p:cNvSpPr>
              <p:nvPr/>
            </p:nvSpPr>
            <p:spPr>
              <a:xfrm>
                <a:off x="6106438" y="2300958"/>
                <a:ext cx="3712357" cy="809517"/>
              </a:xfrm>
              <a:prstGeom prst="rect">
                <a:avLst/>
              </a:prstGeom>
              <a:blipFill>
                <a:blip r:embed="rId3"/>
                <a:stretch>
                  <a:fillRect b="-9231"/>
                </a:stretch>
              </a:blipFill>
            </p:spPr>
            <p:txBody>
              <a:bodyPr/>
              <a:lstStyle/>
              <a:p>
                <a:r>
                  <a:rPr lang="ja-JP" altLang="en-US">
                    <a:noFill/>
                  </a:rPr>
                  <a:t> </a:t>
                </a:r>
              </a:p>
            </p:txBody>
          </p:sp>
        </mc:Fallback>
      </mc:AlternateContent>
      <p:graphicFrame>
        <p:nvGraphicFramePr>
          <p:cNvPr id="7" name="表 8">
            <a:extLst>
              <a:ext uri="{FF2B5EF4-FFF2-40B4-BE49-F238E27FC236}">
                <a16:creationId xmlns:a16="http://schemas.microsoft.com/office/drawing/2014/main" id="{6FBA8215-054B-2F40-92D0-5664C37767E1}"/>
              </a:ext>
            </a:extLst>
          </p:cNvPr>
          <p:cNvGraphicFramePr>
            <a:graphicFrameLocks noGrp="1"/>
          </p:cNvGraphicFramePr>
          <p:nvPr/>
        </p:nvGraphicFramePr>
        <p:xfrm>
          <a:off x="921208" y="2198612"/>
          <a:ext cx="4953501" cy="3588414"/>
        </p:xfrm>
        <a:graphic>
          <a:graphicData uri="http://schemas.openxmlformats.org/drawingml/2006/table">
            <a:tbl>
              <a:tblPr firstRow="1" bandRow="1">
                <a:tableStyleId>{5940675A-B579-460E-94D1-54222C63F5DA}</a:tableStyleId>
              </a:tblPr>
              <a:tblGrid>
                <a:gridCol w="1651167">
                  <a:extLst>
                    <a:ext uri="{9D8B030D-6E8A-4147-A177-3AD203B41FA5}">
                      <a16:colId xmlns:a16="http://schemas.microsoft.com/office/drawing/2014/main" val="227528160"/>
                    </a:ext>
                  </a:extLst>
                </a:gridCol>
                <a:gridCol w="1651167">
                  <a:extLst>
                    <a:ext uri="{9D8B030D-6E8A-4147-A177-3AD203B41FA5}">
                      <a16:colId xmlns:a16="http://schemas.microsoft.com/office/drawing/2014/main" val="1589337428"/>
                    </a:ext>
                  </a:extLst>
                </a:gridCol>
                <a:gridCol w="1651167">
                  <a:extLst>
                    <a:ext uri="{9D8B030D-6E8A-4147-A177-3AD203B41FA5}">
                      <a16:colId xmlns:a16="http://schemas.microsoft.com/office/drawing/2014/main" val="892418359"/>
                    </a:ext>
                  </a:extLst>
                </a:gridCol>
              </a:tblGrid>
              <a:tr h="1794207">
                <a:tc>
                  <a:txBody>
                    <a:bodyPr/>
                    <a:lstStyle/>
                    <a:p>
                      <a:endParaRPr kumimoji="1" lang="ja-JP" altLang="en-US"/>
                    </a:p>
                  </a:txBody>
                  <a:tcPr/>
                </a:tc>
                <a:tc>
                  <a:txBody>
                    <a:bodyPr/>
                    <a:lstStyle/>
                    <a:p>
                      <a:endParaRPr kumimoji="1" lang="ja-JP" altLang="en-US"/>
                    </a:p>
                  </a:txBody>
                  <a:tcPr/>
                </a:tc>
                <a:tc>
                  <a:txBody>
                    <a:bodyPr/>
                    <a:lstStyle/>
                    <a:p>
                      <a:endParaRPr kumimoji="1" lang="ja-JP" altLang="en-US">
                        <a:solidFill>
                          <a:srgbClr val="88CC01"/>
                        </a:solidFill>
                      </a:endParaRPr>
                    </a:p>
                  </a:txBody>
                  <a:tcPr/>
                </a:tc>
                <a:extLst>
                  <a:ext uri="{0D108BD9-81ED-4DB2-BD59-A6C34878D82A}">
                    <a16:rowId xmlns:a16="http://schemas.microsoft.com/office/drawing/2014/main" val="3709135086"/>
                  </a:ext>
                </a:extLst>
              </a:tr>
              <a:tr h="1794207">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898249171"/>
                  </a:ext>
                </a:extLst>
              </a:tr>
            </a:tbl>
          </a:graphicData>
        </a:graphic>
      </p:graphicFrame>
      <mc:AlternateContent xmlns:mc="http://schemas.openxmlformats.org/markup-compatibility/2006" xmlns:a14="http://schemas.microsoft.com/office/drawing/2010/main">
        <mc:Choice Requires="a14">
          <p:sp>
            <p:nvSpPr>
              <p:cNvPr id="16" name="正方形/長方形 15">
                <a:extLst>
                  <a:ext uri="{FF2B5EF4-FFF2-40B4-BE49-F238E27FC236}">
                    <a16:creationId xmlns:a16="http://schemas.microsoft.com/office/drawing/2014/main" id="{55A45C5A-481F-B245-9DC0-A23A8869B529}"/>
                  </a:ext>
                </a:extLst>
              </p:cNvPr>
              <p:cNvSpPr/>
              <p:nvPr/>
            </p:nvSpPr>
            <p:spPr>
              <a:xfrm>
                <a:off x="1413976" y="5328894"/>
                <a:ext cx="749143" cy="70788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4000" b="0" i="1" smtClean="0">
                              <a:solidFill>
                                <a:srgbClr val="00989C"/>
                              </a:solidFill>
                              <a:latin typeface="Cambria Math" panose="02040503050406030204" pitchFamily="18" charset="0"/>
                            </a:rPr>
                          </m:ctrlPr>
                        </m:sSubPr>
                        <m:e>
                          <m:r>
                            <m:rPr>
                              <m:sty m:val="p"/>
                            </m:rPr>
                            <a:rPr lang="en-US" altLang="ja-JP" sz="4000" b="0" i="0" smtClean="0">
                              <a:solidFill>
                                <a:srgbClr val="00989C"/>
                              </a:solidFill>
                              <a:latin typeface="Cambria Math" panose="02040503050406030204" pitchFamily="18" charset="0"/>
                            </a:rPr>
                            <m:t>H</m:t>
                          </m:r>
                        </m:e>
                        <m:sub>
                          <m:r>
                            <a:rPr lang="en-US" altLang="ja-JP" sz="4000" b="0" i="0" smtClean="0">
                              <a:solidFill>
                                <a:srgbClr val="00989C"/>
                              </a:solidFill>
                              <a:latin typeface="Cambria Math" panose="02040503050406030204" pitchFamily="18" charset="0"/>
                            </a:rPr>
                            <m:t>1</m:t>
                          </m:r>
                        </m:sub>
                      </m:sSub>
                    </m:oMath>
                  </m:oMathPara>
                </a14:m>
                <a:endParaRPr lang="ja-JP" altLang="en-US" sz="4000">
                  <a:solidFill>
                    <a:srgbClr val="00989C"/>
                  </a:solidFill>
                </a:endParaRPr>
              </a:p>
            </p:txBody>
          </p:sp>
        </mc:Choice>
        <mc:Fallback xmlns="">
          <p:sp>
            <p:nvSpPr>
              <p:cNvPr id="16" name="正方形/長方形 15">
                <a:extLst>
                  <a:ext uri="{FF2B5EF4-FFF2-40B4-BE49-F238E27FC236}">
                    <a16:creationId xmlns:a16="http://schemas.microsoft.com/office/drawing/2014/main" id="{55A45C5A-481F-B245-9DC0-A23A8869B529}"/>
                  </a:ext>
                </a:extLst>
              </p:cNvPr>
              <p:cNvSpPr>
                <a:spLocks noRot="1" noChangeAspect="1" noMove="1" noResize="1" noEditPoints="1" noAdjustHandles="1" noChangeArrowheads="1" noChangeShapeType="1" noTextEdit="1"/>
              </p:cNvSpPr>
              <p:nvPr/>
            </p:nvSpPr>
            <p:spPr>
              <a:xfrm>
                <a:off x="1413976" y="5328894"/>
                <a:ext cx="749143" cy="707886"/>
              </a:xfrm>
              <a:prstGeom prst="rect">
                <a:avLst/>
              </a:prstGeom>
              <a:blipFill>
                <a:blip r:embed="rId4"/>
                <a:stretch>
                  <a:fillRect l="-11667" r="-1667" b="-52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165727CC-942A-B041-A4AA-EF291B9B11C0}"/>
                  </a:ext>
                </a:extLst>
              </p:cNvPr>
              <p:cNvSpPr/>
              <p:nvPr/>
            </p:nvSpPr>
            <p:spPr>
              <a:xfrm>
                <a:off x="992850" y="2863805"/>
                <a:ext cx="1591394"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smtClean="0">
                          <a:solidFill>
                            <a:schemeClr val="tx1"/>
                          </a:solidFill>
                          <a:latin typeface="Cambria Math" panose="02040503050406030204" pitchFamily="18" charset="0"/>
                          <a:ea typeface="Cambria Math" panose="02040503050406030204" pitchFamily="18" charset="0"/>
                        </a:rPr>
                        <m:t>D</m:t>
                      </m:r>
                      <m:r>
                        <a:rPr lang="en-US" altLang="ja-JP" sz="2800" b="0" i="0" smtClean="0">
                          <a:solidFill>
                            <a:schemeClr val="tx1"/>
                          </a:solidFill>
                          <a:latin typeface="Cambria Math" panose="02040503050406030204" pitchFamily="18" charset="0"/>
                          <a:ea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m:rPr>
                              <m:sty m:val="p"/>
                            </m:rPr>
                            <a:rPr lang="en-US" altLang="ja-JP" sz="2800">
                              <a:solidFill>
                                <a:schemeClr val="tx1"/>
                              </a:solidFill>
                              <a:latin typeface="Cambria Math" panose="02040503050406030204" pitchFamily="18" charset="0"/>
                            </a:rPr>
                            <m:t>H</m:t>
                          </m:r>
                        </m:e>
                        <m:sub>
                          <m:r>
                            <a:rPr lang="en-US" altLang="ja-JP" sz="2800">
                              <a:solidFill>
                                <a:schemeClr val="tx1"/>
                              </a:solidFill>
                              <a:latin typeface="Cambria Math" panose="02040503050406030204" pitchFamily="18" charset="0"/>
                            </a:rPr>
                            <m:t>1</m:t>
                          </m:r>
                        </m:sub>
                      </m:sSub>
                    </m:oMath>
                  </m:oMathPara>
                </a14:m>
                <a:endParaRPr lang="ja-JP" altLang="en-US" sz="4800"/>
              </a:p>
            </p:txBody>
          </p:sp>
        </mc:Choice>
        <mc:Fallback xmlns="">
          <p:sp>
            <p:nvSpPr>
              <p:cNvPr id="10" name="正方形/長方形 9">
                <a:extLst>
                  <a:ext uri="{FF2B5EF4-FFF2-40B4-BE49-F238E27FC236}">
                    <a16:creationId xmlns:a16="http://schemas.microsoft.com/office/drawing/2014/main" id="{165727CC-942A-B041-A4AA-EF291B9B11C0}"/>
                  </a:ext>
                </a:extLst>
              </p:cNvPr>
              <p:cNvSpPr>
                <a:spLocks noRot="1" noChangeAspect="1" noMove="1" noResize="1" noEditPoints="1" noAdjustHandles="1" noChangeArrowheads="1" noChangeShapeType="1" noTextEdit="1"/>
              </p:cNvSpPr>
              <p:nvPr/>
            </p:nvSpPr>
            <p:spPr>
              <a:xfrm>
                <a:off x="992850" y="2863805"/>
                <a:ext cx="1591394" cy="523220"/>
              </a:xfrm>
              <a:prstGeom prst="rect">
                <a:avLst/>
              </a:prstGeom>
              <a:blipFill>
                <a:blip r:embed="rId5"/>
                <a:stretch>
                  <a:fillRect b="-47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4CE22BC7-E12D-0D4C-AE4D-398C509BC2AA}"/>
                  </a:ext>
                </a:extLst>
              </p:cNvPr>
              <p:cNvSpPr/>
              <p:nvPr/>
            </p:nvSpPr>
            <p:spPr>
              <a:xfrm>
                <a:off x="3023386" y="5328894"/>
                <a:ext cx="749143" cy="70788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4000" b="0" i="1" smtClean="0">
                              <a:solidFill>
                                <a:srgbClr val="00989C"/>
                              </a:solidFill>
                              <a:latin typeface="Cambria Math" panose="02040503050406030204" pitchFamily="18" charset="0"/>
                            </a:rPr>
                          </m:ctrlPr>
                        </m:sSubPr>
                        <m:e>
                          <m:r>
                            <m:rPr>
                              <m:sty m:val="p"/>
                            </m:rPr>
                            <a:rPr lang="en-US" altLang="ja-JP" sz="4000" b="0" i="0" smtClean="0">
                              <a:solidFill>
                                <a:srgbClr val="00989C"/>
                              </a:solidFill>
                              <a:latin typeface="Cambria Math" panose="02040503050406030204" pitchFamily="18" charset="0"/>
                            </a:rPr>
                            <m:t>H</m:t>
                          </m:r>
                        </m:e>
                        <m:sub>
                          <m:r>
                            <a:rPr lang="en-US" altLang="ja-JP" sz="4000" b="0" i="0" smtClean="0">
                              <a:solidFill>
                                <a:srgbClr val="00989C"/>
                              </a:solidFill>
                              <a:latin typeface="Cambria Math" panose="02040503050406030204" pitchFamily="18" charset="0"/>
                            </a:rPr>
                            <m:t>…</m:t>
                          </m:r>
                        </m:sub>
                      </m:sSub>
                    </m:oMath>
                  </m:oMathPara>
                </a14:m>
                <a:endParaRPr lang="ja-JP" altLang="en-US" sz="4000">
                  <a:solidFill>
                    <a:srgbClr val="00989C"/>
                  </a:solidFill>
                </a:endParaRPr>
              </a:p>
            </p:txBody>
          </p:sp>
        </mc:Choice>
        <mc:Fallback xmlns="">
          <p:sp>
            <p:nvSpPr>
              <p:cNvPr id="17" name="正方形/長方形 16">
                <a:extLst>
                  <a:ext uri="{FF2B5EF4-FFF2-40B4-BE49-F238E27FC236}">
                    <a16:creationId xmlns:a16="http://schemas.microsoft.com/office/drawing/2014/main" id="{4CE22BC7-E12D-0D4C-AE4D-398C509BC2AA}"/>
                  </a:ext>
                </a:extLst>
              </p:cNvPr>
              <p:cNvSpPr>
                <a:spLocks noRot="1" noChangeAspect="1" noMove="1" noResize="1" noEditPoints="1" noAdjustHandles="1" noChangeArrowheads="1" noChangeShapeType="1" noTextEdit="1"/>
              </p:cNvSpPr>
              <p:nvPr/>
            </p:nvSpPr>
            <p:spPr>
              <a:xfrm>
                <a:off x="3023386" y="5328894"/>
                <a:ext cx="749143" cy="707886"/>
              </a:xfrm>
              <a:prstGeom prst="rect">
                <a:avLst/>
              </a:prstGeom>
              <a:blipFill>
                <a:blip r:embed="rId6"/>
                <a:stretch>
                  <a:fillRect l="-1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B575459C-7836-054B-BA68-FCCF849539DE}"/>
                  </a:ext>
                </a:extLst>
              </p:cNvPr>
              <p:cNvSpPr/>
              <p:nvPr/>
            </p:nvSpPr>
            <p:spPr>
              <a:xfrm>
                <a:off x="4634991" y="5328894"/>
                <a:ext cx="749143" cy="70788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4000" b="0" i="1" smtClean="0">
                              <a:solidFill>
                                <a:srgbClr val="00989C"/>
                              </a:solidFill>
                              <a:latin typeface="Cambria Math" panose="02040503050406030204" pitchFamily="18" charset="0"/>
                            </a:rPr>
                          </m:ctrlPr>
                        </m:sSubPr>
                        <m:e>
                          <m:r>
                            <m:rPr>
                              <m:sty m:val="p"/>
                            </m:rPr>
                            <a:rPr lang="en-US" altLang="ja-JP" sz="4000" b="0" i="0" smtClean="0">
                              <a:solidFill>
                                <a:srgbClr val="00989C"/>
                              </a:solidFill>
                              <a:latin typeface="Cambria Math" panose="02040503050406030204" pitchFamily="18" charset="0"/>
                            </a:rPr>
                            <m:t>H</m:t>
                          </m:r>
                        </m:e>
                        <m:sub>
                          <m:r>
                            <m:rPr>
                              <m:sty m:val="p"/>
                            </m:rPr>
                            <a:rPr lang="en-US" altLang="ja-JP" sz="4000" b="0" i="0" smtClean="0">
                              <a:solidFill>
                                <a:srgbClr val="00989C"/>
                              </a:solidFill>
                              <a:latin typeface="Cambria Math" panose="02040503050406030204" pitchFamily="18" charset="0"/>
                            </a:rPr>
                            <m:t>n</m:t>
                          </m:r>
                        </m:sub>
                      </m:sSub>
                    </m:oMath>
                  </m:oMathPara>
                </a14:m>
                <a:endParaRPr lang="ja-JP" altLang="en-US" sz="4000">
                  <a:solidFill>
                    <a:srgbClr val="00989C"/>
                  </a:solidFill>
                </a:endParaRPr>
              </a:p>
            </p:txBody>
          </p:sp>
        </mc:Choice>
        <mc:Fallback xmlns="">
          <p:sp>
            <p:nvSpPr>
              <p:cNvPr id="19" name="正方形/長方形 18">
                <a:extLst>
                  <a:ext uri="{FF2B5EF4-FFF2-40B4-BE49-F238E27FC236}">
                    <a16:creationId xmlns:a16="http://schemas.microsoft.com/office/drawing/2014/main" id="{B575459C-7836-054B-BA68-FCCF849539DE}"/>
                  </a:ext>
                </a:extLst>
              </p:cNvPr>
              <p:cNvSpPr>
                <a:spLocks noRot="1" noChangeAspect="1" noMove="1" noResize="1" noEditPoints="1" noAdjustHandles="1" noChangeArrowheads="1" noChangeShapeType="1" noTextEdit="1"/>
              </p:cNvSpPr>
              <p:nvPr/>
            </p:nvSpPr>
            <p:spPr>
              <a:xfrm>
                <a:off x="4634991" y="5328894"/>
                <a:ext cx="749143" cy="707886"/>
              </a:xfrm>
              <a:prstGeom prst="rect">
                <a:avLst/>
              </a:prstGeom>
              <a:blipFill>
                <a:blip r:embed="rId7"/>
                <a:stretch>
                  <a:fillRect l="-10000" r="-3333" b="-1754"/>
                </a:stretch>
              </a:blipFill>
            </p:spPr>
            <p:txBody>
              <a:bodyPr/>
              <a:lstStyle/>
              <a:p>
                <a:r>
                  <a:rPr lang="ja-JP" altLang="en-US">
                    <a:noFill/>
                  </a:rPr>
                  <a:t> </a:t>
                </a:r>
              </a:p>
            </p:txBody>
          </p:sp>
        </mc:Fallback>
      </mc:AlternateContent>
      <p:sp>
        <p:nvSpPr>
          <p:cNvPr id="20" name="正方形/長方形 19">
            <a:extLst>
              <a:ext uri="{FF2B5EF4-FFF2-40B4-BE49-F238E27FC236}">
                <a16:creationId xmlns:a16="http://schemas.microsoft.com/office/drawing/2014/main" id="{136C76CD-6E9D-1A4F-878F-3B2CF275C66D}"/>
              </a:ext>
            </a:extLst>
          </p:cNvPr>
          <p:cNvSpPr/>
          <p:nvPr/>
        </p:nvSpPr>
        <p:spPr>
          <a:xfrm>
            <a:off x="921208" y="2213372"/>
            <a:ext cx="4953500" cy="1794207"/>
          </a:xfrm>
          <a:prstGeom prst="rect">
            <a:avLst/>
          </a:prstGeom>
          <a:solidFill>
            <a:srgbClr val="1E8A14">
              <a:alpha val="11000"/>
            </a:srgbClr>
          </a:solidFill>
          <a:ln w="57150">
            <a:solidFill>
              <a:srgbClr val="1E8A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6088F0C5-4D21-4041-B467-B634913433CE}"/>
                  </a:ext>
                </a:extLst>
              </p:cNvPr>
              <p:cNvSpPr/>
              <p:nvPr/>
            </p:nvSpPr>
            <p:spPr>
              <a:xfrm>
                <a:off x="108487" y="2679139"/>
                <a:ext cx="733830" cy="70788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4000" smtClean="0">
                          <a:solidFill>
                            <a:srgbClr val="1E8A14"/>
                          </a:solidFill>
                          <a:latin typeface="Cambria Math" panose="02040503050406030204" pitchFamily="18" charset="0"/>
                          <a:ea typeface="Cambria Math" panose="02040503050406030204" pitchFamily="18" charset="0"/>
                        </a:rPr>
                        <m:t>D</m:t>
                      </m:r>
                    </m:oMath>
                  </m:oMathPara>
                </a14:m>
                <a:endParaRPr lang="ja-JP" altLang="en-US" sz="4000">
                  <a:solidFill>
                    <a:srgbClr val="1E8A14"/>
                  </a:solidFill>
                </a:endParaRPr>
              </a:p>
            </p:txBody>
          </p:sp>
        </mc:Choice>
        <mc:Fallback xmlns="">
          <p:sp>
            <p:nvSpPr>
              <p:cNvPr id="9" name="正方形/長方形 8">
                <a:extLst>
                  <a:ext uri="{FF2B5EF4-FFF2-40B4-BE49-F238E27FC236}">
                    <a16:creationId xmlns:a16="http://schemas.microsoft.com/office/drawing/2014/main" id="{6088F0C5-4D21-4041-B467-B634913433CE}"/>
                  </a:ext>
                </a:extLst>
              </p:cNvPr>
              <p:cNvSpPr>
                <a:spLocks noRot="1" noChangeAspect="1" noMove="1" noResize="1" noEditPoints="1" noAdjustHandles="1" noChangeArrowheads="1" noChangeShapeType="1" noTextEdit="1"/>
              </p:cNvSpPr>
              <p:nvPr/>
            </p:nvSpPr>
            <p:spPr>
              <a:xfrm>
                <a:off x="108487" y="2679139"/>
                <a:ext cx="733830" cy="707886"/>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正方形/長方形 21">
                <a:extLst>
                  <a:ext uri="{FF2B5EF4-FFF2-40B4-BE49-F238E27FC236}">
                    <a16:creationId xmlns:a16="http://schemas.microsoft.com/office/drawing/2014/main" id="{18D14169-9671-D64B-9E87-891416A1EC85}"/>
                  </a:ext>
                </a:extLst>
              </p:cNvPr>
              <p:cNvSpPr/>
              <p:nvPr/>
            </p:nvSpPr>
            <p:spPr>
              <a:xfrm>
                <a:off x="2609296" y="2990381"/>
                <a:ext cx="1591394"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ja-JP" altLang="en-US" sz="2000" i="1" smtClean="0">
                          <a:latin typeface="Cambria Math" panose="02040503050406030204" pitchFamily="18" charset="0"/>
                        </a:rPr>
                        <m:t>・・・</m:t>
                      </m:r>
                    </m:oMath>
                  </m:oMathPara>
                </a14:m>
                <a:endParaRPr lang="ja-JP" altLang="en-US" sz="2000"/>
              </a:p>
            </p:txBody>
          </p:sp>
        </mc:Choice>
        <mc:Fallback xmlns="">
          <p:sp>
            <p:nvSpPr>
              <p:cNvPr id="22" name="正方形/長方形 21">
                <a:extLst>
                  <a:ext uri="{FF2B5EF4-FFF2-40B4-BE49-F238E27FC236}">
                    <a16:creationId xmlns:a16="http://schemas.microsoft.com/office/drawing/2014/main" id="{18D14169-9671-D64B-9E87-891416A1EC85}"/>
                  </a:ext>
                </a:extLst>
              </p:cNvPr>
              <p:cNvSpPr>
                <a:spLocks noRot="1" noChangeAspect="1" noMove="1" noResize="1" noEditPoints="1" noAdjustHandles="1" noChangeArrowheads="1" noChangeShapeType="1" noTextEdit="1"/>
              </p:cNvSpPr>
              <p:nvPr/>
            </p:nvSpPr>
            <p:spPr>
              <a:xfrm>
                <a:off x="2609296" y="2990381"/>
                <a:ext cx="1591394" cy="400110"/>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A826C999-E3F3-1F4E-94B1-77151176D841}"/>
                  </a:ext>
                </a:extLst>
              </p:cNvPr>
              <p:cNvSpPr/>
              <p:nvPr/>
            </p:nvSpPr>
            <p:spPr>
              <a:xfrm>
                <a:off x="4283315" y="2848865"/>
                <a:ext cx="1591394"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smtClean="0">
                          <a:solidFill>
                            <a:schemeClr val="tx1"/>
                          </a:solidFill>
                          <a:latin typeface="Cambria Math" panose="02040503050406030204" pitchFamily="18" charset="0"/>
                          <a:ea typeface="Cambria Math" panose="02040503050406030204" pitchFamily="18" charset="0"/>
                        </a:rPr>
                        <m:t>D</m:t>
                      </m:r>
                      <m:r>
                        <a:rPr lang="en-US" altLang="ja-JP" sz="2800" b="0" i="0" smtClean="0">
                          <a:solidFill>
                            <a:schemeClr val="tx1"/>
                          </a:solidFill>
                          <a:latin typeface="Cambria Math" panose="02040503050406030204" pitchFamily="18" charset="0"/>
                          <a:ea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m:rPr>
                              <m:sty m:val="p"/>
                            </m:rPr>
                            <a:rPr lang="en-US" altLang="ja-JP" sz="2800">
                              <a:solidFill>
                                <a:schemeClr val="tx1"/>
                              </a:solidFill>
                              <a:latin typeface="Cambria Math" panose="02040503050406030204" pitchFamily="18" charset="0"/>
                            </a:rPr>
                            <m:t>H</m:t>
                          </m:r>
                        </m:e>
                        <m:sub>
                          <m:r>
                            <a:rPr lang="en-US" altLang="ja-JP" sz="2800" b="0" i="0" smtClean="0">
                              <a:solidFill>
                                <a:schemeClr val="tx1"/>
                              </a:solidFill>
                              <a:latin typeface="Cambria Math" panose="02040503050406030204" pitchFamily="18" charset="0"/>
                            </a:rPr>
                            <m:t>3</m:t>
                          </m:r>
                        </m:sub>
                      </m:sSub>
                    </m:oMath>
                  </m:oMathPara>
                </a14:m>
                <a:endParaRPr lang="ja-JP" altLang="en-US" sz="4800"/>
              </a:p>
            </p:txBody>
          </p:sp>
        </mc:Choice>
        <mc:Fallback xmlns="">
          <p:sp>
            <p:nvSpPr>
              <p:cNvPr id="23" name="正方形/長方形 22">
                <a:extLst>
                  <a:ext uri="{FF2B5EF4-FFF2-40B4-BE49-F238E27FC236}">
                    <a16:creationId xmlns:a16="http://schemas.microsoft.com/office/drawing/2014/main" id="{A826C999-E3F3-1F4E-94B1-77151176D841}"/>
                  </a:ext>
                </a:extLst>
              </p:cNvPr>
              <p:cNvSpPr>
                <a:spLocks noRot="1" noChangeAspect="1" noMove="1" noResize="1" noEditPoints="1" noAdjustHandles="1" noChangeArrowheads="1" noChangeShapeType="1" noTextEdit="1"/>
              </p:cNvSpPr>
              <p:nvPr/>
            </p:nvSpPr>
            <p:spPr>
              <a:xfrm>
                <a:off x="4283315" y="2848865"/>
                <a:ext cx="1591394" cy="523220"/>
              </a:xfrm>
              <a:prstGeom prst="rect">
                <a:avLst/>
              </a:prstGeom>
              <a:blipFill>
                <a:blip r:embed="rId10"/>
                <a:stretch>
                  <a:fillRect b="-47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2A8EF356-9FAA-714D-9513-5EC5528ACE5B}"/>
                  </a:ext>
                </a:extLst>
              </p:cNvPr>
              <p:cNvSpPr/>
              <p:nvPr/>
            </p:nvSpPr>
            <p:spPr>
              <a:xfrm>
                <a:off x="6317293" y="3927505"/>
                <a:ext cx="5617948" cy="11480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200" smtClean="0">
                          <a:latin typeface="Cambria Math" panose="02040503050406030204" pitchFamily="18" charset="0"/>
                          <a:ea typeface="Cambria Math" panose="02040503050406030204" pitchFamily="18" charset="0"/>
                        </a:rPr>
                        <m:t>=</m:t>
                      </m:r>
                      <m:f>
                        <m:fPr>
                          <m:ctrlPr>
                            <a:rPr lang="en-US" altLang="ja-JP" sz="2200" i="1" smtClean="0">
                              <a:latin typeface="Cambria Math" panose="02040503050406030204" pitchFamily="18" charset="0"/>
                              <a:ea typeface="Cambria Math" panose="02040503050406030204" pitchFamily="18" charset="0"/>
                            </a:rPr>
                          </m:ctrlPr>
                        </m:fPr>
                        <m:num>
                          <m:r>
                            <m:rPr>
                              <m:sty m:val="p"/>
                            </m:rPr>
                            <a:rPr lang="en-US" altLang="ja-JP" sz="2200">
                              <a:latin typeface="Cambria Math" panose="02040503050406030204" pitchFamily="18" charset="0"/>
                              <a:ea typeface="Cambria Math" panose="02040503050406030204" pitchFamily="18" charset="0"/>
                            </a:rPr>
                            <m:t>P</m:t>
                          </m:r>
                          <m:d>
                            <m:dPr>
                              <m:ctrlPr>
                                <a:rPr lang="en-US" altLang="ja-JP" sz="2200" i="1">
                                  <a:latin typeface="Cambria Math" panose="02040503050406030204" pitchFamily="18" charset="0"/>
                                  <a:ea typeface="Cambria Math" panose="02040503050406030204" pitchFamily="18" charset="0"/>
                                </a:rPr>
                              </m:ctrlPr>
                            </m:dPr>
                            <m:e>
                              <m:r>
                                <m:rPr>
                                  <m:sty m:val="p"/>
                                </m:rPr>
                                <a:rPr lang="en-US" altLang="ja-JP" sz="2200">
                                  <a:latin typeface="Cambria Math" panose="02040503050406030204" pitchFamily="18" charset="0"/>
                                  <a:ea typeface="Cambria Math" panose="02040503050406030204" pitchFamily="18" charset="0"/>
                                </a:rPr>
                                <m:t>D</m:t>
                              </m:r>
                            </m:e>
                            <m:e>
                              <m:sSub>
                                <m:sSubPr>
                                  <m:ctrlPr>
                                    <a:rPr lang="en-US" altLang="ja-JP" sz="2200" i="1">
                                      <a:latin typeface="Cambria Math" panose="02040503050406030204" pitchFamily="18" charset="0"/>
                                    </a:rPr>
                                  </m:ctrlPr>
                                </m:sSubPr>
                                <m:e>
                                  <m:r>
                                    <m:rPr>
                                      <m:sty m:val="p"/>
                                    </m:rPr>
                                    <a:rPr lang="en-US" altLang="ja-JP" sz="2200">
                                      <a:latin typeface="Cambria Math" panose="02040503050406030204" pitchFamily="18" charset="0"/>
                                    </a:rPr>
                                    <m:t>H</m:t>
                                  </m:r>
                                </m:e>
                                <m:sub>
                                  <m:r>
                                    <m:rPr>
                                      <m:sty m:val="p"/>
                                    </m:rPr>
                                    <a:rPr lang="en-US" altLang="ja-JP" sz="2200" b="0" i="0" smtClean="0">
                                      <a:latin typeface="Cambria Math" panose="02040503050406030204" pitchFamily="18" charset="0"/>
                                    </a:rPr>
                                    <m:t>i</m:t>
                                  </m:r>
                                </m:sub>
                              </m:sSub>
                            </m:e>
                          </m:d>
                          <m:r>
                            <m:rPr>
                              <m:sty m:val="p"/>
                            </m:rPr>
                            <a:rPr lang="en-US" altLang="ja-JP" sz="2200">
                              <a:latin typeface="Cambria Math" panose="02040503050406030204" pitchFamily="18" charset="0"/>
                              <a:ea typeface="Cambria Math" panose="02040503050406030204" pitchFamily="18" charset="0"/>
                            </a:rPr>
                            <m:t>P</m:t>
                          </m:r>
                          <m:r>
                            <a:rPr lang="en-US" altLang="ja-JP" sz="2200">
                              <a:latin typeface="Cambria Math" panose="02040503050406030204" pitchFamily="18" charset="0"/>
                              <a:ea typeface="Cambria Math" panose="02040503050406030204" pitchFamily="18" charset="0"/>
                            </a:rPr>
                            <m:t>(</m:t>
                          </m:r>
                          <m:sSub>
                            <m:sSubPr>
                              <m:ctrlPr>
                                <a:rPr lang="en-US" altLang="ja-JP" sz="2200" i="1">
                                  <a:latin typeface="Cambria Math" panose="02040503050406030204" pitchFamily="18" charset="0"/>
                                </a:rPr>
                              </m:ctrlPr>
                            </m:sSubPr>
                            <m:e>
                              <m:r>
                                <m:rPr>
                                  <m:sty m:val="p"/>
                                </m:rPr>
                                <a:rPr lang="en-US" altLang="ja-JP" sz="2200">
                                  <a:latin typeface="Cambria Math" panose="02040503050406030204" pitchFamily="18" charset="0"/>
                                </a:rPr>
                                <m:t>H</m:t>
                              </m:r>
                            </m:e>
                            <m:sub>
                              <m:r>
                                <m:rPr>
                                  <m:sty m:val="p"/>
                                </m:rPr>
                                <a:rPr lang="en-US" altLang="ja-JP" sz="2200" b="0" i="0" smtClean="0">
                                  <a:latin typeface="Cambria Math" panose="02040503050406030204" pitchFamily="18" charset="0"/>
                                </a:rPr>
                                <m:t>i</m:t>
                              </m:r>
                            </m:sub>
                          </m:sSub>
                          <m:r>
                            <a:rPr lang="en-US" altLang="ja-JP" sz="2200">
                              <a:latin typeface="Cambria Math" panose="02040503050406030204" pitchFamily="18" charset="0"/>
                              <a:ea typeface="Cambria Math" panose="02040503050406030204" pitchFamily="18" charset="0"/>
                            </a:rPr>
                            <m:t>)</m:t>
                          </m:r>
                        </m:num>
                        <m:den>
                          <m:r>
                            <m:rPr>
                              <m:sty m:val="p"/>
                            </m:rPr>
                            <a:rPr lang="en-US" altLang="ja-JP" sz="2200">
                              <a:latin typeface="Cambria Math" panose="02040503050406030204" pitchFamily="18" charset="0"/>
                              <a:ea typeface="Cambria Math" panose="02040503050406030204" pitchFamily="18" charset="0"/>
                            </a:rPr>
                            <m:t>P</m:t>
                          </m:r>
                          <m:d>
                            <m:dPr>
                              <m:ctrlPr>
                                <a:rPr lang="en-US" altLang="ja-JP" sz="2200" i="1">
                                  <a:latin typeface="Cambria Math" panose="02040503050406030204" pitchFamily="18" charset="0"/>
                                  <a:ea typeface="Cambria Math" panose="02040503050406030204" pitchFamily="18" charset="0"/>
                                </a:rPr>
                              </m:ctrlPr>
                            </m:dPr>
                            <m:e>
                              <m:r>
                                <m:rPr>
                                  <m:sty m:val="p"/>
                                </m:rPr>
                                <a:rPr lang="en-US" altLang="ja-JP" sz="2200">
                                  <a:latin typeface="Cambria Math" panose="02040503050406030204" pitchFamily="18" charset="0"/>
                                  <a:ea typeface="Cambria Math" panose="02040503050406030204" pitchFamily="18" charset="0"/>
                                </a:rPr>
                                <m:t>D</m:t>
                              </m:r>
                            </m:e>
                            <m:e>
                              <m:sSub>
                                <m:sSubPr>
                                  <m:ctrlPr>
                                    <a:rPr lang="en-US" altLang="ja-JP" sz="2200" i="1">
                                      <a:latin typeface="Cambria Math" panose="02040503050406030204" pitchFamily="18" charset="0"/>
                                    </a:rPr>
                                  </m:ctrlPr>
                                </m:sSubPr>
                                <m:e>
                                  <m:r>
                                    <m:rPr>
                                      <m:sty m:val="p"/>
                                    </m:rPr>
                                    <a:rPr lang="en-US" altLang="ja-JP" sz="2200">
                                      <a:latin typeface="Cambria Math" panose="02040503050406030204" pitchFamily="18" charset="0"/>
                                    </a:rPr>
                                    <m:t>H</m:t>
                                  </m:r>
                                </m:e>
                                <m:sub>
                                  <m:r>
                                    <a:rPr lang="en-US" altLang="ja-JP" sz="2200">
                                      <a:latin typeface="Cambria Math" panose="02040503050406030204" pitchFamily="18" charset="0"/>
                                    </a:rPr>
                                    <m:t>1</m:t>
                                  </m:r>
                                </m:sub>
                              </m:sSub>
                            </m:e>
                          </m:d>
                          <m:r>
                            <m:rPr>
                              <m:sty m:val="p"/>
                            </m:rPr>
                            <a:rPr lang="en-US" altLang="ja-JP" sz="2200">
                              <a:latin typeface="Cambria Math" panose="02040503050406030204" pitchFamily="18" charset="0"/>
                              <a:ea typeface="Cambria Math" panose="02040503050406030204" pitchFamily="18" charset="0"/>
                            </a:rPr>
                            <m:t>P</m:t>
                          </m:r>
                          <m:r>
                            <a:rPr lang="en-US" altLang="ja-JP" sz="2200">
                              <a:latin typeface="Cambria Math" panose="02040503050406030204" pitchFamily="18" charset="0"/>
                              <a:ea typeface="Cambria Math" panose="02040503050406030204" pitchFamily="18" charset="0"/>
                            </a:rPr>
                            <m:t>(</m:t>
                          </m:r>
                          <m:sSub>
                            <m:sSubPr>
                              <m:ctrlPr>
                                <a:rPr lang="en-US" altLang="ja-JP" sz="2200" i="1">
                                  <a:latin typeface="Cambria Math" panose="02040503050406030204" pitchFamily="18" charset="0"/>
                                </a:rPr>
                              </m:ctrlPr>
                            </m:sSubPr>
                            <m:e>
                              <m:r>
                                <m:rPr>
                                  <m:sty m:val="p"/>
                                </m:rPr>
                                <a:rPr lang="en-US" altLang="ja-JP" sz="2200">
                                  <a:latin typeface="Cambria Math" panose="02040503050406030204" pitchFamily="18" charset="0"/>
                                </a:rPr>
                                <m:t>H</m:t>
                              </m:r>
                            </m:e>
                            <m:sub>
                              <m:r>
                                <a:rPr lang="en-US" altLang="ja-JP" sz="2200">
                                  <a:latin typeface="Cambria Math" panose="02040503050406030204" pitchFamily="18" charset="0"/>
                                </a:rPr>
                                <m:t>1</m:t>
                              </m:r>
                            </m:sub>
                          </m:sSub>
                          <m:r>
                            <a:rPr lang="en-US" altLang="ja-JP" sz="2200">
                              <a:latin typeface="Cambria Math" panose="02040503050406030204" pitchFamily="18" charset="0"/>
                              <a:ea typeface="Cambria Math" panose="02040503050406030204" pitchFamily="18" charset="0"/>
                            </a:rPr>
                            <m:t>)</m:t>
                          </m:r>
                          <m:r>
                            <a:rPr lang="en-US" altLang="ja-JP" sz="2200" b="0" i="1" smtClean="0">
                              <a:latin typeface="Cambria Math" panose="02040503050406030204" pitchFamily="18" charset="0"/>
                              <a:ea typeface="Cambria Math" panose="02040503050406030204" pitchFamily="18" charset="0"/>
                            </a:rPr>
                            <m:t>+</m:t>
                          </m:r>
                          <m:r>
                            <a:rPr lang="ja-JP" altLang="en-US" sz="2200" i="1" smtClean="0">
                              <a:latin typeface="Cambria Math" panose="02040503050406030204" pitchFamily="18" charset="0"/>
                              <a:ea typeface="Cambria Math" panose="02040503050406030204" pitchFamily="18" charset="0"/>
                            </a:rPr>
                            <m:t>・・・</m:t>
                          </m:r>
                          <m:r>
                            <a:rPr lang="en-US" altLang="ja-JP" sz="2200" i="1">
                              <a:latin typeface="Cambria Math" panose="02040503050406030204" pitchFamily="18" charset="0"/>
                              <a:ea typeface="Cambria Math" panose="02040503050406030204" pitchFamily="18" charset="0"/>
                            </a:rPr>
                            <m:t>+</m:t>
                          </m:r>
                          <m:r>
                            <m:rPr>
                              <m:sty m:val="p"/>
                            </m:rPr>
                            <a:rPr lang="en-US" altLang="ja-JP" sz="2200">
                              <a:latin typeface="Cambria Math" panose="02040503050406030204" pitchFamily="18" charset="0"/>
                              <a:ea typeface="Cambria Math" panose="02040503050406030204" pitchFamily="18" charset="0"/>
                            </a:rPr>
                            <m:t>P</m:t>
                          </m:r>
                          <m:d>
                            <m:dPr>
                              <m:ctrlPr>
                                <a:rPr lang="en-US" altLang="ja-JP" sz="2200" i="1">
                                  <a:latin typeface="Cambria Math" panose="02040503050406030204" pitchFamily="18" charset="0"/>
                                  <a:ea typeface="Cambria Math" panose="02040503050406030204" pitchFamily="18" charset="0"/>
                                </a:rPr>
                              </m:ctrlPr>
                            </m:dPr>
                            <m:e>
                              <m:r>
                                <m:rPr>
                                  <m:sty m:val="p"/>
                                </m:rPr>
                                <a:rPr lang="en-US" altLang="ja-JP" sz="2200">
                                  <a:latin typeface="Cambria Math" panose="02040503050406030204" pitchFamily="18" charset="0"/>
                                  <a:ea typeface="Cambria Math" panose="02040503050406030204" pitchFamily="18" charset="0"/>
                                </a:rPr>
                                <m:t>D</m:t>
                              </m:r>
                            </m:e>
                            <m:e>
                              <m:sSub>
                                <m:sSubPr>
                                  <m:ctrlPr>
                                    <a:rPr lang="en-US" altLang="ja-JP" sz="2200" i="1">
                                      <a:latin typeface="Cambria Math" panose="02040503050406030204" pitchFamily="18" charset="0"/>
                                    </a:rPr>
                                  </m:ctrlPr>
                                </m:sSubPr>
                                <m:e>
                                  <m:r>
                                    <m:rPr>
                                      <m:sty m:val="p"/>
                                    </m:rPr>
                                    <a:rPr lang="en-US" altLang="ja-JP" sz="2200" smtClean="0">
                                      <a:latin typeface="Cambria Math" panose="02040503050406030204" pitchFamily="18" charset="0"/>
                                    </a:rPr>
                                    <m:t>H</m:t>
                                  </m:r>
                                </m:e>
                                <m:sub>
                                  <m:r>
                                    <m:rPr>
                                      <m:sty m:val="p"/>
                                    </m:rPr>
                                    <a:rPr lang="en-US" altLang="ja-JP" sz="2200" b="0" i="0" smtClean="0">
                                      <a:latin typeface="Cambria Math" panose="02040503050406030204" pitchFamily="18" charset="0"/>
                                    </a:rPr>
                                    <m:t>n</m:t>
                                  </m:r>
                                </m:sub>
                              </m:sSub>
                            </m:e>
                          </m:d>
                          <m:r>
                            <m:rPr>
                              <m:sty m:val="p"/>
                            </m:rPr>
                            <a:rPr lang="en-US" altLang="ja-JP" sz="2200">
                              <a:latin typeface="Cambria Math" panose="02040503050406030204" pitchFamily="18" charset="0"/>
                              <a:ea typeface="Cambria Math" panose="02040503050406030204" pitchFamily="18" charset="0"/>
                            </a:rPr>
                            <m:t>P</m:t>
                          </m:r>
                          <m:r>
                            <a:rPr lang="en-US" altLang="ja-JP" sz="2200">
                              <a:latin typeface="Cambria Math" panose="02040503050406030204" pitchFamily="18" charset="0"/>
                              <a:ea typeface="Cambria Math" panose="02040503050406030204" pitchFamily="18" charset="0"/>
                            </a:rPr>
                            <m:t>(</m:t>
                          </m:r>
                          <m:sSub>
                            <m:sSubPr>
                              <m:ctrlPr>
                                <a:rPr lang="en-US" altLang="ja-JP" sz="2200" i="1">
                                  <a:latin typeface="Cambria Math" panose="02040503050406030204" pitchFamily="18" charset="0"/>
                                </a:rPr>
                              </m:ctrlPr>
                            </m:sSubPr>
                            <m:e>
                              <m:r>
                                <m:rPr>
                                  <m:sty m:val="p"/>
                                </m:rPr>
                                <a:rPr lang="en-US" altLang="ja-JP" sz="2200">
                                  <a:latin typeface="Cambria Math" panose="02040503050406030204" pitchFamily="18" charset="0"/>
                                </a:rPr>
                                <m:t>H</m:t>
                              </m:r>
                            </m:e>
                            <m:sub>
                              <m:r>
                                <m:rPr>
                                  <m:sty m:val="p"/>
                                </m:rPr>
                                <a:rPr lang="en-US" altLang="ja-JP" sz="2200" b="0" i="0" smtClean="0">
                                  <a:latin typeface="Cambria Math" panose="02040503050406030204" pitchFamily="18" charset="0"/>
                                </a:rPr>
                                <m:t>n</m:t>
                              </m:r>
                            </m:sub>
                          </m:sSub>
                          <m:r>
                            <a:rPr lang="en-US" altLang="ja-JP" sz="2200">
                              <a:latin typeface="Cambria Math" panose="02040503050406030204" pitchFamily="18" charset="0"/>
                              <a:ea typeface="Cambria Math" panose="02040503050406030204" pitchFamily="18" charset="0"/>
                            </a:rPr>
                            <m:t>)</m:t>
                          </m:r>
                        </m:den>
                      </m:f>
                    </m:oMath>
                  </m:oMathPara>
                </a14:m>
                <a:endParaRPr lang="en-US" altLang="ja-JP" sz="2200" dirty="0"/>
              </a:p>
              <a:p>
                <a:endParaRPr lang="ja-JP" altLang="en-US" sz="2200"/>
              </a:p>
            </p:txBody>
          </p:sp>
        </mc:Choice>
        <mc:Fallback xmlns="">
          <p:sp>
            <p:nvSpPr>
              <p:cNvPr id="18" name="正方形/長方形 17">
                <a:extLst>
                  <a:ext uri="{FF2B5EF4-FFF2-40B4-BE49-F238E27FC236}">
                    <a16:creationId xmlns:a16="http://schemas.microsoft.com/office/drawing/2014/main" id="{2A8EF356-9FAA-714D-9513-5EC5528ACE5B}"/>
                  </a:ext>
                </a:extLst>
              </p:cNvPr>
              <p:cNvSpPr>
                <a:spLocks noRot="1" noChangeAspect="1" noMove="1" noResize="1" noEditPoints="1" noAdjustHandles="1" noChangeArrowheads="1" noChangeShapeType="1" noTextEdit="1"/>
              </p:cNvSpPr>
              <p:nvPr/>
            </p:nvSpPr>
            <p:spPr>
              <a:xfrm>
                <a:off x="6317293" y="3927505"/>
                <a:ext cx="5617948" cy="1148071"/>
              </a:xfrm>
              <a:prstGeom prst="rect">
                <a:avLst/>
              </a:prstGeom>
              <a:blipFill>
                <a:blip r:embed="rId11"/>
                <a:stretch>
                  <a:fillRect/>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3CE106A5-A686-DE40-B228-E5FEC0120420}"/>
              </a:ext>
            </a:extLst>
          </p:cNvPr>
          <p:cNvSpPr txBox="1"/>
          <p:nvPr/>
        </p:nvSpPr>
        <p:spPr>
          <a:xfrm>
            <a:off x="6935577" y="5328894"/>
            <a:ext cx="4682692" cy="1200329"/>
          </a:xfrm>
          <a:prstGeom prst="rect">
            <a:avLst/>
          </a:prstGeom>
          <a:noFill/>
        </p:spPr>
        <p:txBody>
          <a:bodyPr wrap="none" rtlCol="0">
            <a:spAutoFit/>
          </a:bodyPr>
          <a:lstStyle/>
          <a:p>
            <a:r>
              <a:rPr lang="en-US" altLang="ja-JP" sz="3600" dirty="0">
                <a:solidFill>
                  <a:srgbClr val="1E8A14"/>
                </a:solidFill>
                <a:latin typeface="Hiragino Kaku Gothic Pro W3" panose="020B0300000000000000" pitchFamily="34" charset="-128"/>
                <a:ea typeface="Hiragino Kaku Gothic Pro W3" panose="020B0300000000000000" pitchFamily="34" charset="-128"/>
              </a:rPr>
              <a:t>“ </a:t>
            </a:r>
            <a:r>
              <a:rPr lang="ja-JP" altLang="en-US" sz="3600">
                <a:solidFill>
                  <a:srgbClr val="1E8A14"/>
                </a:solidFill>
                <a:latin typeface="Hiragino Kaku Gothic Pro W3" panose="020B0300000000000000" pitchFamily="34" charset="-128"/>
                <a:ea typeface="Hiragino Kaku Gothic Pro W3" panose="020B0300000000000000" pitchFamily="34" charset="-128"/>
              </a:rPr>
              <a:t>ベイズの展開公式</a:t>
            </a:r>
            <a:r>
              <a:rPr lang="en-US" altLang="ja-JP" sz="3600" dirty="0">
                <a:solidFill>
                  <a:srgbClr val="1E8A14"/>
                </a:solidFill>
                <a:latin typeface="Hiragino Kaku Gothic Pro W3" panose="020B0300000000000000" pitchFamily="34" charset="-128"/>
                <a:ea typeface="Hiragino Kaku Gothic Pro W3" panose="020B0300000000000000" pitchFamily="34" charset="-128"/>
              </a:rPr>
              <a:t> ”</a:t>
            </a:r>
            <a:endParaRPr lang="en-US" altLang="ja-JP" sz="2800" dirty="0">
              <a:solidFill>
                <a:srgbClr val="1E8A14"/>
              </a:solidFill>
              <a:latin typeface="Hiragino Kaku Gothic Pro W3" panose="020B0300000000000000" pitchFamily="34" charset="-128"/>
              <a:ea typeface="Hiragino Kaku Gothic Pro W3" panose="020B0300000000000000" pitchFamily="34" charset="-128"/>
            </a:endParaRPr>
          </a:p>
          <a:p>
            <a:endParaRPr kumimoji="1" lang="ja-JP" altLang="en-US" sz="3600">
              <a:solidFill>
                <a:srgbClr val="1E8A14"/>
              </a:solidFill>
            </a:endParaRPr>
          </a:p>
        </p:txBody>
      </p:sp>
      <p:sp>
        <p:nvSpPr>
          <p:cNvPr id="21" name="角丸四角形 20">
            <a:extLst>
              <a:ext uri="{FF2B5EF4-FFF2-40B4-BE49-F238E27FC236}">
                <a16:creationId xmlns:a16="http://schemas.microsoft.com/office/drawing/2014/main" id="{43BC5E7B-4553-F449-9EA7-61F6924B2163}"/>
              </a:ext>
            </a:extLst>
          </p:cNvPr>
          <p:cNvSpPr/>
          <p:nvPr/>
        </p:nvSpPr>
        <p:spPr>
          <a:xfrm>
            <a:off x="6332255" y="3813487"/>
            <a:ext cx="5522269" cy="1148072"/>
          </a:xfrm>
          <a:prstGeom prst="roundRect">
            <a:avLst/>
          </a:prstGeom>
          <a:solidFill>
            <a:srgbClr val="88CC01">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日付プレースホルダー 3">
            <a:extLst>
              <a:ext uri="{FF2B5EF4-FFF2-40B4-BE49-F238E27FC236}">
                <a16:creationId xmlns:a16="http://schemas.microsoft.com/office/drawing/2014/main" id="{D61C8FB7-7FC8-7642-B815-2F101C017108}"/>
              </a:ext>
            </a:extLst>
          </p:cNvPr>
          <p:cNvSpPr>
            <a:spLocks noGrp="1"/>
          </p:cNvSpPr>
          <p:nvPr>
            <p:ph type="dt" sz="half" idx="10"/>
          </p:nvPr>
        </p:nvSpPr>
        <p:spPr/>
        <p:txBody>
          <a:bodyPr/>
          <a:lstStyle/>
          <a:p>
            <a:fld id="{1753A011-A622-3B42-9C55-9C3A816ED62F}" type="datetime1">
              <a:rPr kumimoji="1" lang="ja-JP" altLang="en-US" smtClean="0"/>
              <a:t>2022/3/21</a:t>
            </a:fld>
            <a:endParaRPr kumimoji="1" lang="ja-JP" altLang="en-US"/>
          </a:p>
        </p:txBody>
      </p:sp>
      <p:sp>
        <p:nvSpPr>
          <p:cNvPr id="5" name="スライド番号プレースホルダー 4">
            <a:extLst>
              <a:ext uri="{FF2B5EF4-FFF2-40B4-BE49-F238E27FC236}">
                <a16:creationId xmlns:a16="http://schemas.microsoft.com/office/drawing/2014/main" id="{BFE9FA90-6035-E740-BC3C-1CE85352A36F}"/>
              </a:ext>
            </a:extLst>
          </p:cNvPr>
          <p:cNvSpPr>
            <a:spLocks noGrp="1"/>
          </p:cNvSpPr>
          <p:nvPr>
            <p:ph type="sldNum" sz="quarter" idx="12"/>
          </p:nvPr>
        </p:nvSpPr>
        <p:spPr/>
        <p:txBody>
          <a:bodyPr/>
          <a:lstStyle/>
          <a:p>
            <a:fld id="{A656C2C8-CEF6-9746-8F71-B28302ED3BCE}" type="slidenum">
              <a:rPr kumimoji="1" lang="ja-JP" altLang="en-US" smtClean="0"/>
              <a:t>29</a:t>
            </a:fld>
            <a:endParaRPr kumimoji="1" lang="ja-JP" altLang="en-US"/>
          </a:p>
        </p:txBody>
      </p:sp>
    </p:spTree>
    <p:extLst>
      <p:ext uri="{BB962C8B-B14F-4D97-AF65-F5344CB8AC3E}">
        <p14:creationId xmlns:p14="http://schemas.microsoft.com/office/powerpoint/2010/main" val="1649510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ACF09C-70AD-0F46-91A6-D15AF6F0374D}"/>
              </a:ext>
            </a:extLst>
          </p:cNvPr>
          <p:cNvSpPr>
            <a:spLocks noGrp="1"/>
          </p:cNvSpPr>
          <p:nvPr>
            <p:ph type="ctrTitle"/>
          </p:nvPr>
        </p:nvSpPr>
        <p:spPr/>
        <p:txBody>
          <a:bodyPr>
            <a:normAutofit/>
          </a:bodyPr>
          <a:lstStyle/>
          <a:p>
            <a:r>
              <a:rPr lang="ja-JP" altLang="en-US" sz="5400">
                <a:latin typeface="Hiragino Kaku Gothic Pro W3" panose="020B0300000000000000" pitchFamily="34" charset="-128"/>
                <a:ea typeface="Hiragino Kaku Gothic Pro W3" panose="020B0300000000000000" pitchFamily="34" charset="-128"/>
              </a:rPr>
              <a:t>ベイズ推定の直感的な理解</a:t>
            </a:r>
            <a:endParaRPr kumimoji="1" lang="ja-JP" altLang="en-US" sz="540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2817144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latin typeface="Hiragino Kaku Gothic Pro W3" panose="020B0300000000000000" pitchFamily="34" charset="-128"/>
                <a:ea typeface="Hiragino Kaku Gothic Pro W3" panose="020B0300000000000000" pitchFamily="34" charset="-128"/>
              </a:rPr>
              <a:t>ベイズの展開公式の理解</a:t>
            </a:r>
            <a:endParaRPr lang="en-US" altLang="ja-JP" sz="1600" dirty="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5032147"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ベイズの展開公式が何を意味するのか理解する</a:t>
            </a:r>
            <a:endParaRPr kumimoji="1" lang="ja-JP" altLang="en-US">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2A8EF356-9FAA-714D-9513-5EC5528ACE5B}"/>
                  </a:ext>
                </a:extLst>
              </p:cNvPr>
              <p:cNvSpPr/>
              <p:nvPr/>
            </p:nvSpPr>
            <p:spPr>
              <a:xfrm>
                <a:off x="815231" y="3429000"/>
                <a:ext cx="11159722" cy="18197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3600">
                          <a:latin typeface="Cambria Math" panose="02040503050406030204" pitchFamily="18" charset="0"/>
                          <a:ea typeface="Cambria Math" panose="02040503050406030204" pitchFamily="18" charset="0"/>
                        </a:rPr>
                        <m:t>P</m:t>
                      </m:r>
                      <m:d>
                        <m:dPr>
                          <m:ctrlPr>
                            <a:rPr lang="en-US" altLang="ja-JP" sz="3600" i="1">
                              <a:latin typeface="Cambria Math" panose="02040503050406030204" pitchFamily="18" charset="0"/>
                              <a:ea typeface="Cambria Math" panose="02040503050406030204" pitchFamily="18" charset="0"/>
                            </a:rPr>
                          </m:ctrlPr>
                        </m:dPr>
                        <m:e>
                          <m:sSub>
                            <m:sSubPr>
                              <m:ctrlPr>
                                <a:rPr lang="en-US" altLang="ja-JP" sz="3600" i="1">
                                  <a:latin typeface="Cambria Math" panose="02040503050406030204" pitchFamily="18" charset="0"/>
                                </a:rPr>
                              </m:ctrlPr>
                            </m:sSubPr>
                            <m:e>
                              <m:r>
                                <m:rPr>
                                  <m:sty m:val="p"/>
                                </m:rPr>
                                <a:rPr lang="en-US" altLang="ja-JP" sz="3600">
                                  <a:latin typeface="Cambria Math" panose="02040503050406030204" pitchFamily="18" charset="0"/>
                                </a:rPr>
                                <m:t>H</m:t>
                              </m:r>
                            </m:e>
                            <m:sub>
                              <m:r>
                                <m:rPr>
                                  <m:sty m:val="p"/>
                                </m:rPr>
                                <a:rPr lang="en-US" altLang="ja-JP" sz="3600">
                                  <a:latin typeface="Cambria Math" panose="02040503050406030204" pitchFamily="18" charset="0"/>
                                </a:rPr>
                                <m:t>i</m:t>
                              </m:r>
                            </m:sub>
                          </m:sSub>
                        </m:e>
                        <m:e>
                          <m:r>
                            <m:rPr>
                              <m:sty m:val="p"/>
                            </m:rPr>
                            <a:rPr lang="en-US" altLang="ja-JP" sz="3600">
                              <a:latin typeface="Cambria Math" panose="02040503050406030204" pitchFamily="18" charset="0"/>
                              <a:ea typeface="Cambria Math" panose="02040503050406030204" pitchFamily="18" charset="0"/>
                            </a:rPr>
                            <m:t>D</m:t>
                          </m:r>
                        </m:e>
                      </m:d>
                      <m:r>
                        <a:rPr lang="en-US" altLang="ja-JP" sz="3600" i="1">
                          <a:latin typeface="Cambria Math" panose="02040503050406030204" pitchFamily="18" charset="0"/>
                          <a:ea typeface="Cambria Math" panose="02040503050406030204" pitchFamily="18" charset="0"/>
                        </a:rPr>
                        <m:t> </m:t>
                      </m:r>
                      <m:r>
                        <a:rPr lang="en-US" altLang="ja-JP" sz="3600" smtClean="0">
                          <a:latin typeface="Cambria Math" panose="02040503050406030204" pitchFamily="18" charset="0"/>
                          <a:ea typeface="Cambria Math" panose="02040503050406030204" pitchFamily="18" charset="0"/>
                        </a:rPr>
                        <m:t>=</m:t>
                      </m:r>
                      <m:f>
                        <m:fPr>
                          <m:ctrlPr>
                            <a:rPr lang="en-US" altLang="ja-JP" sz="3600" i="1" smtClean="0">
                              <a:latin typeface="Cambria Math" panose="02040503050406030204" pitchFamily="18" charset="0"/>
                              <a:ea typeface="Cambria Math" panose="02040503050406030204" pitchFamily="18" charset="0"/>
                            </a:rPr>
                          </m:ctrlPr>
                        </m:fPr>
                        <m:num>
                          <m:r>
                            <m:rPr>
                              <m:sty m:val="p"/>
                            </m:rPr>
                            <a:rPr lang="en-US" altLang="ja-JP" sz="3600">
                              <a:latin typeface="Cambria Math" panose="02040503050406030204" pitchFamily="18" charset="0"/>
                              <a:ea typeface="Cambria Math" panose="02040503050406030204" pitchFamily="18" charset="0"/>
                            </a:rPr>
                            <m:t>P</m:t>
                          </m:r>
                          <m:d>
                            <m:dPr>
                              <m:ctrlPr>
                                <a:rPr lang="en-US" altLang="ja-JP" sz="3600" i="1">
                                  <a:latin typeface="Cambria Math" panose="02040503050406030204" pitchFamily="18" charset="0"/>
                                  <a:ea typeface="Cambria Math" panose="02040503050406030204" pitchFamily="18" charset="0"/>
                                </a:rPr>
                              </m:ctrlPr>
                            </m:dPr>
                            <m:e>
                              <m:r>
                                <m:rPr>
                                  <m:sty m:val="p"/>
                                </m:rPr>
                                <a:rPr lang="en-US" altLang="ja-JP" sz="3600">
                                  <a:latin typeface="Cambria Math" panose="02040503050406030204" pitchFamily="18" charset="0"/>
                                  <a:ea typeface="Cambria Math" panose="02040503050406030204" pitchFamily="18" charset="0"/>
                                </a:rPr>
                                <m:t>D</m:t>
                              </m:r>
                            </m:e>
                            <m:e>
                              <m:sSub>
                                <m:sSubPr>
                                  <m:ctrlPr>
                                    <a:rPr lang="en-US" altLang="ja-JP" sz="3600" i="1">
                                      <a:latin typeface="Cambria Math" panose="02040503050406030204" pitchFamily="18" charset="0"/>
                                    </a:rPr>
                                  </m:ctrlPr>
                                </m:sSubPr>
                                <m:e>
                                  <m:r>
                                    <m:rPr>
                                      <m:sty m:val="p"/>
                                    </m:rPr>
                                    <a:rPr lang="en-US" altLang="ja-JP" sz="3600">
                                      <a:latin typeface="Cambria Math" panose="02040503050406030204" pitchFamily="18" charset="0"/>
                                    </a:rPr>
                                    <m:t>H</m:t>
                                  </m:r>
                                </m:e>
                                <m:sub>
                                  <m:r>
                                    <m:rPr>
                                      <m:sty m:val="p"/>
                                    </m:rPr>
                                    <a:rPr lang="en-US" altLang="ja-JP" sz="3600" b="0" i="0" smtClean="0">
                                      <a:latin typeface="Cambria Math" panose="02040503050406030204" pitchFamily="18" charset="0"/>
                                    </a:rPr>
                                    <m:t>i</m:t>
                                  </m:r>
                                </m:sub>
                              </m:sSub>
                            </m:e>
                          </m:d>
                          <m:r>
                            <m:rPr>
                              <m:sty m:val="p"/>
                            </m:rPr>
                            <a:rPr lang="en-US" altLang="ja-JP" sz="3600">
                              <a:latin typeface="Cambria Math" panose="02040503050406030204" pitchFamily="18" charset="0"/>
                              <a:ea typeface="Cambria Math" panose="02040503050406030204" pitchFamily="18" charset="0"/>
                            </a:rPr>
                            <m:t>P</m:t>
                          </m:r>
                          <m:r>
                            <a:rPr lang="en-US" altLang="ja-JP" sz="3600">
                              <a:latin typeface="Cambria Math" panose="02040503050406030204" pitchFamily="18" charset="0"/>
                              <a:ea typeface="Cambria Math" panose="02040503050406030204" pitchFamily="18" charset="0"/>
                            </a:rPr>
                            <m:t>(</m:t>
                          </m:r>
                          <m:sSub>
                            <m:sSubPr>
                              <m:ctrlPr>
                                <a:rPr lang="en-US" altLang="ja-JP" sz="3600" i="1">
                                  <a:latin typeface="Cambria Math" panose="02040503050406030204" pitchFamily="18" charset="0"/>
                                </a:rPr>
                              </m:ctrlPr>
                            </m:sSubPr>
                            <m:e>
                              <m:r>
                                <m:rPr>
                                  <m:sty m:val="p"/>
                                </m:rPr>
                                <a:rPr lang="en-US" altLang="ja-JP" sz="3600">
                                  <a:latin typeface="Cambria Math" panose="02040503050406030204" pitchFamily="18" charset="0"/>
                                </a:rPr>
                                <m:t>H</m:t>
                              </m:r>
                            </m:e>
                            <m:sub>
                              <m:r>
                                <m:rPr>
                                  <m:sty m:val="p"/>
                                </m:rPr>
                                <a:rPr lang="en-US" altLang="ja-JP" sz="3600" b="0" i="0" smtClean="0">
                                  <a:latin typeface="Cambria Math" panose="02040503050406030204" pitchFamily="18" charset="0"/>
                                </a:rPr>
                                <m:t>i</m:t>
                              </m:r>
                            </m:sub>
                          </m:sSub>
                          <m:r>
                            <a:rPr lang="en-US" altLang="ja-JP" sz="3600">
                              <a:latin typeface="Cambria Math" panose="02040503050406030204" pitchFamily="18" charset="0"/>
                              <a:ea typeface="Cambria Math" panose="02040503050406030204" pitchFamily="18" charset="0"/>
                            </a:rPr>
                            <m:t>)</m:t>
                          </m:r>
                        </m:num>
                        <m:den>
                          <m:r>
                            <m:rPr>
                              <m:sty m:val="p"/>
                            </m:rPr>
                            <a:rPr lang="en-US" altLang="ja-JP" sz="3600">
                              <a:latin typeface="Cambria Math" panose="02040503050406030204" pitchFamily="18" charset="0"/>
                              <a:ea typeface="Cambria Math" panose="02040503050406030204" pitchFamily="18" charset="0"/>
                            </a:rPr>
                            <m:t>P</m:t>
                          </m:r>
                          <m:d>
                            <m:dPr>
                              <m:ctrlPr>
                                <a:rPr lang="en-US" altLang="ja-JP" sz="3600" i="1">
                                  <a:latin typeface="Cambria Math" panose="02040503050406030204" pitchFamily="18" charset="0"/>
                                  <a:ea typeface="Cambria Math" panose="02040503050406030204" pitchFamily="18" charset="0"/>
                                </a:rPr>
                              </m:ctrlPr>
                            </m:dPr>
                            <m:e>
                              <m:r>
                                <m:rPr>
                                  <m:sty m:val="p"/>
                                </m:rPr>
                                <a:rPr lang="en-US" altLang="ja-JP" sz="3600">
                                  <a:latin typeface="Cambria Math" panose="02040503050406030204" pitchFamily="18" charset="0"/>
                                  <a:ea typeface="Cambria Math" panose="02040503050406030204" pitchFamily="18" charset="0"/>
                                </a:rPr>
                                <m:t>D</m:t>
                              </m:r>
                            </m:e>
                            <m:e>
                              <m:sSub>
                                <m:sSubPr>
                                  <m:ctrlPr>
                                    <a:rPr lang="en-US" altLang="ja-JP" sz="3600" i="1">
                                      <a:latin typeface="Cambria Math" panose="02040503050406030204" pitchFamily="18" charset="0"/>
                                    </a:rPr>
                                  </m:ctrlPr>
                                </m:sSubPr>
                                <m:e>
                                  <m:r>
                                    <m:rPr>
                                      <m:sty m:val="p"/>
                                    </m:rPr>
                                    <a:rPr lang="en-US" altLang="ja-JP" sz="3600">
                                      <a:latin typeface="Cambria Math" panose="02040503050406030204" pitchFamily="18" charset="0"/>
                                    </a:rPr>
                                    <m:t>H</m:t>
                                  </m:r>
                                </m:e>
                                <m:sub>
                                  <m:r>
                                    <a:rPr lang="en-US" altLang="ja-JP" sz="3600">
                                      <a:latin typeface="Cambria Math" panose="02040503050406030204" pitchFamily="18" charset="0"/>
                                    </a:rPr>
                                    <m:t>1</m:t>
                                  </m:r>
                                </m:sub>
                              </m:sSub>
                            </m:e>
                          </m:d>
                          <m:r>
                            <m:rPr>
                              <m:sty m:val="p"/>
                            </m:rPr>
                            <a:rPr lang="en-US" altLang="ja-JP" sz="3600">
                              <a:latin typeface="Cambria Math" panose="02040503050406030204" pitchFamily="18" charset="0"/>
                              <a:ea typeface="Cambria Math" panose="02040503050406030204" pitchFamily="18" charset="0"/>
                            </a:rPr>
                            <m:t>P</m:t>
                          </m:r>
                          <m:r>
                            <a:rPr lang="en-US" altLang="ja-JP" sz="3600">
                              <a:latin typeface="Cambria Math" panose="02040503050406030204" pitchFamily="18" charset="0"/>
                              <a:ea typeface="Cambria Math" panose="02040503050406030204" pitchFamily="18" charset="0"/>
                            </a:rPr>
                            <m:t>(</m:t>
                          </m:r>
                          <m:sSub>
                            <m:sSubPr>
                              <m:ctrlPr>
                                <a:rPr lang="en-US" altLang="ja-JP" sz="3600" i="1">
                                  <a:latin typeface="Cambria Math" panose="02040503050406030204" pitchFamily="18" charset="0"/>
                                </a:rPr>
                              </m:ctrlPr>
                            </m:sSubPr>
                            <m:e>
                              <m:r>
                                <m:rPr>
                                  <m:sty m:val="p"/>
                                </m:rPr>
                                <a:rPr lang="en-US" altLang="ja-JP" sz="3600">
                                  <a:latin typeface="Cambria Math" panose="02040503050406030204" pitchFamily="18" charset="0"/>
                                </a:rPr>
                                <m:t>H</m:t>
                              </m:r>
                            </m:e>
                            <m:sub>
                              <m:r>
                                <a:rPr lang="en-US" altLang="ja-JP" sz="3600">
                                  <a:latin typeface="Cambria Math" panose="02040503050406030204" pitchFamily="18" charset="0"/>
                                </a:rPr>
                                <m:t>1</m:t>
                              </m:r>
                            </m:sub>
                          </m:sSub>
                          <m:r>
                            <a:rPr lang="en-US" altLang="ja-JP" sz="3600">
                              <a:latin typeface="Cambria Math" panose="02040503050406030204" pitchFamily="18" charset="0"/>
                              <a:ea typeface="Cambria Math" panose="02040503050406030204" pitchFamily="18" charset="0"/>
                            </a:rPr>
                            <m:t>)</m:t>
                          </m:r>
                          <m:r>
                            <a:rPr lang="en-US" altLang="ja-JP" sz="3600" b="0" i="1" smtClean="0">
                              <a:latin typeface="Cambria Math" panose="02040503050406030204" pitchFamily="18" charset="0"/>
                              <a:ea typeface="Cambria Math" panose="02040503050406030204" pitchFamily="18" charset="0"/>
                            </a:rPr>
                            <m:t>+</m:t>
                          </m:r>
                          <m:r>
                            <a:rPr lang="ja-JP" altLang="en-US" sz="3600" i="1" smtClean="0">
                              <a:latin typeface="Cambria Math" panose="02040503050406030204" pitchFamily="18" charset="0"/>
                              <a:ea typeface="Cambria Math" panose="02040503050406030204" pitchFamily="18" charset="0"/>
                            </a:rPr>
                            <m:t>・・・</m:t>
                          </m:r>
                          <m:r>
                            <a:rPr lang="en-US" altLang="ja-JP" sz="3600" i="1">
                              <a:latin typeface="Cambria Math" panose="02040503050406030204" pitchFamily="18" charset="0"/>
                              <a:ea typeface="Cambria Math" panose="02040503050406030204" pitchFamily="18" charset="0"/>
                            </a:rPr>
                            <m:t>+</m:t>
                          </m:r>
                          <m:r>
                            <m:rPr>
                              <m:sty m:val="p"/>
                            </m:rPr>
                            <a:rPr lang="en-US" altLang="ja-JP" sz="3600">
                              <a:latin typeface="Cambria Math" panose="02040503050406030204" pitchFamily="18" charset="0"/>
                              <a:ea typeface="Cambria Math" panose="02040503050406030204" pitchFamily="18" charset="0"/>
                            </a:rPr>
                            <m:t>P</m:t>
                          </m:r>
                          <m:d>
                            <m:dPr>
                              <m:ctrlPr>
                                <a:rPr lang="en-US" altLang="ja-JP" sz="3600" i="1">
                                  <a:latin typeface="Cambria Math" panose="02040503050406030204" pitchFamily="18" charset="0"/>
                                  <a:ea typeface="Cambria Math" panose="02040503050406030204" pitchFamily="18" charset="0"/>
                                </a:rPr>
                              </m:ctrlPr>
                            </m:dPr>
                            <m:e>
                              <m:r>
                                <m:rPr>
                                  <m:sty m:val="p"/>
                                </m:rPr>
                                <a:rPr lang="en-US" altLang="ja-JP" sz="3600">
                                  <a:latin typeface="Cambria Math" panose="02040503050406030204" pitchFamily="18" charset="0"/>
                                  <a:ea typeface="Cambria Math" panose="02040503050406030204" pitchFamily="18" charset="0"/>
                                </a:rPr>
                                <m:t>D</m:t>
                              </m:r>
                            </m:e>
                            <m:e>
                              <m:sSub>
                                <m:sSubPr>
                                  <m:ctrlPr>
                                    <a:rPr lang="en-US" altLang="ja-JP" sz="3600" i="1">
                                      <a:latin typeface="Cambria Math" panose="02040503050406030204" pitchFamily="18" charset="0"/>
                                    </a:rPr>
                                  </m:ctrlPr>
                                </m:sSubPr>
                                <m:e>
                                  <m:r>
                                    <m:rPr>
                                      <m:sty m:val="p"/>
                                    </m:rPr>
                                    <a:rPr lang="en-US" altLang="ja-JP" sz="3600" smtClean="0">
                                      <a:latin typeface="Cambria Math" panose="02040503050406030204" pitchFamily="18" charset="0"/>
                                    </a:rPr>
                                    <m:t>H</m:t>
                                  </m:r>
                                </m:e>
                                <m:sub>
                                  <m:r>
                                    <m:rPr>
                                      <m:sty m:val="p"/>
                                    </m:rPr>
                                    <a:rPr lang="en-US" altLang="ja-JP" sz="3600" b="0" i="0" smtClean="0">
                                      <a:latin typeface="Cambria Math" panose="02040503050406030204" pitchFamily="18" charset="0"/>
                                    </a:rPr>
                                    <m:t>n</m:t>
                                  </m:r>
                                </m:sub>
                              </m:sSub>
                            </m:e>
                          </m:d>
                          <m:r>
                            <m:rPr>
                              <m:sty m:val="p"/>
                            </m:rPr>
                            <a:rPr lang="en-US" altLang="ja-JP" sz="3600">
                              <a:latin typeface="Cambria Math" panose="02040503050406030204" pitchFamily="18" charset="0"/>
                              <a:ea typeface="Cambria Math" panose="02040503050406030204" pitchFamily="18" charset="0"/>
                            </a:rPr>
                            <m:t>P</m:t>
                          </m:r>
                          <m:r>
                            <a:rPr lang="en-US" altLang="ja-JP" sz="3600">
                              <a:latin typeface="Cambria Math" panose="02040503050406030204" pitchFamily="18" charset="0"/>
                              <a:ea typeface="Cambria Math" panose="02040503050406030204" pitchFamily="18" charset="0"/>
                            </a:rPr>
                            <m:t>(</m:t>
                          </m:r>
                          <m:sSub>
                            <m:sSubPr>
                              <m:ctrlPr>
                                <a:rPr lang="en-US" altLang="ja-JP" sz="3600" i="1">
                                  <a:latin typeface="Cambria Math" panose="02040503050406030204" pitchFamily="18" charset="0"/>
                                </a:rPr>
                              </m:ctrlPr>
                            </m:sSubPr>
                            <m:e>
                              <m:r>
                                <m:rPr>
                                  <m:sty m:val="p"/>
                                </m:rPr>
                                <a:rPr lang="en-US" altLang="ja-JP" sz="3600">
                                  <a:latin typeface="Cambria Math" panose="02040503050406030204" pitchFamily="18" charset="0"/>
                                </a:rPr>
                                <m:t>H</m:t>
                              </m:r>
                            </m:e>
                            <m:sub>
                              <m:r>
                                <m:rPr>
                                  <m:sty m:val="p"/>
                                </m:rPr>
                                <a:rPr lang="en-US" altLang="ja-JP" sz="3600" b="0" i="0" smtClean="0">
                                  <a:latin typeface="Cambria Math" panose="02040503050406030204" pitchFamily="18" charset="0"/>
                                </a:rPr>
                                <m:t>n</m:t>
                              </m:r>
                            </m:sub>
                          </m:sSub>
                          <m:r>
                            <a:rPr lang="en-US" altLang="ja-JP" sz="3600">
                              <a:latin typeface="Cambria Math" panose="02040503050406030204" pitchFamily="18" charset="0"/>
                              <a:ea typeface="Cambria Math" panose="02040503050406030204" pitchFamily="18" charset="0"/>
                            </a:rPr>
                            <m:t>)</m:t>
                          </m:r>
                        </m:den>
                      </m:f>
                    </m:oMath>
                  </m:oMathPara>
                </a14:m>
                <a:endParaRPr lang="en-US" altLang="ja-JP" sz="3600" dirty="0"/>
              </a:p>
              <a:p>
                <a:endParaRPr lang="ja-JP" altLang="en-US" sz="3600"/>
              </a:p>
            </p:txBody>
          </p:sp>
        </mc:Choice>
        <mc:Fallback xmlns="">
          <p:sp>
            <p:nvSpPr>
              <p:cNvPr id="18" name="正方形/長方形 17">
                <a:extLst>
                  <a:ext uri="{FF2B5EF4-FFF2-40B4-BE49-F238E27FC236}">
                    <a16:creationId xmlns:a16="http://schemas.microsoft.com/office/drawing/2014/main" id="{2A8EF356-9FAA-714D-9513-5EC5528ACE5B}"/>
                  </a:ext>
                </a:extLst>
              </p:cNvPr>
              <p:cNvSpPr>
                <a:spLocks noRot="1" noChangeAspect="1" noMove="1" noResize="1" noEditPoints="1" noAdjustHandles="1" noChangeArrowheads="1" noChangeShapeType="1" noTextEdit="1"/>
              </p:cNvSpPr>
              <p:nvPr/>
            </p:nvSpPr>
            <p:spPr>
              <a:xfrm>
                <a:off x="815231" y="3429000"/>
                <a:ext cx="11159722" cy="1819729"/>
              </a:xfrm>
              <a:prstGeom prst="rect">
                <a:avLst/>
              </a:prstGeom>
              <a:blipFill>
                <a:blip r:embed="rId3"/>
                <a:stretch>
                  <a:fillRect/>
                </a:stretch>
              </a:blipFill>
            </p:spPr>
            <p:txBody>
              <a:bodyPr/>
              <a:lstStyle/>
              <a:p>
                <a:r>
                  <a:rPr lang="ja-JP" altLang="en-US">
                    <a:noFill/>
                  </a:rPr>
                  <a:t> </a:t>
                </a:r>
              </a:p>
            </p:txBody>
          </p:sp>
        </mc:Fallback>
      </mc:AlternateContent>
      <p:sp>
        <p:nvSpPr>
          <p:cNvPr id="21" name="角丸四角形 20">
            <a:extLst>
              <a:ext uri="{FF2B5EF4-FFF2-40B4-BE49-F238E27FC236}">
                <a16:creationId xmlns:a16="http://schemas.microsoft.com/office/drawing/2014/main" id="{3F90377B-0915-BB4B-93CE-DA44471FBE0F}"/>
              </a:ext>
            </a:extLst>
          </p:cNvPr>
          <p:cNvSpPr/>
          <p:nvPr/>
        </p:nvSpPr>
        <p:spPr>
          <a:xfrm>
            <a:off x="7849660" y="3429000"/>
            <a:ext cx="1099751" cy="644766"/>
          </a:xfrm>
          <a:prstGeom prst="roundRect">
            <a:avLst/>
          </a:prstGeom>
          <a:solidFill>
            <a:srgbClr val="88CC01">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FC4301F5-EE63-D94A-BA33-016AFA5CE6C5}"/>
              </a:ext>
            </a:extLst>
          </p:cNvPr>
          <p:cNvSpPr txBox="1"/>
          <p:nvPr/>
        </p:nvSpPr>
        <p:spPr>
          <a:xfrm>
            <a:off x="8948570" y="2168025"/>
            <a:ext cx="2069797" cy="820674"/>
          </a:xfrm>
          <a:prstGeom prst="rect">
            <a:avLst/>
          </a:prstGeom>
          <a:noFill/>
        </p:spPr>
        <p:txBody>
          <a:bodyPr wrap="none" rtlCol="0">
            <a:spAutoFit/>
          </a:bodyPr>
          <a:lstStyle/>
          <a:p>
            <a:pPr algn="ctr">
              <a:lnSpc>
                <a:spcPct val="150000"/>
              </a:lnSpc>
            </a:pPr>
            <a:r>
              <a:rPr kumimoji="1" lang="ja-JP" altLang="en-US" sz="3600" b="1">
                <a:solidFill>
                  <a:srgbClr val="88CC01"/>
                </a:solidFill>
                <a:latin typeface="Hiragino Kaku Gothic Pro W3" panose="020B0300000000000000" pitchFamily="34" charset="-128"/>
                <a:ea typeface="Hiragino Kaku Gothic Pro W3" panose="020B0300000000000000" pitchFamily="34" charset="-128"/>
              </a:rPr>
              <a:t>事前確率</a:t>
            </a:r>
          </a:p>
        </p:txBody>
      </p:sp>
      <p:sp>
        <p:nvSpPr>
          <p:cNvPr id="3" name="角丸四角形吹き出し 2">
            <a:extLst>
              <a:ext uri="{FF2B5EF4-FFF2-40B4-BE49-F238E27FC236}">
                <a16:creationId xmlns:a16="http://schemas.microsoft.com/office/drawing/2014/main" id="{F06CC26F-4F89-E74E-8407-26BF51DAA108}"/>
              </a:ext>
            </a:extLst>
          </p:cNvPr>
          <p:cNvSpPr/>
          <p:nvPr/>
        </p:nvSpPr>
        <p:spPr>
          <a:xfrm>
            <a:off x="8634382" y="1995878"/>
            <a:ext cx="2698175" cy="1164968"/>
          </a:xfrm>
          <a:prstGeom prst="wedgeRoundRectCallout">
            <a:avLst>
              <a:gd name="adj1" fmla="val -47333"/>
              <a:gd name="adj2" fmla="val 71161"/>
              <a:gd name="adj3" fmla="val 16667"/>
            </a:avLst>
          </a:prstGeom>
          <a:noFill/>
          <a:ln>
            <a:solidFill>
              <a:srgbClr val="88CC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角丸四角形 28">
            <a:extLst>
              <a:ext uri="{FF2B5EF4-FFF2-40B4-BE49-F238E27FC236}">
                <a16:creationId xmlns:a16="http://schemas.microsoft.com/office/drawing/2014/main" id="{8E06E081-86D1-314B-89DC-3CBE7B6B460B}"/>
              </a:ext>
            </a:extLst>
          </p:cNvPr>
          <p:cNvSpPr/>
          <p:nvPr/>
        </p:nvSpPr>
        <p:spPr>
          <a:xfrm>
            <a:off x="1110658" y="3615498"/>
            <a:ext cx="1713525" cy="964322"/>
          </a:xfrm>
          <a:prstGeom prst="roundRect">
            <a:avLst/>
          </a:prstGeom>
          <a:solidFill>
            <a:srgbClr val="00989C">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14C4409E-0700-3149-8DDA-FBD90B40A300}"/>
              </a:ext>
            </a:extLst>
          </p:cNvPr>
          <p:cNvSpPr txBox="1"/>
          <p:nvPr/>
        </p:nvSpPr>
        <p:spPr>
          <a:xfrm>
            <a:off x="738346" y="2194283"/>
            <a:ext cx="2069797" cy="820674"/>
          </a:xfrm>
          <a:prstGeom prst="rect">
            <a:avLst/>
          </a:prstGeom>
          <a:noFill/>
        </p:spPr>
        <p:txBody>
          <a:bodyPr wrap="none" rtlCol="0">
            <a:spAutoFit/>
          </a:bodyPr>
          <a:lstStyle/>
          <a:p>
            <a:pPr algn="ctr">
              <a:lnSpc>
                <a:spcPct val="150000"/>
              </a:lnSpc>
            </a:pPr>
            <a:r>
              <a:rPr kumimoji="1" lang="ja-JP" altLang="en-US" sz="3600" b="1">
                <a:solidFill>
                  <a:srgbClr val="00989C"/>
                </a:solidFill>
                <a:latin typeface="Hiragino Kaku Gothic Pro W3" panose="020B0300000000000000" pitchFamily="34" charset="-128"/>
                <a:ea typeface="Hiragino Kaku Gothic Pro W3" panose="020B0300000000000000" pitchFamily="34" charset="-128"/>
              </a:rPr>
              <a:t>事後確率</a:t>
            </a:r>
          </a:p>
        </p:txBody>
      </p:sp>
      <p:sp>
        <p:nvSpPr>
          <p:cNvPr id="31" name="角丸四角形吹き出し 30">
            <a:extLst>
              <a:ext uri="{FF2B5EF4-FFF2-40B4-BE49-F238E27FC236}">
                <a16:creationId xmlns:a16="http://schemas.microsoft.com/office/drawing/2014/main" id="{BC6D7C40-E172-CE43-9E2D-CE03FB549A62}"/>
              </a:ext>
            </a:extLst>
          </p:cNvPr>
          <p:cNvSpPr/>
          <p:nvPr/>
        </p:nvSpPr>
        <p:spPr>
          <a:xfrm>
            <a:off x="501041" y="1995877"/>
            <a:ext cx="2698175" cy="1164968"/>
          </a:xfrm>
          <a:prstGeom prst="wedgeRoundRectCallout">
            <a:avLst>
              <a:gd name="adj1" fmla="val -3694"/>
              <a:gd name="adj2" fmla="val 81913"/>
              <a:gd name="adj3" fmla="val 16667"/>
            </a:avLst>
          </a:prstGeom>
          <a:noFill/>
          <a:ln>
            <a:solidFill>
              <a:srgbClr val="0098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角丸四角形 31">
            <a:extLst>
              <a:ext uri="{FF2B5EF4-FFF2-40B4-BE49-F238E27FC236}">
                <a16:creationId xmlns:a16="http://schemas.microsoft.com/office/drawing/2014/main" id="{C2356933-7A54-7B4E-9251-B0727F44374E}"/>
              </a:ext>
            </a:extLst>
          </p:cNvPr>
          <p:cNvSpPr/>
          <p:nvPr/>
        </p:nvSpPr>
        <p:spPr>
          <a:xfrm>
            <a:off x="6193346" y="3386899"/>
            <a:ext cx="1535214" cy="644766"/>
          </a:xfrm>
          <a:prstGeom prst="roundRect">
            <a:avLst/>
          </a:prstGeom>
          <a:solidFill>
            <a:srgbClr val="FFC00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4805556-6F9C-FF40-A640-3C48D8BA13EA}"/>
              </a:ext>
            </a:extLst>
          </p:cNvPr>
          <p:cNvSpPr txBox="1"/>
          <p:nvPr/>
        </p:nvSpPr>
        <p:spPr>
          <a:xfrm>
            <a:off x="5313235" y="1997086"/>
            <a:ext cx="1441421" cy="1063368"/>
          </a:xfrm>
          <a:prstGeom prst="rect">
            <a:avLst/>
          </a:prstGeom>
          <a:noFill/>
        </p:spPr>
        <p:txBody>
          <a:bodyPr wrap="none" rtlCol="0">
            <a:spAutoFit/>
          </a:bodyPr>
          <a:lstStyle/>
          <a:p>
            <a:pPr algn="ctr">
              <a:lnSpc>
                <a:spcPct val="150000"/>
              </a:lnSpc>
            </a:pPr>
            <a:r>
              <a:rPr lang="ja-JP" altLang="en-US" sz="4800" b="1">
                <a:solidFill>
                  <a:schemeClr val="accent4">
                    <a:lumMod val="75000"/>
                  </a:schemeClr>
                </a:solidFill>
                <a:latin typeface="Hiragino Kaku Gothic Pro W3" panose="020B0300000000000000" pitchFamily="34" charset="-128"/>
                <a:ea typeface="Hiragino Kaku Gothic Pro W3" panose="020B0300000000000000" pitchFamily="34" charset="-128"/>
              </a:rPr>
              <a:t>尤度</a:t>
            </a:r>
            <a:endParaRPr lang="en-US" altLang="ja-JP" sz="4800" b="1" dirty="0">
              <a:solidFill>
                <a:schemeClr val="accent4">
                  <a:lumMod val="75000"/>
                </a:schemeClr>
              </a:solidFill>
              <a:latin typeface="Hiragino Kaku Gothic Pro W3" panose="020B0300000000000000" pitchFamily="34" charset="-128"/>
              <a:ea typeface="Hiragino Kaku Gothic Pro W3" panose="020B0300000000000000" pitchFamily="34" charset="-128"/>
            </a:endParaRPr>
          </a:p>
        </p:txBody>
      </p:sp>
      <p:sp>
        <p:nvSpPr>
          <p:cNvPr id="34" name="角丸四角形吹き出し 33">
            <a:extLst>
              <a:ext uri="{FF2B5EF4-FFF2-40B4-BE49-F238E27FC236}">
                <a16:creationId xmlns:a16="http://schemas.microsoft.com/office/drawing/2014/main" id="{69DF53BB-711A-DF41-AC06-25C4553F8BF5}"/>
              </a:ext>
            </a:extLst>
          </p:cNvPr>
          <p:cNvSpPr/>
          <p:nvPr/>
        </p:nvSpPr>
        <p:spPr>
          <a:xfrm>
            <a:off x="4744214" y="2087854"/>
            <a:ext cx="2698175" cy="1164968"/>
          </a:xfrm>
          <a:prstGeom prst="wedgeRoundRectCallout">
            <a:avLst>
              <a:gd name="adj1" fmla="val -3694"/>
              <a:gd name="adj2" fmla="val 81913"/>
              <a:gd name="adj3" fmla="val 16667"/>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8AF6C0C0-7813-C746-8C63-FE20D331C093}"/>
              </a:ext>
            </a:extLst>
          </p:cNvPr>
          <p:cNvSpPr txBox="1"/>
          <p:nvPr/>
        </p:nvSpPr>
        <p:spPr>
          <a:xfrm>
            <a:off x="9415044" y="3160845"/>
            <a:ext cx="1603323" cy="785343"/>
          </a:xfrm>
          <a:prstGeom prst="rect">
            <a:avLst/>
          </a:prstGeom>
          <a:noFill/>
        </p:spPr>
        <p:txBody>
          <a:bodyPr wrap="none" rtlCol="0">
            <a:spAutoFit/>
          </a:bodyPr>
          <a:lstStyle/>
          <a:p>
            <a:pPr algn="ctr">
              <a:lnSpc>
                <a:spcPct val="150000"/>
              </a:lnSpc>
            </a:pPr>
            <a:r>
              <a:rPr kumimoji="1" lang="ja-JP" altLang="en-US" sz="1600" b="1">
                <a:solidFill>
                  <a:srgbClr val="88CC01"/>
                </a:solidFill>
                <a:latin typeface="Hiragino Kaku Gothic Pro W3" panose="020B0300000000000000" pitchFamily="34" charset="-128"/>
                <a:ea typeface="Hiragino Kaku Gothic Pro W3" panose="020B0300000000000000" pitchFamily="34" charset="-128"/>
              </a:rPr>
              <a:t>条件なしで</a:t>
            </a:r>
            <a:endParaRPr kumimoji="1" lang="en-US" altLang="ja-JP" sz="1600" b="1" dirty="0">
              <a:solidFill>
                <a:srgbClr val="88CC01"/>
              </a:solidFill>
              <a:latin typeface="Hiragino Kaku Gothic Pro W3" panose="020B0300000000000000" pitchFamily="34" charset="-128"/>
              <a:ea typeface="Hiragino Kaku Gothic Pro W3" panose="020B0300000000000000" pitchFamily="34" charset="-128"/>
            </a:endParaRPr>
          </a:p>
          <a:p>
            <a:pPr algn="ctr">
              <a:lnSpc>
                <a:spcPct val="150000"/>
              </a:lnSpc>
            </a:pPr>
            <a:r>
              <a:rPr lang="en-US" altLang="ja-JP" sz="1600" b="1" dirty="0">
                <a:solidFill>
                  <a:srgbClr val="88CC01"/>
                </a:solidFill>
                <a:latin typeface="Hiragino Kaku Gothic Pro W3" panose="020B0300000000000000" pitchFamily="34" charset="-128"/>
                <a:ea typeface="Hiragino Kaku Gothic Pro W3" panose="020B0300000000000000" pitchFamily="34" charset="-128"/>
              </a:rPr>
              <a:t>A</a:t>
            </a:r>
            <a:r>
              <a:rPr lang="ja-JP" altLang="en-US" sz="1600" b="1">
                <a:solidFill>
                  <a:srgbClr val="88CC01"/>
                </a:solidFill>
                <a:latin typeface="Hiragino Kaku Gothic Pro W3" panose="020B0300000000000000" pitchFamily="34" charset="-128"/>
                <a:ea typeface="Hiragino Kaku Gothic Pro W3" panose="020B0300000000000000" pitchFamily="34" charset="-128"/>
              </a:rPr>
              <a:t>が起こる確率</a:t>
            </a:r>
            <a:endParaRPr kumimoji="1" lang="ja-JP" altLang="en-US" sz="1600" b="1">
              <a:solidFill>
                <a:srgbClr val="88CC01"/>
              </a:solidFill>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2214A216-B87C-D141-B9C3-8AF1A503308C}"/>
                  </a:ext>
                </a:extLst>
              </p:cNvPr>
              <p:cNvSpPr txBox="1"/>
              <p:nvPr/>
            </p:nvSpPr>
            <p:spPr>
              <a:xfrm>
                <a:off x="700632" y="4629338"/>
                <a:ext cx="2654894" cy="785343"/>
              </a:xfrm>
              <a:prstGeom prst="rect">
                <a:avLst/>
              </a:prstGeom>
              <a:solidFill>
                <a:schemeClr val="bg1"/>
              </a:solidFill>
            </p:spPr>
            <p:txBody>
              <a:bodyPr wrap="none" rtlCol="0">
                <a:spAutoFit/>
              </a:bodyPr>
              <a:lstStyle/>
              <a:p>
                <a:pPr algn="ctr">
                  <a:lnSpc>
                    <a:spcPct val="150000"/>
                  </a:lnSpc>
                </a:pPr>
                <a:r>
                  <a:rPr lang="en-US" altLang="ja-JP" sz="1600" b="1" dirty="0">
                    <a:solidFill>
                      <a:srgbClr val="00989C"/>
                    </a:solidFill>
                    <a:latin typeface="Hiragino Kaku Gothic Pro W3" panose="020B0300000000000000" pitchFamily="34" charset="-128"/>
                    <a:ea typeface="Hiragino Kaku Gothic Pro W3" panose="020B0300000000000000" pitchFamily="34" charset="-128"/>
                  </a:rPr>
                  <a:t>D</a:t>
                </a:r>
                <a:r>
                  <a:rPr lang="ja-JP" altLang="en-US" sz="1600" b="1">
                    <a:solidFill>
                      <a:srgbClr val="00989C"/>
                    </a:solidFill>
                    <a:latin typeface="Hiragino Kaku Gothic Pro W3" panose="020B0300000000000000" pitchFamily="34" charset="-128"/>
                    <a:ea typeface="Hiragino Kaku Gothic Pro W3" panose="020B0300000000000000" pitchFamily="34" charset="-128"/>
                  </a:rPr>
                  <a:t>という新たな条件のもと</a:t>
                </a:r>
                <a:endParaRPr kumimoji="1" lang="en-US" altLang="ja-JP" sz="1600" b="1" dirty="0">
                  <a:solidFill>
                    <a:srgbClr val="00989C"/>
                  </a:solidFill>
                  <a:latin typeface="Hiragino Kaku Gothic Pro W3" panose="020B0300000000000000" pitchFamily="34" charset="-128"/>
                  <a:ea typeface="Hiragino Kaku Gothic Pro W3" panose="020B0300000000000000" pitchFamily="34" charset="-128"/>
                </a:endParaRPr>
              </a:p>
              <a:p>
                <a:pPr algn="ctr">
                  <a:lnSpc>
                    <a:spcPct val="150000"/>
                  </a:lnSpc>
                </a:pPr>
                <a14:m>
                  <m:oMath xmlns:m="http://schemas.openxmlformats.org/officeDocument/2006/math">
                    <m:sSub>
                      <m:sSubPr>
                        <m:ctrlPr>
                          <a:rPr lang="en-US" altLang="ja-JP" sz="1600" i="1">
                            <a:solidFill>
                              <a:srgbClr val="00989C"/>
                            </a:solidFill>
                            <a:latin typeface="Cambria Math" panose="02040503050406030204" pitchFamily="18" charset="0"/>
                          </a:rPr>
                        </m:ctrlPr>
                      </m:sSubPr>
                      <m:e>
                        <m:r>
                          <m:rPr>
                            <m:sty m:val="p"/>
                          </m:rPr>
                          <a:rPr lang="en-US" altLang="ja-JP" sz="1600">
                            <a:solidFill>
                              <a:srgbClr val="00989C"/>
                            </a:solidFill>
                            <a:latin typeface="Cambria Math" panose="02040503050406030204" pitchFamily="18" charset="0"/>
                          </a:rPr>
                          <m:t>H</m:t>
                        </m:r>
                      </m:e>
                      <m:sub>
                        <m:r>
                          <a:rPr lang="en-US" altLang="ja-JP" sz="1600">
                            <a:solidFill>
                              <a:srgbClr val="00989C"/>
                            </a:solidFill>
                            <a:latin typeface="Cambria Math" panose="02040503050406030204" pitchFamily="18" charset="0"/>
                          </a:rPr>
                          <m:t>1</m:t>
                        </m:r>
                      </m:sub>
                    </m:sSub>
                  </m:oMath>
                </a14:m>
                <a:r>
                  <a:rPr lang="ja-JP" altLang="en-US" sz="1600" b="1">
                    <a:solidFill>
                      <a:srgbClr val="00989C"/>
                    </a:solidFill>
                    <a:latin typeface="Hiragino Kaku Gothic Pro W3" panose="020B0300000000000000" pitchFamily="34" charset="-128"/>
                    <a:ea typeface="Hiragino Kaku Gothic Pro W3" panose="020B0300000000000000" pitchFamily="34" charset="-128"/>
                  </a:rPr>
                  <a:t>が起こる確率</a:t>
                </a:r>
                <a:endParaRPr kumimoji="1" lang="ja-JP" altLang="en-US" sz="1600" b="1">
                  <a:solidFill>
                    <a:srgbClr val="00989C"/>
                  </a:solidFill>
                  <a:latin typeface="Hiragino Kaku Gothic Pro W3" panose="020B0300000000000000" pitchFamily="34" charset="-128"/>
                  <a:ea typeface="Hiragino Kaku Gothic Pro W3" panose="020B0300000000000000" pitchFamily="34" charset="-128"/>
                </a:endParaRPr>
              </a:p>
            </p:txBody>
          </p:sp>
        </mc:Choice>
        <mc:Fallback xmlns="">
          <p:sp>
            <p:nvSpPr>
              <p:cNvPr id="19" name="テキスト ボックス 18">
                <a:extLst>
                  <a:ext uri="{FF2B5EF4-FFF2-40B4-BE49-F238E27FC236}">
                    <a16:creationId xmlns:a16="http://schemas.microsoft.com/office/drawing/2014/main" id="{2214A216-B87C-D141-B9C3-8AF1A503308C}"/>
                  </a:ext>
                </a:extLst>
              </p:cNvPr>
              <p:cNvSpPr txBox="1">
                <a:spLocks noRot="1" noChangeAspect="1" noMove="1" noResize="1" noEditPoints="1" noAdjustHandles="1" noChangeArrowheads="1" noChangeShapeType="1" noTextEdit="1"/>
              </p:cNvSpPr>
              <p:nvPr/>
            </p:nvSpPr>
            <p:spPr>
              <a:xfrm>
                <a:off x="700632" y="4629338"/>
                <a:ext cx="2654894" cy="785343"/>
              </a:xfrm>
              <a:prstGeom prst="rect">
                <a:avLst/>
              </a:prstGeom>
              <a:blipFill>
                <a:blip r:embed="rId4"/>
                <a:stretch>
                  <a:fillRect l="-957" r="-957" b="-9524"/>
                </a:stretch>
              </a:blipFill>
            </p:spPr>
            <p:txBody>
              <a:bodyPr/>
              <a:lstStyle/>
              <a:p>
                <a:r>
                  <a:rPr lang="ja-JP" altLang="en-US">
                    <a:noFill/>
                  </a:rPr>
                  <a:t> </a:t>
                </a:r>
              </a:p>
            </p:txBody>
          </p:sp>
        </mc:Fallback>
      </mc:AlternateContent>
      <p:sp>
        <p:nvSpPr>
          <p:cNvPr id="6" name="日付プレースホルダー 5">
            <a:extLst>
              <a:ext uri="{FF2B5EF4-FFF2-40B4-BE49-F238E27FC236}">
                <a16:creationId xmlns:a16="http://schemas.microsoft.com/office/drawing/2014/main" id="{0E061B7B-DF40-6E42-BBAC-63C0B6832DC5}"/>
              </a:ext>
            </a:extLst>
          </p:cNvPr>
          <p:cNvSpPr>
            <a:spLocks noGrp="1"/>
          </p:cNvSpPr>
          <p:nvPr>
            <p:ph type="dt" sz="half" idx="10"/>
          </p:nvPr>
        </p:nvSpPr>
        <p:spPr/>
        <p:txBody>
          <a:bodyPr/>
          <a:lstStyle/>
          <a:p>
            <a:fld id="{A2B17D6C-F7D1-D949-A643-38B79C7998FE}" type="datetime1">
              <a:rPr kumimoji="1" lang="ja-JP" altLang="en-US" smtClean="0"/>
              <a:t>2022/3/21</a:t>
            </a:fld>
            <a:endParaRPr kumimoji="1" lang="ja-JP" altLang="en-US"/>
          </a:p>
        </p:txBody>
      </p:sp>
      <p:sp>
        <p:nvSpPr>
          <p:cNvPr id="7" name="スライド番号プレースホルダー 6">
            <a:extLst>
              <a:ext uri="{FF2B5EF4-FFF2-40B4-BE49-F238E27FC236}">
                <a16:creationId xmlns:a16="http://schemas.microsoft.com/office/drawing/2014/main" id="{678A9546-9DB4-A945-A2B0-3E3ADFB88E35}"/>
              </a:ext>
            </a:extLst>
          </p:cNvPr>
          <p:cNvSpPr>
            <a:spLocks noGrp="1"/>
          </p:cNvSpPr>
          <p:nvPr>
            <p:ph type="sldNum" sz="quarter" idx="12"/>
          </p:nvPr>
        </p:nvSpPr>
        <p:spPr/>
        <p:txBody>
          <a:bodyPr/>
          <a:lstStyle/>
          <a:p>
            <a:fld id="{A656C2C8-CEF6-9746-8F71-B28302ED3BCE}" type="slidenum">
              <a:rPr kumimoji="1" lang="ja-JP" altLang="en-US" smtClean="0"/>
              <a:t>30</a:t>
            </a:fld>
            <a:endParaRPr kumimoji="1" lang="ja-JP" altLang="en-US"/>
          </a:p>
        </p:txBody>
      </p:sp>
    </p:spTree>
    <p:extLst>
      <p:ext uri="{BB962C8B-B14F-4D97-AF65-F5344CB8AC3E}">
        <p14:creationId xmlns:p14="http://schemas.microsoft.com/office/powerpoint/2010/main" val="242251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dissolve">
                                      <p:cBhvr>
                                        <p:cTn id="18" dur="500"/>
                                        <p:tgtEl>
                                          <p:spTgt spid="2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dissolve">
                                      <p:cBhvr>
                                        <p:cTn id="21" dur="500"/>
                                        <p:tgtEl>
                                          <p:spTgt spid="3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dissolve">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dissolve">
                                      <p:cBhvr>
                                        <p:cTn id="29" dur="500"/>
                                        <p:tgtEl>
                                          <p:spTgt spid="32"/>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dissolve">
                                      <p:cBhvr>
                                        <p:cTn id="32" dur="500"/>
                                        <p:tgtEl>
                                          <p:spTgt spid="33"/>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dissolve">
                                      <p:cBhvr>
                                        <p:cTn id="3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7" grpId="0"/>
      <p:bldP spid="3" grpId="0" animBg="1"/>
      <p:bldP spid="29" grpId="0" animBg="1"/>
      <p:bldP spid="30" grpId="0"/>
      <p:bldP spid="31" grpId="0" animBg="1"/>
      <p:bldP spid="32" grpId="0" animBg="1"/>
      <p:bldP spid="33" grpId="0"/>
      <p:bldP spid="3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ACF09C-70AD-0F46-91A6-D15AF6F0374D}"/>
              </a:ext>
            </a:extLst>
          </p:cNvPr>
          <p:cNvSpPr>
            <a:spLocks noGrp="1"/>
          </p:cNvSpPr>
          <p:nvPr>
            <p:ph type="ctrTitle"/>
          </p:nvPr>
        </p:nvSpPr>
        <p:spPr>
          <a:xfrm>
            <a:off x="1117600" y="1122363"/>
            <a:ext cx="9880600" cy="2387600"/>
          </a:xfrm>
        </p:spPr>
        <p:txBody>
          <a:bodyPr>
            <a:normAutofit/>
          </a:bodyPr>
          <a:lstStyle/>
          <a:p>
            <a:r>
              <a:rPr kumimoji="1" lang="ja-JP" altLang="en-US" sz="5400">
                <a:latin typeface="Hiragino Kaku Gothic Pro W3" panose="020B0300000000000000" pitchFamily="34" charset="-128"/>
                <a:ea typeface="Hiragino Kaku Gothic Pro W3" panose="020B0300000000000000" pitchFamily="34" charset="-128"/>
              </a:rPr>
              <a:t>ベイズの</a:t>
            </a:r>
            <a:r>
              <a:rPr lang="ja-JP" altLang="en-US" sz="5400">
                <a:latin typeface="Hiragino Kaku Gothic Pro W3" panose="020B0300000000000000" pitchFamily="34" charset="-128"/>
                <a:ea typeface="Hiragino Kaku Gothic Pro W3" panose="020B0300000000000000" pitchFamily="34" charset="-128"/>
              </a:rPr>
              <a:t>基本公式を用いた例題</a:t>
            </a:r>
            <a:endParaRPr kumimoji="1" lang="ja-JP" altLang="en-US" sz="540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1173781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latin typeface="Hiragino Kaku Gothic Pro W3" panose="020B0300000000000000" pitchFamily="34" charset="-128"/>
                <a:ea typeface="Hiragino Kaku Gothic Pro W3" panose="020B0300000000000000" pitchFamily="34" charset="-128"/>
              </a:rPr>
              <a:t>ベイズの展開公式</a:t>
            </a:r>
            <a:r>
              <a:rPr lang="ja-JP" altLang="en-US" sz="2000">
                <a:latin typeface="Hiragino Kaku Gothic Pro W3" panose="020B0300000000000000" pitchFamily="34" charset="-128"/>
                <a:ea typeface="Hiragino Kaku Gothic Pro W3" panose="020B0300000000000000" pitchFamily="34" charset="-128"/>
              </a:rPr>
              <a:t>の確認</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570482"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a:t>
            </a:r>
            <a:r>
              <a:rPr kumimoji="1" lang="ja-JP" altLang="en-US">
                <a:latin typeface="Hiragino Kaku Gothic Pro W3" panose="020B0300000000000000" pitchFamily="34" charset="-128"/>
                <a:ea typeface="Hiragino Kaku Gothic Pro W3" panose="020B0300000000000000" pitchFamily="34" charset="-128"/>
              </a:rPr>
              <a:t>を解き、ベイズの展開公式に慣れよう</a:t>
            </a:r>
          </a:p>
        </p:txBody>
      </p:sp>
      <p:sp>
        <p:nvSpPr>
          <p:cNvPr id="14" name="テキスト ボックス 13">
            <a:extLst>
              <a:ext uri="{FF2B5EF4-FFF2-40B4-BE49-F238E27FC236}">
                <a16:creationId xmlns:a16="http://schemas.microsoft.com/office/drawing/2014/main" id="{2C64812D-0017-8545-9C4C-E8D96102AA9D}"/>
              </a:ext>
            </a:extLst>
          </p:cNvPr>
          <p:cNvSpPr txBox="1"/>
          <p:nvPr/>
        </p:nvSpPr>
        <p:spPr>
          <a:xfrm>
            <a:off x="501041" y="1265149"/>
            <a:ext cx="1229788" cy="400110"/>
          </a:xfrm>
          <a:prstGeom prst="rect">
            <a:avLst/>
          </a:prstGeom>
          <a:solidFill>
            <a:schemeClr val="bg1"/>
          </a:solidFill>
        </p:spPr>
        <p:txBody>
          <a:bodyPr wrap="square" rtlCol="0">
            <a:spAutoFit/>
          </a:bodyPr>
          <a:lstStyle/>
          <a:p>
            <a:r>
              <a:rPr kumimoji="1" lang="ja-JP" altLang="en-US" sz="2000">
                <a:solidFill>
                  <a:srgbClr val="1E8A14"/>
                </a:solidFill>
                <a:latin typeface="Hiragino Kaku Gothic Pro W3" panose="020B0300000000000000" pitchFamily="34" charset="-128"/>
                <a:ea typeface="Hiragino Kaku Gothic Pro W3" panose="020B0300000000000000" pitchFamily="34" charset="-128"/>
              </a:rPr>
              <a:t>例題</a:t>
            </a:r>
          </a:p>
        </p:txBody>
      </p:sp>
      <p:sp>
        <p:nvSpPr>
          <p:cNvPr id="15" name="正方形/長方形 14">
            <a:extLst>
              <a:ext uri="{FF2B5EF4-FFF2-40B4-BE49-F238E27FC236}">
                <a16:creationId xmlns:a16="http://schemas.microsoft.com/office/drawing/2014/main" id="{BF2D82F3-95AA-D54F-83D7-D3B2750EB9F0}"/>
              </a:ext>
            </a:extLst>
          </p:cNvPr>
          <p:cNvSpPr/>
          <p:nvPr/>
        </p:nvSpPr>
        <p:spPr>
          <a:xfrm>
            <a:off x="501041" y="1719940"/>
            <a:ext cx="11210795" cy="170905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EE64CFDA-6F17-D749-9AE9-2D34907FDADE}"/>
              </a:ext>
            </a:extLst>
          </p:cNvPr>
          <p:cNvSpPr txBox="1"/>
          <p:nvPr/>
        </p:nvSpPr>
        <p:spPr>
          <a:xfrm>
            <a:off x="676405" y="1966586"/>
            <a:ext cx="10403810" cy="1299971"/>
          </a:xfrm>
          <a:prstGeom prst="rect">
            <a:avLst/>
          </a:prstGeom>
          <a:noFill/>
        </p:spPr>
        <p:txBody>
          <a:bodyPr wrap="none" rtlCol="0">
            <a:spAutoFit/>
          </a:bodyPr>
          <a:lstStyle/>
          <a:p>
            <a:pPr>
              <a:lnSpc>
                <a:spcPct val="150000"/>
              </a:lnSpc>
            </a:pPr>
            <a:r>
              <a:rPr lang="ja-JP" altLang="en-US">
                <a:latin typeface="Hiragino Kaku Gothic Pro W3" panose="020B0300000000000000" pitchFamily="34" charset="-128"/>
                <a:ea typeface="Hiragino Kaku Gothic Pro W3" panose="020B0300000000000000" pitchFamily="34" charset="-128"/>
              </a:rPr>
              <a:t>ある地域の気象統計局では、</a:t>
            </a:r>
            <a:r>
              <a:rPr lang="en-US" altLang="ja-JP" dirty="0">
                <a:latin typeface="Hiragino Kaku Gothic Pro W3" panose="020B0300000000000000" pitchFamily="34" charset="-128"/>
                <a:ea typeface="Hiragino Kaku Gothic Pro W3" panose="020B0300000000000000" pitchFamily="34" charset="-128"/>
              </a:rPr>
              <a:t>4/1</a:t>
            </a:r>
            <a:r>
              <a:rPr lang="ja-JP" altLang="en-US">
                <a:latin typeface="Hiragino Kaku Gothic Pro W3" panose="020B0300000000000000" pitchFamily="34" charset="-128"/>
                <a:ea typeface="Hiragino Kaku Gothic Pro W3" panose="020B0300000000000000" pitchFamily="34" charset="-128"/>
              </a:rPr>
              <a:t>に晴れの確率が</a:t>
            </a:r>
            <a:r>
              <a:rPr lang="en-US" altLang="ja-JP" dirty="0">
                <a:latin typeface="Hiragino Kaku Gothic Pro W3" panose="020B0300000000000000" pitchFamily="34" charset="-128"/>
                <a:ea typeface="Hiragino Kaku Gothic Pro W3" panose="020B0300000000000000" pitchFamily="34" charset="-128"/>
              </a:rPr>
              <a:t>0.3</a:t>
            </a:r>
            <a:r>
              <a:rPr lang="ja-JP" altLang="en-US">
                <a:latin typeface="Hiragino Kaku Gothic Pro W3" panose="020B0300000000000000" pitchFamily="34" charset="-128"/>
                <a:ea typeface="Hiragino Kaku Gothic Pro W3" panose="020B0300000000000000" pitchFamily="34" charset="-128"/>
              </a:rPr>
              <a:t>、曇りの確率が</a:t>
            </a:r>
            <a:r>
              <a:rPr lang="en-US" altLang="ja-JP" dirty="0">
                <a:latin typeface="Hiragino Kaku Gothic Pro W3" panose="020B0300000000000000" pitchFamily="34" charset="-128"/>
                <a:ea typeface="Hiragino Kaku Gothic Pro W3" panose="020B0300000000000000" pitchFamily="34" charset="-128"/>
              </a:rPr>
              <a:t>0.6</a:t>
            </a:r>
            <a:r>
              <a:rPr lang="ja-JP" altLang="en-US">
                <a:latin typeface="Hiragino Kaku Gothic Pro W3" panose="020B0300000000000000" pitchFamily="34" charset="-128"/>
                <a:ea typeface="Hiragino Kaku Gothic Pro W3" panose="020B0300000000000000" pitchFamily="34" charset="-128"/>
              </a:rPr>
              <a:t>、雨の確率が</a:t>
            </a:r>
            <a:r>
              <a:rPr lang="en-US" altLang="ja-JP" dirty="0">
                <a:latin typeface="Hiragino Kaku Gothic Pro W3" panose="020B0300000000000000" pitchFamily="34" charset="-128"/>
                <a:ea typeface="Hiragino Kaku Gothic Pro W3" panose="020B0300000000000000" pitchFamily="34" charset="-128"/>
              </a:rPr>
              <a:t>0.1</a:t>
            </a:r>
            <a:r>
              <a:rPr lang="ja-JP" altLang="en-US">
                <a:latin typeface="Hiragino Kaku Gothic Pro W3" panose="020B0300000000000000" pitchFamily="34" charset="-128"/>
                <a:ea typeface="Hiragino Kaku Gothic Pro W3" panose="020B0300000000000000" pitchFamily="34" charset="-128"/>
              </a:rPr>
              <a:t>である。</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翌日</a:t>
            </a:r>
            <a:r>
              <a:rPr lang="en-US" altLang="ja-JP" dirty="0">
                <a:latin typeface="Hiragino Kaku Gothic Pro W3" panose="020B0300000000000000" pitchFamily="34" charset="-128"/>
                <a:ea typeface="Hiragino Kaku Gothic Pro W3" panose="020B0300000000000000" pitchFamily="34" charset="-128"/>
              </a:rPr>
              <a:t>4/2</a:t>
            </a:r>
            <a:r>
              <a:rPr lang="ja-JP" altLang="en-US">
                <a:latin typeface="Hiragino Kaku Gothic Pro W3" panose="020B0300000000000000" pitchFamily="34" charset="-128"/>
                <a:ea typeface="Hiragino Kaku Gothic Pro W3" panose="020B0300000000000000" pitchFamily="34" charset="-128"/>
              </a:rPr>
              <a:t>に雨になる確率は、</a:t>
            </a:r>
            <a:r>
              <a:rPr lang="en-US" altLang="ja-JP" dirty="0">
                <a:latin typeface="Hiragino Kaku Gothic Pro W3" panose="020B0300000000000000" pitchFamily="34" charset="-128"/>
                <a:ea typeface="Hiragino Kaku Gothic Pro W3" panose="020B0300000000000000" pitchFamily="34" charset="-128"/>
              </a:rPr>
              <a:t>4/1</a:t>
            </a:r>
            <a:r>
              <a:rPr lang="ja-JP" altLang="en-US">
                <a:latin typeface="Hiragino Kaku Gothic Pro W3" panose="020B0300000000000000" pitchFamily="34" charset="-128"/>
                <a:ea typeface="Hiragino Kaku Gothic Pro W3" panose="020B0300000000000000" pitchFamily="34" charset="-128"/>
              </a:rPr>
              <a:t>が晴れだった場合は</a:t>
            </a:r>
            <a:r>
              <a:rPr lang="en-US" altLang="ja-JP" dirty="0">
                <a:latin typeface="Hiragino Kaku Gothic Pro W3" panose="020B0300000000000000" pitchFamily="34" charset="-128"/>
                <a:ea typeface="Hiragino Kaku Gothic Pro W3" panose="020B0300000000000000" pitchFamily="34" charset="-128"/>
              </a:rPr>
              <a:t>0.2</a:t>
            </a:r>
            <a:r>
              <a:rPr lang="ja-JP" altLang="en-US">
                <a:latin typeface="Hiragino Kaku Gothic Pro W3" panose="020B0300000000000000" pitchFamily="34" charset="-128"/>
                <a:ea typeface="Hiragino Kaku Gothic Pro W3" panose="020B0300000000000000" pitchFamily="34" charset="-128"/>
              </a:rPr>
              <a:t>、曇りの場合は</a:t>
            </a:r>
            <a:r>
              <a:rPr lang="en-US" altLang="ja-JP" dirty="0">
                <a:latin typeface="Hiragino Kaku Gothic Pro W3" panose="020B0300000000000000" pitchFamily="34" charset="-128"/>
                <a:ea typeface="Hiragino Kaku Gothic Pro W3" panose="020B0300000000000000" pitchFamily="34" charset="-128"/>
              </a:rPr>
              <a:t>0.5</a:t>
            </a:r>
            <a:r>
              <a:rPr lang="ja-JP" altLang="en-US">
                <a:latin typeface="Hiragino Kaku Gothic Pro W3" panose="020B0300000000000000" pitchFamily="34" charset="-128"/>
                <a:ea typeface="Hiragino Kaku Gothic Pro W3" panose="020B0300000000000000" pitchFamily="34" charset="-128"/>
              </a:rPr>
              <a:t>、雨の場合は</a:t>
            </a:r>
            <a:r>
              <a:rPr lang="en-US" altLang="ja-JP" dirty="0">
                <a:latin typeface="Hiragino Kaku Gothic Pro W3" panose="020B0300000000000000" pitchFamily="34" charset="-128"/>
                <a:ea typeface="Hiragino Kaku Gothic Pro W3" panose="020B0300000000000000" pitchFamily="34" charset="-128"/>
              </a:rPr>
              <a:t>0.4</a:t>
            </a:r>
            <a:r>
              <a:rPr lang="ja-JP" altLang="en-US">
                <a:latin typeface="Hiragino Kaku Gothic Pro W3" panose="020B0300000000000000" pitchFamily="34" charset="-128"/>
                <a:ea typeface="Hiragino Kaku Gothic Pro W3" panose="020B0300000000000000" pitchFamily="34" charset="-128"/>
              </a:rPr>
              <a:t>である</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a:latin typeface="Hiragino Kaku Gothic Pro W3" panose="020B0300000000000000" pitchFamily="34" charset="-128"/>
                <a:ea typeface="Hiragino Kaku Gothic Pro W3" panose="020B0300000000000000" pitchFamily="34" charset="-128"/>
              </a:rPr>
              <a:t>この地域で、</a:t>
            </a:r>
            <a:r>
              <a:rPr kumimoji="1" lang="en-US" altLang="ja-JP" dirty="0">
                <a:latin typeface="Hiragino Kaku Gothic Pro W3" panose="020B0300000000000000" pitchFamily="34" charset="-128"/>
                <a:ea typeface="Hiragino Kaku Gothic Pro W3" panose="020B0300000000000000" pitchFamily="34" charset="-128"/>
              </a:rPr>
              <a:t>4/2</a:t>
            </a:r>
            <a:r>
              <a:rPr kumimoji="1" lang="ja-JP" altLang="en-US">
                <a:latin typeface="Hiragino Kaku Gothic Pro W3" panose="020B0300000000000000" pitchFamily="34" charset="-128"/>
                <a:ea typeface="Hiragino Kaku Gothic Pro W3" panose="020B0300000000000000" pitchFamily="34" charset="-128"/>
              </a:rPr>
              <a:t>が雨の時</a:t>
            </a:r>
            <a:r>
              <a:rPr kumimoji="1" lang="en-US" altLang="ja-JP" dirty="0">
                <a:latin typeface="Hiragino Kaku Gothic Pro W3" panose="020B0300000000000000" pitchFamily="34" charset="-128"/>
                <a:ea typeface="Hiragino Kaku Gothic Pro W3" panose="020B0300000000000000" pitchFamily="34" charset="-128"/>
              </a:rPr>
              <a:t>4/1</a:t>
            </a:r>
            <a:r>
              <a:rPr kumimoji="1" lang="ja-JP" altLang="en-US">
                <a:latin typeface="Hiragino Kaku Gothic Pro W3" panose="020B0300000000000000" pitchFamily="34" charset="-128"/>
                <a:ea typeface="Hiragino Kaku Gothic Pro W3" panose="020B0300000000000000" pitchFamily="34" charset="-128"/>
              </a:rPr>
              <a:t>が曇りの確率を求めよ。</a:t>
            </a:r>
            <a:endParaRPr kumimoji="1" lang="ja-JP" altLang="en-US"/>
          </a:p>
        </p:txBody>
      </p:sp>
      <p:graphicFrame>
        <p:nvGraphicFramePr>
          <p:cNvPr id="6" name="表 6">
            <a:extLst>
              <a:ext uri="{FF2B5EF4-FFF2-40B4-BE49-F238E27FC236}">
                <a16:creationId xmlns:a16="http://schemas.microsoft.com/office/drawing/2014/main" id="{672995AA-7185-7D47-8AC3-00ADEF6D3034}"/>
              </a:ext>
            </a:extLst>
          </p:cNvPr>
          <p:cNvGraphicFramePr>
            <a:graphicFrameLocks noGrp="1"/>
          </p:cNvGraphicFramePr>
          <p:nvPr>
            <p:extLst>
              <p:ext uri="{D42A27DB-BD31-4B8C-83A1-F6EECF244321}">
                <p14:modId xmlns:p14="http://schemas.microsoft.com/office/powerpoint/2010/main" val="1677801127"/>
              </p:ext>
            </p:extLst>
          </p:nvPr>
        </p:nvGraphicFramePr>
        <p:xfrm>
          <a:off x="828805" y="3973770"/>
          <a:ext cx="6785428" cy="853388"/>
        </p:xfrm>
        <a:graphic>
          <a:graphicData uri="http://schemas.openxmlformats.org/drawingml/2006/table">
            <a:tbl>
              <a:tblPr firstRow="1" bandRow="1">
                <a:tableStyleId>{5940675A-B579-460E-94D1-54222C63F5DA}</a:tableStyleId>
              </a:tblPr>
              <a:tblGrid>
                <a:gridCol w="1696357">
                  <a:extLst>
                    <a:ext uri="{9D8B030D-6E8A-4147-A177-3AD203B41FA5}">
                      <a16:colId xmlns:a16="http://schemas.microsoft.com/office/drawing/2014/main" val="1180729326"/>
                    </a:ext>
                  </a:extLst>
                </a:gridCol>
                <a:gridCol w="1696357">
                  <a:extLst>
                    <a:ext uri="{9D8B030D-6E8A-4147-A177-3AD203B41FA5}">
                      <a16:colId xmlns:a16="http://schemas.microsoft.com/office/drawing/2014/main" val="1329424169"/>
                    </a:ext>
                  </a:extLst>
                </a:gridCol>
                <a:gridCol w="1696357">
                  <a:extLst>
                    <a:ext uri="{9D8B030D-6E8A-4147-A177-3AD203B41FA5}">
                      <a16:colId xmlns:a16="http://schemas.microsoft.com/office/drawing/2014/main" val="754930396"/>
                    </a:ext>
                  </a:extLst>
                </a:gridCol>
                <a:gridCol w="1696357">
                  <a:extLst>
                    <a:ext uri="{9D8B030D-6E8A-4147-A177-3AD203B41FA5}">
                      <a16:colId xmlns:a16="http://schemas.microsoft.com/office/drawing/2014/main" val="3192165982"/>
                    </a:ext>
                  </a:extLst>
                </a:gridCol>
              </a:tblGrid>
              <a:tr h="426694">
                <a:tc rowSpan="2">
                  <a:txBody>
                    <a:bodyPr/>
                    <a:lstStyle/>
                    <a:p>
                      <a:pPr algn="ctr"/>
                      <a:r>
                        <a:rPr kumimoji="1" lang="en-US" altLang="ja-JP" dirty="0"/>
                        <a:t>4/1</a:t>
                      </a:r>
                      <a:endParaRPr kumimoji="1" lang="ja-JP" altLang="en-US"/>
                    </a:p>
                  </a:txBody>
                  <a:tcPr anchor="ctr"/>
                </a:tc>
                <a:tc>
                  <a:txBody>
                    <a:bodyPr/>
                    <a:lstStyle/>
                    <a:p>
                      <a:pPr algn="ctr"/>
                      <a:r>
                        <a:rPr kumimoji="1" lang="ja-JP" altLang="en-US"/>
                        <a:t>晴れ</a:t>
                      </a:r>
                    </a:p>
                  </a:txBody>
                  <a:tcPr/>
                </a:tc>
                <a:tc>
                  <a:txBody>
                    <a:bodyPr/>
                    <a:lstStyle/>
                    <a:p>
                      <a:pPr algn="ctr"/>
                      <a:r>
                        <a:rPr kumimoji="1" lang="ja-JP" altLang="en-US"/>
                        <a:t>曇り</a:t>
                      </a:r>
                    </a:p>
                  </a:txBody>
                  <a:tcPr/>
                </a:tc>
                <a:tc>
                  <a:txBody>
                    <a:bodyPr/>
                    <a:lstStyle/>
                    <a:p>
                      <a:pPr algn="ctr"/>
                      <a:r>
                        <a:rPr kumimoji="1" lang="ja-JP" altLang="en-US"/>
                        <a:t>雨</a:t>
                      </a:r>
                    </a:p>
                  </a:txBody>
                  <a:tcPr/>
                </a:tc>
                <a:extLst>
                  <a:ext uri="{0D108BD9-81ED-4DB2-BD59-A6C34878D82A}">
                    <a16:rowId xmlns:a16="http://schemas.microsoft.com/office/drawing/2014/main" val="4110425255"/>
                  </a:ext>
                </a:extLst>
              </a:tr>
              <a:tr h="426694">
                <a:tc vMerge="1">
                  <a:txBody>
                    <a:bodyPr/>
                    <a:lstStyle/>
                    <a:p>
                      <a:pPr algn="ctr"/>
                      <a:endParaRPr kumimoji="1" lang="ja-JP" altLang="en-US"/>
                    </a:p>
                  </a:txBody>
                  <a:tcPr/>
                </a:tc>
                <a:tc>
                  <a:txBody>
                    <a:bodyPr/>
                    <a:lstStyle/>
                    <a:p>
                      <a:pPr algn="ctr"/>
                      <a:r>
                        <a:rPr kumimoji="1" lang="en-US" altLang="ja-JP" dirty="0"/>
                        <a:t>0.3</a:t>
                      </a:r>
                      <a:endParaRPr kumimoji="1" lang="ja-JP" altLang="en-US"/>
                    </a:p>
                  </a:txBody>
                  <a:tcPr/>
                </a:tc>
                <a:tc>
                  <a:txBody>
                    <a:bodyPr/>
                    <a:lstStyle/>
                    <a:p>
                      <a:pPr algn="ctr"/>
                      <a:r>
                        <a:rPr kumimoji="1" lang="en-US" altLang="ja-JP" dirty="0"/>
                        <a:t>0.6</a:t>
                      </a:r>
                      <a:endParaRPr kumimoji="1" lang="ja-JP" altLang="en-US"/>
                    </a:p>
                  </a:txBody>
                  <a:tcPr/>
                </a:tc>
                <a:tc>
                  <a:txBody>
                    <a:bodyPr/>
                    <a:lstStyle/>
                    <a:p>
                      <a:pPr algn="ctr"/>
                      <a:r>
                        <a:rPr kumimoji="1" lang="en-US" altLang="ja-JP" dirty="0"/>
                        <a:t>0.1</a:t>
                      </a:r>
                      <a:endParaRPr kumimoji="1" lang="ja-JP" altLang="en-US"/>
                    </a:p>
                  </a:txBody>
                  <a:tcPr/>
                </a:tc>
                <a:extLst>
                  <a:ext uri="{0D108BD9-81ED-4DB2-BD59-A6C34878D82A}">
                    <a16:rowId xmlns:a16="http://schemas.microsoft.com/office/drawing/2014/main" val="52804236"/>
                  </a:ext>
                </a:extLst>
              </a:tr>
            </a:tbl>
          </a:graphicData>
        </a:graphic>
      </p:graphicFrame>
      <p:graphicFrame>
        <p:nvGraphicFramePr>
          <p:cNvPr id="7" name="表 6">
            <a:extLst>
              <a:ext uri="{FF2B5EF4-FFF2-40B4-BE49-F238E27FC236}">
                <a16:creationId xmlns:a16="http://schemas.microsoft.com/office/drawing/2014/main" id="{7024F6A7-0ED8-9742-B064-EB1C6E07A293}"/>
              </a:ext>
            </a:extLst>
          </p:cNvPr>
          <p:cNvGraphicFramePr>
            <a:graphicFrameLocks noGrp="1"/>
          </p:cNvGraphicFramePr>
          <p:nvPr>
            <p:extLst>
              <p:ext uri="{D42A27DB-BD31-4B8C-83A1-F6EECF244321}">
                <p14:modId xmlns:p14="http://schemas.microsoft.com/office/powerpoint/2010/main" val="4099963185"/>
              </p:ext>
            </p:extLst>
          </p:nvPr>
        </p:nvGraphicFramePr>
        <p:xfrm>
          <a:off x="828805" y="5592851"/>
          <a:ext cx="3392714" cy="426694"/>
        </p:xfrm>
        <a:graphic>
          <a:graphicData uri="http://schemas.openxmlformats.org/drawingml/2006/table">
            <a:tbl>
              <a:tblPr firstRow="1" bandRow="1">
                <a:tableStyleId>{5940675A-B579-460E-94D1-54222C63F5DA}</a:tableStyleId>
              </a:tblPr>
              <a:tblGrid>
                <a:gridCol w="1696357">
                  <a:extLst>
                    <a:ext uri="{9D8B030D-6E8A-4147-A177-3AD203B41FA5}">
                      <a16:colId xmlns:a16="http://schemas.microsoft.com/office/drawing/2014/main" val="1035757041"/>
                    </a:ext>
                  </a:extLst>
                </a:gridCol>
                <a:gridCol w="1696357">
                  <a:extLst>
                    <a:ext uri="{9D8B030D-6E8A-4147-A177-3AD203B41FA5}">
                      <a16:colId xmlns:a16="http://schemas.microsoft.com/office/drawing/2014/main" val="700762390"/>
                    </a:ext>
                  </a:extLst>
                </a:gridCol>
              </a:tblGrid>
              <a:tr h="426694">
                <a:tc>
                  <a:txBody>
                    <a:bodyPr/>
                    <a:lstStyle/>
                    <a:p>
                      <a:pPr algn="ctr"/>
                      <a:r>
                        <a:rPr kumimoji="1" lang="en-US" altLang="ja-JP" dirty="0"/>
                        <a:t>4/2</a:t>
                      </a:r>
                      <a:endParaRPr kumimoji="1" lang="ja-JP" altLang="en-US"/>
                    </a:p>
                  </a:txBody>
                  <a:tcPr anchor="ctr"/>
                </a:tc>
                <a:tc>
                  <a:txBody>
                    <a:bodyPr/>
                    <a:lstStyle/>
                    <a:p>
                      <a:pPr algn="ctr"/>
                      <a:r>
                        <a:rPr kumimoji="1" lang="ja-JP" altLang="en-US"/>
                        <a:t>雨</a:t>
                      </a:r>
                    </a:p>
                  </a:txBody>
                  <a:tcPr/>
                </a:tc>
                <a:extLst>
                  <a:ext uri="{0D108BD9-81ED-4DB2-BD59-A6C34878D82A}">
                    <a16:rowId xmlns:a16="http://schemas.microsoft.com/office/drawing/2014/main" val="3302795132"/>
                  </a:ext>
                </a:extLst>
              </a:tr>
            </a:tbl>
          </a:graphicData>
        </a:graphic>
      </p:graphicFrame>
      <p:cxnSp>
        <p:nvCxnSpPr>
          <p:cNvPr id="9" name="直線矢印コネクタ 8">
            <a:extLst>
              <a:ext uri="{FF2B5EF4-FFF2-40B4-BE49-F238E27FC236}">
                <a16:creationId xmlns:a16="http://schemas.microsoft.com/office/drawing/2014/main" id="{25F79180-02AF-A84B-93DF-13613C94B7BE}"/>
              </a:ext>
            </a:extLst>
          </p:cNvPr>
          <p:cNvCxnSpPr>
            <a:cxnSpLocks/>
          </p:cNvCxnSpPr>
          <p:nvPr/>
        </p:nvCxnSpPr>
        <p:spPr>
          <a:xfrm>
            <a:off x="3363686" y="4848930"/>
            <a:ext cx="0" cy="648356"/>
          </a:xfrm>
          <a:prstGeom prst="straightConnector1">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97012F1C-3DF2-BB44-AB99-81F07B38FAD6}"/>
              </a:ext>
            </a:extLst>
          </p:cNvPr>
          <p:cNvCxnSpPr>
            <a:cxnSpLocks/>
          </p:cNvCxnSpPr>
          <p:nvPr/>
        </p:nvCxnSpPr>
        <p:spPr>
          <a:xfrm flipH="1">
            <a:off x="3860898" y="4854787"/>
            <a:ext cx="1016770" cy="517147"/>
          </a:xfrm>
          <a:prstGeom prst="straightConnector1">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D2C2E983-8A94-E849-9C0F-D80AE57EA82C}"/>
              </a:ext>
            </a:extLst>
          </p:cNvPr>
          <p:cNvCxnSpPr>
            <a:cxnSpLocks/>
          </p:cNvCxnSpPr>
          <p:nvPr/>
        </p:nvCxnSpPr>
        <p:spPr>
          <a:xfrm flipH="1">
            <a:off x="4506686" y="4868541"/>
            <a:ext cx="2296885" cy="812005"/>
          </a:xfrm>
          <a:prstGeom prst="straightConnector1">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BDAEE29D-5469-824D-8D3C-CF76FEAA7B21}"/>
              </a:ext>
            </a:extLst>
          </p:cNvPr>
          <p:cNvSpPr txBox="1"/>
          <p:nvPr/>
        </p:nvSpPr>
        <p:spPr>
          <a:xfrm>
            <a:off x="2720645" y="4980185"/>
            <a:ext cx="545342" cy="369332"/>
          </a:xfrm>
          <a:prstGeom prst="rect">
            <a:avLst/>
          </a:prstGeom>
          <a:noFill/>
        </p:spPr>
        <p:txBody>
          <a:bodyPr wrap="none" rtlCol="0">
            <a:spAutoFit/>
          </a:bodyPr>
          <a:lstStyle/>
          <a:p>
            <a:r>
              <a:rPr kumimoji="1" lang="en-US" altLang="ja-JP" dirty="0">
                <a:latin typeface="Hiragino Kaku Gothic Pro W3" panose="020B0300000000000000" pitchFamily="34" charset="-128"/>
                <a:ea typeface="Hiragino Kaku Gothic Pro W3" panose="020B0300000000000000" pitchFamily="34" charset="-128"/>
              </a:rPr>
              <a:t>0.2</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27" name="テキスト ボックス 26">
            <a:extLst>
              <a:ext uri="{FF2B5EF4-FFF2-40B4-BE49-F238E27FC236}">
                <a16:creationId xmlns:a16="http://schemas.microsoft.com/office/drawing/2014/main" id="{C96AF2A8-7622-E54D-9239-EAFAF0F10AB3}"/>
              </a:ext>
            </a:extLst>
          </p:cNvPr>
          <p:cNvSpPr txBox="1"/>
          <p:nvPr/>
        </p:nvSpPr>
        <p:spPr>
          <a:xfrm>
            <a:off x="4523585" y="5106182"/>
            <a:ext cx="545342" cy="369332"/>
          </a:xfrm>
          <a:prstGeom prst="rect">
            <a:avLst/>
          </a:prstGeom>
          <a:noFill/>
        </p:spPr>
        <p:txBody>
          <a:bodyPr wrap="none" rtlCol="0">
            <a:spAutoFit/>
          </a:bodyPr>
          <a:lstStyle/>
          <a:p>
            <a:r>
              <a:rPr kumimoji="1" lang="en-US" altLang="ja-JP" dirty="0">
                <a:latin typeface="Hiragino Kaku Gothic Pro W3" panose="020B0300000000000000" pitchFamily="34" charset="-128"/>
                <a:ea typeface="Hiragino Kaku Gothic Pro W3" panose="020B0300000000000000" pitchFamily="34" charset="-128"/>
              </a:rPr>
              <a:t>0.5</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28" name="テキスト ボックス 27">
            <a:extLst>
              <a:ext uri="{FF2B5EF4-FFF2-40B4-BE49-F238E27FC236}">
                <a16:creationId xmlns:a16="http://schemas.microsoft.com/office/drawing/2014/main" id="{ED12F785-F114-8E4D-AFA1-507422DC0E74}"/>
              </a:ext>
            </a:extLst>
          </p:cNvPr>
          <p:cNvSpPr txBox="1"/>
          <p:nvPr/>
        </p:nvSpPr>
        <p:spPr>
          <a:xfrm>
            <a:off x="5595542" y="5312620"/>
            <a:ext cx="545342" cy="369332"/>
          </a:xfrm>
          <a:prstGeom prst="rect">
            <a:avLst/>
          </a:prstGeom>
          <a:noFill/>
        </p:spPr>
        <p:txBody>
          <a:bodyPr wrap="none" rtlCol="0">
            <a:spAutoFit/>
          </a:bodyPr>
          <a:lstStyle/>
          <a:p>
            <a:r>
              <a:rPr kumimoji="1" lang="en-US" altLang="ja-JP" dirty="0">
                <a:latin typeface="Hiragino Kaku Gothic Pro W3" panose="020B0300000000000000" pitchFamily="34" charset="-128"/>
                <a:ea typeface="Hiragino Kaku Gothic Pro W3" panose="020B0300000000000000" pitchFamily="34" charset="-128"/>
              </a:rPr>
              <a:t>0.4</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31" name="日付プレースホルダー 30">
            <a:extLst>
              <a:ext uri="{FF2B5EF4-FFF2-40B4-BE49-F238E27FC236}">
                <a16:creationId xmlns:a16="http://schemas.microsoft.com/office/drawing/2014/main" id="{6ABF81BC-DDBF-EF44-9412-86E2C9E43A73}"/>
              </a:ext>
            </a:extLst>
          </p:cNvPr>
          <p:cNvSpPr>
            <a:spLocks noGrp="1"/>
          </p:cNvSpPr>
          <p:nvPr>
            <p:ph type="dt" sz="half" idx="10"/>
          </p:nvPr>
        </p:nvSpPr>
        <p:spPr/>
        <p:txBody>
          <a:bodyPr/>
          <a:lstStyle/>
          <a:p>
            <a:fld id="{700F9BE8-956F-EE43-A262-0DC091D731F4}" type="datetime1">
              <a:rPr kumimoji="1" lang="ja-JP" altLang="en-US" smtClean="0"/>
              <a:t>2022/3/21</a:t>
            </a:fld>
            <a:endParaRPr kumimoji="1" lang="ja-JP" altLang="en-US"/>
          </a:p>
        </p:txBody>
      </p:sp>
      <p:sp>
        <p:nvSpPr>
          <p:cNvPr id="32" name="スライド番号プレースホルダー 31">
            <a:extLst>
              <a:ext uri="{FF2B5EF4-FFF2-40B4-BE49-F238E27FC236}">
                <a16:creationId xmlns:a16="http://schemas.microsoft.com/office/drawing/2014/main" id="{B0D3B77F-5495-0D41-98B8-CF9C8622DD7D}"/>
              </a:ext>
            </a:extLst>
          </p:cNvPr>
          <p:cNvSpPr>
            <a:spLocks noGrp="1"/>
          </p:cNvSpPr>
          <p:nvPr>
            <p:ph type="sldNum" sz="quarter" idx="12"/>
          </p:nvPr>
        </p:nvSpPr>
        <p:spPr/>
        <p:txBody>
          <a:bodyPr/>
          <a:lstStyle/>
          <a:p>
            <a:fld id="{A656C2C8-CEF6-9746-8F71-B28302ED3BCE}" type="slidenum">
              <a:rPr kumimoji="1" lang="ja-JP" altLang="en-US" smtClean="0"/>
              <a:t>32</a:t>
            </a:fld>
            <a:endParaRPr kumimoji="1" lang="ja-JP" altLang="en-US"/>
          </a:p>
        </p:txBody>
      </p:sp>
    </p:spTree>
    <p:extLst>
      <p:ext uri="{BB962C8B-B14F-4D97-AF65-F5344CB8AC3E}">
        <p14:creationId xmlns:p14="http://schemas.microsoft.com/office/powerpoint/2010/main" val="1382284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latin typeface="Hiragino Kaku Gothic Pro W3" panose="020B0300000000000000" pitchFamily="34" charset="-128"/>
                <a:ea typeface="Hiragino Kaku Gothic Pro W3" panose="020B0300000000000000" pitchFamily="34" charset="-128"/>
              </a:rPr>
              <a:t>ベイズ</a:t>
            </a:r>
            <a:r>
              <a:rPr lang="ja-JP" altLang="en-US" sz="2000">
                <a:latin typeface="Hiragino Kaku Gothic Pro W3" panose="020B0300000000000000" pitchFamily="34" charset="-128"/>
                <a:ea typeface="Hiragino Kaku Gothic Pro W3" panose="020B0300000000000000" pitchFamily="34" charset="-128"/>
              </a:rPr>
              <a:t>の展開公式の確認</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570482"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a:t>
            </a:r>
            <a:r>
              <a:rPr kumimoji="1" lang="ja-JP" altLang="en-US">
                <a:latin typeface="Hiragino Kaku Gothic Pro W3" panose="020B0300000000000000" pitchFamily="34" charset="-128"/>
                <a:ea typeface="Hiragino Kaku Gothic Pro W3" panose="020B0300000000000000" pitchFamily="34" charset="-128"/>
              </a:rPr>
              <a:t>を解き、ベイズの展開公式に慣れよう</a:t>
            </a:r>
          </a:p>
        </p:txBody>
      </p:sp>
      <p:sp>
        <p:nvSpPr>
          <p:cNvPr id="14" name="テキスト ボックス 13">
            <a:extLst>
              <a:ext uri="{FF2B5EF4-FFF2-40B4-BE49-F238E27FC236}">
                <a16:creationId xmlns:a16="http://schemas.microsoft.com/office/drawing/2014/main" id="{2C64812D-0017-8545-9C4C-E8D96102AA9D}"/>
              </a:ext>
            </a:extLst>
          </p:cNvPr>
          <p:cNvSpPr txBox="1"/>
          <p:nvPr/>
        </p:nvSpPr>
        <p:spPr>
          <a:xfrm>
            <a:off x="501041" y="1265149"/>
            <a:ext cx="1229788" cy="400110"/>
          </a:xfrm>
          <a:prstGeom prst="rect">
            <a:avLst/>
          </a:prstGeom>
          <a:solidFill>
            <a:schemeClr val="bg1"/>
          </a:solidFill>
        </p:spPr>
        <p:txBody>
          <a:bodyPr wrap="square" rtlCol="0">
            <a:spAutoFit/>
          </a:bodyPr>
          <a:lstStyle/>
          <a:p>
            <a:r>
              <a:rPr kumimoji="1" lang="ja-JP" altLang="en-US" sz="2000">
                <a:solidFill>
                  <a:srgbClr val="1E8A14"/>
                </a:solidFill>
                <a:latin typeface="Hiragino Kaku Gothic Pro W3" panose="020B0300000000000000" pitchFamily="34" charset="-128"/>
                <a:ea typeface="Hiragino Kaku Gothic Pro W3" panose="020B0300000000000000" pitchFamily="34" charset="-128"/>
              </a:rPr>
              <a:t>例題</a:t>
            </a:r>
          </a:p>
        </p:txBody>
      </p:sp>
      <p:sp>
        <p:nvSpPr>
          <p:cNvPr id="15" name="正方形/長方形 14">
            <a:extLst>
              <a:ext uri="{FF2B5EF4-FFF2-40B4-BE49-F238E27FC236}">
                <a16:creationId xmlns:a16="http://schemas.microsoft.com/office/drawing/2014/main" id="{BF2D82F3-95AA-D54F-83D7-D3B2750EB9F0}"/>
              </a:ext>
            </a:extLst>
          </p:cNvPr>
          <p:cNvSpPr/>
          <p:nvPr/>
        </p:nvSpPr>
        <p:spPr>
          <a:xfrm>
            <a:off x="501041" y="1719940"/>
            <a:ext cx="11210795" cy="170905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EE64CFDA-6F17-D749-9AE9-2D34907FDADE}"/>
              </a:ext>
            </a:extLst>
          </p:cNvPr>
          <p:cNvSpPr txBox="1"/>
          <p:nvPr/>
        </p:nvSpPr>
        <p:spPr>
          <a:xfrm>
            <a:off x="676405" y="1966586"/>
            <a:ext cx="10403810" cy="1299971"/>
          </a:xfrm>
          <a:prstGeom prst="rect">
            <a:avLst/>
          </a:prstGeom>
          <a:noFill/>
        </p:spPr>
        <p:txBody>
          <a:bodyPr wrap="none" rtlCol="0">
            <a:spAutoFit/>
          </a:bodyPr>
          <a:lstStyle/>
          <a:p>
            <a:pPr>
              <a:lnSpc>
                <a:spcPct val="150000"/>
              </a:lnSpc>
            </a:pPr>
            <a:r>
              <a:rPr lang="ja-JP" altLang="en-US">
                <a:latin typeface="Hiragino Kaku Gothic Pro W3" panose="020B0300000000000000" pitchFamily="34" charset="-128"/>
                <a:ea typeface="Hiragino Kaku Gothic Pro W3" panose="020B0300000000000000" pitchFamily="34" charset="-128"/>
              </a:rPr>
              <a:t>ある地域の気象統計局では、</a:t>
            </a:r>
            <a:r>
              <a:rPr lang="en-US" altLang="ja-JP" dirty="0">
                <a:latin typeface="Hiragino Kaku Gothic Pro W3" panose="020B0300000000000000" pitchFamily="34" charset="-128"/>
                <a:ea typeface="Hiragino Kaku Gothic Pro W3" panose="020B0300000000000000" pitchFamily="34" charset="-128"/>
              </a:rPr>
              <a:t>4/1</a:t>
            </a:r>
            <a:r>
              <a:rPr lang="ja-JP" altLang="en-US">
                <a:latin typeface="Hiragino Kaku Gothic Pro W3" panose="020B0300000000000000" pitchFamily="34" charset="-128"/>
                <a:ea typeface="Hiragino Kaku Gothic Pro W3" panose="020B0300000000000000" pitchFamily="34" charset="-128"/>
              </a:rPr>
              <a:t>に晴れの確率が</a:t>
            </a:r>
            <a:r>
              <a:rPr lang="en-US" altLang="ja-JP" dirty="0">
                <a:latin typeface="Hiragino Kaku Gothic Pro W3" panose="020B0300000000000000" pitchFamily="34" charset="-128"/>
                <a:ea typeface="Hiragino Kaku Gothic Pro W3" panose="020B0300000000000000" pitchFamily="34" charset="-128"/>
              </a:rPr>
              <a:t>0.3</a:t>
            </a:r>
            <a:r>
              <a:rPr lang="ja-JP" altLang="en-US">
                <a:latin typeface="Hiragino Kaku Gothic Pro W3" panose="020B0300000000000000" pitchFamily="34" charset="-128"/>
                <a:ea typeface="Hiragino Kaku Gothic Pro W3" panose="020B0300000000000000" pitchFamily="34" charset="-128"/>
              </a:rPr>
              <a:t>、曇りの確率が</a:t>
            </a:r>
            <a:r>
              <a:rPr lang="en-US" altLang="ja-JP" dirty="0">
                <a:latin typeface="Hiragino Kaku Gothic Pro W3" panose="020B0300000000000000" pitchFamily="34" charset="-128"/>
                <a:ea typeface="Hiragino Kaku Gothic Pro W3" panose="020B0300000000000000" pitchFamily="34" charset="-128"/>
              </a:rPr>
              <a:t>0.6</a:t>
            </a:r>
            <a:r>
              <a:rPr lang="ja-JP" altLang="en-US">
                <a:latin typeface="Hiragino Kaku Gothic Pro W3" panose="020B0300000000000000" pitchFamily="34" charset="-128"/>
                <a:ea typeface="Hiragino Kaku Gothic Pro W3" panose="020B0300000000000000" pitchFamily="34" charset="-128"/>
              </a:rPr>
              <a:t>、雨の確率が</a:t>
            </a:r>
            <a:r>
              <a:rPr lang="en-US" altLang="ja-JP" dirty="0">
                <a:latin typeface="Hiragino Kaku Gothic Pro W3" panose="020B0300000000000000" pitchFamily="34" charset="-128"/>
                <a:ea typeface="Hiragino Kaku Gothic Pro W3" panose="020B0300000000000000" pitchFamily="34" charset="-128"/>
              </a:rPr>
              <a:t>0.1</a:t>
            </a:r>
            <a:r>
              <a:rPr lang="ja-JP" altLang="en-US">
                <a:latin typeface="Hiragino Kaku Gothic Pro W3" panose="020B0300000000000000" pitchFamily="34" charset="-128"/>
                <a:ea typeface="Hiragino Kaku Gothic Pro W3" panose="020B0300000000000000" pitchFamily="34" charset="-128"/>
              </a:rPr>
              <a:t>である。</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翌日</a:t>
            </a:r>
            <a:r>
              <a:rPr lang="en-US" altLang="ja-JP" dirty="0">
                <a:latin typeface="Hiragino Kaku Gothic Pro W3" panose="020B0300000000000000" pitchFamily="34" charset="-128"/>
                <a:ea typeface="Hiragino Kaku Gothic Pro W3" panose="020B0300000000000000" pitchFamily="34" charset="-128"/>
              </a:rPr>
              <a:t>4/2</a:t>
            </a:r>
            <a:r>
              <a:rPr lang="ja-JP" altLang="en-US">
                <a:latin typeface="Hiragino Kaku Gothic Pro W3" panose="020B0300000000000000" pitchFamily="34" charset="-128"/>
                <a:ea typeface="Hiragino Kaku Gothic Pro W3" panose="020B0300000000000000" pitchFamily="34" charset="-128"/>
              </a:rPr>
              <a:t>に雨になる確率は、</a:t>
            </a:r>
            <a:r>
              <a:rPr lang="en-US" altLang="ja-JP" dirty="0">
                <a:latin typeface="Hiragino Kaku Gothic Pro W3" panose="020B0300000000000000" pitchFamily="34" charset="-128"/>
                <a:ea typeface="Hiragino Kaku Gothic Pro W3" panose="020B0300000000000000" pitchFamily="34" charset="-128"/>
              </a:rPr>
              <a:t>4/1</a:t>
            </a:r>
            <a:r>
              <a:rPr lang="ja-JP" altLang="en-US">
                <a:latin typeface="Hiragino Kaku Gothic Pro W3" panose="020B0300000000000000" pitchFamily="34" charset="-128"/>
                <a:ea typeface="Hiragino Kaku Gothic Pro W3" panose="020B0300000000000000" pitchFamily="34" charset="-128"/>
              </a:rPr>
              <a:t>が晴れだった場合は</a:t>
            </a:r>
            <a:r>
              <a:rPr lang="en-US" altLang="ja-JP" dirty="0">
                <a:latin typeface="Hiragino Kaku Gothic Pro W3" panose="020B0300000000000000" pitchFamily="34" charset="-128"/>
                <a:ea typeface="Hiragino Kaku Gothic Pro W3" panose="020B0300000000000000" pitchFamily="34" charset="-128"/>
              </a:rPr>
              <a:t>0.2</a:t>
            </a:r>
            <a:r>
              <a:rPr lang="ja-JP" altLang="en-US">
                <a:latin typeface="Hiragino Kaku Gothic Pro W3" panose="020B0300000000000000" pitchFamily="34" charset="-128"/>
                <a:ea typeface="Hiragino Kaku Gothic Pro W3" panose="020B0300000000000000" pitchFamily="34" charset="-128"/>
              </a:rPr>
              <a:t>、曇りの場合は</a:t>
            </a:r>
            <a:r>
              <a:rPr lang="en-US" altLang="ja-JP" dirty="0">
                <a:latin typeface="Hiragino Kaku Gothic Pro W3" panose="020B0300000000000000" pitchFamily="34" charset="-128"/>
                <a:ea typeface="Hiragino Kaku Gothic Pro W3" panose="020B0300000000000000" pitchFamily="34" charset="-128"/>
              </a:rPr>
              <a:t>0.5</a:t>
            </a:r>
            <a:r>
              <a:rPr lang="ja-JP" altLang="en-US">
                <a:latin typeface="Hiragino Kaku Gothic Pro W3" panose="020B0300000000000000" pitchFamily="34" charset="-128"/>
                <a:ea typeface="Hiragino Kaku Gothic Pro W3" panose="020B0300000000000000" pitchFamily="34" charset="-128"/>
              </a:rPr>
              <a:t>、雨の場合は</a:t>
            </a:r>
            <a:r>
              <a:rPr lang="en-US" altLang="ja-JP" dirty="0">
                <a:latin typeface="Hiragino Kaku Gothic Pro W3" panose="020B0300000000000000" pitchFamily="34" charset="-128"/>
                <a:ea typeface="Hiragino Kaku Gothic Pro W3" panose="020B0300000000000000" pitchFamily="34" charset="-128"/>
              </a:rPr>
              <a:t>0.4</a:t>
            </a:r>
            <a:r>
              <a:rPr lang="ja-JP" altLang="en-US">
                <a:latin typeface="Hiragino Kaku Gothic Pro W3" panose="020B0300000000000000" pitchFamily="34" charset="-128"/>
                <a:ea typeface="Hiragino Kaku Gothic Pro W3" panose="020B0300000000000000" pitchFamily="34" charset="-128"/>
              </a:rPr>
              <a:t>である</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a:latin typeface="Hiragino Kaku Gothic Pro W3" panose="020B0300000000000000" pitchFamily="34" charset="-128"/>
                <a:ea typeface="Hiragino Kaku Gothic Pro W3" panose="020B0300000000000000" pitchFamily="34" charset="-128"/>
              </a:rPr>
              <a:t>この地域で、</a:t>
            </a:r>
            <a:r>
              <a:rPr kumimoji="1" lang="en-US" altLang="ja-JP" dirty="0">
                <a:latin typeface="Hiragino Kaku Gothic Pro W3" panose="020B0300000000000000" pitchFamily="34" charset="-128"/>
                <a:ea typeface="Hiragino Kaku Gothic Pro W3" panose="020B0300000000000000" pitchFamily="34" charset="-128"/>
              </a:rPr>
              <a:t>4/2</a:t>
            </a:r>
            <a:r>
              <a:rPr kumimoji="1" lang="ja-JP" altLang="en-US">
                <a:latin typeface="Hiragino Kaku Gothic Pro W3" panose="020B0300000000000000" pitchFamily="34" charset="-128"/>
                <a:ea typeface="Hiragino Kaku Gothic Pro W3" panose="020B0300000000000000" pitchFamily="34" charset="-128"/>
              </a:rPr>
              <a:t>が雨の時</a:t>
            </a:r>
            <a:r>
              <a:rPr kumimoji="1" lang="en-US" altLang="ja-JP" dirty="0">
                <a:latin typeface="Hiragino Kaku Gothic Pro W3" panose="020B0300000000000000" pitchFamily="34" charset="-128"/>
                <a:ea typeface="Hiragino Kaku Gothic Pro W3" panose="020B0300000000000000" pitchFamily="34" charset="-128"/>
              </a:rPr>
              <a:t>4/1</a:t>
            </a:r>
            <a:r>
              <a:rPr kumimoji="1" lang="ja-JP" altLang="en-US">
                <a:latin typeface="Hiragino Kaku Gothic Pro W3" panose="020B0300000000000000" pitchFamily="34" charset="-128"/>
                <a:ea typeface="Hiragino Kaku Gothic Pro W3" panose="020B0300000000000000" pitchFamily="34" charset="-128"/>
              </a:rPr>
              <a:t>が曇りの確率を求めよ。</a:t>
            </a:r>
            <a:endParaRPr kumimoji="1" lang="ja-JP" altLang="en-US"/>
          </a:p>
        </p:txBody>
      </p:sp>
      <p:sp>
        <p:nvSpPr>
          <p:cNvPr id="8" name="テキスト ボックス 7">
            <a:extLst>
              <a:ext uri="{FF2B5EF4-FFF2-40B4-BE49-F238E27FC236}">
                <a16:creationId xmlns:a16="http://schemas.microsoft.com/office/drawing/2014/main" id="{8D2DD244-9AB1-B44E-89B6-B9343ABD4156}"/>
              </a:ext>
            </a:extLst>
          </p:cNvPr>
          <p:cNvSpPr txBox="1"/>
          <p:nvPr/>
        </p:nvSpPr>
        <p:spPr>
          <a:xfrm>
            <a:off x="501041" y="3789104"/>
            <a:ext cx="5518759" cy="369332"/>
          </a:xfrm>
          <a:prstGeom prst="rect">
            <a:avLst/>
          </a:prstGeom>
          <a:noFill/>
        </p:spPr>
        <p:txBody>
          <a:bodyPr wrap="square" rtlCol="0">
            <a:spAutoFit/>
          </a:bodyPr>
          <a:lstStyle/>
          <a:p>
            <a:r>
              <a:rPr kumimoji="1" lang="ja-JP" altLang="en-US">
                <a:solidFill>
                  <a:srgbClr val="88CC01"/>
                </a:solidFill>
                <a:latin typeface="Hiragino Kaku Gothic Pro W3" panose="020B0300000000000000" pitchFamily="34" charset="-128"/>
                <a:ea typeface="Hiragino Kaku Gothic Pro W3" panose="020B0300000000000000" pitchFamily="34" charset="-128"/>
              </a:rPr>
              <a:t>ヒント</a:t>
            </a:r>
            <a:endParaRPr kumimoji="1" lang="en-US" altLang="ja-JP" dirty="0">
              <a:solidFill>
                <a:srgbClr val="88CC01"/>
              </a:solidFill>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9EBE3D33-1680-A845-A9A2-2F5B7FC8EC3E}"/>
                  </a:ext>
                </a:extLst>
              </p:cNvPr>
              <p:cNvSpPr/>
              <p:nvPr/>
            </p:nvSpPr>
            <p:spPr>
              <a:xfrm>
                <a:off x="551728" y="4518546"/>
                <a:ext cx="6096000" cy="1200329"/>
              </a:xfrm>
              <a:prstGeom prst="rect">
                <a:avLst/>
              </a:prstGeom>
            </p:spPr>
            <p:txBody>
              <a:bodyPr>
                <a:spAutoFit/>
              </a:bodyPr>
              <a:lstStyle/>
              <a:p>
                <a:r>
                  <a:rPr lang="ja-JP" altLang="en-US">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H</m:t>
                        </m:r>
                      </m:e>
                      <m:sub>
                        <m:r>
                          <a:rPr lang="en-US" altLang="ja-JP">
                            <a:latin typeface="Cambria Math" panose="02040503050406030204" pitchFamily="18" charset="0"/>
                          </a:rPr>
                          <m:t>1</m:t>
                        </m:r>
                      </m:sub>
                    </m:sSub>
                  </m:oMath>
                </a14:m>
                <a:r>
                  <a:rPr lang="en-US" altLang="ja-JP" dirty="0">
                    <a:latin typeface="Hiragino Kaku Gothic Pro W3" panose="020B0300000000000000" pitchFamily="34" charset="-128"/>
                    <a:ea typeface="Hiragino Kaku Gothic Pro W3" panose="020B0300000000000000" pitchFamily="34" charset="-128"/>
                  </a:rPr>
                  <a:t> : </a:t>
                </a:r>
                <a:r>
                  <a:rPr lang="ja-JP" altLang="en-US">
                    <a:latin typeface="Hiragino Kaku Gothic Pro W3" panose="020B0300000000000000" pitchFamily="34" charset="-128"/>
                    <a:ea typeface="Hiragino Kaku Gothic Pro W3" panose="020B0300000000000000" pitchFamily="34" charset="-128"/>
                  </a:rPr>
                  <a:t>＿＿＿＿＿＿＿＿</a:t>
                </a:r>
                <a:endParaRPr lang="en-US" altLang="ja-JP" dirty="0">
                  <a:latin typeface="Hiragino Kaku Gothic Pro W3" panose="020B0300000000000000" pitchFamily="34" charset="-128"/>
                  <a:ea typeface="Hiragino Kaku Gothic Pro W3" panose="020B0300000000000000" pitchFamily="34" charset="-128"/>
                </a:endParaRPr>
              </a:p>
              <a:p>
                <a:r>
                  <a:rPr lang="ja-JP" altLang="en-US">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H</m:t>
                        </m:r>
                      </m:e>
                      <m:sub>
                        <m:r>
                          <a:rPr lang="en-US" altLang="ja-JP" b="0" i="0" smtClean="0">
                            <a:latin typeface="Cambria Math" panose="02040503050406030204" pitchFamily="18" charset="0"/>
                          </a:rPr>
                          <m:t>2</m:t>
                        </m:r>
                      </m:sub>
                    </m:sSub>
                  </m:oMath>
                </a14:m>
                <a:r>
                  <a:rPr lang="en-US" altLang="ja-JP" dirty="0">
                    <a:latin typeface="Hiragino Kaku Gothic Pro W3" panose="020B0300000000000000" pitchFamily="34" charset="-128"/>
                    <a:ea typeface="Hiragino Kaku Gothic Pro W3" panose="020B0300000000000000" pitchFamily="34" charset="-128"/>
                  </a:rPr>
                  <a:t> : </a:t>
                </a:r>
                <a:r>
                  <a:rPr lang="ja-JP" altLang="en-US">
                    <a:latin typeface="Hiragino Kaku Gothic Pro W3" panose="020B0300000000000000" pitchFamily="34" charset="-128"/>
                    <a:ea typeface="Hiragino Kaku Gothic Pro W3" panose="020B0300000000000000" pitchFamily="34" charset="-128"/>
                  </a:rPr>
                  <a:t>＿＿＿＿＿＿＿＿</a:t>
                </a:r>
                <a:endParaRPr lang="en-US" altLang="ja-JP" dirty="0">
                  <a:latin typeface="Hiragino Kaku Gothic Pro W3" panose="020B0300000000000000" pitchFamily="34" charset="-128"/>
                  <a:ea typeface="Hiragino Kaku Gothic Pro W3" panose="020B0300000000000000" pitchFamily="34" charset="-128"/>
                </a:endParaRPr>
              </a:p>
              <a:p>
                <a:r>
                  <a:rPr lang="ja-JP" altLang="en-US">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i="1">
                            <a:latin typeface="Cambria Math" panose="02040503050406030204" pitchFamily="18" charset="0"/>
                          </a:rPr>
                        </m:ctrlPr>
                      </m:sSubPr>
                      <m:e>
                        <m:r>
                          <m:rPr>
                            <m:sty m:val="p"/>
                          </m:rPr>
                          <a:rPr lang="en-US" altLang="ja-JP">
                            <a:latin typeface="Cambria Math" panose="02040503050406030204" pitchFamily="18" charset="0"/>
                          </a:rPr>
                          <m:t>H</m:t>
                        </m:r>
                      </m:e>
                      <m:sub>
                        <m:r>
                          <a:rPr lang="en-US" altLang="ja-JP" b="0" i="0" smtClean="0">
                            <a:latin typeface="Cambria Math" panose="02040503050406030204" pitchFamily="18" charset="0"/>
                          </a:rPr>
                          <m:t>3</m:t>
                        </m:r>
                      </m:sub>
                    </m:sSub>
                  </m:oMath>
                </a14:m>
                <a:r>
                  <a:rPr lang="en-US" altLang="ja-JP" dirty="0">
                    <a:latin typeface="Hiragino Kaku Gothic Pro W3" panose="020B0300000000000000" pitchFamily="34" charset="-128"/>
                    <a:ea typeface="Hiragino Kaku Gothic Pro W3" panose="020B0300000000000000" pitchFamily="34" charset="-128"/>
                  </a:rPr>
                  <a:t> : </a:t>
                </a:r>
                <a:r>
                  <a:rPr lang="ja-JP" altLang="en-US">
                    <a:latin typeface="Hiragino Kaku Gothic Pro W3" panose="020B0300000000000000" pitchFamily="34" charset="-128"/>
                    <a:ea typeface="Hiragino Kaku Gothic Pro W3" panose="020B0300000000000000" pitchFamily="34" charset="-128"/>
                  </a:rPr>
                  <a:t>＿＿＿＿＿＿＿＿</a:t>
                </a:r>
              </a:p>
              <a:p>
                <a:r>
                  <a:rPr lang="ja-JP" altLang="en-US">
                    <a:latin typeface="Hiragino Kaku Gothic Pro W3" panose="020B0300000000000000" pitchFamily="34" charset="-128"/>
                    <a:ea typeface="Hiragino Kaku Gothic Pro W3" panose="020B0300000000000000" pitchFamily="34" charset="-128"/>
                  </a:rPr>
                  <a:t>事象</a:t>
                </a:r>
                <a:r>
                  <a:rPr lang="en-US" altLang="ja-JP" dirty="0">
                    <a:latin typeface="Hiragino Kaku Gothic Pro W3" panose="020B0300000000000000" pitchFamily="34" charset="-128"/>
                    <a:ea typeface="Hiragino Kaku Gothic Pro W3" panose="020B0300000000000000" pitchFamily="34" charset="-128"/>
                  </a:rPr>
                  <a:t>D : </a:t>
                </a:r>
                <a:r>
                  <a:rPr lang="ja-JP" altLang="en-US">
                    <a:latin typeface="Hiragino Kaku Gothic Pro W3" panose="020B0300000000000000" pitchFamily="34" charset="-128"/>
                    <a:ea typeface="Hiragino Kaku Gothic Pro W3" panose="020B0300000000000000" pitchFamily="34" charset="-128"/>
                  </a:rPr>
                  <a:t>＿＿＿＿＿＿＿＿</a:t>
                </a:r>
              </a:p>
            </p:txBody>
          </p:sp>
        </mc:Choice>
        <mc:Fallback xmlns="">
          <p:sp>
            <p:nvSpPr>
              <p:cNvPr id="3" name="正方形/長方形 2">
                <a:extLst>
                  <a:ext uri="{FF2B5EF4-FFF2-40B4-BE49-F238E27FC236}">
                    <a16:creationId xmlns:a16="http://schemas.microsoft.com/office/drawing/2014/main" id="{9EBE3D33-1680-A845-A9A2-2F5B7FC8EC3E}"/>
                  </a:ext>
                </a:extLst>
              </p:cNvPr>
              <p:cNvSpPr>
                <a:spLocks noRot="1" noChangeAspect="1" noMove="1" noResize="1" noEditPoints="1" noAdjustHandles="1" noChangeArrowheads="1" noChangeShapeType="1" noTextEdit="1"/>
              </p:cNvSpPr>
              <p:nvPr/>
            </p:nvSpPr>
            <p:spPr>
              <a:xfrm>
                <a:off x="551728" y="4518546"/>
                <a:ext cx="6096000" cy="1200329"/>
              </a:xfrm>
              <a:prstGeom prst="rect">
                <a:avLst/>
              </a:prstGeom>
              <a:blipFill>
                <a:blip r:embed="rId3"/>
                <a:stretch>
                  <a:fillRect l="-832" t="-2083" b="-6250"/>
                </a:stretch>
              </a:blipFill>
            </p:spPr>
            <p:txBody>
              <a:bodyPr/>
              <a:lstStyle/>
              <a:p>
                <a:r>
                  <a:rPr lang="ja-JP" altLang="en-US">
                    <a:noFill/>
                  </a:rPr>
                  <a:t> </a:t>
                </a:r>
              </a:p>
            </p:txBody>
          </p:sp>
        </mc:Fallback>
      </mc:AlternateContent>
      <p:sp>
        <p:nvSpPr>
          <p:cNvPr id="5" name="日付プレースホルダー 4">
            <a:extLst>
              <a:ext uri="{FF2B5EF4-FFF2-40B4-BE49-F238E27FC236}">
                <a16:creationId xmlns:a16="http://schemas.microsoft.com/office/drawing/2014/main" id="{13A043A4-0FB1-9C4F-B798-A2EEB1063527}"/>
              </a:ext>
            </a:extLst>
          </p:cNvPr>
          <p:cNvSpPr>
            <a:spLocks noGrp="1"/>
          </p:cNvSpPr>
          <p:nvPr>
            <p:ph type="dt" sz="half" idx="10"/>
          </p:nvPr>
        </p:nvSpPr>
        <p:spPr/>
        <p:txBody>
          <a:bodyPr/>
          <a:lstStyle/>
          <a:p>
            <a:fld id="{4A8B887B-FB34-2142-91BC-81EBD9D2E110}" type="datetime1">
              <a:rPr kumimoji="1" lang="ja-JP" altLang="en-US" smtClean="0"/>
              <a:t>2022/3/21</a:t>
            </a:fld>
            <a:endParaRPr kumimoji="1" lang="ja-JP" altLang="en-US"/>
          </a:p>
        </p:txBody>
      </p:sp>
      <p:sp>
        <p:nvSpPr>
          <p:cNvPr id="6" name="スライド番号プレースホルダー 5">
            <a:extLst>
              <a:ext uri="{FF2B5EF4-FFF2-40B4-BE49-F238E27FC236}">
                <a16:creationId xmlns:a16="http://schemas.microsoft.com/office/drawing/2014/main" id="{32FB59F3-5AB7-CE43-BE6C-10965B67D918}"/>
              </a:ext>
            </a:extLst>
          </p:cNvPr>
          <p:cNvSpPr>
            <a:spLocks noGrp="1"/>
          </p:cNvSpPr>
          <p:nvPr>
            <p:ph type="sldNum" sz="quarter" idx="12"/>
          </p:nvPr>
        </p:nvSpPr>
        <p:spPr/>
        <p:txBody>
          <a:bodyPr/>
          <a:lstStyle/>
          <a:p>
            <a:fld id="{A656C2C8-CEF6-9746-8F71-B28302ED3BCE}" type="slidenum">
              <a:rPr kumimoji="1" lang="ja-JP" altLang="en-US" smtClean="0"/>
              <a:t>33</a:t>
            </a:fld>
            <a:endParaRPr kumimoji="1" lang="ja-JP" altLang="en-US"/>
          </a:p>
        </p:txBody>
      </p:sp>
    </p:spTree>
    <p:extLst>
      <p:ext uri="{BB962C8B-B14F-4D97-AF65-F5344CB8AC3E}">
        <p14:creationId xmlns:p14="http://schemas.microsoft.com/office/powerpoint/2010/main" val="384063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latin typeface="Hiragino Kaku Gothic Pro W3" panose="020B0300000000000000" pitchFamily="34" charset="-128"/>
                <a:ea typeface="Hiragino Kaku Gothic Pro W3" panose="020B0300000000000000" pitchFamily="34" charset="-128"/>
              </a:rPr>
              <a:t>ベイズ理論に関する有名な例題</a:t>
            </a: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80131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問題を使って、ベイズっぽさを更に感じよう</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14" name="テキスト ボックス 13">
            <a:extLst>
              <a:ext uri="{FF2B5EF4-FFF2-40B4-BE49-F238E27FC236}">
                <a16:creationId xmlns:a16="http://schemas.microsoft.com/office/drawing/2014/main" id="{2C64812D-0017-8545-9C4C-E8D96102AA9D}"/>
              </a:ext>
            </a:extLst>
          </p:cNvPr>
          <p:cNvSpPr txBox="1"/>
          <p:nvPr/>
        </p:nvSpPr>
        <p:spPr>
          <a:xfrm>
            <a:off x="501041" y="1265149"/>
            <a:ext cx="1229788" cy="400110"/>
          </a:xfrm>
          <a:prstGeom prst="rect">
            <a:avLst/>
          </a:prstGeom>
          <a:solidFill>
            <a:schemeClr val="bg1"/>
          </a:solidFill>
        </p:spPr>
        <p:txBody>
          <a:bodyPr wrap="square" rtlCol="0">
            <a:spAutoFit/>
          </a:bodyPr>
          <a:lstStyle/>
          <a:p>
            <a:r>
              <a:rPr kumimoji="1" lang="ja-JP" altLang="en-US" sz="2000">
                <a:solidFill>
                  <a:srgbClr val="1E8A14"/>
                </a:solidFill>
                <a:latin typeface="Hiragino Kaku Gothic Pro W3" panose="020B0300000000000000" pitchFamily="34" charset="-128"/>
                <a:ea typeface="Hiragino Kaku Gothic Pro W3" panose="020B0300000000000000" pitchFamily="34" charset="-128"/>
              </a:rPr>
              <a:t>例題</a:t>
            </a:r>
          </a:p>
        </p:txBody>
      </p:sp>
      <p:sp>
        <p:nvSpPr>
          <p:cNvPr id="15" name="正方形/長方形 14">
            <a:extLst>
              <a:ext uri="{FF2B5EF4-FFF2-40B4-BE49-F238E27FC236}">
                <a16:creationId xmlns:a16="http://schemas.microsoft.com/office/drawing/2014/main" id="{BF2D82F3-95AA-D54F-83D7-D3B2750EB9F0}"/>
              </a:ext>
            </a:extLst>
          </p:cNvPr>
          <p:cNvSpPr/>
          <p:nvPr/>
        </p:nvSpPr>
        <p:spPr>
          <a:xfrm>
            <a:off x="501041" y="1719940"/>
            <a:ext cx="11210795" cy="2677178"/>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EE64CFDA-6F17-D749-9AE9-2D34907FDADE}"/>
              </a:ext>
            </a:extLst>
          </p:cNvPr>
          <p:cNvSpPr txBox="1"/>
          <p:nvPr/>
        </p:nvSpPr>
        <p:spPr>
          <a:xfrm>
            <a:off x="660621" y="1850658"/>
            <a:ext cx="9749785" cy="2546466"/>
          </a:xfrm>
          <a:prstGeom prst="rect">
            <a:avLst/>
          </a:prstGeom>
          <a:noFill/>
        </p:spPr>
        <p:txBody>
          <a:bodyPr wrap="none" rtlCol="0">
            <a:spAutoFit/>
          </a:bodyPr>
          <a:lstStyle/>
          <a:p>
            <a:pPr>
              <a:lnSpc>
                <a:spcPct val="150000"/>
              </a:lnSpc>
            </a:pPr>
            <a:r>
              <a:rPr kumimoji="1" lang="ja-JP" altLang="en-US">
                <a:latin typeface="Hiragino Kaku Gothic Pro W3" panose="020B0300000000000000" pitchFamily="34" charset="-128"/>
                <a:ea typeface="Hiragino Kaku Gothic Pro W3" panose="020B0300000000000000" pitchFamily="34" charset="-128"/>
              </a:rPr>
              <a:t>ある病気を発見する検査</a:t>
            </a:r>
            <a:r>
              <a:rPr kumimoji="1" lang="en-US" altLang="ja-JP" dirty="0">
                <a:latin typeface="Hiragino Kaku Gothic Pro W3" panose="020B0300000000000000" pitchFamily="34" charset="-128"/>
                <a:ea typeface="Hiragino Kaku Gothic Pro W3" panose="020B0300000000000000" pitchFamily="34" charset="-128"/>
              </a:rPr>
              <a:t>T</a:t>
            </a:r>
            <a:r>
              <a:rPr kumimoji="1" lang="ja-JP" altLang="en-US">
                <a:latin typeface="Hiragino Kaku Gothic Pro W3" panose="020B0300000000000000" pitchFamily="34" charset="-128"/>
                <a:ea typeface="Hiragino Kaku Gothic Pro W3" panose="020B0300000000000000" pitchFamily="34" charset="-128"/>
              </a:rPr>
              <a:t>に関して次のことが分かっている。</a:t>
            </a:r>
            <a:endParaRPr kumimoji="1" lang="en-US" altLang="ja-JP" dirty="0">
              <a:latin typeface="Hiragino Kaku Gothic Pro W3" panose="020B0300000000000000" pitchFamily="34" charset="-128"/>
              <a:ea typeface="Hiragino Kaku Gothic Pro W3" panose="020B0300000000000000" pitchFamily="34" charset="-128"/>
            </a:endParaRPr>
          </a:p>
          <a:p>
            <a:pPr marL="285750" indent="-285750">
              <a:lnSpc>
                <a:spcPct val="150000"/>
              </a:lnSpc>
              <a:buFont typeface="Arial" panose="020B0604020202020204" pitchFamily="34" charset="0"/>
              <a:buChar char="•"/>
            </a:pPr>
            <a:r>
              <a:rPr lang="ja-JP" altLang="en-US">
                <a:latin typeface="Hiragino Kaku Gothic Pro W3" panose="020B0300000000000000" pitchFamily="34" charset="-128"/>
                <a:ea typeface="Hiragino Kaku Gothic Pro W3" panose="020B0300000000000000" pitchFamily="34" charset="-128"/>
              </a:rPr>
              <a:t>病気にかかっている人に検査</a:t>
            </a:r>
            <a:r>
              <a:rPr lang="en-US" altLang="ja-JP" dirty="0">
                <a:latin typeface="Hiragino Kaku Gothic Pro W3" panose="020B0300000000000000" pitchFamily="34" charset="-128"/>
                <a:ea typeface="Hiragino Kaku Gothic Pro W3" panose="020B0300000000000000" pitchFamily="34" charset="-128"/>
              </a:rPr>
              <a:t>T</a:t>
            </a:r>
            <a:r>
              <a:rPr lang="ja-JP" altLang="en-US">
                <a:latin typeface="Hiragino Kaku Gothic Pro W3" panose="020B0300000000000000" pitchFamily="34" charset="-128"/>
                <a:ea typeface="Hiragino Kaku Gothic Pro W3" panose="020B0300000000000000" pitchFamily="34" charset="-128"/>
              </a:rPr>
              <a:t>を実施すると</a:t>
            </a:r>
            <a:r>
              <a:rPr lang="en-US" altLang="ja-JP" dirty="0">
                <a:latin typeface="Hiragino Kaku Gothic Pro W3" panose="020B0300000000000000" pitchFamily="34" charset="-128"/>
                <a:ea typeface="Hiragino Kaku Gothic Pro W3" panose="020B0300000000000000" pitchFamily="34" charset="-128"/>
              </a:rPr>
              <a:t>98%</a:t>
            </a:r>
            <a:r>
              <a:rPr lang="ja-JP" altLang="en-US">
                <a:latin typeface="Hiragino Kaku Gothic Pro W3" panose="020B0300000000000000" pitchFamily="34" charset="-128"/>
                <a:ea typeface="Hiragino Kaku Gothic Pro W3" panose="020B0300000000000000" pitchFamily="34" charset="-128"/>
              </a:rPr>
              <a:t>の確率で病気であると正しく判定される</a:t>
            </a:r>
            <a:endParaRPr lang="en-US" altLang="ja-JP" dirty="0">
              <a:latin typeface="Hiragino Kaku Gothic Pro W3" panose="020B0300000000000000" pitchFamily="34" charset="-128"/>
              <a:ea typeface="Hiragino Kaku Gothic Pro W3" panose="020B0300000000000000" pitchFamily="34" charset="-128"/>
            </a:endParaRPr>
          </a:p>
          <a:p>
            <a:pPr marL="285750" indent="-285750">
              <a:lnSpc>
                <a:spcPct val="150000"/>
              </a:lnSpc>
              <a:buFont typeface="Arial" panose="020B0604020202020204" pitchFamily="34" charset="0"/>
              <a:buChar char="•"/>
            </a:pPr>
            <a:r>
              <a:rPr lang="ja-JP" altLang="en-US">
                <a:latin typeface="Hiragino Kaku Gothic Pro W3" panose="020B0300000000000000" pitchFamily="34" charset="-128"/>
                <a:ea typeface="Hiragino Kaku Gothic Pro W3" panose="020B0300000000000000" pitchFamily="34" charset="-128"/>
              </a:rPr>
              <a:t>病気にかかっていない人に検査</a:t>
            </a:r>
            <a:r>
              <a:rPr lang="en-US" altLang="ja-JP" dirty="0">
                <a:latin typeface="Hiragino Kaku Gothic Pro W3" panose="020B0300000000000000" pitchFamily="34" charset="-128"/>
                <a:ea typeface="Hiragino Kaku Gothic Pro W3" panose="020B0300000000000000" pitchFamily="34" charset="-128"/>
              </a:rPr>
              <a:t>T</a:t>
            </a:r>
            <a:r>
              <a:rPr lang="ja-JP" altLang="en-US">
                <a:latin typeface="Hiragino Kaku Gothic Pro W3" panose="020B0300000000000000" pitchFamily="34" charset="-128"/>
                <a:ea typeface="Hiragino Kaku Gothic Pro W3" panose="020B0300000000000000" pitchFamily="34" charset="-128"/>
              </a:rPr>
              <a:t>を実施すると</a:t>
            </a:r>
            <a:r>
              <a:rPr lang="en-US" altLang="ja-JP" dirty="0">
                <a:latin typeface="Hiragino Kaku Gothic Pro W3" panose="020B0300000000000000" pitchFamily="34" charset="-128"/>
                <a:ea typeface="Hiragino Kaku Gothic Pro W3" panose="020B0300000000000000" pitchFamily="34" charset="-128"/>
              </a:rPr>
              <a:t>5%</a:t>
            </a:r>
            <a:r>
              <a:rPr lang="ja-JP" altLang="en-US">
                <a:latin typeface="Hiragino Kaku Gothic Pro W3" panose="020B0300000000000000" pitchFamily="34" charset="-128"/>
                <a:ea typeface="Hiragino Kaku Gothic Pro W3" panose="020B0300000000000000" pitchFamily="34" charset="-128"/>
              </a:rPr>
              <a:t>の確率で病気であると誤って判定される</a:t>
            </a:r>
            <a:endParaRPr lang="en-US" altLang="ja-JP" dirty="0">
              <a:latin typeface="Hiragino Kaku Gothic Pro W3" panose="020B0300000000000000" pitchFamily="34" charset="-128"/>
              <a:ea typeface="Hiragino Kaku Gothic Pro W3" panose="020B0300000000000000" pitchFamily="34" charset="-128"/>
            </a:endParaRPr>
          </a:p>
          <a:p>
            <a:pPr marL="285750" indent="-285750">
              <a:lnSpc>
                <a:spcPct val="150000"/>
              </a:lnSpc>
              <a:buFont typeface="Arial" panose="020B0604020202020204" pitchFamily="34" charset="0"/>
              <a:buChar char="•"/>
            </a:pPr>
            <a:r>
              <a:rPr lang="ja-JP" altLang="en-US">
                <a:latin typeface="Hiragino Kaku Gothic Pro W3" panose="020B0300000000000000" pitchFamily="34" charset="-128"/>
                <a:ea typeface="Hiragino Kaku Gothic Pro W3" panose="020B0300000000000000" pitchFamily="34" charset="-128"/>
              </a:rPr>
              <a:t>人全体では病気にかかっている人とかかっていない人</a:t>
            </a:r>
            <a:r>
              <a:rPr lang="en-US" altLang="ja-JP" dirty="0">
                <a:latin typeface="Hiragino Kaku Gothic Pro W3" panose="020B0300000000000000" pitchFamily="34" charset="-128"/>
                <a:ea typeface="Hiragino Kaku Gothic Pro W3" panose="020B0300000000000000" pitchFamily="34" charset="-128"/>
              </a:rPr>
              <a:t>t</a:t>
            </a:r>
            <a:r>
              <a:rPr lang="ja-JP" altLang="en-US">
                <a:latin typeface="Hiragino Kaku Gothic Pro W3" panose="020B0300000000000000" pitchFamily="34" charset="-128"/>
                <a:ea typeface="Hiragino Kaku Gothic Pro W3" panose="020B0300000000000000" pitchFamily="34" charset="-128"/>
              </a:rPr>
              <a:t>の割合は</a:t>
            </a:r>
            <a:r>
              <a:rPr lang="en-US" altLang="ja-JP" dirty="0">
                <a:latin typeface="Hiragino Kaku Gothic Pro W3" panose="020B0300000000000000" pitchFamily="34" charset="-128"/>
                <a:ea typeface="Hiragino Kaku Gothic Pro W3" panose="020B0300000000000000" pitchFamily="34" charset="-128"/>
              </a:rPr>
              <a:t>3%</a:t>
            </a:r>
            <a:r>
              <a:rPr lang="ja-JP" altLang="en-US">
                <a:latin typeface="Hiragino Kaku Gothic Pro W3" panose="020B0300000000000000" pitchFamily="34" charset="-128"/>
                <a:ea typeface="Hiragino Kaku Gothic Pro W3" panose="020B0300000000000000" pitchFamily="34" charset="-128"/>
              </a:rPr>
              <a:t>、</a:t>
            </a:r>
            <a:r>
              <a:rPr lang="en-US" altLang="ja-JP" dirty="0">
                <a:latin typeface="Hiragino Kaku Gothic Pro W3" panose="020B0300000000000000" pitchFamily="34" charset="-128"/>
                <a:ea typeface="Hiragino Kaku Gothic Pro W3" panose="020B0300000000000000" pitchFamily="34" charset="-128"/>
              </a:rPr>
              <a:t>97%</a:t>
            </a:r>
            <a:r>
              <a:rPr lang="ja-JP" altLang="en-US">
                <a:latin typeface="Hiragino Kaku Gothic Pro W3" panose="020B0300000000000000" pitchFamily="34" charset="-128"/>
                <a:ea typeface="Hiragino Kaku Gothic Pro W3" panose="020B0300000000000000" pitchFamily="34" charset="-128"/>
              </a:rPr>
              <a:t>である</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u="sng">
                <a:latin typeface="Hiragino Kaku Gothic Pro W3" panose="020B0300000000000000" pitchFamily="34" charset="-128"/>
                <a:ea typeface="Hiragino Kaku Gothic Pro W3" panose="020B0300000000000000" pitchFamily="34" charset="-128"/>
              </a:rPr>
              <a:t>母集団より無作為に抽出された</a:t>
            </a:r>
            <a:r>
              <a:rPr kumimoji="1" lang="en-US" altLang="ja-JP" u="sng" dirty="0">
                <a:latin typeface="Hiragino Kaku Gothic Pro W3" panose="020B0300000000000000" pitchFamily="34" charset="-128"/>
                <a:ea typeface="Hiragino Kaku Gothic Pro W3" panose="020B0300000000000000" pitchFamily="34" charset="-128"/>
              </a:rPr>
              <a:t>1</a:t>
            </a:r>
            <a:r>
              <a:rPr kumimoji="1" lang="ja-JP" altLang="en-US" u="sng">
                <a:latin typeface="Hiragino Kaku Gothic Pro W3" panose="020B0300000000000000" pitchFamily="34" charset="-128"/>
                <a:ea typeface="Hiragino Kaku Gothic Pro W3" panose="020B0300000000000000" pitchFamily="34" charset="-128"/>
              </a:rPr>
              <a:t>人に検査</a:t>
            </a:r>
            <a:r>
              <a:rPr kumimoji="1" lang="en-US" altLang="ja-JP" u="sng" dirty="0">
                <a:latin typeface="Hiragino Kaku Gothic Pro W3" panose="020B0300000000000000" pitchFamily="34" charset="-128"/>
                <a:ea typeface="Hiragino Kaku Gothic Pro W3" panose="020B0300000000000000" pitchFamily="34" charset="-128"/>
              </a:rPr>
              <a:t>T</a:t>
            </a:r>
            <a:r>
              <a:rPr kumimoji="1" lang="ja-JP" altLang="en-US" u="sng">
                <a:latin typeface="Hiragino Kaku Gothic Pro W3" panose="020B0300000000000000" pitchFamily="34" charset="-128"/>
                <a:ea typeface="Hiragino Kaku Gothic Pro W3" panose="020B0300000000000000" pitchFamily="34" charset="-128"/>
              </a:rPr>
              <a:t>を適用し、病気にかかっていると判定された時</a:t>
            </a:r>
            <a:endParaRPr kumimoji="1" lang="en-US" altLang="ja-JP" u="sng"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u="sng">
                <a:latin typeface="Hiragino Kaku Gothic Pro W3" panose="020B0300000000000000" pitchFamily="34" charset="-128"/>
                <a:ea typeface="Hiragino Kaku Gothic Pro W3" panose="020B0300000000000000" pitchFamily="34" charset="-128"/>
              </a:rPr>
              <a:t>この人が病気にかかっている確率を求めよ</a:t>
            </a:r>
            <a:endParaRPr kumimoji="1" lang="ja-JP" altLang="en-US" u="sng">
              <a:latin typeface="Hiragino Kaku Gothic Pro W3" panose="020B0300000000000000" pitchFamily="34" charset="-128"/>
              <a:ea typeface="Hiragino Kaku Gothic Pro W3" panose="020B0300000000000000" pitchFamily="34" charset="-128"/>
            </a:endParaRPr>
          </a:p>
        </p:txBody>
      </p:sp>
      <p:sp>
        <p:nvSpPr>
          <p:cNvPr id="4" name="日付プレースホルダー 3">
            <a:extLst>
              <a:ext uri="{FF2B5EF4-FFF2-40B4-BE49-F238E27FC236}">
                <a16:creationId xmlns:a16="http://schemas.microsoft.com/office/drawing/2014/main" id="{79A7AB76-052C-8444-A885-B868C04D8132}"/>
              </a:ext>
            </a:extLst>
          </p:cNvPr>
          <p:cNvSpPr>
            <a:spLocks noGrp="1"/>
          </p:cNvSpPr>
          <p:nvPr>
            <p:ph type="dt" sz="half" idx="10"/>
          </p:nvPr>
        </p:nvSpPr>
        <p:spPr/>
        <p:txBody>
          <a:bodyPr/>
          <a:lstStyle/>
          <a:p>
            <a:fld id="{FBCBA4E7-A02D-1244-93FC-B2F10962CD16}" type="datetime1">
              <a:rPr kumimoji="1" lang="ja-JP" altLang="en-US" smtClean="0"/>
              <a:t>2022/3/21</a:t>
            </a:fld>
            <a:endParaRPr kumimoji="1" lang="ja-JP" altLang="en-US"/>
          </a:p>
        </p:txBody>
      </p:sp>
      <p:sp>
        <p:nvSpPr>
          <p:cNvPr id="5" name="スライド番号プレースホルダー 4">
            <a:extLst>
              <a:ext uri="{FF2B5EF4-FFF2-40B4-BE49-F238E27FC236}">
                <a16:creationId xmlns:a16="http://schemas.microsoft.com/office/drawing/2014/main" id="{EB33801E-2F19-404F-9423-3B18CACCB5DD}"/>
              </a:ext>
            </a:extLst>
          </p:cNvPr>
          <p:cNvSpPr>
            <a:spLocks noGrp="1"/>
          </p:cNvSpPr>
          <p:nvPr>
            <p:ph type="sldNum" sz="quarter" idx="12"/>
          </p:nvPr>
        </p:nvSpPr>
        <p:spPr/>
        <p:txBody>
          <a:bodyPr/>
          <a:lstStyle/>
          <a:p>
            <a:fld id="{A656C2C8-CEF6-9746-8F71-B28302ED3BCE}" type="slidenum">
              <a:rPr kumimoji="1" lang="ja-JP" altLang="en-US" smtClean="0"/>
              <a:t>34</a:t>
            </a:fld>
            <a:endParaRPr kumimoji="1" lang="ja-JP" altLang="en-US"/>
          </a:p>
        </p:txBody>
      </p:sp>
    </p:spTree>
    <p:extLst>
      <p:ext uri="{BB962C8B-B14F-4D97-AF65-F5344CB8AC3E}">
        <p14:creationId xmlns:p14="http://schemas.microsoft.com/office/powerpoint/2010/main" val="754978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Hiragino Kaku Gothic Pro W3" panose="020B0300000000000000" pitchFamily="34" charset="-128"/>
                <a:ea typeface="Hiragino Kaku Gothic Pro W3" panose="020B0300000000000000" pitchFamily="34" charset="-128"/>
              </a:rPr>
              <a:t>ベイズ</a:t>
            </a:r>
            <a:r>
              <a:rPr lang="ja-JP" altLang="en-US">
                <a:latin typeface="Hiragino Kaku Gothic Pro W3" panose="020B0300000000000000" pitchFamily="34" charset="-128"/>
                <a:ea typeface="Hiragino Kaku Gothic Pro W3" panose="020B0300000000000000" pitchFamily="34" charset="-128"/>
              </a:rPr>
              <a:t>の展開公式の拡張</a:t>
            </a:r>
            <a:endParaRPr lang="en-US" altLang="ja-JP" dirty="0">
              <a:latin typeface="Hiragino Kaku Gothic Pro W3" panose="020B0300000000000000" pitchFamily="34" charset="-128"/>
              <a:ea typeface="Hiragino Kaku Gothic Pro W3" panose="020B0300000000000000" pitchFamily="34" charset="-128"/>
            </a:endParaRPr>
          </a:p>
          <a:p>
            <a:pPr algn="ctr"/>
            <a:r>
              <a:rPr kumimoji="1" lang="ja-JP" altLang="en-US">
                <a:latin typeface="Hiragino Kaku Gothic Pro W3" panose="020B0300000000000000" pitchFamily="34" charset="-128"/>
                <a:ea typeface="Hiragino Kaku Gothic Pro W3" panose="020B0300000000000000" pitchFamily="34" charset="-128"/>
              </a:rPr>
              <a:t>ーベイズ更新</a:t>
            </a:r>
            <a:r>
              <a:rPr kumimoji="1" lang="en-US" altLang="ja-JP" dirty="0">
                <a:latin typeface="Hiragino Kaku Gothic Pro W3" panose="020B0300000000000000" pitchFamily="34" charset="-128"/>
                <a:ea typeface="Hiragino Kaku Gothic Pro W3" panose="020B0300000000000000" pitchFamily="34" charset="-128"/>
              </a:rPr>
              <a:t>-</a:t>
            </a:r>
            <a:endParaRPr kumimoji="1" lang="ja-JP" altLang="en-US" sz="14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80131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問題を使って、ベイズっぽさを更に感じよう</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14" name="テキスト ボックス 13">
            <a:extLst>
              <a:ext uri="{FF2B5EF4-FFF2-40B4-BE49-F238E27FC236}">
                <a16:creationId xmlns:a16="http://schemas.microsoft.com/office/drawing/2014/main" id="{2C64812D-0017-8545-9C4C-E8D96102AA9D}"/>
              </a:ext>
            </a:extLst>
          </p:cNvPr>
          <p:cNvSpPr txBox="1"/>
          <p:nvPr/>
        </p:nvSpPr>
        <p:spPr>
          <a:xfrm>
            <a:off x="501041" y="1265149"/>
            <a:ext cx="1229788" cy="400110"/>
          </a:xfrm>
          <a:prstGeom prst="rect">
            <a:avLst/>
          </a:prstGeom>
          <a:solidFill>
            <a:schemeClr val="bg1"/>
          </a:solidFill>
        </p:spPr>
        <p:txBody>
          <a:bodyPr wrap="square" rtlCol="0">
            <a:spAutoFit/>
          </a:bodyPr>
          <a:lstStyle/>
          <a:p>
            <a:r>
              <a:rPr kumimoji="1" lang="ja-JP" altLang="en-US" sz="2000">
                <a:solidFill>
                  <a:srgbClr val="1E8A14"/>
                </a:solidFill>
                <a:latin typeface="Hiragino Kaku Gothic Pro W3" panose="020B0300000000000000" pitchFamily="34" charset="-128"/>
                <a:ea typeface="Hiragino Kaku Gothic Pro W3" panose="020B0300000000000000" pitchFamily="34" charset="-128"/>
              </a:rPr>
              <a:t>例題</a:t>
            </a:r>
          </a:p>
        </p:txBody>
      </p:sp>
      <p:sp>
        <p:nvSpPr>
          <p:cNvPr id="15" name="正方形/長方形 14">
            <a:extLst>
              <a:ext uri="{FF2B5EF4-FFF2-40B4-BE49-F238E27FC236}">
                <a16:creationId xmlns:a16="http://schemas.microsoft.com/office/drawing/2014/main" id="{BF2D82F3-95AA-D54F-83D7-D3B2750EB9F0}"/>
              </a:ext>
            </a:extLst>
          </p:cNvPr>
          <p:cNvSpPr/>
          <p:nvPr/>
        </p:nvSpPr>
        <p:spPr>
          <a:xfrm>
            <a:off x="501041" y="1719940"/>
            <a:ext cx="11210795" cy="2677178"/>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EE64CFDA-6F17-D749-9AE9-2D34907FDADE}"/>
              </a:ext>
            </a:extLst>
          </p:cNvPr>
          <p:cNvSpPr txBox="1"/>
          <p:nvPr/>
        </p:nvSpPr>
        <p:spPr>
          <a:xfrm>
            <a:off x="660621" y="1850658"/>
            <a:ext cx="9749785" cy="2546466"/>
          </a:xfrm>
          <a:prstGeom prst="rect">
            <a:avLst/>
          </a:prstGeom>
          <a:noFill/>
        </p:spPr>
        <p:txBody>
          <a:bodyPr wrap="none" rtlCol="0">
            <a:spAutoFit/>
          </a:bodyPr>
          <a:lstStyle/>
          <a:p>
            <a:pPr>
              <a:lnSpc>
                <a:spcPct val="150000"/>
              </a:lnSpc>
            </a:pPr>
            <a:r>
              <a:rPr kumimoji="1" lang="ja-JP" altLang="en-US">
                <a:latin typeface="Hiragino Kaku Gothic Pro W3" panose="020B0300000000000000" pitchFamily="34" charset="-128"/>
                <a:ea typeface="Hiragino Kaku Gothic Pro W3" panose="020B0300000000000000" pitchFamily="34" charset="-128"/>
              </a:rPr>
              <a:t>ある病気を発見する検査</a:t>
            </a:r>
            <a:r>
              <a:rPr kumimoji="1" lang="en-US" altLang="ja-JP" dirty="0">
                <a:latin typeface="Hiragino Kaku Gothic Pro W3" panose="020B0300000000000000" pitchFamily="34" charset="-128"/>
                <a:ea typeface="Hiragino Kaku Gothic Pro W3" panose="020B0300000000000000" pitchFamily="34" charset="-128"/>
              </a:rPr>
              <a:t>T</a:t>
            </a:r>
            <a:r>
              <a:rPr kumimoji="1" lang="ja-JP" altLang="en-US">
                <a:latin typeface="Hiragino Kaku Gothic Pro W3" panose="020B0300000000000000" pitchFamily="34" charset="-128"/>
                <a:ea typeface="Hiragino Kaku Gothic Pro W3" panose="020B0300000000000000" pitchFamily="34" charset="-128"/>
              </a:rPr>
              <a:t>に関して次のことが分かっている。</a:t>
            </a:r>
            <a:endParaRPr kumimoji="1" lang="en-US" altLang="ja-JP" dirty="0">
              <a:latin typeface="Hiragino Kaku Gothic Pro W3" panose="020B0300000000000000" pitchFamily="34" charset="-128"/>
              <a:ea typeface="Hiragino Kaku Gothic Pro W3" panose="020B0300000000000000" pitchFamily="34" charset="-128"/>
            </a:endParaRPr>
          </a:p>
          <a:p>
            <a:pPr marL="285750" indent="-285750">
              <a:lnSpc>
                <a:spcPct val="150000"/>
              </a:lnSpc>
              <a:buFont typeface="Arial" panose="020B0604020202020204" pitchFamily="34" charset="0"/>
              <a:buChar char="•"/>
            </a:pPr>
            <a:r>
              <a:rPr lang="ja-JP" altLang="en-US">
                <a:latin typeface="Hiragino Kaku Gothic Pro W3" panose="020B0300000000000000" pitchFamily="34" charset="-128"/>
                <a:ea typeface="Hiragino Kaku Gothic Pro W3" panose="020B0300000000000000" pitchFamily="34" charset="-128"/>
              </a:rPr>
              <a:t>病気にかかっている人に検査</a:t>
            </a:r>
            <a:r>
              <a:rPr lang="en-US" altLang="ja-JP" dirty="0">
                <a:latin typeface="Hiragino Kaku Gothic Pro W3" panose="020B0300000000000000" pitchFamily="34" charset="-128"/>
                <a:ea typeface="Hiragino Kaku Gothic Pro W3" panose="020B0300000000000000" pitchFamily="34" charset="-128"/>
              </a:rPr>
              <a:t>T</a:t>
            </a:r>
            <a:r>
              <a:rPr lang="ja-JP" altLang="en-US">
                <a:latin typeface="Hiragino Kaku Gothic Pro W3" panose="020B0300000000000000" pitchFamily="34" charset="-128"/>
                <a:ea typeface="Hiragino Kaku Gothic Pro W3" panose="020B0300000000000000" pitchFamily="34" charset="-128"/>
              </a:rPr>
              <a:t>を実施すると</a:t>
            </a:r>
            <a:r>
              <a:rPr lang="en-US" altLang="ja-JP" dirty="0">
                <a:latin typeface="Hiragino Kaku Gothic Pro W3" panose="020B0300000000000000" pitchFamily="34" charset="-128"/>
                <a:ea typeface="Hiragino Kaku Gothic Pro W3" panose="020B0300000000000000" pitchFamily="34" charset="-128"/>
              </a:rPr>
              <a:t>98%</a:t>
            </a:r>
            <a:r>
              <a:rPr lang="ja-JP" altLang="en-US">
                <a:latin typeface="Hiragino Kaku Gothic Pro W3" panose="020B0300000000000000" pitchFamily="34" charset="-128"/>
                <a:ea typeface="Hiragino Kaku Gothic Pro W3" panose="020B0300000000000000" pitchFamily="34" charset="-128"/>
              </a:rPr>
              <a:t>の確率で病気であると正しく判定される</a:t>
            </a:r>
            <a:endParaRPr lang="en-US" altLang="ja-JP" dirty="0">
              <a:latin typeface="Hiragino Kaku Gothic Pro W3" panose="020B0300000000000000" pitchFamily="34" charset="-128"/>
              <a:ea typeface="Hiragino Kaku Gothic Pro W3" panose="020B0300000000000000" pitchFamily="34" charset="-128"/>
            </a:endParaRPr>
          </a:p>
          <a:p>
            <a:pPr marL="285750" indent="-285750">
              <a:lnSpc>
                <a:spcPct val="150000"/>
              </a:lnSpc>
              <a:buFont typeface="Arial" panose="020B0604020202020204" pitchFamily="34" charset="0"/>
              <a:buChar char="•"/>
            </a:pPr>
            <a:r>
              <a:rPr lang="ja-JP" altLang="en-US">
                <a:latin typeface="Hiragino Kaku Gothic Pro W3" panose="020B0300000000000000" pitchFamily="34" charset="-128"/>
                <a:ea typeface="Hiragino Kaku Gothic Pro W3" panose="020B0300000000000000" pitchFamily="34" charset="-128"/>
              </a:rPr>
              <a:t>病気にかかっていない人に検査</a:t>
            </a:r>
            <a:r>
              <a:rPr lang="en-US" altLang="ja-JP" dirty="0">
                <a:latin typeface="Hiragino Kaku Gothic Pro W3" panose="020B0300000000000000" pitchFamily="34" charset="-128"/>
                <a:ea typeface="Hiragino Kaku Gothic Pro W3" panose="020B0300000000000000" pitchFamily="34" charset="-128"/>
              </a:rPr>
              <a:t>T</a:t>
            </a:r>
            <a:r>
              <a:rPr lang="ja-JP" altLang="en-US">
                <a:latin typeface="Hiragino Kaku Gothic Pro W3" panose="020B0300000000000000" pitchFamily="34" charset="-128"/>
                <a:ea typeface="Hiragino Kaku Gothic Pro W3" panose="020B0300000000000000" pitchFamily="34" charset="-128"/>
              </a:rPr>
              <a:t>を実施すると</a:t>
            </a:r>
            <a:r>
              <a:rPr lang="en-US" altLang="ja-JP" dirty="0">
                <a:latin typeface="Hiragino Kaku Gothic Pro W3" panose="020B0300000000000000" pitchFamily="34" charset="-128"/>
                <a:ea typeface="Hiragino Kaku Gothic Pro W3" panose="020B0300000000000000" pitchFamily="34" charset="-128"/>
              </a:rPr>
              <a:t>5%</a:t>
            </a:r>
            <a:r>
              <a:rPr lang="ja-JP" altLang="en-US">
                <a:latin typeface="Hiragino Kaku Gothic Pro W3" panose="020B0300000000000000" pitchFamily="34" charset="-128"/>
                <a:ea typeface="Hiragino Kaku Gothic Pro W3" panose="020B0300000000000000" pitchFamily="34" charset="-128"/>
              </a:rPr>
              <a:t>の確率で病気であると誤って判定される</a:t>
            </a:r>
            <a:endParaRPr lang="en-US" altLang="ja-JP" dirty="0">
              <a:latin typeface="Hiragino Kaku Gothic Pro W3" panose="020B0300000000000000" pitchFamily="34" charset="-128"/>
              <a:ea typeface="Hiragino Kaku Gothic Pro W3" panose="020B0300000000000000" pitchFamily="34" charset="-128"/>
            </a:endParaRPr>
          </a:p>
          <a:p>
            <a:pPr marL="285750" indent="-285750">
              <a:lnSpc>
                <a:spcPct val="150000"/>
              </a:lnSpc>
              <a:buFont typeface="Arial" panose="020B0604020202020204" pitchFamily="34" charset="0"/>
              <a:buChar char="•"/>
            </a:pPr>
            <a:r>
              <a:rPr lang="ja-JP" altLang="en-US">
                <a:latin typeface="Hiragino Kaku Gothic Pro W3" panose="020B0300000000000000" pitchFamily="34" charset="-128"/>
                <a:ea typeface="Hiragino Kaku Gothic Pro W3" panose="020B0300000000000000" pitchFamily="34" charset="-128"/>
              </a:rPr>
              <a:t>人全体では病気にかかっている人とかかっていない人</a:t>
            </a:r>
            <a:r>
              <a:rPr lang="en-US" altLang="ja-JP" dirty="0">
                <a:latin typeface="Hiragino Kaku Gothic Pro W3" panose="020B0300000000000000" pitchFamily="34" charset="-128"/>
                <a:ea typeface="Hiragino Kaku Gothic Pro W3" panose="020B0300000000000000" pitchFamily="34" charset="-128"/>
              </a:rPr>
              <a:t>t</a:t>
            </a:r>
            <a:r>
              <a:rPr lang="ja-JP" altLang="en-US">
                <a:latin typeface="Hiragino Kaku Gothic Pro W3" panose="020B0300000000000000" pitchFamily="34" charset="-128"/>
                <a:ea typeface="Hiragino Kaku Gothic Pro W3" panose="020B0300000000000000" pitchFamily="34" charset="-128"/>
              </a:rPr>
              <a:t>の割合は</a:t>
            </a:r>
            <a:r>
              <a:rPr lang="en-US" altLang="ja-JP" dirty="0">
                <a:latin typeface="Hiragino Kaku Gothic Pro W3" panose="020B0300000000000000" pitchFamily="34" charset="-128"/>
                <a:ea typeface="Hiragino Kaku Gothic Pro W3" panose="020B0300000000000000" pitchFamily="34" charset="-128"/>
              </a:rPr>
              <a:t>3%</a:t>
            </a:r>
            <a:r>
              <a:rPr lang="ja-JP" altLang="en-US">
                <a:latin typeface="Hiragino Kaku Gothic Pro W3" panose="020B0300000000000000" pitchFamily="34" charset="-128"/>
                <a:ea typeface="Hiragino Kaku Gothic Pro W3" panose="020B0300000000000000" pitchFamily="34" charset="-128"/>
              </a:rPr>
              <a:t>、</a:t>
            </a:r>
            <a:r>
              <a:rPr lang="en-US" altLang="ja-JP" dirty="0">
                <a:latin typeface="Hiragino Kaku Gothic Pro W3" panose="020B0300000000000000" pitchFamily="34" charset="-128"/>
                <a:ea typeface="Hiragino Kaku Gothic Pro W3" panose="020B0300000000000000" pitchFamily="34" charset="-128"/>
              </a:rPr>
              <a:t>97%</a:t>
            </a:r>
            <a:r>
              <a:rPr lang="ja-JP" altLang="en-US">
                <a:latin typeface="Hiragino Kaku Gothic Pro W3" panose="020B0300000000000000" pitchFamily="34" charset="-128"/>
                <a:ea typeface="Hiragino Kaku Gothic Pro W3" panose="020B0300000000000000" pitchFamily="34" charset="-128"/>
              </a:rPr>
              <a:t>である</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u="sng">
                <a:latin typeface="Hiragino Kaku Gothic Pro W3" panose="020B0300000000000000" pitchFamily="34" charset="-128"/>
                <a:ea typeface="Hiragino Kaku Gothic Pro W3" panose="020B0300000000000000" pitchFamily="34" charset="-128"/>
              </a:rPr>
              <a:t>母集団より無作為に抽出された</a:t>
            </a:r>
            <a:r>
              <a:rPr kumimoji="1" lang="en-US" altLang="ja-JP" u="sng" dirty="0">
                <a:latin typeface="Hiragino Kaku Gothic Pro W3" panose="020B0300000000000000" pitchFamily="34" charset="-128"/>
                <a:ea typeface="Hiragino Kaku Gothic Pro W3" panose="020B0300000000000000" pitchFamily="34" charset="-128"/>
              </a:rPr>
              <a:t>1</a:t>
            </a:r>
            <a:r>
              <a:rPr kumimoji="1" lang="ja-JP" altLang="en-US" u="sng">
                <a:latin typeface="Hiragino Kaku Gothic Pro W3" panose="020B0300000000000000" pitchFamily="34" charset="-128"/>
                <a:ea typeface="Hiragino Kaku Gothic Pro W3" panose="020B0300000000000000" pitchFamily="34" charset="-128"/>
              </a:rPr>
              <a:t>人に検査</a:t>
            </a:r>
            <a:r>
              <a:rPr kumimoji="1" lang="en-US" altLang="ja-JP" u="sng" dirty="0">
                <a:latin typeface="Hiragino Kaku Gothic Pro W3" panose="020B0300000000000000" pitchFamily="34" charset="-128"/>
                <a:ea typeface="Hiragino Kaku Gothic Pro W3" panose="020B0300000000000000" pitchFamily="34" charset="-128"/>
              </a:rPr>
              <a:t>T</a:t>
            </a:r>
            <a:r>
              <a:rPr kumimoji="1" lang="ja-JP" altLang="en-US" u="sng">
                <a:latin typeface="Hiragino Kaku Gothic Pro W3" panose="020B0300000000000000" pitchFamily="34" charset="-128"/>
                <a:ea typeface="Hiragino Kaku Gothic Pro W3" panose="020B0300000000000000" pitchFamily="34" charset="-128"/>
              </a:rPr>
              <a:t>を適用し、病気にかかっていると判定された時</a:t>
            </a:r>
            <a:endParaRPr kumimoji="1" lang="en-US" altLang="ja-JP" u="sng"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u="sng">
                <a:latin typeface="Hiragino Kaku Gothic Pro W3" panose="020B0300000000000000" pitchFamily="34" charset="-128"/>
                <a:ea typeface="Hiragino Kaku Gothic Pro W3" panose="020B0300000000000000" pitchFamily="34" charset="-128"/>
              </a:rPr>
              <a:t>この人が病気にかかっている確率を求めよ</a:t>
            </a:r>
            <a:endParaRPr kumimoji="1" lang="ja-JP" altLang="en-US" u="sng">
              <a:latin typeface="Hiragino Kaku Gothic Pro W3" panose="020B0300000000000000" pitchFamily="34" charset="-128"/>
              <a:ea typeface="Hiragino Kaku Gothic Pro W3" panose="020B0300000000000000" pitchFamily="34" charset="-128"/>
            </a:endParaRPr>
          </a:p>
        </p:txBody>
      </p:sp>
      <p:sp>
        <p:nvSpPr>
          <p:cNvPr id="9" name="角丸四角形吹き出し 8">
            <a:extLst>
              <a:ext uri="{FF2B5EF4-FFF2-40B4-BE49-F238E27FC236}">
                <a16:creationId xmlns:a16="http://schemas.microsoft.com/office/drawing/2014/main" id="{138ACD1B-B4FC-6E48-8FC6-EA0C47651289}"/>
              </a:ext>
            </a:extLst>
          </p:cNvPr>
          <p:cNvSpPr/>
          <p:nvPr/>
        </p:nvSpPr>
        <p:spPr>
          <a:xfrm rot="10800000">
            <a:off x="4787899" y="4911137"/>
            <a:ext cx="6433233" cy="1543395"/>
          </a:xfrm>
          <a:prstGeom prst="wedgeRoundRectCallout">
            <a:avLst>
              <a:gd name="adj1" fmla="val -5178"/>
              <a:gd name="adj2" fmla="val 108228"/>
              <a:gd name="adj3" fmla="val 16667"/>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17AE1B2-F4AB-7D41-A2C9-3481AA3EA31F}"/>
              </a:ext>
            </a:extLst>
          </p:cNvPr>
          <p:cNvSpPr txBox="1"/>
          <p:nvPr/>
        </p:nvSpPr>
        <p:spPr>
          <a:xfrm>
            <a:off x="4880936" y="4946934"/>
            <a:ext cx="6340197" cy="1227900"/>
          </a:xfrm>
          <a:prstGeom prst="rect">
            <a:avLst/>
          </a:prstGeom>
          <a:noFill/>
        </p:spPr>
        <p:txBody>
          <a:bodyPr wrap="none" rtlCol="0">
            <a:spAutoFit/>
          </a:bodyPr>
          <a:lstStyle/>
          <a:p>
            <a:pPr>
              <a:lnSpc>
                <a:spcPct val="200000"/>
              </a:lnSpc>
            </a:pPr>
            <a:r>
              <a:rPr kumimoji="1" lang="ja-JP" altLang="en-US" sz="2000">
                <a:solidFill>
                  <a:srgbClr val="88CC01"/>
                </a:solidFill>
                <a:latin typeface="Hiragino Kaku Gothic Pro W3" panose="020B0300000000000000" pitchFamily="34" charset="-128"/>
                <a:ea typeface="Hiragino Kaku Gothic Pro W3" panose="020B0300000000000000" pitchFamily="34" charset="-128"/>
              </a:rPr>
              <a:t>病気にかかっているというテストの結果がでた時、</a:t>
            </a:r>
            <a:endParaRPr kumimoji="1" lang="en-US" altLang="ja-JP" sz="2000" dirty="0">
              <a:solidFill>
                <a:srgbClr val="88CC01"/>
              </a:solidFill>
              <a:latin typeface="Hiragino Kaku Gothic Pro W3" panose="020B0300000000000000" pitchFamily="34" charset="-128"/>
              <a:ea typeface="Hiragino Kaku Gothic Pro W3" panose="020B0300000000000000" pitchFamily="34" charset="-128"/>
            </a:endParaRPr>
          </a:p>
          <a:p>
            <a:pPr>
              <a:lnSpc>
                <a:spcPct val="200000"/>
              </a:lnSpc>
            </a:pPr>
            <a:r>
              <a:rPr lang="ja-JP" altLang="en-US" sz="2000">
                <a:solidFill>
                  <a:srgbClr val="88CC01"/>
                </a:solidFill>
                <a:latin typeface="Hiragino Kaku Gothic Pro W3" panose="020B0300000000000000" pitchFamily="34" charset="-128"/>
                <a:ea typeface="Hiragino Kaku Gothic Pro W3" panose="020B0300000000000000" pitchFamily="34" charset="-128"/>
              </a:rPr>
              <a:t>その理由が本当に病気であることである確率を求めよ</a:t>
            </a:r>
            <a:endParaRPr kumimoji="1" lang="ja-JP" altLang="en-US" sz="2000">
              <a:solidFill>
                <a:srgbClr val="88CC01"/>
              </a:solidFill>
              <a:latin typeface="Hiragino Kaku Gothic Pro W3" panose="020B0300000000000000" pitchFamily="34" charset="-128"/>
              <a:ea typeface="Hiragino Kaku Gothic Pro W3" panose="020B0300000000000000" pitchFamily="34" charset="-128"/>
            </a:endParaRPr>
          </a:p>
        </p:txBody>
      </p:sp>
      <p:sp>
        <p:nvSpPr>
          <p:cNvPr id="3" name="正方形/長方形 2">
            <a:extLst>
              <a:ext uri="{FF2B5EF4-FFF2-40B4-BE49-F238E27FC236}">
                <a16:creationId xmlns:a16="http://schemas.microsoft.com/office/drawing/2014/main" id="{88581B45-B7EB-F84F-8585-1566FD70648B}"/>
              </a:ext>
            </a:extLst>
          </p:cNvPr>
          <p:cNvSpPr/>
          <p:nvPr/>
        </p:nvSpPr>
        <p:spPr>
          <a:xfrm>
            <a:off x="660621" y="4572562"/>
            <a:ext cx="877163" cy="369332"/>
          </a:xfrm>
          <a:prstGeom prst="rect">
            <a:avLst/>
          </a:prstGeom>
        </p:spPr>
        <p:txBody>
          <a:bodyPr wrap="none">
            <a:spAutoFit/>
          </a:bodyPr>
          <a:lstStyle/>
          <a:p>
            <a:r>
              <a:rPr lang="ja-JP" altLang="en-US">
                <a:solidFill>
                  <a:srgbClr val="88CC01"/>
                </a:solidFill>
                <a:latin typeface="Hiragino Kaku Gothic Pro W3" panose="020B0300000000000000" pitchFamily="34" charset="-128"/>
                <a:ea typeface="Hiragino Kaku Gothic Pro W3" panose="020B0300000000000000" pitchFamily="34" charset="-128"/>
              </a:rPr>
              <a:t>ヒント</a:t>
            </a:r>
            <a:endParaRPr lang="ja-JP" altLang="en-US"/>
          </a:p>
        </p:txBody>
      </p:sp>
      <p:sp>
        <p:nvSpPr>
          <p:cNvPr id="12" name="正方形/長方形 11">
            <a:extLst>
              <a:ext uri="{FF2B5EF4-FFF2-40B4-BE49-F238E27FC236}">
                <a16:creationId xmlns:a16="http://schemas.microsoft.com/office/drawing/2014/main" id="{7CDBF73B-DE1E-D64F-9DCC-CCF0379C9875}"/>
              </a:ext>
            </a:extLst>
          </p:cNvPr>
          <p:cNvSpPr/>
          <p:nvPr/>
        </p:nvSpPr>
        <p:spPr>
          <a:xfrm>
            <a:off x="501042" y="464467"/>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latin typeface="Hiragino Kaku Gothic Pro W3" panose="020B0300000000000000" pitchFamily="34" charset="-128"/>
                <a:ea typeface="Hiragino Kaku Gothic Pro W3" panose="020B0300000000000000" pitchFamily="34" charset="-128"/>
              </a:rPr>
              <a:t>ベイズ理論に関する有名な例題</a:t>
            </a:r>
          </a:p>
        </p:txBody>
      </p:sp>
      <p:sp>
        <p:nvSpPr>
          <p:cNvPr id="6" name="日付プレースホルダー 5">
            <a:extLst>
              <a:ext uri="{FF2B5EF4-FFF2-40B4-BE49-F238E27FC236}">
                <a16:creationId xmlns:a16="http://schemas.microsoft.com/office/drawing/2014/main" id="{D65518FD-6B58-EE49-85F7-3AC6A769973D}"/>
              </a:ext>
            </a:extLst>
          </p:cNvPr>
          <p:cNvSpPr>
            <a:spLocks noGrp="1"/>
          </p:cNvSpPr>
          <p:nvPr>
            <p:ph type="dt" sz="half" idx="10"/>
          </p:nvPr>
        </p:nvSpPr>
        <p:spPr/>
        <p:txBody>
          <a:bodyPr/>
          <a:lstStyle/>
          <a:p>
            <a:fld id="{F6A459FA-E1DD-8A40-87F8-04CD3ECA1074}" type="datetime1">
              <a:rPr kumimoji="1" lang="ja-JP" altLang="en-US" smtClean="0"/>
              <a:t>2022/3/21</a:t>
            </a:fld>
            <a:endParaRPr kumimoji="1" lang="ja-JP" altLang="en-US"/>
          </a:p>
        </p:txBody>
      </p:sp>
      <p:sp>
        <p:nvSpPr>
          <p:cNvPr id="7" name="スライド番号プレースホルダー 6">
            <a:extLst>
              <a:ext uri="{FF2B5EF4-FFF2-40B4-BE49-F238E27FC236}">
                <a16:creationId xmlns:a16="http://schemas.microsoft.com/office/drawing/2014/main" id="{33EFDDA6-D3A6-1F42-BD8A-CD3A034DD784}"/>
              </a:ext>
            </a:extLst>
          </p:cNvPr>
          <p:cNvSpPr>
            <a:spLocks noGrp="1"/>
          </p:cNvSpPr>
          <p:nvPr>
            <p:ph type="sldNum" sz="quarter" idx="12"/>
          </p:nvPr>
        </p:nvSpPr>
        <p:spPr/>
        <p:txBody>
          <a:bodyPr/>
          <a:lstStyle/>
          <a:p>
            <a:fld id="{A656C2C8-CEF6-9746-8F71-B28302ED3BCE}" type="slidenum">
              <a:rPr kumimoji="1" lang="ja-JP" altLang="en-US" smtClean="0"/>
              <a:t>35</a:t>
            </a:fld>
            <a:endParaRPr kumimoji="1" lang="ja-JP" altLang="en-US"/>
          </a:p>
        </p:txBody>
      </p:sp>
    </p:spTree>
    <p:extLst>
      <p:ext uri="{BB962C8B-B14F-4D97-AF65-F5344CB8AC3E}">
        <p14:creationId xmlns:p14="http://schemas.microsoft.com/office/powerpoint/2010/main" val="6347157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ACF09C-70AD-0F46-91A6-D15AF6F0374D}"/>
              </a:ext>
            </a:extLst>
          </p:cNvPr>
          <p:cNvSpPr>
            <a:spLocks noGrp="1"/>
          </p:cNvSpPr>
          <p:nvPr>
            <p:ph type="ctrTitle"/>
          </p:nvPr>
        </p:nvSpPr>
        <p:spPr>
          <a:xfrm>
            <a:off x="1117600" y="1122363"/>
            <a:ext cx="9880600" cy="2387600"/>
          </a:xfrm>
        </p:spPr>
        <p:txBody>
          <a:bodyPr>
            <a:normAutofit/>
          </a:bodyPr>
          <a:lstStyle/>
          <a:p>
            <a:r>
              <a:rPr lang="ja-JP" altLang="en-US" sz="5400">
                <a:latin typeface="Hiragino Kaku Gothic Pro W3" panose="020B0300000000000000" pitchFamily="34" charset="-128"/>
                <a:ea typeface="Hiragino Kaku Gothic Pro W3" panose="020B0300000000000000" pitchFamily="34" charset="-128"/>
              </a:rPr>
              <a:t>例題を用いた</a:t>
            </a:r>
            <a:r>
              <a:rPr kumimoji="1" lang="ja-JP" altLang="en-US" sz="5400">
                <a:latin typeface="Hiragino Kaku Gothic Pro W3" panose="020B0300000000000000" pitchFamily="34" charset="-128"/>
                <a:ea typeface="Hiragino Kaku Gothic Pro W3" panose="020B0300000000000000" pitchFamily="34" charset="-128"/>
              </a:rPr>
              <a:t>ベイズ</a:t>
            </a:r>
            <a:r>
              <a:rPr lang="ja-JP" altLang="en-US" sz="5400">
                <a:latin typeface="Hiragino Kaku Gothic Pro W3" panose="020B0300000000000000" pitchFamily="34" charset="-128"/>
                <a:ea typeface="Hiragino Kaku Gothic Pro W3" panose="020B0300000000000000" pitchFamily="34" charset="-128"/>
              </a:rPr>
              <a:t>理論の応用</a:t>
            </a:r>
            <a:endParaRPr kumimoji="1" lang="ja-JP" altLang="en-US" sz="540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145248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Hiragino Kaku Gothic Pro W3" panose="020B0300000000000000" pitchFamily="34" charset="-128"/>
                <a:ea typeface="Hiragino Kaku Gothic Pro W3" panose="020B0300000000000000" pitchFamily="34" charset="-128"/>
              </a:rPr>
              <a:t>ベイズ</a:t>
            </a:r>
            <a:r>
              <a:rPr lang="ja-JP" altLang="en-US">
                <a:latin typeface="Hiragino Kaku Gothic Pro W3" panose="020B0300000000000000" pitchFamily="34" charset="-128"/>
                <a:ea typeface="Hiragino Kaku Gothic Pro W3" panose="020B0300000000000000" pitchFamily="34" charset="-128"/>
              </a:rPr>
              <a:t>の展開公式の拡張</a:t>
            </a:r>
            <a:endParaRPr lang="en-US" altLang="ja-JP" dirty="0">
              <a:latin typeface="Hiragino Kaku Gothic Pro W3" panose="020B0300000000000000" pitchFamily="34" charset="-128"/>
              <a:ea typeface="Hiragino Kaku Gothic Pro W3" panose="020B0300000000000000" pitchFamily="34" charset="-128"/>
            </a:endParaRPr>
          </a:p>
          <a:p>
            <a:pPr algn="ctr"/>
            <a:r>
              <a:rPr kumimoji="1" lang="ja-JP" altLang="en-US">
                <a:latin typeface="Hiragino Kaku Gothic Pro W3" panose="020B0300000000000000" pitchFamily="34" charset="-128"/>
                <a:ea typeface="Hiragino Kaku Gothic Pro W3" panose="020B0300000000000000" pitchFamily="34" charset="-128"/>
              </a:rPr>
              <a:t>ーベイズ更新</a:t>
            </a:r>
            <a:r>
              <a:rPr kumimoji="1" lang="en-US" altLang="ja-JP" dirty="0">
                <a:latin typeface="Hiragino Kaku Gothic Pro W3" panose="020B0300000000000000" pitchFamily="34" charset="-128"/>
                <a:ea typeface="Hiragino Kaku Gothic Pro W3" panose="020B0300000000000000" pitchFamily="34" charset="-128"/>
              </a:rPr>
              <a:t>-</a:t>
            </a:r>
            <a:endParaRPr kumimoji="1" lang="ja-JP" altLang="en-US" sz="14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80131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問題を使って、ベイズっぽさを更に感じよう</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14" name="テキスト ボックス 13">
            <a:extLst>
              <a:ext uri="{FF2B5EF4-FFF2-40B4-BE49-F238E27FC236}">
                <a16:creationId xmlns:a16="http://schemas.microsoft.com/office/drawing/2014/main" id="{2C64812D-0017-8545-9C4C-E8D96102AA9D}"/>
              </a:ext>
            </a:extLst>
          </p:cNvPr>
          <p:cNvSpPr txBox="1"/>
          <p:nvPr/>
        </p:nvSpPr>
        <p:spPr>
          <a:xfrm>
            <a:off x="501041" y="1265149"/>
            <a:ext cx="1229788" cy="400110"/>
          </a:xfrm>
          <a:prstGeom prst="rect">
            <a:avLst/>
          </a:prstGeom>
          <a:solidFill>
            <a:schemeClr val="bg1"/>
          </a:solidFill>
        </p:spPr>
        <p:txBody>
          <a:bodyPr wrap="square" rtlCol="0">
            <a:spAutoFit/>
          </a:bodyPr>
          <a:lstStyle/>
          <a:p>
            <a:r>
              <a:rPr kumimoji="1" lang="ja-JP" altLang="en-US" sz="2000">
                <a:solidFill>
                  <a:srgbClr val="1E8A14"/>
                </a:solidFill>
                <a:latin typeface="Hiragino Kaku Gothic Pro W3" panose="020B0300000000000000" pitchFamily="34" charset="-128"/>
                <a:ea typeface="Hiragino Kaku Gothic Pro W3" panose="020B0300000000000000" pitchFamily="34" charset="-128"/>
              </a:rPr>
              <a:t>例題</a:t>
            </a:r>
          </a:p>
        </p:txBody>
      </p:sp>
      <p:sp>
        <p:nvSpPr>
          <p:cNvPr id="15" name="正方形/長方形 14">
            <a:extLst>
              <a:ext uri="{FF2B5EF4-FFF2-40B4-BE49-F238E27FC236}">
                <a16:creationId xmlns:a16="http://schemas.microsoft.com/office/drawing/2014/main" id="{BF2D82F3-95AA-D54F-83D7-D3B2750EB9F0}"/>
              </a:ext>
            </a:extLst>
          </p:cNvPr>
          <p:cNvSpPr/>
          <p:nvPr/>
        </p:nvSpPr>
        <p:spPr>
          <a:xfrm>
            <a:off x="501041" y="1719940"/>
            <a:ext cx="11210795" cy="237309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EE64CFDA-6F17-D749-9AE9-2D34907FDADE}"/>
              </a:ext>
            </a:extLst>
          </p:cNvPr>
          <p:cNvSpPr txBox="1"/>
          <p:nvPr/>
        </p:nvSpPr>
        <p:spPr>
          <a:xfrm>
            <a:off x="660621" y="1850658"/>
            <a:ext cx="10679527" cy="2128147"/>
          </a:xfrm>
          <a:prstGeom prst="rect">
            <a:avLst/>
          </a:prstGeom>
          <a:noFill/>
        </p:spPr>
        <p:txBody>
          <a:bodyPr wrap="none" rtlCol="0">
            <a:spAutoFit/>
          </a:bodyPr>
          <a:lstStyle/>
          <a:p>
            <a:pPr>
              <a:lnSpc>
                <a:spcPct val="150000"/>
              </a:lnSpc>
            </a:pPr>
            <a:r>
              <a:rPr lang="en-US" altLang="ja-JP" dirty="0">
                <a:latin typeface="Hiragino Kaku Gothic Pro W3" panose="020B0300000000000000" pitchFamily="34" charset="-128"/>
                <a:ea typeface="Hiragino Kaku Gothic Pro W3" panose="020B0300000000000000" pitchFamily="34" charset="-128"/>
              </a:rPr>
              <a:t>A</a:t>
            </a:r>
            <a:r>
              <a:rPr lang="ja-JP" altLang="en-US">
                <a:latin typeface="Hiragino Kaku Gothic Pro W3" panose="020B0300000000000000" pitchFamily="34" charset="-128"/>
                <a:ea typeface="Hiragino Kaku Gothic Pro W3" panose="020B0300000000000000" pitchFamily="34" charset="-128"/>
              </a:rPr>
              <a:t>社により生産された本物の宝箱と、</a:t>
            </a:r>
            <a:r>
              <a:rPr lang="en-US" altLang="ja-JP" dirty="0">
                <a:latin typeface="Hiragino Kaku Gothic Pro W3" panose="020B0300000000000000" pitchFamily="34" charset="-128"/>
                <a:ea typeface="Hiragino Kaku Gothic Pro W3" panose="020B0300000000000000" pitchFamily="34" charset="-128"/>
              </a:rPr>
              <a:t>B</a:t>
            </a:r>
            <a:r>
              <a:rPr lang="ja-JP" altLang="en-US">
                <a:latin typeface="Hiragino Kaku Gothic Pro W3" panose="020B0300000000000000" pitchFamily="34" charset="-128"/>
                <a:ea typeface="Hiragino Kaku Gothic Pro W3" panose="020B0300000000000000" pitchFamily="34" charset="-128"/>
              </a:rPr>
              <a:t>社によって生産された偽物の宝物は見た目がそっくりである。</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本物には真珠とガラス玉</a:t>
            </a:r>
            <a:r>
              <a:rPr kumimoji="1" lang="ja-JP" altLang="en-US">
                <a:latin typeface="Hiragino Kaku Gothic Pro W3" panose="020B0300000000000000" pitchFamily="34" charset="-128"/>
                <a:ea typeface="Hiragino Kaku Gothic Pro W3" panose="020B0300000000000000" pitchFamily="34" charset="-128"/>
              </a:rPr>
              <a:t>が３：１の割合で、偽物には</a:t>
            </a:r>
            <a:r>
              <a:rPr lang="ja-JP" altLang="en-US">
                <a:latin typeface="Hiragino Kaku Gothic Pro W3" panose="020B0300000000000000" pitchFamily="34" charset="-128"/>
                <a:ea typeface="Hiragino Kaku Gothic Pro W3" panose="020B0300000000000000" pitchFamily="34" charset="-128"/>
              </a:rPr>
              <a:t>真珠とガラス玉が１：３の割合で入っている。</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それぞれの箱の中には沢山の</a:t>
            </a:r>
            <a:r>
              <a:rPr kumimoji="1" lang="ja-JP" altLang="en-US">
                <a:latin typeface="Hiragino Kaku Gothic Pro W3" panose="020B0300000000000000" pitchFamily="34" charset="-128"/>
                <a:ea typeface="Hiragino Kaku Gothic Pro W3" panose="020B0300000000000000" pitchFamily="34" charset="-128"/>
              </a:rPr>
              <a:t>玉が入っている。</a:t>
            </a:r>
            <a:endParaRPr kumimoji="1"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b="1">
                <a:solidFill>
                  <a:srgbClr val="1E8A14"/>
                </a:solidFill>
                <a:latin typeface="Hiragino Kaku Gothic Pro W3" panose="020B0300000000000000" pitchFamily="34" charset="-128"/>
                <a:ea typeface="Hiragino Kaku Gothic Pro W3" panose="020B0300000000000000" pitchFamily="34" charset="-128"/>
              </a:rPr>
              <a:t>宝箱から続けて３回玉を取り出した時</a:t>
            </a:r>
            <a:r>
              <a:rPr kumimoji="1" lang="ja-JP" altLang="en-US">
                <a:latin typeface="Hiragino Kaku Gothic Pro W3" panose="020B0300000000000000" pitchFamily="34" charset="-128"/>
                <a:ea typeface="Hiragino Kaku Gothic Pro W3" panose="020B0300000000000000" pitchFamily="34" charset="-128"/>
              </a:rPr>
              <a:t>、順に真珠、真珠、ガラス玉出会った。</a:t>
            </a:r>
            <a:endParaRPr kumimoji="1"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a:latin typeface="Hiragino Kaku Gothic Pro W3" panose="020B0300000000000000" pitchFamily="34" charset="-128"/>
                <a:ea typeface="Hiragino Kaku Gothic Pro W3" panose="020B0300000000000000" pitchFamily="34" charset="-128"/>
              </a:rPr>
              <a:t>この箱</a:t>
            </a:r>
            <a:r>
              <a:rPr lang="ja-JP" altLang="en-US">
                <a:latin typeface="Hiragino Kaku Gothic Pro W3" panose="020B0300000000000000" pitchFamily="34" charset="-128"/>
                <a:ea typeface="Hiragino Kaku Gothic Pro W3" panose="020B0300000000000000" pitchFamily="34" charset="-128"/>
              </a:rPr>
              <a:t>が本物の宝箱である確率を求めよ。</a:t>
            </a:r>
            <a:endParaRPr kumimoji="1" lang="ja-JP" altLang="en-US"/>
          </a:p>
        </p:txBody>
      </p:sp>
      <p:graphicFrame>
        <p:nvGraphicFramePr>
          <p:cNvPr id="5" name="表 5">
            <a:extLst>
              <a:ext uri="{FF2B5EF4-FFF2-40B4-BE49-F238E27FC236}">
                <a16:creationId xmlns:a16="http://schemas.microsoft.com/office/drawing/2014/main" id="{C0245706-3285-B84C-8102-F450CA7A9250}"/>
              </a:ext>
            </a:extLst>
          </p:cNvPr>
          <p:cNvGraphicFramePr>
            <a:graphicFrameLocks noGrp="1"/>
          </p:cNvGraphicFramePr>
          <p:nvPr>
            <p:extLst>
              <p:ext uri="{D42A27DB-BD31-4B8C-83A1-F6EECF244321}">
                <p14:modId xmlns:p14="http://schemas.microsoft.com/office/powerpoint/2010/main" val="4261052416"/>
              </p:ext>
            </p:extLst>
          </p:nvPr>
        </p:nvGraphicFramePr>
        <p:xfrm>
          <a:off x="1115935" y="4465102"/>
          <a:ext cx="3679371" cy="1837169"/>
        </p:xfrm>
        <a:graphic>
          <a:graphicData uri="http://schemas.openxmlformats.org/drawingml/2006/table">
            <a:tbl>
              <a:tblPr firstRow="1" bandRow="1">
                <a:tableStyleId>{5940675A-B579-460E-94D1-54222C63F5DA}</a:tableStyleId>
              </a:tblPr>
              <a:tblGrid>
                <a:gridCol w="995894">
                  <a:extLst>
                    <a:ext uri="{9D8B030D-6E8A-4147-A177-3AD203B41FA5}">
                      <a16:colId xmlns:a16="http://schemas.microsoft.com/office/drawing/2014/main" val="3282179864"/>
                    </a:ext>
                  </a:extLst>
                </a:gridCol>
                <a:gridCol w="1457020">
                  <a:extLst>
                    <a:ext uri="{9D8B030D-6E8A-4147-A177-3AD203B41FA5}">
                      <a16:colId xmlns:a16="http://schemas.microsoft.com/office/drawing/2014/main" val="3421350145"/>
                    </a:ext>
                  </a:extLst>
                </a:gridCol>
                <a:gridCol w="1226457">
                  <a:extLst>
                    <a:ext uri="{9D8B030D-6E8A-4147-A177-3AD203B41FA5}">
                      <a16:colId xmlns:a16="http://schemas.microsoft.com/office/drawing/2014/main" val="2019602995"/>
                    </a:ext>
                  </a:extLst>
                </a:gridCol>
              </a:tblGrid>
              <a:tr h="542327">
                <a:tc>
                  <a:txBody>
                    <a:bodyPr/>
                    <a:lstStyle/>
                    <a:p>
                      <a:pPr algn="ctr"/>
                      <a:endParaRPr kumimoji="1" lang="ja-JP" altLang="en-US" sz="1600">
                        <a:latin typeface="Hiragino Kaku Gothic Pro W3" panose="020B0300000000000000" pitchFamily="34" charset="-128"/>
                        <a:ea typeface="Hiragino Kaku Gothic Pro W3" panose="020B0300000000000000" pitchFamily="34" charset="-128"/>
                      </a:endParaRPr>
                    </a:p>
                  </a:txBody>
                  <a:tcPr marL="68090" marR="68090" marT="34045" marB="34045" anchor="ctr"/>
                </a:tc>
                <a:tc>
                  <a:txBody>
                    <a:bodyPr/>
                    <a:lstStyle/>
                    <a:p>
                      <a:pPr algn="ctr"/>
                      <a:r>
                        <a:rPr kumimoji="1" lang="ja-JP" altLang="en-US" sz="1600">
                          <a:latin typeface="Hiragino Kaku Gothic Pro W3" panose="020B0300000000000000" pitchFamily="34" charset="-128"/>
                          <a:ea typeface="Hiragino Kaku Gothic Pro W3" panose="020B0300000000000000" pitchFamily="34" charset="-128"/>
                        </a:rPr>
                        <a:t>真珠</a:t>
                      </a:r>
                    </a:p>
                  </a:txBody>
                  <a:tcPr marL="68090" marR="68090" marT="34045" marB="34045" anchor="ctr"/>
                </a:tc>
                <a:tc>
                  <a:txBody>
                    <a:bodyPr/>
                    <a:lstStyle/>
                    <a:p>
                      <a:pPr algn="ctr"/>
                      <a:r>
                        <a:rPr kumimoji="1" lang="ja-JP" altLang="en-US" sz="1600">
                          <a:latin typeface="Hiragino Kaku Gothic Pro W3" panose="020B0300000000000000" pitchFamily="34" charset="-128"/>
                          <a:ea typeface="Hiragino Kaku Gothic Pro W3" panose="020B0300000000000000" pitchFamily="34" charset="-128"/>
                        </a:rPr>
                        <a:t>ガラス玉</a:t>
                      </a:r>
                    </a:p>
                  </a:txBody>
                  <a:tcPr marL="68090" marR="68090" marT="34045" marB="34045" anchor="ctr"/>
                </a:tc>
                <a:extLst>
                  <a:ext uri="{0D108BD9-81ED-4DB2-BD59-A6C34878D82A}">
                    <a16:rowId xmlns:a16="http://schemas.microsoft.com/office/drawing/2014/main" val="1941727821"/>
                  </a:ext>
                </a:extLst>
              </a:tr>
              <a:tr h="647421">
                <a:tc>
                  <a:txBody>
                    <a:bodyPr/>
                    <a:lstStyle/>
                    <a:p>
                      <a:pPr algn="ctr"/>
                      <a:r>
                        <a:rPr kumimoji="1" lang="en-US" altLang="ja-JP" sz="1600" dirty="0">
                          <a:latin typeface="Hiragino Kaku Gothic Pro W3" panose="020B0300000000000000" pitchFamily="34" charset="-128"/>
                          <a:ea typeface="Hiragino Kaku Gothic Pro W3" panose="020B0300000000000000" pitchFamily="34" charset="-128"/>
                        </a:rPr>
                        <a:t>A(</a:t>
                      </a:r>
                      <a:r>
                        <a:rPr kumimoji="1" lang="ja-JP" altLang="en-US" sz="1600">
                          <a:latin typeface="Hiragino Kaku Gothic Pro W3" panose="020B0300000000000000" pitchFamily="34" charset="-128"/>
                          <a:ea typeface="Hiragino Kaku Gothic Pro W3" panose="020B0300000000000000" pitchFamily="34" charset="-128"/>
                        </a:rPr>
                        <a:t>本物</a:t>
                      </a:r>
                      <a:r>
                        <a:rPr kumimoji="1" lang="en-US" altLang="ja-JP" sz="1600" dirty="0">
                          <a:latin typeface="Hiragino Kaku Gothic Pro W3" panose="020B0300000000000000" pitchFamily="34" charset="-128"/>
                          <a:ea typeface="Hiragino Kaku Gothic Pro W3" panose="020B0300000000000000" pitchFamily="34" charset="-128"/>
                        </a:rPr>
                        <a:t>)</a:t>
                      </a:r>
                      <a:endParaRPr kumimoji="1" lang="ja-JP" altLang="en-US" sz="1600">
                        <a:latin typeface="Hiragino Kaku Gothic Pro W3" panose="020B0300000000000000" pitchFamily="34" charset="-128"/>
                        <a:ea typeface="Hiragino Kaku Gothic Pro W3" panose="020B0300000000000000" pitchFamily="34" charset="-128"/>
                      </a:endParaRPr>
                    </a:p>
                  </a:txBody>
                  <a:tcPr marL="68090" marR="68090" marT="34045" marB="34045" anchor="ctr"/>
                </a:tc>
                <a:tc>
                  <a:txBody>
                    <a:bodyPr/>
                    <a:lstStyle/>
                    <a:p>
                      <a:pPr algn="ctr"/>
                      <a:r>
                        <a:rPr kumimoji="1" lang="en-US" altLang="ja-JP" sz="2800" dirty="0">
                          <a:solidFill>
                            <a:srgbClr val="1E8A14"/>
                          </a:solidFill>
                          <a:latin typeface="Hiragino Kaku Gothic Pro W3" panose="020B0300000000000000" pitchFamily="34" charset="-128"/>
                          <a:ea typeface="Hiragino Kaku Gothic Pro W3" panose="020B0300000000000000" pitchFamily="34" charset="-128"/>
                        </a:rPr>
                        <a:t>③</a:t>
                      </a:r>
                      <a:endParaRPr kumimoji="1" lang="ja-JP" altLang="en-US" sz="2800">
                        <a:solidFill>
                          <a:srgbClr val="1E8A14"/>
                        </a:solidFill>
                        <a:latin typeface="Hiragino Kaku Gothic Pro W3" panose="020B0300000000000000" pitchFamily="34" charset="-128"/>
                        <a:ea typeface="Hiragino Kaku Gothic Pro W3" panose="020B0300000000000000" pitchFamily="34" charset="-128"/>
                      </a:endParaRPr>
                    </a:p>
                  </a:txBody>
                  <a:tcPr marL="68090" marR="68090" marT="34045" marB="34045" anchor="ctr"/>
                </a:tc>
                <a:tc>
                  <a:txBody>
                    <a:bodyPr/>
                    <a:lstStyle/>
                    <a:p>
                      <a:pPr algn="ctr"/>
                      <a:r>
                        <a:rPr kumimoji="1" lang="en-US" altLang="ja-JP" sz="2800" dirty="0">
                          <a:solidFill>
                            <a:srgbClr val="1E8A14"/>
                          </a:solidFill>
                          <a:latin typeface="Hiragino Kaku Gothic Pro W3" panose="020B0300000000000000" pitchFamily="34" charset="-128"/>
                          <a:ea typeface="Hiragino Kaku Gothic Pro W3" panose="020B0300000000000000" pitchFamily="34" charset="-128"/>
                        </a:rPr>
                        <a:t>①</a:t>
                      </a:r>
                      <a:endParaRPr kumimoji="1" lang="ja-JP" altLang="en-US" sz="2800">
                        <a:solidFill>
                          <a:srgbClr val="1E8A14"/>
                        </a:solidFill>
                        <a:latin typeface="Hiragino Kaku Gothic Pro W3" panose="020B0300000000000000" pitchFamily="34" charset="-128"/>
                        <a:ea typeface="Hiragino Kaku Gothic Pro W3" panose="020B0300000000000000" pitchFamily="34" charset="-128"/>
                      </a:endParaRPr>
                    </a:p>
                  </a:txBody>
                  <a:tcPr marL="68090" marR="68090" marT="34045" marB="34045" anchor="ctr"/>
                </a:tc>
                <a:extLst>
                  <a:ext uri="{0D108BD9-81ED-4DB2-BD59-A6C34878D82A}">
                    <a16:rowId xmlns:a16="http://schemas.microsoft.com/office/drawing/2014/main" val="4173231916"/>
                  </a:ext>
                </a:extLst>
              </a:tr>
              <a:tr h="647421">
                <a:tc>
                  <a:txBody>
                    <a:bodyPr/>
                    <a:lstStyle/>
                    <a:p>
                      <a:pPr algn="ctr"/>
                      <a:r>
                        <a:rPr kumimoji="1" lang="en-US" altLang="ja-JP" sz="1600" dirty="0">
                          <a:latin typeface="Hiragino Kaku Gothic Pro W3" panose="020B0300000000000000" pitchFamily="34" charset="-128"/>
                          <a:ea typeface="Hiragino Kaku Gothic Pro W3" panose="020B0300000000000000" pitchFamily="34" charset="-128"/>
                        </a:rPr>
                        <a:t>B(</a:t>
                      </a:r>
                      <a:r>
                        <a:rPr kumimoji="1" lang="ja-JP" altLang="en-US" sz="1600">
                          <a:latin typeface="Hiragino Kaku Gothic Pro W3" panose="020B0300000000000000" pitchFamily="34" charset="-128"/>
                          <a:ea typeface="Hiragino Kaku Gothic Pro W3" panose="020B0300000000000000" pitchFamily="34" charset="-128"/>
                        </a:rPr>
                        <a:t>偽物</a:t>
                      </a:r>
                      <a:r>
                        <a:rPr kumimoji="1" lang="en-US" altLang="ja-JP" sz="1600" dirty="0">
                          <a:latin typeface="Hiragino Kaku Gothic Pro W3" panose="020B0300000000000000" pitchFamily="34" charset="-128"/>
                          <a:ea typeface="Hiragino Kaku Gothic Pro W3" panose="020B0300000000000000" pitchFamily="34" charset="-128"/>
                        </a:rPr>
                        <a:t>)</a:t>
                      </a:r>
                      <a:endParaRPr kumimoji="1" lang="ja-JP" altLang="en-US" sz="1600">
                        <a:latin typeface="Hiragino Kaku Gothic Pro W3" panose="020B0300000000000000" pitchFamily="34" charset="-128"/>
                        <a:ea typeface="Hiragino Kaku Gothic Pro W3" panose="020B0300000000000000" pitchFamily="34" charset="-128"/>
                      </a:endParaRPr>
                    </a:p>
                  </a:txBody>
                  <a:tcPr marL="68090" marR="68090" marT="34045" marB="34045" anchor="ctr"/>
                </a:tc>
                <a:tc>
                  <a:txBody>
                    <a:bodyPr/>
                    <a:lstStyle/>
                    <a:p>
                      <a:pPr algn="ctr"/>
                      <a:r>
                        <a:rPr kumimoji="1" lang="en-US" altLang="ja-JP" sz="2800" dirty="0">
                          <a:solidFill>
                            <a:srgbClr val="1E8A14"/>
                          </a:solidFill>
                          <a:latin typeface="Hiragino Kaku Gothic Pro W3" panose="020B0300000000000000" pitchFamily="34" charset="-128"/>
                          <a:ea typeface="Hiragino Kaku Gothic Pro W3" panose="020B0300000000000000" pitchFamily="34" charset="-128"/>
                        </a:rPr>
                        <a:t>①</a:t>
                      </a:r>
                      <a:endParaRPr kumimoji="1" lang="ja-JP" altLang="en-US" sz="2800">
                        <a:solidFill>
                          <a:srgbClr val="1E8A14"/>
                        </a:solidFill>
                        <a:latin typeface="Hiragino Kaku Gothic Pro W3" panose="020B0300000000000000" pitchFamily="34" charset="-128"/>
                        <a:ea typeface="Hiragino Kaku Gothic Pro W3" panose="020B0300000000000000" pitchFamily="34" charset="-128"/>
                      </a:endParaRPr>
                    </a:p>
                  </a:txBody>
                  <a:tcPr marL="68090" marR="68090" marT="34045" marB="34045" anchor="ctr"/>
                </a:tc>
                <a:tc>
                  <a:txBody>
                    <a:bodyPr/>
                    <a:lstStyle/>
                    <a:p>
                      <a:pPr algn="ctr"/>
                      <a:r>
                        <a:rPr kumimoji="1" lang="en-US" altLang="ja-JP" sz="2800" dirty="0">
                          <a:solidFill>
                            <a:srgbClr val="1E8A14"/>
                          </a:solidFill>
                          <a:latin typeface="Hiragino Kaku Gothic Pro W3" panose="020B0300000000000000" pitchFamily="34" charset="-128"/>
                          <a:ea typeface="Hiragino Kaku Gothic Pro W3" panose="020B0300000000000000" pitchFamily="34" charset="-128"/>
                        </a:rPr>
                        <a:t>③</a:t>
                      </a:r>
                      <a:endParaRPr kumimoji="1" lang="ja-JP" altLang="en-US" sz="2800">
                        <a:solidFill>
                          <a:srgbClr val="1E8A14"/>
                        </a:solidFill>
                        <a:latin typeface="Hiragino Kaku Gothic Pro W3" panose="020B0300000000000000" pitchFamily="34" charset="-128"/>
                        <a:ea typeface="Hiragino Kaku Gothic Pro W3" panose="020B0300000000000000" pitchFamily="34" charset="-128"/>
                      </a:endParaRPr>
                    </a:p>
                  </a:txBody>
                  <a:tcPr marL="68090" marR="68090" marT="34045" marB="34045" anchor="ctr"/>
                </a:tc>
                <a:extLst>
                  <a:ext uri="{0D108BD9-81ED-4DB2-BD59-A6C34878D82A}">
                    <a16:rowId xmlns:a16="http://schemas.microsoft.com/office/drawing/2014/main" val="3482913851"/>
                  </a:ext>
                </a:extLst>
              </a:tr>
            </a:tbl>
          </a:graphicData>
        </a:graphic>
      </p:graphicFrame>
      <p:sp>
        <p:nvSpPr>
          <p:cNvPr id="4" name="日付プレースホルダー 3">
            <a:extLst>
              <a:ext uri="{FF2B5EF4-FFF2-40B4-BE49-F238E27FC236}">
                <a16:creationId xmlns:a16="http://schemas.microsoft.com/office/drawing/2014/main" id="{30D1F649-69E5-E646-ABBD-EB77891CCC6E}"/>
              </a:ext>
            </a:extLst>
          </p:cNvPr>
          <p:cNvSpPr>
            <a:spLocks noGrp="1"/>
          </p:cNvSpPr>
          <p:nvPr>
            <p:ph type="dt" sz="half" idx="10"/>
          </p:nvPr>
        </p:nvSpPr>
        <p:spPr/>
        <p:txBody>
          <a:bodyPr/>
          <a:lstStyle/>
          <a:p>
            <a:fld id="{4F17B2DA-6AB8-9C4D-895C-DED195603EED}" type="datetime1">
              <a:rPr kumimoji="1" lang="ja-JP" altLang="en-US" smtClean="0"/>
              <a:t>2022/3/21</a:t>
            </a:fld>
            <a:endParaRPr kumimoji="1" lang="ja-JP" altLang="en-US"/>
          </a:p>
        </p:txBody>
      </p:sp>
      <p:sp>
        <p:nvSpPr>
          <p:cNvPr id="6" name="スライド番号プレースホルダー 5">
            <a:extLst>
              <a:ext uri="{FF2B5EF4-FFF2-40B4-BE49-F238E27FC236}">
                <a16:creationId xmlns:a16="http://schemas.microsoft.com/office/drawing/2014/main" id="{B5E809CB-16CD-8447-A6ED-43B00D938A6A}"/>
              </a:ext>
            </a:extLst>
          </p:cNvPr>
          <p:cNvSpPr>
            <a:spLocks noGrp="1"/>
          </p:cNvSpPr>
          <p:nvPr>
            <p:ph type="sldNum" sz="quarter" idx="12"/>
          </p:nvPr>
        </p:nvSpPr>
        <p:spPr/>
        <p:txBody>
          <a:bodyPr/>
          <a:lstStyle/>
          <a:p>
            <a:fld id="{A656C2C8-CEF6-9746-8F71-B28302ED3BCE}" type="slidenum">
              <a:rPr kumimoji="1" lang="ja-JP" altLang="en-US" smtClean="0"/>
              <a:t>37</a:t>
            </a:fld>
            <a:endParaRPr kumimoji="1" lang="ja-JP" altLang="en-US"/>
          </a:p>
        </p:txBody>
      </p:sp>
    </p:spTree>
    <p:extLst>
      <p:ext uri="{BB962C8B-B14F-4D97-AF65-F5344CB8AC3E}">
        <p14:creationId xmlns:p14="http://schemas.microsoft.com/office/powerpoint/2010/main" val="1302382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Hiragino Kaku Gothic Pro W3" panose="020B0300000000000000" pitchFamily="34" charset="-128"/>
                <a:ea typeface="Hiragino Kaku Gothic Pro W3" panose="020B0300000000000000" pitchFamily="34" charset="-128"/>
              </a:rPr>
              <a:t>ベイズ</a:t>
            </a:r>
            <a:r>
              <a:rPr lang="ja-JP" altLang="en-US">
                <a:latin typeface="Hiragino Kaku Gothic Pro W3" panose="020B0300000000000000" pitchFamily="34" charset="-128"/>
                <a:ea typeface="Hiragino Kaku Gothic Pro W3" panose="020B0300000000000000" pitchFamily="34" charset="-128"/>
              </a:rPr>
              <a:t>の展開公式の拡張</a:t>
            </a:r>
            <a:endParaRPr lang="en-US" altLang="ja-JP" dirty="0">
              <a:latin typeface="Hiragino Kaku Gothic Pro W3" panose="020B0300000000000000" pitchFamily="34" charset="-128"/>
              <a:ea typeface="Hiragino Kaku Gothic Pro W3" panose="020B0300000000000000" pitchFamily="34" charset="-128"/>
            </a:endParaRPr>
          </a:p>
          <a:p>
            <a:pPr algn="ctr"/>
            <a:r>
              <a:rPr kumimoji="1" lang="ja-JP" altLang="en-US">
                <a:latin typeface="Hiragino Kaku Gothic Pro W3" panose="020B0300000000000000" pitchFamily="34" charset="-128"/>
                <a:ea typeface="Hiragino Kaku Gothic Pro W3" panose="020B0300000000000000" pitchFamily="34" charset="-128"/>
              </a:rPr>
              <a:t>ーベイズ更新</a:t>
            </a:r>
            <a:r>
              <a:rPr kumimoji="1" lang="en-US" altLang="ja-JP" dirty="0">
                <a:latin typeface="Hiragino Kaku Gothic Pro W3" panose="020B0300000000000000" pitchFamily="34" charset="-128"/>
                <a:ea typeface="Hiragino Kaku Gothic Pro W3" panose="020B0300000000000000" pitchFamily="34" charset="-128"/>
              </a:rPr>
              <a:t>-</a:t>
            </a:r>
            <a:endParaRPr kumimoji="1" lang="ja-JP" altLang="en-US" sz="14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80131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問題を使って、ベイズっぽさを更に感じよう</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2" name="テキスト ボックス 1">
            <a:extLst>
              <a:ext uri="{FF2B5EF4-FFF2-40B4-BE49-F238E27FC236}">
                <a16:creationId xmlns:a16="http://schemas.microsoft.com/office/drawing/2014/main" id="{EE64CFDA-6F17-D749-9AE9-2D34907FDADE}"/>
              </a:ext>
            </a:extLst>
          </p:cNvPr>
          <p:cNvSpPr txBox="1"/>
          <p:nvPr/>
        </p:nvSpPr>
        <p:spPr>
          <a:xfrm>
            <a:off x="501041" y="1269290"/>
            <a:ext cx="3288080" cy="320729"/>
          </a:xfrm>
          <a:prstGeom prst="rect">
            <a:avLst/>
          </a:prstGeom>
          <a:noFill/>
        </p:spPr>
        <p:txBody>
          <a:bodyPr wrap="none" rtlCol="0">
            <a:spAutoFit/>
          </a:bodyPr>
          <a:lstStyle/>
          <a:p>
            <a:pPr>
              <a:lnSpc>
                <a:spcPct val="150000"/>
              </a:lnSpc>
            </a:pPr>
            <a:r>
              <a:rPr kumimoji="1" lang="ja-JP" altLang="en-US" sz="1100">
                <a:latin typeface="Hiragino Kaku Gothic Pro W3" panose="020B0300000000000000" pitchFamily="34" charset="-128"/>
                <a:ea typeface="Hiragino Kaku Gothic Pro W3" panose="020B0300000000000000" pitchFamily="34" charset="-128"/>
              </a:rPr>
              <a:t>順に</a:t>
            </a:r>
            <a:r>
              <a:rPr kumimoji="1" lang="en-US" altLang="ja-JP" sz="1100" dirty="0">
                <a:latin typeface="Hiragino Kaku Gothic Pro W3" panose="020B0300000000000000" pitchFamily="34" charset="-128"/>
                <a:ea typeface="Hiragino Kaku Gothic Pro W3" panose="020B0300000000000000" pitchFamily="34" charset="-128"/>
              </a:rPr>
              <a:t>⑴</a:t>
            </a:r>
            <a:r>
              <a:rPr kumimoji="1" lang="ja-JP" altLang="en-US" sz="1100">
                <a:latin typeface="Hiragino Kaku Gothic Pro W3" panose="020B0300000000000000" pitchFamily="34" charset="-128"/>
                <a:ea typeface="Hiragino Kaku Gothic Pro W3" panose="020B0300000000000000" pitchFamily="34" charset="-128"/>
              </a:rPr>
              <a:t>真珠、</a:t>
            </a:r>
            <a:r>
              <a:rPr kumimoji="1" lang="en-US" altLang="ja-JP" sz="1100" dirty="0">
                <a:latin typeface="Hiragino Kaku Gothic Pro W3" panose="020B0300000000000000" pitchFamily="34" charset="-128"/>
                <a:ea typeface="Hiragino Kaku Gothic Pro W3" panose="020B0300000000000000" pitchFamily="34" charset="-128"/>
              </a:rPr>
              <a:t>⑵</a:t>
            </a:r>
            <a:r>
              <a:rPr kumimoji="1" lang="ja-JP" altLang="en-US" sz="1100">
                <a:latin typeface="Hiragino Kaku Gothic Pro W3" panose="020B0300000000000000" pitchFamily="34" charset="-128"/>
                <a:ea typeface="Hiragino Kaku Gothic Pro W3" panose="020B0300000000000000" pitchFamily="34" charset="-128"/>
              </a:rPr>
              <a:t>真珠、⑶ガラス玉を取り出した。</a:t>
            </a:r>
            <a:endParaRPr kumimoji="1" lang="ja-JP" altLang="en-US" sz="1100"/>
          </a:p>
        </p:txBody>
      </p:sp>
      <p:sp>
        <p:nvSpPr>
          <p:cNvPr id="3" name="テキスト ボックス 2">
            <a:extLst>
              <a:ext uri="{FF2B5EF4-FFF2-40B4-BE49-F238E27FC236}">
                <a16:creationId xmlns:a16="http://schemas.microsoft.com/office/drawing/2014/main" id="{69D6ACFD-8284-FC43-B763-E13F55B5BEF5}"/>
              </a:ext>
            </a:extLst>
          </p:cNvPr>
          <p:cNvSpPr txBox="1"/>
          <p:nvPr/>
        </p:nvSpPr>
        <p:spPr>
          <a:xfrm>
            <a:off x="589726" y="1658598"/>
            <a:ext cx="6833922" cy="785343"/>
          </a:xfrm>
          <a:prstGeom prst="rect">
            <a:avLst/>
          </a:prstGeom>
          <a:noFill/>
        </p:spPr>
        <p:txBody>
          <a:bodyPr wrap="none" rtlCol="0">
            <a:spAutoFit/>
          </a:bodyPr>
          <a:lstStyle/>
          <a:p>
            <a:pPr>
              <a:lnSpc>
                <a:spcPct val="150000"/>
              </a:lnSpc>
            </a:pPr>
            <a:r>
              <a:rPr kumimoji="1" lang="ja-JP" altLang="en-US" sz="1600" b="1">
                <a:latin typeface="Hiragino Kaku Gothic Pro W3" panose="020B0300000000000000" pitchFamily="34" charset="-128"/>
                <a:ea typeface="Hiragino Kaku Gothic Pro W3" panose="020B0300000000000000" pitchFamily="34" charset="-128"/>
              </a:rPr>
              <a:t>⑴</a:t>
            </a:r>
            <a:r>
              <a:rPr kumimoji="1" lang="en-US" altLang="ja-JP" sz="1600" b="1" dirty="0">
                <a:latin typeface="Hiragino Kaku Gothic Pro W3" panose="020B0300000000000000" pitchFamily="34" charset="-128"/>
                <a:ea typeface="Hiragino Kaku Gothic Pro W3" panose="020B0300000000000000" pitchFamily="34" charset="-128"/>
              </a:rPr>
              <a:t> </a:t>
            </a:r>
            <a:r>
              <a:rPr kumimoji="1" lang="ja-JP" altLang="en-US" sz="1600" b="1">
                <a:latin typeface="Hiragino Kaku Gothic Pro W3" panose="020B0300000000000000" pitchFamily="34" charset="-128"/>
                <a:ea typeface="Hiragino Kaku Gothic Pro W3" panose="020B0300000000000000" pitchFamily="34" charset="-128"/>
              </a:rPr>
              <a:t>今まで通りにベイズの基本公式を用い</a:t>
            </a:r>
            <a:endParaRPr kumimoji="1" lang="en-US" altLang="ja-JP" sz="1600" b="1"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600" b="1">
                <a:latin typeface="Hiragino Kaku Gothic Pro W3" panose="020B0300000000000000" pitchFamily="34" charset="-128"/>
                <a:ea typeface="Hiragino Kaku Gothic Pro W3" panose="020B0300000000000000" pitchFamily="34" charset="-128"/>
              </a:rPr>
              <a:t>　</a:t>
            </a:r>
            <a:r>
              <a:rPr kumimoji="1" lang="ja-JP" altLang="en-US" sz="1600" b="1">
                <a:latin typeface="Hiragino Kaku Gothic Pro W3" panose="020B0300000000000000" pitchFamily="34" charset="-128"/>
                <a:ea typeface="Hiragino Kaku Gothic Pro W3" panose="020B0300000000000000" pitchFamily="34" charset="-128"/>
              </a:rPr>
              <a:t>真珠が</a:t>
            </a:r>
            <a:r>
              <a:rPr kumimoji="1" lang="en-US" altLang="ja-JP" sz="1600" b="1" dirty="0">
                <a:latin typeface="Hiragino Kaku Gothic Pro W3" panose="020B0300000000000000" pitchFamily="34" charset="-128"/>
                <a:ea typeface="Hiragino Kaku Gothic Pro W3" panose="020B0300000000000000" pitchFamily="34" charset="-128"/>
              </a:rPr>
              <a:t>1</a:t>
            </a:r>
            <a:r>
              <a:rPr kumimoji="1" lang="ja-JP" altLang="en-US" sz="1600" b="1">
                <a:latin typeface="Hiragino Kaku Gothic Pro W3" panose="020B0300000000000000" pitchFamily="34" charset="-128"/>
                <a:ea typeface="Hiragino Kaku Gothic Pro W3" panose="020B0300000000000000" pitchFamily="34" charset="-128"/>
              </a:rPr>
              <a:t>つ出た時に、箱</a:t>
            </a:r>
            <a:r>
              <a:rPr lang="ja-JP" altLang="en-US" sz="1600" b="1">
                <a:latin typeface="Hiragino Kaku Gothic Pro W3" panose="020B0300000000000000" pitchFamily="34" charset="-128"/>
                <a:ea typeface="Hiragino Kaku Gothic Pro W3" panose="020B0300000000000000" pitchFamily="34" charset="-128"/>
              </a:rPr>
              <a:t>が本物である確率と偽物である確率を求める</a:t>
            </a:r>
            <a:endParaRPr kumimoji="1" lang="ja-JP" altLang="en-US" sz="1600" b="1">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A4DBDDC1-47CC-E440-9575-E5C09E8C8CBA}"/>
                  </a:ext>
                </a:extLst>
              </p:cNvPr>
              <p:cNvSpPr/>
              <p:nvPr/>
            </p:nvSpPr>
            <p:spPr>
              <a:xfrm>
                <a:off x="816429" y="2559840"/>
                <a:ext cx="6508735" cy="1478162"/>
              </a:xfrm>
              <a:prstGeom prst="rect">
                <a:avLst/>
              </a:prstGeom>
              <a:solidFill>
                <a:srgbClr val="88CC01">
                  <a:alpha val="25882"/>
                </a:srgbClr>
              </a:solidFill>
              <a:ln>
                <a:noFill/>
              </a:ln>
            </p:spPr>
            <p:txBody>
              <a:bodyPr wrap="square">
                <a:spAutoFit/>
              </a:bodyPr>
              <a:lstStyle/>
              <a:p>
                <a:pPr>
                  <a:lnSpc>
                    <a:spcPct val="150000"/>
                  </a:lnSpc>
                </a:pPr>
                <a:r>
                  <a:rPr lang="ja-JP" altLang="en-US" sz="1400">
                    <a:solidFill>
                      <a:schemeClr val="tx1"/>
                    </a:solidFill>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400" i="1">
                            <a:solidFill>
                              <a:schemeClr val="tx1"/>
                            </a:solidFill>
                            <a:latin typeface="Cambria Math" panose="02040503050406030204" pitchFamily="18" charset="0"/>
                          </a:rPr>
                        </m:ctrlPr>
                      </m:sSubPr>
                      <m:e>
                        <m:r>
                          <a:rPr lang="en-US" altLang="ja-JP" sz="1400" b="0" i="1">
                            <a:solidFill>
                              <a:schemeClr val="tx1"/>
                            </a:solidFill>
                            <a:latin typeface="Cambria Math" panose="02040503050406030204" pitchFamily="18" charset="0"/>
                          </a:rPr>
                          <m:t>𝐻</m:t>
                        </m:r>
                      </m:e>
                      <m:sub>
                        <m:r>
                          <m:rPr>
                            <m:sty m:val="p"/>
                          </m:rPr>
                          <a:rPr lang="en-US" altLang="ja-JP" sz="1400" b="0" i="0" smtClean="0">
                            <a:solidFill>
                              <a:schemeClr val="tx1"/>
                            </a:solidFill>
                            <a:latin typeface="Cambria Math" panose="02040503050406030204" pitchFamily="18" charset="0"/>
                          </a:rPr>
                          <m:t>A</m:t>
                        </m:r>
                      </m:sub>
                    </m:sSub>
                  </m:oMath>
                </a14:m>
                <a:r>
                  <a:rPr lang="en-US" altLang="ja-JP" sz="1400" dirty="0">
                    <a:solidFill>
                      <a:schemeClr val="tx1"/>
                    </a:solidFill>
                    <a:latin typeface="Hiragino Kaku Gothic Pro W3" panose="020B0300000000000000" pitchFamily="34" charset="-128"/>
                    <a:ea typeface="Hiragino Kaku Gothic Pro W3" panose="020B0300000000000000" pitchFamily="34" charset="-128"/>
                  </a:rPr>
                  <a:t> : </a:t>
                </a:r>
                <a:r>
                  <a:rPr lang="ja-JP" altLang="en-US" sz="1400">
                    <a:solidFill>
                      <a:schemeClr val="tx1"/>
                    </a:solidFill>
                    <a:latin typeface="Hiragino Kaku Gothic Pro W3" panose="020B0300000000000000" pitchFamily="34" charset="-128"/>
                    <a:ea typeface="Hiragino Kaku Gothic Pro W3" panose="020B0300000000000000" pitchFamily="34" charset="-128"/>
                  </a:rPr>
                  <a:t>取り出した玉が、本物の箱からのものである</a:t>
                </a:r>
                <a:r>
                  <a:rPr lang="en-US" altLang="ja-JP" sz="1400" dirty="0">
                    <a:solidFill>
                      <a:schemeClr val="tx1"/>
                    </a:solidFill>
                    <a:latin typeface="Hiragino Kaku Gothic Pro W3" panose="020B0300000000000000" pitchFamily="34" charset="-128"/>
                    <a:ea typeface="Hiragino Kaku Gothic Pro W3" panose="020B0300000000000000" pitchFamily="34" charset="-128"/>
                  </a:rPr>
                  <a:t> </a:t>
                </a:r>
                <a14:m>
                  <m:oMath xmlns:m="http://schemas.openxmlformats.org/officeDocument/2006/math">
                    <m:r>
                      <m:rPr>
                        <m:sty m:val="p"/>
                      </m:rPr>
                      <a:rPr lang="en-US" altLang="ja-JP" sz="1400">
                        <a:latin typeface="Cambria Math" panose="02040503050406030204" pitchFamily="18" charset="0"/>
                        <a:ea typeface="Cambria Math" panose="02040503050406030204" pitchFamily="18" charset="0"/>
                      </a:rPr>
                      <m:t>P</m:t>
                    </m:r>
                    <m:d>
                      <m:dPr>
                        <m:ctrlPr>
                          <a:rPr lang="en-US" altLang="ja-JP" sz="1400" i="1">
                            <a:latin typeface="Cambria Math" panose="02040503050406030204" pitchFamily="18" charset="0"/>
                            <a:ea typeface="Cambria Math" panose="02040503050406030204" pitchFamily="18" charset="0"/>
                          </a:rPr>
                        </m:ctrlPr>
                      </m:dPr>
                      <m:e>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a:latin typeface="Cambria Math" panose="02040503050406030204" pitchFamily="18" charset="0"/>
                              </a:rPr>
                              <m:t>A</m:t>
                            </m:r>
                          </m:sub>
                        </m:sSub>
                      </m:e>
                    </m:d>
                    <m:r>
                      <a:rPr lang="en-US" altLang="ja-JP" sz="1400">
                        <a:latin typeface="Cambria Math" panose="02040503050406030204" pitchFamily="18" charset="0"/>
                        <a:ea typeface="Cambria Math" panose="02040503050406030204" pitchFamily="18" charset="0"/>
                      </a:rPr>
                      <m:t>=</m:t>
                    </m:r>
                  </m:oMath>
                </a14:m>
                <a:r>
                  <a:rPr lang="en-US" altLang="ja-JP" sz="1400" dirty="0">
                    <a:latin typeface="Hiragino Kaku Gothic Pro W3" panose="020B0300000000000000" pitchFamily="34" charset="-128"/>
                    <a:ea typeface="Hiragino Kaku Gothic Pro W3" panose="020B0300000000000000" pitchFamily="34" charset="-128"/>
                  </a:rPr>
                  <a:t> </a:t>
                </a:r>
              </a:p>
              <a:p>
                <a:pPr>
                  <a:lnSpc>
                    <a:spcPct val="150000"/>
                  </a:lnSpc>
                </a:pPr>
                <a:r>
                  <a:rPr lang="ja-JP" altLang="en-US" sz="1400">
                    <a:solidFill>
                      <a:schemeClr val="tx1"/>
                    </a:solidFill>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400" i="1">
                            <a:solidFill>
                              <a:schemeClr val="tx1"/>
                            </a:solidFill>
                            <a:latin typeface="Cambria Math" panose="02040503050406030204" pitchFamily="18" charset="0"/>
                          </a:rPr>
                        </m:ctrlPr>
                      </m:sSubPr>
                      <m:e>
                        <m:r>
                          <a:rPr lang="en-US" altLang="ja-JP" sz="1400" b="0" i="1">
                            <a:solidFill>
                              <a:schemeClr val="tx1"/>
                            </a:solidFill>
                            <a:latin typeface="Cambria Math" panose="02040503050406030204" pitchFamily="18" charset="0"/>
                          </a:rPr>
                          <m:t>𝐻</m:t>
                        </m:r>
                      </m:e>
                      <m:sub>
                        <m:r>
                          <m:rPr>
                            <m:sty m:val="p"/>
                          </m:rPr>
                          <a:rPr lang="en-US" altLang="ja-JP" sz="1400" b="0" i="0" smtClean="0">
                            <a:solidFill>
                              <a:schemeClr val="tx1"/>
                            </a:solidFill>
                            <a:latin typeface="Cambria Math" panose="02040503050406030204" pitchFamily="18" charset="0"/>
                          </a:rPr>
                          <m:t>B</m:t>
                        </m:r>
                      </m:sub>
                    </m:sSub>
                  </m:oMath>
                </a14:m>
                <a:r>
                  <a:rPr lang="en-US" altLang="ja-JP" sz="1400" dirty="0">
                    <a:solidFill>
                      <a:schemeClr val="tx1"/>
                    </a:solidFill>
                    <a:latin typeface="Hiragino Kaku Gothic Pro W3" panose="020B0300000000000000" pitchFamily="34" charset="-128"/>
                    <a:ea typeface="Hiragino Kaku Gothic Pro W3" panose="020B0300000000000000" pitchFamily="34" charset="-128"/>
                  </a:rPr>
                  <a:t> : </a:t>
                </a:r>
                <a:r>
                  <a:rPr lang="ja-JP" altLang="en-US" sz="1400">
                    <a:solidFill>
                      <a:schemeClr val="tx1"/>
                    </a:solidFill>
                    <a:latin typeface="Hiragino Kaku Gothic Pro W3" panose="020B0300000000000000" pitchFamily="34" charset="-128"/>
                    <a:ea typeface="Hiragino Kaku Gothic Pro W3" panose="020B0300000000000000" pitchFamily="34" charset="-128"/>
                  </a:rPr>
                  <a:t>取り出した玉が、偽物の箱からのものである</a:t>
                </a:r>
                <a:r>
                  <a:rPr lang="en-US" altLang="ja-JP" sz="1400" dirty="0">
                    <a:solidFill>
                      <a:schemeClr val="tx1"/>
                    </a:solidFill>
                    <a:latin typeface="Hiragino Kaku Gothic Pro W3" panose="020B0300000000000000" pitchFamily="34" charset="-128"/>
                    <a:ea typeface="Hiragino Kaku Gothic Pro W3" panose="020B0300000000000000" pitchFamily="34" charset="-128"/>
                  </a:rPr>
                  <a:t> </a:t>
                </a:r>
                <a14:m>
                  <m:oMath xmlns:m="http://schemas.openxmlformats.org/officeDocument/2006/math">
                    <m:r>
                      <m:rPr>
                        <m:sty m:val="p"/>
                      </m:rPr>
                      <a:rPr lang="en-US" altLang="ja-JP" sz="1400">
                        <a:latin typeface="Cambria Math" panose="02040503050406030204" pitchFamily="18" charset="0"/>
                        <a:ea typeface="Cambria Math" panose="02040503050406030204" pitchFamily="18" charset="0"/>
                      </a:rPr>
                      <m:t>P</m:t>
                    </m:r>
                    <m:d>
                      <m:dPr>
                        <m:ctrlPr>
                          <a:rPr lang="en-US" altLang="ja-JP" sz="1400" i="1">
                            <a:latin typeface="Cambria Math" panose="02040503050406030204" pitchFamily="18" charset="0"/>
                            <a:ea typeface="Cambria Math" panose="02040503050406030204" pitchFamily="18" charset="0"/>
                          </a:rPr>
                        </m:ctrlPr>
                      </m:dPr>
                      <m:e>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i="1">
                                <a:latin typeface="Cambria Math" panose="02040503050406030204" pitchFamily="18" charset="0"/>
                              </a:rPr>
                              <m:t>B</m:t>
                            </m:r>
                          </m:sub>
                        </m:sSub>
                      </m:e>
                    </m:d>
                    <m:r>
                      <a:rPr lang="en-US" altLang="ja-JP" sz="1400">
                        <a:latin typeface="Cambria Math" panose="02040503050406030204" pitchFamily="18" charset="0"/>
                        <a:ea typeface="Cambria Math" panose="02040503050406030204" pitchFamily="18" charset="0"/>
                      </a:rPr>
                      <m:t>=</m:t>
                    </m:r>
                    <m:f>
                      <m:fPr>
                        <m:ctrlPr>
                          <a:rPr lang="en-US" altLang="ja-JP" sz="1400" i="1">
                            <a:latin typeface="Cambria Math" panose="02040503050406030204" pitchFamily="18" charset="0"/>
                          </a:rPr>
                        </m:ctrlPr>
                      </m:fPr>
                      <m:num>
                        <m:r>
                          <a:rPr lang="en-US" altLang="ja-JP" sz="1400" i="1">
                            <a:latin typeface="Cambria Math" panose="02040503050406030204" pitchFamily="18" charset="0"/>
                          </a:rPr>
                          <m:t>1</m:t>
                        </m:r>
                      </m:num>
                      <m:den>
                        <m:r>
                          <a:rPr lang="en-US" altLang="ja-JP" sz="1400" i="1">
                            <a:latin typeface="Cambria Math" panose="02040503050406030204" pitchFamily="18" charset="0"/>
                          </a:rPr>
                          <m:t>2</m:t>
                        </m:r>
                      </m:den>
                    </m:f>
                  </m:oMath>
                </a14:m>
                <a:endParaRPr lang="en-US" altLang="ja-JP" sz="1400" dirty="0">
                  <a:solidFill>
                    <a:schemeClr val="tx1"/>
                  </a:solidFill>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400">
                    <a:solidFill>
                      <a:schemeClr val="tx1"/>
                    </a:solidFill>
                    <a:latin typeface="Hiragino Kaku Gothic Pro W3" panose="020B0300000000000000" pitchFamily="34" charset="-128"/>
                    <a:ea typeface="Hiragino Kaku Gothic Pro W3" panose="020B0300000000000000" pitchFamily="34" charset="-128"/>
                  </a:rPr>
                  <a:t>事象</a:t>
                </a:r>
                <a:r>
                  <a:rPr lang="en-US" altLang="ja-JP" sz="1400" dirty="0">
                    <a:solidFill>
                      <a:schemeClr val="tx1"/>
                    </a:solidFill>
                    <a:latin typeface="Hiragino Kaku Gothic Pro W3" panose="020B0300000000000000" pitchFamily="34" charset="-128"/>
                    <a:ea typeface="Hiragino Kaku Gothic Pro W3" panose="020B0300000000000000" pitchFamily="34" charset="-128"/>
                  </a:rPr>
                  <a:t>S : </a:t>
                </a:r>
                <a:r>
                  <a:rPr lang="ja-JP" altLang="en-US" sz="1400">
                    <a:solidFill>
                      <a:schemeClr val="tx1"/>
                    </a:solidFill>
                    <a:latin typeface="Hiragino Kaku Gothic Pro W3" panose="020B0300000000000000" pitchFamily="34" charset="-128"/>
                    <a:ea typeface="Hiragino Kaku Gothic Pro W3" panose="020B0300000000000000" pitchFamily="34" charset="-128"/>
                  </a:rPr>
                  <a:t>取り出した玉が、真珠である</a:t>
                </a:r>
                <a:endParaRPr lang="en-US" altLang="ja-JP" sz="1400" dirty="0">
                  <a:solidFill>
                    <a:schemeClr val="tx1"/>
                  </a:solidFill>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400">
                    <a:solidFill>
                      <a:schemeClr val="tx1"/>
                    </a:solidFill>
                    <a:latin typeface="Hiragino Kaku Gothic Pro W3" panose="020B0300000000000000" pitchFamily="34" charset="-128"/>
                    <a:ea typeface="Hiragino Kaku Gothic Pro W3" panose="020B0300000000000000" pitchFamily="34" charset="-128"/>
                  </a:rPr>
                  <a:t>事象</a:t>
                </a:r>
                <a:r>
                  <a:rPr lang="en-US" altLang="ja-JP" sz="1400" dirty="0">
                    <a:solidFill>
                      <a:schemeClr val="tx1"/>
                    </a:solidFill>
                    <a:latin typeface="Hiragino Kaku Gothic Pro W3" panose="020B0300000000000000" pitchFamily="34" charset="-128"/>
                    <a:ea typeface="Hiragino Kaku Gothic Pro W3" panose="020B0300000000000000" pitchFamily="34" charset="-128"/>
                  </a:rPr>
                  <a:t>G : </a:t>
                </a:r>
                <a:r>
                  <a:rPr lang="ja-JP" altLang="en-US" sz="1400">
                    <a:solidFill>
                      <a:schemeClr val="tx1"/>
                    </a:solidFill>
                    <a:latin typeface="Hiragino Kaku Gothic Pro W3" panose="020B0300000000000000" pitchFamily="34" charset="-128"/>
                    <a:ea typeface="Hiragino Kaku Gothic Pro W3" panose="020B0300000000000000" pitchFamily="34" charset="-128"/>
                  </a:rPr>
                  <a:t>取り出した玉が、ガラス玉である</a:t>
                </a:r>
              </a:p>
            </p:txBody>
          </p:sp>
        </mc:Choice>
        <mc:Fallback xmlns="">
          <p:sp>
            <p:nvSpPr>
              <p:cNvPr id="6" name="正方形/長方形 5">
                <a:extLst>
                  <a:ext uri="{FF2B5EF4-FFF2-40B4-BE49-F238E27FC236}">
                    <a16:creationId xmlns:a16="http://schemas.microsoft.com/office/drawing/2014/main" id="{A4DBDDC1-47CC-E440-9575-E5C09E8C8CBA}"/>
                  </a:ext>
                </a:extLst>
              </p:cNvPr>
              <p:cNvSpPr>
                <a:spLocks noRot="1" noChangeAspect="1" noMove="1" noResize="1" noEditPoints="1" noAdjustHandles="1" noChangeArrowheads="1" noChangeShapeType="1" noTextEdit="1"/>
              </p:cNvSpPr>
              <p:nvPr/>
            </p:nvSpPr>
            <p:spPr>
              <a:xfrm>
                <a:off x="816429" y="2559840"/>
                <a:ext cx="6508735" cy="1478162"/>
              </a:xfrm>
              <a:prstGeom prst="rect">
                <a:avLst/>
              </a:prstGeom>
              <a:blipFill>
                <a:blip r:embed="rId3"/>
                <a:stretch>
                  <a:fillRect l="-390" b="-4274"/>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8D6448C4-73AA-4542-A88B-ED9DAD7D32B5}"/>
                  </a:ext>
                </a:extLst>
              </p:cNvPr>
              <p:cNvSpPr/>
              <p:nvPr/>
            </p:nvSpPr>
            <p:spPr>
              <a:xfrm>
                <a:off x="3468022" y="4287890"/>
                <a:ext cx="6508735" cy="5486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1400" smtClean="0">
                          <a:latin typeface="Cambria Math" panose="02040503050406030204" pitchFamily="18" charset="0"/>
                          <a:ea typeface="Cambria Math" panose="02040503050406030204" pitchFamily="18" charset="0"/>
                        </a:rPr>
                        <m:t>P</m:t>
                      </m:r>
                      <m:d>
                        <m:dPr>
                          <m:ctrlPr>
                            <a:rPr lang="en-US" altLang="ja-JP" sz="1400" i="1">
                              <a:latin typeface="Cambria Math" panose="02040503050406030204" pitchFamily="18" charset="0"/>
                              <a:ea typeface="Cambria Math" panose="02040503050406030204" pitchFamily="18" charset="0"/>
                            </a:rPr>
                          </m:ctrlPr>
                        </m:dPr>
                        <m:e>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b="0" i="0" smtClean="0">
                                  <a:latin typeface="Cambria Math" panose="02040503050406030204" pitchFamily="18" charset="0"/>
                                </a:rPr>
                                <m:t>A</m:t>
                              </m:r>
                            </m:sub>
                          </m:sSub>
                        </m:e>
                        <m:e>
                          <m:r>
                            <m:rPr>
                              <m:sty m:val="p"/>
                            </m:rPr>
                            <a:rPr lang="en-US" altLang="ja-JP" sz="1400" b="0" i="0" smtClean="0">
                              <a:latin typeface="Cambria Math" panose="02040503050406030204" pitchFamily="18" charset="0"/>
                            </a:rPr>
                            <m:t>S</m:t>
                          </m:r>
                        </m:e>
                      </m:d>
                      <m:r>
                        <a:rPr lang="en-US" altLang="ja-JP" sz="1400">
                          <a:latin typeface="Cambria Math" panose="02040503050406030204" pitchFamily="18" charset="0"/>
                          <a:ea typeface="Cambria Math" panose="02040503050406030204" pitchFamily="18" charset="0"/>
                        </a:rPr>
                        <m:t>=</m:t>
                      </m:r>
                      <m:f>
                        <m:fPr>
                          <m:ctrlPr>
                            <a:rPr lang="en-US" altLang="ja-JP" sz="1400" i="1">
                              <a:latin typeface="Cambria Math" panose="02040503050406030204" pitchFamily="18" charset="0"/>
                              <a:ea typeface="Cambria Math" panose="02040503050406030204" pitchFamily="18" charset="0"/>
                            </a:rPr>
                          </m:ctrlPr>
                        </m:fPr>
                        <m:num>
                          <m:r>
                            <m:rPr>
                              <m:sty m:val="p"/>
                            </m:rPr>
                            <a:rPr lang="en-US" altLang="ja-JP" sz="1400">
                              <a:latin typeface="Cambria Math" panose="02040503050406030204" pitchFamily="18" charset="0"/>
                              <a:ea typeface="Cambria Math" panose="02040503050406030204" pitchFamily="18" charset="0"/>
                            </a:rPr>
                            <m:t>P</m:t>
                          </m:r>
                          <m:d>
                            <m:dPr>
                              <m:ctrlPr>
                                <a:rPr lang="en-US" altLang="ja-JP" sz="1400" i="1">
                                  <a:latin typeface="Cambria Math" panose="02040503050406030204" pitchFamily="18" charset="0"/>
                                  <a:ea typeface="Cambria Math" panose="02040503050406030204" pitchFamily="18" charset="0"/>
                                </a:rPr>
                              </m:ctrlPr>
                            </m:dPr>
                            <m:e>
                              <m:r>
                                <m:rPr>
                                  <m:sty m:val="p"/>
                                </m:rPr>
                                <a:rPr lang="en-US" altLang="ja-JP" sz="1400" b="0" i="0" smtClean="0">
                                  <a:latin typeface="Cambria Math" panose="02040503050406030204" pitchFamily="18" charset="0"/>
                                  <a:ea typeface="Cambria Math" panose="02040503050406030204" pitchFamily="18" charset="0"/>
                                </a:rPr>
                                <m:t>S</m:t>
                              </m:r>
                            </m:e>
                            <m:e>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b="0" i="0" smtClean="0">
                                      <a:latin typeface="Cambria Math" panose="02040503050406030204" pitchFamily="18" charset="0"/>
                                    </a:rPr>
                                    <m:t>A</m:t>
                                  </m:r>
                                </m:sub>
                              </m:sSub>
                            </m:e>
                          </m:d>
                          <m:r>
                            <m:rPr>
                              <m:sty m:val="p"/>
                            </m:rPr>
                            <a:rPr lang="en-US" altLang="ja-JP" sz="1400">
                              <a:latin typeface="Cambria Math" panose="02040503050406030204" pitchFamily="18" charset="0"/>
                              <a:ea typeface="Cambria Math" panose="02040503050406030204" pitchFamily="18" charset="0"/>
                            </a:rPr>
                            <m:t>P</m:t>
                          </m:r>
                          <m:r>
                            <a:rPr lang="en-US" altLang="ja-JP" sz="1400">
                              <a:latin typeface="Cambria Math" panose="02040503050406030204" pitchFamily="18" charset="0"/>
                              <a:ea typeface="Cambria Math" panose="02040503050406030204" pitchFamily="18" charset="0"/>
                            </a:rPr>
                            <m:t>(</m:t>
                          </m:r>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b="0" i="0" smtClean="0">
                                  <a:latin typeface="Cambria Math" panose="02040503050406030204" pitchFamily="18" charset="0"/>
                                </a:rPr>
                                <m:t>A</m:t>
                              </m:r>
                            </m:sub>
                          </m:sSub>
                          <m:r>
                            <a:rPr lang="en-US" altLang="ja-JP" sz="1400">
                              <a:latin typeface="Cambria Math" panose="02040503050406030204" pitchFamily="18" charset="0"/>
                              <a:ea typeface="Cambria Math" panose="02040503050406030204" pitchFamily="18" charset="0"/>
                            </a:rPr>
                            <m:t>)</m:t>
                          </m:r>
                        </m:num>
                        <m:den>
                          <m:r>
                            <m:rPr>
                              <m:sty m:val="p"/>
                            </m:rPr>
                            <a:rPr lang="en-US" altLang="ja-JP" sz="1400">
                              <a:latin typeface="Cambria Math" panose="02040503050406030204" pitchFamily="18" charset="0"/>
                              <a:ea typeface="Cambria Math" panose="02040503050406030204" pitchFamily="18" charset="0"/>
                            </a:rPr>
                            <m:t>P</m:t>
                          </m:r>
                          <m:r>
                            <a:rPr lang="en-US" altLang="ja-JP" sz="1400">
                              <a:latin typeface="Cambria Math" panose="02040503050406030204" pitchFamily="18" charset="0"/>
                              <a:ea typeface="Cambria Math" panose="02040503050406030204" pitchFamily="18" charset="0"/>
                            </a:rPr>
                            <m:t>(</m:t>
                          </m:r>
                          <m:r>
                            <m:rPr>
                              <m:sty m:val="p"/>
                            </m:rPr>
                            <a:rPr lang="en-US" altLang="ja-JP" sz="1400" b="0" i="0" smtClean="0">
                              <a:latin typeface="Cambria Math" panose="02040503050406030204" pitchFamily="18" charset="0"/>
                              <a:ea typeface="Cambria Math" panose="02040503050406030204" pitchFamily="18" charset="0"/>
                            </a:rPr>
                            <m:t>S</m:t>
                          </m:r>
                          <m:r>
                            <a:rPr lang="en-US" altLang="ja-JP" sz="1400">
                              <a:latin typeface="Cambria Math" panose="02040503050406030204" pitchFamily="18" charset="0"/>
                              <a:ea typeface="Cambria Math" panose="02040503050406030204" pitchFamily="18" charset="0"/>
                            </a:rPr>
                            <m:t>)</m:t>
                          </m:r>
                        </m:den>
                      </m:f>
                      <m:r>
                        <a:rPr lang="en-US" altLang="ja-JP" sz="1400" b="0" i="1" smtClean="0">
                          <a:latin typeface="Cambria Math" panose="02040503050406030204" pitchFamily="18" charset="0"/>
                          <a:ea typeface="Cambria Math" panose="02040503050406030204" pitchFamily="18" charset="0"/>
                        </a:rPr>
                        <m:t>=</m:t>
                      </m:r>
                      <m:f>
                        <m:fPr>
                          <m:ctrlPr>
                            <a:rPr lang="en-US" altLang="ja-JP" sz="1400" i="1">
                              <a:latin typeface="Cambria Math" panose="02040503050406030204" pitchFamily="18" charset="0"/>
                              <a:ea typeface="Cambria Math" panose="02040503050406030204" pitchFamily="18" charset="0"/>
                            </a:rPr>
                          </m:ctrlPr>
                        </m:fPr>
                        <m:num>
                          <m:r>
                            <m:rPr>
                              <m:sty m:val="p"/>
                            </m:rPr>
                            <a:rPr lang="en-US" altLang="ja-JP" sz="1400">
                              <a:latin typeface="Cambria Math" panose="02040503050406030204" pitchFamily="18" charset="0"/>
                              <a:ea typeface="Cambria Math" panose="02040503050406030204" pitchFamily="18" charset="0"/>
                            </a:rPr>
                            <m:t>P</m:t>
                          </m:r>
                          <m:d>
                            <m:dPr>
                              <m:ctrlPr>
                                <a:rPr lang="en-US" altLang="ja-JP" sz="1400" i="1">
                                  <a:latin typeface="Cambria Math" panose="02040503050406030204" pitchFamily="18" charset="0"/>
                                  <a:ea typeface="Cambria Math" panose="02040503050406030204" pitchFamily="18" charset="0"/>
                                </a:rPr>
                              </m:ctrlPr>
                            </m:dPr>
                            <m:e>
                              <m:r>
                                <m:rPr>
                                  <m:sty m:val="p"/>
                                </m:rPr>
                                <a:rPr lang="en-US" altLang="ja-JP" sz="1400">
                                  <a:latin typeface="Cambria Math" panose="02040503050406030204" pitchFamily="18" charset="0"/>
                                  <a:ea typeface="Cambria Math" panose="02040503050406030204" pitchFamily="18" charset="0"/>
                                </a:rPr>
                                <m:t>S</m:t>
                              </m:r>
                            </m:e>
                            <m:e>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a:latin typeface="Cambria Math" panose="02040503050406030204" pitchFamily="18" charset="0"/>
                                    </a:rPr>
                                    <m:t>A</m:t>
                                  </m:r>
                                </m:sub>
                              </m:sSub>
                            </m:e>
                          </m:d>
                          <m:r>
                            <m:rPr>
                              <m:sty m:val="p"/>
                            </m:rPr>
                            <a:rPr lang="en-US" altLang="ja-JP" sz="1400">
                              <a:latin typeface="Cambria Math" panose="02040503050406030204" pitchFamily="18" charset="0"/>
                              <a:ea typeface="Cambria Math" panose="02040503050406030204" pitchFamily="18" charset="0"/>
                            </a:rPr>
                            <m:t>P</m:t>
                          </m:r>
                          <m:r>
                            <a:rPr lang="en-US" altLang="ja-JP" sz="1400">
                              <a:latin typeface="Cambria Math" panose="02040503050406030204" pitchFamily="18" charset="0"/>
                              <a:ea typeface="Cambria Math" panose="02040503050406030204" pitchFamily="18" charset="0"/>
                            </a:rPr>
                            <m:t>(</m:t>
                          </m:r>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a:latin typeface="Cambria Math" panose="02040503050406030204" pitchFamily="18" charset="0"/>
                                </a:rPr>
                                <m:t>A</m:t>
                              </m:r>
                            </m:sub>
                          </m:sSub>
                          <m:r>
                            <a:rPr lang="en-US" altLang="ja-JP" sz="1400">
                              <a:latin typeface="Cambria Math" panose="02040503050406030204" pitchFamily="18" charset="0"/>
                              <a:ea typeface="Cambria Math" panose="02040503050406030204" pitchFamily="18" charset="0"/>
                            </a:rPr>
                            <m:t>)</m:t>
                          </m:r>
                        </m:num>
                        <m:den>
                          <m:r>
                            <m:rPr>
                              <m:sty m:val="p"/>
                            </m:rPr>
                            <a:rPr lang="en-US" altLang="ja-JP" sz="1400">
                              <a:latin typeface="Cambria Math" panose="02040503050406030204" pitchFamily="18" charset="0"/>
                              <a:ea typeface="Cambria Math" panose="02040503050406030204" pitchFamily="18" charset="0"/>
                            </a:rPr>
                            <m:t>P</m:t>
                          </m:r>
                          <m:d>
                            <m:dPr>
                              <m:ctrlPr>
                                <a:rPr lang="en-US" altLang="ja-JP" sz="1400" i="1">
                                  <a:latin typeface="Cambria Math" panose="02040503050406030204" pitchFamily="18" charset="0"/>
                                  <a:ea typeface="Cambria Math" panose="02040503050406030204" pitchFamily="18" charset="0"/>
                                </a:rPr>
                              </m:ctrlPr>
                            </m:dPr>
                            <m:e>
                              <m:r>
                                <m:rPr>
                                  <m:sty m:val="p"/>
                                </m:rPr>
                                <a:rPr lang="en-US" altLang="ja-JP" sz="1400">
                                  <a:latin typeface="Cambria Math" panose="02040503050406030204" pitchFamily="18" charset="0"/>
                                  <a:ea typeface="Cambria Math" panose="02040503050406030204" pitchFamily="18" charset="0"/>
                                </a:rPr>
                                <m:t>S</m:t>
                              </m:r>
                            </m:e>
                            <m:e>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a:latin typeface="Cambria Math" panose="02040503050406030204" pitchFamily="18" charset="0"/>
                                    </a:rPr>
                                    <m:t>A</m:t>
                                  </m:r>
                                </m:sub>
                              </m:sSub>
                              <m:r>
                                <a:rPr lang="en-US" altLang="ja-JP" sz="1400">
                                  <a:latin typeface="Cambria Math" panose="02040503050406030204" pitchFamily="18" charset="0"/>
                                </a:rPr>
                                <m:t>)</m:t>
                              </m:r>
                              <m:r>
                                <m:rPr>
                                  <m:sty m:val="p"/>
                                </m:rPr>
                                <a:rPr lang="en-US" altLang="ja-JP" sz="1400">
                                  <a:latin typeface="Cambria Math" panose="02040503050406030204" pitchFamily="18" charset="0"/>
                                  <a:ea typeface="Cambria Math" panose="02040503050406030204" pitchFamily="18" charset="0"/>
                                </a:rPr>
                                <m:t>P</m:t>
                              </m:r>
                              <m:r>
                                <a:rPr lang="en-US" altLang="ja-JP" sz="1400">
                                  <a:latin typeface="Cambria Math" panose="02040503050406030204" pitchFamily="18" charset="0"/>
                                  <a:ea typeface="Cambria Math" panose="02040503050406030204" pitchFamily="18" charset="0"/>
                                </a:rPr>
                                <m:t>(</m:t>
                              </m:r>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a:latin typeface="Cambria Math" panose="02040503050406030204" pitchFamily="18" charset="0"/>
                                    </a:rPr>
                                    <m:t>A</m:t>
                                  </m:r>
                                </m:sub>
                              </m:sSub>
                            </m:e>
                          </m:d>
                          <m:r>
                            <a:rPr lang="en-US" altLang="ja-JP" sz="1400" i="1">
                              <a:latin typeface="Cambria Math" panose="02040503050406030204" pitchFamily="18" charset="0"/>
                            </a:rPr>
                            <m:t>+</m:t>
                          </m:r>
                          <m:r>
                            <m:rPr>
                              <m:sty m:val="p"/>
                            </m:rPr>
                            <a:rPr lang="en-US" altLang="ja-JP" sz="1400">
                              <a:latin typeface="Cambria Math" panose="02040503050406030204" pitchFamily="18" charset="0"/>
                              <a:ea typeface="Cambria Math" panose="02040503050406030204" pitchFamily="18" charset="0"/>
                            </a:rPr>
                            <m:t>P</m:t>
                          </m:r>
                          <m:d>
                            <m:dPr>
                              <m:ctrlPr>
                                <a:rPr lang="en-US" altLang="ja-JP" sz="1400" i="1">
                                  <a:latin typeface="Cambria Math" panose="02040503050406030204" pitchFamily="18" charset="0"/>
                                  <a:ea typeface="Cambria Math" panose="02040503050406030204" pitchFamily="18" charset="0"/>
                                </a:rPr>
                              </m:ctrlPr>
                            </m:dPr>
                            <m:e>
                              <m:r>
                                <m:rPr>
                                  <m:sty m:val="p"/>
                                </m:rPr>
                                <a:rPr lang="en-US" altLang="ja-JP" sz="1400">
                                  <a:latin typeface="Cambria Math" panose="02040503050406030204" pitchFamily="18" charset="0"/>
                                  <a:ea typeface="Cambria Math" panose="02040503050406030204" pitchFamily="18" charset="0"/>
                                </a:rPr>
                                <m:t>S</m:t>
                              </m:r>
                            </m:e>
                            <m:e>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a:latin typeface="Cambria Math" panose="02040503050406030204" pitchFamily="18" charset="0"/>
                                    </a:rPr>
                                    <m:t>B</m:t>
                                  </m:r>
                                </m:sub>
                              </m:sSub>
                            </m:e>
                          </m:d>
                          <m:r>
                            <m:rPr>
                              <m:sty m:val="p"/>
                            </m:rPr>
                            <a:rPr lang="en-US" altLang="ja-JP" sz="1400">
                              <a:latin typeface="Cambria Math" panose="02040503050406030204" pitchFamily="18" charset="0"/>
                              <a:ea typeface="Cambria Math" panose="02040503050406030204" pitchFamily="18" charset="0"/>
                            </a:rPr>
                            <m:t>P</m:t>
                          </m:r>
                          <m:r>
                            <a:rPr lang="en-US" altLang="ja-JP" sz="1400">
                              <a:latin typeface="Cambria Math" panose="02040503050406030204" pitchFamily="18" charset="0"/>
                              <a:ea typeface="Cambria Math" panose="02040503050406030204" pitchFamily="18" charset="0"/>
                            </a:rPr>
                            <m:t>(</m:t>
                          </m:r>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a:latin typeface="Cambria Math" panose="02040503050406030204" pitchFamily="18" charset="0"/>
                                </a:rPr>
                                <m:t>B</m:t>
                              </m:r>
                            </m:sub>
                          </m:sSub>
                          <m:r>
                            <a:rPr lang="en-US" altLang="ja-JP" sz="1400" i="1">
                              <a:latin typeface="Cambria Math" panose="02040503050406030204" pitchFamily="18" charset="0"/>
                            </a:rPr>
                            <m:t>)</m:t>
                          </m:r>
                        </m:den>
                      </m:f>
                    </m:oMath>
                  </m:oMathPara>
                </a14:m>
                <a:endParaRPr lang="en-US" altLang="ja-JP" sz="1400" dirty="0"/>
              </a:p>
            </p:txBody>
          </p:sp>
        </mc:Choice>
        <mc:Fallback xmlns="">
          <p:sp>
            <p:nvSpPr>
              <p:cNvPr id="7" name="正方形/長方形 6">
                <a:extLst>
                  <a:ext uri="{FF2B5EF4-FFF2-40B4-BE49-F238E27FC236}">
                    <a16:creationId xmlns:a16="http://schemas.microsoft.com/office/drawing/2014/main" id="{8D6448C4-73AA-4542-A88B-ED9DAD7D32B5}"/>
                  </a:ext>
                </a:extLst>
              </p:cNvPr>
              <p:cNvSpPr>
                <a:spLocks noRot="1" noChangeAspect="1" noMove="1" noResize="1" noEditPoints="1" noAdjustHandles="1" noChangeArrowheads="1" noChangeShapeType="1" noTextEdit="1"/>
              </p:cNvSpPr>
              <p:nvPr/>
            </p:nvSpPr>
            <p:spPr>
              <a:xfrm>
                <a:off x="3468022" y="4287890"/>
                <a:ext cx="6508735" cy="548676"/>
              </a:xfrm>
              <a:prstGeom prst="rect">
                <a:avLst/>
              </a:prstGeom>
              <a:blipFill>
                <a:blip r:embed="rId4"/>
                <a:stretch>
                  <a:fillRect b="-6818"/>
                </a:stretch>
              </a:blipFill>
            </p:spPr>
            <p:txBody>
              <a:bodyPr/>
              <a:lstStyle/>
              <a:p>
                <a:r>
                  <a:rPr lang="ja-JP" altLang="en-US">
                    <a:noFill/>
                  </a:rPr>
                  <a:t> </a:t>
                </a:r>
              </a:p>
            </p:txBody>
          </p:sp>
        </mc:Fallback>
      </mc:AlternateContent>
      <p:sp>
        <p:nvSpPr>
          <p:cNvPr id="9" name="正方形/長方形 8">
            <a:extLst>
              <a:ext uri="{FF2B5EF4-FFF2-40B4-BE49-F238E27FC236}">
                <a16:creationId xmlns:a16="http://schemas.microsoft.com/office/drawing/2014/main" id="{4350FBCB-AAB0-E34E-89DB-A433A455C998}"/>
              </a:ext>
            </a:extLst>
          </p:cNvPr>
          <p:cNvSpPr/>
          <p:nvPr/>
        </p:nvSpPr>
        <p:spPr>
          <a:xfrm>
            <a:off x="783772" y="4137130"/>
            <a:ext cx="3595856" cy="706284"/>
          </a:xfrm>
          <a:prstGeom prst="rect">
            <a:avLst/>
          </a:prstGeom>
        </p:spPr>
        <p:txBody>
          <a:bodyPr wrap="none">
            <a:spAutoFit/>
          </a:bodyPr>
          <a:lstStyle/>
          <a:p>
            <a:pPr marL="285750" indent="-285750">
              <a:lnSpc>
                <a:spcPct val="150000"/>
              </a:lnSpc>
              <a:buFont typeface="Arial" panose="020B0604020202020204" pitchFamily="34" charset="0"/>
              <a:buChar char="•"/>
            </a:pPr>
            <a:r>
              <a:rPr lang="ja-JP" altLang="en-US" sz="1400">
                <a:latin typeface="Hiragino Kaku Gothic Pro W3" panose="020B0300000000000000" pitchFamily="34" charset="-128"/>
                <a:ea typeface="Hiragino Kaku Gothic Pro W3" panose="020B0300000000000000" pitchFamily="34" charset="-128"/>
              </a:rPr>
              <a:t>取り出した玉が、真珠であった時に、</a:t>
            </a:r>
            <a:endParaRPr lang="en-US" altLang="ja-JP" sz="14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400">
                <a:latin typeface="Hiragino Kaku Gothic Pro W3" panose="020B0300000000000000" pitchFamily="34" charset="-128"/>
                <a:ea typeface="Hiragino Kaku Gothic Pro W3" panose="020B0300000000000000" pitchFamily="34" charset="-128"/>
              </a:rPr>
              <a:t>　　それが本物の箱からのものである確率</a:t>
            </a:r>
            <a:endParaRPr lang="ja-JP" altLang="en-US" sz="1400"/>
          </a:p>
        </p:txBody>
      </p:sp>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FC000EA2-CCF5-7A4D-A072-0F36D5BADDF8}"/>
                  </a:ext>
                </a:extLst>
              </p:cNvPr>
              <p:cNvSpPr/>
              <p:nvPr/>
            </p:nvSpPr>
            <p:spPr>
              <a:xfrm>
                <a:off x="3669407" y="5249876"/>
                <a:ext cx="6105964" cy="5486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1400" smtClean="0">
                          <a:latin typeface="Cambria Math" panose="02040503050406030204" pitchFamily="18" charset="0"/>
                          <a:ea typeface="Cambria Math" panose="02040503050406030204" pitchFamily="18" charset="0"/>
                        </a:rPr>
                        <m:t>P</m:t>
                      </m:r>
                      <m:d>
                        <m:dPr>
                          <m:ctrlPr>
                            <a:rPr lang="en-US" altLang="ja-JP" sz="1400" i="1">
                              <a:latin typeface="Cambria Math" panose="02040503050406030204" pitchFamily="18" charset="0"/>
                              <a:ea typeface="Cambria Math" panose="02040503050406030204" pitchFamily="18" charset="0"/>
                            </a:rPr>
                          </m:ctrlPr>
                        </m:dPr>
                        <m:e>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b="0" i="0" smtClean="0">
                                  <a:latin typeface="Cambria Math" panose="02040503050406030204" pitchFamily="18" charset="0"/>
                                </a:rPr>
                                <m:t>B</m:t>
                              </m:r>
                            </m:sub>
                          </m:sSub>
                        </m:e>
                        <m:e>
                          <m:r>
                            <m:rPr>
                              <m:sty m:val="p"/>
                            </m:rPr>
                            <a:rPr lang="en-US" altLang="ja-JP" sz="1400" b="0" i="0" smtClean="0">
                              <a:latin typeface="Cambria Math" panose="02040503050406030204" pitchFamily="18" charset="0"/>
                            </a:rPr>
                            <m:t>S</m:t>
                          </m:r>
                        </m:e>
                      </m:d>
                      <m:r>
                        <a:rPr lang="en-US" altLang="ja-JP" sz="1400">
                          <a:latin typeface="Cambria Math" panose="02040503050406030204" pitchFamily="18" charset="0"/>
                          <a:ea typeface="Cambria Math" panose="02040503050406030204" pitchFamily="18" charset="0"/>
                        </a:rPr>
                        <m:t>=</m:t>
                      </m:r>
                      <m:f>
                        <m:fPr>
                          <m:ctrlPr>
                            <a:rPr lang="en-US" altLang="ja-JP" sz="1400" i="1">
                              <a:latin typeface="Cambria Math" panose="02040503050406030204" pitchFamily="18" charset="0"/>
                              <a:ea typeface="Cambria Math" panose="02040503050406030204" pitchFamily="18" charset="0"/>
                            </a:rPr>
                          </m:ctrlPr>
                        </m:fPr>
                        <m:num>
                          <m:r>
                            <m:rPr>
                              <m:sty m:val="p"/>
                            </m:rPr>
                            <a:rPr lang="en-US" altLang="ja-JP" sz="1400">
                              <a:latin typeface="Cambria Math" panose="02040503050406030204" pitchFamily="18" charset="0"/>
                              <a:ea typeface="Cambria Math" panose="02040503050406030204" pitchFamily="18" charset="0"/>
                            </a:rPr>
                            <m:t>P</m:t>
                          </m:r>
                          <m:d>
                            <m:dPr>
                              <m:ctrlPr>
                                <a:rPr lang="en-US" altLang="ja-JP" sz="1400" i="1">
                                  <a:latin typeface="Cambria Math" panose="02040503050406030204" pitchFamily="18" charset="0"/>
                                  <a:ea typeface="Cambria Math" panose="02040503050406030204" pitchFamily="18" charset="0"/>
                                </a:rPr>
                              </m:ctrlPr>
                            </m:dPr>
                            <m:e>
                              <m:r>
                                <m:rPr>
                                  <m:sty m:val="p"/>
                                </m:rPr>
                                <a:rPr lang="en-US" altLang="ja-JP" sz="1400" b="0" i="0" smtClean="0">
                                  <a:latin typeface="Cambria Math" panose="02040503050406030204" pitchFamily="18" charset="0"/>
                                  <a:ea typeface="Cambria Math" panose="02040503050406030204" pitchFamily="18" charset="0"/>
                                </a:rPr>
                                <m:t>S</m:t>
                              </m:r>
                            </m:e>
                            <m:e>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b="0" i="0" smtClean="0">
                                      <a:latin typeface="Cambria Math" panose="02040503050406030204" pitchFamily="18" charset="0"/>
                                    </a:rPr>
                                    <m:t>B</m:t>
                                  </m:r>
                                </m:sub>
                              </m:sSub>
                            </m:e>
                          </m:d>
                          <m:r>
                            <m:rPr>
                              <m:sty m:val="p"/>
                            </m:rPr>
                            <a:rPr lang="en-US" altLang="ja-JP" sz="1400">
                              <a:latin typeface="Cambria Math" panose="02040503050406030204" pitchFamily="18" charset="0"/>
                              <a:ea typeface="Cambria Math" panose="02040503050406030204" pitchFamily="18" charset="0"/>
                            </a:rPr>
                            <m:t>P</m:t>
                          </m:r>
                          <m:r>
                            <a:rPr lang="en-US" altLang="ja-JP" sz="1400">
                              <a:latin typeface="Cambria Math" panose="02040503050406030204" pitchFamily="18" charset="0"/>
                              <a:ea typeface="Cambria Math" panose="02040503050406030204" pitchFamily="18" charset="0"/>
                            </a:rPr>
                            <m:t>(</m:t>
                          </m:r>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b="0" i="0" smtClean="0">
                                  <a:latin typeface="Cambria Math" panose="02040503050406030204" pitchFamily="18" charset="0"/>
                                </a:rPr>
                                <m:t>B</m:t>
                              </m:r>
                            </m:sub>
                          </m:sSub>
                          <m:r>
                            <a:rPr lang="en-US" altLang="ja-JP" sz="1400">
                              <a:latin typeface="Cambria Math" panose="02040503050406030204" pitchFamily="18" charset="0"/>
                              <a:ea typeface="Cambria Math" panose="02040503050406030204" pitchFamily="18" charset="0"/>
                            </a:rPr>
                            <m:t>)</m:t>
                          </m:r>
                        </m:num>
                        <m:den>
                          <m:r>
                            <m:rPr>
                              <m:sty m:val="p"/>
                            </m:rPr>
                            <a:rPr lang="en-US" altLang="ja-JP" sz="1400">
                              <a:latin typeface="Cambria Math" panose="02040503050406030204" pitchFamily="18" charset="0"/>
                              <a:ea typeface="Cambria Math" panose="02040503050406030204" pitchFamily="18" charset="0"/>
                            </a:rPr>
                            <m:t>P</m:t>
                          </m:r>
                          <m:r>
                            <a:rPr lang="en-US" altLang="ja-JP" sz="1400">
                              <a:latin typeface="Cambria Math" panose="02040503050406030204" pitchFamily="18" charset="0"/>
                              <a:ea typeface="Cambria Math" panose="02040503050406030204" pitchFamily="18" charset="0"/>
                            </a:rPr>
                            <m:t>(</m:t>
                          </m:r>
                          <m:r>
                            <m:rPr>
                              <m:sty m:val="p"/>
                            </m:rPr>
                            <a:rPr lang="en-US" altLang="ja-JP" sz="1400" b="0" i="0" smtClean="0">
                              <a:latin typeface="Cambria Math" panose="02040503050406030204" pitchFamily="18" charset="0"/>
                              <a:ea typeface="Cambria Math" panose="02040503050406030204" pitchFamily="18" charset="0"/>
                            </a:rPr>
                            <m:t>S</m:t>
                          </m:r>
                          <m:r>
                            <a:rPr lang="en-US" altLang="ja-JP" sz="1400">
                              <a:latin typeface="Cambria Math" panose="02040503050406030204" pitchFamily="18" charset="0"/>
                              <a:ea typeface="Cambria Math" panose="02040503050406030204" pitchFamily="18" charset="0"/>
                            </a:rPr>
                            <m:t>)</m:t>
                          </m:r>
                        </m:den>
                      </m:f>
                      <m:r>
                        <a:rPr lang="en-US" altLang="ja-JP" sz="1400" b="0" i="1" smtClean="0">
                          <a:latin typeface="Cambria Math" panose="02040503050406030204" pitchFamily="18" charset="0"/>
                          <a:ea typeface="Cambria Math" panose="02040503050406030204" pitchFamily="18" charset="0"/>
                        </a:rPr>
                        <m:t>=</m:t>
                      </m:r>
                      <m:f>
                        <m:fPr>
                          <m:ctrlPr>
                            <a:rPr lang="en-US" altLang="ja-JP" sz="1400" i="1">
                              <a:latin typeface="Cambria Math" panose="02040503050406030204" pitchFamily="18" charset="0"/>
                              <a:ea typeface="Cambria Math" panose="02040503050406030204" pitchFamily="18" charset="0"/>
                            </a:rPr>
                          </m:ctrlPr>
                        </m:fPr>
                        <m:num>
                          <m:r>
                            <m:rPr>
                              <m:sty m:val="p"/>
                            </m:rPr>
                            <a:rPr lang="en-US" altLang="ja-JP" sz="1400">
                              <a:latin typeface="Cambria Math" panose="02040503050406030204" pitchFamily="18" charset="0"/>
                              <a:ea typeface="Cambria Math" panose="02040503050406030204" pitchFamily="18" charset="0"/>
                            </a:rPr>
                            <m:t>P</m:t>
                          </m:r>
                          <m:d>
                            <m:dPr>
                              <m:ctrlPr>
                                <a:rPr lang="en-US" altLang="ja-JP" sz="1400" i="1">
                                  <a:latin typeface="Cambria Math" panose="02040503050406030204" pitchFamily="18" charset="0"/>
                                  <a:ea typeface="Cambria Math" panose="02040503050406030204" pitchFamily="18" charset="0"/>
                                </a:rPr>
                              </m:ctrlPr>
                            </m:dPr>
                            <m:e>
                              <m:r>
                                <m:rPr>
                                  <m:sty m:val="p"/>
                                </m:rPr>
                                <a:rPr lang="en-US" altLang="ja-JP" sz="1400">
                                  <a:latin typeface="Cambria Math" panose="02040503050406030204" pitchFamily="18" charset="0"/>
                                  <a:ea typeface="Cambria Math" panose="02040503050406030204" pitchFamily="18" charset="0"/>
                                </a:rPr>
                                <m:t>S</m:t>
                              </m:r>
                            </m:e>
                            <m:e>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b="0" i="0" smtClean="0">
                                      <a:latin typeface="Cambria Math" panose="02040503050406030204" pitchFamily="18" charset="0"/>
                                    </a:rPr>
                                    <m:t>B</m:t>
                                  </m:r>
                                </m:sub>
                              </m:sSub>
                            </m:e>
                          </m:d>
                          <m:r>
                            <m:rPr>
                              <m:sty m:val="p"/>
                            </m:rPr>
                            <a:rPr lang="en-US" altLang="ja-JP" sz="1400">
                              <a:latin typeface="Cambria Math" panose="02040503050406030204" pitchFamily="18" charset="0"/>
                              <a:ea typeface="Cambria Math" panose="02040503050406030204" pitchFamily="18" charset="0"/>
                            </a:rPr>
                            <m:t>P</m:t>
                          </m:r>
                          <m:r>
                            <a:rPr lang="en-US" altLang="ja-JP" sz="1400">
                              <a:latin typeface="Cambria Math" panose="02040503050406030204" pitchFamily="18" charset="0"/>
                              <a:ea typeface="Cambria Math" panose="02040503050406030204" pitchFamily="18" charset="0"/>
                            </a:rPr>
                            <m:t>(</m:t>
                          </m:r>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b="0" i="0" smtClean="0">
                                  <a:latin typeface="Cambria Math" panose="02040503050406030204" pitchFamily="18" charset="0"/>
                                </a:rPr>
                                <m:t>B</m:t>
                              </m:r>
                            </m:sub>
                          </m:sSub>
                          <m:r>
                            <a:rPr lang="en-US" altLang="ja-JP" sz="1400">
                              <a:latin typeface="Cambria Math" panose="02040503050406030204" pitchFamily="18" charset="0"/>
                              <a:ea typeface="Cambria Math" panose="02040503050406030204" pitchFamily="18" charset="0"/>
                            </a:rPr>
                            <m:t>)</m:t>
                          </m:r>
                        </m:num>
                        <m:den>
                          <m:r>
                            <m:rPr>
                              <m:sty m:val="p"/>
                            </m:rPr>
                            <a:rPr lang="en-US" altLang="ja-JP" sz="1400" b="0" i="0" smtClean="0">
                              <a:latin typeface="Cambria Math" panose="02040503050406030204" pitchFamily="18" charset="0"/>
                              <a:ea typeface="Cambria Math" panose="02040503050406030204" pitchFamily="18" charset="0"/>
                            </a:rPr>
                            <m:t>P</m:t>
                          </m:r>
                          <m:d>
                            <m:dPr>
                              <m:ctrlPr>
                                <a:rPr lang="en-US" altLang="ja-JP" sz="1400" i="1" smtClean="0">
                                  <a:latin typeface="Cambria Math" panose="02040503050406030204" pitchFamily="18" charset="0"/>
                                  <a:ea typeface="Cambria Math" panose="02040503050406030204" pitchFamily="18" charset="0"/>
                                </a:rPr>
                              </m:ctrlPr>
                            </m:dPr>
                            <m:e>
                              <m:r>
                                <m:rPr>
                                  <m:sty m:val="p"/>
                                </m:rPr>
                                <a:rPr lang="en-US" altLang="ja-JP" sz="1400">
                                  <a:latin typeface="Cambria Math" panose="02040503050406030204" pitchFamily="18" charset="0"/>
                                  <a:ea typeface="Cambria Math" panose="02040503050406030204" pitchFamily="18" charset="0"/>
                                </a:rPr>
                                <m:t>S</m:t>
                              </m:r>
                            </m:e>
                            <m:e>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a:latin typeface="Cambria Math" panose="02040503050406030204" pitchFamily="18" charset="0"/>
                                    </a:rPr>
                                    <m:t>A</m:t>
                                  </m:r>
                                </m:sub>
                              </m:sSub>
                              <m:r>
                                <a:rPr lang="en-US" altLang="ja-JP" sz="1400" b="0" i="0" smtClean="0">
                                  <a:latin typeface="Cambria Math" panose="02040503050406030204" pitchFamily="18" charset="0"/>
                                </a:rPr>
                                <m:t>)</m:t>
                              </m:r>
                              <m:r>
                                <m:rPr>
                                  <m:sty m:val="p"/>
                                </m:rPr>
                                <a:rPr lang="en-US" altLang="ja-JP" sz="1400">
                                  <a:latin typeface="Cambria Math" panose="02040503050406030204" pitchFamily="18" charset="0"/>
                                  <a:ea typeface="Cambria Math" panose="02040503050406030204" pitchFamily="18" charset="0"/>
                                </a:rPr>
                                <m:t>P</m:t>
                              </m:r>
                              <m:r>
                                <a:rPr lang="en-US" altLang="ja-JP" sz="1400">
                                  <a:latin typeface="Cambria Math" panose="02040503050406030204" pitchFamily="18" charset="0"/>
                                  <a:ea typeface="Cambria Math" panose="02040503050406030204" pitchFamily="18" charset="0"/>
                                </a:rPr>
                                <m:t>(</m:t>
                              </m:r>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a:latin typeface="Cambria Math" panose="02040503050406030204" pitchFamily="18" charset="0"/>
                                    </a:rPr>
                                    <m:t>A</m:t>
                                  </m:r>
                                </m:sub>
                              </m:sSub>
                            </m:e>
                          </m:d>
                          <m:r>
                            <a:rPr lang="en-US" altLang="ja-JP" sz="1400" b="0" i="1" smtClean="0">
                              <a:latin typeface="Cambria Math" panose="02040503050406030204" pitchFamily="18" charset="0"/>
                            </a:rPr>
                            <m:t>+</m:t>
                          </m:r>
                          <m:r>
                            <m:rPr>
                              <m:sty m:val="p"/>
                            </m:rPr>
                            <a:rPr lang="en-US" altLang="ja-JP" sz="1400">
                              <a:latin typeface="Cambria Math" panose="02040503050406030204" pitchFamily="18" charset="0"/>
                              <a:ea typeface="Cambria Math" panose="02040503050406030204" pitchFamily="18" charset="0"/>
                            </a:rPr>
                            <m:t>P</m:t>
                          </m:r>
                          <m:d>
                            <m:dPr>
                              <m:ctrlPr>
                                <a:rPr lang="en-US" altLang="ja-JP" sz="1400" i="1">
                                  <a:latin typeface="Cambria Math" panose="02040503050406030204" pitchFamily="18" charset="0"/>
                                  <a:ea typeface="Cambria Math" panose="02040503050406030204" pitchFamily="18" charset="0"/>
                                </a:rPr>
                              </m:ctrlPr>
                            </m:dPr>
                            <m:e>
                              <m:r>
                                <m:rPr>
                                  <m:sty m:val="p"/>
                                </m:rPr>
                                <a:rPr lang="en-US" altLang="ja-JP" sz="1400">
                                  <a:latin typeface="Cambria Math" panose="02040503050406030204" pitchFamily="18" charset="0"/>
                                  <a:ea typeface="Cambria Math" panose="02040503050406030204" pitchFamily="18" charset="0"/>
                                </a:rPr>
                                <m:t>S</m:t>
                              </m:r>
                            </m:e>
                            <m:e>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b="0" i="0" smtClean="0">
                                      <a:latin typeface="Cambria Math" panose="02040503050406030204" pitchFamily="18" charset="0"/>
                                    </a:rPr>
                                    <m:t>B</m:t>
                                  </m:r>
                                </m:sub>
                              </m:sSub>
                            </m:e>
                          </m:d>
                          <m:r>
                            <m:rPr>
                              <m:sty m:val="p"/>
                            </m:rPr>
                            <a:rPr lang="en-US" altLang="ja-JP" sz="1400">
                              <a:latin typeface="Cambria Math" panose="02040503050406030204" pitchFamily="18" charset="0"/>
                              <a:ea typeface="Cambria Math" panose="02040503050406030204" pitchFamily="18" charset="0"/>
                            </a:rPr>
                            <m:t>P</m:t>
                          </m:r>
                          <m:r>
                            <a:rPr lang="en-US" altLang="ja-JP" sz="1400">
                              <a:latin typeface="Cambria Math" panose="02040503050406030204" pitchFamily="18" charset="0"/>
                              <a:ea typeface="Cambria Math" panose="02040503050406030204" pitchFamily="18" charset="0"/>
                            </a:rPr>
                            <m:t>(</m:t>
                          </m:r>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b="0" i="0" smtClean="0">
                                  <a:latin typeface="Cambria Math" panose="02040503050406030204" pitchFamily="18" charset="0"/>
                                </a:rPr>
                                <m:t>B</m:t>
                              </m:r>
                            </m:sub>
                          </m:sSub>
                          <m:r>
                            <a:rPr lang="en-US" altLang="ja-JP" sz="1400" b="0" i="1" smtClean="0">
                              <a:latin typeface="Cambria Math" panose="02040503050406030204" pitchFamily="18" charset="0"/>
                            </a:rPr>
                            <m:t>)</m:t>
                          </m:r>
                        </m:den>
                      </m:f>
                    </m:oMath>
                  </m:oMathPara>
                </a14:m>
                <a:endParaRPr lang="en-US" altLang="ja-JP" sz="1400" dirty="0"/>
              </a:p>
            </p:txBody>
          </p:sp>
        </mc:Choice>
        <mc:Fallback xmlns="">
          <p:sp>
            <p:nvSpPr>
              <p:cNvPr id="18" name="正方形/長方形 17">
                <a:extLst>
                  <a:ext uri="{FF2B5EF4-FFF2-40B4-BE49-F238E27FC236}">
                    <a16:creationId xmlns:a16="http://schemas.microsoft.com/office/drawing/2014/main" id="{FC000EA2-CCF5-7A4D-A072-0F36D5BADDF8}"/>
                  </a:ext>
                </a:extLst>
              </p:cNvPr>
              <p:cNvSpPr>
                <a:spLocks noRot="1" noChangeAspect="1" noMove="1" noResize="1" noEditPoints="1" noAdjustHandles="1" noChangeArrowheads="1" noChangeShapeType="1" noTextEdit="1"/>
              </p:cNvSpPr>
              <p:nvPr/>
            </p:nvSpPr>
            <p:spPr>
              <a:xfrm>
                <a:off x="3669407" y="5249876"/>
                <a:ext cx="6105964" cy="548676"/>
              </a:xfrm>
              <a:prstGeom prst="rect">
                <a:avLst/>
              </a:prstGeom>
              <a:blipFill>
                <a:blip r:embed="rId5"/>
                <a:stretch>
                  <a:fillRect b="-4545"/>
                </a:stretch>
              </a:blipFill>
            </p:spPr>
            <p:txBody>
              <a:bodyPr/>
              <a:lstStyle/>
              <a:p>
                <a:r>
                  <a:rPr lang="ja-JP" altLang="en-US">
                    <a:noFill/>
                  </a:rPr>
                  <a:t> </a:t>
                </a:r>
              </a:p>
            </p:txBody>
          </p:sp>
        </mc:Fallback>
      </mc:AlternateContent>
      <p:sp>
        <p:nvSpPr>
          <p:cNvPr id="19" name="正方形/長方形 18">
            <a:extLst>
              <a:ext uri="{FF2B5EF4-FFF2-40B4-BE49-F238E27FC236}">
                <a16:creationId xmlns:a16="http://schemas.microsoft.com/office/drawing/2014/main" id="{C8A174BF-B3EC-1542-B4C8-12424726E6ED}"/>
              </a:ext>
            </a:extLst>
          </p:cNvPr>
          <p:cNvSpPr/>
          <p:nvPr/>
        </p:nvSpPr>
        <p:spPr>
          <a:xfrm>
            <a:off x="783772" y="5171072"/>
            <a:ext cx="3595856" cy="706284"/>
          </a:xfrm>
          <a:prstGeom prst="rect">
            <a:avLst/>
          </a:prstGeom>
        </p:spPr>
        <p:txBody>
          <a:bodyPr wrap="none">
            <a:spAutoFit/>
          </a:bodyPr>
          <a:lstStyle/>
          <a:p>
            <a:pPr marL="285750" indent="-285750">
              <a:lnSpc>
                <a:spcPct val="150000"/>
              </a:lnSpc>
              <a:buFont typeface="Arial" panose="020B0604020202020204" pitchFamily="34" charset="0"/>
              <a:buChar char="•"/>
            </a:pPr>
            <a:r>
              <a:rPr lang="ja-JP" altLang="en-US" sz="1400">
                <a:latin typeface="Hiragino Kaku Gothic Pro W3" panose="020B0300000000000000" pitchFamily="34" charset="-128"/>
                <a:ea typeface="Hiragino Kaku Gothic Pro W3" panose="020B0300000000000000" pitchFamily="34" charset="-128"/>
              </a:rPr>
              <a:t>取り出した玉が、真珠であった時に、</a:t>
            </a:r>
            <a:endParaRPr lang="en-US" altLang="ja-JP" sz="14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400">
                <a:latin typeface="Hiragino Kaku Gothic Pro W3" panose="020B0300000000000000" pitchFamily="34" charset="-128"/>
                <a:ea typeface="Hiragino Kaku Gothic Pro W3" panose="020B0300000000000000" pitchFamily="34" charset="-128"/>
              </a:rPr>
              <a:t>　　それが偽物の箱からのものである確率</a:t>
            </a:r>
            <a:endParaRPr lang="ja-JP" altLang="en-US" sz="140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E013B6E9-A107-A946-AD4D-AA86569FA41B}"/>
                  </a:ext>
                </a:extLst>
              </p:cNvPr>
              <p:cNvSpPr txBox="1"/>
              <p:nvPr/>
            </p:nvSpPr>
            <p:spPr>
              <a:xfrm>
                <a:off x="9369208" y="4231970"/>
                <a:ext cx="1260281" cy="701602"/>
              </a:xfrm>
              <a:prstGeom prst="rect">
                <a:avLst/>
              </a:prstGeom>
              <a:noFill/>
            </p:spPr>
            <p:txBody>
              <a:bodyPr wrap="none" rtlCol="0">
                <a:spAutoFit/>
              </a:bodyPr>
              <a:lstStyle/>
              <a:p>
                <a:r>
                  <a:rPr kumimoji="1" lang="ja-JP" altLang="en-US"/>
                  <a:t>・・・・</a:t>
                </a:r>
                <a14:m>
                  <m:oMath xmlns:m="http://schemas.openxmlformats.org/officeDocument/2006/math">
                    <m:f>
                      <m:fPr>
                        <m:ctrlPr>
                          <a:rPr kumimoji="1" lang="en-US" altLang="ja-JP" sz="2800" i="1" smtClean="0">
                            <a:latin typeface="Cambria Math" panose="02040503050406030204" pitchFamily="18" charset="0"/>
                          </a:rPr>
                        </m:ctrlPr>
                      </m:fPr>
                      <m:num>
                        <m:r>
                          <a:rPr kumimoji="1" lang="en-US" altLang="ja-JP" sz="2800" b="0" i="1" smtClean="0">
                            <a:latin typeface="Cambria Math" panose="02040503050406030204" pitchFamily="18" charset="0"/>
                          </a:rPr>
                          <m:t>3</m:t>
                        </m:r>
                      </m:num>
                      <m:den>
                        <m:r>
                          <a:rPr kumimoji="1" lang="en-US" altLang="ja-JP" sz="2800" b="0" i="1" smtClean="0">
                            <a:latin typeface="Cambria Math" panose="02040503050406030204" pitchFamily="18" charset="0"/>
                          </a:rPr>
                          <m:t>4</m:t>
                        </m:r>
                      </m:den>
                    </m:f>
                  </m:oMath>
                </a14:m>
                <a:endParaRPr kumimoji="1" lang="ja-JP" altLang="en-US"/>
              </a:p>
            </p:txBody>
          </p:sp>
        </mc:Choice>
        <mc:Fallback xmlns="">
          <p:sp>
            <p:nvSpPr>
              <p:cNvPr id="11" name="テキスト ボックス 10">
                <a:extLst>
                  <a:ext uri="{FF2B5EF4-FFF2-40B4-BE49-F238E27FC236}">
                    <a16:creationId xmlns:a16="http://schemas.microsoft.com/office/drawing/2014/main" id="{E013B6E9-A107-A946-AD4D-AA86569FA41B}"/>
                  </a:ext>
                </a:extLst>
              </p:cNvPr>
              <p:cNvSpPr txBox="1">
                <a:spLocks noRot="1" noChangeAspect="1" noMove="1" noResize="1" noEditPoints="1" noAdjustHandles="1" noChangeArrowheads="1" noChangeShapeType="1" noTextEdit="1"/>
              </p:cNvSpPr>
              <p:nvPr/>
            </p:nvSpPr>
            <p:spPr>
              <a:xfrm>
                <a:off x="9369208" y="4231970"/>
                <a:ext cx="1260281" cy="701602"/>
              </a:xfrm>
              <a:prstGeom prst="rect">
                <a:avLst/>
              </a:prstGeom>
              <a:blipFill>
                <a:blip r:embed="rId6"/>
                <a:stretch>
                  <a:fillRect l="-3960" b="-3571"/>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95C2BCD8-2A73-6546-8393-7B5C5854ED12}"/>
              </a:ext>
            </a:extLst>
          </p:cNvPr>
          <p:cNvSpPr txBox="1"/>
          <p:nvPr/>
        </p:nvSpPr>
        <p:spPr>
          <a:xfrm>
            <a:off x="9521221" y="3783378"/>
            <a:ext cx="1082348" cy="307777"/>
          </a:xfrm>
          <a:prstGeom prst="rect">
            <a:avLst/>
          </a:prstGeom>
          <a:noFill/>
        </p:spPr>
        <p:txBody>
          <a:bodyPr wrap="none" rtlCol="0">
            <a:spAutoFit/>
          </a:bodyPr>
          <a:lstStyle/>
          <a:p>
            <a:r>
              <a:rPr kumimoji="1" lang="ja-JP" altLang="en-US" sz="1400">
                <a:latin typeface="Hiragino Kaku Gothic Pro W3" panose="020B0300000000000000" pitchFamily="34" charset="-128"/>
                <a:ea typeface="Hiragino Kaku Gothic Pro W3" panose="020B0300000000000000" pitchFamily="34" charset="-128"/>
              </a:rPr>
              <a:t>計算すると</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F398BEAD-227F-494F-803B-86180846FFF4}"/>
                  </a:ext>
                </a:extLst>
              </p:cNvPr>
              <p:cNvSpPr txBox="1"/>
              <p:nvPr/>
            </p:nvSpPr>
            <p:spPr>
              <a:xfrm>
                <a:off x="9343288" y="5191615"/>
                <a:ext cx="1260281" cy="700705"/>
              </a:xfrm>
              <a:prstGeom prst="rect">
                <a:avLst/>
              </a:prstGeom>
              <a:noFill/>
            </p:spPr>
            <p:txBody>
              <a:bodyPr wrap="none" rtlCol="0">
                <a:spAutoFit/>
              </a:bodyPr>
              <a:lstStyle/>
              <a:p>
                <a:r>
                  <a:rPr kumimoji="1" lang="ja-JP" altLang="en-US"/>
                  <a:t>・・・・</a:t>
                </a:r>
                <a14:m>
                  <m:oMath xmlns:m="http://schemas.openxmlformats.org/officeDocument/2006/math">
                    <m:f>
                      <m:fPr>
                        <m:ctrlPr>
                          <a:rPr kumimoji="1" lang="en-US" altLang="ja-JP" sz="280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4</m:t>
                        </m:r>
                      </m:den>
                    </m:f>
                  </m:oMath>
                </a14:m>
                <a:endParaRPr kumimoji="1" lang="ja-JP" altLang="en-US"/>
              </a:p>
            </p:txBody>
          </p:sp>
        </mc:Choice>
        <mc:Fallback xmlns="">
          <p:sp>
            <p:nvSpPr>
              <p:cNvPr id="23" name="テキスト ボックス 22">
                <a:extLst>
                  <a:ext uri="{FF2B5EF4-FFF2-40B4-BE49-F238E27FC236}">
                    <a16:creationId xmlns:a16="http://schemas.microsoft.com/office/drawing/2014/main" id="{F398BEAD-227F-494F-803B-86180846FFF4}"/>
                  </a:ext>
                </a:extLst>
              </p:cNvPr>
              <p:cNvSpPr txBox="1">
                <a:spLocks noRot="1" noChangeAspect="1" noMove="1" noResize="1" noEditPoints="1" noAdjustHandles="1" noChangeArrowheads="1" noChangeShapeType="1" noTextEdit="1"/>
              </p:cNvSpPr>
              <p:nvPr/>
            </p:nvSpPr>
            <p:spPr>
              <a:xfrm>
                <a:off x="9343288" y="5191615"/>
                <a:ext cx="1260281" cy="700705"/>
              </a:xfrm>
              <a:prstGeom prst="rect">
                <a:avLst/>
              </a:prstGeom>
              <a:blipFill>
                <a:blip r:embed="rId7"/>
                <a:stretch>
                  <a:fillRect l="-4000" b="-35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CCAC531B-B3D8-D44F-9144-726A7A8E0F53}"/>
                  </a:ext>
                </a:extLst>
              </p:cNvPr>
              <p:cNvSpPr/>
              <p:nvPr/>
            </p:nvSpPr>
            <p:spPr>
              <a:xfrm>
                <a:off x="5848741" y="2594701"/>
                <a:ext cx="298480" cy="3948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1050" i="1" smtClean="0">
                              <a:latin typeface="Cambria Math" panose="02040503050406030204" pitchFamily="18" charset="0"/>
                            </a:rPr>
                          </m:ctrlPr>
                        </m:fPr>
                        <m:num>
                          <m:r>
                            <a:rPr lang="en-US" altLang="ja-JP" sz="1050" b="0" i="1" smtClean="0">
                              <a:latin typeface="Cambria Math" panose="02040503050406030204" pitchFamily="18" charset="0"/>
                            </a:rPr>
                            <m:t>1</m:t>
                          </m:r>
                        </m:num>
                        <m:den>
                          <m:r>
                            <a:rPr lang="en-US" altLang="ja-JP" sz="1050" b="0" i="1" smtClean="0">
                              <a:latin typeface="Cambria Math" panose="02040503050406030204" pitchFamily="18" charset="0"/>
                            </a:rPr>
                            <m:t>2</m:t>
                          </m:r>
                        </m:den>
                      </m:f>
                    </m:oMath>
                  </m:oMathPara>
                </a14:m>
                <a:endParaRPr lang="ja-JP" altLang="en-US" sz="1600"/>
              </a:p>
            </p:txBody>
          </p:sp>
        </mc:Choice>
        <mc:Fallback xmlns="">
          <p:sp>
            <p:nvSpPr>
              <p:cNvPr id="13" name="正方形/長方形 12">
                <a:extLst>
                  <a:ext uri="{FF2B5EF4-FFF2-40B4-BE49-F238E27FC236}">
                    <a16:creationId xmlns:a16="http://schemas.microsoft.com/office/drawing/2014/main" id="{CCAC531B-B3D8-D44F-9144-726A7A8E0F53}"/>
                  </a:ext>
                </a:extLst>
              </p:cNvPr>
              <p:cNvSpPr>
                <a:spLocks noRot="1" noChangeAspect="1" noMove="1" noResize="1" noEditPoints="1" noAdjustHandles="1" noChangeArrowheads="1" noChangeShapeType="1" noTextEdit="1"/>
              </p:cNvSpPr>
              <p:nvPr/>
            </p:nvSpPr>
            <p:spPr>
              <a:xfrm>
                <a:off x="5848741" y="2594701"/>
                <a:ext cx="298480" cy="39485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D1572290-F30E-2D4C-94DA-B246635103CF}"/>
                  </a:ext>
                </a:extLst>
              </p:cNvPr>
              <p:cNvSpPr/>
              <p:nvPr/>
            </p:nvSpPr>
            <p:spPr>
              <a:xfrm>
                <a:off x="8718780" y="1468786"/>
                <a:ext cx="6096000" cy="1031886"/>
              </a:xfrm>
              <a:prstGeom prst="rect">
                <a:avLst/>
              </a:prstGeom>
            </p:spPr>
            <p:txBody>
              <a:bodyPr>
                <a:spAutoFit/>
              </a:bodyPr>
              <a:lstStyle/>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latin typeface="Cambria Math" panose="02040503050406030204" pitchFamily="18" charset="0"/>
                          </a:rPr>
                        </m:ctrlPr>
                      </m:sSubPr>
                      <m:e>
                        <m:r>
                          <a:rPr lang="en-US" altLang="ja-JP" sz="1050" i="1">
                            <a:latin typeface="Cambria Math" panose="02040503050406030204" pitchFamily="18" charset="0"/>
                          </a:rPr>
                          <m:t>𝐻</m:t>
                        </m:r>
                      </m:e>
                      <m:sub>
                        <m:r>
                          <m:rPr>
                            <m:sty m:val="p"/>
                          </m:rPr>
                          <a:rPr lang="en-US" altLang="ja-JP" sz="1050">
                            <a:latin typeface="Cambria Math" panose="02040503050406030204" pitchFamily="18" charset="0"/>
                          </a:rPr>
                          <m:t>A</m:t>
                        </m:r>
                      </m:sub>
                    </m:sSub>
                  </m:oMath>
                </a14:m>
                <a:r>
                  <a:rPr lang="en-US" altLang="ja-JP" sz="1050" dirty="0">
                    <a:latin typeface="Hiragino Kaku Gothic Pro W3" panose="020B0300000000000000" pitchFamily="34" charset="-128"/>
                    <a:ea typeface="Hiragino Kaku Gothic Pro W3" panose="020B0300000000000000" pitchFamily="34" charset="-128"/>
                  </a:rPr>
                  <a:t> : </a:t>
                </a:r>
                <a:r>
                  <a:rPr lang="ja-JP" altLang="en-US" sz="1050">
                    <a:latin typeface="Hiragino Kaku Gothic Pro W3" panose="020B0300000000000000" pitchFamily="34" charset="-128"/>
                    <a:ea typeface="Hiragino Kaku Gothic Pro W3" panose="020B0300000000000000" pitchFamily="34" charset="-128"/>
                  </a:rPr>
                  <a:t>取り出した玉が、本物の箱からのものである</a:t>
                </a:r>
                <a:endParaRPr lang="en-US" altLang="ja-JP" sz="105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latin typeface="Cambria Math" panose="02040503050406030204" pitchFamily="18" charset="0"/>
                          </a:rPr>
                        </m:ctrlPr>
                      </m:sSubPr>
                      <m:e>
                        <m:r>
                          <a:rPr lang="en-US" altLang="ja-JP" sz="1050" i="1">
                            <a:latin typeface="Cambria Math" panose="02040503050406030204" pitchFamily="18" charset="0"/>
                          </a:rPr>
                          <m:t>𝐻</m:t>
                        </m:r>
                      </m:e>
                      <m:sub>
                        <m:r>
                          <m:rPr>
                            <m:sty m:val="p"/>
                          </m:rPr>
                          <a:rPr lang="en-US" altLang="ja-JP" sz="1050">
                            <a:latin typeface="Cambria Math" panose="02040503050406030204" pitchFamily="18" charset="0"/>
                          </a:rPr>
                          <m:t>B</m:t>
                        </m:r>
                      </m:sub>
                    </m:sSub>
                  </m:oMath>
                </a14:m>
                <a:r>
                  <a:rPr lang="en-US" altLang="ja-JP" sz="1050" dirty="0">
                    <a:latin typeface="Hiragino Kaku Gothic Pro W3" panose="020B0300000000000000" pitchFamily="34" charset="-128"/>
                    <a:ea typeface="Hiragino Kaku Gothic Pro W3" panose="020B0300000000000000" pitchFamily="34" charset="-128"/>
                  </a:rPr>
                  <a:t> : </a:t>
                </a:r>
                <a:r>
                  <a:rPr lang="ja-JP" altLang="en-US" sz="1050">
                    <a:latin typeface="Hiragino Kaku Gothic Pro W3" panose="020B0300000000000000" pitchFamily="34" charset="-128"/>
                    <a:ea typeface="Hiragino Kaku Gothic Pro W3" panose="020B0300000000000000" pitchFamily="34" charset="-128"/>
                  </a:rPr>
                  <a:t>取り出した玉が、偽物の箱からのものである</a:t>
                </a:r>
                <a:r>
                  <a:rPr lang="en-US" altLang="ja-JP" sz="1050" dirty="0">
                    <a:latin typeface="Hiragino Kaku Gothic Pro W3" panose="020B0300000000000000" pitchFamily="34" charset="-128"/>
                    <a:ea typeface="Hiragino Kaku Gothic Pro W3" panose="020B0300000000000000" pitchFamily="34" charset="-128"/>
                  </a:rPr>
                  <a:t> </a:t>
                </a: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r>
                  <a:rPr lang="en-US" altLang="ja-JP" sz="1050" dirty="0">
                    <a:latin typeface="Hiragino Kaku Gothic Pro W3" panose="020B0300000000000000" pitchFamily="34" charset="-128"/>
                    <a:ea typeface="Hiragino Kaku Gothic Pro W3" panose="020B0300000000000000" pitchFamily="34" charset="-128"/>
                  </a:rPr>
                  <a:t>S : </a:t>
                </a:r>
                <a:r>
                  <a:rPr lang="ja-JP" altLang="en-US" sz="1050">
                    <a:latin typeface="Hiragino Kaku Gothic Pro W3" panose="020B0300000000000000" pitchFamily="34" charset="-128"/>
                    <a:ea typeface="Hiragino Kaku Gothic Pro W3" panose="020B0300000000000000" pitchFamily="34" charset="-128"/>
                  </a:rPr>
                  <a:t>取り出した玉が、真珠である</a:t>
                </a:r>
                <a:endParaRPr lang="en-US" altLang="ja-JP" sz="105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r>
                  <a:rPr lang="en-US" altLang="ja-JP" sz="1050" dirty="0">
                    <a:latin typeface="Hiragino Kaku Gothic Pro W3" panose="020B0300000000000000" pitchFamily="34" charset="-128"/>
                    <a:ea typeface="Hiragino Kaku Gothic Pro W3" panose="020B0300000000000000" pitchFamily="34" charset="-128"/>
                  </a:rPr>
                  <a:t>G : </a:t>
                </a:r>
                <a:r>
                  <a:rPr lang="ja-JP" altLang="en-US" sz="1050">
                    <a:latin typeface="Hiragino Kaku Gothic Pro W3" panose="020B0300000000000000" pitchFamily="34" charset="-128"/>
                    <a:ea typeface="Hiragino Kaku Gothic Pro W3" panose="020B0300000000000000" pitchFamily="34" charset="-128"/>
                  </a:rPr>
                  <a:t>取り出した玉が、ガラス玉である</a:t>
                </a:r>
              </a:p>
            </p:txBody>
          </p:sp>
        </mc:Choice>
        <mc:Fallback xmlns="">
          <p:sp>
            <p:nvSpPr>
              <p:cNvPr id="17" name="正方形/長方形 16">
                <a:extLst>
                  <a:ext uri="{FF2B5EF4-FFF2-40B4-BE49-F238E27FC236}">
                    <a16:creationId xmlns:a16="http://schemas.microsoft.com/office/drawing/2014/main" id="{D1572290-F30E-2D4C-94DA-B246635103CF}"/>
                  </a:ext>
                </a:extLst>
              </p:cNvPr>
              <p:cNvSpPr>
                <a:spLocks noRot="1" noChangeAspect="1" noMove="1" noResize="1" noEditPoints="1" noAdjustHandles="1" noChangeArrowheads="1" noChangeShapeType="1" noTextEdit="1"/>
              </p:cNvSpPr>
              <p:nvPr/>
            </p:nvSpPr>
            <p:spPr>
              <a:xfrm>
                <a:off x="8718780" y="1468786"/>
                <a:ext cx="6096000" cy="1031886"/>
              </a:xfrm>
              <a:prstGeom prst="rect">
                <a:avLst/>
              </a:prstGeom>
              <a:blipFill>
                <a:blip r:embed="rId9"/>
                <a:stretch>
                  <a:fillRect b="-3659"/>
                </a:stretch>
              </a:blipFill>
            </p:spPr>
            <p:txBody>
              <a:bodyPr/>
              <a:lstStyle/>
              <a:p>
                <a:r>
                  <a:rPr lang="ja-JP" altLang="en-US">
                    <a:noFill/>
                  </a:rPr>
                  <a:t> </a:t>
                </a:r>
              </a:p>
            </p:txBody>
          </p:sp>
        </mc:Fallback>
      </mc:AlternateContent>
      <p:sp>
        <p:nvSpPr>
          <p:cNvPr id="8" name="日付プレースホルダー 7">
            <a:extLst>
              <a:ext uri="{FF2B5EF4-FFF2-40B4-BE49-F238E27FC236}">
                <a16:creationId xmlns:a16="http://schemas.microsoft.com/office/drawing/2014/main" id="{1D6AE507-D496-0F4A-836A-0912C6897336}"/>
              </a:ext>
            </a:extLst>
          </p:cNvPr>
          <p:cNvSpPr>
            <a:spLocks noGrp="1"/>
          </p:cNvSpPr>
          <p:nvPr>
            <p:ph type="dt" sz="half" idx="10"/>
          </p:nvPr>
        </p:nvSpPr>
        <p:spPr/>
        <p:txBody>
          <a:bodyPr/>
          <a:lstStyle/>
          <a:p>
            <a:fld id="{807636B4-C879-5848-8D47-B14B9BD7980C}" type="datetime1">
              <a:rPr kumimoji="1" lang="ja-JP" altLang="en-US" smtClean="0"/>
              <a:t>2022/3/21</a:t>
            </a:fld>
            <a:endParaRPr kumimoji="1" lang="ja-JP" altLang="en-US"/>
          </a:p>
        </p:txBody>
      </p:sp>
      <p:sp>
        <p:nvSpPr>
          <p:cNvPr id="10" name="スライド番号プレースホルダー 9">
            <a:extLst>
              <a:ext uri="{FF2B5EF4-FFF2-40B4-BE49-F238E27FC236}">
                <a16:creationId xmlns:a16="http://schemas.microsoft.com/office/drawing/2014/main" id="{D3C06E59-6B91-324C-9469-4AE5503F8905}"/>
              </a:ext>
            </a:extLst>
          </p:cNvPr>
          <p:cNvSpPr>
            <a:spLocks noGrp="1"/>
          </p:cNvSpPr>
          <p:nvPr>
            <p:ph type="sldNum" sz="quarter" idx="12"/>
          </p:nvPr>
        </p:nvSpPr>
        <p:spPr/>
        <p:txBody>
          <a:bodyPr/>
          <a:lstStyle/>
          <a:p>
            <a:fld id="{A656C2C8-CEF6-9746-8F71-B28302ED3BCE}" type="slidenum">
              <a:rPr kumimoji="1" lang="ja-JP" altLang="en-US" smtClean="0"/>
              <a:t>38</a:t>
            </a:fld>
            <a:endParaRPr kumimoji="1" lang="ja-JP" altLang="en-US"/>
          </a:p>
        </p:txBody>
      </p:sp>
    </p:spTree>
    <p:extLst>
      <p:ext uri="{BB962C8B-B14F-4D97-AF65-F5344CB8AC3E}">
        <p14:creationId xmlns:p14="http://schemas.microsoft.com/office/powerpoint/2010/main" val="24227041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Hiragino Kaku Gothic Pro W3" panose="020B0300000000000000" pitchFamily="34" charset="-128"/>
                <a:ea typeface="Hiragino Kaku Gothic Pro W3" panose="020B0300000000000000" pitchFamily="34" charset="-128"/>
              </a:rPr>
              <a:t>ベイズ</a:t>
            </a:r>
            <a:r>
              <a:rPr lang="ja-JP" altLang="en-US">
                <a:latin typeface="Hiragino Kaku Gothic Pro W3" panose="020B0300000000000000" pitchFamily="34" charset="-128"/>
                <a:ea typeface="Hiragino Kaku Gothic Pro W3" panose="020B0300000000000000" pitchFamily="34" charset="-128"/>
              </a:rPr>
              <a:t>の展開公式の拡張</a:t>
            </a:r>
            <a:endParaRPr lang="en-US" altLang="ja-JP" dirty="0">
              <a:latin typeface="Hiragino Kaku Gothic Pro W3" panose="020B0300000000000000" pitchFamily="34" charset="-128"/>
              <a:ea typeface="Hiragino Kaku Gothic Pro W3" panose="020B0300000000000000" pitchFamily="34" charset="-128"/>
            </a:endParaRPr>
          </a:p>
          <a:p>
            <a:pPr algn="ctr"/>
            <a:r>
              <a:rPr kumimoji="1" lang="ja-JP" altLang="en-US">
                <a:latin typeface="Hiragino Kaku Gothic Pro W3" panose="020B0300000000000000" pitchFamily="34" charset="-128"/>
                <a:ea typeface="Hiragino Kaku Gothic Pro W3" panose="020B0300000000000000" pitchFamily="34" charset="-128"/>
              </a:rPr>
              <a:t>ーベイズ更新</a:t>
            </a:r>
            <a:r>
              <a:rPr kumimoji="1" lang="en-US" altLang="ja-JP" dirty="0">
                <a:latin typeface="Hiragino Kaku Gothic Pro W3" panose="020B0300000000000000" pitchFamily="34" charset="-128"/>
                <a:ea typeface="Hiragino Kaku Gothic Pro W3" panose="020B0300000000000000" pitchFamily="34" charset="-128"/>
              </a:rPr>
              <a:t>-</a:t>
            </a:r>
            <a:endParaRPr kumimoji="1" lang="ja-JP" altLang="en-US" sz="14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80131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問題を使って、ベイズっぽさを更に感じよう</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3" name="テキスト ボックス 2">
            <a:extLst>
              <a:ext uri="{FF2B5EF4-FFF2-40B4-BE49-F238E27FC236}">
                <a16:creationId xmlns:a16="http://schemas.microsoft.com/office/drawing/2014/main" id="{69D6ACFD-8284-FC43-B763-E13F55B5BEF5}"/>
              </a:ext>
            </a:extLst>
          </p:cNvPr>
          <p:cNvSpPr txBox="1"/>
          <p:nvPr/>
        </p:nvSpPr>
        <p:spPr>
          <a:xfrm>
            <a:off x="501041" y="1348364"/>
            <a:ext cx="8303876" cy="1154675"/>
          </a:xfrm>
          <a:prstGeom prst="rect">
            <a:avLst/>
          </a:prstGeom>
          <a:noFill/>
        </p:spPr>
        <p:txBody>
          <a:bodyPr wrap="none" rtlCol="0">
            <a:spAutoFit/>
          </a:bodyPr>
          <a:lstStyle/>
          <a:p>
            <a:pPr>
              <a:lnSpc>
                <a:spcPct val="150000"/>
              </a:lnSpc>
            </a:pPr>
            <a:r>
              <a:rPr kumimoji="1" lang="en-US" altLang="ja-JP" sz="1600" b="1" dirty="0">
                <a:latin typeface="Hiragino Kaku Gothic Pro W3" panose="020B0300000000000000" pitchFamily="34" charset="-128"/>
                <a:ea typeface="Hiragino Kaku Gothic Pro W3" panose="020B0300000000000000" pitchFamily="34" charset="-128"/>
              </a:rPr>
              <a:t>⑵ </a:t>
            </a:r>
            <a:r>
              <a:rPr lang="en-US" altLang="ja-JP" sz="1600" b="1" dirty="0">
                <a:latin typeface="Hiragino Kaku Gothic Pro W3" panose="020B0300000000000000" pitchFamily="34" charset="-128"/>
                <a:ea typeface="Hiragino Kaku Gothic Pro W3" panose="020B0300000000000000" pitchFamily="34" charset="-128"/>
              </a:rPr>
              <a:t>2</a:t>
            </a:r>
            <a:r>
              <a:rPr lang="ja-JP" altLang="en-US" sz="1600" b="1">
                <a:latin typeface="Hiragino Kaku Gothic Pro W3" panose="020B0300000000000000" pitchFamily="34" charset="-128"/>
                <a:ea typeface="Hiragino Kaku Gothic Pro W3" panose="020B0300000000000000" pitchFamily="34" charset="-128"/>
              </a:rPr>
              <a:t>回目に取り出した玉も</a:t>
            </a:r>
            <a:r>
              <a:rPr kumimoji="1" lang="ja-JP" altLang="en-US" sz="1600" b="1">
                <a:latin typeface="Hiragino Kaku Gothic Pro W3" panose="020B0300000000000000" pitchFamily="34" charset="-128"/>
                <a:ea typeface="Hiragino Kaku Gothic Pro W3" panose="020B0300000000000000" pitchFamily="34" charset="-128"/>
              </a:rPr>
              <a:t>真珠であった。</a:t>
            </a:r>
            <a:endParaRPr kumimoji="1" lang="en-US" altLang="ja-JP" sz="1600" b="1"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600" b="1">
                <a:latin typeface="Hiragino Kaku Gothic Pro W3" panose="020B0300000000000000" pitchFamily="34" charset="-128"/>
                <a:ea typeface="Hiragino Kaku Gothic Pro W3" panose="020B0300000000000000" pitchFamily="34" charset="-128"/>
              </a:rPr>
              <a:t>　同様に、真珠が</a:t>
            </a:r>
            <a:r>
              <a:rPr lang="en-US" altLang="ja-JP" sz="1600" b="1" dirty="0">
                <a:latin typeface="Hiragino Kaku Gothic Pro W3" panose="020B0300000000000000" pitchFamily="34" charset="-128"/>
                <a:ea typeface="Hiragino Kaku Gothic Pro W3" panose="020B0300000000000000" pitchFamily="34" charset="-128"/>
              </a:rPr>
              <a:t>1</a:t>
            </a:r>
            <a:r>
              <a:rPr lang="ja-JP" altLang="en-US" sz="1600" b="1">
                <a:latin typeface="Hiragino Kaku Gothic Pro W3" panose="020B0300000000000000" pitchFamily="34" charset="-128"/>
                <a:ea typeface="Hiragino Kaku Gothic Pro W3" panose="020B0300000000000000" pitchFamily="34" charset="-128"/>
              </a:rPr>
              <a:t>つ出た時に、箱が本物である確率と偽物である確率を確かめるが、</a:t>
            </a:r>
            <a:endParaRPr lang="en-US" altLang="ja-JP" sz="1600" b="1"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sz="1600" b="1">
                <a:latin typeface="Hiragino Kaku Gothic Pro W3" panose="020B0300000000000000" pitchFamily="34" charset="-128"/>
                <a:ea typeface="Hiragino Kaku Gothic Pro W3" panose="020B0300000000000000" pitchFamily="34" charset="-128"/>
              </a:rPr>
              <a:t>　</a:t>
            </a:r>
            <a:r>
              <a:rPr kumimoji="1" lang="en-US" altLang="ja-JP" sz="1600" b="1" dirty="0">
                <a:solidFill>
                  <a:srgbClr val="FF0000"/>
                </a:solidFill>
                <a:latin typeface="Hiragino Kaku Gothic Pro W3" panose="020B0300000000000000" pitchFamily="34" charset="-128"/>
                <a:ea typeface="Hiragino Kaku Gothic Pro W3" panose="020B0300000000000000" pitchFamily="34" charset="-128"/>
              </a:rPr>
              <a:t>1</a:t>
            </a:r>
            <a:r>
              <a:rPr kumimoji="1" lang="ja-JP" altLang="en-US" sz="1600" b="1">
                <a:solidFill>
                  <a:srgbClr val="FF0000"/>
                </a:solidFill>
                <a:latin typeface="Hiragino Kaku Gothic Pro W3" panose="020B0300000000000000" pitchFamily="34" charset="-128"/>
                <a:ea typeface="Hiragino Kaku Gothic Pro W3" panose="020B0300000000000000" pitchFamily="34" charset="-128"/>
              </a:rPr>
              <a:t>回目にも真珠が出ているという情報を反映させたい。</a:t>
            </a:r>
            <a:endParaRPr kumimoji="1" lang="en-US" altLang="ja-JP" sz="1600" b="1" dirty="0">
              <a:solidFill>
                <a:srgbClr val="FF0000"/>
              </a:solidFill>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8D6448C4-73AA-4542-A88B-ED9DAD7D32B5}"/>
                  </a:ext>
                </a:extLst>
              </p:cNvPr>
              <p:cNvSpPr/>
              <p:nvPr/>
            </p:nvSpPr>
            <p:spPr>
              <a:xfrm>
                <a:off x="1073287" y="4357189"/>
                <a:ext cx="8699492" cy="8745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400" smtClean="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b="0" i="0" smtClean="0">
                                  <a:latin typeface="Cambria Math" panose="02040503050406030204" pitchFamily="18" charset="0"/>
                                </a:rPr>
                                <m:t>A</m:t>
                              </m:r>
                            </m:sub>
                          </m:sSub>
                        </m:e>
                        <m:e>
                          <m:r>
                            <m:rPr>
                              <m:sty m:val="p"/>
                            </m:rPr>
                            <a:rPr lang="en-US" altLang="ja-JP" sz="2400" b="0" i="0" smtClean="0">
                              <a:latin typeface="Cambria Math" panose="02040503050406030204" pitchFamily="18" charset="0"/>
                            </a:rPr>
                            <m:t>S</m:t>
                          </m:r>
                        </m:e>
                      </m:d>
                      <m:r>
                        <a:rPr lang="en-US" altLang="ja-JP" sz="2400">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b="0" i="0" smtClean="0">
                                  <a:latin typeface="Cambria Math" panose="02040503050406030204" pitchFamily="18" charset="0"/>
                                  <a:ea typeface="Cambria Math" panose="02040503050406030204" pitchFamily="18" charset="0"/>
                                </a:rPr>
                                <m:t>S</m:t>
                              </m:r>
                            </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b="0" i="0" smtClean="0">
                                      <a:latin typeface="Cambria Math" panose="02040503050406030204" pitchFamily="18" charset="0"/>
                                    </a:rPr>
                                    <m:t>A</m:t>
                                  </m:r>
                                </m:sub>
                              </m:sSub>
                            </m:e>
                          </m:d>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b="0" i="0" smtClean="0">
                                  <a:latin typeface="Cambria Math" panose="02040503050406030204" pitchFamily="18" charset="0"/>
                                </a:rPr>
                                <m:t>A</m:t>
                              </m:r>
                            </m:sub>
                          </m:sSub>
                          <m:r>
                            <a:rPr lang="en-US" altLang="ja-JP" sz="2400">
                              <a:latin typeface="Cambria Math" panose="02040503050406030204" pitchFamily="18" charset="0"/>
                              <a:ea typeface="Cambria Math" panose="02040503050406030204" pitchFamily="18" charset="0"/>
                            </a:rPr>
                            <m:t>)</m:t>
                          </m:r>
                        </m:num>
                        <m:den>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r>
                            <m:rPr>
                              <m:sty m:val="p"/>
                            </m:rPr>
                            <a:rPr lang="en-US" altLang="ja-JP" sz="2400" b="0" i="0" smtClean="0">
                              <a:latin typeface="Cambria Math" panose="02040503050406030204" pitchFamily="18" charset="0"/>
                              <a:ea typeface="Cambria Math" panose="02040503050406030204" pitchFamily="18" charset="0"/>
                            </a:rPr>
                            <m:t>S</m:t>
                          </m:r>
                          <m:r>
                            <a:rPr lang="en-US" altLang="ja-JP" sz="2400">
                              <a:latin typeface="Cambria Math" panose="02040503050406030204" pitchFamily="18" charset="0"/>
                              <a:ea typeface="Cambria Math" panose="02040503050406030204" pitchFamily="18" charset="0"/>
                            </a:rPr>
                            <m:t>)</m:t>
                          </m:r>
                        </m:den>
                      </m:f>
                      <m:r>
                        <a:rPr lang="en-US" altLang="ja-JP" sz="2400" b="0" i="1" smtClean="0">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a:latin typeface="Cambria Math" panose="02040503050406030204" pitchFamily="18" charset="0"/>
                                  <a:ea typeface="Cambria Math" panose="02040503050406030204" pitchFamily="18" charset="0"/>
                                </a:rPr>
                                <m:t>S</m:t>
                              </m:r>
                            </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A</m:t>
                                  </m:r>
                                </m:sub>
                              </m:sSub>
                            </m:e>
                          </m:d>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A</m:t>
                              </m:r>
                            </m:sub>
                          </m:sSub>
                          <m:r>
                            <a:rPr lang="en-US" altLang="ja-JP" sz="2400">
                              <a:latin typeface="Cambria Math" panose="02040503050406030204" pitchFamily="18" charset="0"/>
                              <a:ea typeface="Cambria Math" panose="02040503050406030204" pitchFamily="18" charset="0"/>
                            </a:rPr>
                            <m:t>)</m:t>
                          </m:r>
                        </m:num>
                        <m:den>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a:latin typeface="Cambria Math" panose="02040503050406030204" pitchFamily="18" charset="0"/>
                                  <a:ea typeface="Cambria Math" panose="02040503050406030204" pitchFamily="18" charset="0"/>
                                </a:rPr>
                                <m:t>S</m:t>
                              </m:r>
                            </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A</m:t>
                                  </m:r>
                                </m:sub>
                              </m:sSub>
                              <m:r>
                                <a:rPr lang="en-US" altLang="ja-JP" sz="2400">
                                  <a:latin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A</m:t>
                                  </m:r>
                                </m:sub>
                              </m:sSub>
                            </m:e>
                          </m:d>
                          <m:r>
                            <a:rPr lang="en-US" altLang="ja-JP" sz="2400" i="1">
                              <a:latin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a:latin typeface="Cambria Math" panose="02040503050406030204" pitchFamily="18" charset="0"/>
                                  <a:ea typeface="Cambria Math" panose="02040503050406030204" pitchFamily="18" charset="0"/>
                                </a:rPr>
                                <m:t>S</m:t>
                              </m:r>
                            </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B</m:t>
                                  </m:r>
                                </m:sub>
                              </m:sSub>
                            </m:e>
                          </m:d>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B</m:t>
                              </m:r>
                            </m:sub>
                          </m:sSub>
                          <m:r>
                            <a:rPr lang="en-US" altLang="ja-JP" sz="2400" i="1">
                              <a:latin typeface="Cambria Math" panose="02040503050406030204" pitchFamily="18" charset="0"/>
                            </a:rPr>
                            <m:t>)</m:t>
                          </m:r>
                        </m:den>
                      </m:f>
                    </m:oMath>
                  </m:oMathPara>
                </a14:m>
                <a:endParaRPr lang="en-US" altLang="ja-JP" sz="2400" dirty="0"/>
              </a:p>
            </p:txBody>
          </p:sp>
        </mc:Choice>
        <mc:Fallback xmlns="">
          <p:sp>
            <p:nvSpPr>
              <p:cNvPr id="7" name="正方形/長方形 6">
                <a:extLst>
                  <a:ext uri="{FF2B5EF4-FFF2-40B4-BE49-F238E27FC236}">
                    <a16:creationId xmlns:a16="http://schemas.microsoft.com/office/drawing/2014/main" id="{8D6448C4-73AA-4542-A88B-ED9DAD7D32B5}"/>
                  </a:ext>
                </a:extLst>
              </p:cNvPr>
              <p:cNvSpPr>
                <a:spLocks noRot="1" noChangeAspect="1" noMove="1" noResize="1" noEditPoints="1" noAdjustHandles="1" noChangeArrowheads="1" noChangeShapeType="1" noTextEdit="1"/>
              </p:cNvSpPr>
              <p:nvPr/>
            </p:nvSpPr>
            <p:spPr>
              <a:xfrm>
                <a:off x="1073287" y="4357189"/>
                <a:ext cx="8699492" cy="874598"/>
              </a:xfrm>
              <a:prstGeom prst="rect">
                <a:avLst/>
              </a:prstGeom>
              <a:blipFill>
                <a:blip r:embed="rId3"/>
                <a:stretch>
                  <a:fillRect b="-11594"/>
                </a:stretch>
              </a:blipFill>
            </p:spPr>
            <p:txBody>
              <a:bodyPr/>
              <a:lstStyle/>
              <a:p>
                <a:r>
                  <a:rPr lang="ja-JP" altLang="en-US">
                    <a:noFill/>
                  </a:rPr>
                  <a:t> </a:t>
                </a:r>
              </a:p>
            </p:txBody>
          </p:sp>
        </mc:Fallback>
      </mc:AlternateContent>
      <p:sp>
        <p:nvSpPr>
          <p:cNvPr id="9" name="正方形/長方形 8">
            <a:extLst>
              <a:ext uri="{FF2B5EF4-FFF2-40B4-BE49-F238E27FC236}">
                <a16:creationId xmlns:a16="http://schemas.microsoft.com/office/drawing/2014/main" id="{4350FBCB-AAB0-E34E-89DB-A433A455C998}"/>
              </a:ext>
            </a:extLst>
          </p:cNvPr>
          <p:cNvSpPr/>
          <p:nvPr/>
        </p:nvSpPr>
        <p:spPr>
          <a:xfrm>
            <a:off x="587178" y="2788877"/>
            <a:ext cx="8131602" cy="383118"/>
          </a:xfrm>
          <a:prstGeom prst="rect">
            <a:avLst/>
          </a:prstGeom>
        </p:spPr>
        <p:txBody>
          <a:bodyPr wrap="square">
            <a:spAutoFit/>
          </a:bodyPr>
          <a:lstStyle/>
          <a:p>
            <a:pPr marL="285750" indent="-285750">
              <a:lnSpc>
                <a:spcPct val="150000"/>
              </a:lnSpc>
              <a:buFont typeface="Arial" panose="020B0604020202020204" pitchFamily="34" charset="0"/>
              <a:buChar char="•"/>
            </a:pPr>
            <a:r>
              <a:rPr lang="ja-JP" altLang="en-US" sz="1400">
                <a:latin typeface="Hiragino Kaku Gothic Pro W3" panose="020B0300000000000000" pitchFamily="34" charset="-128"/>
                <a:ea typeface="Hiragino Kaku Gothic Pro W3" panose="020B0300000000000000" pitchFamily="34" charset="-128"/>
              </a:rPr>
              <a:t>取り出した玉が、真珠であった時に、それが本物の箱からのものである確率</a:t>
            </a:r>
            <a:endParaRPr lang="ja-JP" altLang="en-US" sz="1400"/>
          </a:p>
        </p:txBody>
      </p:sp>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46B48D74-7D9B-604B-8B21-778246FF79C3}"/>
                  </a:ext>
                </a:extLst>
              </p:cNvPr>
              <p:cNvSpPr/>
              <p:nvPr/>
            </p:nvSpPr>
            <p:spPr>
              <a:xfrm>
                <a:off x="8540980" y="1468925"/>
                <a:ext cx="6096000" cy="1031886"/>
              </a:xfrm>
              <a:prstGeom prst="rect">
                <a:avLst/>
              </a:prstGeom>
            </p:spPr>
            <p:txBody>
              <a:bodyPr>
                <a:spAutoFit/>
              </a:bodyPr>
              <a:lstStyle/>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latin typeface="Cambria Math" panose="02040503050406030204" pitchFamily="18" charset="0"/>
                          </a:rPr>
                        </m:ctrlPr>
                      </m:sSubPr>
                      <m:e>
                        <m:r>
                          <a:rPr lang="en-US" altLang="ja-JP" sz="1050" i="1">
                            <a:latin typeface="Cambria Math" panose="02040503050406030204" pitchFamily="18" charset="0"/>
                          </a:rPr>
                          <m:t>𝐻</m:t>
                        </m:r>
                      </m:e>
                      <m:sub>
                        <m:r>
                          <m:rPr>
                            <m:sty m:val="p"/>
                          </m:rPr>
                          <a:rPr lang="en-US" altLang="ja-JP" sz="1050">
                            <a:latin typeface="Cambria Math" panose="02040503050406030204" pitchFamily="18" charset="0"/>
                          </a:rPr>
                          <m:t>A</m:t>
                        </m:r>
                      </m:sub>
                    </m:sSub>
                  </m:oMath>
                </a14:m>
                <a:r>
                  <a:rPr lang="en-US" altLang="ja-JP" sz="1050" dirty="0">
                    <a:latin typeface="Hiragino Kaku Gothic Pro W3" panose="020B0300000000000000" pitchFamily="34" charset="-128"/>
                    <a:ea typeface="Hiragino Kaku Gothic Pro W3" panose="020B0300000000000000" pitchFamily="34" charset="-128"/>
                  </a:rPr>
                  <a:t> : </a:t>
                </a:r>
                <a:r>
                  <a:rPr lang="ja-JP" altLang="en-US" sz="1050">
                    <a:latin typeface="Hiragino Kaku Gothic Pro W3" panose="020B0300000000000000" pitchFamily="34" charset="-128"/>
                    <a:ea typeface="Hiragino Kaku Gothic Pro W3" panose="020B0300000000000000" pitchFamily="34" charset="-128"/>
                  </a:rPr>
                  <a:t>取り出した玉が、本物の箱からのものである</a:t>
                </a:r>
                <a:endParaRPr lang="en-US" altLang="ja-JP" sz="105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latin typeface="Cambria Math" panose="02040503050406030204" pitchFamily="18" charset="0"/>
                          </a:rPr>
                        </m:ctrlPr>
                      </m:sSubPr>
                      <m:e>
                        <m:r>
                          <a:rPr lang="en-US" altLang="ja-JP" sz="1050" i="1">
                            <a:latin typeface="Cambria Math" panose="02040503050406030204" pitchFamily="18" charset="0"/>
                          </a:rPr>
                          <m:t>𝐻</m:t>
                        </m:r>
                      </m:e>
                      <m:sub>
                        <m:r>
                          <m:rPr>
                            <m:sty m:val="p"/>
                          </m:rPr>
                          <a:rPr lang="en-US" altLang="ja-JP" sz="1050">
                            <a:latin typeface="Cambria Math" panose="02040503050406030204" pitchFamily="18" charset="0"/>
                          </a:rPr>
                          <m:t>B</m:t>
                        </m:r>
                      </m:sub>
                    </m:sSub>
                  </m:oMath>
                </a14:m>
                <a:r>
                  <a:rPr lang="en-US" altLang="ja-JP" sz="1050" dirty="0">
                    <a:latin typeface="Hiragino Kaku Gothic Pro W3" panose="020B0300000000000000" pitchFamily="34" charset="-128"/>
                    <a:ea typeface="Hiragino Kaku Gothic Pro W3" panose="020B0300000000000000" pitchFamily="34" charset="-128"/>
                  </a:rPr>
                  <a:t> : </a:t>
                </a:r>
                <a:r>
                  <a:rPr lang="ja-JP" altLang="en-US" sz="1050">
                    <a:latin typeface="Hiragino Kaku Gothic Pro W3" panose="020B0300000000000000" pitchFamily="34" charset="-128"/>
                    <a:ea typeface="Hiragino Kaku Gothic Pro W3" panose="020B0300000000000000" pitchFamily="34" charset="-128"/>
                  </a:rPr>
                  <a:t>取り出した玉が、偽物の箱からのものである</a:t>
                </a:r>
                <a:r>
                  <a:rPr lang="en-US" altLang="ja-JP" sz="1050" dirty="0">
                    <a:latin typeface="Hiragino Kaku Gothic Pro W3" panose="020B0300000000000000" pitchFamily="34" charset="-128"/>
                    <a:ea typeface="Hiragino Kaku Gothic Pro W3" panose="020B0300000000000000" pitchFamily="34" charset="-128"/>
                  </a:rPr>
                  <a:t> </a:t>
                </a: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r>
                  <a:rPr lang="en-US" altLang="ja-JP" sz="1050" dirty="0">
                    <a:latin typeface="Hiragino Kaku Gothic Pro W3" panose="020B0300000000000000" pitchFamily="34" charset="-128"/>
                    <a:ea typeface="Hiragino Kaku Gothic Pro W3" panose="020B0300000000000000" pitchFamily="34" charset="-128"/>
                  </a:rPr>
                  <a:t>S : </a:t>
                </a:r>
                <a:r>
                  <a:rPr lang="ja-JP" altLang="en-US" sz="1050">
                    <a:latin typeface="Hiragino Kaku Gothic Pro W3" panose="020B0300000000000000" pitchFamily="34" charset="-128"/>
                    <a:ea typeface="Hiragino Kaku Gothic Pro W3" panose="020B0300000000000000" pitchFamily="34" charset="-128"/>
                  </a:rPr>
                  <a:t>取り出した玉が、真珠である</a:t>
                </a:r>
                <a:endParaRPr lang="en-US" altLang="ja-JP" sz="105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r>
                  <a:rPr lang="en-US" altLang="ja-JP" sz="1050" dirty="0">
                    <a:latin typeface="Hiragino Kaku Gothic Pro W3" panose="020B0300000000000000" pitchFamily="34" charset="-128"/>
                    <a:ea typeface="Hiragino Kaku Gothic Pro W3" panose="020B0300000000000000" pitchFamily="34" charset="-128"/>
                  </a:rPr>
                  <a:t>G : </a:t>
                </a:r>
                <a:r>
                  <a:rPr lang="ja-JP" altLang="en-US" sz="1050">
                    <a:latin typeface="Hiragino Kaku Gothic Pro W3" panose="020B0300000000000000" pitchFamily="34" charset="-128"/>
                    <a:ea typeface="Hiragino Kaku Gothic Pro W3" panose="020B0300000000000000" pitchFamily="34" charset="-128"/>
                  </a:rPr>
                  <a:t>取り出した玉が、ガラス玉である</a:t>
                </a:r>
              </a:p>
            </p:txBody>
          </p:sp>
        </mc:Choice>
        <mc:Fallback xmlns="">
          <p:sp>
            <p:nvSpPr>
              <p:cNvPr id="10" name="正方形/長方形 9">
                <a:extLst>
                  <a:ext uri="{FF2B5EF4-FFF2-40B4-BE49-F238E27FC236}">
                    <a16:creationId xmlns:a16="http://schemas.microsoft.com/office/drawing/2014/main" id="{46B48D74-7D9B-604B-8B21-778246FF79C3}"/>
                  </a:ext>
                </a:extLst>
              </p:cNvPr>
              <p:cNvSpPr>
                <a:spLocks noRot="1" noChangeAspect="1" noMove="1" noResize="1" noEditPoints="1" noAdjustHandles="1" noChangeArrowheads="1" noChangeShapeType="1" noTextEdit="1"/>
              </p:cNvSpPr>
              <p:nvPr/>
            </p:nvSpPr>
            <p:spPr>
              <a:xfrm>
                <a:off x="8540980" y="1468925"/>
                <a:ext cx="6096000" cy="1031886"/>
              </a:xfrm>
              <a:prstGeom prst="rect">
                <a:avLst/>
              </a:prstGeom>
              <a:blipFill>
                <a:blip r:embed="rId4"/>
                <a:stretch>
                  <a:fillRect b="-3659"/>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953DE928-0991-DA41-95FC-056D52B3B24D}"/>
              </a:ext>
            </a:extLst>
          </p:cNvPr>
          <p:cNvSpPr>
            <a:spLocks noGrp="1"/>
          </p:cNvSpPr>
          <p:nvPr>
            <p:ph type="dt" sz="half" idx="10"/>
          </p:nvPr>
        </p:nvSpPr>
        <p:spPr/>
        <p:txBody>
          <a:bodyPr/>
          <a:lstStyle/>
          <a:p>
            <a:fld id="{F0FD7C36-99AF-0149-BF6F-723F319DCE16}" type="datetime1">
              <a:rPr kumimoji="1" lang="ja-JP" altLang="en-US" smtClean="0"/>
              <a:t>2022/3/21</a:t>
            </a:fld>
            <a:endParaRPr kumimoji="1" lang="ja-JP" altLang="en-US"/>
          </a:p>
        </p:txBody>
      </p:sp>
      <p:sp>
        <p:nvSpPr>
          <p:cNvPr id="6" name="スライド番号プレースホルダー 5">
            <a:extLst>
              <a:ext uri="{FF2B5EF4-FFF2-40B4-BE49-F238E27FC236}">
                <a16:creationId xmlns:a16="http://schemas.microsoft.com/office/drawing/2014/main" id="{E5E68200-8C95-8048-BA76-A5D06D318323}"/>
              </a:ext>
            </a:extLst>
          </p:cNvPr>
          <p:cNvSpPr>
            <a:spLocks noGrp="1"/>
          </p:cNvSpPr>
          <p:nvPr>
            <p:ph type="sldNum" sz="quarter" idx="12"/>
          </p:nvPr>
        </p:nvSpPr>
        <p:spPr/>
        <p:txBody>
          <a:bodyPr/>
          <a:lstStyle/>
          <a:p>
            <a:fld id="{A656C2C8-CEF6-9746-8F71-B28302ED3BCE}" type="slidenum">
              <a:rPr kumimoji="1" lang="ja-JP" altLang="en-US" smtClean="0"/>
              <a:t>39</a:t>
            </a:fld>
            <a:endParaRPr kumimoji="1" lang="ja-JP" altLang="en-US"/>
          </a:p>
        </p:txBody>
      </p:sp>
    </p:spTree>
    <p:extLst>
      <p:ext uri="{BB962C8B-B14F-4D97-AF65-F5344CB8AC3E}">
        <p14:creationId xmlns:p14="http://schemas.microsoft.com/office/powerpoint/2010/main" val="3854652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11DCAEE-6CF5-7740-8425-8E0EB671162D}"/>
              </a:ext>
            </a:extLst>
          </p:cNvPr>
          <p:cNvSpPr/>
          <p:nvPr/>
        </p:nvSpPr>
        <p:spPr>
          <a:xfrm>
            <a:off x="501040" y="1305386"/>
            <a:ext cx="11210796" cy="17526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C8AF0917-C249-FD45-BC8C-1B5986BE8E44}"/>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DF8E8995-606D-1249-99D3-6C60295438BE}"/>
              </a:ext>
            </a:extLst>
          </p:cNvPr>
          <p:cNvSpPr txBox="1"/>
          <p:nvPr/>
        </p:nvSpPr>
        <p:spPr>
          <a:xfrm>
            <a:off x="501040" y="1423270"/>
            <a:ext cx="9674443" cy="1420261"/>
          </a:xfrm>
          <a:prstGeom prst="rect">
            <a:avLst/>
          </a:prstGeom>
          <a:noFill/>
        </p:spPr>
        <p:txBody>
          <a:bodyPr wrap="none" rtlCol="0">
            <a:spAutoFit/>
          </a:bodyPr>
          <a:lstStyle/>
          <a:p>
            <a:pPr>
              <a:lnSpc>
                <a:spcPct val="150000"/>
              </a:lnSpc>
            </a:pPr>
            <a:r>
              <a:rPr lang="ja-JP" altLang="en-US" sz="2000">
                <a:latin typeface="Hiragino Kaku Gothic Pro W3" panose="020B0300000000000000" pitchFamily="34" charset="-128"/>
                <a:ea typeface="Hiragino Kaku Gothic Pro W3" panose="020B0300000000000000" pitchFamily="34" charset="-128"/>
              </a:rPr>
              <a:t>あなたは企業で採用担当として働いています</a:t>
            </a:r>
            <a:endParaRPr lang="en-US" altLang="ja-JP" sz="20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2000">
                <a:latin typeface="Hiragino Kaku Gothic Pro W3" panose="020B0300000000000000" pitchFamily="34" charset="-128"/>
                <a:ea typeface="Hiragino Kaku Gothic Pro W3" panose="020B0300000000000000" pitchFamily="34" charset="-128"/>
              </a:rPr>
              <a:t>今年の候補者の中に、疑わしいほど素晴らしい候補者がいます</a:t>
            </a:r>
            <a:endParaRPr lang="en-US" altLang="ja-JP" sz="20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2000">
                <a:latin typeface="Hiragino Kaku Gothic Pro W3" panose="020B0300000000000000" pitchFamily="34" charset="-128"/>
                <a:ea typeface="Hiragino Kaku Gothic Pro W3" panose="020B0300000000000000" pitchFamily="34" charset="-128"/>
              </a:rPr>
              <a:t>あなたはこの候補者が嘘付きかどうか、ベイズ推定を用いて見極めたいと思います</a:t>
            </a:r>
            <a:endParaRPr lang="en-US" altLang="ja-JP" sz="2000" dirty="0">
              <a:latin typeface="Hiragino Kaku Gothic Pro W3" panose="020B0300000000000000" pitchFamily="34" charset="-128"/>
              <a:ea typeface="Hiragino Kaku Gothic Pro W3" panose="020B0300000000000000" pitchFamily="34" charset="-128"/>
            </a:endParaRPr>
          </a:p>
        </p:txBody>
      </p:sp>
      <p:sp>
        <p:nvSpPr>
          <p:cNvPr id="3" name="正方形/長方形 2">
            <a:extLst>
              <a:ext uri="{FF2B5EF4-FFF2-40B4-BE49-F238E27FC236}">
                <a16:creationId xmlns:a16="http://schemas.microsoft.com/office/drawing/2014/main" id="{9F95D3D0-4C51-7746-8B1C-10450722BB1C}"/>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a:latin typeface="Hiragino Kaku Gothic Pro W3" panose="020B0300000000000000" pitchFamily="34" charset="-128"/>
                <a:ea typeface="Hiragino Kaku Gothic Pro W3" panose="020B0300000000000000" pitchFamily="34" charset="-128"/>
              </a:rPr>
              <a:t>試し問題</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8" name="テキスト ボックス 7">
            <a:extLst>
              <a:ext uri="{FF2B5EF4-FFF2-40B4-BE49-F238E27FC236}">
                <a16:creationId xmlns:a16="http://schemas.microsoft.com/office/drawing/2014/main" id="{8677916C-73DA-ED4A-8FB5-1F0BF0F603C4}"/>
              </a:ext>
            </a:extLst>
          </p:cNvPr>
          <p:cNvSpPr txBox="1"/>
          <p:nvPr/>
        </p:nvSpPr>
        <p:spPr>
          <a:xfrm>
            <a:off x="3599728" y="687947"/>
            <a:ext cx="5947462"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目の前の人が嘘付きかベイズ推定を使って見極めよう</a:t>
            </a:r>
          </a:p>
        </p:txBody>
      </p:sp>
      <p:sp>
        <p:nvSpPr>
          <p:cNvPr id="6" name="日付プレースホルダー 5">
            <a:extLst>
              <a:ext uri="{FF2B5EF4-FFF2-40B4-BE49-F238E27FC236}">
                <a16:creationId xmlns:a16="http://schemas.microsoft.com/office/drawing/2014/main" id="{F8051CD9-0730-5F46-BED7-51DA940A3700}"/>
              </a:ext>
            </a:extLst>
          </p:cNvPr>
          <p:cNvSpPr>
            <a:spLocks noGrp="1"/>
          </p:cNvSpPr>
          <p:nvPr>
            <p:ph type="dt" sz="half" idx="10"/>
          </p:nvPr>
        </p:nvSpPr>
        <p:spPr/>
        <p:txBody>
          <a:bodyPr/>
          <a:lstStyle/>
          <a:p>
            <a:fld id="{0E44DCE1-660B-924D-B007-1D4A29300073}" type="datetime1">
              <a:rPr kumimoji="1" lang="ja-JP" altLang="en-US" smtClean="0"/>
              <a:t>2022/3/21</a:t>
            </a:fld>
            <a:endParaRPr kumimoji="1" lang="ja-JP" altLang="en-US"/>
          </a:p>
        </p:txBody>
      </p:sp>
      <p:sp>
        <p:nvSpPr>
          <p:cNvPr id="7" name="スライド番号プレースホルダー 6">
            <a:extLst>
              <a:ext uri="{FF2B5EF4-FFF2-40B4-BE49-F238E27FC236}">
                <a16:creationId xmlns:a16="http://schemas.microsoft.com/office/drawing/2014/main" id="{F3A32337-C61C-FC42-A037-180BECD25B80}"/>
              </a:ext>
            </a:extLst>
          </p:cNvPr>
          <p:cNvSpPr>
            <a:spLocks noGrp="1"/>
          </p:cNvSpPr>
          <p:nvPr>
            <p:ph type="sldNum" sz="quarter" idx="12"/>
          </p:nvPr>
        </p:nvSpPr>
        <p:spPr/>
        <p:txBody>
          <a:bodyPr/>
          <a:lstStyle/>
          <a:p>
            <a:fld id="{A656C2C8-CEF6-9746-8F71-B28302ED3BCE}" type="slidenum">
              <a:rPr kumimoji="1" lang="ja-JP" altLang="en-US" smtClean="0"/>
              <a:t>4</a:t>
            </a:fld>
            <a:endParaRPr kumimoji="1" lang="ja-JP" altLang="en-US"/>
          </a:p>
        </p:txBody>
      </p:sp>
      <p:sp>
        <p:nvSpPr>
          <p:cNvPr id="9" name="テキスト ボックス 8">
            <a:extLst>
              <a:ext uri="{FF2B5EF4-FFF2-40B4-BE49-F238E27FC236}">
                <a16:creationId xmlns:a16="http://schemas.microsoft.com/office/drawing/2014/main" id="{C3814777-2F84-164C-B166-076727E99BE2}"/>
              </a:ext>
            </a:extLst>
          </p:cNvPr>
          <p:cNvSpPr txBox="1"/>
          <p:nvPr/>
        </p:nvSpPr>
        <p:spPr>
          <a:xfrm>
            <a:off x="526024" y="3259413"/>
            <a:ext cx="8053808" cy="871970"/>
          </a:xfrm>
          <a:prstGeom prst="rect">
            <a:avLst/>
          </a:prstGeom>
          <a:noFill/>
        </p:spPr>
        <p:txBody>
          <a:bodyPr wrap="none" rtlCol="0">
            <a:spAutoFit/>
          </a:bodyPr>
          <a:lstStyle/>
          <a:p>
            <a:pPr>
              <a:lnSpc>
                <a:spcPct val="150000"/>
              </a:lnSpc>
            </a:pPr>
            <a:r>
              <a:rPr kumimoji="1" lang="ja-JP" altLang="en-US">
                <a:latin typeface="Hiragino Kaku Gothic Pro W3" panose="020B0300000000000000" pitchFamily="34" charset="-128"/>
                <a:ea typeface="Hiragino Kaku Gothic Pro W3" panose="020B0300000000000000" pitchFamily="34" charset="-128"/>
              </a:rPr>
              <a:t>初対面なので、どんな人なのか分かりません。</a:t>
            </a:r>
            <a:endParaRPr kumimoji="1"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とりあえずその候補者が嘘つきか正直者どうかは半々の確率であるとします</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10" name="テキスト ボックス 9">
            <a:extLst>
              <a:ext uri="{FF2B5EF4-FFF2-40B4-BE49-F238E27FC236}">
                <a16:creationId xmlns:a16="http://schemas.microsoft.com/office/drawing/2014/main" id="{B5949826-22BB-7042-A882-D94767081A10}"/>
              </a:ext>
            </a:extLst>
          </p:cNvPr>
          <p:cNvSpPr txBox="1"/>
          <p:nvPr/>
        </p:nvSpPr>
        <p:spPr>
          <a:xfrm>
            <a:off x="1701571" y="4882845"/>
            <a:ext cx="697627" cy="400110"/>
          </a:xfrm>
          <a:prstGeom prst="rect">
            <a:avLst/>
          </a:prstGeom>
          <a:noFill/>
        </p:spPr>
        <p:txBody>
          <a:bodyPr wrap="none" rtlCol="0">
            <a:spAutoFit/>
          </a:bodyPr>
          <a:lstStyle/>
          <a:p>
            <a:r>
              <a:rPr kumimoji="1" lang="ja-JP" altLang="en-US" sz="2000">
                <a:latin typeface="Hiragino Kaku Gothic Pro W3" panose="020B0300000000000000" pitchFamily="34" charset="-128"/>
                <a:ea typeface="Hiragino Kaku Gothic Pro W3" panose="020B0300000000000000" pitchFamily="34" charset="-128"/>
              </a:rPr>
              <a:t>学生</a:t>
            </a:r>
          </a:p>
        </p:txBody>
      </p:sp>
      <p:sp>
        <p:nvSpPr>
          <p:cNvPr id="12" name="テキスト ボックス 11">
            <a:extLst>
              <a:ext uri="{FF2B5EF4-FFF2-40B4-BE49-F238E27FC236}">
                <a16:creationId xmlns:a16="http://schemas.microsoft.com/office/drawing/2014/main" id="{E48A4566-1E14-3D46-847F-E9378A427488}"/>
              </a:ext>
            </a:extLst>
          </p:cNvPr>
          <p:cNvSpPr txBox="1"/>
          <p:nvPr/>
        </p:nvSpPr>
        <p:spPr>
          <a:xfrm>
            <a:off x="3104346" y="4520112"/>
            <a:ext cx="954107" cy="400110"/>
          </a:xfrm>
          <a:prstGeom prst="rect">
            <a:avLst/>
          </a:prstGeom>
          <a:noFill/>
        </p:spPr>
        <p:txBody>
          <a:bodyPr wrap="none" rtlCol="0">
            <a:spAutoFit/>
          </a:bodyPr>
          <a:lstStyle/>
          <a:p>
            <a:r>
              <a:rPr lang="ja-JP" altLang="en-US" sz="2000">
                <a:latin typeface="Hiragino Kaku Gothic Pro W3" panose="020B0300000000000000" pitchFamily="34" charset="-128"/>
                <a:ea typeface="Hiragino Kaku Gothic Pro W3" panose="020B0300000000000000" pitchFamily="34" charset="-128"/>
              </a:rPr>
              <a:t>嘘つき</a:t>
            </a:r>
            <a:endParaRPr kumimoji="1" lang="ja-JP" altLang="en-US" sz="2000">
              <a:latin typeface="Hiragino Kaku Gothic Pro W3" panose="020B0300000000000000" pitchFamily="34" charset="-128"/>
              <a:ea typeface="Hiragino Kaku Gothic Pro W3" panose="020B0300000000000000" pitchFamily="34" charset="-128"/>
            </a:endParaRPr>
          </a:p>
        </p:txBody>
      </p:sp>
      <p:sp>
        <p:nvSpPr>
          <p:cNvPr id="14" name="テキスト ボックス 13">
            <a:extLst>
              <a:ext uri="{FF2B5EF4-FFF2-40B4-BE49-F238E27FC236}">
                <a16:creationId xmlns:a16="http://schemas.microsoft.com/office/drawing/2014/main" id="{4610803F-D96E-DB4F-A237-4F56D82979BB}"/>
              </a:ext>
            </a:extLst>
          </p:cNvPr>
          <p:cNvSpPr txBox="1"/>
          <p:nvPr/>
        </p:nvSpPr>
        <p:spPr>
          <a:xfrm>
            <a:off x="3104345" y="5282955"/>
            <a:ext cx="954107" cy="400110"/>
          </a:xfrm>
          <a:prstGeom prst="rect">
            <a:avLst/>
          </a:prstGeom>
          <a:noFill/>
        </p:spPr>
        <p:txBody>
          <a:bodyPr wrap="none" rtlCol="0">
            <a:spAutoFit/>
          </a:bodyPr>
          <a:lstStyle/>
          <a:p>
            <a:r>
              <a:rPr lang="ja-JP" altLang="en-US" sz="2000">
                <a:latin typeface="Hiragino Kaku Gothic Pro W3" panose="020B0300000000000000" pitchFamily="34" charset="-128"/>
                <a:ea typeface="Hiragino Kaku Gothic Pro W3" panose="020B0300000000000000" pitchFamily="34" charset="-128"/>
              </a:rPr>
              <a:t>正直者</a:t>
            </a:r>
            <a:endParaRPr kumimoji="1" lang="ja-JP" altLang="en-US" sz="2000">
              <a:latin typeface="Hiragino Kaku Gothic Pro W3" panose="020B0300000000000000" pitchFamily="34" charset="-128"/>
              <a:ea typeface="Hiragino Kaku Gothic Pro W3" panose="020B0300000000000000" pitchFamily="34" charset="-128"/>
            </a:endParaRPr>
          </a:p>
        </p:txBody>
      </p:sp>
      <p:cxnSp>
        <p:nvCxnSpPr>
          <p:cNvPr id="15" name="直線コネクタ 14">
            <a:extLst>
              <a:ext uri="{FF2B5EF4-FFF2-40B4-BE49-F238E27FC236}">
                <a16:creationId xmlns:a16="http://schemas.microsoft.com/office/drawing/2014/main" id="{B18842A5-FE26-344A-80D6-2AC91E5C7BD6}"/>
              </a:ext>
            </a:extLst>
          </p:cNvPr>
          <p:cNvCxnSpPr>
            <a:cxnSpLocks/>
            <a:stCxn id="10" idx="3"/>
            <a:endCxn id="12" idx="1"/>
          </p:cNvCxnSpPr>
          <p:nvPr/>
        </p:nvCxnSpPr>
        <p:spPr>
          <a:xfrm flipV="1">
            <a:off x="2399198" y="4720167"/>
            <a:ext cx="705148" cy="362733"/>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931023FA-BE69-7342-B9CE-E38A33CB1320}"/>
              </a:ext>
            </a:extLst>
          </p:cNvPr>
          <p:cNvCxnSpPr>
            <a:cxnSpLocks/>
            <a:endCxn id="14" idx="1"/>
          </p:cNvCxnSpPr>
          <p:nvPr/>
        </p:nvCxnSpPr>
        <p:spPr>
          <a:xfrm>
            <a:off x="2399198" y="5051818"/>
            <a:ext cx="705147" cy="431192"/>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CB1857FB-8893-2343-A0B1-500E08FA25A9}"/>
              </a:ext>
            </a:extLst>
          </p:cNvPr>
          <p:cNvSpPr txBox="1"/>
          <p:nvPr/>
        </p:nvSpPr>
        <p:spPr>
          <a:xfrm>
            <a:off x="2499940" y="4482431"/>
            <a:ext cx="503664" cy="338554"/>
          </a:xfrm>
          <a:prstGeom prst="rect">
            <a:avLst/>
          </a:prstGeom>
          <a:noFill/>
        </p:spPr>
        <p:txBody>
          <a:bodyPr wrap="none" rtlCol="0">
            <a:spAutoFit/>
          </a:bodyPr>
          <a:lstStyle/>
          <a:p>
            <a:r>
              <a:rPr kumimoji="1" lang="en-US" altLang="ja-JP" sz="1600" dirty="0">
                <a:latin typeface="Hiragino Kaku Gothic Pro W3" panose="020B0300000000000000" pitchFamily="34" charset="-128"/>
                <a:ea typeface="Hiragino Kaku Gothic Pro W3" panose="020B0300000000000000" pitchFamily="34" charset="-128"/>
              </a:rPr>
              <a:t>0.5</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22" name="テキスト ボックス 21">
            <a:extLst>
              <a:ext uri="{FF2B5EF4-FFF2-40B4-BE49-F238E27FC236}">
                <a16:creationId xmlns:a16="http://schemas.microsoft.com/office/drawing/2014/main" id="{F943DE38-603E-8545-99B0-7603225C6031}"/>
              </a:ext>
            </a:extLst>
          </p:cNvPr>
          <p:cNvSpPr txBox="1"/>
          <p:nvPr/>
        </p:nvSpPr>
        <p:spPr>
          <a:xfrm>
            <a:off x="2399197" y="5434730"/>
            <a:ext cx="503664" cy="338554"/>
          </a:xfrm>
          <a:prstGeom prst="rect">
            <a:avLst/>
          </a:prstGeom>
          <a:noFill/>
        </p:spPr>
        <p:txBody>
          <a:bodyPr wrap="none" rtlCol="0">
            <a:spAutoFit/>
          </a:bodyPr>
          <a:lstStyle/>
          <a:p>
            <a:r>
              <a:rPr kumimoji="1" lang="en-US" altLang="ja-JP" sz="1600" dirty="0">
                <a:latin typeface="Hiragino Kaku Gothic Pro W3" panose="020B0300000000000000" pitchFamily="34" charset="-128"/>
                <a:ea typeface="Hiragino Kaku Gothic Pro W3" panose="020B0300000000000000" pitchFamily="34" charset="-128"/>
              </a:rPr>
              <a:t>0.5</a:t>
            </a:r>
            <a:endParaRPr kumimoji="1" lang="ja-JP" altLang="en-US" sz="160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39574868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Hiragino Kaku Gothic Pro W3" panose="020B0300000000000000" pitchFamily="34" charset="-128"/>
                <a:ea typeface="Hiragino Kaku Gothic Pro W3" panose="020B0300000000000000" pitchFamily="34" charset="-128"/>
              </a:rPr>
              <a:t>ベイズ</a:t>
            </a:r>
            <a:r>
              <a:rPr lang="ja-JP" altLang="en-US">
                <a:latin typeface="Hiragino Kaku Gothic Pro W3" panose="020B0300000000000000" pitchFamily="34" charset="-128"/>
                <a:ea typeface="Hiragino Kaku Gothic Pro W3" panose="020B0300000000000000" pitchFamily="34" charset="-128"/>
              </a:rPr>
              <a:t>の展開公式の拡張</a:t>
            </a:r>
            <a:endParaRPr lang="en-US" altLang="ja-JP" dirty="0">
              <a:latin typeface="Hiragino Kaku Gothic Pro W3" panose="020B0300000000000000" pitchFamily="34" charset="-128"/>
              <a:ea typeface="Hiragino Kaku Gothic Pro W3" panose="020B0300000000000000" pitchFamily="34" charset="-128"/>
            </a:endParaRPr>
          </a:p>
          <a:p>
            <a:pPr algn="ctr"/>
            <a:r>
              <a:rPr kumimoji="1" lang="ja-JP" altLang="en-US">
                <a:latin typeface="Hiragino Kaku Gothic Pro W3" panose="020B0300000000000000" pitchFamily="34" charset="-128"/>
                <a:ea typeface="Hiragino Kaku Gothic Pro W3" panose="020B0300000000000000" pitchFamily="34" charset="-128"/>
              </a:rPr>
              <a:t>ーベイズ更新</a:t>
            </a:r>
            <a:r>
              <a:rPr kumimoji="1" lang="en-US" altLang="ja-JP" dirty="0">
                <a:latin typeface="Hiragino Kaku Gothic Pro W3" panose="020B0300000000000000" pitchFamily="34" charset="-128"/>
                <a:ea typeface="Hiragino Kaku Gothic Pro W3" panose="020B0300000000000000" pitchFamily="34" charset="-128"/>
              </a:rPr>
              <a:t>-</a:t>
            </a:r>
            <a:endParaRPr kumimoji="1" lang="ja-JP" altLang="en-US" sz="14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80131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問題を使って、ベイズっぽさを更に感じよう</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3" name="テキスト ボックス 2">
            <a:extLst>
              <a:ext uri="{FF2B5EF4-FFF2-40B4-BE49-F238E27FC236}">
                <a16:creationId xmlns:a16="http://schemas.microsoft.com/office/drawing/2014/main" id="{69D6ACFD-8284-FC43-B763-E13F55B5BEF5}"/>
              </a:ext>
            </a:extLst>
          </p:cNvPr>
          <p:cNvSpPr txBox="1"/>
          <p:nvPr/>
        </p:nvSpPr>
        <p:spPr>
          <a:xfrm>
            <a:off x="501041" y="1348364"/>
            <a:ext cx="8303876" cy="1154675"/>
          </a:xfrm>
          <a:prstGeom prst="rect">
            <a:avLst/>
          </a:prstGeom>
          <a:noFill/>
        </p:spPr>
        <p:txBody>
          <a:bodyPr wrap="none" rtlCol="0">
            <a:spAutoFit/>
          </a:bodyPr>
          <a:lstStyle/>
          <a:p>
            <a:pPr>
              <a:lnSpc>
                <a:spcPct val="150000"/>
              </a:lnSpc>
            </a:pPr>
            <a:r>
              <a:rPr kumimoji="1" lang="en-US" altLang="ja-JP" sz="1600" b="1" dirty="0">
                <a:latin typeface="Hiragino Kaku Gothic Pro W3" panose="020B0300000000000000" pitchFamily="34" charset="-128"/>
                <a:ea typeface="Hiragino Kaku Gothic Pro W3" panose="020B0300000000000000" pitchFamily="34" charset="-128"/>
              </a:rPr>
              <a:t>⑵ </a:t>
            </a:r>
            <a:r>
              <a:rPr lang="en-US" altLang="ja-JP" sz="1600" b="1" dirty="0">
                <a:latin typeface="Hiragino Kaku Gothic Pro W3" panose="020B0300000000000000" pitchFamily="34" charset="-128"/>
                <a:ea typeface="Hiragino Kaku Gothic Pro W3" panose="020B0300000000000000" pitchFamily="34" charset="-128"/>
              </a:rPr>
              <a:t>2</a:t>
            </a:r>
            <a:r>
              <a:rPr lang="ja-JP" altLang="en-US" sz="1600" b="1">
                <a:latin typeface="Hiragino Kaku Gothic Pro W3" panose="020B0300000000000000" pitchFamily="34" charset="-128"/>
                <a:ea typeface="Hiragino Kaku Gothic Pro W3" panose="020B0300000000000000" pitchFamily="34" charset="-128"/>
              </a:rPr>
              <a:t>回目に取り出した玉も</a:t>
            </a:r>
            <a:r>
              <a:rPr kumimoji="1" lang="ja-JP" altLang="en-US" sz="1600" b="1">
                <a:latin typeface="Hiragino Kaku Gothic Pro W3" panose="020B0300000000000000" pitchFamily="34" charset="-128"/>
                <a:ea typeface="Hiragino Kaku Gothic Pro W3" panose="020B0300000000000000" pitchFamily="34" charset="-128"/>
              </a:rPr>
              <a:t>真珠であった。</a:t>
            </a:r>
            <a:endParaRPr kumimoji="1" lang="en-US" altLang="ja-JP" sz="1600" b="1"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600" b="1">
                <a:latin typeface="Hiragino Kaku Gothic Pro W3" panose="020B0300000000000000" pitchFamily="34" charset="-128"/>
                <a:ea typeface="Hiragino Kaku Gothic Pro W3" panose="020B0300000000000000" pitchFamily="34" charset="-128"/>
              </a:rPr>
              <a:t>　同様に、真珠が</a:t>
            </a:r>
            <a:r>
              <a:rPr lang="en-US" altLang="ja-JP" sz="1600" b="1" dirty="0">
                <a:latin typeface="Hiragino Kaku Gothic Pro W3" panose="020B0300000000000000" pitchFamily="34" charset="-128"/>
                <a:ea typeface="Hiragino Kaku Gothic Pro W3" panose="020B0300000000000000" pitchFamily="34" charset="-128"/>
              </a:rPr>
              <a:t>1</a:t>
            </a:r>
            <a:r>
              <a:rPr lang="ja-JP" altLang="en-US" sz="1600" b="1">
                <a:latin typeface="Hiragino Kaku Gothic Pro W3" panose="020B0300000000000000" pitchFamily="34" charset="-128"/>
                <a:ea typeface="Hiragino Kaku Gothic Pro W3" panose="020B0300000000000000" pitchFamily="34" charset="-128"/>
              </a:rPr>
              <a:t>つ出た時に、箱が本物である確率と偽物である確率を確かめるが、</a:t>
            </a:r>
            <a:endParaRPr lang="en-US" altLang="ja-JP" sz="1600" b="1"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sz="1600" b="1">
                <a:latin typeface="Hiragino Kaku Gothic Pro W3" panose="020B0300000000000000" pitchFamily="34" charset="-128"/>
                <a:ea typeface="Hiragino Kaku Gothic Pro W3" panose="020B0300000000000000" pitchFamily="34" charset="-128"/>
              </a:rPr>
              <a:t>　</a:t>
            </a:r>
            <a:r>
              <a:rPr kumimoji="1" lang="en-US" altLang="ja-JP" sz="1600" b="1" dirty="0">
                <a:solidFill>
                  <a:srgbClr val="FF0000"/>
                </a:solidFill>
                <a:latin typeface="Hiragino Kaku Gothic Pro W3" panose="020B0300000000000000" pitchFamily="34" charset="-128"/>
                <a:ea typeface="Hiragino Kaku Gothic Pro W3" panose="020B0300000000000000" pitchFamily="34" charset="-128"/>
              </a:rPr>
              <a:t>1</a:t>
            </a:r>
            <a:r>
              <a:rPr kumimoji="1" lang="ja-JP" altLang="en-US" sz="1600" b="1">
                <a:solidFill>
                  <a:srgbClr val="FF0000"/>
                </a:solidFill>
                <a:latin typeface="Hiragino Kaku Gothic Pro W3" panose="020B0300000000000000" pitchFamily="34" charset="-128"/>
                <a:ea typeface="Hiragino Kaku Gothic Pro W3" panose="020B0300000000000000" pitchFamily="34" charset="-128"/>
              </a:rPr>
              <a:t>回目にも真珠が出ているという情報を反映させたい。</a:t>
            </a:r>
            <a:endParaRPr kumimoji="1" lang="en-US" altLang="ja-JP" sz="1600" b="1" dirty="0">
              <a:solidFill>
                <a:srgbClr val="FF0000"/>
              </a:solidFill>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8D6448C4-73AA-4542-A88B-ED9DAD7D32B5}"/>
                  </a:ext>
                </a:extLst>
              </p:cNvPr>
              <p:cNvSpPr/>
              <p:nvPr/>
            </p:nvSpPr>
            <p:spPr>
              <a:xfrm>
                <a:off x="1073287" y="4357189"/>
                <a:ext cx="8699492" cy="8745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400" smtClean="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b="0" i="0" smtClean="0">
                                  <a:latin typeface="Cambria Math" panose="02040503050406030204" pitchFamily="18" charset="0"/>
                                </a:rPr>
                                <m:t>A</m:t>
                              </m:r>
                            </m:sub>
                          </m:sSub>
                        </m:e>
                        <m:e>
                          <m:r>
                            <m:rPr>
                              <m:sty m:val="p"/>
                            </m:rPr>
                            <a:rPr lang="en-US" altLang="ja-JP" sz="2400" b="0" i="0" smtClean="0">
                              <a:latin typeface="Cambria Math" panose="02040503050406030204" pitchFamily="18" charset="0"/>
                            </a:rPr>
                            <m:t>S</m:t>
                          </m:r>
                        </m:e>
                      </m:d>
                      <m:r>
                        <a:rPr lang="en-US" altLang="ja-JP" sz="2400">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b="0" i="0" smtClean="0">
                                  <a:latin typeface="Cambria Math" panose="02040503050406030204" pitchFamily="18" charset="0"/>
                                  <a:ea typeface="Cambria Math" panose="02040503050406030204" pitchFamily="18" charset="0"/>
                                </a:rPr>
                                <m:t>S</m:t>
                              </m:r>
                            </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b="0" i="0" smtClean="0">
                                      <a:latin typeface="Cambria Math" panose="02040503050406030204" pitchFamily="18" charset="0"/>
                                    </a:rPr>
                                    <m:t>A</m:t>
                                  </m:r>
                                </m:sub>
                              </m:sSub>
                            </m:e>
                          </m:d>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b="0" i="0" smtClean="0">
                                  <a:latin typeface="Cambria Math" panose="02040503050406030204" pitchFamily="18" charset="0"/>
                                </a:rPr>
                                <m:t>A</m:t>
                              </m:r>
                            </m:sub>
                          </m:sSub>
                          <m:r>
                            <a:rPr lang="en-US" altLang="ja-JP" sz="2400">
                              <a:latin typeface="Cambria Math" panose="02040503050406030204" pitchFamily="18" charset="0"/>
                              <a:ea typeface="Cambria Math" panose="02040503050406030204" pitchFamily="18" charset="0"/>
                            </a:rPr>
                            <m:t>)</m:t>
                          </m:r>
                        </m:num>
                        <m:den>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r>
                            <m:rPr>
                              <m:sty m:val="p"/>
                            </m:rPr>
                            <a:rPr lang="en-US" altLang="ja-JP" sz="2400" b="0" i="0" smtClean="0">
                              <a:latin typeface="Cambria Math" panose="02040503050406030204" pitchFamily="18" charset="0"/>
                              <a:ea typeface="Cambria Math" panose="02040503050406030204" pitchFamily="18" charset="0"/>
                            </a:rPr>
                            <m:t>S</m:t>
                          </m:r>
                          <m:r>
                            <a:rPr lang="en-US" altLang="ja-JP" sz="2400">
                              <a:latin typeface="Cambria Math" panose="02040503050406030204" pitchFamily="18" charset="0"/>
                              <a:ea typeface="Cambria Math" panose="02040503050406030204" pitchFamily="18" charset="0"/>
                            </a:rPr>
                            <m:t>)</m:t>
                          </m:r>
                        </m:den>
                      </m:f>
                      <m:r>
                        <a:rPr lang="en-US" altLang="ja-JP" sz="2400" b="0" i="1" smtClean="0">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a:latin typeface="Cambria Math" panose="02040503050406030204" pitchFamily="18" charset="0"/>
                                  <a:ea typeface="Cambria Math" panose="02040503050406030204" pitchFamily="18" charset="0"/>
                                </a:rPr>
                                <m:t>S</m:t>
                              </m:r>
                            </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A</m:t>
                                  </m:r>
                                </m:sub>
                              </m:sSub>
                            </m:e>
                          </m:d>
                          <m:r>
                            <m:rPr>
                              <m:sty m:val="p"/>
                            </m:rPr>
                            <a:rPr lang="en-US" altLang="ja-JP" sz="2400" smtClean="0">
                              <a:latin typeface="Cambria Math" panose="02040503050406030204" pitchFamily="18" charset="0"/>
                              <a:ea typeface="Cambria Math" panose="02040503050406030204" pitchFamily="18" charset="0"/>
                            </a:rPr>
                            <m:t>P</m:t>
                          </m:r>
                          <m:r>
                            <a:rPr lang="en-US" altLang="ja-JP" sz="2400"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A</m:t>
                              </m:r>
                            </m:sub>
                          </m:sSub>
                          <m:r>
                            <a:rPr lang="en-US" altLang="ja-JP" sz="2400">
                              <a:latin typeface="Cambria Math" panose="02040503050406030204" pitchFamily="18" charset="0"/>
                              <a:ea typeface="Cambria Math" panose="02040503050406030204" pitchFamily="18" charset="0"/>
                            </a:rPr>
                            <m:t>)</m:t>
                          </m:r>
                        </m:num>
                        <m:den>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a:latin typeface="Cambria Math" panose="02040503050406030204" pitchFamily="18" charset="0"/>
                                  <a:ea typeface="Cambria Math" panose="02040503050406030204" pitchFamily="18" charset="0"/>
                                </a:rPr>
                                <m:t>S</m:t>
                              </m:r>
                            </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A</m:t>
                                  </m:r>
                                </m:sub>
                              </m:sSub>
                              <m:r>
                                <a:rPr lang="en-US" altLang="ja-JP" sz="2400">
                                  <a:latin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A</m:t>
                                  </m:r>
                                </m:sub>
                              </m:sSub>
                            </m:e>
                          </m:d>
                          <m:r>
                            <a:rPr lang="en-US" altLang="ja-JP" sz="2400" i="1">
                              <a:latin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a:latin typeface="Cambria Math" panose="02040503050406030204" pitchFamily="18" charset="0"/>
                                  <a:ea typeface="Cambria Math" panose="02040503050406030204" pitchFamily="18" charset="0"/>
                                </a:rPr>
                                <m:t>S</m:t>
                              </m:r>
                            </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B</m:t>
                                  </m:r>
                                </m:sub>
                              </m:sSub>
                            </m:e>
                          </m:d>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B</m:t>
                              </m:r>
                            </m:sub>
                          </m:sSub>
                          <m:r>
                            <a:rPr lang="en-US" altLang="ja-JP" sz="2400" i="1">
                              <a:latin typeface="Cambria Math" panose="02040503050406030204" pitchFamily="18" charset="0"/>
                            </a:rPr>
                            <m:t>)</m:t>
                          </m:r>
                        </m:den>
                      </m:f>
                    </m:oMath>
                  </m:oMathPara>
                </a14:m>
                <a:endParaRPr lang="en-US" altLang="ja-JP" sz="2400" dirty="0"/>
              </a:p>
            </p:txBody>
          </p:sp>
        </mc:Choice>
        <mc:Fallback xmlns="">
          <p:sp>
            <p:nvSpPr>
              <p:cNvPr id="7" name="正方形/長方形 6">
                <a:extLst>
                  <a:ext uri="{FF2B5EF4-FFF2-40B4-BE49-F238E27FC236}">
                    <a16:creationId xmlns:a16="http://schemas.microsoft.com/office/drawing/2014/main" id="{8D6448C4-73AA-4542-A88B-ED9DAD7D32B5}"/>
                  </a:ext>
                </a:extLst>
              </p:cNvPr>
              <p:cNvSpPr>
                <a:spLocks noRot="1" noChangeAspect="1" noMove="1" noResize="1" noEditPoints="1" noAdjustHandles="1" noChangeArrowheads="1" noChangeShapeType="1" noTextEdit="1"/>
              </p:cNvSpPr>
              <p:nvPr/>
            </p:nvSpPr>
            <p:spPr>
              <a:xfrm>
                <a:off x="1073287" y="4357189"/>
                <a:ext cx="8699492" cy="874598"/>
              </a:xfrm>
              <a:prstGeom prst="rect">
                <a:avLst/>
              </a:prstGeom>
              <a:blipFill>
                <a:blip r:embed="rId3"/>
                <a:stretch>
                  <a:fillRect b="-11594"/>
                </a:stretch>
              </a:blipFill>
            </p:spPr>
            <p:txBody>
              <a:bodyPr/>
              <a:lstStyle/>
              <a:p>
                <a:r>
                  <a:rPr lang="ja-JP" altLang="en-US">
                    <a:noFill/>
                  </a:rPr>
                  <a:t> </a:t>
                </a:r>
              </a:p>
            </p:txBody>
          </p:sp>
        </mc:Fallback>
      </mc:AlternateContent>
      <p:sp>
        <p:nvSpPr>
          <p:cNvPr id="9" name="正方形/長方形 8">
            <a:extLst>
              <a:ext uri="{FF2B5EF4-FFF2-40B4-BE49-F238E27FC236}">
                <a16:creationId xmlns:a16="http://schemas.microsoft.com/office/drawing/2014/main" id="{4350FBCB-AAB0-E34E-89DB-A433A455C998}"/>
              </a:ext>
            </a:extLst>
          </p:cNvPr>
          <p:cNvSpPr/>
          <p:nvPr/>
        </p:nvSpPr>
        <p:spPr>
          <a:xfrm>
            <a:off x="587178" y="2788877"/>
            <a:ext cx="8131602" cy="383118"/>
          </a:xfrm>
          <a:prstGeom prst="rect">
            <a:avLst/>
          </a:prstGeom>
        </p:spPr>
        <p:txBody>
          <a:bodyPr wrap="square">
            <a:spAutoFit/>
          </a:bodyPr>
          <a:lstStyle/>
          <a:p>
            <a:pPr marL="285750" indent="-285750">
              <a:lnSpc>
                <a:spcPct val="150000"/>
              </a:lnSpc>
              <a:buFont typeface="Arial" panose="020B0604020202020204" pitchFamily="34" charset="0"/>
              <a:buChar char="•"/>
            </a:pPr>
            <a:r>
              <a:rPr lang="ja-JP" altLang="en-US" sz="1400">
                <a:latin typeface="Hiragino Kaku Gothic Pro W3" panose="020B0300000000000000" pitchFamily="34" charset="-128"/>
                <a:ea typeface="Hiragino Kaku Gothic Pro W3" panose="020B0300000000000000" pitchFamily="34" charset="-128"/>
              </a:rPr>
              <a:t>取り出した玉が、真珠であった時に、それが本物の箱からのものである確率</a:t>
            </a:r>
            <a:endParaRPr lang="ja-JP" altLang="en-US" sz="1400"/>
          </a:p>
        </p:txBody>
      </p:sp>
      <p:sp>
        <p:nvSpPr>
          <p:cNvPr id="27" name="角丸四角形 26">
            <a:extLst>
              <a:ext uri="{FF2B5EF4-FFF2-40B4-BE49-F238E27FC236}">
                <a16:creationId xmlns:a16="http://schemas.microsoft.com/office/drawing/2014/main" id="{24D43AB7-B7F2-9E4C-B89A-D65B44F83A97}"/>
              </a:ext>
            </a:extLst>
          </p:cNvPr>
          <p:cNvSpPr/>
          <p:nvPr/>
        </p:nvSpPr>
        <p:spPr>
          <a:xfrm>
            <a:off x="4041964" y="4357189"/>
            <a:ext cx="822350" cy="383118"/>
          </a:xfrm>
          <a:prstGeom prst="roundRect">
            <a:avLst/>
          </a:prstGeom>
          <a:solidFill>
            <a:srgbClr val="88CC01">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テキスト ボックス 27">
            <a:extLst>
              <a:ext uri="{FF2B5EF4-FFF2-40B4-BE49-F238E27FC236}">
                <a16:creationId xmlns:a16="http://schemas.microsoft.com/office/drawing/2014/main" id="{731AFE5E-195F-0443-8018-24468B954A75}"/>
              </a:ext>
            </a:extLst>
          </p:cNvPr>
          <p:cNvSpPr txBox="1"/>
          <p:nvPr/>
        </p:nvSpPr>
        <p:spPr>
          <a:xfrm>
            <a:off x="3010943" y="3597414"/>
            <a:ext cx="1583520" cy="466153"/>
          </a:xfrm>
          <a:prstGeom prst="rect">
            <a:avLst/>
          </a:prstGeom>
          <a:noFill/>
        </p:spPr>
        <p:txBody>
          <a:bodyPr wrap="square" rtlCol="0">
            <a:spAutoFit/>
          </a:bodyPr>
          <a:lstStyle/>
          <a:p>
            <a:pPr algn="ctr">
              <a:lnSpc>
                <a:spcPct val="150000"/>
              </a:lnSpc>
            </a:pPr>
            <a:r>
              <a:rPr kumimoji="1" lang="ja-JP" altLang="en-US" b="1">
                <a:solidFill>
                  <a:srgbClr val="88CC01"/>
                </a:solidFill>
                <a:latin typeface="Hiragino Kaku Gothic Pro W3" panose="020B0300000000000000" pitchFamily="34" charset="-128"/>
                <a:ea typeface="Hiragino Kaku Gothic Pro W3" panose="020B0300000000000000" pitchFamily="34" charset="-128"/>
              </a:rPr>
              <a:t>事前確率</a:t>
            </a:r>
          </a:p>
        </p:txBody>
      </p:sp>
      <p:sp>
        <p:nvSpPr>
          <p:cNvPr id="29" name="角丸四角形吹き出し 28">
            <a:extLst>
              <a:ext uri="{FF2B5EF4-FFF2-40B4-BE49-F238E27FC236}">
                <a16:creationId xmlns:a16="http://schemas.microsoft.com/office/drawing/2014/main" id="{F42F9C7A-D97E-054B-BB33-C19104532E60}"/>
              </a:ext>
            </a:extLst>
          </p:cNvPr>
          <p:cNvSpPr/>
          <p:nvPr/>
        </p:nvSpPr>
        <p:spPr>
          <a:xfrm>
            <a:off x="3152268" y="3597414"/>
            <a:ext cx="1300871" cy="536589"/>
          </a:xfrm>
          <a:prstGeom prst="wedgeRoundRectCallout">
            <a:avLst>
              <a:gd name="adj1" fmla="val 33456"/>
              <a:gd name="adj2" fmla="val 78690"/>
              <a:gd name="adj3" fmla="val 16667"/>
            </a:avLst>
          </a:prstGeom>
          <a:noFill/>
          <a:ln>
            <a:solidFill>
              <a:srgbClr val="88CC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F89559C-9F18-0243-9DFE-D76C3A94F7B0}"/>
                  </a:ext>
                </a:extLst>
              </p:cNvPr>
              <p:cNvSpPr txBox="1"/>
              <p:nvPr/>
            </p:nvSpPr>
            <p:spPr>
              <a:xfrm>
                <a:off x="1452113" y="5710711"/>
                <a:ext cx="4117859" cy="307777"/>
              </a:xfrm>
              <a:prstGeom prst="rect">
                <a:avLst/>
              </a:prstGeom>
              <a:noFill/>
            </p:spPr>
            <p:txBody>
              <a:bodyPr wrap="none" rtlCol="0">
                <a:spAutoFit/>
              </a:bodyPr>
              <a:lstStyle/>
              <a:p>
                <a:r>
                  <a:rPr kumimoji="1" lang="ja-JP" altLang="en-US" sz="1400">
                    <a:latin typeface="Hiragino Kaku Gothic Pro W3" panose="020B0300000000000000" pitchFamily="34" charset="-128"/>
                    <a:ea typeface="Hiragino Kaku Gothic Pro W3" panose="020B0300000000000000" pitchFamily="34" charset="-128"/>
                  </a:rPr>
                  <a:t>事前確率・・</a:t>
                </a:r>
                <a:r>
                  <a:rPr kumimoji="1" lang="en-US" altLang="ja-JP" sz="1400" dirty="0">
                    <a:latin typeface="Hiragino Kaku Gothic Pro W3" panose="020B0300000000000000" pitchFamily="34" charset="-128"/>
                    <a:ea typeface="Hiragino Kaku Gothic Pro W3" panose="020B0300000000000000" pitchFamily="34" charset="-128"/>
                  </a:rPr>
                  <a:t>S</a:t>
                </a:r>
                <a:r>
                  <a:rPr kumimoji="1" lang="ja-JP" altLang="en-US" sz="1400">
                    <a:latin typeface="Hiragino Kaku Gothic Pro W3" panose="020B0300000000000000" pitchFamily="34" charset="-128"/>
                    <a:ea typeface="Hiragino Kaku Gothic Pro W3" panose="020B0300000000000000" pitchFamily="34" charset="-128"/>
                  </a:rPr>
                  <a:t>という条件がない元での</a:t>
                </a:r>
                <a14:m>
                  <m:oMath xmlns:m="http://schemas.openxmlformats.org/officeDocument/2006/math">
                    <m:sSub>
                      <m:sSubPr>
                        <m:ctrlPr>
                          <a:rPr lang="en-US" altLang="ja-JP" sz="1400" i="1">
                            <a:latin typeface="Cambria Math" panose="02040503050406030204" pitchFamily="18" charset="0"/>
                          </a:rPr>
                        </m:ctrlPr>
                      </m:sSubPr>
                      <m:e>
                        <m:r>
                          <m:rPr>
                            <m:sty m:val="p"/>
                          </m:rPr>
                          <a:rPr lang="en-US" altLang="ja-JP" sz="1400">
                            <a:latin typeface="Cambria Math" panose="02040503050406030204" pitchFamily="18" charset="0"/>
                          </a:rPr>
                          <m:t>H</m:t>
                        </m:r>
                      </m:e>
                      <m:sub>
                        <m:r>
                          <m:rPr>
                            <m:sty m:val="p"/>
                          </m:rPr>
                          <a:rPr lang="en-US" altLang="ja-JP" sz="1400">
                            <a:latin typeface="Cambria Math" panose="02040503050406030204" pitchFamily="18" charset="0"/>
                          </a:rPr>
                          <m:t>A</m:t>
                        </m:r>
                      </m:sub>
                    </m:sSub>
                  </m:oMath>
                </a14:m>
                <a:r>
                  <a:rPr kumimoji="1" lang="ja-JP" altLang="en-US" sz="1400">
                    <a:latin typeface="Hiragino Kaku Gothic Pro W3" panose="020B0300000000000000" pitchFamily="34" charset="-128"/>
                    <a:ea typeface="Hiragino Kaku Gothic Pro W3" panose="020B0300000000000000" pitchFamily="34" charset="-128"/>
                  </a:rPr>
                  <a:t>の確率</a:t>
                </a:r>
              </a:p>
            </p:txBody>
          </p:sp>
        </mc:Choice>
        <mc:Fallback xmlns="">
          <p:sp>
            <p:nvSpPr>
              <p:cNvPr id="13" name="テキスト ボックス 12">
                <a:extLst>
                  <a:ext uri="{FF2B5EF4-FFF2-40B4-BE49-F238E27FC236}">
                    <a16:creationId xmlns:a16="http://schemas.microsoft.com/office/drawing/2014/main" id="{2F89559C-9F18-0243-9DFE-D76C3A94F7B0}"/>
                  </a:ext>
                </a:extLst>
              </p:cNvPr>
              <p:cNvSpPr txBox="1">
                <a:spLocks noRot="1" noChangeAspect="1" noMove="1" noResize="1" noEditPoints="1" noAdjustHandles="1" noChangeArrowheads="1" noChangeShapeType="1" noTextEdit="1"/>
              </p:cNvSpPr>
              <p:nvPr/>
            </p:nvSpPr>
            <p:spPr>
              <a:xfrm>
                <a:off x="1452113" y="5710711"/>
                <a:ext cx="4117859" cy="307777"/>
              </a:xfrm>
              <a:prstGeom prst="rect">
                <a:avLst/>
              </a:prstGeom>
              <a:blipFill>
                <a:blip r:embed="rId4"/>
                <a:stretch>
                  <a:fillRect l="-615" t="-4000" b="-2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B8236C6-2F37-9448-9C63-DC4AF65CD7F1}"/>
                  </a:ext>
                </a:extLst>
              </p:cNvPr>
              <p:cNvSpPr txBox="1"/>
              <p:nvPr/>
            </p:nvSpPr>
            <p:spPr>
              <a:xfrm>
                <a:off x="4744479" y="3217014"/>
                <a:ext cx="4589987" cy="943079"/>
              </a:xfrm>
              <a:prstGeom prst="rect">
                <a:avLst/>
              </a:prstGeom>
              <a:noFill/>
            </p:spPr>
            <p:txBody>
              <a:bodyPr wrap="square" rtlCol="0">
                <a:spAutoFit/>
              </a:bodyPr>
              <a:lstStyle/>
              <a:p>
                <a:pPr>
                  <a:lnSpc>
                    <a:spcPct val="150000"/>
                  </a:lnSpc>
                </a:pPr>
                <a:r>
                  <a:rPr kumimoji="1" lang="ja-JP" altLang="en-US" b="1">
                    <a:solidFill>
                      <a:srgbClr val="FF0000"/>
                    </a:solidFill>
                    <a:latin typeface="Hiragino Kaku Gothic Pro W3" panose="020B0300000000000000" pitchFamily="34" charset="-128"/>
                    <a:ea typeface="Hiragino Kaku Gothic Pro W3" panose="020B0300000000000000" pitchFamily="34" charset="-128"/>
                  </a:rPr>
                  <a:t>ここに</a:t>
                </a:r>
                <a:r>
                  <a:rPr kumimoji="1" lang="en-US" altLang="ja-JP" b="1" dirty="0">
                    <a:solidFill>
                      <a:srgbClr val="FF0000"/>
                    </a:solidFill>
                    <a:latin typeface="Hiragino Kaku Gothic Pro W3" panose="020B0300000000000000" pitchFamily="34" charset="-128"/>
                    <a:ea typeface="Hiragino Kaku Gothic Pro W3" panose="020B0300000000000000" pitchFamily="34" charset="-128"/>
                  </a:rPr>
                  <a:t>1</a:t>
                </a:r>
                <a:r>
                  <a:rPr kumimoji="1" lang="ja-JP" altLang="en-US" b="1">
                    <a:solidFill>
                      <a:srgbClr val="FF0000"/>
                    </a:solidFill>
                    <a:latin typeface="Hiragino Kaku Gothic Pro W3" panose="020B0300000000000000" pitchFamily="34" charset="-128"/>
                    <a:ea typeface="Hiragino Kaku Gothic Pro W3" panose="020B0300000000000000" pitchFamily="34" charset="-128"/>
                  </a:rPr>
                  <a:t>回目も真珠が出ていたという</a:t>
                </a:r>
                <a:endParaRPr kumimoji="1" lang="en-US" altLang="ja-JP" b="1" dirty="0">
                  <a:solidFill>
                    <a:srgbClr val="FF0000"/>
                  </a:solidFill>
                  <a:latin typeface="Hiragino Kaku Gothic Pro W3" panose="020B0300000000000000" pitchFamily="34" charset="-128"/>
                  <a:ea typeface="Hiragino Kaku Gothic Pro W3" panose="020B0300000000000000" pitchFamily="34" charset="-128"/>
                </a:endParaRPr>
              </a:p>
              <a:p>
                <a:r>
                  <a:rPr kumimoji="1" lang="ja-JP" altLang="en-US" b="1">
                    <a:solidFill>
                      <a:srgbClr val="FF0000"/>
                    </a:solidFill>
                    <a:latin typeface="Hiragino Kaku Gothic Pro W3" panose="020B0300000000000000" pitchFamily="34" charset="-128"/>
                    <a:ea typeface="Hiragino Kaku Gothic Pro W3" panose="020B0300000000000000" pitchFamily="34" charset="-128"/>
                  </a:rPr>
                  <a:t>情報を反映させる</a:t>
                </a:r>
                <a:r>
                  <a:rPr kumimoji="1" lang="en-US" altLang="ja-JP" b="1" dirty="0">
                    <a:solidFill>
                      <a:srgbClr val="FF0000"/>
                    </a:solidFill>
                    <a:latin typeface="Hiragino Kaku Gothic Pro W3" panose="020B0300000000000000" pitchFamily="34" charset="-128"/>
                    <a:ea typeface="Hiragino Kaku Gothic Pro W3" panose="020B0300000000000000" pitchFamily="34" charset="-128"/>
                  </a:rPr>
                  <a:t>!!! </a:t>
                </a:r>
                <a14:m>
                  <m:oMath xmlns:m="http://schemas.openxmlformats.org/officeDocument/2006/math">
                    <m:r>
                      <m:rPr>
                        <m:sty m:val="p"/>
                      </m:rPr>
                      <a:rPr lang="en-US" altLang="ja-JP" sz="2000" smtClean="0">
                        <a:solidFill>
                          <a:srgbClr val="FF0000"/>
                        </a:solidFill>
                        <a:latin typeface="Cambria Math" panose="02040503050406030204" pitchFamily="18" charset="0"/>
                        <a:ea typeface="Cambria Math" panose="02040503050406030204" pitchFamily="18" charset="0"/>
                      </a:rPr>
                      <m:t>P</m:t>
                    </m:r>
                    <m:d>
                      <m:dPr>
                        <m:ctrlPr>
                          <a:rPr lang="en-US" altLang="ja-JP" sz="2000" i="1">
                            <a:solidFill>
                              <a:srgbClr val="FF0000"/>
                            </a:solidFill>
                            <a:latin typeface="Cambria Math" panose="02040503050406030204" pitchFamily="18" charset="0"/>
                            <a:ea typeface="Cambria Math" panose="02040503050406030204" pitchFamily="18" charset="0"/>
                          </a:rPr>
                        </m:ctrlPr>
                      </m:dPr>
                      <m:e>
                        <m:sSub>
                          <m:sSubPr>
                            <m:ctrlPr>
                              <a:rPr lang="en-US" altLang="ja-JP" sz="2000" i="1">
                                <a:solidFill>
                                  <a:srgbClr val="FF0000"/>
                                </a:solidFill>
                                <a:latin typeface="Cambria Math" panose="02040503050406030204" pitchFamily="18" charset="0"/>
                              </a:rPr>
                            </m:ctrlPr>
                          </m:sSubPr>
                          <m:e>
                            <m:r>
                              <m:rPr>
                                <m:sty m:val="p"/>
                              </m:rPr>
                              <a:rPr lang="en-US" altLang="ja-JP" sz="2000">
                                <a:solidFill>
                                  <a:srgbClr val="FF0000"/>
                                </a:solidFill>
                                <a:latin typeface="Cambria Math" panose="02040503050406030204" pitchFamily="18" charset="0"/>
                              </a:rPr>
                              <m:t>H</m:t>
                            </m:r>
                          </m:e>
                          <m:sub>
                            <m:r>
                              <m:rPr>
                                <m:sty m:val="p"/>
                              </m:rPr>
                              <a:rPr lang="en-US" altLang="ja-JP" sz="2000">
                                <a:solidFill>
                                  <a:srgbClr val="FF0000"/>
                                </a:solidFill>
                                <a:latin typeface="Cambria Math" panose="02040503050406030204" pitchFamily="18" charset="0"/>
                              </a:rPr>
                              <m:t>A</m:t>
                            </m:r>
                          </m:sub>
                        </m:sSub>
                      </m:e>
                    </m:d>
                    <m:r>
                      <a:rPr lang="en-US" altLang="ja-JP" sz="2000">
                        <a:solidFill>
                          <a:srgbClr val="FF0000"/>
                        </a:solidFill>
                        <a:latin typeface="Cambria Math" panose="02040503050406030204" pitchFamily="18" charset="0"/>
                        <a:ea typeface="Cambria Math" panose="02040503050406030204" pitchFamily="18" charset="0"/>
                      </a:rPr>
                      <m:t>=</m:t>
                    </m:r>
                    <m:f>
                      <m:fPr>
                        <m:ctrlPr>
                          <a:rPr lang="en-US" altLang="ja-JP" sz="2000" i="1" smtClean="0">
                            <a:solidFill>
                              <a:srgbClr val="FF0000"/>
                            </a:solidFill>
                            <a:latin typeface="Cambria Math" panose="02040503050406030204" pitchFamily="18" charset="0"/>
                            <a:ea typeface="Cambria Math" panose="02040503050406030204" pitchFamily="18" charset="0"/>
                          </a:rPr>
                        </m:ctrlPr>
                      </m:fPr>
                      <m:num>
                        <m:r>
                          <a:rPr lang="en-US" altLang="ja-JP" sz="2000" b="0" i="1" smtClean="0">
                            <a:solidFill>
                              <a:srgbClr val="FF0000"/>
                            </a:solidFill>
                            <a:latin typeface="Cambria Math" panose="02040503050406030204" pitchFamily="18" charset="0"/>
                            <a:ea typeface="Cambria Math" panose="02040503050406030204" pitchFamily="18" charset="0"/>
                          </a:rPr>
                          <m:t>1</m:t>
                        </m:r>
                      </m:num>
                      <m:den>
                        <m:r>
                          <a:rPr lang="en-US" altLang="ja-JP" sz="2000" b="0" i="1" smtClean="0">
                            <a:solidFill>
                              <a:srgbClr val="FF0000"/>
                            </a:solidFill>
                            <a:latin typeface="Cambria Math" panose="02040503050406030204" pitchFamily="18" charset="0"/>
                            <a:ea typeface="Cambria Math" panose="02040503050406030204" pitchFamily="18" charset="0"/>
                          </a:rPr>
                          <m:t>2</m:t>
                        </m:r>
                      </m:den>
                    </m:f>
                  </m:oMath>
                </a14:m>
                <a:r>
                  <a:rPr lang="en-US" altLang="ja-JP" sz="2000" dirty="0">
                    <a:solidFill>
                      <a:srgbClr val="FF0000"/>
                    </a:solidFill>
                    <a:latin typeface="Hiragino Kaku Gothic Pro W3" panose="020B0300000000000000" pitchFamily="34" charset="-128"/>
                    <a:ea typeface="Hiragino Kaku Gothic Pro W3" panose="020B0300000000000000" pitchFamily="34" charset="-128"/>
                  </a:rPr>
                  <a:t> </a:t>
                </a:r>
                <a:r>
                  <a:rPr lang="ja-JP" altLang="en-US" dirty="0">
                    <a:solidFill>
                      <a:srgbClr val="FF0000"/>
                    </a:solidFill>
                    <a:latin typeface="Hiragino Kaku Gothic Pro W3" panose="020B0300000000000000" pitchFamily="34" charset="-128"/>
                    <a:ea typeface="Hiragino Kaku Gothic Pro W3" panose="020B0300000000000000" pitchFamily="34" charset="-128"/>
                  </a:rPr>
                  <a:t>→</a:t>
                </a:r>
                <a:r>
                  <a:rPr lang="en-US" altLang="ja-JP" dirty="0">
                    <a:solidFill>
                      <a:srgbClr val="FF0000"/>
                    </a:solidFill>
                    <a:latin typeface="Hiragino Kaku Gothic Pro W3" panose="020B0300000000000000" pitchFamily="34" charset="-128"/>
                    <a:ea typeface="Hiragino Kaku Gothic Pro W3" panose="020B0300000000000000" pitchFamily="34" charset="-128"/>
                  </a:rPr>
                  <a:t> </a:t>
                </a:r>
                <a14:m>
                  <m:oMath xmlns:m="http://schemas.openxmlformats.org/officeDocument/2006/math">
                    <m:f>
                      <m:fPr>
                        <m:ctrlPr>
                          <a:rPr lang="en-US" altLang="ja-JP" sz="2000" i="1">
                            <a:solidFill>
                              <a:srgbClr val="FF0000"/>
                            </a:solidFill>
                            <a:latin typeface="Cambria Math" panose="02040503050406030204" pitchFamily="18" charset="0"/>
                            <a:ea typeface="Cambria Math" panose="02040503050406030204" pitchFamily="18" charset="0"/>
                          </a:rPr>
                        </m:ctrlPr>
                      </m:fPr>
                      <m:num>
                        <m:r>
                          <a:rPr lang="en-US" altLang="ja-JP" sz="2000" b="0" i="1" smtClean="0">
                            <a:solidFill>
                              <a:srgbClr val="FF0000"/>
                            </a:solidFill>
                            <a:latin typeface="Cambria Math" panose="02040503050406030204" pitchFamily="18" charset="0"/>
                            <a:ea typeface="Cambria Math" panose="02040503050406030204" pitchFamily="18" charset="0"/>
                          </a:rPr>
                          <m:t>3</m:t>
                        </m:r>
                      </m:num>
                      <m:den>
                        <m:r>
                          <a:rPr lang="en-US" altLang="ja-JP" sz="2000" b="0" i="1" smtClean="0">
                            <a:solidFill>
                              <a:srgbClr val="FF0000"/>
                            </a:solidFill>
                            <a:latin typeface="Cambria Math" panose="02040503050406030204" pitchFamily="18" charset="0"/>
                            <a:ea typeface="Cambria Math" panose="02040503050406030204" pitchFamily="18" charset="0"/>
                          </a:rPr>
                          <m:t>4</m:t>
                        </m:r>
                      </m:den>
                    </m:f>
                  </m:oMath>
                </a14:m>
                <a:r>
                  <a:rPr lang="en-US" altLang="ja-JP" sz="2000" dirty="0">
                    <a:solidFill>
                      <a:srgbClr val="FF0000"/>
                    </a:solidFill>
                    <a:latin typeface="Hiragino Kaku Gothic Pro W3" panose="020B0300000000000000" pitchFamily="34" charset="-128"/>
                    <a:ea typeface="Hiragino Kaku Gothic Pro W3" panose="020B0300000000000000" pitchFamily="34" charset="-128"/>
                  </a:rPr>
                  <a:t> </a:t>
                </a:r>
                <a:endParaRPr lang="en-US" altLang="ja-JP" dirty="0">
                  <a:latin typeface="Hiragino Kaku Gothic Pro W3" panose="020B0300000000000000" pitchFamily="34" charset="-128"/>
                  <a:ea typeface="Hiragino Kaku Gothic Pro W3" panose="020B0300000000000000" pitchFamily="34" charset="-128"/>
                </a:endParaRPr>
              </a:p>
            </p:txBody>
          </p:sp>
        </mc:Choice>
        <mc:Fallback xmlns="">
          <p:sp>
            <p:nvSpPr>
              <p:cNvPr id="14" name="テキスト ボックス 13">
                <a:extLst>
                  <a:ext uri="{FF2B5EF4-FFF2-40B4-BE49-F238E27FC236}">
                    <a16:creationId xmlns:a16="http://schemas.microsoft.com/office/drawing/2014/main" id="{EB8236C6-2F37-9448-9C63-DC4AF65CD7F1}"/>
                  </a:ext>
                </a:extLst>
              </p:cNvPr>
              <p:cNvSpPr txBox="1">
                <a:spLocks noRot="1" noChangeAspect="1" noMove="1" noResize="1" noEditPoints="1" noAdjustHandles="1" noChangeArrowheads="1" noChangeShapeType="1" noTextEdit="1"/>
              </p:cNvSpPr>
              <p:nvPr/>
            </p:nvSpPr>
            <p:spPr>
              <a:xfrm>
                <a:off x="4744479" y="3217014"/>
                <a:ext cx="4589987" cy="943079"/>
              </a:xfrm>
              <a:prstGeom prst="rect">
                <a:avLst/>
              </a:prstGeom>
              <a:blipFill>
                <a:blip r:embed="rId5"/>
                <a:stretch>
                  <a:fillRect l="-1105" b="-1333"/>
                </a:stretch>
              </a:blipFill>
            </p:spPr>
            <p:txBody>
              <a:bodyPr/>
              <a:lstStyle/>
              <a:p>
                <a:r>
                  <a:rPr lang="ja-JP" altLang="en-US">
                    <a:noFill/>
                  </a:rPr>
                  <a:t> </a:t>
                </a:r>
              </a:p>
            </p:txBody>
          </p:sp>
        </mc:Fallback>
      </mc:AlternateContent>
      <p:sp>
        <p:nvSpPr>
          <p:cNvPr id="15" name="角丸四角形 14">
            <a:extLst>
              <a:ext uri="{FF2B5EF4-FFF2-40B4-BE49-F238E27FC236}">
                <a16:creationId xmlns:a16="http://schemas.microsoft.com/office/drawing/2014/main" id="{8EAC9505-1D20-2846-B1C5-986BF9E8714F}"/>
              </a:ext>
            </a:extLst>
          </p:cNvPr>
          <p:cNvSpPr/>
          <p:nvPr/>
        </p:nvSpPr>
        <p:spPr>
          <a:xfrm>
            <a:off x="3971687" y="4382755"/>
            <a:ext cx="1012371" cy="41173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角丸四角形吹き出し 29">
            <a:extLst>
              <a:ext uri="{FF2B5EF4-FFF2-40B4-BE49-F238E27FC236}">
                <a16:creationId xmlns:a16="http://schemas.microsoft.com/office/drawing/2014/main" id="{080F02CF-18F0-1E45-9910-868882BE1AE2}"/>
              </a:ext>
            </a:extLst>
          </p:cNvPr>
          <p:cNvSpPr/>
          <p:nvPr/>
        </p:nvSpPr>
        <p:spPr>
          <a:xfrm>
            <a:off x="4726651" y="3216997"/>
            <a:ext cx="4589986" cy="1029384"/>
          </a:xfrm>
          <a:prstGeom prst="wedgeRoundRectCallout">
            <a:avLst>
              <a:gd name="adj1" fmla="val -40733"/>
              <a:gd name="adj2" fmla="val 78291"/>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p>
        </p:txBody>
      </p:sp>
      <p:sp>
        <p:nvSpPr>
          <p:cNvPr id="2" name="テキスト ボックス 1">
            <a:extLst>
              <a:ext uri="{FF2B5EF4-FFF2-40B4-BE49-F238E27FC236}">
                <a16:creationId xmlns:a16="http://schemas.microsoft.com/office/drawing/2014/main" id="{BEA93A86-BA07-C846-AC2E-50D928960C59}"/>
              </a:ext>
            </a:extLst>
          </p:cNvPr>
          <p:cNvSpPr txBox="1"/>
          <p:nvPr/>
        </p:nvSpPr>
        <p:spPr>
          <a:xfrm>
            <a:off x="9448824" y="3876751"/>
            <a:ext cx="1828775" cy="276999"/>
          </a:xfrm>
          <a:prstGeom prst="rect">
            <a:avLst/>
          </a:prstGeom>
          <a:noFill/>
        </p:spPr>
        <p:txBody>
          <a:bodyPr wrap="square" rtlCol="0">
            <a:spAutoFit/>
          </a:bodyPr>
          <a:lstStyle/>
          <a:p>
            <a:r>
              <a:rPr kumimoji="1" lang="ja-JP" altLang="en-US" sz="1200">
                <a:latin typeface="Hiragino Kaku Gothic Pro W3" panose="020B0300000000000000" pitchFamily="34" charset="-128"/>
                <a:ea typeface="Hiragino Kaku Gothic Pro W3" panose="020B0300000000000000" pitchFamily="34" charset="-128"/>
              </a:rPr>
              <a:t>直感にもあってる</a:t>
            </a:r>
            <a:r>
              <a:rPr lang="en-US" altLang="ja-JP" sz="1200" dirty="0">
                <a:latin typeface="Hiragino Kaku Gothic Pro W3" panose="020B0300000000000000" pitchFamily="34" charset="-128"/>
                <a:ea typeface="Hiragino Kaku Gothic Pro W3" panose="020B0300000000000000" pitchFamily="34" charset="-128"/>
              </a:rPr>
              <a:t>!!</a:t>
            </a:r>
            <a:endParaRPr kumimoji="1" lang="ja-JP" altLang="en-US" sz="1200">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DB9BFA3F-449A-A34D-8DD6-09CC1AD1C7A2}"/>
                  </a:ext>
                </a:extLst>
              </p:cNvPr>
              <p:cNvSpPr/>
              <p:nvPr/>
            </p:nvSpPr>
            <p:spPr>
              <a:xfrm>
                <a:off x="8718780" y="1468786"/>
                <a:ext cx="6096000" cy="1031886"/>
              </a:xfrm>
              <a:prstGeom prst="rect">
                <a:avLst/>
              </a:prstGeom>
            </p:spPr>
            <p:txBody>
              <a:bodyPr>
                <a:spAutoFit/>
              </a:bodyPr>
              <a:lstStyle/>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latin typeface="Cambria Math" panose="02040503050406030204" pitchFamily="18" charset="0"/>
                          </a:rPr>
                        </m:ctrlPr>
                      </m:sSubPr>
                      <m:e>
                        <m:r>
                          <a:rPr lang="en-US" altLang="ja-JP" sz="1050" i="1">
                            <a:latin typeface="Cambria Math" panose="02040503050406030204" pitchFamily="18" charset="0"/>
                          </a:rPr>
                          <m:t>𝐻</m:t>
                        </m:r>
                      </m:e>
                      <m:sub>
                        <m:r>
                          <m:rPr>
                            <m:sty m:val="p"/>
                          </m:rPr>
                          <a:rPr lang="en-US" altLang="ja-JP" sz="1050">
                            <a:latin typeface="Cambria Math" panose="02040503050406030204" pitchFamily="18" charset="0"/>
                          </a:rPr>
                          <m:t>A</m:t>
                        </m:r>
                      </m:sub>
                    </m:sSub>
                  </m:oMath>
                </a14:m>
                <a:r>
                  <a:rPr lang="en-US" altLang="ja-JP" sz="1050" dirty="0">
                    <a:latin typeface="Hiragino Kaku Gothic Pro W3" panose="020B0300000000000000" pitchFamily="34" charset="-128"/>
                    <a:ea typeface="Hiragino Kaku Gothic Pro W3" panose="020B0300000000000000" pitchFamily="34" charset="-128"/>
                  </a:rPr>
                  <a:t> : </a:t>
                </a:r>
                <a:r>
                  <a:rPr lang="ja-JP" altLang="en-US" sz="1050">
                    <a:latin typeface="Hiragino Kaku Gothic Pro W3" panose="020B0300000000000000" pitchFamily="34" charset="-128"/>
                    <a:ea typeface="Hiragino Kaku Gothic Pro W3" panose="020B0300000000000000" pitchFamily="34" charset="-128"/>
                  </a:rPr>
                  <a:t>取り出した玉が、本物の箱からのものである</a:t>
                </a:r>
                <a:endParaRPr lang="en-US" altLang="ja-JP" sz="105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latin typeface="Cambria Math" panose="02040503050406030204" pitchFamily="18" charset="0"/>
                          </a:rPr>
                        </m:ctrlPr>
                      </m:sSubPr>
                      <m:e>
                        <m:r>
                          <a:rPr lang="en-US" altLang="ja-JP" sz="1050" i="1">
                            <a:latin typeface="Cambria Math" panose="02040503050406030204" pitchFamily="18" charset="0"/>
                          </a:rPr>
                          <m:t>𝐻</m:t>
                        </m:r>
                      </m:e>
                      <m:sub>
                        <m:r>
                          <m:rPr>
                            <m:sty m:val="p"/>
                          </m:rPr>
                          <a:rPr lang="en-US" altLang="ja-JP" sz="1050">
                            <a:latin typeface="Cambria Math" panose="02040503050406030204" pitchFamily="18" charset="0"/>
                          </a:rPr>
                          <m:t>B</m:t>
                        </m:r>
                      </m:sub>
                    </m:sSub>
                  </m:oMath>
                </a14:m>
                <a:r>
                  <a:rPr lang="en-US" altLang="ja-JP" sz="1050" dirty="0">
                    <a:latin typeface="Hiragino Kaku Gothic Pro W3" panose="020B0300000000000000" pitchFamily="34" charset="-128"/>
                    <a:ea typeface="Hiragino Kaku Gothic Pro W3" panose="020B0300000000000000" pitchFamily="34" charset="-128"/>
                  </a:rPr>
                  <a:t> : </a:t>
                </a:r>
                <a:r>
                  <a:rPr lang="ja-JP" altLang="en-US" sz="1050">
                    <a:latin typeface="Hiragino Kaku Gothic Pro W3" panose="020B0300000000000000" pitchFamily="34" charset="-128"/>
                    <a:ea typeface="Hiragino Kaku Gothic Pro W3" panose="020B0300000000000000" pitchFamily="34" charset="-128"/>
                  </a:rPr>
                  <a:t>取り出した玉が、偽物の箱からのものである</a:t>
                </a:r>
                <a:r>
                  <a:rPr lang="en-US" altLang="ja-JP" sz="1050" dirty="0">
                    <a:latin typeface="Hiragino Kaku Gothic Pro W3" panose="020B0300000000000000" pitchFamily="34" charset="-128"/>
                    <a:ea typeface="Hiragino Kaku Gothic Pro W3" panose="020B0300000000000000" pitchFamily="34" charset="-128"/>
                  </a:rPr>
                  <a:t> </a:t>
                </a: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r>
                  <a:rPr lang="en-US" altLang="ja-JP" sz="1050" dirty="0">
                    <a:latin typeface="Hiragino Kaku Gothic Pro W3" panose="020B0300000000000000" pitchFamily="34" charset="-128"/>
                    <a:ea typeface="Hiragino Kaku Gothic Pro W3" panose="020B0300000000000000" pitchFamily="34" charset="-128"/>
                  </a:rPr>
                  <a:t>S : </a:t>
                </a:r>
                <a:r>
                  <a:rPr lang="ja-JP" altLang="en-US" sz="1050">
                    <a:latin typeface="Hiragino Kaku Gothic Pro W3" panose="020B0300000000000000" pitchFamily="34" charset="-128"/>
                    <a:ea typeface="Hiragino Kaku Gothic Pro W3" panose="020B0300000000000000" pitchFamily="34" charset="-128"/>
                  </a:rPr>
                  <a:t>取り出した玉が、真珠である</a:t>
                </a:r>
                <a:endParaRPr lang="en-US" altLang="ja-JP" sz="105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r>
                  <a:rPr lang="en-US" altLang="ja-JP" sz="1050" dirty="0">
                    <a:latin typeface="Hiragino Kaku Gothic Pro W3" panose="020B0300000000000000" pitchFamily="34" charset="-128"/>
                    <a:ea typeface="Hiragino Kaku Gothic Pro W3" panose="020B0300000000000000" pitchFamily="34" charset="-128"/>
                  </a:rPr>
                  <a:t>G : </a:t>
                </a:r>
                <a:r>
                  <a:rPr lang="ja-JP" altLang="en-US" sz="1050">
                    <a:latin typeface="Hiragino Kaku Gothic Pro W3" panose="020B0300000000000000" pitchFamily="34" charset="-128"/>
                    <a:ea typeface="Hiragino Kaku Gothic Pro W3" panose="020B0300000000000000" pitchFamily="34" charset="-128"/>
                  </a:rPr>
                  <a:t>取り出した玉が、ガラス玉である</a:t>
                </a:r>
              </a:p>
            </p:txBody>
          </p:sp>
        </mc:Choice>
        <mc:Fallback xmlns="">
          <p:sp>
            <p:nvSpPr>
              <p:cNvPr id="18" name="正方形/長方形 17">
                <a:extLst>
                  <a:ext uri="{FF2B5EF4-FFF2-40B4-BE49-F238E27FC236}">
                    <a16:creationId xmlns:a16="http://schemas.microsoft.com/office/drawing/2014/main" id="{DB9BFA3F-449A-A34D-8DD6-09CC1AD1C7A2}"/>
                  </a:ext>
                </a:extLst>
              </p:cNvPr>
              <p:cNvSpPr>
                <a:spLocks noRot="1" noChangeAspect="1" noMove="1" noResize="1" noEditPoints="1" noAdjustHandles="1" noChangeArrowheads="1" noChangeShapeType="1" noTextEdit="1"/>
              </p:cNvSpPr>
              <p:nvPr/>
            </p:nvSpPr>
            <p:spPr>
              <a:xfrm>
                <a:off x="8718780" y="1468786"/>
                <a:ext cx="6096000" cy="1031886"/>
              </a:xfrm>
              <a:prstGeom prst="rect">
                <a:avLst/>
              </a:prstGeom>
              <a:blipFill>
                <a:blip r:embed="rId6"/>
                <a:stretch>
                  <a:fillRect b="-3659"/>
                </a:stretch>
              </a:blipFill>
            </p:spPr>
            <p:txBody>
              <a:bodyPr/>
              <a:lstStyle/>
              <a:p>
                <a:r>
                  <a:rPr lang="ja-JP" altLang="en-US">
                    <a:noFill/>
                  </a:rPr>
                  <a:t> </a:t>
                </a:r>
              </a:p>
            </p:txBody>
          </p:sp>
        </mc:Fallback>
      </mc:AlternateContent>
      <p:sp>
        <p:nvSpPr>
          <p:cNvPr id="8" name="日付プレースホルダー 7">
            <a:extLst>
              <a:ext uri="{FF2B5EF4-FFF2-40B4-BE49-F238E27FC236}">
                <a16:creationId xmlns:a16="http://schemas.microsoft.com/office/drawing/2014/main" id="{93821BF4-6BA7-6544-9624-48ABF191DAE7}"/>
              </a:ext>
            </a:extLst>
          </p:cNvPr>
          <p:cNvSpPr>
            <a:spLocks noGrp="1"/>
          </p:cNvSpPr>
          <p:nvPr>
            <p:ph type="dt" sz="half" idx="10"/>
          </p:nvPr>
        </p:nvSpPr>
        <p:spPr/>
        <p:txBody>
          <a:bodyPr/>
          <a:lstStyle/>
          <a:p>
            <a:fld id="{C77AFC21-D391-1140-889D-9C021D3F6A05}" type="datetime1">
              <a:rPr kumimoji="1" lang="ja-JP" altLang="en-US" smtClean="0"/>
              <a:t>2022/3/21</a:t>
            </a:fld>
            <a:endParaRPr kumimoji="1" lang="ja-JP" altLang="en-US"/>
          </a:p>
        </p:txBody>
      </p:sp>
      <p:sp>
        <p:nvSpPr>
          <p:cNvPr id="10" name="スライド番号プレースホルダー 9">
            <a:extLst>
              <a:ext uri="{FF2B5EF4-FFF2-40B4-BE49-F238E27FC236}">
                <a16:creationId xmlns:a16="http://schemas.microsoft.com/office/drawing/2014/main" id="{7FC8FB8A-2EED-2D42-A3DB-7CB911AFC013}"/>
              </a:ext>
            </a:extLst>
          </p:cNvPr>
          <p:cNvSpPr>
            <a:spLocks noGrp="1"/>
          </p:cNvSpPr>
          <p:nvPr>
            <p:ph type="sldNum" sz="quarter" idx="12"/>
          </p:nvPr>
        </p:nvSpPr>
        <p:spPr/>
        <p:txBody>
          <a:bodyPr/>
          <a:lstStyle/>
          <a:p>
            <a:fld id="{A656C2C8-CEF6-9746-8F71-B28302ED3BCE}" type="slidenum">
              <a:rPr kumimoji="1" lang="ja-JP" altLang="en-US" smtClean="0"/>
              <a:t>40</a:t>
            </a:fld>
            <a:endParaRPr kumimoji="1" lang="ja-JP" altLang="en-US"/>
          </a:p>
        </p:txBody>
      </p:sp>
    </p:spTree>
    <p:extLst>
      <p:ext uri="{BB962C8B-B14F-4D97-AF65-F5344CB8AC3E}">
        <p14:creationId xmlns:p14="http://schemas.microsoft.com/office/powerpoint/2010/main" val="386511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3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Hiragino Kaku Gothic Pro W3" panose="020B0300000000000000" pitchFamily="34" charset="-128"/>
                <a:ea typeface="Hiragino Kaku Gothic Pro W3" panose="020B0300000000000000" pitchFamily="34" charset="-128"/>
              </a:rPr>
              <a:t>ベイズ</a:t>
            </a:r>
            <a:r>
              <a:rPr lang="ja-JP" altLang="en-US">
                <a:latin typeface="Hiragino Kaku Gothic Pro W3" panose="020B0300000000000000" pitchFamily="34" charset="-128"/>
                <a:ea typeface="Hiragino Kaku Gothic Pro W3" panose="020B0300000000000000" pitchFamily="34" charset="-128"/>
              </a:rPr>
              <a:t>の展開公式の拡張</a:t>
            </a:r>
            <a:endParaRPr lang="en-US" altLang="ja-JP" dirty="0">
              <a:latin typeface="Hiragino Kaku Gothic Pro W3" panose="020B0300000000000000" pitchFamily="34" charset="-128"/>
              <a:ea typeface="Hiragino Kaku Gothic Pro W3" panose="020B0300000000000000" pitchFamily="34" charset="-128"/>
            </a:endParaRPr>
          </a:p>
          <a:p>
            <a:pPr algn="ctr"/>
            <a:r>
              <a:rPr kumimoji="1" lang="ja-JP" altLang="en-US">
                <a:latin typeface="Hiragino Kaku Gothic Pro W3" panose="020B0300000000000000" pitchFamily="34" charset="-128"/>
                <a:ea typeface="Hiragino Kaku Gothic Pro W3" panose="020B0300000000000000" pitchFamily="34" charset="-128"/>
              </a:rPr>
              <a:t>ーベイズ更新</a:t>
            </a:r>
            <a:r>
              <a:rPr kumimoji="1" lang="en-US" altLang="ja-JP" dirty="0">
                <a:latin typeface="Hiragino Kaku Gothic Pro W3" panose="020B0300000000000000" pitchFamily="34" charset="-128"/>
                <a:ea typeface="Hiragino Kaku Gothic Pro W3" panose="020B0300000000000000" pitchFamily="34" charset="-128"/>
              </a:rPr>
              <a:t>-</a:t>
            </a:r>
            <a:endParaRPr kumimoji="1" lang="ja-JP" altLang="en-US" sz="14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80131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問題を使って、ベイズっぽさを更に感じよう</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3" name="テキスト ボックス 2">
            <a:extLst>
              <a:ext uri="{FF2B5EF4-FFF2-40B4-BE49-F238E27FC236}">
                <a16:creationId xmlns:a16="http://schemas.microsoft.com/office/drawing/2014/main" id="{69D6ACFD-8284-FC43-B763-E13F55B5BEF5}"/>
              </a:ext>
            </a:extLst>
          </p:cNvPr>
          <p:cNvSpPr txBox="1"/>
          <p:nvPr/>
        </p:nvSpPr>
        <p:spPr>
          <a:xfrm>
            <a:off x="501041" y="1348364"/>
            <a:ext cx="8303876" cy="1154675"/>
          </a:xfrm>
          <a:prstGeom prst="rect">
            <a:avLst/>
          </a:prstGeom>
          <a:noFill/>
        </p:spPr>
        <p:txBody>
          <a:bodyPr wrap="none" rtlCol="0">
            <a:spAutoFit/>
          </a:bodyPr>
          <a:lstStyle/>
          <a:p>
            <a:pPr>
              <a:lnSpc>
                <a:spcPct val="150000"/>
              </a:lnSpc>
            </a:pPr>
            <a:r>
              <a:rPr kumimoji="1" lang="en-US" altLang="ja-JP" sz="1600" b="1" dirty="0">
                <a:latin typeface="Hiragino Kaku Gothic Pro W3" panose="020B0300000000000000" pitchFamily="34" charset="-128"/>
                <a:ea typeface="Hiragino Kaku Gothic Pro W3" panose="020B0300000000000000" pitchFamily="34" charset="-128"/>
              </a:rPr>
              <a:t>⑵ </a:t>
            </a:r>
            <a:r>
              <a:rPr lang="en-US" altLang="ja-JP" sz="1600" b="1" dirty="0">
                <a:latin typeface="Hiragino Kaku Gothic Pro W3" panose="020B0300000000000000" pitchFamily="34" charset="-128"/>
                <a:ea typeface="Hiragino Kaku Gothic Pro W3" panose="020B0300000000000000" pitchFamily="34" charset="-128"/>
              </a:rPr>
              <a:t>2</a:t>
            </a:r>
            <a:r>
              <a:rPr lang="ja-JP" altLang="en-US" sz="1600" b="1">
                <a:latin typeface="Hiragino Kaku Gothic Pro W3" panose="020B0300000000000000" pitchFamily="34" charset="-128"/>
                <a:ea typeface="Hiragino Kaku Gothic Pro W3" panose="020B0300000000000000" pitchFamily="34" charset="-128"/>
              </a:rPr>
              <a:t>回目に取り出した玉も</a:t>
            </a:r>
            <a:r>
              <a:rPr kumimoji="1" lang="ja-JP" altLang="en-US" sz="1600" b="1">
                <a:latin typeface="Hiragino Kaku Gothic Pro W3" panose="020B0300000000000000" pitchFamily="34" charset="-128"/>
                <a:ea typeface="Hiragino Kaku Gothic Pro W3" panose="020B0300000000000000" pitchFamily="34" charset="-128"/>
              </a:rPr>
              <a:t>真珠であった。</a:t>
            </a:r>
            <a:endParaRPr kumimoji="1" lang="en-US" altLang="ja-JP" sz="1600" b="1"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600" b="1">
                <a:latin typeface="Hiragino Kaku Gothic Pro W3" panose="020B0300000000000000" pitchFamily="34" charset="-128"/>
                <a:ea typeface="Hiragino Kaku Gothic Pro W3" panose="020B0300000000000000" pitchFamily="34" charset="-128"/>
              </a:rPr>
              <a:t>　同様に、真珠が</a:t>
            </a:r>
            <a:r>
              <a:rPr lang="en-US" altLang="ja-JP" sz="1600" b="1" dirty="0">
                <a:latin typeface="Hiragino Kaku Gothic Pro W3" panose="020B0300000000000000" pitchFamily="34" charset="-128"/>
                <a:ea typeface="Hiragino Kaku Gothic Pro W3" panose="020B0300000000000000" pitchFamily="34" charset="-128"/>
              </a:rPr>
              <a:t>1</a:t>
            </a:r>
            <a:r>
              <a:rPr lang="ja-JP" altLang="en-US" sz="1600" b="1">
                <a:latin typeface="Hiragino Kaku Gothic Pro W3" panose="020B0300000000000000" pitchFamily="34" charset="-128"/>
                <a:ea typeface="Hiragino Kaku Gothic Pro W3" panose="020B0300000000000000" pitchFamily="34" charset="-128"/>
              </a:rPr>
              <a:t>つ出た時に、箱が本物である確率と偽物である確率を確かめるが、</a:t>
            </a:r>
            <a:endParaRPr lang="en-US" altLang="ja-JP" sz="1600" b="1"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sz="1600" b="1">
                <a:latin typeface="Hiragino Kaku Gothic Pro W3" panose="020B0300000000000000" pitchFamily="34" charset="-128"/>
                <a:ea typeface="Hiragino Kaku Gothic Pro W3" panose="020B0300000000000000" pitchFamily="34" charset="-128"/>
              </a:rPr>
              <a:t>　</a:t>
            </a:r>
            <a:r>
              <a:rPr kumimoji="1" lang="en-US" altLang="ja-JP" sz="1600" b="1" dirty="0">
                <a:solidFill>
                  <a:srgbClr val="1E8A14"/>
                </a:solidFill>
                <a:latin typeface="Hiragino Kaku Gothic Pro W3" panose="020B0300000000000000" pitchFamily="34" charset="-128"/>
                <a:ea typeface="Hiragino Kaku Gothic Pro W3" panose="020B0300000000000000" pitchFamily="34" charset="-128"/>
              </a:rPr>
              <a:t>1</a:t>
            </a:r>
            <a:r>
              <a:rPr kumimoji="1" lang="ja-JP" altLang="en-US" sz="1600" b="1">
                <a:solidFill>
                  <a:srgbClr val="1E8A14"/>
                </a:solidFill>
                <a:latin typeface="Hiragino Kaku Gothic Pro W3" panose="020B0300000000000000" pitchFamily="34" charset="-128"/>
                <a:ea typeface="Hiragino Kaku Gothic Pro W3" panose="020B0300000000000000" pitchFamily="34" charset="-128"/>
              </a:rPr>
              <a:t>回目にも真珠が出ているという情報を反映させたい。</a:t>
            </a:r>
            <a:endParaRPr kumimoji="1" lang="en-US" altLang="ja-JP" sz="1600" b="1" dirty="0">
              <a:solidFill>
                <a:srgbClr val="1E8A14"/>
              </a:solidFill>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BC43A772-9BEF-C749-8A5C-36575213E6C6}"/>
                  </a:ext>
                </a:extLst>
              </p:cNvPr>
              <p:cNvSpPr/>
              <p:nvPr/>
            </p:nvSpPr>
            <p:spPr>
              <a:xfrm>
                <a:off x="4064958" y="3437630"/>
                <a:ext cx="4140259" cy="8745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400" smtClean="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b="0" i="0" smtClean="0">
                                  <a:latin typeface="Cambria Math" panose="02040503050406030204" pitchFamily="18" charset="0"/>
                                </a:rPr>
                                <m:t>A</m:t>
                              </m:r>
                            </m:sub>
                          </m:sSub>
                        </m:e>
                        <m:e>
                          <m:r>
                            <m:rPr>
                              <m:sty m:val="p"/>
                            </m:rPr>
                            <a:rPr lang="en-US" altLang="ja-JP" sz="2400" b="0" i="0" smtClean="0">
                              <a:latin typeface="Cambria Math" panose="02040503050406030204" pitchFamily="18" charset="0"/>
                            </a:rPr>
                            <m:t>S</m:t>
                          </m:r>
                        </m:e>
                      </m:d>
                      <m:r>
                        <a:rPr lang="en-US" altLang="ja-JP" sz="2400">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b="0" i="0" smtClean="0">
                                  <a:latin typeface="Cambria Math" panose="02040503050406030204" pitchFamily="18" charset="0"/>
                                  <a:ea typeface="Cambria Math" panose="02040503050406030204" pitchFamily="18" charset="0"/>
                                </a:rPr>
                                <m:t>S</m:t>
                              </m:r>
                            </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b="0" i="0" smtClean="0">
                                      <a:latin typeface="Cambria Math" panose="02040503050406030204" pitchFamily="18" charset="0"/>
                                    </a:rPr>
                                    <m:t>A</m:t>
                                  </m:r>
                                </m:sub>
                              </m:sSub>
                            </m:e>
                          </m:d>
                          <m:r>
                            <a:rPr lang="en-US" altLang="ja-JP" sz="2400" b="1" i="1" smtClean="0">
                              <a:solidFill>
                                <a:srgbClr val="FF0000"/>
                              </a:solidFill>
                              <a:latin typeface="Cambria Math" panose="02040503050406030204" pitchFamily="18" charset="0"/>
                              <a:ea typeface="Cambria Math" panose="02040503050406030204" pitchFamily="18" charset="0"/>
                            </a:rPr>
                            <m:t>𝐏</m:t>
                          </m:r>
                          <m:r>
                            <a:rPr lang="en-US" altLang="ja-JP" sz="2400" b="1" smtClean="0">
                              <a:solidFill>
                                <a:srgbClr val="FF0000"/>
                              </a:solidFill>
                              <a:latin typeface="Cambria Math" panose="02040503050406030204" pitchFamily="18" charset="0"/>
                              <a:ea typeface="Cambria Math" panose="02040503050406030204" pitchFamily="18" charset="0"/>
                            </a:rPr>
                            <m:t>(</m:t>
                          </m:r>
                          <m:sSub>
                            <m:sSubPr>
                              <m:ctrlPr>
                                <a:rPr lang="en-US" altLang="ja-JP" sz="2400" b="1" i="1">
                                  <a:solidFill>
                                    <a:srgbClr val="FF0000"/>
                                  </a:solidFill>
                                  <a:latin typeface="Cambria Math" panose="02040503050406030204" pitchFamily="18" charset="0"/>
                                </a:rPr>
                              </m:ctrlPr>
                            </m:sSubPr>
                            <m:e>
                              <m:r>
                                <a:rPr lang="en-US" altLang="ja-JP" sz="2400" b="1" i="1">
                                  <a:solidFill>
                                    <a:srgbClr val="FF0000"/>
                                  </a:solidFill>
                                  <a:latin typeface="Cambria Math" panose="02040503050406030204" pitchFamily="18" charset="0"/>
                                </a:rPr>
                                <m:t>𝑯</m:t>
                              </m:r>
                            </m:e>
                            <m:sub>
                              <m:r>
                                <a:rPr lang="en-US" altLang="ja-JP" sz="2400" b="1" i="0" smtClean="0">
                                  <a:solidFill>
                                    <a:srgbClr val="FF0000"/>
                                  </a:solidFill>
                                  <a:latin typeface="Cambria Math" panose="02040503050406030204" pitchFamily="18" charset="0"/>
                                </a:rPr>
                                <m:t>𝐀</m:t>
                              </m:r>
                            </m:sub>
                          </m:sSub>
                          <m:r>
                            <a:rPr lang="en-US" altLang="ja-JP" sz="2400" b="1">
                              <a:solidFill>
                                <a:srgbClr val="FF0000"/>
                              </a:solidFill>
                              <a:latin typeface="Cambria Math" panose="02040503050406030204" pitchFamily="18" charset="0"/>
                              <a:ea typeface="Cambria Math" panose="02040503050406030204" pitchFamily="18" charset="0"/>
                            </a:rPr>
                            <m:t>)</m:t>
                          </m:r>
                        </m:num>
                        <m:den>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r>
                            <m:rPr>
                              <m:sty m:val="p"/>
                            </m:rPr>
                            <a:rPr lang="en-US" altLang="ja-JP" sz="2400" b="0" i="0" smtClean="0">
                              <a:latin typeface="Cambria Math" panose="02040503050406030204" pitchFamily="18" charset="0"/>
                              <a:ea typeface="Cambria Math" panose="02040503050406030204" pitchFamily="18" charset="0"/>
                            </a:rPr>
                            <m:t>S</m:t>
                          </m:r>
                          <m:r>
                            <a:rPr lang="en-US" altLang="ja-JP" sz="2400">
                              <a:latin typeface="Cambria Math" panose="02040503050406030204" pitchFamily="18" charset="0"/>
                              <a:ea typeface="Cambria Math" panose="02040503050406030204" pitchFamily="18" charset="0"/>
                            </a:rPr>
                            <m:t>)</m:t>
                          </m:r>
                        </m:den>
                      </m:f>
                    </m:oMath>
                  </m:oMathPara>
                </a14:m>
                <a:endParaRPr lang="en-US" altLang="ja-JP" sz="2400" dirty="0"/>
              </a:p>
            </p:txBody>
          </p:sp>
        </mc:Choice>
        <mc:Fallback xmlns="">
          <p:sp>
            <p:nvSpPr>
              <p:cNvPr id="18" name="正方形/長方形 17">
                <a:extLst>
                  <a:ext uri="{FF2B5EF4-FFF2-40B4-BE49-F238E27FC236}">
                    <a16:creationId xmlns:a16="http://schemas.microsoft.com/office/drawing/2014/main" id="{BC43A772-9BEF-C749-8A5C-36575213E6C6}"/>
                  </a:ext>
                </a:extLst>
              </p:cNvPr>
              <p:cNvSpPr>
                <a:spLocks noRot="1" noChangeAspect="1" noMove="1" noResize="1" noEditPoints="1" noAdjustHandles="1" noChangeArrowheads="1" noChangeShapeType="1" noTextEdit="1"/>
              </p:cNvSpPr>
              <p:nvPr/>
            </p:nvSpPr>
            <p:spPr>
              <a:xfrm>
                <a:off x="4064958" y="3437630"/>
                <a:ext cx="4140259" cy="874598"/>
              </a:xfrm>
              <a:prstGeom prst="rect">
                <a:avLst/>
              </a:prstGeom>
              <a:blipFill>
                <a:blip r:embed="rId3"/>
                <a:stretch>
                  <a:fillRect b="-10000"/>
                </a:stretch>
              </a:blipFill>
            </p:spPr>
            <p:txBody>
              <a:bodyPr/>
              <a:lstStyle/>
              <a:p>
                <a:r>
                  <a:rPr lang="ja-JP" altLang="en-US">
                    <a:noFill/>
                  </a:rPr>
                  <a:t> </a:t>
                </a:r>
              </a:p>
            </p:txBody>
          </p:sp>
        </mc:Fallback>
      </mc:AlternateContent>
      <p:sp>
        <p:nvSpPr>
          <p:cNvPr id="19" name="正方形/長方形 18">
            <a:extLst>
              <a:ext uri="{FF2B5EF4-FFF2-40B4-BE49-F238E27FC236}">
                <a16:creationId xmlns:a16="http://schemas.microsoft.com/office/drawing/2014/main" id="{B6B1C943-94A7-9E4B-8C4A-664F316802DA}"/>
              </a:ext>
            </a:extLst>
          </p:cNvPr>
          <p:cNvSpPr/>
          <p:nvPr/>
        </p:nvSpPr>
        <p:spPr>
          <a:xfrm>
            <a:off x="733960" y="3437630"/>
            <a:ext cx="3595856" cy="706284"/>
          </a:xfrm>
          <a:prstGeom prst="rect">
            <a:avLst/>
          </a:prstGeom>
        </p:spPr>
        <p:txBody>
          <a:bodyPr wrap="none">
            <a:spAutoFit/>
          </a:bodyPr>
          <a:lstStyle/>
          <a:p>
            <a:pPr marL="285750" indent="-285750">
              <a:lnSpc>
                <a:spcPct val="150000"/>
              </a:lnSpc>
              <a:buFont typeface="Arial" panose="020B0604020202020204" pitchFamily="34" charset="0"/>
              <a:buChar char="•"/>
            </a:pPr>
            <a:r>
              <a:rPr lang="ja-JP" altLang="en-US" sz="1400">
                <a:latin typeface="Hiragino Kaku Gothic Pro W3" panose="020B0300000000000000" pitchFamily="34" charset="-128"/>
                <a:ea typeface="Hiragino Kaku Gothic Pro W3" panose="020B0300000000000000" pitchFamily="34" charset="-128"/>
              </a:rPr>
              <a:t>取り出した玉が、真珠であった時に、</a:t>
            </a:r>
            <a:endParaRPr lang="en-US" altLang="ja-JP" sz="14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400">
                <a:latin typeface="Hiragino Kaku Gothic Pro W3" panose="020B0300000000000000" pitchFamily="34" charset="-128"/>
                <a:ea typeface="Hiragino Kaku Gothic Pro W3" panose="020B0300000000000000" pitchFamily="34" charset="-128"/>
              </a:rPr>
              <a:t>　　それが本物の箱からのものである確率</a:t>
            </a:r>
            <a:endParaRPr lang="ja-JP" altLang="en-US" sz="1400"/>
          </a:p>
        </p:txBody>
      </p:sp>
      <mc:AlternateContent xmlns:mc="http://schemas.openxmlformats.org/markup-compatibility/2006" xmlns:a14="http://schemas.microsoft.com/office/drawing/2010/main">
        <mc:Choice Requires="a14">
          <p:sp>
            <p:nvSpPr>
              <p:cNvPr id="20" name="正方形/長方形 19">
                <a:extLst>
                  <a:ext uri="{FF2B5EF4-FFF2-40B4-BE49-F238E27FC236}">
                    <a16:creationId xmlns:a16="http://schemas.microsoft.com/office/drawing/2014/main" id="{5E1C7E48-205E-9F43-A60B-8F09450A0DD8}"/>
                  </a:ext>
                </a:extLst>
              </p:cNvPr>
              <p:cNvSpPr/>
              <p:nvPr/>
            </p:nvSpPr>
            <p:spPr>
              <a:xfrm>
                <a:off x="4064958" y="4399616"/>
                <a:ext cx="4140259" cy="8745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400" smtClean="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b="0" i="0" smtClean="0">
                                  <a:latin typeface="Cambria Math" panose="02040503050406030204" pitchFamily="18" charset="0"/>
                                </a:rPr>
                                <m:t>B</m:t>
                              </m:r>
                            </m:sub>
                          </m:sSub>
                        </m:e>
                        <m:e>
                          <m:r>
                            <m:rPr>
                              <m:sty m:val="p"/>
                            </m:rPr>
                            <a:rPr lang="en-US" altLang="ja-JP" sz="2400" b="0" i="0" smtClean="0">
                              <a:latin typeface="Cambria Math" panose="02040503050406030204" pitchFamily="18" charset="0"/>
                            </a:rPr>
                            <m:t>S</m:t>
                          </m:r>
                        </m:e>
                      </m:d>
                      <m:r>
                        <a:rPr lang="en-US" altLang="ja-JP" sz="2400">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b="0" i="0" smtClean="0">
                                  <a:latin typeface="Cambria Math" panose="02040503050406030204" pitchFamily="18" charset="0"/>
                                  <a:ea typeface="Cambria Math" panose="02040503050406030204" pitchFamily="18" charset="0"/>
                                </a:rPr>
                                <m:t>S</m:t>
                              </m:r>
                            </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b="0" i="0" smtClean="0">
                                      <a:latin typeface="Cambria Math" panose="02040503050406030204" pitchFamily="18" charset="0"/>
                                    </a:rPr>
                                    <m:t>B</m:t>
                                  </m:r>
                                </m:sub>
                              </m:sSub>
                            </m:e>
                          </m:d>
                          <m:r>
                            <a:rPr lang="en-US" altLang="ja-JP" sz="2400" b="1" i="1" smtClean="0">
                              <a:solidFill>
                                <a:srgbClr val="FF0000"/>
                              </a:solidFill>
                              <a:latin typeface="Cambria Math" panose="02040503050406030204" pitchFamily="18" charset="0"/>
                              <a:ea typeface="Cambria Math" panose="02040503050406030204" pitchFamily="18" charset="0"/>
                            </a:rPr>
                            <m:t>𝐏</m:t>
                          </m:r>
                          <m:r>
                            <a:rPr lang="en-US" altLang="ja-JP" sz="2400" b="1" smtClean="0">
                              <a:solidFill>
                                <a:srgbClr val="FF0000"/>
                              </a:solidFill>
                              <a:latin typeface="Cambria Math" panose="02040503050406030204" pitchFamily="18" charset="0"/>
                              <a:ea typeface="Cambria Math" panose="02040503050406030204" pitchFamily="18" charset="0"/>
                            </a:rPr>
                            <m:t>(</m:t>
                          </m:r>
                          <m:sSub>
                            <m:sSubPr>
                              <m:ctrlPr>
                                <a:rPr lang="en-US" altLang="ja-JP" sz="2400" b="1" i="1">
                                  <a:solidFill>
                                    <a:srgbClr val="FF0000"/>
                                  </a:solidFill>
                                  <a:latin typeface="Cambria Math" panose="02040503050406030204" pitchFamily="18" charset="0"/>
                                </a:rPr>
                              </m:ctrlPr>
                            </m:sSubPr>
                            <m:e>
                              <m:r>
                                <a:rPr lang="en-US" altLang="ja-JP" sz="2400" b="1" i="1">
                                  <a:solidFill>
                                    <a:srgbClr val="FF0000"/>
                                  </a:solidFill>
                                  <a:latin typeface="Cambria Math" panose="02040503050406030204" pitchFamily="18" charset="0"/>
                                </a:rPr>
                                <m:t>𝑯</m:t>
                              </m:r>
                            </m:e>
                            <m:sub>
                              <m:r>
                                <a:rPr lang="en-US" altLang="ja-JP" sz="2400" b="1" i="0" smtClean="0">
                                  <a:solidFill>
                                    <a:srgbClr val="FF0000"/>
                                  </a:solidFill>
                                  <a:latin typeface="Cambria Math" panose="02040503050406030204" pitchFamily="18" charset="0"/>
                                </a:rPr>
                                <m:t>𝐁</m:t>
                              </m:r>
                            </m:sub>
                          </m:sSub>
                          <m:r>
                            <a:rPr lang="en-US" altLang="ja-JP" sz="2400" b="1">
                              <a:solidFill>
                                <a:srgbClr val="FF0000"/>
                              </a:solidFill>
                              <a:latin typeface="Cambria Math" panose="02040503050406030204" pitchFamily="18" charset="0"/>
                              <a:ea typeface="Cambria Math" panose="02040503050406030204" pitchFamily="18" charset="0"/>
                            </a:rPr>
                            <m:t>)</m:t>
                          </m:r>
                        </m:num>
                        <m:den>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r>
                            <m:rPr>
                              <m:sty m:val="p"/>
                            </m:rPr>
                            <a:rPr lang="en-US" altLang="ja-JP" sz="2400" b="0" i="0" smtClean="0">
                              <a:latin typeface="Cambria Math" panose="02040503050406030204" pitchFamily="18" charset="0"/>
                              <a:ea typeface="Cambria Math" panose="02040503050406030204" pitchFamily="18" charset="0"/>
                            </a:rPr>
                            <m:t>S</m:t>
                          </m:r>
                          <m:r>
                            <a:rPr lang="en-US" altLang="ja-JP" sz="2400">
                              <a:latin typeface="Cambria Math" panose="02040503050406030204" pitchFamily="18" charset="0"/>
                              <a:ea typeface="Cambria Math" panose="02040503050406030204" pitchFamily="18" charset="0"/>
                            </a:rPr>
                            <m:t>)</m:t>
                          </m:r>
                        </m:den>
                      </m:f>
                    </m:oMath>
                  </m:oMathPara>
                </a14:m>
                <a:endParaRPr lang="en-US" altLang="ja-JP" sz="2400" dirty="0"/>
              </a:p>
            </p:txBody>
          </p:sp>
        </mc:Choice>
        <mc:Fallback xmlns="">
          <p:sp>
            <p:nvSpPr>
              <p:cNvPr id="20" name="正方形/長方形 19">
                <a:extLst>
                  <a:ext uri="{FF2B5EF4-FFF2-40B4-BE49-F238E27FC236}">
                    <a16:creationId xmlns:a16="http://schemas.microsoft.com/office/drawing/2014/main" id="{5E1C7E48-205E-9F43-A60B-8F09450A0DD8}"/>
                  </a:ext>
                </a:extLst>
              </p:cNvPr>
              <p:cNvSpPr>
                <a:spLocks noRot="1" noChangeAspect="1" noMove="1" noResize="1" noEditPoints="1" noAdjustHandles="1" noChangeArrowheads="1" noChangeShapeType="1" noTextEdit="1"/>
              </p:cNvSpPr>
              <p:nvPr/>
            </p:nvSpPr>
            <p:spPr>
              <a:xfrm>
                <a:off x="4064958" y="4399616"/>
                <a:ext cx="4140259" cy="874598"/>
              </a:xfrm>
              <a:prstGeom prst="rect">
                <a:avLst/>
              </a:prstGeom>
              <a:blipFill>
                <a:blip r:embed="rId4"/>
                <a:stretch>
                  <a:fillRect b="-10000"/>
                </a:stretch>
              </a:blipFill>
            </p:spPr>
            <p:txBody>
              <a:bodyPr/>
              <a:lstStyle/>
              <a:p>
                <a:r>
                  <a:rPr lang="ja-JP" altLang="en-US">
                    <a:noFill/>
                  </a:rPr>
                  <a:t> </a:t>
                </a:r>
              </a:p>
            </p:txBody>
          </p:sp>
        </mc:Fallback>
      </mc:AlternateContent>
      <p:sp>
        <p:nvSpPr>
          <p:cNvPr id="21" name="正方形/長方形 20">
            <a:extLst>
              <a:ext uri="{FF2B5EF4-FFF2-40B4-BE49-F238E27FC236}">
                <a16:creationId xmlns:a16="http://schemas.microsoft.com/office/drawing/2014/main" id="{B3981C50-BA97-3C4E-86ED-EBB2933F90A5}"/>
              </a:ext>
            </a:extLst>
          </p:cNvPr>
          <p:cNvSpPr/>
          <p:nvPr/>
        </p:nvSpPr>
        <p:spPr>
          <a:xfrm>
            <a:off x="733960" y="4471572"/>
            <a:ext cx="3595856" cy="706284"/>
          </a:xfrm>
          <a:prstGeom prst="rect">
            <a:avLst/>
          </a:prstGeom>
        </p:spPr>
        <p:txBody>
          <a:bodyPr wrap="none">
            <a:spAutoFit/>
          </a:bodyPr>
          <a:lstStyle/>
          <a:p>
            <a:pPr marL="285750" indent="-285750">
              <a:lnSpc>
                <a:spcPct val="150000"/>
              </a:lnSpc>
              <a:buFont typeface="Arial" panose="020B0604020202020204" pitchFamily="34" charset="0"/>
              <a:buChar char="•"/>
            </a:pPr>
            <a:r>
              <a:rPr lang="ja-JP" altLang="en-US" sz="1400">
                <a:latin typeface="Hiragino Kaku Gothic Pro W3" panose="020B0300000000000000" pitchFamily="34" charset="-128"/>
                <a:ea typeface="Hiragino Kaku Gothic Pro W3" panose="020B0300000000000000" pitchFamily="34" charset="-128"/>
              </a:rPr>
              <a:t>取り出した玉が、真珠であった時に、</a:t>
            </a:r>
            <a:endParaRPr lang="en-US" altLang="ja-JP" sz="14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400">
                <a:latin typeface="Hiragino Kaku Gothic Pro W3" panose="020B0300000000000000" pitchFamily="34" charset="-128"/>
                <a:ea typeface="Hiragino Kaku Gothic Pro W3" panose="020B0300000000000000" pitchFamily="34" charset="-128"/>
              </a:rPr>
              <a:t>　　それが偽物の箱からのものである確率</a:t>
            </a:r>
            <a:endParaRPr lang="ja-JP" altLang="en-US" sz="1400"/>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968A32A8-54C2-B34A-A1D6-C2DFC3BC65E7}"/>
                  </a:ext>
                </a:extLst>
              </p:cNvPr>
              <p:cNvSpPr txBox="1"/>
              <p:nvPr/>
            </p:nvSpPr>
            <p:spPr>
              <a:xfrm>
                <a:off x="7940362" y="3429000"/>
                <a:ext cx="1556836" cy="791820"/>
              </a:xfrm>
              <a:prstGeom prst="rect">
                <a:avLst/>
              </a:prstGeom>
              <a:noFill/>
            </p:spPr>
            <p:txBody>
              <a:bodyPr wrap="none" rtlCol="0">
                <a:spAutoFit/>
              </a:bodyPr>
              <a:lstStyle/>
              <a:p>
                <a:r>
                  <a:rPr kumimoji="1" lang="ja-JP" altLang="en-US" sz="2000"/>
                  <a:t>・・・・</a:t>
                </a:r>
                <a14:m>
                  <m:oMath xmlns:m="http://schemas.openxmlformats.org/officeDocument/2006/math">
                    <m:f>
                      <m:fPr>
                        <m:ctrlPr>
                          <a:rPr kumimoji="1" lang="en-US" altLang="ja-JP" sz="3200" i="1" smtClean="0">
                            <a:latin typeface="Cambria Math" panose="02040503050406030204" pitchFamily="18" charset="0"/>
                          </a:rPr>
                        </m:ctrlPr>
                      </m:fPr>
                      <m:num>
                        <m:r>
                          <a:rPr kumimoji="1" lang="en-US" altLang="ja-JP" sz="3200" b="0" i="1" smtClean="0">
                            <a:latin typeface="Cambria Math" panose="02040503050406030204" pitchFamily="18" charset="0"/>
                          </a:rPr>
                          <m:t>9</m:t>
                        </m:r>
                      </m:num>
                      <m:den>
                        <m:r>
                          <a:rPr kumimoji="1" lang="en-US" altLang="ja-JP" sz="3200" b="0" i="1" smtClean="0">
                            <a:latin typeface="Cambria Math" panose="02040503050406030204" pitchFamily="18" charset="0"/>
                          </a:rPr>
                          <m:t>10</m:t>
                        </m:r>
                      </m:den>
                    </m:f>
                  </m:oMath>
                </a14:m>
                <a:endParaRPr kumimoji="1" lang="ja-JP" altLang="en-US" sz="2000"/>
              </a:p>
            </p:txBody>
          </p:sp>
        </mc:Choice>
        <mc:Fallback xmlns="">
          <p:sp>
            <p:nvSpPr>
              <p:cNvPr id="22" name="テキスト ボックス 21">
                <a:extLst>
                  <a:ext uri="{FF2B5EF4-FFF2-40B4-BE49-F238E27FC236}">
                    <a16:creationId xmlns:a16="http://schemas.microsoft.com/office/drawing/2014/main" id="{968A32A8-54C2-B34A-A1D6-C2DFC3BC65E7}"/>
                  </a:ext>
                </a:extLst>
              </p:cNvPr>
              <p:cNvSpPr txBox="1">
                <a:spLocks noRot="1" noChangeAspect="1" noMove="1" noResize="1" noEditPoints="1" noAdjustHandles="1" noChangeArrowheads="1" noChangeShapeType="1" noTextEdit="1"/>
              </p:cNvSpPr>
              <p:nvPr/>
            </p:nvSpPr>
            <p:spPr>
              <a:xfrm>
                <a:off x="7940362" y="3429000"/>
                <a:ext cx="1556836" cy="791820"/>
              </a:xfrm>
              <a:prstGeom prst="rect">
                <a:avLst/>
              </a:prstGeom>
              <a:blipFill>
                <a:blip r:embed="rId5"/>
                <a:stretch>
                  <a:fillRect l="-4065" b="-4762"/>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61DF5F19-19CF-7E42-97B0-0D1602DD1945}"/>
              </a:ext>
            </a:extLst>
          </p:cNvPr>
          <p:cNvSpPr txBox="1"/>
          <p:nvPr/>
        </p:nvSpPr>
        <p:spPr>
          <a:xfrm>
            <a:off x="733960" y="3033495"/>
            <a:ext cx="1082348" cy="307777"/>
          </a:xfrm>
          <a:prstGeom prst="rect">
            <a:avLst/>
          </a:prstGeom>
          <a:noFill/>
        </p:spPr>
        <p:txBody>
          <a:bodyPr wrap="none" rtlCol="0">
            <a:spAutoFit/>
          </a:bodyPr>
          <a:lstStyle/>
          <a:p>
            <a:r>
              <a:rPr kumimoji="1" lang="ja-JP" altLang="en-US" sz="1400">
                <a:latin typeface="Hiragino Kaku Gothic Pro W3" panose="020B0300000000000000" pitchFamily="34" charset="-128"/>
                <a:ea typeface="Hiragino Kaku Gothic Pro W3" panose="020B0300000000000000" pitchFamily="34" charset="-128"/>
              </a:rPr>
              <a:t>計算すると</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5B5D4DEB-2BBD-5C45-B59F-4F4805483F20}"/>
                  </a:ext>
                </a:extLst>
              </p:cNvPr>
              <p:cNvSpPr txBox="1"/>
              <p:nvPr/>
            </p:nvSpPr>
            <p:spPr>
              <a:xfrm>
                <a:off x="7940362" y="4400681"/>
                <a:ext cx="1556836" cy="790794"/>
              </a:xfrm>
              <a:prstGeom prst="rect">
                <a:avLst/>
              </a:prstGeom>
              <a:noFill/>
            </p:spPr>
            <p:txBody>
              <a:bodyPr wrap="none" rtlCol="0">
                <a:spAutoFit/>
              </a:bodyPr>
              <a:lstStyle/>
              <a:p>
                <a:r>
                  <a:rPr kumimoji="1" lang="ja-JP" altLang="en-US" sz="2000"/>
                  <a:t>・・・・</a:t>
                </a:r>
                <a14:m>
                  <m:oMath xmlns:m="http://schemas.openxmlformats.org/officeDocument/2006/math">
                    <m:f>
                      <m:fPr>
                        <m:ctrlPr>
                          <a:rPr kumimoji="1" lang="en-US" altLang="ja-JP" sz="320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10</m:t>
                        </m:r>
                      </m:den>
                    </m:f>
                  </m:oMath>
                </a14:m>
                <a:endParaRPr kumimoji="1" lang="ja-JP" altLang="en-US" sz="2000"/>
              </a:p>
            </p:txBody>
          </p:sp>
        </mc:Choice>
        <mc:Fallback xmlns="">
          <p:sp>
            <p:nvSpPr>
              <p:cNvPr id="31" name="テキスト ボックス 30">
                <a:extLst>
                  <a:ext uri="{FF2B5EF4-FFF2-40B4-BE49-F238E27FC236}">
                    <a16:creationId xmlns:a16="http://schemas.microsoft.com/office/drawing/2014/main" id="{5B5D4DEB-2BBD-5C45-B59F-4F4805483F20}"/>
                  </a:ext>
                </a:extLst>
              </p:cNvPr>
              <p:cNvSpPr txBox="1">
                <a:spLocks noRot="1" noChangeAspect="1" noMove="1" noResize="1" noEditPoints="1" noAdjustHandles="1" noChangeArrowheads="1" noChangeShapeType="1" noTextEdit="1"/>
              </p:cNvSpPr>
              <p:nvPr/>
            </p:nvSpPr>
            <p:spPr>
              <a:xfrm>
                <a:off x="7940362" y="4400681"/>
                <a:ext cx="1556836" cy="790794"/>
              </a:xfrm>
              <a:prstGeom prst="rect">
                <a:avLst/>
              </a:prstGeom>
              <a:blipFill>
                <a:blip r:embed="rId6"/>
                <a:stretch>
                  <a:fillRect l="-4065" b="-47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1B048EC7-03B5-5E49-B27C-9D57622B2205}"/>
                  </a:ext>
                </a:extLst>
              </p:cNvPr>
              <p:cNvSpPr/>
              <p:nvPr/>
            </p:nvSpPr>
            <p:spPr>
              <a:xfrm>
                <a:off x="8718780" y="1468786"/>
                <a:ext cx="6096000" cy="1031886"/>
              </a:xfrm>
              <a:prstGeom prst="rect">
                <a:avLst/>
              </a:prstGeom>
            </p:spPr>
            <p:txBody>
              <a:bodyPr>
                <a:spAutoFit/>
              </a:bodyPr>
              <a:lstStyle/>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latin typeface="Cambria Math" panose="02040503050406030204" pitchFamily="18" charset="0"/>
                          </a:rPr>
                        </m:ctrlPr>
                      </m:sSubPr>
                      <m:e>
                        <m:r>
                          <a:rPr lang="en-US" altLang="ja-JP" sz="1050" i="1">
                            <a:latin typeface="Cambria Math" panose="02040503050406030204" pitchFamily="18" charset="0"/>
                          </a:rPr>
                          <m:t>𝐻</m:t>
                        </m:r>
                      </m:e>
                      <m:sub>
                        <m:r>
                          <m:rPr>
                            <m:sty m:val="p"/>
                          </m:rPr>
                          <a:rPr lang="en-US" altLang="ja-JP" sz="1050">
                            <a:latin typeface="Cambria Math" panose="02040503050406030204" pitchFamily="18" charset="0"/>
                          </a:rPr>
                          <m:t>A</m:t>
                        </m:r>
                      </m:sub>
                    </m:sSub>
                  </m:oMath>
                </a14:m>
                <a:r>
                  <a:rPr lang="en-US" altLang="ja-JP" sz="1050" dirty="0">
                    <a:latin typeface="Hiragino Kaku Gothic Pro W3" panose="020B0300000000000000" pitchFamily="34" charset="-128"/>
                    <a:ea typeface="Hiragino Kaku Gothic Pro W3" panose="020B0300000000000000" pitchFamily="34" charset="-128"/>
                  </a:rPr>
                  <a:t> : </a:t>
                </a:r>
                <a:r>
                  <a:rPr lang="ja-JP" altLang="en-US" sz="1050">
                    <a:latin typeface="Hiragino Kaku Gothic Pro W3" panose="020B0300000000000000" pitchFamily="34" charset="-128"/>
                    <a:ea typeface="Hiragino Kaku Gothic Pro W3" panose="020B0300000000000000" pitchFamily="34" charset="-128"/>
                  </a:rPr>
                  <a:t>取り出した玉が、本物の箱からのものである</a:t>
                </a:r>
                <a:endParaRPr lang="en-US" altLang="ja-JP" sz="105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latin typeface="Cambria Math" panose="02040503050406030204" pitchFamily="18" charset="0"/>
                          </a:rPr>
                        </m:ctrlPr>
                      </m:sSubPr>
                      <m:e>
                        <m:r>
                          <a:rPr lang="en-US" altLang="ja-JP" sz="1050" i="1">
                            <a:latin typeface="Cambria Math" panose="02040503050406030204" pitchFamily="18" charset="0"/>
                          </a:rPr>
                          <m:t>𝐻</m:t>
                        </m:r>
                      </m:e>
                      <m:sub>
                        <m:r>
                          <m:rPr>
                            <m:sty m:val="p"/>
                          </m:rPr>
                          <a:rPr lang="en-US" altLang="ja-JP" sz="1050">
                            <a:latin typeface="Cambria Math" panose="02040503050406030204" pitchFamily="18" charset="0"/>
                          </a:rPr>
                          <m:t>B</m:t>
                        </m:r>
                      </m:sub>
                    </m:sSub>
                  </m:oMath>
                </a14:m>
                <a:r>
                  <a:rPr lang="en-US" altLang="ja-JP" sz="1050" dirty="0">
                    <a:latin typeface="Hiragino Kaku Gothic Pro W3" panose="020B0300000000000000" pitchFamily="34" charset="-128"/>
                    <a:ea typeface="Hiragino Kaku Gothic Pro W3" panose="020B0300000000000000" pitchFamily="34" charset="-128"/>
                  </a:rPr>
                  <a:t> : </a:t>
                </a:r>
                <a:r>
                  <a:rPr lang="ja-JP" altLang="en-US" sz="1050">
                    <a:latin typeface="Hiragino Kaku Gothic Pro W3" panose="020B0300000000000000" pitchFamily="34" charset="-128"/>
                    <a:ea typeface="Hiragino Kaku Gothic Pro W3" panose="020B0300000000000000" pitchFamily="34" charset="-128"/>
                  </a:rPr>
                  <a:t>取り出した玉が、偽物の箱からのものである</a:t>
                </a:r>
                <a:r>
                  <a:rPr lang="en-US" altLang="ja-JP" sz="1050" dirty="0">
                    <a:latin typeface="Hiragino Kaku Gothic Pro W3" panose="020B0300000000000000" pitchFamily="34" charset="-128"/>
                    <a:ea typeface="Hiragino Kaku Gothic Pro W3" panose="020B0300000000000000" pitchFamily="34" charset="-128"/>
                  </a:rPr>
                  <a:t> </a:t>
                </a: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r>
                  <a:rPr lang="en-US" altLang="ja-JP" sz="1050" dirty="0">
                    <a:latin typeface="Hiragino Kaku Gothic Pro W3" panose="020B0300000000000000" pitchFamily="34" charset="-128"/>
                    <a:ea typeface="Hiragino Kaku Gothic Pro W3" panose="020B0300000000000000" pitchFamily="34" charset="-128"/>
                  </a:rPr>
                  <a:t>S : </a:t>
                </a:r>
                <a:r>
                  <a:rPr lang="ja-JP" altLang="en-US" sz="1050">
                    <a:latin typeface="Hiragino Kaku Gothic Pro W3" panose="020B0300000000000000" pitchFamily="34" charset="-128"/>
                    <a:ea typeface="Hiragino Kaku Gothic Pro W3" panose="020B0300000000000000" pitchFamily="34" charset="-128"/>
                  </a:rPr>
                  <a:t>取り出した玉が、真珠である</a:t>
                </a:r>
                <a:endParaRPr lang="en-US" altLang="ja-JP" sz="105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r>
                  <a:rPr lang="en-US" altLang="ja-JP" sz="1050" dirty="0">
                    <a:latin typeface="Hiragino Kaku Gothic Pro W3" panose="020B0300000000000000" pitchFamily="34" charset="-128"/>
                    <a:ea typeface="Hiragino Kaku Gothic Pro W3" panose="020B0300000000000000" pitchFamily="34" charset="-128"/>
                  </a:rPr>
                  <a:t>G : </a:t>
                </a:r>
                <a:r>
                  <a:rPr lang="ja-JP" altLang="en-US" sz="1050">
                    <a:latin typeface="Hiragino Kaku Gothic Pro W3" panose="020B0300000000000000" pitchFamily="34" charset="-128"/>
                    <a:ea typeface="Hiragino Kaku Gothic Pro W3" panose="020B0300000000000000" pitchFamily="34" charset="-128"/>
                  </a:rPr>
                  <a:t>取り出した玉が、ガラス玉である</a:t>
                </a:r>
              </a:p>
            </p:txBody>
          </p:sp>
        </mc:Choice>
        <mc:Fallback xmlns="">
          <p:sp>
            <p:nvSpPr>
              <p:cNvPr id="32" name="正方形/長方形 31">
                <a:extLst>
                  <a:ext uri="{FF2B5EF4-FFF2-40B4-BE49-F238E27FC236}">
                    <a16:creationId xmlns:a16="http://schemas.microsoft.com/office/drawing/2014/main" id="{1B048EC7-03B5-5E49-B27C-9D57622B2205}"/>
                  </a:ext>
                </a:extLst>
              </p:cNvPr>
              <p:cNvSpPr>
                <a:spLocks noRot="1" noChangeAspect="1" noMove="1" noResize="1" noEditPoints="1" noAdjustHandles="1" noChangeArrowheads="1" noChangeShapeType="1" noTextEdit="1"/>
              </p:cNvSpPr>
              <p:nvPr/>
            </p:nvSpPr>
            <p:spPr>
              <a:xfrm>
                <a:off x="8718780" y="1468786"/>
                <a:ext cx="6096000" cy="1031886"/>
              </a:xfrm>
              <a:prstGeom prst="rect">
                <a:avLst/>
              </a:prstGeom>
              <a:blipFill>
                <a:blip r:embed="rId7"/>
                <a:stretch>
                  <a:fillRect b="-3659"/>
                </a:stretch>
              </a:blipFill>
            </p:spPr>
            <p:txBody>
              <a:bodyPr/>
              <a:lstStyle/>
              <a:p>
                <a:r>
                  <a:rPr lang="ja-JP" altLang="en-US">
                    <a:noFill/>
                  </a:rPr>
                  <a:t> </a:t>
                </a:r>
              </a:p>
            </p:txBody>
          </p:sp>
        </mc:Fallback>
      </mc:AlternateContent>
      <p:sp>
        <p:nvSpPr>
          <p:cNvPr id="8" name="日付プレースホルダー 7">
            <a:extLst>
              <a:ext uri="{FF2B5EF4-FFF2-40B4-BE49-F238E27FC236}">
                <a16:creationId xmlns:a16="http://schemas.microsoft.com/office/drawing/2014/main" id="{B14C99D7-ED11-584C-95C7-09B8A051FC8D}"/>
              </a:ext>
            </a:extLst>
          </p:cNvPr>
          <p:cNvSpPr>
            <a:spLocks noGrp="1"/>
          </p:cNvSpPr>
          <p:nvPr>
            <p:ph type="dt" sz="half" idx="10"/>
          </p:nvPr>
        </p:nvSpPr>
        <p:spPr/>
        <p:txBody>
          <a:bodyPr/>
          <a:lstStyle/>
          <a:p>
            <a:fld id="{C5D58F96-7103-A041-BB26-55B7AD61AE79}" type="datetime1">
              <a:rPr kumimoji="1" lang="ja-JP" altLang="en-US" smtClean="0"/>
              <a:t>2022/3/21</a:t>
            </a:fld>
            <a:endParaRPr kumimoji="1" lang="ja-JP" altLang="en-US"/>
          </a:p>
        </p:txBody>
      </p:sp>
      <p:sp>
        <p:nvSpPr>
          <p:cNvPr id="10" name="スライド番号プレースホルダー 9">
            <a:extLst>
              <a:ext uri="{FF2B5EF4-FFF2-40B4-BE49-F238E27FC236}">
                <a16:creationId xmlns:a16="http://schemas.microsoft.com/office/drawing/2014/main" id="{923381BE-29AA-534D-8B09-0F2B3DAD7E79}"/>
              </a:ext>
            </a:extLst>
          </p:cNvPr>
          <p:cNvSpPr>
            <a:spLocks noGrp="1"/>
          </p:cNvSpPr>
          <p:nvPr>
            <p:ph type="sldNum" sz="quarter" idx="12"/>
          </p:nvPr>
        </p:nvSpPr>
        <p:spPr/>
        <p:txBody>
          <a:bodyPr/>
          <a:lstStyle/>
          <a:p>
            <a:fld id="{A656C2C8-CEF6-9746-8F71-B28302ED3BCE}" type="slidenum">
              <a:rPr kumimoji="1" lang="ja-JP" altLang="en-US" smtClean="0"/>
              <a:t>41</a:t>
            </a:fld>
            <a:endParaRPr kumimoji="1" lang="ja-JP" altLang="en-US"/>
          </a:p>
        </p:txBody>
      </p:sp>
    </p:spTree>
    <p:extLst>
      <p:ext uri="{BB962C8B-B14F-4D97-AF65-F5344CB8AC3E}">
        <p14:creationId xmlns:p14="http://schemas.microsoft.com/office/powerpoint/2010/main" val="27180679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Hiragino Kaku Gothic Pro W3" panose="020B0300000000000000" pitchFamily="34" charset="-128"/>
                <a:ea typeface="Hiragino Kaku Gothic Pro W3" panose="020B0300000000000000" pitchFamily="34" charset="-128"/>
              </a:rPr>
              <a:t>ベイズ</a:t>
            </a:r>
            <a:r>
              <a:rPr lang="ja-JP" altLang="en-US">
                <a:latin typeface="Hiragino Kaku Gothic Pro W3" panose="020B0300000000000000" pitchFamily="34" charset="-128"/>
                <a:ea typeface="Hiragino Kaku Gothic Pro W3" panose="020B0300000000000000" pitchFamily="34" charset="-128"/>
              </a:rPr>
              <a:t>の展開公式の拡張</a:t>
            </a:r>
            <a:endParaRPr lang="en-US" altLang="ja-JP" dirty="0">
              <a:latin typeface="Hiragino Kaku Gothic Pro W3" panose="020B0300000000000000" pitchFamily="34" charset="-128"/>
              <a:ea typeface="Hiragino Kaku Gothic Pro W3" panose="020B0300000000000000" pitchFamily="34" charset="-128"/>
            </a:endParaRPr>
          </a:p>
          <a:p>
            <a:pPr algn="ctr"/>
            <a:r>
              <a:rPr kumimoji="1" lang="ja-JP" altLang="en-US">
                <a:latin typeface="Hiragino Kaku Gothic Pro W3" panose="020B0300000000000000" pitchFamily="34" charset="-128"/>
                <a:ea typeface="Hiragino Kaku Gothic Pro W3" panose="020B0300000000000000" pitchFamily="34" charset="-128"/>
              </a:rPr>
              <a:t>ーベイズ更新</a:t>
            </a:r>
            <a:r>
              <a:rPr kumimoji="1" lang="en-US" altLang="ja-JP" dirty="0">
                <a:latin typeface="Hiragino Kaku Gothic Pro W3" panose="020B0300000000000000" pitchFamily="34" charset="-128"/>
                <a:ea typeface="Hiragino Kaku Gothic Pro W3" panose="020B0300000000000000" pitchFamily="34" charset="-128"/>
              </a:rPr>
              <a:t>-</a:t>
            </a:r>
            <a:endParaRPr kumimoji="1" lang="ja-JP" altLang="en-US" sz="14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80131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問題を使って、ベイズっぽさを更に感じよう</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3" name="テキスト ボックス 2">
            <a:extLst>
              <a:ext uri="{FF2B5EF4-FFF2-40B4-BE49-F238E27FC236}">
                <a16:creationId xmlns:a16="http://schemas.microsoft.com/office/drawing/2014/main" id="{69D6ACFD-8284-FC43-B763-E13F55B5BEF5}"/>
              </a:ext>
            </a:extLst>
          </p:cNvPr>
          <p:cNvSpPr txBox="1"/>
          <p:nvPr/>
        </p:nvSpPr>
        <p:spPr>
          <a:xfrm>
            <a:off x="501041" y="1348364"/>
            <a:ext cx="8305479" cy="1154675"/>
          </a:xfrm>
          <a:prstGeom prst="rect">
            <a:avLst/>
          </a:prstGeom>
          <a:noFill/>
        </p:spPr>
        <p:txBody>
          <a:bodyPr wrap="none" rtlCol="0">
            <a:spAutoFit/>
          </a:bodyPr>
          <a:lstStyle/>
          <a:p>
            <a:pPr>
              <a:lnSpc>
                <a:spcPct val="150000"/>
              </a:lnSpc>
            </a:pPr>
            <a:r>
              <a:rPr lang="ja-JP" altLang="en-US" sz="1600" b="1">
                <a:latin typeface="Hiragino Kaku Gothic Pro W3" panose="020B0300000000000000" pitchFamily="34" charset="-128"/>
                <a:ea typeface="Hiragino Kaku Gothic Pro W3" panose="020B0300000000000000" pitchFamily="34" charset="-128"/>
              </a:rPr>
              <a:t>⑶</a:t>
            </a:r>
            <a:r>
              <a:rPr kumimoji="1" lang="en-US" altLang="ja-JP" sz="1600" b="1" dirty="0">
                <a:latin typeface="Hiragino Kaku Gothic Pro W3" panose="020B0300000000000000" pitchFamily="34" charset="-128"/>
                <a:ea typeface="Hiragino Kaku Gothic Pro W3" panose="020B0300000000000000" pitchFamily="34" charset="-128"/>
              </a:rPr>
              <a:t> 3</a:t>
            </a:r>
            <a:r>
              <a:rPr lang="ja-JP" altLang="en-US" sz="1600" b="1">
                <a:latin typeface="Hiragino Kaku Gothic Pro W3" panose="020B0300000000000000" pitchFamily="34" charset="-128"/>
                <a:ea typeface="Hiragino Kaku Gothic Pro W3" panose="020B0300000000000000" pitchFamily="34" charset="-128"/>
              </a:rPr>
              <a:t>回目に取り出した玉はガラス玉</a:t>
            </a:r>
            <a:r>
              <a:rPr kumimoji="1" lang="ja-JP" altLang="en-US" sz="1600" b="1">
                <a:latin typeface="Hiragino Kaku Gothic Pro W3" panose="020B0300000000000000" pitchFamily="34" charset="-128"/>
                <a:ea typeface="Hiragino Kaku Gothic Pro W3" panose="020B0300000000000000" pitchFamily="34" charset="-128"/>
              </a:rPr>
              <a:t>であった。</a:t>
            </a:r>
            <a:r>
              <a:rPr lang="ja-JP" altLang="en-US" sz="1600" b="1">
                <a:latin typeface="Hiragino Kaku Gothic Pro W3" panose="020B0300000000000000" pitchFamily="34" charset="-128"/>
                <a:ea typeface="Hiragino Kaku Gothic Pro W3" panose="020B0300000000000000" pitchFamily="34" charset="-128"/>
              </a:rPr>
              <a:t>同様の手順で、ガラスが</a:t>
            </a:r>
            <a:r>
              <a:rPr lang="en-US" altLang="ja-JP" sz="1600" b="1" dirty="0">
                <a:latin typeface="Hiragino Kaku Gothic Pro W3" panose="020B0300000000000000" pitchFamily="34" charset="-128"/>
                <a:ea typeface="Hiragino Kaku Gothic Pro W3" panose="020B0300000000000000" pitchFamily="34" charset="-128"/>
              </a:rPr>
              <a:t>1</a:t>
            </a:r>
            <a:r>
              <a:rPr lang="ja-JP" altLang="en-US" sz="1600" b="1">
                <a:latin typeface="Hiragino Kaku Gothic Pro W3" panose="020B0300000000000000" pitchFamily="34" charset="-128"/>
                <a:ea typeface="Hiragino Kaku Gothic Pro W3" panose="020B0300000000000000" pitchFamily="34" charset="-128"/>
              </a:rPr>
              <a:t>つ出た時に、</a:t>
            </a:r>
            <a:endParaRPr lang="en-US" altLang="ja-JP" sz="1600" b="1"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600" b="1">
                <a:latin typeface="Hiragino Kaku Gothic Pro W3" panose="020B0300000000000000" pitchFamily="34" charset="-128"/>
                <a:ea typeface="Hiragino Kaku Gothic Pro W3" panose="020B0300000000000000" pitchFamily="34" charset="-128"/>
              </a:rPr>
              <a:t>　箱が本物である確率と偽物である確率を確かめる。</a:t>
            </a:r>
            <a:endParaRPr lang="en-US" altLang="ja-JP" sz="1600" b="1"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sz="1600" b="1">
                <a:latin typeface="Hiragino Kaku Gothic Pro W3" panose="020B0300000000000000" pitchFamily="34" charset="-128"/>
                <a:ea typeface="Hiragino Kaku Gothic Pro W3" panose="020B0300000000000000" pitchFamily="34" charset="-128"/>
              </a:rPr>
              <a:t>　この時、</a:t>
            </a:r>
            <a:r>
              <a:rPr kumimoji="1" lang="en-US" altLang="ja-JP" sz="1600" b="1" dirty="0">
                <a:solidFill>
                  <a:srgbClr val="1E8A14"/>
                </a:solidFill>
                <a:latin typeface="Hiragino Kaku Gothic Pro W3" panose="020B0300000000000000" pitchFamily="34" charset="-128"/>
                <a:ea typeface="Hiragino Kaku Gothic Pro W3" panose="020B0300000000000000" pitchFamily="34" charset="-128"/>
              </a:rPr>
              <a:t>1</a:t>
            </a:r>
            <a:r>
              <a:rPr kumimoji="1" lang="ja-JP" altLang="en-US" sz="1600" b="1">
                <a:solidFill>
                  <a:srgbClr val="1E8A14"/>
                </a:solidFill>
                <a:latin typeface="Hiragino Kaku Gothic Pro W3" panose="020B0300000000000000" pitchFamily="34" charset="-128"/>
                <a:ea typeface="Hiragino Kaku Gothic Pro W3" panose="020B0300000000000000" pitchFamily="34" charset="-128"/>
              </a:rPr>
              <a:t>回目にも</a:t>
            </a:r>
            <a:r>
              <a:rPr kumimoji="1" lang="en-US" altLang="ja-JP" sz="1600" b="1" dirty="0">
                <a:solidFill>
                  <a:srgbClr val="1E8A14"/>
                </a:solidFill>
                <a:latin typeface="Hiragino Kaku Gothic Pro W3" panose="020B0300000000000000" pitchFamily="34" charset="-128"/>
                <a:ea typeface="Hiragino Kaku Gothic Pro W3" panose="020B0300000000000000" pitchFamily="34" charset="-128"/>
              </a:rPr>
              <a:t>2</a:t>
            </a:r>
            <a:r>
              <a:rPr kumimoji="1" lang="ja-JP" altLang="en-US" sz="1600" b="1">
                <a:solidFill>
                  <a:srgbClr val="1E8A14"/>
                </a:solidFill>
                <a:latin typeface="Hiragino Kaku Gothic Pro W3" panose="020B0300000000000000" pitchFamily="34" charset="-128"/>
                <a:ea typeface="Hiragino Kaku Gothic Pro W3" panose="020B0300000000000000" pitchFamily="34" charset="-128"/>
              </a:rPr>
              <a:t>回目にも真珠が出ているという情報を反映させたい。</a:t>
            </a:r>
            <a:endParaRPr kumimoji="1" lang="en-US" altLang="ja-JP" sz="1600" b="1" dirty="0">
              <a:solidFill>
                <a:srgbClr val="1E8A14"/>
              </a:solidFill>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BAE804AE-35C3-394E-83B6-217F8BDA4D2B}"/>
                  </a:ext>
                </a:extLst>
              </p:cNvPr>
              <p:cNvSpPr/>
              <p:nvPr/>
            </p:nvSpPr>
            <p:spPr>
              <a:xfrm>
                <a:off x="8642959" y="1388179"/>
                <a:ext cx="6096000" cy="1031886"/>
              </a:xfrm>
              <a:prstGeom prst="rect">
                <a:avLst/>
              </a:prstGeom>
            </p:spPr>
            <p:txBody>
              <a:bodyPr>
                <a:spAutoFit/>
              </a:bodyPr>
              <a:lstStyle/>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latin typeface="Cambria Math" panose="02040503050406030204" pitchFamily="18" charset="0"/>
                          </a:rPr>
                        </m:ctrlPr>
                      </m:sSubPr>
                      <m:e>
                        <m:r>
                          <a:rPr lang="en-US" altLang="ja-JP" sz="1050" i="1">
                            <a:latin typeface="Cambria Math" panose="02040503050406030204" pitchFamily="18" charset="0"/>
                          </a:rPr>
                          <m:t>𝐻</m:t>
                        </m:r>
                      </m:e>
                      <m:sub>
                        <m:r>
                          <m:rPr>
                            <m:sty m:val="p"/>
                          </m:rPr>
                          <a:rPr lang="en-US" altLang="ja-JP" sz="1050">
                            <a:latin typeface="Cambria Math" panose="02040503050406030204" pitchFamily="18" charset="0"/>
                          </a:rPr>
                          <m:t>A</m:t>
                        </m:r>
                      </m:sub>
                    </m:sSub>
                  </m:oMath>
                </a14:m>
                <a:r>
                  <a:rPr lang="en-US" altLang="ja-JP" sz="1050" dirty="0">
                    <a:latin typeface="Hiragino Kaku Gothic Pro W3" panose="020B0300000000000000" pitchFamily="34" charset="-128"/>
                    <a:ea typeface="Hiragino Kaku Gothic Pro W3" panose="020B0300000000000000" pitchFamily="34" charset="-128"/>
                  </a:rPr>
                  <a:t> : </a:t>
                </a:r>
                <a:r>
                  <a:rPr lang="ja-JP" altLang="en-US" sz="1050">
                    <a:latin typeface="Hiragino Kaku Gothic Pro W3" panose="020B0300000000000000" pitchFamily="34" charset="-128"/>
                    <a:ea typeface="Hiragino Kaku Gothic Pro W3" panose="020B0300000000000000" pitchFamily="34" charset="-128"/>
                  </a:rPr>
                  <a:t>取り出した玉が、本物の箱からのものである</a:t>
                </a:r>
                <a:endParaRPr lang="en-US" altLang="ja-JP" sz="105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latin typeface="Cambria Math" panose="02040503050406030204" pitchFamily="18" charset="0"/>
                          </a:rPr>
                        </m:ctrlPr>
                      </m:sSubPr>
                      <m:e>
                        <m:r>
                          <a:rPr lang="en-US" altLang="ja-JP" sz="1050" i="1">
                            <a:latin typeface="Cambria Math" panose="02040503050406030204" pitchFamily="18" charset="0"/>
                          </a:rPr>
                          <m:t>𝐻</m:t>
                        </m:r>
                      </m:e>
                      <m:sub>
                        <m:r>
                          <m:rPr>
                            <m:sty m:val="p"/>
                          </m:rPr>
                          <a:rPr lang="en-US" altLang="ja-JP" sz="1050">
                            <a:latin typeface="Cambria Math" panose="02040503050406030204" pitchFamily="18" charset="0"/>
                          </a:rPr>
                          <m:t>B</m:t>
                        </m:r>
                      </m:sub>
                    </m:sSub>
                  </m:oMath>
                </a14:m>
                <a:r>
                  <a:rPr lang="en-US" altLang="ja-JP" sz="1050" dirty="0">
                    <a:latin typeface="Hiragino Kaku Gothic Pro W3" panose="020B0300000000000000" pitchFamily="34" charset="-128"/>
                    <a:ea typeface="Hiragino Kaku Gothic Pro W3" panose="020B0300000000000000" pitchFamily="34" charset="-128"/>
                  </a:rPr>
                  <a:t> : </a:t>
                </a:r>
                <a:r>
                  <a:rPr lang="ja-JP" altLang="en-US" sz="1050">
                    <a:latin typeface="Hiragino Kaku Gothic Pro W3" panose="020B0300000000000000" pitchFamily="34" charset="-128"/>
                    <a:ea typeface="Hiragino Kaku Gothic Pro W3" panose="020B0300000000000000" pitchFamily="34" charset="-128"/>
                  </a:rPr>
                  <a:t>取り出した玉が、偽物の箱からのものである</a:t>
                </a:r>
                <a:r>
                  <a:rPr lang="en-US" altLang="ja-JP" sz="1050" dirty="0">
                    <a:latin typeface="Hiragino Kaku Gothic Pro W3" panose="020B0300000000000000" pitchFamily="34" charset="-128"/>
                    <a:ea typeface="Hiragino Kaku Gothic Pro W3" panose="020B0300000000000000" pitchFamily="34" charset="-128"/>
                  </a:rPr>
                  <a:t> </a:t>
                </a: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r>
                  <a:rPr lang="en-US" altLang="ja-JP" sz="1050" dirty="0">
                    <a:latin typeface="Hiragino Kaku Gothic Pro W3" panose="020B0300000000000000" pitchFamily="34" charset="-128"/>
                    <a:ea typeface="Hiragino Kaku Gothic Pro W3" panose="020B0300000000000000" pitchFamily="34" charset="-128"/>
                  </a:rPr>
                  <a:t>S : </a:t>
                </a:r>
                <a:r>
                  <a:rPr lang="ja-JP" altLang="en-US" sz="1050">
                    <a:latin typeface="Hiragino Kaku Gothic Pro W3" panose="020B0300000000000000" pitchFamily="34" charset="-128"/>
                    <a:ea typeface="Hiragino Kaku Gothic Pro W3" panose="020B0300000000000000" pitchFamily="34" charset="-128"/>
                  </a:rPr>
                  <a:t>取り出した玉が、真珠である</a:t>
                </a:r>
                <a:endParaRPr lang="en-US" altLang="ja-JP" sz="105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r>
                  <a:rPr lang="en-US" altLang="ja-JP" sz="1050" dirty="0">
                    <a:latin typeface="Hiragino Kaku Gothic Pro W3" panose="020B0300000000000000" pitchFamily="34" charset="-128"/>
                    <a:ea typeface="Hiragino Kaku Gothic Pro W3" panose="020B0300000000000000" pitchFamily="34" charset="-128"/>
                  </a:rPr>
                  <a:t>G : </a:t>
                </a:r>
                <a:r>
                  <a:rPr lang="ja-JP" altLang="en-US" sz="1050">
                    <a:latin typeface="Hiragino Kaku Gothic Pro W3" panose="020B0300000000000000" pitchFamily="34" charset="-128"/>
                    <a:ea typeface="Hiragino Kaku Gothic Pro W3" panose="020B0300000000000000" pitchFamily="34" charset="-128"/>
                  </a:rPr>
                  <a:t>取り出した玉が、ガラス玉である</a:t>
                </a:r>
              </a:p>
            </p:txBody>
          </p:sp>
        </mc:Choice>
        <mc:Fallback xmlns="">
          <p:sp>
            <p:nvSpPr>
              <p:cNvPr id="15" name="正方形/長方形 14">
                <a:extLst>
                  <a:ext uri="{FF2B5EF4-FFF2-40B4-BE49-F238E27FC236}">
                    <a16:creationId xmlns:a16="http://schemas.microsoft.com/office/drawing/2014/main" id="{BAE804AE-35C3-394E-83B6-217F8BDA4D2B}"/>
                  </a:ext>
                </a:extLst>
              </p:cNvPr>
              <p:cNvSpPr>
                <a:spLocks noRot="1" noChangeAspect="1" noMove="1" noResize="1" noEditPoints="1" noAdjustHandles="1" noChangeArrowheads="1" noChangeShapeType="1" noTextEdit="1"/>
              </p:cNvSpPr>
              <p:nvPr/>
            </p:nvSpPr>
            <p:spPr>
              <a:xfrm>
                <a:off x="8642959" y="1388179"/>
                <a:ext cx="6096000" cy="1031886"/>
              </a:xfrm>
              <a:prstGeom prst="rect">
                <a:avLst/>
              </a:prstGeom>
              <a:blipFill>
                <a:blip r:embed="rId3"/>
                <a:stretch>
                  <a:fillRect b="-24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a:extLst>
                  <a:ext uri="{FF2B5EF4-FFF2-40B4-BE49-F238E27FC236}">
                    <a16:creationId xmlns:a16="http://schemas.microsoft.com/office/drawing/2014/main" id="{D553CBA1-029B-2946-9FDC-5123584A4CEB}"/>
                  </a:ext>
                </a:extLst>
              </p:cNvPr>
              <p:cNvSpPr/>
              <p:nvPr/>
            </p:nvSpPr>
            <p:spPr>
              <a:xfrm>
                <a:off x="1200287" y="4454498"/>
                <a:ext cx="8699492" cy="8745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400" smtClean="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b="0" i="0" smtClean="0">
                                  <a:latin typeface="Cambria Math" panose="02040503050406030204" pitchFamily="18" charset="0"/>
                                </a:rPr>
                                <m:t>A</m:t>
                              </m:r>
                            </m:sub>
                          </m:sSub>
                        </m:e>
                        <m:e>
                          <m:r>
                            <m:rPr>
                              <m:sty m:val="p"/>
                            </m:rPr>
                            <a:rPr lang="en-US" altLang="ja-JP" sz="2400" b="0" i="0" smtClean="0">
                              <a:latin typeface="Cambria Math" panose="02040503050406030204" pitchFamily="18" charset="0"/>
                            </a:rPr>
                            <m:t>S</m:t>
                          </m:r>
                        </m:e>
                      </m:d>
                      <m:r>
                        <a:rPr lang="en-US" altLang="ja-JP" sz="2400">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b="0" i="0" smtClean="0">
                                  <a:latin typeface="Cambria Math" panose="02040503050406030204" pitchFamily="18" charset="0"/>
                                  <a:ea typeface="Cambria Math" panose="02040503050406030204" pitchFamily="18" charset="0"/>
                                </a:rPr>
                                <m:t>S</m:t>
                              </m:r>
                            </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b="0" i="0" smtClean="0">
                                      <a:latin typeface="Cambria Math" panose="02040503050406030204" pitchFamily="18" charset="0"/>
                                    </a:rPr>
                                    <m:t>A</m:t>
                                  </m:r>
                                </m:sub>
                              </m:sSub>
                            </m:e>
                          </m:d>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b="0" i="0" smtClean="0">
                                  <a:latin typeface="Cambria Math" panose="02040503050406030204" pitchFamily="18" charset="0"/>
                                </a:rPr>
                                <m:t>A</m:t>
                              </m:r>
                            </m:sub>
                          </m:sSub>
                          <m:r>
                            <a:rPr lang="en-US" altLang="ja-JP" sz="2400">
                              <a:latin typeface="Cambria Math" panose="02040503050406030204" pitchFamily="18" charset="0"/>
                              <a:ea typeface="Cambria Math" panose="02040503050406030204" pitchFamily="18" charset="0"/>
                            </a:rPr>
                            <m:t>)</m:t>
                          </m:r>
                        </m:num>
                        <m:den>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r>
                            <m:rPr>
                              <m:sty m:val="p"/>
                            </m:rPr>
                            <a:rPr lang="en-US" altLang="ja-JP" sz="2400" b="0" i="0" smtClean="0">
                              <a:latin typeface="Cambria Math" panose="02040503050406030204" pitchFamily="18" charset="0"/>
                              <a:ea typeface="Cambria Math" panose="02040503050406030204" pitchFamily="18" charset="0"/>
                            </a:rPr>
                            <m:t>S</m:t>
                          </m:r>
                          <m:r>
                            <a:rPr lang="en-US" altLang="ja-JP" sz="2400">
                              <a:latin typeface="Cambria Math" panose="02040503050406030204" pitchFamily="18" charset="0"/>
                              <a:ea typeface="Cambria Math" panose="02040503050406030204" pitchFamily="18" charset="0"/>
                            </a:rPr>
                            <m:t>)</m:t>
                          </m:r>
                        </m:den>
                      </m:f>
                      <m:r>
                        <a:rPr lang="en-US" altLang="ja-JP" sz="2400" b="0" i="1" smtClean="0">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a:latin typeface="Cambria Math" panose="02040503050406030204" pitchFamily="18" charset="0"/>
                                  <a:ea typeface="Cambria Math" panose="02040503050406030204" pitchFamily="18" charset="0"/>
                                </a:rPr>
                                <m:t>S</m:t>
                              </m:r>
                            </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A</m:t>
                                  </m:r>
                                </m:sub>
                              </m:sSub>
                            </m:e>
                          </m:d>
                          <m:r>
                            <m:rPr>
                              <m:sty m:val="p"/>
                            </m:rPr>
                            <a:rPr lang="en-US" altLang="ja-JP" sz="2400" smtClean="0">
                              <a:latin typeface="Cambria Math" panose="02040503050406030204" pitchFamily="18" charset="0"/>
                              <a:ea typeface="Cambria Math" panose="02040503050406030204" pitchFamily="18" charset="0"/>
                            </a:rPr>
                            <m:t>P</m:t>
                          </m:r>
                          <m:r>
                            <a:rPr lang="en-US" altLang="ja-JP" sz="2400" smtClean="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A</m:t>
                              </m:r>
                            </m:sub>
                          </m:sSub>
                          <m:r>
                            <a:rPr lang="en-US" altLang="ja-JP" sz="2400">
                              <a:latin typeface="Cambria Math" panose="02040503050406030204" pitchFamily="18" charset="0"/>
                              <a:ea typeface="Cambria Math" panose="02040503050406030204" pitchFamily="18" charset="0"/>
                            </a:rPr>
                            <m:t>)</m:t>
                          </m:r>
                        </m:num>
                        <m:den>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a:latin typeface="Cambria Math" panose="02040503050406030204" pitchFamily="18" charset="0"/>
                                  <a:ea typeface="Cambria Math" panose="02040503050406030204" pitchFamily="18" charset="0"/>
                                </a:rPr>
                                <m:t>S</m:t>
                              </m:r>
                            </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A</m:t>
                                  </m:r>
                                </m:sub>
                              </m:sSub>
                              <m:r>
                                <a:rPr lang="en-US" altLang="ja-JP" sz="2400">
                                  <a:latin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A</m:t>
                                  </m:r>
                                </m:sub>
                              </m:sSub>
                            </m:e>
                          </m:d>
                          <m:r>
                            <a:rPr lang="en-US" altLang="ja-JP" sz="2400" i="1">
                              <a:latin typeface="Cambria Math" panose="02040503050406030204" pitchFamily="18" charset="0"/>
                            </a:rPr>
                            <m:t>+</m:t>
                          </m:r>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a:latin typeface="Cambria Math" panose="02040503050406030204" pitchFamily="18" charset="0"/>
                                  <a:ea typeface="Cambria Math" panose="02040503050406030204" pitchFamily="18" charset="0"/>
                                </a:rPr>
                                <m:t>S</m:t>
                              </m:r>
                            </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B</m:t>
                                  </m:r>
                                </m:sub>
                              </m:sSub>
                            </m:e>
                          </m:d>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a:latin typeface="Cambria Math" panose="02040503050406030204" pitchFamily="18" charset="0"/>
                                </a:rPr>
                                <m:t>B</m:t>
                              </m:r>
                            </m:sub>
                          </m:sSub>
                          <m:r>
                            <a:rPr lang="en-US" altLang="ja-JP" sz="2400" i="1">
                              <a:latin typeface="Cambria Math" panose="02040503050406030204" pitchFamily="18" charset="0"/>
                            </a:rPr>
                            <m:t>)</m:t>
                          </m:r>
                        </m:den>
                      </m:f>
                    </m:oMath>
                  </m:oMathPara>
                </a14:m>
                <a:endParaRPr lang="en-US" altLang="ja-JP" sz="2400" dirty="0"/>
              </a:p>
            </p:txBody>
          </p:sp>
        </mc:Choice>
        <mc:Fallback xmlns="">
          <p:sp>
            <p:nvSpPr>
              <p:cNvPr id="16" name="正方形/長方形 15">
                <a:extLst>
                  <a:ext uri="{FF2B5EF4-FFF2-40B4-BE49-F238E27FC236}">
                    <a16:creationId xmlns:a16="http://schemas.microsoft.com/office/drawing/2014/main" id="{D553CBA1-029B-2946-9FDC-5123584A4CEB}"/>
                  </a:ext>
                </a:extLst>
              </p:cNvPr>
              <p:cNvSpPr>
                <a:spLocks noRot="1" noChangeAspect="1" noMove="1" noResize="1" noEditPoints="1" noAdjustHandles="1" noChangeArrowheads="1" noChangeShapeType="1" noTextEdit="1"/>
              </p:cNvSpPr>
              <p:nvPr/>
            </p:nvSpPr>
            <p:spPr>
              <a:xfrm>
                <a:off x="1200287" y="4454498"/>
                <a:ext cx="8699492" cy="874598"/>
              </a:xfrm>
              <a:prstGeom prst="rect">
                <a:avLst/>
              </a:prstGeom>
              <a:blipFill>
                <a:blip r:embed="rId4"/>
                <a:stretch>
                  <a:fillRect b="-10000"/>
                </a:stretch>
              </a:blipFill>
            </p:spPr>
            <p:txBody>
              <a:bodyPr/>
              <a:lstStyle/>
              <a:p>
                <a:r>
                  <a:rPr lang="ja-JP" altLang="en-US">
                    <a:noFill/>
                  </a:rPr>
                  <a:t> </a:t>
                </a:r>
              </a:p>
            </p:txBody>
          </p:sp>
        </mc:Fallback>
      </mc:AlternateContent>
      <p:sp>
        <p:nvSpPr>
          <p:cNvPr id="17" name="角丸四角形 16">
            <a:extLst>
              <a:ext uri="{FF2B5EF4-FFF2-40B4-BE49-F238E27FC236}">
                <a16:creationId xmlns:a16="http://schemas.microsoft.com/office/drawing/2014/main" id="{91EBC2EC-CA97-E64D-AFC3-AAC01DC9CDB2}"/>
              </a:ext>
            </a:extLst>
          </p:cNvPr>
          <p:cNvSpPr/>
          <p:nvPr/>
        </p:nvSpPr>
        <p:spPr>
          <a:xfrm>
            <a:off x="7522448" y="4428932"/>
            <a:ext cx="822350" cy="383118"/>
          </a:xfrm>
          <a:prstGeom prst="roundRect">
            <a:avLst/>
          </a:prstGeom>
          <a:solidFill>
            <a:srgbClr val="88CC01">
              <a:alpha val="2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7" name="角丸四角形 26">
            <a:extLst>
              <a:ext uri="{FF2B5EF4-FFF2-40B4-BE49-F238E27FC236}">
                <a16:creationId xmlns:a16="http://schemas.microsoft.com/office/drawing/2014/main" id="{A7135AB7-22EF-4E49-BBEE-6E312D21CF63}"/>
              </a:ext>
            </a:extLst>
          </p:cNvPr>
          <p:cNvSpPr/>
          <p:nvPr/>
        </p:nvSpPr>
        <p:spPr>
          <a:xfrm>
            <a:off x="7401371" y="4454498"/>
            <a:ext cx="1012371" cy="41173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角丸四角形吹き出し 27">
            <a:extLst>
              <a:ext uri="{FF2B5EF4-FFF2-40B4-BE49-F238E27FC236}">
                <a16:creationId xmlns:a16="http://schemas.microsoft.com/office/drawing/2014/main" id="{C3D1E216-4A51-4F44-B4EF-46BDCC49EA46}"/>
              </a:ext>
            </a:extLst>
          </p:cNvPr>
          <p:cNvSpPr/>
          <p:nvPr/>
        </p:nvSpPr>
        <p:spPr>
          <a:xfrm>
            <a:off x="4508501" y="3057910"/>
            <a:ext cx="6743700" cy="1031886"/>
          </a:xfrm>
          <a:prstGeom prst="wedgeRoundRectCallout">
            <a:avLst>
              <a:gd name="adj1" fmla="val 4465"/>
              <a:gd name="adj2" fmla="val 73042"/>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p>
        </p:txBody>
      </p:sp>
      <mc:AlternateContent xmlns:mc="http://schemas.openxmlformats.org/markup-compatibility/2006" xmlns:a14="http://schemas.microsoft.com/office/drawing/2010/main">
        <mc:Choice Requires="a14">
          <p:sp>
            <p:nvSpPr>
              <p:cNvPr id="2" name="正方形/長方形 1">
                <a:extLst>
                  <a:ext uri="{FF2B5EF4-FFF2-40B4-BE49-F238E27FC236}">
                    <a16:creationId xmlns:a16="http://schemas.microsoft.com/office/drawing/2014/main" id="{A1ADA850-2114-8D41-878D-A1A40A694C92}"/>
                  </a:ext>
                </a:extLst>
              </p:cNvPr>
              <p:cNvSpPr/>
              <p:nvPr/>
            </p:nvSpPr>
            <p:spPr>
              <a:xfrm>
                <a:off x="5156201" y="3097602"/>
                <a:ext cx="6096000" cy="972254"/>
              </a:xfrm>
              <a:prstGeom prst="rect">
                <a:avLst/>
              </a:prstGeom>
            </p:spPr>
            <p:txBody>
              <a:bodyPr>
                <a:spAutoFit/>
              </a:bodyPr>
              <a:lstStyle/>
              <a:p>
                <a:pPr>
                  <a:lnSpc>
                    <a:spcPct val="150000"/>
                  </a:lnSpc>
                </a:pPr>
                <a:r>
                  <a:rPr lang="ja-JP" altLang="en-US" b="1">
                    <a:solidFill>
                      <a:srgbClr val="FF0000"/>
                    </a:solidFill>
                    <a:latin typeface="Hiragino Kaku Gothic Pro W3" panose="020B0300000000000000" pitchFamily="34" charset="-128"/>
                    <a:ea typeface="Hiragino Kaku Gothic Pro W3" panose="020B0300000000000000" pitchFamily="34" charset="-128"/>
                  </a:rPr>
                  <a:t>ここに</a:t>
                </a:r>
                <a:r>
                  <a:rPr lang="en-US" altLang="ja-JP" b="1" dirty="0">
                    <a:solidFill>
                      <a:srgbClr val="FF0000"/>
                    </a:solidFill>
                    <a:latin typeface="Hiragino Kaku Gothic Pro W3" panose="020B0300000000000000" pitchFamily="34" charset="-128"/>
                    <a:ea typeface="Hiragino Kaku Gothic Pro W3" panose="020B0300000000000000" pitchFamily="34" charset="-128"/>
                  </a:rPr>
                  <a:t>1</a:t>
                </a:r>
                <a:r>
                  <a:rPr lang="ja-JP" altLang="en-US" b="1">
                    <a:solidFill>
                      <a:srgbClr val="FF0000"/>
                    </a:solidFill>
                    <a:latin typeface="Hiragino Kaku Gothic Pro W3" panose="020B0300000000000000" pitchFamily="34" charset="-128"/>
                    <a:ea typeface="Hiragino Kaku Gothic Pro W3" panose="020B0300000000000000" pitchFamily="34" charset="-128"/>
                  </a:rPr>
                  <a:t>回目も</a:t>
                </a:r>
                <a:r>
                  <a:rPr lang="en-US" altLang="ja-JP" b="1" dirty="0">
                    <a:solidFill>
                      <a:srgbClr val="FF0000"/>
                    </a:solidFill>
                    <a:latin typeface="Hiragino Kaku Gothic Pro W3" panose="020B0300000000000000" pitchFamily="34" charset="-128"/>
                    <a:ea typeface="Hiragino Kaku Gothic Pro W3" panose="020B0300000000000000" pitchFamily="34" charset="-128"/>
                  </a:rPr>
                  <a:t>2</a:t>
                </a:r>
                <a:r>
                  <a:rPr lang="ja-JP" altLang="en-US" b="1">
                    <a:solidFill>
                      <a:srgbClr val="FF0000"/>
                    </a:solidFill>
                    <a:latin typeface="Hiragino Kaku Gothic Pro W3" panose="020B0300000000000000" pitchFamily="34" charset="-128"/>
                    <a:ea typeface="Hiragino Kaku Gothic Pro W3" panose="020B0300000000000000" pitchFamily="34" charset="-128"/>
                  </a:rPr>
                  <a:t>回目も真珠が出ていたという</a:t>
                </a:r>
                <a:endParaRPr lang="en-US" altLang="ja-JP" b="1" dirty="0">
                  <a:solidFill>
                    <a:srgbClr val="FF0000"/>
                  </a:solidFill>
                  <a:latin typeface="Hiragino Kaku Gothic Pro W3" panose="020B0300000000000000" pitchFamily="34" charset="-128"/>
                  <a:ea typeface="Hiragino Kaku Gothic Pro W3" panose="020B0300000000000000" pitchFamily="34" charset="-128"/>
                </a:endParaRPr>
              </a:p>
              <a:p>
                <a:r>
                  <a:rPr lang="ja-JP" altLang="en-US" b="1">
                    <a:solidFill>
                      <a:srgbClr val="FF0000"/>
                    </a:solidFill>
                    <a:latin typeface="Hiragino Kaku Gothic Pro W3" panose="020B0300000000000000" pitchFamily="34" charset="-128"/>
                    <a:ea typeface="Hiragino Kaku Gothic Pro W3" panose="020B0300000000000000" pitchFamily="34" charset="-128"/>
                  </a:rPr>
                  <a:t>情報を反映させる</a:t>
                </a:r>
                <a:r>
                  <a:rPr lang="en-US" altLang="ja-JP" b="1" dirty="0">
                    <a:solidFill>
                      <a:srgbClr val="FF0000"/>
                    </a:solidFill>
                    <a:latin typeface="Hiragino Kaku Gothic Pro W3" panose="020B0300000000000000" pitchFamily="34" charset="-128"/>
                    <a:ea typeface="Hiragino Kaku Gothic Pro W3" panose="020B0300000000000000" pitchFamily="34" charset="-128"/>
                  </a:rPr>
                  <a:t>!!! </a:t>
                </a:r>
                <a14:m>
                  <m:oMath xmlns:m="http://schemas.openxmlformats.org/officeDocument/2006/math">
                    <m:r>
                      <m:rPr>
                        <m:sty m:val="p"/>
                      </m:rPr>
                      <a:rPr lang="en-US" altLang="ja-JP" sz="2000">
                        <a:solidFill>
                          <a:srgbClr val="FF0000"/>
                        </a:solidFill>
                        <a:latin typeface="Cambria Math" panose="02040503050406030204" pitchFamily="18" charset="0"/>
                        <a:ea typeface="Cambria Math" panose="02040503050406030204" pitchFamily="18" charset="0"/>
                      </a:rPr>
                      <m:t>P</m:t>
                    </m:r>
                    <m:d>
                      <m:dPr>
                        <m:ctrlPr>
                          <a:rPr lang="en-US" altLang="ja-JP" sz="2000" i="1">
                            <a:solidFill>
                              <a:srgbClr val="FF0000"/>
                            </a:solidFill>
                            <a:latin typeface="Cambria Math" panose="02040503050406030204" pitchFamily="18" charset="0"/>
                            <a:ea typeface="Cambria Math" panose="02040503050406030204" pitchFamily="18" charset="0"/>
                          </a:rPr>
                        </m:ctrlPr>
                      </m:dPr>
                      <m:e>
                        <m:sSub>
                          <m:sSubPr>
                            <m:ctrlPr>
                              <a:rPr lang="en-US" altLang="ja-JP" sz="2000" i="1">
                                <a:solidFill>
                                  <a:srgbClr val="FF0000"/>
                                </a:solidFill>
                                <a:latin typeface="Cambria Math" panose="02040503050406030204" pitchFamily="18" charset="0"/>
                              </a:rPr>
                            </m:ctrlPr>
                          </m:sSubPr>
                          <m:e>
                            <m:r>
                              <m:rPr>
                                <m:sty m:val="p"/>
                              </m:rPr>
                              <a:rPr lang="en-US" altLang="ja-JP" sz="2000">
                                <a:solidFill>
                                  <a:srgbClr val="FF0000"/>
                                </a:solidFill>
                                <a:latin typeface="Cambria Math" panose="02040503050406030204" pitchFamily="18" charset="0"/>
                              </a:rPr>
                              <m:t>H</m:t>
                            </m:r>
                          </m:e>
                          <m:sub>
                            <m:r>
                              <m:rPr>
                                <m:sty m:val="p"/>
                              </m:rPr>
                              <a:rPr lang="en-US" altLang="ja-JP" sz="2000">
                                <a:solidFill>
                                  <a:srgbClr val="FF0000"/>
                                </a:solidFill>
                                <a:latin typeface="Cambria Math" panose="02040503050406030204" pitchFamily="18" charset="0"/>
                              </a:rPr>
                              <m:t>A</m:t>
                            </m:r>
                          </m:sub>
                        </m:sSub>
                      </m:e>
                    </m:d>
                    <m:r>
                      <a:rPr lang="en-US" altLang="ja-JP" sz="2000">
                        <a:solidFill>
                          <a:srgbClr val="FF0000"/>
                        </a:solidFill>
                        <a:latin typeface="Cambria Math" panose="02040503050406030204" pitchFamily="18" charset="0"/>
                        <a:ea typeface="Cambria Math" panose="02040503050406030204" pitchFamily="18" charset="0"/>
                      </a:rPr>
                      <m:t>=</m:t>
                    </m:r>
                    <m:f>
                      <m:fPr>
                        <m:ctrlPr>
                          <a:rPr lang="en-US" altLang="ja-JP" sz="2000" i="1">
                            <a:solidFill>
                              <a:srgbClr val="FF0000"/>
                            </a:solidFill>
                            <a:latin typeface="Cambria Math" panose="02040503050406030204" pitchFamily="18" charset="0"/>
                            <a:ea typeface="Cambria Math" panose="02040503050406030204" pitchFamily="18" charset="0"/>
                          </a:rPr>
                        </m:ctrlPr>
                      </m:fPr>
                      <m:num>
                        <m:r>
                          <a:rPr lang="en-US" altLang="ja-JP" sz="2000" i="1">
                            <a:solidFill>
                              <a:srgbClr val="FF0000"/>
                            </a:solidFill>
                            <a:latin typeface="Cambria Math" panose="02040503050406030204" pitchFamily="18" charset="0"/>
                            <a:ea typeface="Cambria Math" panose="02040503050406030204" pitchFamily="18" charset="0"/>
                          </a:rPr>
                          <m:t>1</m:t>
                        </m:r>
                      </m:num>
                      <m:den>
                        <m:r>
                          <a:rPr lang="en-US" altLang="ja-JP" sz="2000" i="1">
                            <a:solidFill>
                              <a:srgbClr val="FF0000"/>
                            </a:solidFill>
                            <a:latin typeface="Cambria Math" panose="02040503050406030204" pitchFamily="18" charset="0"/>
                            <a:ea typeface="Cambria Math" panose="02040503050406030204" pitchFamily="18" charset="0"/>
                          </a:rPr>
                          <m:t>2</m:t>
                        </m:r>
                      </m:den>
                    </m:f>
                  </m:oMath>
                </a14:m>
                <a:r>
                  <a:rPr lang="en-US" altLang="ja-JP" sz="2000" dirty="0">
                    <a:solidFill>
                      <a:srgbClr val="FF0000"/>
                    </a:solidFill>
                    <a:latin typeface="Hiragino Kaku Gothic Pro W3" panose="020B0300000000000000" pitchFamily="34" charset="-128"/>
                    <a:ea typeface="Hiragino Kaku Gothic Pro W3" panose="020B0300000000000000" pitchFamily="34" charset="-128"/>
                  </a:rPr>
                  <a:t> </a:t>
                </a:r>
                <a:r>
                  <a:rPr lang="ja-JP" altLang="en-US" dirty="0">
                    <a:solidFill>
                      <a:srgbClr val="FF0000"/>
                    </a:solidFill>
                    <a:latin typeface="Hiragino Kaku Gothic Pro W3" panose="020B0300000000000000" pitchFamily="34" charset="-128"/>
                    <a:ea typeface="Hiragino Kaku Gothic Pro W3" panose="020B0300000000000000" pitchFamily="34" charset="-128"/>
                  </a:rPr>
                  <a:t>→</a:t>
                </a:r>
                <a:r>
                  <a:rPr lang="en-US" altLang="ja-JP" dirty="0">
                    <a:solidFill>
                      <a:srgbClr val="FF0000"/>
                    </a:solidFill>
                    <a:latin typeface="Hiragino Kaku Gothic Pro W3" panose="020B0300000000000000" pitchFamily="34" charset="-128"/>
                    <a:ea typeface="Hiragino Kaku Gothic Pro W3" panose="020B0300000000000000" pitchFamily="34" charset="-128"/>
                  </a:rPr>
                  <a:t> </a:t>
                </a:r>
                <a14:m>
                  <m:oMath xmlns:m="http://schemas.openxmlformats.org/officeDocument/2006/math">
                    <m:f>
                      <m:fPr>
                        <m:ctrlPr>
                          <a:rPr lang="en-US" altLang="ja-JP" sz="2000" i="1">
                            <a:solidFill>
                              <a:srgbClr val="FF0000"/>
                            </a:solidFill>
                            <a:latin typeface="Cambria Math" panose="02040503050406030204" pitchFamily="18" charset="0"/>
                            <a:ea typeface="Cambria Math" panose="02040503050406030204" pitchFamily="18" charset="0"/>
                          </a:rPr>
                        </m:ctrlPr>
                      </m:fPr>
                      <m:num>
                        <m:r>
                          <a:rPr lang="en-US" altLang="ja-JP" sz="2000" i="1">
                            <a:solidFill>
                              <a:srgbClr val="FF0000"/>
                            </a:solidFill>
                            <a:latin typeface="Cambria Math" panose="02040503050406030204" pitchFamily="18" charset="0"/>
                            <a:ea typeface="Cambria Math" panose="02040503050406030204" pitchFamily="18" charset="0"/>
                          </a:rPr>
                          <m:t>3</m:t>
                        </m:r>
                      </m:num>
                      <m:den>
                        <m:r>
                          <a:rPr lang="en-US" altLang="ja-JP" sz="2000" i="1">
                            <a:solidFill>
                              <a:srgbClr val="FF0000"/>
                            </a:solidFill>
                            <a:latin typeface="Cambria Math" panose="02040503050406030204" pitchFamily="18" charset="0"/>
                            <a:ea typeface="Cambria Math" panose="02040503050406030204" pitchFamily="18" charset="0"/>
                          </a:rPr>
                          <m:t>4</m:t>
                        </m:r>
                      </m:den>
                    </m:f>
                  </m:oMath>
                </a14:m>
                <a:r>
                  <a:rPr lang="ja-JP" altLang="en-US" sz="2000" dirty="0">
                    <a:solidFill>
                      <a:srgbClr val="FF0000"/>
                    </a:solidFill>
                    <a:latin typeface="Hiragino Kaku Gothic Pro W3" panose="020B0300000000000000" pitchFamily="34" charset="-128"/>
                    <a:ea typeface="Hiragino Kaku Gothic Pro W3" panose="020B0300000000000000" pitchFamily="34" charset="-128"/>
                  </a:rPr>
                  <a:t>→</a:t>
                </a:r>
                <a:r>
                  <a:rPr lang="en-US" altLang="ja-JP" sz="2000" dirty="0">
                    <a:solidFill>
                      <a:srgbClr val="FF0000"/>
                    </a:solidFill>
                    <a:latin typeface="Hiragino Kaku Gothic Pro W3" panose="020B0300000000000000" pitchFamily="34" charset="-128"/>
                    <a:ea typeface="Hiragino Kaku Gothic Pro W3" panose="020B0300000000000000" pitchFamily="34" charset="-128"/>
                  </a:rPr>
                  <a:t> </a:t>
                </a:r>
                <a14:m>
                  <m:oMath xmlns:m="http://schemas.openxmlformats.org/officeDocument/2006/math">
                    <m:f>
                      <m:fPr>
                        <m:ctrlPr>
                          <a:rPr lang="en-US" altLang="ja-JP" sz="2000" i="1">
                            <a:solidFill>
                              <a:srgbClr val="FF0000"/>
                            </a:solidFill>
                            <a:latin typeface="Cambria Math" panose="02040503050406030204" pitchFamily="18" charset="0"/>
                            <a:ea typeface="Cambria Math" panose="02040503050406030204" pitchFamily="18" charset="0"/>
                          </a:rPr>
                        </m:ctrlPr>
                      </m:fPr>
                      <m:num>
                        <m:r>
                          <a:rPr lang="en-US" altLang="ja-JP" sz="2000" b="0" i="1" smtClean="0">
                            <a:solidFill>
                              <a:srgbClr val="FF0000"/>
                            </a:solidFill>
                            <a:latin typeface="Cambria Math" panose="02040503050406030204" pitchFamily="18" charset="0"/>
                            <a:ea typeface="Cambria Math" panose="02040503050406030204" pitchFamily="18" charset="0"/>
                          </a:rPr>
                          <m:t>9</m:t>
                        </m:r>
                      </m:num>
                      <m:den>
                        <m:r>
                          <a:rPr lang="en-US" altLang="ja-JP" sz="2000" b="0" i="1" smtClean="0">
                            <a:solidFill>
                              <a:srgbClr val="FF0000"/>
                            </a:solidFill>
                            <a:latin typeface="Cambria Math" panose="02040503050406030204" pitchFamily="18" charset="0"/>
                            <a:ea typeface="Cambria Math" panose="02040503050406030204" pitchFamily="18" charset="0"/>
                          </a:rPr>
                          <m:t>10</m:t>
                        </m:r>
                      </m:den>
                    </m:f>
                  </m:oMath>
                </a14:m>
                <a:endParaRPr lang="en-US" altLang="ja-JP" dirty="0">
                  <a:latin typeface="Hiragino Kaku Gothic Pro W3" panose="020B0300000000000000" pitchFamily="34" charset="-128"/>
                  <a:ea typeface="Hiragino Kaku Gothic Pro W3" panose="020B0300000000000000" pitchFamily="34" charset="-128"/>
                </a:endParaRPr>
              </a:p>
            </p:txBody>
          </p:sp>
        </mc:Choice>
        <mc:Fallback xmlns="">
          <p:sp>
            <p:nvSpPr>
              <p:cNvPr id="2" name="正方形/長方形 1">
                <a:extLst>
                  <a:ext uri="{FF2B5EF4-FFF2-40B4-BE49-F238E27FC236}">
                    <a16:creationId xmlns:a16="http://schemas.microsoft.com/office/drawing/2014/main" id="{A1ADA850-2114-8D41-878D-A1A40A694C92}"/>
                  </a:ext>
                </a:extLst>
              </p:cNvPr>
              <p:cNvSpPr>
                <a:spLocks noRot="1" noChangeAspect="1" noMove="1" noResize="1" noEditPoints="1" noAdjustHandles="1" noChangeArrowheads="1" noChangeShapeType="1" noTextEdit="1"/>
              </p:cNvSpPr>
              <p:nvPr/>
            </p:nvSpPr>
            <p:spPr>
              <a:xfrm>
                <a:off x="5156201" y="3097602"/>
                <a:ext cx="6096000" cy="972254"/>
              </a:xfrm>
              <a:prstGeom prst="rect">
                <a:avLst/>
              </a:prstGeom>
              <a:blipFill>
                <a:blip r:embed="rId5"/>
                <a:stretch>
                  <a:fillRect l="-1040"/>
                </a:stretch>
              </a:blipFill>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3BD5D542-F3EB-E94B-ABB2-60585728AE75}"/>
              </a:ext>
            </a:extLst>
          </p:cNvPr>
          <p:cNvSpPr txBox="1"/>
          <p:nvPr/>
        </p:nvSpPr>
        <p:spPr>
          <a:xfrm>
            <a:off x="9423426" y="4177499"/>
            <a:ext cx="1828775" cy="276999"/>
          </a:xfrm>
          <a:prstGeom prst="rect">
            <a:avLst/>
          </a:prstGeom>
          <a:noFill/>
        </p:spPr>
        <p:txBody>
          <a:bodyPr wrap="square" rtlCol="0">
            <a:spAutoFit/>
          </a:bodyPr>
          <a:lstStyle/>
          <a:p>
            <a:r>
              <a:rPr kumimoji="1" lang="ja-JP" altLang="en-US" sz="1200">
                <a:latin typeface="Hiragino Kaku Gothic Pro W3" panose="020B0300000000000000" pitchFamily="34" charset="-128"/>
                <a:ea typeface="Hiragino Kaku Gothic Pro W3" panose="020B0300000000000000" pitchFamily="34" charset="-128"/>
              </a:rPr>
              <a:t>直感にもあってる</a:t>
            </a:r>
            <a:r>
              <a:rPr lang="en-US" altLang="ja-JP" sz="1200" dirty="0">
                <a:latin typeface="Hiragino Kaku Gothic Pro W3" panose="020B0300000000000000" pitchFamily="34" charset="-128"/>
                <a:ea typeface="Hiragino Kaku Gothic Pro W3" panose="020B0300000000000000" pitchFamily="34" charset="-128"/>
              </a:rPr>
              <a:t>!!</a:t>
            </a:r>
            <a:endParaRPr kumimoji="1" lang="ja-JP" altLang="en-US" sz="1200">
              <a:latin typeface="Hiragino Kaku Gothic Pro W3" panose="020B0300000000000000" pitchFamily="34" charset="-128"/>
              <a:ea typeface="Hiragino Kaku Gothic Pro W3" panose="020B0300000000000000" pitchFamily="34" charset="-128"/>
            </a:endParaRPr>
          </a:p>
        </p:txBody>
      </p:sp>
      <p:sp>
        <p:nvSpPr>
          <p:cNvPr id="7" name="日付プレースホルダー 6">
            <a:extLst>
              <a:ext uri="{FF2B5EF4-FFF2-40B4-BE49-F238E27FC236}">
                <a16:creationId xmlns:a16="http://schemas.microsoft.com/office/drawing/2014/main" id="{211312E6-AC96-B044-82CE-8E2F43E5EF82}"/>
              </a:ext>
            </a:extLst>
          </p:cNvPr>
          <p:cNvSpPr>
            <a:spLocks noGrp="1"/>
          </p:cNvSpPr>
          <p:nvPr>
            <p:ph type="dt" sz="half" idx="10"/>
          </p:nvPr>
        </p:nvSpPr>
        <p:spPr/>
        <p:txBody>
          <a:bodyPr/>
          <a:lstStyle/>
          <a:p>
            <a:fld id="{B6E938B9-9B2E-D04B-B891-E62FBF85A682}" type="datetime1">
              <a:rPr kumimoji="1" lang="ja-JP" altLang="en-US" smtClean="0"/>
              <a:t>2022/3/21</a:t>
            </a:fld>
            <a:endParaRPr kumimoji="1" lang="ja-JP" altLang="en-US"/>
          </a:p>
        </p:txBody>
      </p:sp>
      <p:sp>
        <p:nvSpPr>
          <p:cNvPr id="8" name="スライド番号プレースホルダー 7">
            <a:extLst>
              <a:ext uri="{FF2B5EF4-FFF2-40B4-BE49-F238E27FC236}">
                <a16:creationId xmlns:a16="http://schemas.microsoft.com/office/drawing/2014/main" id="{F12E49DC-19DE-1D4D-A9A5-A484387DF982}"/>
              </a:ext>
            </a:extLst>
          </p:cNvPr>
          <p:cNvSpPr>
            <a:spLocks noGrp="1"/>
          </p:cNvSpPr>
          <p:nvPr>
            <p:ph type="sldNum" sz="quarter" idx="12"/>
          </p:nvPr>
        </p:nvSpPr>
        <p:spPr/>
        <p:txBody>
          <a:bodyPr/>
          <a:lstStyle/>
          <a:p>
            <a:fld id="{A656C2C8-CEF6-9746-8F71-B28302ED3BCE}" type="slidenum">
              <a:rPr kumimoji="1" lang="ja-JP" altLang="en-US" smtClean="0"/>
              <a:t>42</a:t>
            </a:fld>
            <a:endParaRPr kumimoji="1" lang="ja-JP" altLang="en-US"/>
          </a:p>
        </p:txBody>
      </p:sp>
    </p:spTree>
    <p:extLst>
      <p:ext uri="{BB962C8B-B14F-4D97-AF65-F5344CB8AC3E}">
        <p14:creationId xmlns:p14="http://schemas.microsoft.com/office/powerpoint/2010/main" val="15198989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Hiragino Kaku Gothic Pro W3" panose="020B0300000000000000" pitchFamily="34" charset="-128"/>
                <a:ea typeface="Hiragino Kaku Gothic Pro W3" panose="020B0300000000000000" pitchFamily="34" charset="-128"/>
              </a:rPr>
              <a:t>ベイズ</a:t>
            </a:r>
            <a:r>
              <a:rPr lang="ja-JP" altLang="en-US">
                <a:latin typeface="Hiragino Kaku Gothic Pro W3" panose="020B0300000000000000" pitchFamily="34" charset="-128"/>
                <a:ea typeface="Hiragino Kaku Gothic Pro W3" panose="020B0300000000000000" pitchFamily="34" charset="-128"/>
              </a:rPr>
              <a:t>の展開公式の拡張</a:t>
            </a:r>
            <a:endParaRPr lang="en-US" altLang="ja-JP" dirty="0">
              <a:latin typeface="Hiragino Kaku Gothic Pro W3" panose="020B0300000000000000" pitchFamily="34" charset="-128"/>
              <a:ea typeface="Hiragino Kaku Gothic Pro W3" panose="020B0300000000000000" pitchFamily="34" charset="-128"/>
            </a:endParaRPr>
          </a:p>
          <a:p>
            <a:pPr algn="ctr"/>
            <a:r>
              <a:rPr kumimoji="1" lang="ja-JP" altLang="en-US">
                <a:latin typeface="Hiragino Kaku Gothic Pro W3" panose="020B0300000000000000" pitchFamily="34" charset="-128"/>
                <a:ea typeface="Hiragino Kaku Gothic Pro W3" panose="020B0300000000000000" pitchFamily="34" charset="-128"/>
              </a:rPr>
              <a:t>ーベイズ更新</a:t>
            </a:r>
            <a:r>
              <a:rPr kumimoji="1" lang="en-US" altLang="ja-JP" dirty="0">
                <a:latin typeface="Hiragino Kaku Gothic Pro W3" panose="020B0300000000000000" pitchFamily="34" charset="-128"/>
                <a:ea typeface="Hiragino Kaku Gothic Pro W3" panose="020B0300000000000000" pitchFamily="34" charset="-128"/>
              </a:rPr>
              <a:t>-</a:t>
            </a:r>
            <a:endParaRPr kumimoji="1" lang="ja-JP" altLang="en-US" sz="14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80131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問題を使って、ベイズっぽさを更に感じよう</a:t>
            </a:r>
            <a:endParaRPr kumimoji="1" lang="ja-JP" altLang="en-US">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BC43A772-9BEF-C749-8A5C-36575213E6C6}"/>
                  </a:ext>
                </a:extLst>
              </p:cNvPr>
              <p:cNvSpPr/>
              <p:nvPr/>
            </p:nvSpPr>
            <p:spPr>
              <a:xfrm>
                <a:off x="4064958" y="3917663"/>
                <a:ext cx="4140259" cy="8745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400" smtClean="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b="0" i="0" smtClean="0">
                                  <a:latin typeface="Cambria Math" panose="02040503050406030204" pitchFamily="18" charset="0"/>
                                </a:rPr>
                                <m:t>A</m:t>
                              </m:r>
                            </m:sub>
                          </m:sSub>
                        </m:e>
                        <m:e>
                          <m:r>
                            <m:rPr>
                              <m:sty m:val="p"/>
                            </m:rPr>
                            <a:rPr lang="en-US" altLang="ja-JP" sz="2400" b="0" i="0" smtClean="0">
                              <a:latin typeface="Cambria Math" panose="02040503050406030204" pitchFamily="18" charset="0"/>
                            </a:rPr>
                            <m:t>G</m:t>
                          </m:r>
                        </m:e>
                      </m:d>
                      <m:r>
                        <a:rPr lang="en-US" altLang="ja-JP" sz="2400">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m:rPr>
                              <m:sty m:val="p"/>
                            </m:rPr>
                            <a:rPr lang="en-US" altLang="ja-JP" sz="2400">
                              <a:latin typeface="Cambria Math" panose="02040503050406030204" pitchFamily="18" charset="0"/>
                              <a:ea typeface="Cambria Math" panose="02040503050406030204" pitchFamily="18" charset="0"/>
                            </a:rPr>
                            <m:t>P</m:t>
                          </m:r>
                          <m:d>
                            <m:dPr>
                              <m:ctrlPr>
                                <a:rPr lang="en-US" altLang="ja-JP" sz="2400" i="1">
                                  <a:latin typeface="Cambria Math" panose="02040503050406030204" pitchFamily="18" charset="0"/>
                                  <a:ea typeface="Cambria Math" panose="02040503050406030204" pitchFamily="18" charset="0"/>
                                </a:rPr>
                              </m:ctrlPr>
                            </m:dPr>
                            <m:e>
                              <m:r>
                                <m:rPr>
                                  <m:sty m:val="p"/>
                                </m:rPr>
                                <a:rPr lang="en-US" altLang="ja-JP" sz="2400" b="0" i="0" smtClean="0">
                                  <a:latin typeface="Cambria Math" panose="02040503050406030204" pitchFamily="18" charset="0"/>
                                  <a:ea typeface="Cambria Math" panose="02040503050406030204" pitchFamily="18" charset="0"/>
                                </a:rPr>
                                <m:t>S</m:t>
                              </m:r>
                            </m:e>
                            <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H</m:t>
                                  </m:r>
                                </m:e>
                                <m:sub>
                                  <m:r>
                                    <m:rPr>
                                      <m:sty m:val="p"/>
                                    </m:rPr>
                                    <a:rPr lang="en-US" altLang="ja-JP" sz="2400" b="0" i="0" smtClean="0">
                                      <a:latin typeface="Cambria Math" panose="02040503050406030204" pitchFamily="18" charset="0"/>
                                    </a:rPr>
                                    <m:t>A</m:t>
                                  </m:r>
                                </m:sub>
                              </m:sSub>
                            </m:e>
                          </m:d>
                          <m:r>
                            <a:rPr lang="en-US" altLang="ja-JP" sz="2400" b="1" i="1" smtClean="0">
                              <a:solidFill>
                                <a:srgbClr val="FF0000"/>
                              </a:solidFill>
                              <a:latin typeface="Cambria Math" panose="02040503050406030204" pitchFamily="18" charset="0"/>
                              <a:ea typeface="Cambria Math" panose="02040503050406030204" pitchFamily="18" charset="0"/>
                            </a:rPr>
                            <m:t>𝐏</m:t>
                          </m:r>
                          <m:r>
                            <a:rPr lang="en-US" altLang="ja-JP" sz="2400" b="1" smtClean="0">
                              <a:solidFill>
                                <a:srgbClr val="FF0000"/>
                              </a:solidFill>
                              <a:latin typeface="Cambria Math" panose="02040503050406030204" pitchFamily="18" charset="0"/>
                              <a:ea typeface="Cambria Math" panose="02040503050406030204" pitchFamily="18" charset="0"/>
                            </a:rPr>
                            <m:t>(</m:t>
                          </m:r>
                          <m:sSub>
                            <m:sSubPr>
                              <m:ctrlPr>
                                <a:rPr lang="en-US" altLang="ja-JP" sz="2400" b="1" i="1">
                                  <a:solidFill>
                                    <a:srgbClr val="FF0000"/>
                                  </a:solidFill>
                                  <a:latin typeface="Cambria Math" panose="02040503050406030204" pitchFamily="18" charset="0"/>
                                </a:rPr>
                              </m:ctrlPr>
                            </m:sSubPr>
                            <m:e>
                              <m:r>
                                <a:rPr lang="en-US" altLang="ja-JP" sz="2400" b="1" i="1">
                                  <a:solidFill>
                                    <a:srgbClr val="FF0000"/>
                                  </a:solidFill>
                                  <a:latin typeface="Cambria Math" panose="02040503050406030204" pitchFamily="18" charset="0"/>
                                </a:rPr>
                                <m:t>𝑯</m:t>
                              </m:r>
                            </m:e>
                            <m:sub>
                              <m:r>
                                <a:rPr lang="en-US" altLang="ja-JP" sz="2400" b="1" i="0" smtClean="0">
                                  <a:solidFill>
                                    <a:srgbClr val="FF0000"/>
                                  </a:solidFill>
                                  <a:latin typeface="Cambria Math" panose="02040503050406030204" pitchFamily="18" charset="0"/>
                                </a:rPr>
                                <m:t>𝐀</m:t>
                              </m:r>
                            </m:sub>
                          </m:sSub>
                          <m:r>
                            <a:rPr lang="en-US" altLang="ja-JP" sz="2400" b="1">
                              <a:solidFill>
                                <a:srgbClr val="FF0000"/>
                              </a:solidFill>
                              <a:latin typeface="Cambria Math" panose="02040503050406030204" pitchFamily="18" charset="0"/>
                              <a:ea typeface="Cambria Math" panose="02040503050406030204" pitchFamily="18" charset="0"/>
                            </a:rPr>
                            <m:t>)</m:t>
                          </m:r>
                        </m:num>
                        <m:den>
                          <m:r>
                            <m:rPr>
                              <m:sty m:val="p"/>
                            </m:rPr>
                            <a:rPr lang="en-US" altLang="ja-JP" sz="2400">
                              <a:latin typeface="Cambria Math" panose="02040503050406030204" pitchFamily="18" charset="0"/>
                              <a:ea typeface="Cambria Math" panose="02040503050406030204" pitchFamily="18" charset="0"/>
                            </a:rPr>
                            <m:t>P</m:t>
                          </m:r>
                          <m:r>
                            <a:rPr lang="en-US" altLang="ja-JP" sz="2400">
                              <a:latin typeface="Cambria Math" panose="02040503050406030204" pitchFamily="18" charset="0"/>
                              <a:ea typeface="Cambria Math" panose="02040503050406030204" pitchFamily="18" charset="0"/>
                            </a:rPr>
                            <m:t>(</m:t>
                          </m:r>
                          <m:r>
                            <m:rPr>
                              <m:sty m:val="p"/>
                            </m:rPr>
                            <a:rPr lang="en-US" altLang="ja-JP" sz="2400" b="0" i="0" smtClean="0">
                              <a:latin typeface="Cambria Math" panose="02040503050406030204" pitchFamily="18" charset="0"/>
                              <a:ea typeface="Cambria Math" panose="02040503050406030204" pitchFamily="18" charset="0"/>
                            </a:rPr>
                            <m:t>S</m:t>
                          </m:r>
                          <m:r>
                            <a:rPr lang="en-US" altLang="ja-JP" sz="2400">
                              <a:latin typeface="Cambria Math" panose="02040503050406030204" pitchFamily="18" charset="0"/>
                              <a:ea typeface="Cambria Math" panose="02040503050406030204" pitchFamily="18" charset="0"/>
                            </a:rPr>
                            <m:t>)</m:t>
                          </m:r>
                        </m:den>
                      </m:f>
                    </m:oMath>
                  </m:oMathPara>
                </a14:m>
                <a:endParaRPr lang="en-US" altLang="ja-JP" sz="2400" dirty="0"/>
              </a:p>
            </p:txBody>
          </p:sp>
        </mc:Choice>
        <mc:Fallback xmlns="">
          <p:sp>
            <p:nvSpPr>
              <p:cNvPr id="18" name="正方形/長方形 17">
                <a:extLst>
                  <a:ext uri="{FF2B5EF4-FFF2-40B4-BE49-F238E27FC236}">
                    <a16:creationId xmlns:a16="http://schemas.microsoft.com/office/drawing/2014/main" id="{BC43A772-9BEF-C749-8A5C-36575213E6C6}"/>
                  </a:ext>
                </a:extLst>
              </p:cNvPr>
              <p:cNvSpPr>
                <a:spLocks noRot="1" noChangeAspect="1" noMove="1" noResize="1" noEditPoints="1" noAdjustHandles="1" noChangeArrowheads="1" noChangeShapeType="1" noTextEdit="1"/>
              </p:cNvSpPr>
              <p:nvPr/>
            </p:nvSpPr>
            <p:spPr>
              <a:xfrm>
                <a:off x="4064958" y="3917663"/>
                <a:ext cx="4140259" cy="874598"/>
              </a:xfrm>
              <a:prstGeom prst="rect">
                <a:avLst/>
              </a:prstGeom>
              <a:blipFill>
                <a:blip r:embed="rId3"/>
                <a:stretch>
                  <a:fillRect b="-10000"/>
                </a:stretch>
              </a:blipFill>
            </p:spPr>
            <p:txBody>
              <a:bodyPr/>
              <a:lstStyle/>
              <a:p>
                <a:r>
                  <a:rPr lang="ja-JP" altLang="en-US">
                    <a:noFill/>
                  </a:rPr>
                  <a:t> </a:t>
                </a:r>
              </a:p>
            </p:txBody>
          </p:sp>
        </mc:Fallback>
      </mc:AlternateContent>
      <p:sp>
        <p:nvSpPr>
          <p:cNvPr id="19" name="正方形/長方形 18">
            <a:extLst>
              <a:ext uri="{FF2B5EF4-FFF2-40B4-BE49-F238E27FC236}">
                <a16:creationId xmlns:a16="http://schemas.microsoft.com/office/drawing/2014/main" id="{B6B1C943-94A7-9E4B-8C4A-664F316802DA}"/>
              </a:ext>
            </a:extLst>
          </p:cNvPr>
          <p:cNvSpPr/>
          <p:nvPr/>
        </p:nvSpPr>
        <p:spPr>
          <a:xfrm>
            <a:off x="733960" y="3917663"/>
            <a:ext cx="3595856" cy="706284"/>
          </a:xfrm>
          <a:prstGeom prst="rect">
            <a:avLst/>
          </a:prstGeom>
        </p:spPr>
        <p:txBody>
          <a:bodyPr wrap="none">
            <a:spAutoFit/>
          </a:bodyPr>
          <a:lstStyle/>
          <a:p>
            <a:pPr marL="285750" indent="-285750">
              <a:lnSpc>
                <a:spcPct val="150000"/>
              </a:lnSpc>
              <a:buFont typeface="Arial" panose="020B0604020202020204" pitchFamily="34" charset="0"/>
              <a:buChar char="•"/>
            </a:pPr>
            <a:r>
              <a:rPr lang="ja-JP" altLang="en-US" sz="1400">
                <a:latin typeface="Hiragino Kaku Gothic Pro W3" panose="020B0300000000000000" pitchFamily="34" charset="-128"/>
                <a:ea typeface="Hiragino Kaku Gothic Pro W3" panose="020B0300000000000000" pitchFamily="34" charset="-128"/>
              </a:rPr>
              <a:t>取り出した玉が、真珠であった時に、</a:t>
            </a:r>
            <a:endParaRPr lang="en-US" altLang="ja-JP" sz="14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400">
                <a:latin typeface="Hiragino Kaku Gothic Pro W3" panose="020B0300000000000000" pitchFamily="34" charset="-128"/>
                <a:ea typeface="Hiragino Kaku Gothic Pro W3" panose="020B0300000000000000" pitchFamily="34" charset="-128"/>
              </a:rPr>
              <a:t>　　それが本物の箱からのものである確率</a:t>
            </a:r>
            <a:endParaRPr lang="ja-JP" altLang="en-US" sz="1400"/>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968A32A8-54C2-B34A-A1D6-C2DFC3BC65E7}"/>
                  </a:ext>
                </a:extLst>
              </p:cNvPr>
              <p:cNvSpPr txBox="1"/>
              <p:nvPr/>
            </p:nvSpPr>
            <p:spPr>
              <a:xfrm>
                <a:off x="7940362" y="3909033"/>
                <a:ext cx="1383712" cy="788742"/>
              </a:xfrm>
              <a:prstGeom prst="rect">
                <a:avLst/>
              </a:prstGeom>
              <a:noFill/>
            </p:spPr>
            <p:txBody>
              <a:bodyPr wrap="none" rtlCol="0">
                <a:spAutoFit/>
              </a:bodyPr>
              <a:lstStyle/>
              <a:p>
                <a:r>
                  <a:rPr kumimoji="1" lang="ja-JP" altLang="en-US" sz="2000"/>
                  <a:t>・・・・</a:t>
                </a:r>
                <a14:m>
                  <m:oMath xmlns:m="http://schemas.openxmlformats.org/officeDocument/2006/math">
                    <m:f>
                      <m:fPr>
                        <m:ctrlPr>
                          <a:rPr kumimoji="1" lang="en-US" altLang="ja-JP" sz="3200" i="1" smtClean="0">
                            <a:latin typeface="Cambria Math" panose="02040503050406030204" pitchFamily="18" charset="0"/>
                          </a:rPr>
                        </m:ctrlPr>
                      </m:fPr>
                      <m:num>
                        <m:r>
                          <a:rPr kumimoji="1" lang="en-US" altLang="ja-JP" sz="3200" b="0" i="1" smtClean="0">
                            <a:latin typeface="Cambria Math" panose="02040503050406030204" pitchFamily="18" charset="0"/>
                          </a:rPr>
                          <m:t>3</m:t>
                        </m:r>
                      </m:num>
                      <m:den>
                        <m:r>
                          <a:rPr kumimoji="1" lang="en-US" altLang="ja-JP" sz="3200" b="0" i="1" smtClean="0">
                            <a:latin typeface="Cambria Math" panose="02040503050406030204" pitchFamily="18" charset="0"/>
                          </a:rPr>
                          <m:t>4</m:t>
                        </m:r>
                      </m:den>
                    </m:f>
                  </m:oMath>
                </a14:m>
                <a:endParaRPr kumimoji="1" lang="ja-JP" altLang="en-US" sz="2000"/>
              </a:p>
            </p:txBody>
          </p:sp>
        </mc:Choice>
        <mc:Fallback xmlns="">
          <p:sp>
            <p:nvSpPr>
              <p:cNvPr id="22" name="テキスト ボックス 21">
                <a:extLst>
                  <a:ext uri="{FF2B5EF4-FFF2-40B4-BE49-F238E27FC236}">
                    <a16:creationId xmlns:a16="http://schemas.microsoft.com/office/drawing/2014/main" id="{968A32A8-54C2-B34A-A1D6-C2DFC3BC65E7}"/>
                  </a:ext>
                </a:extLst>
              </p:cNvPr>
              <p:cNvSpPr txBox="1">
                <a:spLocks noRot="1" noChangeAspect="1" noMove="1" noResize="1" noEditPoints="1" noAdjustHandles="1" noChangeArrowheads="1" noChangeShapeType="1" noTextEdit="1"/>
              </p:cNvSpPr>
              <p:nvPr/>
            </p:nvSpPr>
            <p:spPr>
              <a:xfrm>
                <a:off x="7940362" y="3909033"/>
                <a:ext cx="1383712" cy="788742"/>
              </a:xfrm>
              <a:prstGeom prst="rect">
                <a:avLst/>
              </a:prstGeom>
              <a:blipFill>
                <a:blip r:embed="rId4"/>
                <a:stretch>
                  <a:fillRect l="-4545" b="-4688"/>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61DF5F19-19CF-7E42-97B0-0D1602DD1945}"/>
              </a:ext>
            </a:extLst>
          </p:cNvPr>
          <p:cNvSpPr txBox="1"/>
          <p:nvPr/>
        </p:nvSpPr>
        <p:spPr>
          <a:xfrm>
            <a:off x="733960" y="3033495"/>
            <a:ext cx="1082348" cy="307777"/>
          </a:xfrm>
          <a:prstGeom prst="rect">
            <a:avLst/>
          </a:prstGeom>
          <a:noFill/>
        </p:spPr>
        <p:txBody>
          <a:bodyPr wrap="none" rtlCol="0">
            <a:spAutoFit/>
          </a:bodyPr>
          <a:lstStyle/>
          <a:p>
            <a:r>
              <a:rPr kumimoji="1" lang="ja-JP" altLang="en-US" sz="1400">
                <a:latin typeface="Hiragino Kaku Gothic Pro W3" panose="020B0300000000000000" pitchFamily="34" charset="-128"/>
                <a:ea typeface="Hiragino Kaku Gothic Pro W3" panose="020B0300000000000000" pitchFamily="34" charset="-128"/>
              </a:rPr>
              <a:t>計算すると</a:t>
            </a:r>
          </a:p>
        </p:txBody>
      </p:sp>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1B048EC7-03B5-5E49-B27C-9D57622B2205}"/>
                  </a:ext>
                </a:extLst>
              </p:cNvPr>
              <p:cNvSpPr/>
              <p:nvPr/>
            </p:nvSpPr>
            <p:spPr>
              <a:xfrm>
                <a:off x="8718780" y="1468786"/>
                <a:ext cx="6096000" cy="1031886"/>
              </a:xfrm>
              <a:prstGeom prst="rect">
                <a:avLst/>
              </a:prstGeom>
            </p:spPr>
            <p:txBody>
              <a:bodyPr>
                <a:spAutoFit/>
              </a:bodyPr>
              <a:lstStyle/>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latin typeface="Cambria Math" panose="02040503050406030204" pitchFamily="18" charset="0"/>
                          </a:rPr>
                        </m:ctrlPr>
                      </m:sSubPr>
                      <m:e>
                        <m:r>
                          <a:rPr lang="en-US" altLang="ja-JP" sz="1050" i="1">
                            <a:latin typeface="Cambria Math" panose="02040503050406030204" pitchFamily="18" charset="0"/>
                          </a:rPr>
                          <m:t>𝐻</m:t>
                        </m:r>
                      </m:e>
                      <m:sub>
                        <m:r>
                          <m:rPr>
                            <m:sty m:val="p"/>
                          </m:rPr>
                          <a:rPr lang="en-US" altLang="ja-JP" sz="1050">
                            <a:latin typeface="Cambria Math" panose="02040503050406030204" pitchFamily="18" charset="0"/>
                          </a:rPr>
                          <m:t>A</m:t>
                        </m:r>
                      </m:sub>
                    </m:sSub>
                  </m:oMath>
                </a14:m>
                <a:r>
                  <a:rPr lang="en-US" altLang="ja-JP" sz="1050" dirty="0">
                    <a:latin typeface="Hiragino Kaku Gothic Pro W3" panose="020B0300000000000000" pitchFamily="34" charset="-128"/>
                    <a:ea typeface="Hiragino Kaku Gothic Pro W3" panose="020B0300000000000000" pitchFamily="34" charset="-128"/>
                  </a:rPr>
                  <a:t> : </a:t>
                </a:r>
                <a:r>
                  <a:rPr lang="ja-JP" altLang="en-US" sz="1050">
                    <a:latin typeface="Hiragino Kaku Gothic Pro W3" panose="020B0300000000000000" pitchFamily="34" charset="-128"/>
                    <a:ea typeface="Hiragino Kaku Gothic Pro W3" panose="020B0300000000000000" pitchFamily="34" charset="-128"/>
                  </a:rPr>
                  <a:t>取り出した玉が、本物の箱からのものである</a:t>
                </a:r>
                <a:endParaRPr lang="en-US" altLang="ja-JP" sz="105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latin typeface="Cambria Math" panose="02040503050406030204" pitchFamily="18" charset="0"/>
                          </a:rPr>
                        </m:ctrlPr>
                      </m:sSubPr>
                      <m:e>
                        <m:r>
                          <a:rPr lang="en-US" altLang="ja-JP" sz="1050" i="1">
                            <a:latin typeface="Cambria Math" panose="02040503050406030204" pitchFamily="18" charset="0"/>
                          </a:rPr>
                          <m:t>𝐻</m:t>
                        </m:r>
                      </m:e>
                      <m:sub>
                        <m:r>
                          <m:rPr>
                            <m:sty m:val="p"/>
                          </m:rPr>
                          <a:rPr lang="en-US" altLang="ja-JP" sz="1050">
                            <a:latin typeface="Cambria Math" panose="02040503050406030204" pitchFamily="18" charset="0"/>
                          </a:rPr>
                          <m:t>B</m:t>
                        </m:r>
                      </m:sub>
                    </m:sSub>
                  </m:oMath>
                </a14:m>
                <a:r>
                  <a:rPr lang="en-US" altLang="ja-JP" sz="1050" dirty="0">
                    <a:latin typeface="Hiragino Kaku Gothic Pro W3" panose="020B0300000000000000" pitchFamily="34" charset="-128"/>
                    <a:ea typeface="Hiragino Kaku Gothic Pro W3" panose="020B0300000000000000" pitchFamily="34" charset="-128"/>
                  </a:rPr>
                  <a:t> : </a:t>
                </a:r>
                <a:r>
                  <a:rPr lang="ja-JP" altLang="en-US" sz="1050">
                    <a:latin typeface="Hiragino Kaku Gothic Pro W3" panose="020B0300000000000000" pitchFamily="34" charset="-128"/>
                    <a:ea typeface="Hiragino Kaku Gothic Pro W3" panose="020B0300000000000000" pitchFamily="34" charset="-128"/>
                  </a:rPr>
                  <a:t>取り出した玉が、偽物の箱からのものである</a:t>
                </a:r>
                <a:r>
                  <a:rPr lang="en-US" altLang="ja-JP" sz="1050" dirty="0">
                    <a:latin typeface="Hiragino Kaku Gothic Pro W3" panose="020B0300000000000000" pitchFamily="34" charset="-128"/>
                    <a:ea typeface="Hiragino Kaku Gothic Pro W3" panose="020B0300000000000000" pitchFamily="34" charset="-128"/>
                  </a:rPr>
                  <a:t> </a:t>
                </a: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r>
                  <a:rPr lang="en-US" altLang="ja-JP" sz="1050" dirty="0">
                    <a:latin typeface="Hiragino Kaku Gothic Pro W3" panose="020B0300000000000000" pitchFamily="34" charset="-128"/>
                    <a:ea typeface="Hiragino Kaku Gothic Pro W3" panose="020B0300000000000000" pitchFamily="34" charset="-128"/>
                  </a:rPr>
                  <a:t>S : </a:t>
                </a:r>
                <a:r>
                  <a:rPr lang="ja-JP" altLang="en-US" sz="1050">
                    <a:latin typeface="Hiragino Kaku Gothic Pro W3" panose="020B0300000000000000" pitchFamily="34" charset="-128"/>
                    <a:ea typeface="Hiragino Kaku Gothic Pro W3" panose="020B0300000000000000" pitchFamily="34" charset="-128"/>
                  </a:rPr>
                  <a:t>取り出した玉が、真珠である</a:t>
                </a:r>
                <a:endParaRPr lang="en-US" altLang="ja-JP" sz="105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latin typeface="Hiragino Kaku Gothic Pro W3" panose="020B0300000000000000" pitchFamily="34" charset="-128"/>
                    <a:ea typeface="Hiragino Kaku Gothic Pro W3" panose="020B0300000000000000" pitchFamily="34" charset="-128"/>
                  </a:rPr>
                  <a:t>事象</a:t>
                </a:r>
                <a:r>
                  <a:rPr lang="en-US" altLang="ja-JP" sz="1050" dirty="0">
                    <a:latin typeface="Hiragino Kaku Gothic Pro W3" panose="020B0300000000000000" pitchFamily="34" charset="-128"/>
                    <a:ea typeface="Hiragino Kaku Gothic Pro W3" panose="020B0300000000000000" pitchFamily="34" charset="-128"/>
                  </a:rPr>
                  <a:t>G : </a:t>
                </a:r>
                <a:r>
                  <a:rPr lang="ja-JP" altLang="en-US" sz="1050">
                    <a:latin typeface="Hiragino Kaku Gothic Pro W3" panose="020B0300000000000000" pitchFamily="34" charset="-128"/>
                    <a:ea typeface="Hiragino Kaku Gothic Pro W3" panose="020B0300000000000000" pitchFamily="34" charset="-128"/>
                  </a:rPr>
                  <a:t>取り出した玉が、ガラス玉である</a:t>
                </a:r>
              </a:p>
            </p:txBody>
          </p:sp>
        </mc:Choice>
        <mc:Fallback xmlns="">
          <p:sp>
            <p:nvSpPr>
              <p:cNvPr id="32" name="正方形/長方形 31">
                <a:extLst>
                  <a:ext uri="{FF2B5EF4-FFF2-40B4-BE49-F238E27FC236}">
                    <a16:creationId xmlns:a16="http://schemas.microsoft.com/office/drawing/2014/main" id="{1B048EC7-03B5-5E49-B27C-9D57622B2205}"/>
                  </a:ext>
                </a:extLst>
              </p:cNvPr>
              <p:cNvSpPr>
                <a:spLocks noRot="1" noChangeAspect="1" noMove="1" noResize="1" noEditPoints="1" noAdjustHandles="1" noChangeArrowheads="1" noChangeShapeType="1" noTextEdit="1"/>
              </p:cNvSpPr>
              <p:nvPr/>
            </p:nvSpPr>
            <p:spPr>
              <a:xfrm>
                <a:off x="8718780" y="1468786"/>
                <a:ext cx="6096000" cy="1031886"/>
              </a:xfrm>
              <a:prstGeom prst="rect">
                <a:avLst/>
              </a:prstGeom>
              <a:blipFill>
                <a:blip r:embed="rId5"/>
                <a:stretch>
                  <a:fillRect b="-3659"/>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C366251A-2E51-414D-8FFF-89EDCEFEE779}"/>
              </a:ext>
            </a:extLst>
          </p:cNvPr>
          <p:cNvSpPr txBox="1"/>
          <p:nvPr/>
        </p:nvSpPr>
        <p:spPr>
          <a:xfrm>
            <a:off x="501041" y="1348364"/>
            <a:ext cx="8305479" cy="1154675"/>
          </a:xfrm>
          <a:prstGeom prst="rect">
            <a:avLst/>
          </a:prstGeom>
          <a:noFill/>
        </p:spPr>
        <p:txBody>
          <a:bodyPr wrap="none" rtlCol="0">
            <a:spAutoFit/>
          </a:bodyPr>
          <a:lstStyle/>
          <a:p>
            <a:pPr>
              <a:lnSpc>
                <a:spcPct val="150000"/>
              </a:lnSpc>
            </a:pPr>
            <a:r>
              <a:rPr lang="ja-JP" altLang="en-US" sz="1600" b="1">
                <a:latin typeface="Hiragino Kaku Gothic Pro W3" panose="020B0300000000000000" pitchFamily="34" charset="-128"/>
                <a:ea typeface="Hiragino Kaku Gothic Pro W3" panose="020B0300000000000000" pitchFamily="34" charset="-128"/>
              </a:rPr>
              <a:t>⑶</a:t>
            </a:r>
            <a:r>
              <a:rPr kumimoji="1" lang="en-US" altLang="ja-JP" sz="1600" b="1" dirty="0">
                <a:latin typeface="Hiragino Kaku Gothic Pro W3" panose="020B0300000000000000" pitchFamily="34" charset="-128"/>
                <a:ea typeface="Hiragino Kaku Gothic Pro W3" panose="020B0300000000000000" pitchFamily="34" charset="-128"/>
              </a:rPr>
              <a:t> 3</a:t>
            </a:r>
            <a:r>
              <a:rPr lang="ja-JP" altLang="en-US" sz="1600" b="1">
                <a:latin typeface="Hiragino Kaku Gothic Pro W3" panose="020B0300000000000000" pitchFamily="34" charset="-128"/>
                <a:ea typeface="Hiragino Kaku Gothic Pro W3" panose="020B0300000000000000" pitchFamily="34" charset="-128"/>
              </a:rPr>
              <a:t>回目に取り出した玉はガラス玉</a:t>
            </a:r>
            <a:r>
              <a:rPr kumimoji="1" lang="ja-JP" altLang="en-US" sz="1600" b="1">
                <a:latin typeface="Hiragino Kaku Gothic Pro W3" panose="020B0300000000000000" pitchFamily="34" charset="-128"/>
                <a:ea typeface="Hiragino Kaku Gothic Pro W3" panose="020B0300000000000000" pitchFamily="34" charset="-128"/>
              </a:rPr>
              <a:t>であった。</a:t>
            </a:r>
            <a:r>
              <a:rPr lang="ja-JP" altLang="en-US" sz="1600" b="1">
                <a:latin typeface="Hiragino Kaku Gothic Pro W3" panose="020B0300000000000000" pitchFamily="34" charset="-128"/>
                <a:ea typeface="Hiragino Kaku Gothic Pro W3" panose="020B0300000000000000" pitchFamily="34" charset="-128"/>
              </a:rPr>
              <a:t>同様の手順で、ガラスが</a:t>
            </a:r>
            <a:r>
              <a:rPr lang="en-US" altLang="ja-JP" sz="1600" b="1" dirty="0">
                <a:latin typeface="Hiragino Kaku Gothic Pro W3" panose="020B0300000000000000" pitchFamily="34" charset="-128"/>
                <a:ea typeface="Hiragino Kaku Gothic Pro W3" panose="020B0300000000000000" pitchFamily="34" charset="-128"/>
              </a:rPr>
              <a:t>1</a:t>
            </a:r>
            <a:r>
              <a:rPr lang="ja-JP" altLang="en-US" sz="1600" b="1">
                <a:latin typeface="Hiragino Kaku Gothic Pro W3" panose="020B0300000000000000" pitchFamily="34" charset="-128"/>
                <a:ea typeface="Hiragino Kaku Gothic Pro W3" panose="020B0300000000000000" pitchFamily="34" charset="-128"/>
              </a:rPr>
              <a:t>つ出た時に、</a:t>
            </a:r>
            <a:endParaRPr lang="en-US" altLang="ja-JP" sz="1600" b="1"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600" b="1">
                <a:latin typeface="Hiragino Kaku Gothic Pro W3" panose="020B0300000000000000" pitchFamily="34" charset="-128"/>
                <a:ea typeface="Hiragino Kaku Gothic Pro W3" panose="020B0300000000000000" pitchFamily="34" charset="-128"/>
              </a:rPr>
              <a:t>　箱が本物である確率と偽物である確率を確かめる。</a:t>
            </a:r>
            <a:endParaRPr lang="en-US" altLang="ja-JP" sz="1600" b="1"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sz="1600" b="1">
                <a:latin typeface="Hiragino Kaku Gothic Pro W3" panose="020B0300000000000000" pitchFamily="34" charset="-128"/>
                <a:ea typeface="Hiragino Kaku Gothic Pro W3" panose="020B0300000000000000" pitchFamily="34" charset="-128"/>
              </a:rPr>
              <a:t>　この時、</a:t>
            </a:r>
            <a:r>
              <a:rPr kumimoji="1" lang="en-US" altLang="ja-JP" sz="1600" b="1" dirty="0">
                <a:solidFill>
                  <a:srgbClr val="1E8A14"/>
                </a:solidFill>
                <a:latin typeface="Hiragino Kaku Gothic Pro W3" panose="020B0300000000000000" pitchFamily="34" charset="-128"/>
                <a:ea typeface="Hiragino Kaku Gothic Pro W3" panose="020B0300000000000000" pitchFamily="34" charset="-128"/>
              </a:rPr>
              <a:t>1</a:t>
            </a:r>
            <a:r>
              <a:rPr kumimoji="1" lang="ja-JP" altLang="en-US" sz="1600" b="1">
                <a:solidFill>
                  <a:srgbClr val="1E8A14"/>
                </a:solidFill>
                <a:latin typeface="Hiragino Kaku Gothic Pro W3" panose="020B0300000000000000" pitchFamily="34" charset="-128"/>
                <a:ea typeface="Hiragino Kaku Gothic Pro W3" panose="020B0300000000000000" pitchFamily="34" charset="-128"/>
              </a:rPr>
              <a:t>回目にも</a:t>
            </a:r>
            <a:r>
              <a:rPr kumimoji="1" lang="en-US" altLang="ja-JP" sz="1600" b="1" dirty="0">
                <a:solidFill>
                  <a:srgbClr val="1E8A14"/>
                </a:solidFill>
                <a:latin typeface="Hiragino Kaku Gothic Pro W3" panose="020B0300000000000000" pitchFamily="34" charset="-128"/>
                <a:ea typeface="Hiragino Kaku Gothic Pro W3" panose="020B0300000000000000" pitchFamily="34" charset="-128"/>
              </a:rPr>
              <a:t>2</a:t>
            </a:r>
            <a:r>
              <a:rPr kumimoji="1" lang="ja-JP" altLang="en-US" sz="1600" b="1">
                <a:solidFill>
                  <a:srgbClr val="1E8A14"/>
                </a:solidFill>
                <a:latin typeface="Hiragino Kaku Gothic Pro W3" panose="020B0300000000000000" pitchFamily="34" charset="-128"/>
                <a:ea typeface="Hiragino Kaku Gothic Pro W3" panose="020B0300000000000000" pitchFamily="34" charset="-128"/>
              </a:rPr>
              <a:t>回目にも真珠が出ているという情報を反映させたい。</a:t>
            </a:r>
            <a:endParaRPr kumimoji="1" lang="en-US" altLang="ja-JP" sz="1600" b="1" dirty="0">
              <a:solidFill>
                <a:srgbClr val="1E8A14"/>
              </a:solidFill>
              <a:latin typeface="Hiragino Kaku Gothic Pro W3" panose="020B0300000000000000" pitchFamily="34" charset="-128"/>
              <a:ea typeface="Hiragino Kaku Gothic Pro W3" panose="020B0300000000000000" pitchFamily="34" charset="-128"/>
            </a:endParaRPr>
          </a:p>
        </p:txBody>
      </p:sp>
      <p:sp>
        <p:nvSpPr>
          <p:cNvPr id="4" name="日付プレースホルダー 3">
            <a:extLst>
              <a:ext uri="{FF2B5EF4-FFF2-40B4-BE49-F238E27FC236}">
                <a16:creationId xmlns:a16="http://schemas.microsoft.com/office/drawing/2014/main" id="{AF6DA724-4176-5A46-A331-CE76A0489573}"/>
              </a:ext>
            </a:extLst>
          </p:cNvPr>
          <p:cNvSpPr>
            <a:spLocks noGrp="1"/>
          </p:cNvSpPr>
          <p:nvPr>
            <p:ph type="dt" sz="half" idx="10"/>
          </p:nvPr>
        </p:nvSpPr>
        <p:spPr/>
        <p:txBody>
          <a:bodyPr/>
          <a:lstStyle/>
          <a:p>
            <a:fld id="{3E7F91CB-72EC-E349-B76E-C93663A271D0}" type="datetime1">
              <a:rPr kumimoji="1" lang="ja-JP" altLang="en-US" smtClean="0"/>
              <a:t>2022/3/21</a:t>
            </a:fld>
            <a:endParaRPr kumimoji="1" lang="ja-JP" altLang="en-US"/>
          </a:p>
        </p:txBody>
      </p:sp>
      <p:sp>
        <p:nvSpPr>
          <p:cNvPr id="5" name="スライド番号プレースホルダー 4">
            <a:extLst>
              <a:ext uri="{FF2B5EF4-FFF2-40B4-BE49-F238E27FC236}">
                <a16:creationId xmlns:a16="http://schemas.microsoft.com/office/drawing/2014/main" id="{787B2C57-9416-214E-A7FE-43B0E2268199}"/>
              </a:ext>
            </a:extLst>
          </p:cNvPr>
          <p:cNvSpPr>
            <a:spLocks noGrp="1"/>
          </p:cNvSpPr>
          <p:nvPr>
            <p:ph type="sldNum" sz="quarter" idx="12"/>
          </p:nvPr>
        </p:nvSpPr>
        <p:spPr/>
        <p:txBody>
          <a:bodyPr/>
          <a:lstStyle/>
          <a:p>
            <a:fld id="{A656C2C8-CEF6-9746-8F71-B28302ED3BCE}" type="slidenum">
              <a:rPr kumimoji="1" lang="ja-JP" altLang="en-US" smtClean="0"/>
              <a:t>43</a:t>
            </a:fld>
            <a:endParaRPr kumimoji="1" lang="ja-JP" altLang="en-US"/>
          </a:p>
        </p:txBody>
      </p:sp>
    </p:spTree>
    <p:extLst>
      <p:ext uri="{BB962C8B-B14F-4D97-AF65-F5344CB8AC3E}">
        <p14:creationId xmlns:p14="http://schemas.microsoft.com/office/powerpoint/2010/main" val="1198089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ホームベース 5">
            <a:extLst>
              <a:ext uri="{FF2B5EF4-FFF2-40B4-BE49-F238E27FC236}">
                <a16:creationId xmlns:a16="http://schemas.microsoft.com/office/drawing/2014/main" id="{1BDAB2C4-7EDB-6F48-9F4C-7CB5751D9A59}"/>
              </a:ext>
            </a:extLst>
          </p:cNvPr>
          <p:cNvSpPr/>
          <p:nvPr/>
        </p:nvSpPr>
        <p:spPr>
          <a:xfrm>
            <a:off x="1958068" y="2193733"/>
            <a:ext cx="2017787" cy="63743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a:extLst>
              <a:ext uri="{FF2B5EF4-FFF2-40B4-BE49-F238E27FC236}">
                <a16:creationId xmlns:a16="http://schemas.microsoft.com/office/drawing/2014/main" id="{16A03958-3383-AB46-A084-E111C4F98099}"/>
              </a:ext>
            </a:extLst>
          </p:cNvPr>
          <p:cNvSpPr/>
          <p:nvPr/>
        </p:nvSpPr>
        <p:spPr>
          <a:xfrm>
            <a:off x="4162941" y="2034826"/>
            <a:ext cx="999718" cy="999718"/>
          </a:xfrm>
          <a:prstGeom prst="ellipse">
            <a:avLst/>
          </a:prstGeom>
          <a:solidFill>
            <a:srgbClr val="00989C">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Hiragino Kaku Gothic Pro W3" panose="020B0300000000000000" pitchFamily="34" charset="-128"/>
                <a:ea typeface="Hiragino Kaku Gothic Pro W3" panose="020B0300000000000000" pitchFamily="34" charset="-128"/>
              </a:rPr>
              <a:t>ベイズ更新</a:t>
            </a:r>
            <a:endParaRPr kumimoji="1" lang="ja-JP" altLang="en-US" sz="14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602166" y="454111"/>
            <a:ext cx="5262979" cy="646331"/>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データを手に入れる度に学習し、</a:t>
            </a:r>
            <a:endParaRPr lang="en-US" altLang="ja-JP" dirty="0">
              <a:latin typeface="Hiragino Kaku Gothic Pro W3" panose="020B0300000000000000" pitchFamily="34" charset="-128"/>
              <a:ea typeface="Hiragino Kaku Gothic Pro W3" panose="020B0300000000000000" pitchFamily="34" charset="-128"/>
            </a:endParaRPr>
          </a:p>
          <a:p>
            <a:r>
              <a:rPr lang="ja-JP" altLang="en-US">
                <a:latin typeface="Hiragino Kaku Gothic Pro W3" panose="020B0300000000000000" pitchFamily="34" charset="-128"/>
                <a:ea typeface="Hiragino Kaku Gothic Pro W3" panose="020B0300000000000000" pitchFamily="34" charset="-128"/>
              </a:rPr>
              <a:t>確率の精度を高めるプロセスをベイズ更新と呼ぶ</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5" name="円/楕円 4">
            <a:extLst>
              <a:ext uri="{FF2B5EF4-FFF2-40B4-BE49-F238E27FC236}">
                <a16:creationId xmlns:a16="http://schemas.microsoft.com/office/drawing/2014/main" id="{8A22F4E6-07A1-B348-8E0F-0D01A15F3CC5}"/>
              </a:ext>
            </a:extLst>
          </p:cNvPr>
          <p:cNvSpPr/>
          <p:nvPr/>
        </p:nvSpPr>
        <p:spPr>
          <a:xfrm>
            <a:off x="788388" y="2029045"/>
            <a:ext cx="999718" cy="999718"/>
          </a:xfrm>
          <a:prstGeom prst="ellipse">
            <a:avLst/>
          </a:prstGeom>
          <a:solidFill>
            <a:srgbClr val="88CC01">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8D2B5C1D-EF24-4747-93E5-EB336E95418A}"/>
              </a:ext>
            </a:extLst>
          </p:cNvPr>
          <p:cNvSpPr txBox="1"/>
          <p:nvPr/>
        </p:nvSpPr>
        <p:spPr>
          <a:xfrm>
            <a:off x="816382" y="2209512"/>
            <a:ext cx="1005403" cy="584775"/>
          </a:xfrm>
          <a:prstGeom prst="rect">
            <a:avLst/>
          </a:prstGeom>
          <a:noFill/>
        </p:spPr>
        <p:txBody>
          <a:bodyPr wrap="none" rtlCol="0">
            <a:spAutoFit/>
          </a:bodyPr>
          <a:lstStyle/>
          <a:p>
            <a:r>
              <a:rPr kumimoji="1" lang="en-US" altLang="ja-JP" sz="1600" dirty="0">
                <a:latin typeface="Hiragino Kaku Gothic Pro W3" panose="020B0300000000000000" pitchFamily="34" charset="-128"/>
                <a:ea typeface="Hiragino Kaku Gothic Pro W3" panose="020B0300000000000000" pitchFamily="34" charset="-128"/>
              </a:rPr>
              <a:t>1</a:t>
            </a:r>
            <a:r>
              <a:rPr kumimoji="1" lang="ja-JP" altLang="en-US" sz="1600">
                <a:latin typeface="Hiragino Kaku Gothic Pro W3" panose="020B0300000000000000" pitchFamily="34" charset="-128"/>
                <a:ea typeface="Hiragino Kaku Gothic Pro W3" panose="020B0300000000000000" pitchFamily="34" charset="-128"/>
              </a:rPr>
              <a:t>回目の</a:t>
            </a:r>
            <a:endParaRPr kumimoji="1" lang="en-US" altLang="ja-JP" sz="1600" dirty="0">
              <a:latin typeface="Hiragino Kaku Gothic Pro W3" panose="020B0300000000000000" pitchFamily="34" charset="-128"/>
              <a:ea typeface="Hiragino Kaku Gothic Pro W3" panose="020B0300000000000000" pitchFamily="34" charset="-128"/>
            </a:endParaRPr>
          </a:p>
          <a:p>
            <a:r>
              <a:rPr kumimoji="1" lang="ja-JP" altLang="en-US" sz="1600">
                <a:latin typeface="Hiragino Kaku Gothic Pro W3" panose="020B0300000000000000" pitchFamily="34" charset="-128"/>
                <a:ea typeface="Hiragino Kaku Gothic Pro W3" panose="020B0300000000000000" pitchFamily="34" charset="-128"/>
              </a:rPr>
              <a:t>事前確率</a:t>
            </a:r>
          </a:p>
        </p:txBody>
      </p:sp>
      <p:sp>
        <p:nvSpPr>
          <p:cNvPr id="12" name="テキスト ボックス 11">
            <a:extLst>
              <a:ext uri="{FF2B5EF4-FFF2-40B4-BE49-F238E27FC236}">
                <a16:creationId xmlns:a16="http://schemas.microsoft.com/office/drawing/2014/main" id="{7B01A815-BA03-6A49-A572-DB3FF6D54CE7}"/>
              </a:ext>
            </a:extLst>
          </p:cNvPr>
          <p:cNvSpPr txBox="1"/>
          <p:nvPr/>
        </p:nvSpPr>
        <p:spPr>
          <a:xfrm>
            <a:off x="1977692" y="2343175"/>
            <a:ext cx="1864613" cy="338554"/>
          </a:xfrm>
          <a:prstGeom prst="rect">
            <a:avLst/>
          </a:prstGeom>
          <a:noFill/>
        </p:spPr>
        <p:txBody>
          <a:bodyPr wrap="none" rtlCol="0">
            <a:spAutoFit/>
          </a:bodyPr>
          <a:lstStyle/>
          <a:p>
            <a:r>
              <a:rPr lang="ja-JP" altLang="en-US" sz="1600" b="1">
                <a:latin typeface="Hiragino Kaku Gothic Pro W3" panose="020B0300000000000000" pitchFamily="34" charset="-128"/>
                <a:ea typeface="Hiragino Kaku Gothic Pro W3" panose="020B0300000000000000" pitchFamily="34" charset="-128"/>
              </a:rPr>
              <a:t>ベイズの展開公式</a:t>
            </a:r>
            <a:endParaRPr kumimoji="1" lang="ja-JP" altLang="en-US" sz="1600" b="1">
              <a:latin typeface="Hiragino Kaku Gothic Pro W3" panose="020B0300000000000000" pitchFamily="34" charset="-128"/>
              <a:ea typeface="Hiragino Kaku Gothic Pro W3" panose="020B0300000000000000" pitchFamily="34" charset="-128"/>
            </a:endParaRPr>
          </a:p>
        </p:txBody>
      </p:sp>
      <p:sp>
        <p:nvSpPr>
          <p:cNvPr id="13" name="テキスト ボックス 12">
            <a:extLst>
              <a:ext uri="{FF2B5EF4-FFF2-40B4-BE49-F238E27FC236}">
                <a16:creationId xmlns:a16="http://schemas.microsoft.com/office/drawing/2014/main" id="{7AD5295F-5776-CF4A-A75B-62956718B00D}"/>
              </a:ext>
            </a:extLst>
          </p:cNvPr>
          <p:cNvSpPr txBox="1"/>
          <p:nvPr/>
        </p:nvSpPr>
        <p:spPr>
          <a:xfrm>
            <a:off x="4195356" y="2205622"/>
            <a:ext cx="1005403" cy="584775"/>
          </a:xfrm>
          <a:prstGeom prst="rect">
            <a:avLst/>
          </a:prstGeom>
          <a:noFill/>
        </p:spPr>
        <p:txBody>
          <a:bodyPr wrap="none" rtlCol="0">
            <a:spAutoFit/>
          </a:bodyPr>
          <a:lstStyle/>
          <a:p>
            <a:r>
              <a:rPr lang="en-US" altLang="ja-JP" sz="1600" dirty="0">
                <a:latin typeface="Hiragino Kaku Gothic Pro W3" panose="020B0300000000000000" pitchFamily="34" charset="-128"/>
                <a:ea typeface="Hiragino Kaku Gothic Pro W3" panose="020B0300000000000000" pitchFamily="34" charset="-128"/>
              </a:rPr>
              <a:t>1</a:t>
            </a:r>
            <a:r>
              <a:rPr lang="ja-JP" altLang="en-US" sz="1600">
                <a:latin typeface="Hiragino Kaku Gothic Pro W3" panose="020B0300000000000000" pitchFamily="34" charset="-128"/>
                <a:ea typeface="Hiragino Kaku Gothic Pro W3" panose="020B0300000000000000" pitchFamily="34" charset="-128"/>
              </a:rPr>
              <a:t>回目の</a:t>
            </a:r>
            <a:endParaRPr lang="en-US" altLang="ja-JP" sz="1600" dirty="0">
              <a:latin typeface="Hiragino Kaku Gothic Pro W3" panose="020B0300000000000000" pitchFamily="34" charset="-128"/>
              <a:ea typeface="Hiragino Kaku Gothic Pro W3" panose="020B0300000000000000" pitchFamily="34" charset="-128"/>
            </a:endParaRPr>
          </a:p>
          <a:p>
            <a:r>
              <a:rPr lang="ja-JP" altLang="en-US" sz="1600">
                <a:latin typeface="Hiragino Kaku Gothic Pro W3" panose="020B0300000000000000" pitchFamily="34" charset="-128"/>
                <a:ea typeface="Hiragino Kaku Gothic Pro W3" panose="020B0300000000000000" pitchFamily="34" charset="-128"/>
              </a:rPr>
              <a:t>事後確率</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33" name="円/楕円 32">
            <a:extLst>
              <a:ext uri="{FF2B5EF4-FFF2-40B4-BE49-F238E27FC236}">
                <a16:creationId xmlns:a16="http://schemas.microsoft.com/office/drawing/2014/main" id="{52B15017-5FE7-F948-B7B1-6F5FB25C3C4D}"/>
              </a:ext>
            </a:extLst>
          </p:cNvPr>
          <p:cNvSpPr/>
          <p:nvPr/>
        </p:nvSpPr>
        <p:spPr>
          <a:xfrm>
            <a:off x="4162941" y="3359802"/>
            <a:ext cx="999718" cy="999718"/>
          </a:xfrm>
          <a:prstGeom prst="ellipse">
            <a:avLst/>
          </a:prstGeom>
          <a:solidFill>
            <a:srgbClr val="00989C">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B7098F69-FCC9-C646-9D52-2C5818ED65B3}"/>
              </a:ext>
            </a:extLst>
          </p:cNvPr>
          <p:cNvSpPr/>
          <p:nvPr/>
        </p:nvSpPr>
        <p:spPr>
          <a:xfrm>
            <a:off x="7427046" y="3335618"/>
            <a:ext cx="999718" cy="999718"/>
          </a:xfrm>
          <a:prstGeom prst="ellipse">
            <a:avLst/>
          </a:prstGeom>
          <a:solidFill>
            <a:srgbClr val="1E8A14">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35F86E42-59D1-D34E-A56D-3868B94FF431}"/>
              </a:ext>
            </a:extLst>
          </p:cNvPr>
          <p:cNvSpPr/>
          <p:nvPr/>
        </p:nvSpPr>
        <p:spPr>
          <a:xfrm>
            <a:off x="7521678" y="4566992"/>
            <a:ext cx="999718" cy="999718"/>
          </a:xfrm>
          <a:prstGeom prst="ellipse">
            <a:avLst/>
          </a:prstGeom>
          <a:solidFill>
            <a:srgbClr val="1E8A14">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9D5B522D-F8AE-8744-8080-1C79BE0BA96E}"/>
              </a:ext>
            </a:extLst>
          </p:cNvPr>
          <p:cNvSpPr/>
          <p:nvPr/>
        </p:nvSpPr>
        <p:spPr>
          <a:xfrm>
            <a:off x="10755451" y="4565394"/>
            <a:ext cx="999718" cy="999718"/>
          </a:xfrm>
          <a:prstGeom prst="ellipse">
            <a:avLst/>
          </a:prstGeom>
          <a:solidFill>
            <a:srgbClr val="0070C0">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953DAED0-07DE-414F-9451-7AB4A3FDF6E0}"/>
              </a:ext>
            </a:extLst>
          </p:cNvPr>
          <p:cNvSpPr txBox="1"/>
          <p:nvPr/>
        </p:nvSpPr>
        <p:spPr>
          <a:xfrm>
            <a:off x="4195356" y="3543091"/>
            <a:ext cx="1005403" cy="584775"/>
          </a:xfrm>
          <a:prstGeom prst="rect">
            <a:avLst/>
          </a:prstGeom>
          <a:noFill/>
        </p:spPr>
        <p:txBody>
          <a:bodyPr wrap="none" rtlCol="0">
            <a:spAutoFit/>
          </a:bodyPr>
          <a:lstStyle/>
          <a:p>
            <a:r>
              <a:rPr lang="en-US" altLang="ja-JP" sz="1600" dirty="0">
                <a:latin typeface="Hiragino Kaku Gothic Pro W3" panose="020B0300000000000000" pitchFamily="34" charset="-128"/>
                <a:ea typeface="Hiragino Kaku Gothic Pro W3" panose="020B0300000000000000" pitchFamily="34" charset="-128"/>
              </a:rPr>
              <a:t>2</a:t>
            </a:r>
            <a:r>
              <a:rPr kumimoji="1" lang="ja-JP" altLang="en-US" sz="1600">
                <a:latin typeface="Hiragino Kaku Gothic Pro W3" panose="020B0300000000000000" pitchFamily="34" charset="-128"/>
                <a:ea typeface="Hiragino Kaku Gothic Pro W3" panose="020B0300000000000000" pitchFamily="34" charset="-128"/>
              </a:rPr>
              <a:t>回目の</a:t>
            </a:r>
            <a:endParaRPr kumimoji="1" lang="en-US" altLang="ja-JP" sz="1600" dirty="0">
              <a:latin typeface="Hiragino Kaku Gothic Pro W3" panose="020B0300000000000000" pitchFamily="34" charset="-128"/>
              <a:ea typeface="Hiragino Kaku Gothic Pro W3" panose="020B0300000000000000" pitchFamily="34" charset="-128"/>
            </a:endParaRPr>
          </a:p>
          <a:p>
            <a:r>
              <a:rPr kumimoji="1" lang="ja-JP" altLang="en-US" sz="1600">
                <a:latin typeface="Hiragino Kaku Gothic Pro W3" panose="020B0300000000000000" pitchFamily="34" charset="-128"/>
                <a:ea typeface="Hiragino Kaku Gothic Pro W3" panose="020B0300000000000000" pitchFamily="34" charset="-128"/>
              </a:rPr>
              <a:t>事前確率</a:t>
            </a:r>
          </a:p>
        </p:txBody>
      </p:sp>
      <p:sp>
        <p:nvSpPr>
          <p:cNvPr id="17" name="テキスト ボックス 16">
            <a:extLst>
              <a:ext uri="{FF2B5EF4-FFF2-40B4-BE49-F238E27FC236}">
                <a16:creationId xmlns:a16="http://schemas.microsoft.com/office/drawing/2014/main" id="{C5CC8211-16DB-6144-AA64-981FE74B0851}"/>
              </a:ext>
            </a:extLst>
          </p:cNvPr>
          <p:cNvSpPr txBox="1"/>
          <p:nvPr/>
        </p:nvSpPr>
        <p:spPr>
          <a:xfrm>
            <a:off x="7444596" y="3567274"/>
            <a:ext cx="1005403" cy="584775"/>
          </a:xfrm>
          <a:prstGeom prst="rect">
            <a:avLst/>
          </a:prstGeom>
          <a:noFill/>
        </p:spPr>
        <p:txBody>
          <a:bodyPr wrap="none" rtlCol="0">
            <a:spAutoFit/>
          </a:bodyPr>
          <a:lstStyle/>
          <a:p>
            <a:r>
              <a:rPr lang="en-US" altLang="ja-JP" sz="1600" dirty="0">
                <a:latin typeface="Hiragino Kaku Gothic Pro W3" panose="020B0300000000000000" pitchFamily="34" charset="-128"/>
                <a:ea typeface="Hiragino Kaku Gothic Pro W3" panose="020B0300000000000000" pitchFamily="34" charset="-128"/>
              </a:rPr>
              <a:t>2</a:t>
            </a:r>
            <a:r>
              <a:rPr lang="ja-JP" altLang="en-US" sz="1600">
                <a:latin typeface="Hiragino Kaku Gothic Pro W3" panose="020B0300000000000000" pitchFamily="34" charset="-128"/>
                <a:ea typeface="Hiragino Kaku Gothic Pro W3" panose="020B0300000000000000" pitchFamily="34" charset="-128"/>
              </a:rPr>
              <a:t>回目の</a:t>
            </a:r>
            <a:endParaRPr lang="en-US" altLang="ja-JP" sz="1600" dirty="0">
              <a:latin typeface="Hiragino Kaku Gothic Pro W3" panose="020B0300000000000000" pitchFamily="34" charset="-128"/>
              <a:ea typeface="Hiragino Kaku Gothic Pro W3" panose="020B0300000000000000" pitchFamily="34" charset="-128"/>
            </a:endParaRPr>
          </a:p>
          <a:p>
            <a:r>
              <a:rPr lang="ja-JP" altLang="en-US" sz="1600">
                <a:latin typeface="Hiragino Kaku Gothic Pro W3" panose="020B0300000000000000" pitchFamily="34" charset="-128"/>
                <a:ea typeface="Hiragino Kaku Gothic Pro W3" panose="020B0300000000000000" pitchFamily="34" charset="-128"/>
              </a:rPr>
              <a:t>事後確率</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20" name="テキスト ボックス 19">
            <a:extLst>
              <a:ext uri="{FF2B5EF4-FFF2-40B4-BE49-F238E27FC236}">
                <a16:creationId xmlns:a16="http://schemas.microsoft.com/office/drawing/2014/main" id="{3715DBB7-DB22-1E4D-851F-CC1EE902C2C9}"/>
              </a:ext>
            </a:extLst>
          </p:cNvPr>
          <p:cNvSpPr txBox="1"/>
          <p:nvPr/>
        </p:nvSpPr>
        <p:spPr>
          <a:xfrm>
            <a:off x="7525997" y="4794846"/>
            <a:ext cx="1005403" cy="584775"/>
          </a:xfrm>
          <a:prstGeom prst="rect">
            <a:avLst/>
          </a:prstGeom>
          <a:noFill/>
        </p:spPr>
        <p:txBody>
          <a:bodyPr wrap="none" rtlCol="0">
            <a:spAutoFit/>
          </a:bodyPr>
          <a:lstStyle/>
          <a:p>
            <a:r>
              <a:rPr kumimoji="1" lang="en-US" altLang="ja-JP" sz="1600" dirty="0">
                <a:latin typeface="Hiragino Kaku Gothic Pro W3" panose="020B0300000000000000" pitchFamily="34" charset="-128"/>
                <a:ea typeface="Hiragino Kaku Gothic Pro W3" panose="020B0300000000000000" pitchFamily="34" charset="-128"/>
              </a:rPr>
              <a:t>3</a:t>
            </a:r>
            <a:r>
              <a:rPr kumimoji="1" lang="ja-JP" altLang="en-US" sz="1600">
                <a:latin typeface="Hiragino Kaku Gothic Pro W3" panose="020B0300000000000000" pitchFamily="34" charset="-128"/>
                <a:ea typeface="Hiragino Kaku Gothic Pro W3" panose="020B0300000000000000" pitchFamily="34" charset="-128"/>
              </a:rPr>
              <a:t>回目の</a:t>
            </a:r>
            <a:endParaRPr kumimoji="1" lang="en-US" altLang="ja-JP" sz="1600" dirty="0">
              <a:latin typeface="Hiragino Kaku Gothic Pro W3" panose="020B0300000000000000" pitchFamily="34" charset="-128"/>
              <a:ea typeface="Hiragino Kaku Gothic Pro W3" panose="020B0300000000000000" pitchFamily="34" charset="-128"/>
            </a:endParaRPr>
          </a:p>
          <a:p>
            <a:r>
              <a:rPr kumimoji="1" lang="ja-JP" altLang="en-US" sz="1600">
                <a:latin typeface="Hiragino Kaku Gothic Pro W3" panose="020B0300000000000000" pitchFamily="34" charset="-128"/>
                <a:ea typeface="Hiragino Kaku Gothic Pro W3" panose="020B0300000000000000" pitchFamily="34" charset="-128"/>
              </a:rPr>
              <a:t>事前確率</a:t>
            </a:r>
          </a:p>
        </p:txBody>
      </p:sp>
      <p:sp>
        <p:nvSpPr>
          <p:cNvPr id="27" name="テキスト ボックス 26">
            <a:extLst>
              <a:ext uri="{FF2B5EF4-FFF2-40B4-BE49-F238E27FC236}">
                <a16:creationId xmlns:a16="http://schemas.microsoft.com/office/drawing/2014/main" id="{3BB817FE-4B9D-D24A-AF40-032DB845908E}"/>
              </a:ext>
            </a:extLst>
          </p:cNvPr>
          <p:cNvSpPr txBox="1"/>
          <p:nvPr/>
        </p:nvSpPr>
        <p:spPr>
          <a:xfrm>
            <a:off x="10767116" y="4734766"/>
            <a:ext cx="1005403" cy="584775"/>
          </a:xfrm>
          <a:prstGeom prst="rect">
            <a:avLst/>
          </a:prstGeom>
          <a:noFill/>
        </p:spPr>
        <p:txBody>
          <a:bodyPr wrap="none" rtlCol="0">
            <a:spAutoFit/>
          </a:bodyPr>
          <a:lstStyle/>
          <a:p>
            <a:r>
              <a:rPr lang="en-US" altLang="ja-JP" sz="1600" dirty="0">
                <a:latin typeface="Hiragino Kaku Gothic Pro W3" panose="020B0300000000000000" pitchFamily="34" charset="-128"/>
                <a:ea typeface="Hiragino Kaku Gothic Pro W3" panose="020B0300000000000000" pitchFamily="34" charset="-128"/>
              </a:rPr>
              <a:t>3</a:t>
            </a:r>
            <a:r>
              <a:rPr lang="ja-JP" altLang="en-US" sz="1600">
                <a:latin typeface="Hiragino Kaku Gothic Pro W3" panose="020B0300000000000000" pitchFamily="34" charset="-128"/>
                <a:ea typeface="Hiragino Kaku Gothic Pro W3" panose="020B0300000000000000" pitchFamily="34" charset="-128"/>
              </a:rPr>
              <a:t>回目の</a:t>
            </a:r>
            <a:endParaRPr lang="en-US" altLang="ja-JP" sz="1600" dirty="0">
              <a:latin typeface="Hiragino Kaku Gothic Pro W3" panose="020B0300000000000000" pitchFamily="34" charset="-128"/>
              <a:ea typeface="Hiragino Kaku Gothic Pro W3" panose="020B0300000000000000" pitchFamily="34" charset="-128"/>
            </a:endParaRPr>
          </a:p>
          <a:p>
            <a:r>
              <a:rPr lang="ja-JP" altLang="en-US" sz="1600">
                <a:latin typeface="Hiragino Kaku Gothic Pro W3" panose="020B0300000000000000" pitchFamily="34" charset="-128"/>
                <a:ea typeface="Hiragino Kaku Gothic Pro W3" panose="020B0300000000000000" pitchFamily="34" charset="-128"/>
              </a:rPr>
              <a:t>事後確率</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4" name="テキスト ボックス 3">
            <a:extLst>
              <a:ext uri="{FF2B5EF4-FFF2-40B4-BE49-F238E27FC236}">
                <a16:creationId xmlns:a16="http://schemas.microsoft.com/office/drawing/2014/main" id="{1BDD9ADD-130C-D144-A03A-A4D03FE2E19F}"/>
              </a:ext>
            </a:extLst>
          </p:cNvPr>
          <p:cNvSpPr txBox="1"/>
          <p:nvPr/>
        </p:nvSpPr>
        <p:spPr>
          <a:xfrm rot="5400000">
            <a:off x="4416311" y="2973247"/>
            <a:ext cx="492443" cy="461665"/>
          </a:xfrm>
          <a:prstGeom prst="rect">
            <a:avLst/>
          </a:prstGeom>
          <a:noFill/>
        </p:spPr>
        <p:txBody>
          <a:bodyPr wrap="none" rtlCol="0">
            <a:spAutoFit/>
          </a:bodyPr>
          <a:lstStyle/>
          <a:p>
            <a:r>
              <a:rPr kumimoji="1" lang="ja-JP" altLang="en-US" sz="2400" b="1">
                <a:solidFill>
                  <a:srgbClr val="FF0000"/>
                </a:solidFill>
              </a:rPr>
              <a:t>＝</a:t>
            </a:r>
          </a:p>
        </p:txBody>
      </p:sp>
      <p:sp>
        <p:nvSpPr>
          <p:cNvPr id="30" name="テキスト ボックス 29">
            <a:extLst>
              <a:ext uri="{FF2B5EF4-FFF2-40B4-BE49-F238E27FC236}">
                <a16:creationId xmlns:a16="http://schemas.microsoft.com/office/drawing/2014/main" id="{B7BA41E2-2E64-D144-808E-99BF744FB12C}"/>
              </a:ext>
            </a:extLst>
          </p:cNvPr>
          <p:cNvSpPr txBox="1"/>
          <p:nvPr/>
        </p:nvSpPr>
        <p:spPr>
          <a:xfrm rot="5400000">
            <a:off x="7695949" y="4292392"/>
            <a:ext cx="492443" cy="461665"/>
          </a:xfrm>
          <a:prstGeom prst="rect">
            <a:avLst/>
          </a:prstGeom>
          <a:noFill/>
        </p:spPr>
        <p:txBody>
          <a:bodyPr wrap="none" rtlCol="0">
            <a:spAutoFit/>
          </a:bodyPr>
          <a:lstStyle/>
          <a:p>
            <a:r>
              <a:rPr kumimoji="1" lang="ja-JP" altLang="en-US" sz="2400" b="1">
                <a:solidFill>
                  <a:srgbClr val="FF0000"/>
                </a:solidFill>
              </a:rPr>
              <a:t>＝</a:t>
            </a:r>
          </a:p>
        </p:txBody>
      </p:sp>
      <p:sp>
        <p:nvSpPr>
          <p:cNvPr id="37" name="ホームベース 36">
            <a:extLst>
              <a:ext uri="{FF2B5EF4-FFF2-40B4-BE49-F238E27FC236}">
                <a16:creationId xmlns:a16="http://schemas.microsoft.com/office/drawing/2014/main" id="{BB6C1F5A-8A97-1D4B-9FF7-C7B7A3EE81C4}"/>
              </a:ext>
            </a:extLst>
          </p:cNvPr>
          <p:cNvSpPr/>
          <p:nvPr/>
        </p:nvSpPr>
        <p:spPr>
          <a:xfrm>
            <a:off x="5285959" y="3519598"/>
            <a:ext cx="2017787" cy="63743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F79A1E3F-063C-5048-9D5B-AC5E1C50B5AF}"/>
              </a:ext>
            </a:extLst>
          </p:cNvPr>
          <p:cNvSpPr txBox="1"/>
          <p:nvPr/>
        </p:nvSpPr>
        <p:spPr>
          <a:xfrm>
            <a:off x="5305583" y="3669040"/>
            <a:ext cx="1864613" cy="338554"/>
          </a:xfrm>
          <a:prstGeom prst="rect">
            <a:avLst/>
          </a:prstGeom>
          <a:noFill/>
        </p:spPr>
        <p:txBody>
          <a:bodyPr wrap="none" rtlCol="0">
            <a:spAutoFit/>
          </a:bodyPr>
          <a:lstStyle/>
          <a:p>
            <a:r>
              <a:rPr lang="ja-JP" altLang="en-US" sz="1600" b="1">
                <a:latin typeface="Hiragino Kaku Gothic Pro W3" panose="020B0300000000000000" pitchFamily="34" charset="-128"/>
                <a:ea typeface="Hiragino Kaku Gothic Pro W3" panose="020B0300000000000000" pitchFamily="34" charset="-128"/>
              </a:rPr>
              <a:t>ベイズの展開公式</a:t>
            </a:r>
            <a:endParaRPr kumimoji="1" lang="ja-JP" altLang="en-US" sz="1600" b="1">
              <a:latin typeface="Hiragino Kaku Gothic Pro W3" panose="020B0300000000000000" pitchFamily="34" charset="-128"/>
              <a:ea typeface="Hiragino Kaku Gothic Pro W3" panose="020B0300000000000000" pitchFamily="34" charset="-128"/>
            </a:endParaRPr>
          </a:p>
        </p:txBody>
      </p:sp>
      <p:sp>
        <p:nvSpPr>
          <p:cNvPr id="39" name="ホームベース 38">
            <a:extLst>
              <a:ext uri="{FF2B5EF4-FFF2-40B4-BE49-F238E27FC236}">
                <a16:creationId xmlns:a16="http://schemas.microsoft.com/office/drawing/2014/main" id="{3EF3EC78-79ED-F84D-BDC4-6BEE1F4666B9}"/>
              </a:ext>
            </a:extLst>
          </p:cNvPr>
          <p:cNvSpPr/>
          <p:nvPr/>
        </p:nvSpPr>
        <p:spPr>
          <a:xfrm>
            <a:off x="8651570" y="4701653"/>
            <a:ext cx="2017787" cy="637438"/>
          </a:xfrm>
          <a:prstGeom prst="homePlat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12209298-A37F-5742-9BC4-8CB6A9E4F381}"/>
              </a:ext>
            </a:extLst>
          </p:cNvPr>
          <p:cNvSpPr txBox="1"/>
          <p:nvPr/>
        </p:nvSpPr>
        <p:spPr>
          <a:xfrm>
            <a:off x="8671194" y="4851095"/>
            <a:ext cx="1864613" cy="338554"/>
          </a:xfrm>
          <a:prstGeom prst="rect">
            <a:avLst/>
          </a:prstGeom>
          <a:noFill/>
        </p:spPr>
        <p:txBody>
          <a:bodyPr wrap="none" rtlCol="0">
            <a:spAutoFit/>
          </a:bodyPr>
          <a:lstStyle/>
          <a:p>
            <a:r>
              <a:rPr lang="ja-JP" altLang="en-US" sz="1600" b="1">
                <a:latin typeface="Hiragino Kaku Gothic Pro W3" panose="020B0300000000000000" pitchFamily="34" charset="-128"/>
                <a:ea typeface="Hiragino Kaku Gothic Pro W3" panose="020B0300000000000000" pitchFamily="34" charset="-128"/>
              </a:rPr>
              <a:t>ベイズの展開公式</a:t>
            </a:r>
            <a:endParaRPr kumimoji="1" lang="ja-JP" altLang="en-US" sz="1600" b="1">
              <a:latin typeface="Hiragino Kaku Gothic Pro W3" panose="020B0300000000000000" pitchFamily="34" charset="-128"/>
              <a:ea typeface="Hiragino Kaku Gothic Pro W3" panose="020B0300000000000000" pitchFamily="34" charset="-128"/>
            </a:endParaRPr>
          </a:p>
        </p:txBody>
      </p:sp>
      <p:sp>
        <p:nvSpPr>
          <p:cNvPr id="7" name="テキスト ボックス 6">
            <a:extLst>
              <a:ext uri="{FF2B5EF4-FFF2-40B4-BE49-F238E27FC236}">
                <a16:creationId xmlns:a16="http://schemas.microsoft.com/office/drawing/2014/main" id="{F40FB003-5D24-1A43-BCA0-9205CBEBB476}"/>
              </a:ext>
            </a:extLst>
          </p:cNvPr>
          <p:cNvSpPr txBox="1"/>
          <p:nvPr/>
        </p:nvSpPr>
        <p:spPr>
          <a:xfrm>
            <a:off x="2015560" y="2974915"/>
            <a:ext cx="1569660" cy="276999"/>
          </a:xfrm>
          <a:prstGeom prst="rect">
            <a:avLst/>
          </a:prstGeom>
          <a:noFill/>
        </p:spPr>
        <p:txBody>
          <a:bodyPr wrap="none" rtlCol="0">
            <a:spAutoFit/>
          </a:bodyPr>
          <a:lstStyle/>
          <a:p>
            <a:r>
              <a:rPr kumimoji="1" lang="ja-JP" altLang="en-US" sz="1200" b="1"/>
              <a:t>データを手に入れた</a:t>
            </a:r>
          </a:p>
        </p:txBody>
      </p:sp>
      <p:sp>
        <p:nvSpPr>
          <p:cNvPr id="8" name="テキスト ボックス 7">
            <a:extLst>
              <a:ext uri="{FF2B5EF4-FFF2-40B4-BE49-F238E27FC236}">
                <a16:creationId xmlns:a16="http://schemas.microsoft.com/office/drawing/2014/main" id="{2ED2D259-62C1-8143-9628-F8C6956819BA}"/>
              </a:ext>
            </a:extLst>
          </p:cNvPr>
          <p:cNvSpPr txBox="1"/>
          <p:nvPr/>
        </p:nvSpPr>
        <p:spPr>
          <a:xfrm>
            <a:off x="6837373" y="1881651"/>
            <a:ext cx="3823483" cy="830997"/>
          </a:xfrm>
          <a:prstGeom prst="rect">
            <a:avLst/>
          </a:prstGeom>
          <a:noFill/>
        </p:spPr>
        <p:txBody>
          <a:bodyPr wrap="none" rtlCol="0">
            <a:spAutoFit/>
          </a:bodyPr>
          <a:lstStyle/>
          <a:p>
            <a:r>
              <a:rPr kumimoji="1" lang="en-US" altLang="ja-JP" sz="4800" b="1" dirty="0">
                <a:solidFill>
                  <a:srgbClr val="1E8A14"/>
                </a:solidFill>
                <a:latin typeface="Hiragino Kaku Gothic Pro W3" panose="020B0300000000000000" pitchFamily="34" charset="-128"/>
                <a:ea typeface="Hiragino Kaku Gothic Pro W3" panose="020B0300000000000000" pitchFamily="34" charset="-128"/>
              </a:rPr>
              <a:t>“</a:t>
            </a:r>
            <a:r>
              <a:rPr kumimoji="1" lang="ja-JP" altLang="en-US" sz="4800" b="1">
                <a:solidFill>
                  <a:srgbClr val="1E8A14"/>
                </a:solidFill>
                <a:latin typeface="Hiragino Kaku Gothic Pro W3" panose="020B0300000000000000" pitchFamily="34" charset="-128"/>
                <a:ea typeface="Hiragino Kaku Gothic Pro W3" panose="020B0300000000000000" pitchFamily="34" charset="-128"/>
              </a:rPr>
              <a:t>ベイズ更新”</a:t>
            </a:r>
          </a:p>
        </p:txBody>
      </p:sp>
      <p:sp>
        <p:nvSpPr>
          <p:cNvPr id="41" name="テキスト ボックス 40">
            <a:extLst>
              <a:ext uri="{FF2B5EF4-FFF2-40B4-BE49-F238E27FC236}">
                <a16:creationId xmlns:a16="http://schemas.microsoft.com/office/drawing/2014/main" id="{BDA48755-9919-D64C-AF56-76B054BA0D49}"/>
              </a:ext>
            </a:extLst>
          </p:cNvPr>
          <p:cNvSpPr txBox="1"/>
          <p:nvPr/>
        </p:nvSpPr>
        <p:spPr>
          <a:xfrm>
            <a:off x="5428519" y="4221020"/>
            <a:ext cx="1569660" cy="276999"/>
          </a:xfrm>
          <a:prstGeom prst="rect">
            <a:avLst/>
          </a:prstGeom>
          <a:noFill/>
        </p:spPr>
        <p:txBody>
          <a:bodyPr wrap="none" rtlCol="0">
            <a:spAutoFit/>
          </a:bodyPr>
          <a:lstStyle/>
          <a:p>
            <a:r>
              <a:rPr kumimoji="1" lang="ja-JP" altLang="en-US" sz="1200" b="1"/>
              <a:t>データを手に入れた</a:t>
            </a:r>
          </a:p>
        </p:txBody>
      </p:sp>
      <p:sp>
        <p:nvSpPr>
          <p:cNvPr id="42" name="テキスト ボックス 41">
            <a:extLst>
              <a:ext uri="{FF2B5EF4-FFF2-40B4-BE49-F238E27FC236}">
                <a16:creationId xmlns:a16="http://schemas.microsoft.com/office/drawing/2014/main" id="{C89AC47C-E6B1-464B-A46E-98171C42E24F}"/>
              </a:ext>
            </a:extLst>
          </p:cNvPr>
          <p:cNvSpPr txBox="1"/>
          <p:nvPr/>
        </p:nvSpPr>
        <p:spPr>
          <a:xfrm>
            <a:off x="8818670" y="5426612"/>
            <a:ext cx="1569660" cy="276999"/>
          </a:xfrm>
          <a:prstGeom prst="rect">
            <a:avLst/>
          </a:prstGeom>
          <a:noFill/>
        </p:spPr>
        <p:txBody>
          <a:bodyPr wrap="none" rtlCol="0">
            <a:spAutoFit/>
          </a:bodyPr>
          <a:lstStyle/>
          <a:p>
            <a:r>
              <a:rPr kumimoji="1" lang="ja-JP" altLang="en-US" sz="1200" b="1"/>
              <a:t>データを手に入れた</a:t>
            </a:r>
          </a:p>
        </p:txBody>
      </p:sp>
      <p:sp>
        <p:nvSpPr>
          <p:cNvPr id="10" name="日付プレースホルダー 9">
            <a:extLst>
              <a:ext uri="{FF2B5EF4-FFF2-40B4-BE49-F238E27FC236}">
                <a16:creationId xmlns:a16="http://schemas.microsoft.com/office/drawing/2014/main" id="{D5575E98-979D-6E49-B71B-161C560DA04A}"/>
              </a:ext>
            </a:extLst>
          </p:cNvPr>
          <p:cNvSpPr>
            <a:spLocks noGrp="1"/>
          </p:cNvSpPr>
          <p:nvPr>
            <p:ph type="dt" sz="half" idx="10"/>
          </p:nvPr>
        </p:nvSpPr>
        <p:spPr/>
        <p:txBody>
          <a:bodyPr/>
          <a:lstStyle/>
          <a:p>
            <a:fld id="{562CDE4F-BC80-4245-B351-ABAB9FA3A34C}" type="datetime1">
              <a:rPr kumimoji="1" lang="ja-JP" altLang="en-US" smtClean="0"/>
              <a:t>2022/3/21</a:t>
            </a:fld>
            <a:endParaRPr kumimoji="1" lang="ja-JP" altLang="en-US"/>
          </a:p>
        </p:txBody>
      </p:sp>
      <p:sp>
        <p:nvSpPr>
          <p:cNvPr id="11" name="スライド番号プレースホルダー 10">
            <a:extLst>
              <a:ext uri="{FF2B5EF4-FFF2-40B4-BE49-F238E27FC236}">
                <a16:creationId xmlns:a16="http://schemas.microsoft.com/office/drawing/2014/main" id="{239B0526-BBD7-0D4F-8AE1-A27A64630BBE}"/>
              </a:ext>
            </a:extLst>
          </p:cNvPr>
          <p:cNvSpPr>
            <a:spLocks noGrp="1"/>
          </p:cNvSpPr>
          <p:nvPr>
            <p:ph type="sldNum" sz="quarter" idx="12"/>
          </p:nvPr>
        </p:nvSpPr>
        <p:spPr/>
        <p:txBody>
          <a:bodyPr/>
          <a:lstStyle/>
          <a:p>
            <a:fld id="{A656C2C8-CEF6-9746-8F71-B28302ED3BCE}" type="slidenum">
              <a:rPr kumimoji="1" lang="ja-JP" altLang="en-US" smtClean="0"/>
              <a:t>44</a:t>
            </a:fld>
            <a:endParaRPr kumimoji="1" lang="ja-JP" altLang="en-US"/>
          </a:p>
        </p:txBody>
      </p:sp>
    </p:spTree>
    <p:extLst>
      <p:ext uri="{BB962C8B-B14F-4D97-AF65-F5344CB8AC3E}">
        <p14:creationId xmlns:p14="http://schemas.microsoft.com/office/powerpoint/2010/main" val="6040443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latin typeface="Hiragino Kaku Gothic Pro W3" panose="020B0300000000000000" pitchFamily="34" charset="-128"/>
                <a:ea typeface="Hiragino Kaku Gothic Pro W3" panose="020B0300000000000000" pitchFamily="34" charset="-128"/>
              </a:rPr>
              <a:t>確率分布をベイズ推定する</a:t>
            </a: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80131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問題を使って、ベイズっぽさを更に感じよう</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14" name="テキスト ボックス 13">
            <a:extLst>
              <a:ext uri="{FF2B5EF4-FFF2-40B4-BE49-F238E27FC236}">
                <a16:creationId xmlns:a16="http://schemas.microsoft.com/office/drawing/2014/main" id="{2C64812D-0017-8545-9C4C-E8D96102AA9D}"/>
              </a:ext>
            </a:extLst>
          </p:cNvPr>
          <p:cNvSpPr txBox="1"/>
          <p:nvPr/>
        </p:nvSpPr>
        <p:spPr>
          <a:xfrm>
            <a:off x="501041" y="1265149"/>
            <a:ext cx="1229788" cy="400110"/>
          </a:xfrm>
          <a:prstGeom prst="rect">
            <a:avLst/>
          </a:prstGeom>
          <a:solidFill>
            <a:schemeClr val="bg1"/>
          </a:solidFill>
        </p:spPr>
        <p:txBody>
          <a:bodyPr wrap="square" rtlCol="0">
            <a:spAutoFit/>
          </a:bodyPr>
          <a:lstStyle/>
          <a:p>
            <a:r>
              <a:rPr kumimoji="1" lang="ja-JP" altLang="en-US" sz="2000">
                <a:solidFill>
                  <a:srgbClr val="1E8A14"/>
                </a:solidFill>
                <a:latin typeface="Hiragino Kaku Gothic Pro W3" panose="020B0300000000000000" pitchFamily="34" charset="-128"/>
                <a:ea typeface="Hiragino Kaku Gothic Pro W3" panose="020B0300000000000000" pitchFamily="34" charset="-128"/>
              </a:rPr>
              <a:t>例題</a:t>
            </a:r>
          </a:p>
        </p:txBody>
      </p:sp>
      <p:sp>
        <p:nvSpPr>
          <p:cNvPr id="15" name="正方形/長方形 14">
            <a:extLst>
              <a:ext uri="{FF2B5EF4-FFF2-40B4-BE49-F238E27FC236}">
                <a16:creationId xmlns:a16="http://schemas.microsoft.com/office/drawing/2014/main" id="{BF2D82F3-95AA-D54F-83D7-D3B2750EB9F0}"/>
              </a:ext>
            </a:extLst>
          </p:cNvPr>
          <p:cNvSpPr/>
          <p:nvPr/>
        </p:nvSpPr>
        <p:spPr>
          <a:xfrm>
            <a:off x="501041" y="1719940"/>
            <a:ext cx="11210795" cy="160358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EE64CFDA-6F17-D749-9AE9-2D34907FDADE}"/>
              </a:ext>
            </a:extLst>
          </p:cNvPr>
          <p:cNvSpPr txBox="1"/>
          <p:nvPr/>
        </p:nvSpPr>
        <p:spPr>
          <a:xfrm>
            <a:off x="660621" y="1850658"/>
            <a:ext cx="9108584" cy="1287468"/>
          </a:xfrm>
          <a:prstGeom prst="rect">
            <a:avLst/>
          </a:prstGeom>
          <a:noFill/>
        </p:spPr>
        <p:txBody>
          <a:bodyPr wrap="none" rtlCol="0">
            <a:spAutoFit/>
          </a:bodyPr>
          <a:lstStyle/>
          <a:p>
            <a:pPr>
              <a:lnSpc>
                <a:spcPct val="150000"/>
              </a:lnSpc>
            </a:pPr>
            <a:r>
              <a:rPr lang="ja-JP" altLang="en-US">
                <a:latin typeface="Hiragino Kaku Gothic Pro W3" panose="020B0300000000000000" pitchFamily="34" charset="-128"/>
                <a:ea typeface="Hiragino Kaku Gothic Pro W3" panose="020B0300000000000000" pitchFamily="34" charset="-128"/>
              </a:rPr>
              <a:t>中の見えない壺に赤玉と白玉が合計３つはいいている。</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中から玉を無作為に取り出し、元に戻す作業を</a:t>
            </a:r>
            <a:r>
              <a:rPr kumimoji="1" lang="en-US" altLang="ja-JP" dirty="0">
                <a:latin typeface="Hiragino Kaku Gothic Pro W3" panose="020B0300000000000000" pitchFamily="34" charset="-128"/>
                <a:ea typeface="Hiragino Kaku Gothic Pro W3" panose="020B0300000000000000" pitchFamily="34" charset="-128"/>
              </a:rPr>
              <a:t>2</a:t>
            </a:r>
            <a:r>
              <a:rPr kumimoji="1" lang="ja-JP" altLang="en-US">
                <a:latin typeface="Hiragino Kaku Gothic Pro W3" panose="020B0300000000000000" pitchFamily="34" charset="-128"/>
                <a:ea typeface="Hiragino Kaku Gothic Pro W3" panose="020B0300000000000000" pitchFamily="34" charset="-128"/>
              </a:rPr>
              <a:t>回行った。すると２回とも赤が出た。</a:t>
            </a:r>
            <a:endParaRPr kumimoji="1"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この事実から壺の中の赤玉の個数の確率分布を求めよ</a:t>
            </a:r>
            <a:endParaRPr kumimoji="1" lang="en-US" altLang="ja-JP" dirty="0">
              <a:latin typeface="Hiragino Kaku Gothic Pro W3" panose="020B0300000000000000" pitchFamily="34" charset="-128"/>
              <a:ea typeface="Hiragino Kaku Gothic Pro W3" panose="020B0300000000000000" pitchFamily="34" charset="-128"/>
            </a:endParaRPr>
          </a:p>
        </p:txBody>
      </p:sp>
      <p:sp>
        <p:nvSpPr>
          <p:cNvPr id="8" name="日付プレースホルダー 7">
            <a:extLst>
              <a:ext uri="{FF2B5EF4-FFF2-40B4-BE49-F238E27FC236}">
                <a16:creationId xmlns:a16="http://schemas.microsoft.com/office/drawing/2014/main" id="{B4415C8A-F54F-8B41-B729-C720587987DB}"/>
              </a:ext>
            </a:extLst>
          </p:cNvPr>
          <p:cNvSpPr>
            <a:spLocks noGrp="1"/>
          </p:cNvSpPr>
          <p:nvPr>
            <p:ph type="dt" sz="half" idx="10"/>
          </p:nvPr>
        </p:nvSpPr>
        <p:spPr/>
        <p:txBody>
          <a:bodyPr/>
          <a:lstStyle/>
          <a:p>
            <a:fld id="{387546DC-B34A-D444-A301-6A2B6332C02F}" type="datetime1">
              <a:rPr kumimoji="1" lang="ja-JP" altLang="en-US" smtClean="0"/>
              <a:t>2022/3/21</a:t>
            </a:fld>
            <a:endParaRPr kumimoji="1" lang="ja-JP" altLang="en-US"/>
          </a:p>
        </p:txBody>
      </p:sp>
      <p:sp>
        <p:nvSpPr>
          <p:cNvPr id="11" name="スライド番号プレースホルダー 10">
            <a:extLst>
              <a:ext uri="{FF2B5EF4-FFF2-40B4-BE49-F238E27FC236}">
                <a16:creationId xmlns:a16="http://schemas.microsoft.com/office/drawing/2014/main" id="{A1E31908-FB31-2B4D-8B4B-517007E60DF3}"/>
              </a:ext>
            </a:extLst>
          </p:cNvPr>
          <p:cNvSpPr>
            <a:spLocks noGrp="1"/>
          </p:cNvSpPr>
          <p:nvPr>
            <p:ph type="sldNum" sz="quarter" idx="12"/>
          </p:nvPr>
        </p:nvSpPr>
        <p:spPr/>
        <p:txBody>
          <a:bodyPr/>
          <a:lstStyle/>
          <a:p>
            <a:fld id="{A656C2C8-CEF6-9746-8F71-B28302ED3BCE}" type="slidenum">
              <a:rPr kumimoji="1" lang="ja-JP" altLang="en-US" smtClean="0"/>
              <a:t>45</a:t>
            </a:fld>
            <a:endParaRPr kumimoji="1" lang="ja-JP" altLang="en-US"/>
          </a:p>
        </p:txBody>
      </p:sp>
    </p:spTree>
    <p:extLst>
      <p:ext uri="{BB962C8B-B14F-4D97-AF65-F5344CB8AC3E}">
        <p14:creationId xmlns:p14="http://schemas.microsoft.com/office/powerpoint/2010/main" val="13509709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latin typeface="Hiragino Kaku Gothic Pro W3" panose="020B0300000000000000" pitchFamily="34" charset="-128"/>
                <a:ea typeface="Hiragino Kaku Gothic Pro W3" panose="020B0300000000000000" pitchFamily="34" charset="-128"/>
              </a:rPr>
              <a:t>確率分布をベイズ推定する</a:t>
            </a: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80131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問題を使って、ベイズっぽさを更に感じよう</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14" name="テキスト ボックス 13">
            <a:extLst>
              <a:ext uri="{FF2B5EF4-FFF2-40B4-BE49-F238E27FC236}">
                <a16:creationId xmlns:a16="http://schemas.microsoft.com/office/drawing/2014/main" id="{2C64812D-0017-8545-9C4C-E8D96102AA9D}"/>
              </a:ext>
            </a:extLst>
          </p:cNvPr>
          <p:cNvSpPr txBox="1"/>
          <p:nvPr/>
        </p:nvSpPr>
        <p:spPr>
          <a:xfrm>
            <a:off x="501041" y="1265149"/>
            <a:ext cx="1229788" cy="400110"/>
          </a:xfrm>
          <a:prstGeom prst="rect">
            <a:avLst/>
          </a:prstGeom>
          <a:solidFill>
            <a:schemeClr val="bg1"/>
          </a:solidFill>
        </p:spPr>
        <p:txBody>
          <a:bodyPr wrap="square" rtlCol="0">
            <a:spAutoFit/>
          </a:bodyPr>
          <a:lstStyle/>
          <a:p>
            <a:r>
              <a:rPr kumimoji="1" lang="ja-JP" altLang="en-US" sz="2000">
                <a:solidFill>
                  <a:srgbClr val="1E8A14"/>
                </a:solidFill>
                <a:latin typeface="Hiragino Kaku Gothic Pro W3" panose="020B0300000000000000" pitchFamily="34" charset="-128"/>
                <a:ea typeface="Hiragino Kaku Gothic Pro W3" panose="020B0300000000000000" pitchFamily="34" charset="-128"/>
              </a:rPr>
              <a:t>例題</a:t>
            </a:r>
          </a:p>
        </p:txBody>
      </p:sp>
      <p:sp>
        <p:nvSpPr>
          <p:cNvPr id="15" name="正方形/長方形 14">
            <a:extLst>
              <a:ext uri="{FF2B5EF4-FFF2-40B4-BE49-F238E27FC236}">
                <a16:creationId xmlns:a16="http://schemas.microsoft.com/office/drawing/2014/main" id="{BF2D82F3-95AA-D54F-83D7-D3B2750EB9F0}"/>
              </a:ext>
            </a:extLst>
          </p:cNvPr>
          <p:cNvSpPr/>
          <p:nvPr/>
        </p:nvSpPr>
        <p:spPr>
          <a:xfrm>
            <a:off x="501041" y="1719940"/>
            <a:ext cx="11210795" cy="160358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EE64CFDA-6F17-D749-9AE9-2D34907FDADE}"/>
              </a:ext>
            </a:extLst>
          </p:cNvPr>
          <p:cNvSpPr txBox="1"/>
          <p:nvPr/>
        </p:nvSpPr>
        <p:spPr>
          <a:xfrm>
            <a:off x="660621" y="1850658"/>
            <a:ext cx="9108584" cy="1287468"/>
          </a:xfrm>
          <a:prstGeom prst="rect">
            <a:avLst/>
          </a:prstGeom>
          <a:noFill/>
        </p:spPr>
        <p:txBody>
          <a:bodyPr wrap="none" rtlCol="0">
            <a:spAutoFit/>
          </a:bodyPr>
          <a:lstStyle/>
          <a:p>
            <a:pPr>
              <a:lnSpc>
                <a:spcPct val="150000"/>
              </a:lnSpc>
            </a:pPr>
            <a:r>
              <a:rPr lang="ja-JP" altLang="en-US">
                <a:latin typeface="Hiragino Kaku Gothic Pro W3" panose="020B0300000000000000" pitchFamily="34" charset="-128"/>
                <a:ea typeface="Hiragino Kaku Gothic Pro W3" panose="020B0300000000000000" pitchFamily="34" charset="-128"/>
              </a:rPr>
              <a:t>中の見えない壺に赤玉と白玉が合計３つはいいている。</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中から玉を無作為に取り出し、元に戻す作業を</a:t>
            </a:r>
            <a:r>
              <a:rPr kumimoji="1" lang="en-US" altLang="ja-JP" dirty="0">
                <a:latin typeface="Hiragino Kaku Gothic Pro W3" panose="020B0300000000000000" pitchFamily="34" charset="-128"/>
                <a:ea typeface="Hiragino Kaku Gothic Pro W3" panose="020B0300000000000000" pitchFamily="34" charset="-128"/>
              </a:rPr>
              <a:t>2</a:t>
            </a:r>
            <a:r>
              <a:rPr kumimoji="1" lang="ja-JP" altLang="en-US">
                <a:latin typeface="Hiragino Kaku Gothic Pro W3" panose="020B0300000000000000" pitchFamily="34" charset="-128"/>
                <a:ea typeface="Hiragino Kaku Gothic Pro W3" panose="020B0300000000000000" pitchFamily="34" charset="-128"/>
              </a:rPr>
              <a:t>回行った。</a:t>
            </a:r>
            <a:r>
              <a:rPr kumimoji="1" lang="ja-JP" altLang="en-US" b="1">
                <a:latin typeface="Hiragino Kaku Gothic Pro W3" panose="020B0300000000000000" pitchFamily="34" charset="-128"/>
                <a:ea typeface="Hiragino Kaku Gothic Pro W3" panose="020B0300000000000000" pitchFamily="34" charset="-128"/>
              </a:rPr>
              <a:t>すると２回とも赤が出た</a:t>
            </a:r>
            <a:r>
              <a:rPr kumimoji="1" lang="ja-JP" altLang="en-US">
                <a:latin typeface="Hiragino Kaku Gothic Pro W3" panose="020B0300000000000000" pitchFamily="34" charset="-128"/>
                <a:ea typeface="Hiragino Kaku Gothic Pro W3" panose="020B0300000000000000" pitchFamily="34" charset="-128"/>
              </a:rPr>
              <a:t>。</a:t>
            </a:r>
            <a:endParaRPr kumimoji="1"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この事実から壺の中の赤玉の個数の確率分布を求めよ</a:t>
            </a:r>
            <a:endParaRPr kumimoji="1" lang="en-US" altLang="ja-JP" dirty="0">
              <a:latin typeface="Hiragino Kaku Gothic Pro W3" panose="020B0300000000000000" pitchFamily="34" charset="-128"/>
              <a:ea typeface="Hiragino Kaku Gothic Pro W3" panose="020B0300000000000000" pitchFamily="34" charset="-128"/>
            </a:endParaRPr>
          </a:p>
        </p:txBody>
      </p:sp>
      <p:sp>
        <p:nvSpPr>
          <p:cNvPr id="3" name="台形 2">
            <a:extLst>
              <a:ext uri="{FF2B5EF4-FFF2-40B4-BE49-F238E27FC236}">
                <a16:creationId xmlns:a16="http://schemas.microsoft.com/office/drawing/2014/main" id="{A339B8AF-B742-9C40-9110-83A2607C6639}"/>
              </a:ext>
            </a:extLst>
          </p:cNvPr>
          <p:cNvSpPr/>
          <p:nvPr/>
        </p:nvSpPr>
        <p:spPr>
          <a:xfrm rot="10800000">
            <a:off x="635221" y="3747118"/>
            <a:ext cx="1587500" cy="1778000"/>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台形 8">
            <a:extLst>
              <a:ext uri="{FF2B5EF4-FFF2-40B4-BE49-F238E27FC236}">
                <a16:creationId xmlns:a16="http://schemas.microsoft.com/office/drawing/2014/main" id="{487805A2-D3F2-4740-9A9C-8040CF75D2E1}"/>
              </a:ext>
            </a:extLst>
          </p:cNvPr>
          <p:cNvSpPr/>
          <p:nvPr/>
        </p:nvSpPr>
        <p:spPr>
          <a:xfrm rot="10800000">
            <a:off x="2540221" y="3747118"/>
            <a:ext cx="1587500" cy="1778000"/>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台形 9">
            <a:extLst>
              <a:ext uri="{FF2B5EF4-FFF2-40B4-BE49-F238E27FC236}">
                <a16:creationId xmlns:a16="http://schemas.microsoft.com/office/drawing/2014/main" id="{8CA1F60F-971D-024D-BF34-117B56A61E55}"/>
              </a:ext>
            </a:extLst>
          </p:cNvPr>
          <p:cNvSpPr/>
          <p:nvPr/>
        </p:nvSpPr>
        <p:spPr>
          <a:xfrm rot="10800000">
            <a:off x="4445220" y="3747118"/>
            <a:ext cx="1587500" cy="1778000"/>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682432FF-E28F-DF47-82C3-4AC65422B8FC}"/>
              </a:ext>
            </a:extLst>
          </p:cNvPr>
          <p:cNvSpPr/>
          <p:nvPr/>
        </p:nvSpPr>
        <p:spPr>
          <a:xfrm>
            <a:off x="1025022" y="3996267"/>
            <a:ext cx="450185" cy="4501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29C7CF82-2A5C-8D40-8D6D-AC9EBEB49279}"/>
              </a:ext>
            </a:extLst>
          </p:cNvPr>
          <p:cNvSpPr/>
          <p:nvPr/>
        </p:nvSpPr>
        <p:spPr>
          <a:xfrm>
            <a:off x="1475207" y="4411025"/>
            <a:ext cx="450185" cy="4501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C6C9FFEC-FA3E-9C4A-A9BF-F4DF5EF1D4D5}"/>
              </a:ext>
            </a:extLst>
          </p:cNvPr>
          <p:cNvSpPr/>
          <p:nvPr/>
        </p:nvSpPr>
        <p:spPr>
          <a:xfrm>
            <a:off x="1133485" y="4937782"/>
            <a:ext cx="450185" cy="45018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99E475FE-E507-2544-BDC8-0EF9F82959FB}"/>
              </a:ext>
            </a:extLst>
          </p:cNvPr>
          <p:cNvSpPr/>
          <p:nvPr/>
        </p:nvSpPr>
        <p:spPr>
          <a:xfrm>
            <a:off x="2917322" y="4072467"/>
            <a:ext cx="450185" cy="4501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7BFEEBD3-D9EE-CE48-8199-ABF4E1D40C77}"/>
              </a:ext>
            </a:extLst>
          </p:cNvPr>
          <p:cNvSpPr/>
          <p:nvPr/>
        </p:nvSpPr>
        <p:spPr>
          <a:xfrm>
            <a:off x="3367507" y="4487225"/>
            <a:ext cx="450185" cy="45018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DEEC6190-9F4F-6245-8CB4-4E4456433DF8}"/>
              </a:ext>
            </a:extLst>
          </p:cNvPr>
          <p:cNvSpPr/>
          <p:nvPr/>
        </p:nvSpPr>
        <p:spPr>
          <a:xfrm>
            <a:off x="3025785" y="5013982"/>
            <a:ext cx="450185" cy="45018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27358BAD-499B-F64A-8161-0A3F7E3EE1AF}"/>
              </a:ext>
            </a:extLst>
          </p:cNvPr>
          <p:cNvSpPr/>
          <p:nvPr/>
        </p:nvSpPr>
        <p:spPr>
          <a:xfrm>
            <a:off x="4822322" y="4085167"/>
            <a:ext cx="450185" cy="45018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587291A8-E3A6-6648-A4F7-DAFF96CA32A9}"/>
              </a:ext>
            </a:extLst>
          </p:cNvPr>
          <p:cNvSpPr/>
          <p:nvPr/>
        </p:nvSpPr>
        <p:spPr>
          <a:xfrm>
            <a:off x="5272507" y="4499925"/>
            <a:ext cx="450185" cy="45018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B21AC3BA-5851-C34D-BE0F-6FA661004CBE}"/>
              </a:ext>
            </a:extLst>
          </p:cNvPr>
          <p:cNvSpPr/>
          <p:nvPr/>
        </p:nvSpPr>
        <p:spPr>
          <a:xfrm>
            <a:off x="4930785" y="5026682"/>
            <a:ext cx="450185" cy="45018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080F1E9-98F0-594D-8512-F8A3F5C7CD1B}"/>
              </a:ext>
            </a:extLst>
          </p:cNvPr>
          <p:cNvSpPr txBox="1"/>
          <p:nvPr/>
        </p:nvSpPr>
        <p:spPr>
          <a:xfrm>
            <a:off x="1152041" y="5686969"/>
            <a:ext cx="646331"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壺１</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28" name="テキスト ボックス 27">
            <a:extLst>
              <a:ext uri="{FF2B5EF4-FFF2-40B4-BE49-F238E27FC236}">
                <a16:creationId xmlns:a16="http://schemas.microsoft.com/office/drawing/2014/main" id="{F74F7090-0414-0E4F-9B42-E51427DCEA0F}"/>
              </a:ext>
            </a:extLst>
          </p:cNvPr>
          <p:cNvSpPr txBox="1"/>
          <p:nvPr/>
        </p:nvSpPr>
        <p:spPr>
          <a:xfrm>
            <a:off x="3010804" y="5700178"/>
            <a:ext cx="646331"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壺２</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29" name="テキスト ボックス 28">
            <a:extLst>
              <a:ext uri="{FF2B5EF4-FFF2-40B4-BE49-F238E27FC236}">
                <a16:creationId xmlns:a16="http://schemas.microsoft.com/office/drawing/2014/main" id="{02E6C09F-B93A-7A49-B2BD-3CAA27657CB7}"/>
              </a:ext>
            </a:extLst>
          </p:cNvPr>
          <p:cNvSpPr txBox="1"/>
          <p:nvPr/>
        </p:nvSpPr>
        <p:spPr>
          <a:xfrm>
            <a:off x="4915803" y="5686969"/>
            <a:ext cx="646331"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壺３</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6" name="テキスト ボックス 5">
            <a:extLst>
              <a:ext uri="{FF2B5EF4-FFF2-40B4-BE49-F238E27FC236}">
                <a16:creationId xmlns:a16="http://schemas.microsoft.com/office/drawing/2014/main" id="{180322C7-AD8D-2945-81B7-9378F5452FF7}"/>
              </a:ext>
            </a:extLst>
          </p:cNvPr>
          <p:cNvSpPr txBox="1"/>
          <p:nvPr/>
        </p:nvSpPr>
        <p:spPr>
          <a:xfrm>
            <a:off x="6838808" y="3848169"/>
            <a:ext cx="3877985" cy="1702967"/>
          </a:xfrm>
          <a:prstGeom prst="rect">
            <a:avLst/>
          </a:prstGeom>
          <a:noFill/>
        </p:spPr>
        <p:txBody>
          <a:bodyPr wrap="none" rtlCol="0">
            <a:spAutoFit/>
          </a:bodyPr>
          <a:lstStyle/>
          <a:p>
            <a:pPr>
              <a:lnSpc>
                <a:spcPct val="150000"/>
              </a:lnSpc>
            </a:pPr>
            <a:r>
              <a:rPr kumimoji="1" lang="ja-JP" altLang="en-US">
                <a:latin typeface="Hiragino Kaku Gothic Pro W3" panose="020B0300000000000000" pitchFamily="34" charset="-128"/>
                <a:ea typeface="Hiragino Kaku Gothic Pro W3" panose="020B0300000000000000" pitchFamily="34" charset="-128"/>
              </a:rPr>
              <a:t>玉を取り出した壺が</a:t>
            </a:r>
            <a:endParaRPr kumimoji="1"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壺１である確率、</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a:latin typeface="Hiragino Kaku Gothic Pro W3" panose="020B0300000000000000" pitchFamily="34" charset="-128"/>
                <a:ea typeface="Hiragino Kaku Gothic Pro W3" panose="020B0300000000000000" pitchFamily="34" charset="-128"/>
              </a:rPr>
              <a:t>壺２である確率</a:t>
            </a:r>
            <a:r>
              <a:rPr lang="ja-JP" altLang="en-US">
                <a:latin typeface="Hiragino Kaku Gothic Pro W3" panose="020B0300000000000000" pitchFamily="34" charset="-128"/>
                <a:ea typeface="Hiragino Kaku Gothic Pro W3" panose="020B0300000000000000" pitchFamily="34" charset="-128"/>
              </a:rPr>
              <a:t>、</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kumimoji="1" lang="ja-JP" altLang="en-US">
                <a:latin typeface="Hiragino Kaku Gothic Pro W3" panose="020B0300000000000000" pitchFamily="34" charset="-128"/>
                <a:ea typeface="Hiragino Kaku Gothic Pro W3" panose="020B0300000000000000" pitchFamily="34" charset="-128"/>
              </a:rPr>
              <a:t>壺３である確率、</a:t>
            </a:r>
            <a:r>
              <a:rPr lang="ja-JP" altLang="en-US">
                <a:latin typeface="Hiragino Kaku Gothic Pro W3" panose="020B0300000000000000" pitchFamily="34" charset="-128"/>
                <a:ea typeface="Hiragino Kaku Gothic Pro W3" panose="020B0300000000000000" pitchFamily="34" charset="-128"/>
              </a:rPr>
              <a:t>を求めるのと同じ</a:t>
            </a:r>
            <a:endParaRPr kumimoji="1" lang="en-US" altLang="ja-JP" dirty="0">
              <a:latin typeface="Hiragino Kaku Gothic Pro W3" panose="020B0300000000000000" pitchFamily="34" charset="-128"/>
              <a:ea typeface="Hiragino Kaku Gothic Pro W3" panose="020B0300000000000000" pitchFamily="34" charset="-128"/>
            </a:endParaRPr>
          </a:p>
        </p:txBody>
      </p:sp>
      <p:sp>
        <p:nvSpPr>
          <p:cNvPr id="8" name="日付プレースホルダー 7">
            <a:extLst>
              <a:ext uri="{FF2B5EF4-FFF2-40B4-BE49-F238E27FC236}">
                <a16:creationId xmlns:a16="http://schemas.microsoft.com/office/drawing/2014/main" id="{0651AA25-309C-AC41-BF28-8DC3E5194EE7}"/>
              </a:ext>
            </a:extLst>
          </p:cNvPr>
          <p:cNvSpPr>
            <a:spLocks noGrp="1"/>
          </p:cNvSpPr>
          <p:nvPr>
            <p:ph type="dt" sz="half" idx="10"/>
          </p:nvPr>
        </p:nvSpPr>
        <p:spPr/>
        <p:txBody>
          <a:bodyPr/>
          <a:lstStyle/>
          <a:p>
            <a:fld id="{67FBF01F-670E-7D42-B410-288613623BD8}" type="datetime1">
              <a:rPr kumimoji="1" lang="ja-JP" altLang="en-US" smtClean="0"/>
              <a:t>2022/3/21</a:t>
            </a:fld>
            <a:endParaRPr kumimoji="1" lang="ja-JP" altLang="en-US"/>
          </a:p>
        </p:txBody>
      </p:sp>
      <p:sp>
        <p:nvSpPr>
          <p:cNvPr id="11" name="スライド番号プレースホルダー 10">
            <a:extLst>
              <a:ext uri="{FF2B5EF4-FFF2-40B4-BE49-F238E27FC236}">
                <a16:creationId xmlns:a16="http://schemas.microsoft.com/office/drawing/2014/main" id="{FBB55B6B-76A0-2A44-B3B0-A5DBD249039C}"/>
              </a:ext>
            </a:extLst>
          </p:cNvPr>
          <p:cNvSpPr>
            <a:spLocks noGrp="1"/>
          </p:cNvSpPr>
          <p:nvPr>
            <p:ph type="sldNum" sz="quarter" idx="12"/>
          </p:nvPr>
        </p:nvSpPr>
        <p:spPr/>
        <p:txBody>
          <a:bodyPr/>
          <a:lstStyle/>
          <a:p>
            <a:fld id="{A656C2C8-CEF6-9746-8F71-B28302ED3BCE}" type="slidenum">
              <a:rPr kumimoji="1" lang="ja-JP" altLang="en-US" smtClean="0"/>
              <a:t>46</a:t>
            </a:fld>
            <a:endParaRPr kumimoji="1" lang="ja-JP" altLang="en-US"/>
          </a:p>
        </p:txBody>
      </p:sp>
    </p:spTree>
    <p:extLst>
      <p:ext uri="{BB962C8B-B14F-4D97-AF65-F5344CB8AC3E}">
        <p14:creationId xmlns:p14="http://schemas.microsoft.com/office/powerpoint/2010/main" val="37808312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latin typeface="Hiragino Kaku Gothic Pro W3" panose="020B0300000000000000" pitchFamily="34" charset="-128"/>
                <a:ea typeface="Hiragino Kaku Gothic Pro W3" panose="020B0300000000000000" pitchFamily="34" charset="-128"/>
              </a:rPr>
              <a:t>確率分布をベイズ推定する</a:t>
            </a: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80131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問題を使って、ベイズっぽさを更に感じよう</a:t>
            </a:r>
            <a:endParaRPr kumimoji="1" lang="ja-JP" altLang="en-US">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30" name="正方形/長方形 29">
                <a:extLst>
                  <a:ext uri="{FF2B5EF4-FFF2-40B4-BE49-F238E27FC236}">
                    <a16:creationId xmlns:a16="http://schemas.microsoft.com/office/drawing/2014/main" id="{58ECB611-AB93-5842-91CA-23C37DDA0777}"/>
                  </a:ext>
                </a:extLst>
              </p:cNvPr>
              <p:cNvSpPr/>
              <p:nvPr/>
            </p:nvSpPr>
            <p:spPr>
              <a:xfrm>
                <a:off x="8289757" y="1354972"/>
                <a:ext cx="3422079" cy="1397947"/>
              </a:xfrm>
              <a:prstGeom prst="rect">
                <a:avLst/>
              </a:prstGeom>
              <a:solidFill>
                <a:schemeClr val="bg1">
                  <a:lumMod val="75000"/>
                  <a:alpha val="25882"/>
                </a:schemeClr>
              </a:solidFill>
              <a:ln>
                <a:noFill/>
              </a:ln>
            </p:spPr>
            <p:txBody>
              <a:bodyPr wrap="square">
                <a:spAutoFit/>
              </a:bodyPr>
              <a:lstStyle/>
              <a:p>
                <a:pPr>
                  <a:lnSpc>
                    <a:spcPct val="150000"/>
                  </a:lnSpc>
                </a:pP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solidFill>
                              <a:schemeClr val="bg2">
                                <a:lumMod val="25000"/>
                              </a:schemeClr>
                            </a:solidFill>
                            <a:latin typeface="Cambria Math" panose="02040503050406030204" pitchFamily="18" charset="0"/>
                          </a:rPr>
                        </m:ctrlPr>
                      </m:sSubPr>
                      <m:e>
                        <m:r>
                          <a:rPr lang="en-US" altLang="ja-JP" sz="1050" b="0" i="1">
                            <a:solidFill>
                              <a:schemeClr val="bg2">
                                <a:lumMod val="25000"/>
                              </a:schemeClr>
                            </a:solidFill>
                            <a:latin typeface="Cambria Math" panose="02040503050406030204" pitchFamily="18" charset="0"/>
                          </a:rPr>
                          <m:t>𝐻</m:t>
                        </m:r>
                      </m:e>
                      <m:sub>
                        <m:r>
                          <a:rPr lang="en-US" altLang="ja-JP" sz="1050" b="0" i="0" smtClean="0">
                            <a:solidFill>
                              <a:schemeClr val="bg2">
                                <a:lumMod val="25000"/>
                              </a:schemeClr>
                            </a:solidFill>
                            <a:latin typeface="Cambria Math" panose="02040503050406030204" pitchFamily="18" charset="0"/>
                          </a:rPr>
                          <m:t>1</m:t>
                        </m:r>
                      </m:sub>
                    </m:sSub>
                  </m:oMath>
                </a14:m>
                <a:r>
                  <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rPr>
                  <a:t> : </a:t>
                </a: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玉を</a:t>
                </a:r>
                <a:r>
                  <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rPr>
                  <a:t>1</a:t>
                </a: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つ取り出した時それが壺１からである</a:t>
                </a:r>
                <a:endPar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solidFill>
                              <a:schemeClr val="bg2">
                                <a:lumMod val="25000"/>
                              </a:schemeClr>
                            </a:solidFill>
                            <a:latin typeface="Cambria Math" panose="02040503050406030204" pitchFamily="18" charset="0"/>
                          </a:rPr>
                        </m:ctrlPr>
                      </m:sSubPr>
                      <m:e>
                        <m:r>
                          <a:rPr lang="en-US" altLang="ja-JP" sz="1050" b="0" i="1">
                            <a:solidFill>
                              <a:schemeClr val="bg2">
                                <a:lumMod val="25000"/>
                              </a:schemeClr>
                            </a:solidFill>
                            <a:latin typeface="Cambria Math" panose="02040503050406030204" pitchFamily="18" charset="0"/>
                          </a:rPr>
                          <m:t>𝐻</m:t>
                        </m:r>
                      </m:e>
                      <m:sub>
                        <m:r>
                          <a:rPr lang="en-US" altLang="ja-JP" sz="1050" b="0" i="0" smtClean="0">
                            <a:solidFill>
                              <a:schemeClr val="bg2">
                                <a:lumMod val="25000"/>
                              </a:schemeClr>
                            </a:solidFill>
                            <a:latin typeface="Cambria Math" panose="02040503050406030204" pitchFamily="18" charset="0"/>
                          </a:rPr>
                          <m:t>2</m:t>
                        </m:r>
                      </m:sub>
                    </m:sSub>
                  </m:oMath>
                </a14:m>
                <a:r>
                  <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rPr>
                  <a:t> : </a:t>
                </a: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玉を</a:t>
                </a:r>
                <a:r>
                  <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rPr>
                  <a:t>1</a:t>
                </a: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つ取り出した時それが壺２からである</a:t>
                </a:r>
                <a:endPar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solidFill>
                              <a:schemeClr val="bg2">
                                <a:lumMod val="25000"/>
                              </a:schemeClr>
                            </a:solidFill>
                            <a:latin typeface="Cambria Math" panose="02040503050406030204" pitchFamily="18" charset="0"/>
                          </a:rPr>
                        </m:ctrlPr>
                      </m:sSubPr>
                      <m:e>
                        <m:r>
                          <a:rPr lang="en-US" altLang="ja-JP" sz="1050" i="1">
                            <a:solidFill>
                              <a:schemeClr val="bg2">
                                <a:lumMod val="25000"/>
                              </a:schemeClr>
                            </a:solidFill>
                            <a:latin typeface="Cambria Math" panose="02040503050406030204" pitchFamily="18" charset="0"/>
                          </a:rPr>
                          <m:t>𝐻</m:t>
                        </m:r>
                      </m:e>
                      <m:sub>
                        <m:r>
                          <a:rPr lang="en-US" altLang="ja-JP" sz="1050" b="0" i="0" smtClean="0">
                            <a:solidFill>
                              <a:schemeClr val="bg2">
                                <a:lumMod val="25000"/>
                              </a:schemeClr>
                            </a:solidFill>
                            <a:latin typeface="Cambria Math" panose="02040503050406030204" pitchFamily="18" charset="0"/>
                          </a:rPr>
                          <m:t>3</m:t>
                        </m:r>
                      </m:sub>
                    </m:sSub>
                  </m:oMath>
                </a14:m>
                <a:r>
                  <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rPr>
                  <a:t> : </a:t>
                </a: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玉を</a:t>
                </a:r>
                <a:r>
                  <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rPr>
                  <a:t>1</a:t>
                </a: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つ取り出した時それが壺３からである</a:t>
                </a:r>
                <a:endPar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事象</a:t>
                </a:r>
                <a:r>
                  <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rPr>
                  <a:t>R :</a:t>
                </a: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玉を</a:t>
                </a:r>
                <a:r>
                  <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rPr>
                  <a:t>1</a:t>
                </a: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つ取り出した時それが赤い</a:t>
                </a:r>
                <a:endPar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endParaRPr>
              </a:p>
              <a:p>
                <a:pPr>
                  <a:lnSpc>
                    <a:spcPct val="150000"/>
                  </a:lnSpc>
                </a:pPr>
                <a14:m>
                  <m:oMath xmlns:m="http://schemas.openxmlformats.org/officeDocument/2006/math">
                    <m:r>
                      <m:rPr>
                        <m:sty m:val="p"/>
                      </m:rPr>
                      <a:rPr lang="en-US" altLang="ja-JP" sz="1050">
                        <a:solidFill>
                          <a:schemeClr val="bg2">
                            <a:lumMod val="25000"/>
                          </a:schemeClr>
                        </a:solidFill>
                        <a:latin typeface="Cambria Math" panose="02040503050406030204" pitchFamily="18" charset="0"/>
                        <a:ea typeface="Cambria Math" panose="02040503050406030204" pitchFamily="18" charset="0"/>
                      </a:rPr>
                      <m:t>P</m:t>
                    </m:r>
                    <m:d>
                      <m:dPr>
                        <m:ctrlPr>
                          <a:rPr lang="en-US" altLang="ja-JP" sz="1050" b="0" i="1" smtClean="0">
                            <a:solidFill>
                              <a:schemeClr val="bg2">
                                <a:lumMod val="25000"/>
                              </a:schemeClr>
                            </a:solidFill>
                            <a:latin typeface="Cambria Math" panose="02040503050406030204" pitchFamily="18" charset="0"/>
                            <a:ea typeface="Cambria Math" panose="02040503050406030204" pitchFamily="18" charset="0"/>
                          </a:rPr>
                        </m:ctrlPr>
                      </m:dPr>
                      <m:e>
                        <m:sSub>
                          <m:sSubPr>
                            <m:ctrlPr>
                              <a:rPr lang="en-US" altLang="ja-JP" sz="1050" i="1">
                                <a:solidFill>
                                  <a:schemeClr val="bg2">
                                    <a:lumMod val="25000"/>
                                  </a:schemeClr>
                                </a:solidFill>
                                <a:latin typeface="Cambria Math" panose="02040503050406030204" pitchFamily="18" charset="0"/>
                              </a:rPr>
                            </m:ctrlPr>
                          </m:sSubPr>
                          <m:e>
                            <m:r>
                              <m:rPr>
                                <m:sty m:val="p"/>
                              </m:rPr>
                              <a:rPr lang="en-US" altLang="ja-JP" sz="1050">
                                <a:solidFill>
                                  <a:schemeClr val="bg2">
                                    <a:lumMod val="25000"/>
                                  </a:schemeClr>
                                </a:solidFill>
                                <a:latin typeface="Cambria Math" panose="02040503050406030204" pitchFamily="18" charset="0"/>
                              </a:rPr>
                              <m:t>H</m:t>
                            </m:r>
                          </m:e>
                          <m:sub>
                            <m:r>
                              <a:rPr lang="en-US" altLang="ja-JP" sz="1050">
                                <a:solidFill>
                                  <a:schemeClr val="bg2">
                                    <a:lumMod val="25000"/>
                                  </a:schemeClr>
                                </a:solidFill>
                                <a:latin typeface="Cambria Math" panose="02040503050406030204" pitchFamily="18" charset="0"/>
                              </a:rPr>
                              <m:t>1</m:t>
                            </m:r>
                          </m:sub>
                        </m:sSub>
                      </m:e>
                    </m:d>
                    <m:r>
                      <a:rPr lang="en-US" altLang="ja-JP" sz="1050" b="0" i="0" smtClean="0">
                        <a:solidFill>
                          <a:schemeClr val="bg2">
                            <a:lumMod val="25000"/>
                          </a:schemeClr>
                        </a:solidFill>
                        <a:latin typeface="Cambria Math" panose="02040503050406030204" pitchFamily="18" charset="0"/>
                        <a:ea typeface="Cambria Math" panose="02040503050406030204" pitchFamily="18" charset="0"/>
                      </a:rPr>
                      <m:t>=</m:t>
                    </m:r>
                  </m:oMath>
                </a14:m>
                <a:r>
                  <a:rPr lang="en-US" altLang="ja-JP" sz="1050" dirty="0">
                    <a:solidFill>
                      <a:schemeClr val="bg2">
                        <a:lumMod val="25000"/>
                      </a:schemeClr>
                    </a:solidFill>
                    <a:ea typeface="Cambria Math" panose="02040503050406030204" pitchFamily="18" charset="0"/>
                  </a:rPr>
                  <a:t> </a:t>
                </a:r>
                <a14:m>
                  <m:oMath xmlns:m="http://schemas.openxmlformats.org/officeDocument/2006/math">
                    <m:r>
                      <m:rPr>
                        <m:sty m:val="p"/>
                      </m:rPr>
                      <a:rPr lang="en-US" altLang="ja-JP" sz="1100">
                        <a:solidFill>
                          <a:schemeClr val="bg2">
                            <a:lumMod val="25000"/>
                          </a:schemeClr>
                        </a:solidFill>
                        <a:latin typeface="Cambria Math" panose="02040503050406030204" pitchFamily="18" charset="0"/>
                        <a:ea typeface="Cambria Math" panose="02040503050406030204" pitchFamily="18" charset="0"/>
                      </a:rPr>
                      <m:t>P</m:t>
                    </m:r>
                    <m:d>
                      <m:dPr>
                        <m:ctrlPr>
                          <a:rPr lang="en-US" altLang="ja-JP" sz="1100" i="1">
                            <a:solidFill>
                              <a:schemeClr val="bg2">
                                <a:lumMod val="25000"/>
                              </a:schemeClr>
                            </a:solidFill>
                            <a:latin typeface="Cambria Math" panose="02040503050406030204" pitchFamily="18" charset="0"/>
                            <a:ea typeface="Cambria Math" panose="02040503050406030204" pitchFamily="18" charset="0"/>
                          </a:rPr>
                        </m:ctrlPr>
                      </m:dPr>
                      <m:e>
                        <m:sSub>
                          <m:sSubPr>
                            <m:ctrlPr>
                              <a:rPr lang="en-US" altLang="ja-JP" sz="1100" i="1">
                                <a:solidFill>
                                  <a:schemeClr val="bg2">
                                    <a:lumMod val="25000"/>
                                  </a:schemeClr>
                                </a:solidFill>
                                <a:latin typeface="Cambria Math" panose="02040503050406030204" pitchFamily="18" charset="0"/>
                              </a:rPr>
                            </m:ctrlPr>
                          </m:sSubPr>
                          <m:e>
                            <m:r>
                              <m:rPr>
                                <m:sty m:val="p"/>
                              </m:rPr>
                              <a:rPr lang="en-US" altLang="ja-JP" sz="1100">
                                <a:solidFill>
                                  <a:schemeClr val="bg2">
                                    <a:lumMod val="25000"/>
                                  </a:schemeClr>
                                </a:solidFill>
                                <a:latin typeface="Cambria Math" panose="02040503050406030204" pitchFamily="18" charset="0"/>
                              </a:rPr>
                              <m:t>H</m:t>
                            </m:r>
                          </m:e>
                          <m:sub>
                            <m:r>
                              <a:rPr lang="en-US" altLang="ja-JP" sz="1100" b="0" i="0" smtClean="0">
                                <a:solidFill>
                                  <a:schemeClr val="bg2">
                                    <a:lumMod val="25000"/>
                                  </a:schemeClr>
                                </a:solidFill>
                                <a:latin typeface="Cambria Math" panose="02040503050406030204" pitchFamily="18" charset="0"/>
                              </a:rPr>
                              <m:t>2</m:t>
                            </m:r>
                          </m:sub>
                        </m:sSub>
                      </m:e>
                    </m:d>
                    <m:r>
                      <a:rPr lang="en-US" altLang="ja-JP" sz="1100" b="0" i="1" smtClean="0">
                        <a:solidFill>
                          <a:schemeClr val="bg2">
                            <a:lumMod val="25000"/>
                          </a:schemeClr>
                        </a:solidFill>
                        <a:latin typeface="Cambria Math" panose="02040503050406030204" pitchFamily="18" charset="0"/>
                      </a:rPr>
                      <m:t>=</m:t>
                    </m:r>
                    <m:r>
                      <m:rPr>
                        <m:sty m:val="p"/>
                      </m:rPr>
                      <a:rPr lang="en-US" altLang="ja-JP" sz="1100">
                        <a:solidFill>
                          <a:schemeClr val="bg2">
                            <a:lumMod val="25000"/>
                          </a:schemeClr>
                        </a:solidFill>
                        <a:latin typeface="Cambria Math" panose="02040503050406030204" pitchFamily="18" charset="0"/>
                        <a:ea typeface="Cambria Math" panose="02040503050406030204" pitchFamily="18" charset="0"/>
                      </a:rPr>
                      <m:t>P</m:t>
                    </m:r>
                    <m:d>
                      <m:dPr>
                        <m:ctrlPr>
                          <a:rPr lang="en-US" altLang="ja-JP" sz="1100" i="1">
                            <a:solidFill>
                              <a:schemeClr val="bg2">
                                <a:lumMod val="25000"/>
                              </a:schemeClr>
                            </a:solidFill>
                            <a:latin typeface="Cambria Math" panose="02040503050406030204" pitchFamily="18" charset="0"/>
                            <a:ea typeface="Cambria Math" panose="02040503050406030204" pitchFamily="18" charset="0"/>
                          </a:rPr>
                        </m:ctrlPr>
                      </m:dPr>
                      <m:e>
                        <m:sSub>
                          <m:sSubPr>
                            <m:ctrlPr>
                              <a:rPr lang="en-US" altLang="ja-JP" sz="1100" i="1">
                                <a:solidFill>
                                  <a:schemeClr val="bg2">
                                    <a:lumMod val="25000"/>
                                  </a:schemeClr>
                                </a:solidFill>
                                <a:latin typeface="Cambria Math" panose="02040503050406030204" pitchFamily="18" charset="0"/>
                              </a:rPr>
                            </m:ctrlPr>
                          </m:sSubPr>
                          <m:e>
                            <m:r>
                              <m:rPr>
                                <m:sty m:val="p"/>
                              </m:rPr>
                              <a:rPr lang="en-US" altLang="ja-JP" sz="1100">
                                <a:solidFill>
                                  <a:schemeClr val="bg2">
                                    <a:lumMod val="25000"/>
                                  </a:schemeClr>
                                </a:solidFill>
                                <a:latin typeface="Cambria Math" panose="02040503050406030204" pitchFamily="18" charset="0"/>
                              </a:rPr>
                              <m:t>H</m:t>
                            </m:r>
                          </m:e>
                          <m:sub>
                            <m:r>
                              <a:rPr lang="en-US" altLang="ja-JP" sz="1100" b="0" i="0" smtClean="0">
                                <a:solidFill>
                                  <a:schemeClr val="bg2">
                                    <a:lumMod val="25000"/>
                                  </a:schemeClr>
                                </a:solidFill>
                                <a:latin typeface="Cambria Math" panose="02040503050406030204" pitchFamily="18" charset="0"/>
                              </a:rPr>
                              <m:t>3</m:t>
                            </m:r>
                          </m:sub>
                        </m:sSub>
                      </m:e>
                    </m:d>
                    <m:r>
                      <a:rPr lang="en-US" altLang="ja-JP" sz="1100" b="0" i="1" smtClean="0">
                        <a:solidFill>
                          <a:schemeClr val="bg2">
                            <a:lumMod val="25000"/>
                          </a:schemeClr>
                        </a:solidFill>
                        <a:latin typeface="Cambria Math" panose="02040503050406030204" pitchFamily="18" charset="0"/>
                      </a:rPr>
                      <m:t>=</m:t>
                    </m:r>
                    <m:f>
                      <m:fPr>
                        <m:ctrlPr>
                          <a:rPr lang="en-US" altLang="ja-JP" sz="1100" b="1" i="1" smtClean="0">
                            <a:solidFill>
                              <a:schemeClr val="bg2">
                                <a:lumMod val="25000"/>
                              </a:schemeClr>
                            </a:solidFill>
                            <a:latin typeface="Cambria Math" panose="02040503050406030204" pitchFamily="18" charset="0"/>
                          </a:rPr>
                        </m:ctrlPr>
                      </m:fPr>
                      <m:num>
                        <m:r>
                          <a:rPr lang="en-US" altLang="ja-JP" sz="1100" b="1" i="1" smtClean="0">
                            <a:solidFill>
                              <a:schemeClr val="bg2">
                                <a:lumMod val="25000"/>
                              </a:schemeClr>
                            </a:solidFill>
                            <a:latin typeface="Cambria Math" panose="02040503050406030204" pitchFamily="18" charset="0"/>
                          </a:rPr>
                          <m:t>𝟏</m:t>
                        </m:r>
                      </m:num>
                      <m:den>
                        <m:r>
                          <a:rPr lang="en-US" altLang="ja-JP" sz="1100" b="1" i="1" smtClean="0">
                            <a:solidFill>
                              <a:schemeClr val="bg2">
                                <a:lumMod val="25000"/>
                              </a:schemeClr>
                            </a:solidFill>
                            <a:latin typeface="Cambria Math" panose="02040503050406030204" pitchFamily="18" charset="0"/>
                          </a:rPr>
                          <m:t>𝟑</m:t>
                        </m:r>
                      </m:den>
                    </m:f>
                  </m:oMath>
                </a14:m>
                <a:endParaRPr lang="en-US" altLang="ja-JP" sz="1050" b="1" dirty="0">
                  <a:solidFill>
                    <a:schemeClr val="bg2">
                      <a:lumMod val="25000"/>
                    </a:schemeClr>
                  </a:solidFill>
                  <a:latin typeface="Hiragino Kaku Gothic Pro W3" panose="020B0300000000000000" pitchFamily="34" charset="-128"/>
                  <a:ea typeface="Hiragino Kaku Gothic Pro W3" panose="020B0300000000000000" pitchFamily="34" charset="-128"/>
                </a:endParaRPr>
              </a:p>
            </p:txBody>
          </p:sp>
        </mc:Choice>
        <mc:Fallback xmlns="">
          <p:sp>
            <p:nvSpPr>
              <p:cNvPr id="30" name="正方形/長方形 29">
                <a:extLst>
                  <a:ext uri="{FF2B5EF4-FFF2-40B4-BE49-F238E27FC236}">
                    <a16:creationId xmlns:a16="http://schemas.microsoft.com/office/drawing/2014/main" id="{58ECB611-AB93-5842-91CA-23C37DDA0777}"/>
                  </a:ext>
                </a:extLst>
              </p:cNvPr>
              <p:cNvSpPr>
                <a:spLocks noRot="1" noChangeAspect="1" noMove="1" noResize="1" noEditPoints="1" noAdjustHandles="1" noChangeArrowheads="1" noChangeShapeType="1" noTextEdit="1"/>
              </p:cNvSpPr>
              <p:nvPr/>
            </p:nvSpPr>
            <p:spPr>
              <a:xfrm>
                <a:off x="8289757" y="1354972"/>
                <a:ext cx="3422079" cy="1397947"/>
              </a:xfrm>
              <a:prstGeom prst="rect">
                <a:avLst/>
              </a:prstGeom>
              <a:blipFill>
                <a:blip r:embed="rId3"/>
                <a:stretch>
                  <a:fillRect/>
                </a:stretch>
              </a:blipFill>
              <a:ln>
                <a:noFill/>
              </a:ln>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874A28A-D889-EF46-8507-8A74ECADB551}"/>
              </a:ext>
            </a:extLst>
          </p:cNvPr>
          <p:cNvSpPr txBox="1"/>
          <p:nvPr/>
        </p:nvSpPr>
        <p:spPr>
          <a:xfrm>
            <a:off x="480164" y="1339719"/>
            <a:ext cx="6409127" cy="1154675"/>
          </a:xfrm>
          <a:prstGeom prst="rect">
            <a:avLst/>
          </a:prstGeom>
          <a:noFill/>
        </p:spPr>
        <p:txBody>
          <a:bodyPr wrap="none" rtlCol="0">
            <a:spAutoFit/>
          </a:bodyPr>
          <a:lstStyle/>
          <a:p>
            <a:pPr>
              <a:lnSpc>
                <a:spcPct val="150000"/>
              </a:lnSpc>
            </a:pPr>
            <a:r>
              <a:rPr lang="ja-JP" altLang="en-US" sz="1600">
                <a:latin typeface="Hiragino Kaku Gothic Pro W3" panose="020B0300000000000000" pitchFamily="34" charset="-128"/>
                <a:ea typeface="Hiragino Kaku Gothic Pro W3" panose="020B0300000000000000" pitchFamily="34" charset="-128"/>
              </a:rPr>
              <a:t>⑴赤玉を取り出した時</a:t>
            </a:r>
            <a:endParaRPr lang="en-US" altLang="ja-JP" sz="16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600">
                <a:latin typeface="Hiragino Kaku Gothic Pro W3" panose="020B0300000000000000" pitchFamily="34" charset="-128"/>
                <a:ea typeface="Hiragino Kaku Gothic Pro W3" panose="020B0300000000000000" pitchFamily="34" charset="-128"/>
              </a:rPr>
              <a:t>　それが壺１ 、壺２、壺３からのものである確率をそれぞれ求める</a:t>
            </a:r>
          </a:p>
          <a:p>
            <a:pPr>
              <a:lnSpc>
                <a:spcPct val="150000"/>
              </a:lnSpc>
            </a:pPr>
            <a:endParaRPr kumimoji="1" lang="ja-JP" altLang="en-US" sz="1600">
              <a:solidFill>
                <a:srgbClr val="FF0000"/>
              </a:solidFill>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FA933BE9-8954-2245-A67F-82EB5187D455}"/>
                  </a:ext>
                </a:extLst>
              </p:cNvPr>
              <p:cNvSpPr/>
              <p:nvPr/>
            </p:nvSpPr>
            <p:spPr>
              <a:xfrm>
                <a:off x="1080377" y="2765447"/>
                <a:ext cx="6508735" cy="613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1600" smtClean="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1</m:t>
                              </m:r>
                            </m:sub>
                          </m:sSub>
                        </m:e>
                        <m:e>
                          <m:r>
                            <m:rPr>
                              <m:sty m:val="p"/>
                            </m:rPr>
                            <a:rPr lang="en-US" altLang="ja-JP" sz="1600" b="0" i="0" smtClean="0">
                              <a:latin typeface="Cambria Math" panose="02040503050406030204" pitchFamily="18" charset="0"/>
                            </a:rPr>
                            <m:t>R</m:t>
                          </m:r>
                        </m:e>
                      </m:d>
                      <m:r>
                        <a:rPr lang="en-US" altLang="ja-JP" sz="1600">
                          <a:latin typeface="Cambria Math" panose="02040503050406030204" pitchFamily="18" charset="0"/>
                          <a:ea typeface="Cambria Math" panose="02040503050406030204" pitchFamily="18" charset="0"/>
                        </a:rPr>
                        <m:t>=</m:t>
                      </m:r>
                      <m:f>
                        <m:fPr>
                          <m:ctrlPr>
                            <a:rPr lang="en-US" altLang="ja-JP" sz="1600" i="1">
                              <a:latin typeface="Cambria Math" panose="02040503050406030204" pitchFamily="18" charset="0"/>
                              <a:ea typeface="Cambria Math" panose="02040503050406030204" pitchFamily="18" charset="0"/>
                            </a:rPr>
                          </m:ctrlPr>
                        </m:fPr>
                        <m:num>
                          <m:r>
                            <m:rPr>
                              <m:sty m:val="p"/>
                            </m:rPr>
                            <a:rPr lang="en-US" altLang="ja-JP" sz="160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r>
                                <m:rPr>
                                  <m:sty m:val="p"/>
                                </m:rPr>
                                <a:rPr lang="en-US" altLang="ja-JP" sz="1600" b="0" i="0" smtClean="0">
                                  <a:latin typeface="Cambria Math" panose="02040503050406030204" pitchFamily="18" charset="0"/>
                                  <a:ea typeface="Cambria Math" panose="02040503050406030204" pitchFamily="18" charset="0"/>
                                </a:rPr>
                                <m:t>R</m:t>
                              </m:r>
                            </m:e>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1</m:t>
                                  </m:r>
                                </m:sub>
                              </m:sSub>
                            </m:e>
                          </m:d>
                          <m:r>
                            <m:rPr>
                              <m:sty m:val="p"/>
                            </m:rPr>
                            <a:rPr lang="en-US" altLang="ja-JP" sz="1600" smtClean="0">
                              <a:solidFill>
                                <a:srgbClr val="FF0000"/>
                              </a:solidFill>
                              <a:latin typeface="Cambria Math" panose="02040503050406030204" pitchFamily="18" charset="0"/>
                              <a:ea typeface="Cambria Math" panose="02040503050406030204" pitchFamily="18" charset="0"/>
                            </a:rPr>
                            <m:t>P</m:t>
                          </m:r>
                          <m:r>
                            <a:rPr lang="en-US" altLang="ja-JP" sz="1600" smtClean="0">
                              <a:solidFill>
                                <a:srgbClr val="FF0000"/>
                              </a:solidFill>
                              <a:latin typeface="Cambria Math" panose="02040503050406030204" pitchFamily="18" charset="0"/>
                              <a:ea typeface="Cambria Math" panose="02040503050406030204" pitchFamily="18" charset="0"/>
                            </a:rPr>
                            <m:t>(</m:t>
                          </m:r>
                          <m:sSub>
                            <m:sSubPr>
                              <m:ctrlPr>
                                <a:rPr lang="en-US" altLang="ja-JP" sz="1600" i="1">
                                  <a:solidFill>
                                    <a:srgbClr val="FF0000"/>
                                  </a:solidFill>
                                  <a:latin typeface="Cambria Math" panose="02040503050406030204" pitchFamily="18" charset="0"/>
                                </a:rPr>
                              </m:ctrlPr>
                            </m:sSubPr>
                            <m:e>
                              <m:r>
                                <m:rPr>
                                  <m:sty m:val="p"/>
                                </m:rPr>
                                <a:rPr lang="en-US" altLang="ja-JP" sz="1600">
                                  <a:solidFill>
                                    <a:srgbClr val="FF0000"/>
                                  </a:solidFill>
                                  <a:latin typeface="Cambria Math" panose="02040503050406030204" pitchFamily="18" charset="0"/>
                                </a:rPr>
                                <m:t>H</m:t>
                              </m:r>
                            </m:e>
                            <m:sub>
                              <m:r>
                                <a:rPr lang="en-US" altLang="ja-JP" sz="1600" b="0" i="0" smtClean="0">
                                  <a:solidFill>
                                    <a:srgbClr val="FF0000"/>
                                  </a:solidFill>
                                  <a:latin typeface="Cambria Math" panose="02040503050406030204" pitchFamily="18" charset="0"/>
                                </a:rPr>
                                <m:t>1</m:t>
                              </m:r>
                            </m:sub>
                          </m:sSub>
                          <m:r>
                            <a:rPr lang="en-US" altLang="ja-JP" sz="1600">
                              <a:solidFill>
                                <a:srgbClr val="FF0000"/>
                              </a:solidFill>
                              <a:latin typeface="Cambria Math" panose="02040503050406030204" pitchFamily="18" charset="0"/>
                              <a:ea typeface="Cambria Math" panose="02040503050406030204" pitchFamily="18" charset="0"/>
                            </a:rPr>
                            <m:t>)</m:t>
                          </m:r>
                        </m:num>
                        <m:den>
                          <m:r>
                            <m:rPr>
                              <m:sty m:val="p"/>
                            </m:rPr>
                            <a:rPr lang="en-US" altLang="ja-JP" sz="1600">
                              <a:latin typeface="Cambria Math" panose="02040503050406030204" pitchFamily="18" charset="0"/>
                              <a:ea typeface="Cambria Math" panose="02040503050406030204" pitchFamily="18" charset="0"/>
                            </a:rPr>
                            <m:t>P</m:t>
                          </m:r>
                          <m:r>
                            <a:rPr lang="en-US" altLang="ja-JP" sz="1600">
                              <a:latin typeface="Cambria Math" panose="02040503050406030204" pitchFamily="18" charset="0"/>
                              <a:ea typeface="Cambria Math" panose="02040503050406030204" pitchFamily="18" charset="0"/>
                            </a:rPr>
                            <m:t>(</m:t>
                          </m:r>
                          <m:r>
                            <m:rPr>
                              <m:sty m:val="p"/>
                            </m:rPr>
                            <a:rPr lang="en-US" altLang="ja-JP" sz="1600" b="0" i="0" smtClean="0">
                              <a:latin typeface="Cambria Math" panose="02040503050406030204" pitchFamily="18" charset="0"/>
                              <a:ea typeface="Cambria Math" panose="02040503050406030204" pitchFamily="18" charset="0"/>
                            </a:rPr>
                            <m:t>R</m:t>
                          </m:r>
                          <m:r>
                            <a:rPr lang="en-US" altLang="ja-JP" sz="1600">
                              <a:latin typeface="Cambria Math" panose="02040503050406030204" pitchFamily="18" charset="0"/>
                              <a:ea typeface="Cambria Math" panose="02040503050406030204" pitchFamily="18" charset="0"/>
                            </a:rPr>
                            <m:t>)</m:t>
                          </m:r>
                        </m:den>
                      </m:f>
                      <m:r>
                        <a:rPr lang="en-US" altLang="ja-JP" sz="1600" b="0" i="1" smtClean="0">
                          <a:latin typeface="Cambria Math" panose="02040503050406030204" pitchFamily="18" charset="0"/>
                          <a:ea typeface="Cambria Math" panose="02040503050406030204" pitchFamily="18" charset="0"/>
                        </a:rPr>
                        <m:t>=</m:t>
                      </m:r>
                      <m:f>
                        <m:fPr>
                          <m:ctrlPr>
                            <a:rPr lang="en-US" altLang="ja-JP" sz="1600" i="1">
                              <a:latin typeface="Cambria Math" panose="02040503050406030204" pitchFamily="18" charset="0"/>
                              <a:ea typeface="Cambria Math" panose="02040503050406030204" pitchFamily="18" charset="0"/>
                            </a:rPr>
                          </m:ctrlPr>
                        </m:fPr>
                        <m:num>
                          <m:r>
                            <m:rPr>
                              <m:sty m:val="p"/>
                            </m:rPr>
                            <a:rPr lang="en-US" altLang="ja-JP" sz="160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r>
                                <m:rPr>
                                  <m:sty m:val="p"/>
                                </m:rPr>
                                <a:rPr lang="en-US" altLang="ja-JP" sz="1600" b="0" i="0" smtClean="0">
                                  <a:latin typeface="Cambria Math" panose="02040503050406030204" pitchFamily="18" charset="0"/>
                                  <a:ea typeface="Cambria Math" panose="02040503050406030204" pitchFamily="18" charset="0"/>
                                </a:rPr>
                                <m:t>R</m:t>
                              </m:r>
                            </m:e>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1</m:t>
                                  </m:r>
                                </m:sub>
                              </m:sSub>
                            </m:e>
                          </m:d>
                          <m:r>
                            <m:rPr>
                              <m:sty m:val="p"/>
                            </m:rPr>
                            <a:rPr lang="en-US" altLang="ja-JP" sz="1600">
                              <a:latin typeface="Cambria Math" panose="02040503050406030204" pitchFamily="18" charset="0"/>
                              <a:ea typeface="Cambria Math" panose="02040503050406030204" pitchFamily="18" charset="0"/>
                            </a:rPr>
                            <m:t>P</m:t>
                          </m:r>
                          <m:r>
                            <a:rPr lang="en-US" altLang="ja-JP" sz="1600">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1</m:t>
                              </m:r>
                            </m:sub>
                          </m:sSub>
                          <m:r>
                            <a:rPr lang="en-US" altLang="ja-JP" sz="1600">
                              <a:latin typeface="Cambria Math" panose="02040503050406030204" pitchFamily="18" charset="0"/>
                              <a:ea typeface="Cambria Math" panose="02040503050406030204" pitchFamily="18" charset="0"/>
                            </a:rPr>
                            <m:t>)</m:t>
                          </m:r>
                        </m:num>
                        <m:den>
                          <m:r>
                            <m:rPr>
                              <m:sty m:val="p"/>
                            </m:rPr>
                            <a:rPr lang="en-US" altLang="ja-JP" sz="160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r>
                                <m:rPr>
                                  <m:sty m:val="p"/>
                                </m:rPr>
                                <a:rPr lang="en-US" altLang="ja-JP" sz="1600" b="0" i="0" smtClean="0">
                                  <a:latin typeface="Cambria Math" panose="02040503050406030204" pitchFamily="18" charset="0"/>
                                  <a:ea typeface="Cambria Math" panose="02040503050406030204" pitchFamily="18" charset="0"/>
                                </a:rPr>
                                <m:t>R</m:t>
                              </m:r>
                            </m:e>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1</m:t>
                                  </m:r>
                                </m:sub>
                              </m:sSub>
                              <m:r>
                                <a:rPr lang="en-US" altLang="ja-JP" sz="1600">
                                  <a:latin typeface="Cambria Math" panose="02040503050406030204" pitchFamily="18" charset="0"/>
                                </a:rPr>
                                <m:t>)</m:t>
                              </m:r>
                              <m:r>
                                <m:rPr>
                                  <m:sty m:val="p"/>
                                </m:rPr>
                                <a:rPr lang="en-US" altLang="ja-JP" sz="1600">
                                  <a:latin typeface="Cambria Math" panose="02040503050406030204" pitchFamily="18" charset="0"/>
                                  <a:ea typeface="Cambria Math" panose="02040503050406030204" pitchFamily="18" charset="0"/>
                                </a:rPr>
                                <m:t>P</m:t>
                              </m:r>
                              <m:r>
                                <a:rPr lang="en-US" altLang="ja-JP" sz="1600">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1</m:t>
                                  </m:r>
                                </m:sub>
                              </m:sSub>
                            </m:e>
                          </m:d>
                          <m:r>
                            <a:rPr lang="en-US" altLang="ja-JP" sz="1600" i="1">
                              <a:latin typeface="Cambria Math" panose="02040503050406030204" pitchFamily="18" charset="0"/>
                            </a:rPr>
                            <m:t>+</m:t>
                          </m:r>
                          <m:r>
                            <m:rPr>
                              <m:sty m:val="p"/>
                            </m:rPr>
                            <a:rPr lang="en-US" altLang="ja-JP" sz="160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r>
                                <m:rPr>
                                  <m:sty m:val="p"/>
                                </m:rPr>
                                <a:rPr lang="en-US" altLang="ja-JP" sz="1600" b="0" i="0" smtClean="0">
                                  <a:latin typeface="Cambria Math" panose="02040503050406030204" pitchFamily="18" charset="0"/>
                                  <a:ea typeface="Cambria Math" panose="02040503050406030204" pitchFamily="18" charset="0"/>
                                </a:rPr>
                                <m:t>R</m:t>
                              </m:r>
                            </m:e>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1</m:t>
                                  </m:r>
                                </m:sub>
                              </m:sSub>
                            </m:e>
                          </m:d>
                          <m:r>
                            <m:rPr>
                              <m:sty m:val="p"/>
                            </m:rPr>
                            <a:rPr lang="en-US" altLang="ja-JP" sz="1600">
                              <a:latin typeface="Cambria Math" panose="02040503050406030204" pitchFamily="18" charset="0"/>
                              <a:ea typeface="Cambria Math" panose="02040503050406030204" pitchFamily="18" charset="0"/>
                            </a:rPr>
                            <m:t>P</m:t>
                          </m:r>
                          <m:r>
                            <a:rPr lang="en-US" altLang="ja-JP" sz="1600">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1</m:t>
                              </m:r>
                            </m:sub>
                          </m:sSub>
                          <m:r>
                            <a:rPr lang="en-US" altLang="ja-JP" sz="1600" i="1">
                              <a:latin typeface="Cambria Math" panose="02040503050406030204" pitchFamily="18" charset="0"/>
                            </a:rPr>
                            <m:t>)</m:t>
                          </m:r>
                        </m:den>
                      </m:f>
                    </m:oMath>
                  </m:oMathPara>
                </a14:m>
                <a:endParaRPr lang="en-US" altLang="ja-JP" sz="1600" dirty="0"/>
              </a:p>
            </p:txBody>
          </p:sp>
        </mc:Choice>
        <mc:Fallback xmlns="">
          <p:sp>
            <p:nvSpPr>
              <p:cNvPr id="31" name="正方形/長方形 30">
                <a:extLst>
                  <a:ext uri="{FF2B5EF4-FFF2-40B4-BE49-F238E27FC236}">
                    <a16:creationId xmlns:a16="http://schemas.microsoft.com/office/drawing/2014/main" id="{FA933BE9-8954-2245-A67F-82EB5187D455}"/>
                  </a:ext>
                </a:extLst>
              </p:cNvPr>
              <p:cNvSpPr>
                <a:spLocks noRot="1" noChangeAspect="1" noMove="1" noResize="1" noEditPoints="1" noAdjustHandles="1" noChangeArrowheads="1" noChangeShapeType="1" noTextEdit="1"/>
              </p:cNvSpPr>
              <p:nvPr/>
            </p:nvSpPr>
            <p:spPr>
              <a:xfrm>
                <a:off x="1080377" y="2765447"/>
                <a:ext cx="6508735" cy="613886"/>
              </a:xfrm>
              <a:prstGeom prst="rect">
                <a:avLst/>
              </a:prstGeom>
              <a:blipFill>
                <a:blip r:embed="rId4"/>
                <a:stretch>
                  <a:fillRect b="-8163"/>
                </a:stretch>
              </a:blipFill>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BB4D0A9A-D843-7542-A4CF-1C43E6836087}"/>
              </a:ext>
            </a:extLst>
          </p:cNvPr>
          <p:cNvSpPr/>
          <p:nvPr/>
        </p:nvSpPr>
        <p:spPr>
          <a:xfrm>
            <a:off x="661398" y="2837733"/>
            <a:ext cx="1071127" cy="400110"/>
          </a:xfrm>
          <a:prstGeom prst="rect">
            <a:avLst/>
          </a:prstGeom>
        </p:spPr>
        <p:txBody>
          <a:bodyPr wrap="none">
            <a:spAutoFit/>
          </a:bodyPr>
          <a:lstStyle/>
          <a:p>
            <a:pPr marL="285750" indent="-285750">
              <a:buFont typeface="Arial" panose="020B0604020202020204" pitchFamily="34" charset="0"/>
              <a:buChar char="•"/>
            </a:pPr>
            <a:r>
              <a:rPr lang="ja-JP" altLang="en-US" sz="2000">
                <a:latin typeface="Hiragino Kaku Gothic Pro W3" panose="020B0300000000000000" pitchFamily="34" charset="-128"/>
                <a:ea typeface="Hiragino Kaku Gothic Pro W3" panose="020B0300000000000000" pitchFamily="34" charset="-128"/>
              </a:rPr>
              <a:t>壺１ </a:t>
            </a:r>
            <a:endParaRPr lang="ja-JP" altLang="en-US" sz="2000"/>
          </a:p>
        </p:txBody>
      </p:sp>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DA833B9F-5761-E84F-AF8D-BBC528B23D0E}"/>
                  </a:ext>
                </a:extLst>
              </p:cNvPr>
              <p:cNvSpPr/>
              <p:nvPr/>
            </p:nvSpPr>
            <p:spPr>
              <a:xfrm>
                <a:off x="1554137" y="3638184"/>
                <a:ext cx="2620564" cy="613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1600" smtClean="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1" smtClean="0">
                                  <a:latin typeface="Cambria Math" panose="02040503050406030204" pitchFamily="18" charset="0"/>
                                </a:rPr>
                                <m:t>2</m:t>
                              </m:r>
                            </m:sub>
                          </m:sSub>
                        </m:e>
                        <m:e>
                          <m:r>
                            <m:rPr>
                              <m:sty m:val="p"/>
                            </m:rPr>
                            <a:rPr lang="en-US" altLang="ja-JP" sz="1600" b="0" i="0" smtClean="0">
                              <a:latin typeface="Cambria Math" panose="02040503050406030204" pitchFamily="18" charset="0"/>
                            </a:rPr>
                            <m:t>R</m:t>
                          </m:r>
                        </m:e>
                      </m:d>
                      <m:r>
                        <a:rPr lang="en-US" altLang="ja-JP" sz="1600">
                          <a:latin typeface="Cambria Math" panose="02040503050406030204" pitchFamily="18" charset="0"/>
                          <a:ea typeface="Cambria Math" panose="02040503050406030204" pitchFamily="18" charset="0"/>
                        </a:rPr>
                        <m:t>=</m:t>
                      </m:r>
                      <m:f>
                        <m:fPr>
                          <m:ctrlPr>
                            <a:rPr lang="en-US" altLang="ja-JP" sz="1600" i="1">
                              <a:latin typeface="Cambria Math" panose="02040503050406030204" pitchFamily="18" charset="0"/>
                              <a:ea typeface="Cambria Math" panose="02040503050406030204" pitchFamily="18" charset="0"/>
                            </a:rPr>
                          </m:ctrlPr>
                        </m:fPr>
                        <m:num>
                          <m:r>
                            <m:rPr>
                              <m:sty m:val="p"/>
                            </m:rPr>
                            <a:rPr lang="en-US" altLang="ja-JP" sz="160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r>
                                <m:rPr>
                                  <m:sty m:val="p"/>
                                </m:rPr>
                                <a:rPr lang="en-US" altLang="ja-JP" sz="1600" b="0" i="0" smtClean="0">
                                  <a:latin typeface="Cambria Math" panose="02040503050406030204" pitchFamily="18" charset="0"/>
                                  <a:ea typeface="Cambria Math" panose="02040503050406030204" pitchFamily="18" charset="0"/>
                                </a:rPr>
                                <m:t>R</m:t>
                              </m:r>
                            </m:e>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2</m:t>
                                  </m:r>
                                </m:sub>
                              </m:sSub>
                            </m:e>
                          </m:d>
                          <m:r>
                            <m:rPr>
                              <m:sty m:val="p"/>
                            </m:rPr>
                            <a:rPr lang="en-US" altLang="ja-JP" sz="1600" smtClean="0">
                              <a:solidFill>
                                <a:srgbClr val="FF0000"/>
                              </a:solidFill>
                              <a:latin typeface="Cambria Math" panose="02040503050406030204" pitchFamily="18" charset="0"/>
                              <a:ea typeface="Cambria Math" panose="02040503050406030204" pitchFamily="18" charset="0"/>
                            </a:rPr>
                            <m:t>P</m:t>
                          </m:r>
                          <m:r>
                            <a:rPr lang="en-US" altLang="ja-JP" sz="1600" smtClean="0">
                              <a:solidFill>
                                <a:srgbClr val="FF0000"/>
                              </a:solidFill>
                              <a:latin typeface="Cambria Math" panose="02040503050406030204" pitchFamily="18" charset="0"/>
                              <a:ea typeface="Cambria Math" panose="02040503050406030204" pitchFamily="18" charset="0"/>
                            </a:rPr>
                            <m:t>(</m:t>
                          </m:r>
                          <m:sSub>
                            <m:sSubPr>
                              <m:ctrlPr>
                                <a:rPr lang="en-US" altLang="ja-JP" sz="1600" i="1">
                                  <a:solidFill>
                                    <a:srgbClr val="FF0000"/>
                                  </a:solidFill>
                                  <a:latin typeface="Cambria Math" panose="02040503050406030204" pitchFamily="18" charset="0"/>
                                </a:rPr>
                              </m:ctrlPr>
                            </m:sSubPr>
                            <m:e>
                              <m:r>
                                <m:rPr>
                                  <m:sty m:val="p"/>
                                </m:rPr>
                                <a:rPr lang="en-US" altLang="ja-JP" sz="1600">
                                  <a:solidFill>
                                    <a:srgbClr val="FF0000"/>
                                  </a:solidFill>
                                  <a:latin typeface="Cambria Math" panose="02040503050406030204" pitchFamily="18" charset="0"/>
                                </a:rPr>
                                <m:t>H</m:t>
                              </m:r>
                            </m:e>
                            <m:sub>
                              <m:r>
                                <a:rPr lang="en-US" altLang="ja-JP" sz="1600" b="0" i="0" smtClean="0">
                                  <a:solidFill>
                                    <a:srgbClr val="FF0000"/>
                                  </a:solidFill>
                                  <a:latin typeface="Cambria Math" panose="02040503050406030204" pitchFamily="18" charset="0"/>
                                </a:rPr>
                                <m:t>2</m:t>
                              </m:r>
                            </m:sub>
                          </m:sSub>
                          <m:r>
                            <a:rPr lang="en-US" altLang="ja-JP" sz="1600">
                              <a:solidFill>
                                <a:srgbClr val="FF0000"/>
                              </a:solidFill>
                              <a:latin typeface="Cambria Math" panose="02040503050406030204" pitchFamily="18" charset="0"/>
                              <a:ea typeface="Cambria Math" panose="02040503050406030204" pitchFamily="18" charset="0"/>
                            </a:rPr>
                            <m:t>)</m:t>
                          </m:r>
                        </m:num>
                        <m:den>
                          <m:r>
                            <m:rPr>
                              <m:sty m:val="p"/>
                            </m:rPr>
                            <a:rPr lang="en-US" altLang="ja-JP" sz="1600">
                              <a:latin typeface="Cambria Math" panose="02040503050406030204" pitchFamily="18" charset="0"/>
                              <a:ea typeface="Cambria Math" panose="02040503050406030204" pitchFamily="18" charset="0"/>
                            </a:rPr>
                            <m:t>P</m:t>
                          </m:r>
                          <m:r>
                            <a:rPr lang="en-US" altLang="ja-JP" sz="1600">
                              <a:latin typeface="Cambria Math" panose="02040503050406030204" pitchFamily="18" charset="0"/>
                              <a:ea typeface="Cambria Math" panose="02040503050406030204" pitchFamily="18" charset="0"/>
                            </a:rPr>
                            <m:t>(</m:t>
                          </m:r>
                          <m:r>
                            <m:rPr>
                              <m:sty m:val="p"/>
                            </m:rPr>
                            <a:rPr lang="en-US" altLang="ja-JP" sz="1600" b="0" i="0" smtClean="0">
                              <a:latin typeface="Cambria Math" panose="02040503050406030204" pitchFamily="18" charset="0"/>
                              <a:ea typeface="Cambria Math" panose="02040503050406030204" pitchFamily="18" charset="0"/>
                            </a:rPr>
                            <m:t>R</m:t>
                          </m:r>
                          <m:r>
                            <a:rPr lang="en-US" altLang="ja-JP" sz="1600">
                              <a:latin typeface="Cambria Math" panose="02040503050406030204" pitchFamily="18" charset="0"/>
                              <a:ea typeface="Cambria Math" panose="02040503050406030204" pitchFamily="18" charset="0"/>
                            </a:rPr>
                            <m:t>)</m:t>
                          </m:r>
                        </m:den>
                      </m:f>
                    </m:oMath>
                  </m:oMathPara>
                </a14:m>
                <a:endParaRPr lang="en-US" altLang="ja-JP" sz="1600" dirty="0"/>
              </a:p>
            </p:txBody>
          </p:sp>
        </mc:Choice>
        <mc:Fallback xmlns="">
          <p:sp>
            <p:nvSpPr>
              <p:cNvPr id="32" name="正方形/長方形 31">
                <a:extLst>
                  <a:ext uri="{FF2B5EF4-FFF2-40B4-BE49-F238E27FC236}">
                    <a16:creationId xmlns:a16="http://schemas.microsoft.com/office/drawing/2014/main" id="{DA833B9F-5761-E84F-AF8D-BBC528B23D0E}"/>
                  </a:ext>
                </a:extLst>
              </p:cNvPr>
              <p:cNvSpPr>
                <a:spLocks noRot="1" noChangeAspect="1" noMove="1" noResize="1" noEditPoints="1" noAdjustHandles="1" noChangeArrowheads="1" noChangeShapeType="1" noTextEdit="1"/>
              </p:cNvSpPr>
              <p:nvPr/>
            </p:nvSpPr>
            <p:spPr>
              <a:xfrm>
                <a:off x="1554137" y="3638184"/>
                <a:ext cx="2620564" cy="613886"/>
              </a:xfrm>
              <a:prstGeom prst="rect">
                <a:avLst/>
              </a:prstGeom>
              <a:blipFill>
                <a:blip r:embed="rId5"/>
                <a:stretch>
                  <a:fillRect b="-6000"/>
                </a:stretch>
              </a:blipFill>
            </p:spPr>
            <p:txBody>
              <a:bodyPr/>
              <a:lstStyle/>
              <a:p>
                <a:r>
                  <a:rPr lang="ja-JP" altLang="en-US">
                    <a:noFill/>
                  </a:rPr>
                  <a:t> </a:t>
                </a:r>
              </a:p>
            </p:txBody>
          </p:sp>
        </mc:Fallback>
      </mc:AlternateContent>
      <p:sp>
        <p:nvSpPr>
          <p:cNvPr id="33" name="正方形/長方形 32">
            <a:extLst>
              <a:ext uri="{FF2B5EF4-FFF2-40B4-BE49-F238E27FC236}">
                <a16:creationId xmlns:a16="http://schemas.microsoft.com/office/drawing/2014/main" id="{E553D3D5-FD10-A940-938A-11139E9431BE}"/>
              </a:ext>
            </a:extLst>
          </p:cNvPr>
          <p:cNvSpPr/>
          <p:nvPr/>
        </p:nvSpPr>
        <p:spPr>
          <a:xfrm>
            <a:off x="661398" y="3722998"/>
            <a:ext cx="1071127" cy="400110"/>
          </a:xfrm>
          <a:prstGeom prst="rect">
            <a:avLst/>
          </a:prstGeom>
        </p:spPr>
        <p:txBody>
          <a:bodyPr wrap="none">
            <a:spAutoFit/>
          </a:bodyPr>
          <a:lstStyle/>
          <a:p>
            <a:pPr marL="285750" indent="-285750">
              <a:buFont typeface="Arial" panose="020B0604020202020204" pitchFamily="34" charset="0"/>
              <a:buChar char="•"/>
            </a:pPr>
            <a:r>
              <a:rPr lang="ja-JP" altLang="en-US" sz="2000">
                <a:latin typeface="Hiragino Kaku Gothic Pro W3" panose="020B0300000000000000" pitchFamily="34" charset="-128"/>
                <a:ea typeface="Hiragino Kaku Gothic Pro W3" panose="020B0300000000000000" pitchFamily="34" charset="-128"/>
              </a:rPr>
              <a:t>壺２ </a:t>
            </a:r>
            <a:endParaRPr lang="ja-JP" altLang="en-US" sz="2000"/>
          </a:p>
        </p:txBody>
      </p:sp>
      <mc:AlternateContent xmlns:mc="http://schemas.openxmlformats.org/markup-compatibility/2006" xmlns:a14="http://schemas.microsoft.com/office/drawing/2010/main">
        <mc:Choice Requires="a14">
          <p:sp>
            <p:nvSpPr>
              <p:cNvPr id="34" name="正方形/長方形 33">
                <a:extLst>
                  <a:ext uri="{FF2B5EF4-FFF2-40B4-BE49-F238E27FC236}">
                    <a16:creationId xmlns:a16="http://schemas.microsoft.com/office/drawing/2014/main" id="{3B7B32BC-3901-A247-BC8E-6BD1B37A03CA}"/>
                  </a:ext>
                </a:extLst>
              </p:cNvPr>
              <p:cNvSpPr/>
              <p:nvPr/>
            </p:nvSpPr>
            <p:spPr>
              <a:xfrm>
                <a:off x="1566837" y="4428673"/>
                <a:ext cx="2620564" cy="613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1600" smtClean="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3</m:t>
                              </m:r>
                            </m:sub>
                          </m:sSub>
                        </m:e>
                        <m:e>
                          <m:r>
                            <m:rPr>
                              <m:sty m:val="p"/>
                            </m:rPr>
                            <a:rPr lang="en-US" altLang="ja-JP" sz="1600" b="0" i="0" smtClean="0">
                              <a:latin typeface="Cambria Math" panose="02040503050406030204" pitchFamily="18" charset="0"/>
                            </a:rPr>
                            <m:t>R</m:t>
                          </m:r>
                        </m:e>
                      </m:d>
                      <m:r>
                        <a:rPr lang="en-US" altLang="ja-JP" sz="1600">
                          <a:latin typeface="Cambria Math" panose="02040503050406030204" pitchFamily="18" charset="0"/>
                          <a:ea typeface="Cambria Math" panose="02040503050406030204" pitchFamily="18" charset="0"/>
                        </a:rPr>
                        <m:t>=</m:t>
                      </m:r>
                      <m:f>
                        <m:fPr>
                          <m:ctrlPr>
                            <a:rPr lang="en-US" altLang="ja-JP" sz="1600" i="1">
                              <a:latin typeface="Cambria Math" panose="02040503050406030204" pitchFamily="18" charset="0"/>
                              <a:ea typeface="Cambria Math" panose="02040503050406030204" pitchFamily="18" charset="0"/>
                            </a:rPr>
                          </m:ctrlPr>
                        </m:fPr>
                        <m:num>
                          <m:r>
                            <m:rPr>
                              <m:sty m:val="p"/>
                            </m:rPr>
                            <a:rPr lang="en-US" altLang="ja-JP" sz="160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r>
                                <m:rPr>
                                  <m:sty m:val="p"/>
                                </m:rPr>
                                <a:rPr lang="en-US" altLang="ja-JP" sz="1600" b="0" i="0" smtClean="0">
                                  <a:latin typeface="Cambria Math" panose="02040503050406030204" pitchFamily="18" charset="0"/>
                                  <a:ea typeface="Cambria Math" panose="02040503050406030204" pitchFamily="18" charset="0"/>
                                </a:rPr>
                                <m:t>R</m:t>
                              </m:r>
                            </m:e>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3</m:t>
                                  </m:r>
                                </m:sub>
                              </m:sSub>
                            </m:e>
                          </m:d>
                          <m:r>
                            <m:rPr>
                              <m:sty m:val="p"/>
                            </m:rPr>
                            <a:rPr lang="en-US" altLang="ja-JP" sz="1600" smtClean="0">
                              <a:solidFill>
                                <a:srgbClr val="FF0000"/>
                              </a:solidFill>
                              <a:latin typeface="Cambria Math" panose="02040503050406030204" pitchFamily="18" charset="0"/>
                              <a:ea typeface="Cambria Math" panose="02040503050406030204" pitchFamily="18" charset="0"/>
                            </a:rPr>
                            <m:t>P</m:t>
                          </m:r>
                          <m:r>
                            <a:rPr lang="en-US" altLang="ja-JP" sz="1600" smtClean="0">
                              <a:solidFill>
                                <a:srgbClr val="FF0000"/>
                              </a:solidFill>
                              <a:latin typeface="Cambria Math" panose="02040503050406030204" pitchFamily="18" charset="0"/>
                              <a:ea typeface="Cambria Math" panose="02040503050406030204" pitchFamily="18" charset="0"/>
                            </a:rPr>
                            <m:t>(</m:t>
                          </m:r>
                          <m:sSub>
                            <m:sSubPr>
                              <m:ctrlPr>
                                <a:rPr lang="en-US" altLang="ja-JP" sz="1600" i="1">
                                  <a:solidFill>
                                    <a:srgbClr val="FF0000"/>
                                  </a:solidFill>
                                  <a:latin typeface="Cambria Math" panose="02040503050406030204" pitchFamily="18" charset="0"/>
                                </a:rPr>
                              </m:ctrlPr>
                            </m:sSubPr>
                            <m:e>
                              <m:r>
                                <m:rPr>
                                  <m:sty m:val="p"/>
                                </m:rPr>
                                <a:rPr lang="en-US" altLang="ja-JP" sz="1600">
                                  <a:solidFill>
                                    <a:srgbClr val="FF0000"/>
                                  </a:solidFill>
                                  <a:latin typeface="Cambria Math" panose="02040503050406030204" pitchFamily="18" charset="0"/>
                                </a:rPr>
                                <m:t>H</m:t>
                              </m:r>
                            </m:e>
                            <m:sub>
                              <m:r>
                                <a:rPr lang="en-US" altLang="ja-JP" sz="1600" b="0" i="0" smtClean="0">
                                  <a:solidFill>
                                    <a:srgbClr val="FF0000"/>
                                  </a:solidFill>
                                  <a:latin typeface="Cambria Math" panose="02040503050406030204" pitchFamily="18" charset="0"/>
                                </a:rPr>
                                <m:t>3</m:t>
                              </m:r>
                            </m:sub>
                          </m:sSub>
                          <m:r>
                            <a:rPr lang="en-US" altLang="ja-JP" sz="1600">
                              <a:solidFill>
                                <a:srgbClr val="FF0000"/>
                              </a:solidFill>
                              <a:latin typeface="Cambria Math" panose="02040503050406030204" pitchFamily="18" charset="0"/>
                              <a:ea typeface="Cambria Math" panose="02040503050406030204" pitchFamily="18" charset="0"/>
                            </a:rPr>
                            <m:t>)</m:t>
                          </m:r>
                        </m:num>
                        <m:den>
                          <m:r>
                            <m:rPr>
                              <m:sty m:val="p"/>
                            </m:rPr>
                            <a:rPr lang="en-US" altLang="ja-JP" sz="1600">
                              <a:latin typeface="Cambria Math" panose="02040503050406030204" pitchFamily="18" charset="0"/>
                              <a:ea typeface="Cambria Math" panose="02040503050406030204" pitchFamily="18" charset="0"/>
                            </a:rPr>
                            <m:t>P</m:t>
                          </m:r>
                          <m:r>
                            <a:rPr lang="en-US" altLang="ja-JP" sz="1600">
                              <a:latin typeface="Cambria Math" panose="02040503050406030204" pitchFamily="18" charset="0"/>
                              <a:ea typeface="Cambria Math" panose="02040503050406030204" pitchFamily="18" charset="0"/>
                            </a:rPr>
                            <m:t>(</m:t>
                          </m:r>
                          <m:r>
                            <m:rPr>
                              <m:sty m:val="p"/>
                            </m:rPr>
                            <a:rPr lang="en-US" altLang="ja-JP" sz="1600" b="0" i="0" smtClean="0">
                              <a:latin typeface="Cambria Math" panose="02040503050406030204" pitchFamily="18" charset="0"/>
                              <a:ea typeface="Cambria Math" panose="02040503050406030204" pitchFamily="18" charset="0"/>
                            </a:rPr>
                            <m:t>R</m:t>
                          </m:r>
                          <m:r>
                            <a:rPr lang="en-US" altLang="ja-JP" sz="1600">
                              <a:latin typeface="Cambria Math" panose="02040503050406030204" pitchFamily="18" charset="0"/>
                              <a:ea typeface="Cambria Math" panose="02040503050406030204" pitchFamily="18" charset="0"/>
                            </a:rPr>
                            <m:t>)</m:t>
                          </m:r>
                        </m:den>
                      </m:f>
                    </m:oMath>
                  </m:oMathPara>
                </a14:m>
                <a:endParaRPr lang="en-US" altLang="ja-JP" sz="1600" dirty="0"/>
              </a:p>
            </p:txBody>
          </p:sp>
        </mc:Choice>
        <mc:Fallback xmlns="">
          <p:sp>
            <p:nvSpPr>
              <p:cNvPr id="34" name="正方形/長方形 33">
                <a:extLst>
                  <a:ext uri="{FF2B5EF4-FFF2-40B4-BE49-F238E27FC236}">
                    <a16:creationId xmlns:a16="http://schemas.microsoft.com/office/drawing/2014/main" id="{3B7B32BC-3901-A247-BC8E-6BD1B37A03CA}"/>
                  </a:ext>
                </a:extLst>
              </p:cNvPr>
              <p:cNvSpPr>
                <a:spLocks noRot="1" noChangeAspect="1" noMove="1" noResize="1" noEditPoints="1" noAdjustHandles="1" noChangeArrowheads="1" noChangeShapeType="1" noTextEdit="1"/>
              </p:cNvSpPr>
              <p:nvPr/>
            </p:nvSpPr>
            <p:spPr>
              <a:xfrm>
                <a:off x="1566837" y="4428673"/>
                <a:ext cx="2620564" cy="613886"/>
              </a:xfrm>
              <a:prstGeom prst="rect">
                <a:avLst/>
              </a:prstGeom>
              <a:blipFill>
                <a:blip r:embed="rId6"/>
                <a:stretch>
                  <a:fillRect b="-8163"/>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2CCFF3AC-E1C4-934D-965C-88A3043E66FB}"/>
              </a:ext>
            </a:extLst>
          </p:cNvPr>
          <p:cNvSpPr/>
          <p:nvPr/>
        </p:nvSpPr>
        <p:spPr>
          <a:xfrm>
            <a:off x="674098" y="4513487"/>
            <a:ext cx="1071127" cy="400110"/>
          </a:xfrm>
          <a:prstGeom prst="rect">
            <a:avLst/>
          </a:prstGeom>
        </p:spPr>
        <p:txBody>
          <a:bodyPr wrap="none">
            <a:spAutoFit/>
          </a:bodyPr>
          <a:lstStyle/>
          <a:p>
            <a:pPr marL="285750" indent="-285750">
              <a:buFont typeface="Arial" panose="020B0604020202020204" pitchFamily="34" charset="0"/>
              <a:buChar char="•"/>
            </a:pPr>
            <a:r>
              <a:rPr lang="ja-JP" altLang="en-US" sz="2000">
                <a:latin typeface="Hiragino Kaku Gothic Pro W3" panose="020B0300000000000000" pitchFamily="34" charset="-128"/>
                <a:ea typeface="Hiragino Kaku Gothic Pro W3" panose="020B0300000000000000" pitchFamily="34" charset="-128"/>
              </a:rPr>
              <a:t>壺３ </a:t>
            </a:r>
            <a:endParaRPr lang="ja-JP" altLang="en-US" sz="200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B30F943A-D376-854B-83B0-A03AE4F708A8}"/>
                  </a:ext>
                </a:extLst>
              </p:cNvPr>
              <p:cNvSpPr txBox="1"/>
              <p:nvPr/>
            </p:nvSpPr>
            <p:spPr>
              <a:xfrm>
                <a:off x="6947305" y="2675935"/>
                <a:ext cx="798617" cy="703398"/>
              </a:xfrm>
              <a:prstGeom prst="rect">
                <a:avLst/>
              </a:prstGeom>
              <a:noFill/>
            </p:spPr>
            <p:txBody>
              <a:bodyPr wrap="none" rtlCol="0">
                <a:spAutoFit/>
              </a:bodyPr>
              <a:lstStyle/>
              <a:p>
                <a:r>
                  <a:rPr kumimoji="1" lang="ja-JP" altLang="en-US"/>
                  <a:t>・・</a:t>
                </a:r>
                <a14:m>
                  <m:oMath xmlns:m="http://schemas.openxmlformats.org/officeDocument/2006/math">
                    <m:f>
                      <m:fPr>
                        <m:ctrlPr>
                          <a:rPr kumimoji="1" lang="en-US" altLang="ja-JP" sz="280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6</m:t>
                        </m:r>
                      </m:den>
                    </m:f>
                  </m:oMath>
                </a14:m>
                <a:endParaRPr kumimoji="1" lang="ja-JP" altLang="en-US"/>
              </a:p>
            </p:txBody>
          </p:sp>
        </mc:Choice>
        <mc:Fallback xmlns="">
          <p:sp>
            <p:nvSpPr>
              <p:cNvPr id="17" name="テキスト ボックス 16">
                <a:extLst>
                  <a:ext uri="{FF2B5EF4-FFF2-40B4-BE49-F238E27FC236}">
                    <a16:creationId xmlns:a16="http://schemas.microsoft.com/office/drawing/2014/main" id="{B30F943A-D376-854B-83B0-A03AE4F708A8}"/>
                  </a:ext>
                </a:extLst>
              </p:cNvPr>
              <p:cNvSpPr txBox="1">
                <a:spLocks noRot="1" noChangeAspect="1" noMove="1" noResize="1" noEditPoints="1" noAdjustHandles="1" noChangeArrowheads="1" noChangeShapeType="1" noTextEdit="1"/>
              </p:cNvSpPr>
              <p:nvPr/>
            </p:nvSpPr>
            <p:spPr>
              <a:xfrm>
                <a:off x="6947305" y="2675935"/>
                <a:ext cx="798617" cy="703398"/>
              </a:xfrm>
              <a:prstGeom prst="rect">
                <a:avLst/>
              </a:prstGeom>
              <a:blipFill>
                <a:blip r:embed="rId7"/>
                <a:stretch>
                  <a:fillRect l="-7813" b="-53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CF40C1CF-A1E3-5540-998F-6BB9A11EB3E6}"/>
                  </a:ext>
                </a:extLst>
              </p:cNvPr>
              <p:cNvSpPr txBox="1"/>
              <p:nvPr/>
            </p:nvSpPr>
            <p:spPr>
              <a:xfrm>
                <a:off x="6947303" y="3571237"/>
                <a:ext cx="798617" cy="702885"/>
              </a:xfrm>
              <a:prstGeom prst="rect">
                <a:avLst/>
              </a:prstGeom>
              <a:noFill/>
            </p:spPr>
            <p:txBody>
              <a:bodyPr wrap="none" rtlCol="0">
                <a:spAutoFit/>
              </a:bodyPr>
              <a:lstStyle/>
              <a:p>
                <a:r>
                  <a:rPr kumimoji="1" lang="ja-JP" altLang="en-US"/>
                  <a:t>・・</a:t>
                </a:r>
                <a14:m>
                  <m:oMath xmlns:m="http://schemas.openxmlformats.org/officeDocument/2006/math">
                    <m:f>
                      <m:fPr>
                        <m:ctrlPr>
                          <a:rPr kumimoji="1" lang="en-US" altLang="ja-JP" sz="280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3</m:t>
                        </m:r>
                      </m:den>
                    </m:f>
                  </m:oMath>
                </a14:m>
                <a:endParaRPr kumimoji="1" lang="ja-JP" altLang="en-US"/>
              </a:p>
            </p:txBody>
          </p:sp>
        </mc:Choice>
        <mc:Fallback xmlns="">
          <p:sp>
            <p:nvSpPr>
              <p:cNvPr id="18" name="テキスト ボックス 17">
                <a:extLst>
                  <a:ext uri="{FF2B5EF4-FFF2-40B4-BE49-F238E27FC236}">
                    <a16:creationId xmlns:a16="http://schemas.microsoft.com/office/drawing/2014/main" id="{CF40C1CF-A1E3-5540-998F-6BB9A11EB3E6}"/>
                  </a:ext>
                </a:extLst>
              </p:cNvPr>
              <p:cNvSpPr txBox="1">
                <a:spLocks noRot="1" noChangeAspect="1" noMove="1" noResize="1" noEditPoints="1" noAdjustHandles="1" noChangeArrowheads="1" noChangeShapeType="1" noTextEdit="1"/>
              </p:cNvSpPr>
              <p:nvPr/>
            </p:nvSpPr>
            <p:spPr>
              <a:xfrm>
                <a:off x="6947303" y="3571237"/>
                <a:ext cx="798617" cy="702885"/>
              </a:xfrm>
              <a:prstGeom prst="rect">
                <a:avLst/>
              </a:prstGeom>
              <a:blipFill>
                <a:blip r:embed="rId8"/>
                <a:stretch>
                  <a:fillRect l="-7813" b="-3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518BE07C-F570-EE4B-BAED-29EDDE7835C2}"/>
                  </a:ext>
                </a:extLst>
              </p:cNvPr>
              <p:cNvSpPr txBox="1"/>
              <p:nvPr/>
            </p:nvSpPr>
            <p:spPr>
              <a:xfrm>
                <a:off x="6947304" y="4386488"/>
                <a:ext cx="798617" cy="700705"/>
              </a:xfrm>
              <a:prstGeom prst="rect">
                <a:avLst/>
              </a:prstGeom>
              <a:noFill/>
            </p:spPr>
            <p:txBody>
              <a:bodyPr wrap="none" rtlCol="0">
                <a:spAutoFit/>
              </a:bodyPr>
              <a:lstStyle/>
              <a:p>
                <a:r>
                  <a:rPr kumimoji="1" lang="ja-JP" altLang="en-US"/>
                  <a:t>・・</a:t>
                </a:r>
                <a14:m>
                  <m:oMath xmlns:m="http://schemas.openxmlformats.org/officeDocument/2006/math">
                    <m:f>
                      <m:fPr>
                        <m:ctrlPr>
                          <a:rPr kumimoji="1" lang="en-US" altLang="ja-JP" sz="280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2</m:t>
                        </m:r>
                      </m:den>
                    </m:f>
                  </m:oMath>
                </a14:m>
                <a:endParaRPr kumimoji="1" lang="ja-JP" altLang="en-US"/>
              </a:p>
            </p:txBody>
          </p:sp>
        </mc:Choice>
        <mc:Fallback xmlns="">
          <p:sp>
            <p:nvSpPr>
              <p:cNvPr id="19" name="テキスト ボックス 18">
                <a:extLst>
                  <a:ext uri="{FF2B5EF4-FFF2-40B4-BE49-F238E27FC236}">
                    <a16:creationId xmlns:a16="http://schemas.microsoft.com/office/drawing/2014/main" id="{518BE07C-F570-EE4B-BAED-29EDDE7835C2}"/>
                  </a:ext>
                </a:extLst>
              </p:cNvPr>
              <p:cNvSpPr txBox="1">
                <a:spLocks noRot="1" noChangeAspect="1" noMove="1" noResize="1" noEditPoints="1" noAdjustHandles="1" noChangeArrowheads="1" noChangeShapeType="1" noTextEdit="1"/>
              </p:cNvSpPr>
              <p:nvPr/>
            </p:nvSpPr>
            <p:spPr>
              <a:xfrm>
                <a:off x="6947304" y="4386488"/>
                <a:ext cx="798617" cy="700705"/>
              </a:xfrm>
              <a:prstGeom prst="rect">
                <a:avLst/>
              </a:prstGeom>
              <a:blipFill>
                <a:blip r:embed="rId9"/>
                <a:stretch>
                  <a:fillRect l="-7813" b="-3571"/>
                </a:stretch>
              </a:blipFill>
            </p:spPr>
            <p:txBody>
              <a:bodyPr/>
              <a:lstStyle/>
              <a:p>
                <a:r>
                  <a:rPr lang="ja-JP" altLang="en-US">
                    <a:noFill/>
                  </a:rPr>
                  <a:t> </a:t>
                </a:r>
              </a:p>
            </p:txBody>
          </p:sp>
        </mc:Fallback>
      </mc:AlternateContent>
      <p:graphicFrame>
        <p:nvGraphicFramePr>
          <p:cNvPr id="20" name="グラフ 19">
            <a:extLst>
              <a:ext uri="{FF2B5EF4-FFF2-40B4-BE49-F238E27FC236}">
                <a16:creationId xmlns:a16="http://schemas.microsoft.com/office/drawing/2014/main" id="{E2895D42-512C-5240-B8E8-C6842805528C}"/>
              </a:ext>
            </a:extLst>
          </p:cNvPr>
          <p:cNvGraphicFramePr/>
          <p:nvPr>
            <p:extLst>
              <p:ext uri="{D42A27DB-BD31-4B8C-83A1-F6EECF244321}">
                <p14:modId xmlns:p14="http://schemas.microsoft.com/office/powerpoint/2010/main" val="1178234168"/>
              </p:ext>
            </p:extLst>
          </p:nvPr>
        </p:nvGraphicFramePr>
        <p:xfrm>
          <a:off x="8184010" y="3451776"/>
          <a:ext cx="3346592" cy="2231061"/>
        </p:xfrm>
        <a:graphic>
          <a:graphicData uri="http://schemas.openxmlformats.org/drawingml/2006/chart">
            <c:chart xmlns:c="http://schemas.openxmlformats.org/drawingml/2006/chart" xmlns:r="http://schemas.openxmlformats.org/officeDocument/2006/relationships" r:id="rId10"/>
          </a:graphicData>
        </a:graphic>
      </p:graphicFrame>
      <p:sp>
        <p:nvSpPr>
          <p:cNvPr id="3" name="日付プレースホルダー 2">
            <a:extLst>
              <a:ext uri="{FF2B5EF4-FFF2-40B4-BE49-F238E27FC236}">
                <a16:creationId xmlns:a16="http://schemas.microsoft.com/office/drawing/2014/main" id="{26D7FB9D-BCD7-A243-876D-BB4553D2EB24}"/>
              </a:ext>
            </a:extLst>
          </p:cNvPr>
          <p:cNvSpPr>
            <a:spLocks noGrp="1"/>
          </p:cNvSpPr>
          <p:nvPr>
            <p:ph type="dt" sz="half" idx="10"/>
          </p:nvPr>
        </p:nvSpPr>
        <p:spPr/>
        <p:txBody>
          <a:bodyPr/>
          <a:lstStyle/>
          <a:p>
            <a:fld id="{2E1AAF8E-0A3C-8749-8BE8-73A330D9AD20}" type="datetime1">
              <a:rPr kumimoji="1" lang="ja-JP" altLang="en-US" smtClean="0"/>
              <a:t>2022/3/21</a:t>
            </a:fld>
            <a:endParaRPr kumimoji="1" lang="ja-JP" altLang="en-US"/>
          </a:p>
        </p:txBody>
      </p:sp>
      <p:sp>
        <p:nvSpPr>
          <p:cNvPr id="4" name="スライド番号プレースホルダー 3">
            <a:extLst>
              <a:ext uri="{FF2B5EF4-FFF2-40B4-BE49-F238E27FC236}">
                <a16:creationId xmlns:a16="http://schemas.microsoft.com/office/drawing/2014/main" id="{9E62A6B3-01DB-1B4D-AE09-15AB340E9902}"/>
              </a:ext>
            </a:extLst>
          </p:cNvPr>
          <p:cNvSpPr>
            <a:spLocks noGrp="1"/>
          </p:cNvSpPr>
          <p:nvPr>
            <p:ph type="sldNum" sz="quarter" idx="12"/>
          </p:nvPr>
        </p:nvSpPr>
        <p:spPr/>
        <p:txBody>
          <a:bodyPr/>
          <a:lstStyle/>
          <a:p>
            <a:fld id="{A656C2C8-CEF6-9746-8F71-B28302ED3BCE}" type="slidenum">
              <a:rPr kumimoji="1" lang="ja-JP" altLang="en-US" smtClean="0"/>
              <a:t>47</a:t>
            </a:fld>
            <a:endParaRPr kumimoji="1" lang="ja-JP" altLang="en-US"/>
          </a:p>
        </p:txBody>
      </p:sp>
    </p:spTree>
    <p:extLst>
      <p:ext uri="{BB962C8B-B14F-4D97-AF65-F5344CB8AC3E}">
        <p14:creationId xmlns:p14="http://schemas.microsoft.com/office/powerpoint/2010/main" val="724474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latin typeface="Hiragino Kaku Gothic Pro W3" panose="020B0300000000000000" pitchFamily="34" charset="-128"/>
                <a:ea typeface="Hiragino Kaku Gothic Pro W3" panose="020B0300000000000000" pitchFamily="34" charset="-128"/>
              </a:rPr>
              <a:t>確率分布をベイズ推定する</a:t>
            </a: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80131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問題を使って、ベイズっぽさを更に感じよう</a:t>
            </a:r>
            <a:endParaRPr kumimoji="1" lang="ja-JP" altLang="en-US">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30" name="正方形/長方形 29">
                <a:extLst>
                  <a:ext uri="{FF2B5EF4-FFF2-40B4-BE49-F238E27FC236}">
                    <a16:creationId xmlns:a16="http://schemas.microsoft.com/office/drawing/2014/main" id="{58ECB611-AB93-5842-91CA-23C37DDA0777}"/>
                  </a:ext>
                </a:extLst>
              </p:cNvPr>
              <p:cNvSpPr/>
              <p:nvPr/>
            </p:nvSpPr>
            <p:spPr>
              <a:xfrm>
                <a:off x="8289757" y="1354972"/>
                <a:ext cx="3422079" cy="1397947"/>
              </a:xfrm>
              <a:prstGeom prst="rect">
                <a:avLst/>
              </a:prstGeom>
              <a:solidFill>
                <a:schemeClr val="bg1">
                  <a:lumMod val="75000"/>
                  <a:alpha val="25882"/>
                </a:schemeClr>
              </a:solidFill>
              <a:ln>
                <a:noFill/>
              </a:ln>
            </p:spPr>
            <p:txBody>
              <a:bodyPr wrap="square">
                <a:spAutoFit/>
              </a:bodyPr>
              <a:lstStyle/>
              <a:p>
                <a:pPr>
                  <a:lnSpc>
                    <a:spcPct val="150000"/>
                  </a:lnSpc>
                </a:pP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solidFill>
                              <a:schemeClr val="bg2">
                                <a:lumMod val="25000"/>
                              </a:schemeClr>
                            </a:solidFill>
                            <a:latin typeface="Cambria Math" panose="02040503050406030204" pitchFamily="18" charset="0"/>
                          </a:rPr>
                        </m:ctrlPr>
                      </m:sSubPr>
                      <m:e>
                        <m:r>
                          <a:rPr lang="en-US" altLang="ja-JP" sz="1050" b="0" i="1">
                            <a:solidFill>
                              <a:schemeClr val="bg2">
                                <a:lumMod val="25000"/>
                              </a:schemeClr>
                            </a:solidFill>
                            <a:latin typeface="Cambria Math" panose="02040503050406030204" pitchFamily="18" charset="0"/>
                          </a:rPr>
                          <m:t>𝐻</m:t>
                        </m:r>
                      </m:e>
                      <m:sub>
                        <m:r>
                          <a:rPr lang="en-US" altLang="ja-JP" sz="1050" b="0" i="0" smtClean="0">
                            <a:solidFill>
                              <a:schemeClr val="bg2">
                                <a:lumMod val="25000"/>
                              </a:schemeClr>
                            </a:solidFill>
                            <a:latin typeface="Cambria Math" panose="02040503050406030204" pitchFamily="18" charset="0"/>
                          </a:rPr>
                          <m:t>1</m:t>
                        </m:r>
                      </m:sub>
                    </m:sSub>
                  </m:oMath>
                </a14:m>
                <a:r>
                  <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rPr>
                  <a:t> : </a:t>
                </a: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玉を</a:t>
                </a:r>
                <a:r>
                  <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rPr>
                  <a:t>1</a:t>
                </a: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つ取り出した時それが壺１からである</a:t>
                </a:r>
                <a:endPar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solidFill>
                              <a:schemeClr val="bg2">
                                <a:lumMod val="25000"/>
                              </a:schemeClr>
                            </a:solidFill>
                            <a:latin typeface="Cambria Math" panose="02040503050406030204" pitchFamily="18" charset="0"/>
                          </a:rPr>
                        </m:ctrlPr>
                      </m:sSubPr>
                      <m:e>
                        <m:r>
                          <a:rPr lang="en-US" altLang="ja-JP" sz="1050" b="0" i="1">
                            <a:solidFill>
                              <a:schemeClr val="bg2">
                                <a:lumMod val="25000"/>
                              </a:schemeClr>
                            </a:solidFill>
                            <a:latin typeface="Cambria Math" panose="02040503050406030204" pitchFamily="18" charset="0"/>
                          </a:rPr>
                          <m:t>𝐻</m:t>
                        </m:r>
                      </m:e>
                      <m:sub>
                        <m:r>
                          <a:rPr lang="en-US" altLang="ja-JP" sz="1050" b="0" i="0" smtClean="0">
                            <a:solidFill>
                              <a:schemeClr val="bg2">
                                <a:lumMod val="25000"/>
                              </a:schemeClr>
                            </a:solidFill>
                            <a:latin typeface="Cambria Math" panose="02040503050406030204" pitchFamily="18" charset="0"/>
                          </a:rPr>
                          <m:t>2</m:t>
                        </m:r>
                      </m:sub>
                    </m:sSub>
                  </m:oMath>
                </a14:m>
                <a:r>
                  <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rPr>
                  <a:t> : </a:t>
                </a: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玉を</a:t>
                </a:r>
                <a:r>
                  <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rPr>
                  <a:t>1</a:t>
                </a: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つ取り出した時それが壺２からである</a:t>
                </a:r>
                <a:endPar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事象</a:t>
                </a:r>
                <a14:m>
                  <m:oMath xmlns:m="http://schemas.openxmlformats.org/officeDocument/2006/math">
                    <m:sSub>
                      <m:sSubPr>
                        <m:ctrlPr>
                          <a:rPr lang="en-US" altLang="ja-JP" sz="1050" i="1">
                            <a:solidFill>
                              <a:schemeClr val="bg2">
                                <a:lumMod val="25000"/>
                              </a:schemeClr>
                            </a:solidFill>
                            <a:latin typeface="Cambria Math" panose="02040503050406030204" pitchFamily="18" charset="0"/>
                          </a:rPr>
                        </m:ctrlPr>
                      </m:sSubPr>
                      <m:e>
                        <m:r>
                          <a:rPr lang="en-US" altLang="ja-JP" sz="1050" i="1">
                            <a:solidFill>
                              <a:schemeClr val="bg2">
                                <a:lumMod val="25000"/>
                              </a:schemeClr>
                            </a:solidFill>
                            <a:latin typeface="Cambria Math" panose="02040503050406030204" pitchFamily="18" charset="0"/>
                          </a:rPr>
                          <m:t>𝐻</m:t>
                        </m:r>
                      </m:e>
                      <m:sub>
                        <m:r>
                          <a:rPr lang="en-US" altLang="ja-JP" sz="1050" b="0" i="0" smtClean="0">
                            <a:solidFill>
                              <a:schemeClr val="bg2">
                                <a:lumMod val="25000"/>
                              </a:schemeClr>
                            </a:solidFill>
                            <a:latin typeface="Cambria Math" panose="02040503050406030204" pitchFamily="18" charset="0"/>
                          </a:rPr>
                          <m:t>3</m:t>
                        </m:r>
                      </m:sub>
                    </m:sSub>
                  </m:oMath>
                </a14:m>
                <a:r>
                  <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rPr>
                  <a:t> : </a:t>
                </a: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玉を</a:t>
                </a:r>
                <a:r>
                  <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rPr>
                  <a:t>1</a:t>
                </a: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つ取り出した時それが壺３からである</a:t>
                </a:r>
                <a:endPar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事象</a:t>
                </a:r>
                <a:r>
                  <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rPr>
                  <a:t>R :</a:t>
                </a: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玉を</a:t>
                </a:r>
                <a:r>
                  <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rPr>
                  <a:t>1</a:t>
                </a:r>
                <a:r>
                  <a:rPr lang="ja-JP" altLang="en-US" sz="1050">
                    <a:solidFill>
                      <a:schemeClr val="bg2">
                        <a:lumMod val="25000"/>
                      </a:schemeClr>
                    </a:solidFill>
                    <a:latin typeface="Hiragino Kaku Gothic Pro W3" panose="020B0300000000000000" pitchFamily="34" charset="-128"/>
                    <a:ea typeface="Hiragino Kaku Gothic Pro W3" panose="020B0300000000000000" pitchFamily="34" charset="-128"/>
                  </a:rPr>
                  <a:t>つ取り出した時それが赤い</a:t>
                </a:r>
                <a:endParaRPr lang="en-US" altLang="ja-JP" sz="1050" dirty="0">
                  <a:solidFill>
                    <a:schemeClr val="bg2">
                      <a:lumMod val="25000"/>
                    </a:schemeClr>
                  </a:solidFill>
                  <a:latin typeface="Hiragino Kaku Gothic Pro W3" panose="020B0300000000000000" pitchFamily="34" charset="-128"/>
                  <a:ea typeface="Hiragino Kaku Gothic Pro W3" panose="020B0300000000000000" pitchFamily="34" charset="-128"/>
                </a:endParaRPr>
              </a:p>
              <a:p>
                <a:pPr>
                  <a:lnSpc>
                    <a:spcPct val="150000"/>
                  </a:lnSpc>
                </a:pPr>
                <a14:m>
                  <m:oMath xmlns:m="http://schemas.openxmlformats.org/officeDocument/2006/math">
                    <m:r>
                      <m:rPr>
                        <m:sty m:val="p"/>
                      </m:rPr>
                      <a:rPr lang="en-US" altLang="ja-JP" sz="1050" strike="sngStrike">
                        <a:solidFill>
                          <a:schemeClr val="bg2">
                            <a:lumMod val="25000"/>
                          </a:schemeClr>
                        </a:solidFill>
                        <a:latin typeface="Cambria Math" panose="02040503050406030204" pitchFamily="18" charset="0"/>
                        <a:ea typeface="Cambria Math" panose="02040503050406030204" pitchFamily="18" charset="0"/>
                      </a:rPr>
                      <m:t>P</m:t>
                    </m:r>
                    <m:d>
                      <m:dPr>
                        <m:ctrlPr>
                          <a:rPr lang="en-US" altLang="ja-JP" sz="1050" b="0" i="1" strike="sngStrike" smtClean="0">
                            <a:solidFill>
                              <a:schemeClr val="bg2">
                                <a:lumMod val="25000"/>
                              </a:schemeClr>
                            </a:solidFill>
                            <a:latin typeface="Cambria Math" panose="02040503050406030204" pitchFamily="18" charset="0"/>
                            <a:ea typeface="Cambria Math" panose="02040503050406030204" pitchFamily="18" charset="0"/>
                          </a:rPr>
                        </m:ctrlPr>
                      </m:dPr>
                      <m:e>
                        <m:sSub>
                          <m:sSubPr>
                            <m:ctrlPr>
                              <a:rPr lang="en-US" altLang="ja-JP" sz="1050" i="1" strike="sngStrike">
                                <a:solidFill>
                                  <a:schemeClr val="bg2">
                                    <a:lumMod val="25000"/>
                                  </a:schemeClr>
                                </a:solidFill>
                                <a:latin typeface="Cambria Math" panose="02040503050406030204" pitchFamily="18" charset="0"/>
                              </a:rPr>
                            </m:ctrlPr>
                          </m:sSubPr>
                          <m:e>
                            <m:r>
                              <m:rPr>
                                <m:sty m:val="p"/>
                              </m:rPr>
                              <a:rPr lang="en-US" altLang="ja-JP" sz="1050" strike="sngStrike">
                                <a:solidFill>
                                  <a:schemeClr val="bg2">
                                    <a:lumMod val="25000"/>
                                  </a:schemeClr>
                                </a:solidFill>
                                <a:latin typeface="Cambria Math" panose="02040503050406030204" pitchFamily="18" charset="0"/>
                              </a:rPr>
                              <m:t>H</m:t>
                            </m:r>
                          </m:e>
                          <m:sub>
                            <m:r>
                              <a:rPr lang="en-US" altLang="ja-JP" sz="1050" strike="sngStrike">
                                <a:solidFill>
                                  <a:schemeClr val="bg2">
                                    <a:lumMod val="25000"/>
                                  </a:schemeClr>
                                </a:solidFill>
                                <a:latin typeface="Cambria Math" panose="02040503050406030204" pitchFamily="18" charset="0"/>
                              </a:rPr>
                              <m:t>1</m:t>
                            </m:r>
                          </m:sub>
                        </m:sSub>
                      </m:e>
                    </m:d>
                    <m:r>
                      <a:rPr lang="en-US" altLang="ja-JP" sz="1050" b="0" i="0" strike="sngStrike" smtClean="0">
                        <a:solidFill>
                          <a:schemeClr val="bg2">
                            <a:lumMod val="25000"/>
                          </a:schemeClr>
                        </a:solidFill>
                        <a:latin typeface="Cambria Math" panose="02040503050406030204" pitchFamily="18" charset="0"/>
                        <a:ea typeface="Cambria Math" panose="02040503050406030204" pitchFamily="18" charset="0"/>
                      </a:rPr>
                      <m:t>=</m:t>
                    </m:r>
                  </m:oMath>
                </a14:m>
                <a:r>
                  <a:rPr lang="en-US" altLang="ja-JP" sz="1050" strike="sngStrike" dirty="0">
                    <a:solidFill>
                      <a:schemeClr val="bg2">
                        <a:lumMod val="25000"/>
                      </a:schemeClr>
                    </a:solidFill>
                    <a:ea typeface="Cambria Math" panose="02040503050406030204" pitchFamily="18" charset="0"/>
                  </a:rPr>
                  <a:t> </a:t>
                </a:r>
                <a14:m>
                  <m:oMath xmlns:m="http://schemas.openxmlformats.org/officeDocument/2006/math">
                    <m:r>
                      <m:rPr>
                        <m:sty m:val="p"/>
                      </m:rPr>
                      <a:rPr lang="en-US" altLang="ja-JP" sz="1100" strike="sngStrike">
                        <a:solidFill>
                          <a:schemeClr val="bg2">
                            <a:lumMod val="25000"/>
                          </a:schemeClr>
                        </a:solidFill>
                        <a:latin typeface="Cambria Math" panose="02040503050406030204" pitchFamily="18" charset="0"/>
                        <a:ea typeface="Cambria Math" panose="02040503050406030204" pitchFamily="18" charset="0"/>
                      </a:rPr>
                      <m:t>P</m:t>
                    </m:r>
                    <m:d>
                      <m:dPr>
                        <m:ctrlPr>
                          <a:rPr lang="en-US" altLang="ja-JP" sz="1100" i="1" strike="sngStrike">
                            <a:solidFill>
                              <a:schemeClr val="bg2">
                                <a:lumMod val="25000"/>
                              </a:schemeClr>
                            </a:solidFill>
                            <a:latin typeface="Cambria Math" panose="02040503050406030204" pitchFamily="18" charset="0"/>
                            <a:ea typeface="Cambria Math" panose="02040503050406030204" pitchFamily="18" charset="0"/>
                          </a:rPr>
                        </m:ctrlPr>
                      </m:dPr>
                      <m:e>
                        <m:sSub>
                          <m:sSubPr>
                            <m:ctrlPr>
                              <a:rPr lang="en-US" altLang="ja-JP" sz="1100" i="1" strike="sngStrike">
                                <a:solidFill>
                                  <a:schemeClr val="bg2">
                                    <a:lumMod val="25000"/>
                                  </a:schemeClr>
                                </a:solidFill>
                                <a:latin typeface="Cambria Math" panose="02040503050406030204" pitchFamily="18" charset="0"/>
                              </a:rPr>
                            </m:ctrlPr>
                          </m:sSubPr>
                          <m:e>
                            <m:r>
                              <m:rPr>
                                <m:sty m:val="p"/>
                              </m:rPr>
                              <a:rPr lang="en-US" altLang="ja-JP" sz="1100" strike="sngStrike">
                                <a:solidFill>
                                  <a:schemeClr val="bg2">
                                    <a:lumMod val="25000"/>
                                  </a:schemeClr>
                                </a:solidFill>
                                <a:latin typeface="Cambria Math" panose="02040503050406030204" pitchFamily="18" charset="0"/>
                              </a:rPr>
                              <m:t>H</m:t>
                            </m:r>
                          </m:e>
                          <m:sub>
                            <m:r>
                              <a:rPr lang="en-US" altLang="ja-JP" sz="1100" b="0" i="0" strike="sngStrike" smtClean="0">
                                <a:solidFill>
                                  <a:schemeClr val="bg2">
                                    <a:lumMod val="25000"/>
                                  </a:schemeClr>
                                </a:solidFill>
                                <a:latin typeface="Cambria Math" panose="02040503050406030204" pitchFamily="18" charset="0"/>
                              </a:rPr>
                              <m:t>2</m:t>
                            </m:r>
                          </m:sub>
                        </m:sSub>
                      </m:e>
                    </m:d>
                    <m:r>
                      <a:rPr lang="en-US" altLang="ja-JP" sz="1100" b="0" i="1" strike="sngStrike" smtClean="0">
                        <a:solidFill>
                          <a:schemeClr val="bg2">
                            <a:lumMod val="25000"/>
                          </a:schemeClr>
                        </a:solidFill>
                        <a:latin typeface="Cambria Math" panose="02040503050406030204" pitchFamily="18" charset="0"/>
                      </a:rPr>
                      <m:t>=</m:t>
                    </m:r>
                    <m:r>
                      <m:rPr>
                        <m:sty m:val="p"/>
                      </m:rPr>
                      <a:rPr lang="en-US" altLang="ja-JP" sz="1100" strike="sngStrike">
                        <a:solidFill>
                          <a:schemeClr val="bg2">
                            <a:lumMod val="25000"/>
                          </a:schemeClr>
                        </a:solidFill>
                        <a:latin typeface="Cambria Math" panose="02040503050406030204" pitchFamily="18" charset="0"/>
                        <a:ea typeface="Cambria Math" panose="02040503050406030204" pitchFamily="18" charset="0"/>
                      </a:rPr>
                      <m:t>P</m:t>
                    </m:r>
                    <m:d>
                      <m:dPr>
                        <m:ctrlPr>
                          <a:rPr lang="en-US" altLang="ja-JP" sz="1100" i="1" strike="sngStrike">
                            <a:solidFill>
                              <a:schemeClr val="bg2">
                                <a:lumMod val="25000"/>
                              </a:schemeClr>
                            </a:solidFill>
                            <a:latin typeface="Cambria Math" panose="02040503050406030204" pitchFamily="18" charset="0"/>
                            <a:ea typeface="Cambria Math" panose="02040503050406030204" pitchFamily="18" charset="0"/>
                          </a:rPr>
                        </m:ctrlPr>
                      </m:dPr>
                      <m:e>
                        <m:sSub>
                          <m:sSubPr>
                            <m:ctrlPr>
                              <a:rPr lang="en-US" altLang="ja-JP" sz="1100" i="1" strike="sngStrike">
                                <a:solidFill>
                                  <a:schemeClr val="bg2">
                                    <a:lumMod val="25000"/>
                                  </a:schemeClr>
                                </a:solidFill>
                                <a:latin typeface="Cambria Math" panose="02040503050406030204" pitchFamily="18" charset="0"/>
                              </a:rPr>
                            </m:ctrlPr>
                          </m:sSubPr>
                          <m:e>
                            <m:r>
                              <m:rPr>
                                <m:sty m:val="p"/>
                              </m:rPr>
                              <a:rPr lang="en-US" altLang="ja-JP" sz="1100" strike="sngStrike">
                                <a:solidFill>
                                  <a:schemeClr val="bg2">
                                    <a:lumMod val="25000"/>
                                  </a:schemeClr>
                                </a:solidFill>
                                <a:latin typeface="Cambria Math" panose="02040503050406030204" pitchFamily="18" charset="0"/>
                              </a:rPr>
                              <m:t>H</m:t>
                            </m:r>
                          </m:e>
                          <m:sub>
                            <m:r>
                              <a:rPr lang="en-US" altLang="ja-JP" sz="1100" b="0" i="0" strike="sngStrike" smtClean="0">
                                <a:solidFill>
                                  <a:schemeClr val="bg2">
                                    <a:lumMod val="25000"/>
                                  </a:schemeClr>
                                </a:solidFill>
                                <a:latin typeface="Cambria Math" panose="02040503050406030204" pitchFamily="18" charset="0"/>
                              </a:rPr>
                              <m:t>3</m:t>
                            </m:r>
                          </m:sub>
                        </m:sSub>
                      </m:e>
                    </m:d>
                    <m:r>
                      <a:rPr lang="en-US" altLang="ja-JP" sz="1100" b="0" i="1" strike="sngStrike" smtClean="0">
                        <a:solidFill>
                          <a:schemeClr val="bg2">
                            <a:lumMod val="25000"/>
                          </a:schemeClr>
                        </a:solidFill>
                        <a:latin typeface="Cambria Math" panose="02040503050406030204" pitchFamily="18" charset="0"/>
                      </a:rPr>
                      <m:t>=</m:t>
                    </m:r>
                    <m:f>
                      <m:fPr>
                        <m:ctrlPr>
                          <a:rPr lang="en-US" altLang="ja-JP" sz="1100" b="1" i="1" strike="sngStrike" smtClean="0">
                            <a:solidFill>
                              <a:schemeClr val="bg2">
                                <a:lumMod val="25000"/>
                              </a:schemeClr>
                            </a:solidFill>
                            <a:latin typeface="Cambria Math" panose="02040503050406030204" pitchFamily="18" charset="0"/>
                          </a:rPr>
                        </m:ctrlPr>
                      </m:fPr>
                      <m:num>
                        <m:r>
                          <a:rPr lang="en-US" altLang="ja-JP" sz="1100" b="1" i="1" strike="sngStrike" smtClean="0">
                            <a:solidFill>
                              <a:schemeClr val="bg2">
                                <a:lumMod val="25000"/>
                              </a:schemeClr>
                            </a:solidFill>
                            <a:latin typeface="Cambria Math" panose="02040503050406030204" pitchFamily="18" charset="0"/>
                          </a:rPr>
                          <m:t>𝟏</m:t>
                        </m:r>
                      </m:num>
                      <m:den>
                        <m:r>
                          <a:rPr lang="en-US" altLang="ja-JP" sz="1100" b="1" i="1" strike="sngStrike" smtClean="0">
                            <a:solidFill>
                              <a:schemeClr val="bg2">
                                <a:lumMod val="25000"/>
                              </a:schemeClr>
                            </a:solidFill>
                            <a:latin typeface="Cambria Math" panose="02040503050406030204" pitchFamily="18" charset="0"/>
                          </a:rPr>
                          <m:t>𝟑</m:t>
                        </m:r>
                      </m:den>
                    </m:f>
                  </m:oMath>
                </a14:m>
                <a:endParaRPr lang="en-US" altLang="ja-JP" sz="1050" b="1" strike="sngStrike" dirty="0">
                  <a:solidFill>
                    <a:schemeClr val="bg2">
                      <a:lumMod val="25000"/>
                    </a:schemeClr>
                  </a:solidFill>
                  <a:latin typeface="Hiragino Kaku Gothic Pro W3" panose="020B0300000000000000" pitchFamily="34" charset="-128"/>
                  <a:ea typeface="Hiragino Kaku Gothic Pro W3" panose="020B0300000000000000" pitchFamily="34" charset="-128"/>
                </a:endParaRPr>
              </a:p>
            </p:txBody>
          </p:sp>
        </mc:Choice>
        <mc:Fallback xmlns="">
          <p:sp>
            <p:nvSpPr>
              <p:cNvPr id="30" name="正方形/長方形 29">
                <a:extLst>
                  <a:ext uri="{FF2B5EF4-FFF2-40B4-BE49-F238E27FC236}">
                    <a16:creationId xmlns:a16="http://schemas.microsoft.com/office/drawing/2014/main" id="{58ECB611-AB93-5842-91CA-23C37DDA0777}"/>
                  </a:ext>
                </a:extLst>
              </p:cNvPr>
              <p:cNvSpPr>
                <a:spLocks noRot="1" noChangeAspect="1" noMove="1" noResize="1" noEditPoints="1" noAdjustHandles="1" noChangeArrowheads="1" noChangeShapeType="1" noTextEdit="1"/>
              </p:cNvSpPr>
              <p:nvPr/>
            </p:nvSpPr>
            <p:spPr>
              <a:xfrm>
                <a:off x="8289757" y="1354972"/>
                <a:ext cx="3422079" cy="1397947"/>
              </a:xfrm>
              <a:prstGeom prst="rect">
                <a:avLst/>
              </a:prstGeom>
              <a:blipFill>
                <a:blip r:embed="rId3"/>
                <a:stretch>
                  <a:fillRect/>
                </a:stretch>
              </a:blipFill>
              <a:ln>
                <a:noFill/>
              </a:ln>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874A28A-D889-EF46-8507-8A74ECADB551}"/>
              </a:ext>
            </a:extLst>
          </p:cNvPr>
          <p:cNvSpPr txBox="1"/>
          <p:nvPr/>
        </p:nvSpPr>
        <p:spPr>
          <a:xfrm>
            <a:off x="480164" y="1339719"/>
            <a:ext cx="7709162" cy="785343"/>
          </a:xfrm>
          <a:prstGeom prst="rect">
            <a:avLst/>
          </a:prstGeom>
          <a:noFill/>
        </p:spPr>
        <p:txBody>
          <a:bodyPr wrap="none" rtlCol="0">
            <a:spAutoFit/>
          </a:bodyPr>
          <a:lstStyle/>
          <a:p>
            <a:pPr>
              <a:lnSpc>
                <a:spcPct val="150000"/>
              </a:lnSpc>
            </a:pPr>
            <a:r>
              <a:rPr lang="ja-JP" altLang="en-US" sz="1600">
                <a:latin typeface="Hiragino Kaku Gothic Pro W3" panose="020B0300000000000000" pitchFamily="34" charset="-128"/>
                <a:ea typeface="Hiragino Kaku Gothic Pro W3" panose="020B0300000000000000" pitchFamily="34" charset="-128"/>
              </a:rPr>
              <a:t>⑵</a:t>
            </a:r>
            <a:r>
              <a:rPr lang="en-US" altLang="ja-JP" sz="1600" dirty="0">
                <a:latin typeface="Hiragino Kaku Gothic Pro W3" panose="020B0300000000000000" pitchFamily="34" charset="-128"/>
                <a:ea typeface="Hiragino Kaku Gothic Pro W3" panose="020B0300000000000000" pitchFamily="34" charset="-128"/>
              </a:rPr>
              <a:t> </a:t>
            </a:r>
            <a:r>
              <a:rPr kumimoji="1" lang="ja-JP" altLang="en-US" sz="1600">
                <a:latin typeface="Hiragino Kaku Gothic Pro W3" panose="020B0300000000000000" pitchFamily="34" charset="-128"/>
                <a:ea typeface="Hiragino Kaku Gothic Pro W3" panose="020B0300000000000000" pitchFamily="34" charset="-128"/>
              </a:rPr>
              <a:t>赤玉を取り出した時それが</a:t>
            </a:r>
            <a:r>
              <a:rPr lang="ja-JP" altLang="en-US" sz="1600">
                <a:latin typeface="Hiragino Kaku Gothic Pro W3" panose="020B0300000000000000" pitchFamily="34" charset="-128"/>
                <a:ea typeface="Hiragino Kaku Gothic Pro W3" panose="020B0300000000000000" pitchFamily="34" charset="-128"/>
              </a:rPr>
              <a:t>壺１ </a:t>
            </a:r>
            <a:r>
              <a:rPr kumimoji="1" lang="ja-JP" altLang="en-US" sz="1600">
                <a:latin typeface="Hiragino Kaku Gothic Pro W3" panose="020B0300000000000000" pitchFamily="34" charset="-128"/>
                <a:ea typeface="Hiragino Kaku Gothic Pro W3" panose="020B0300000000000000" pitchFamily="34" charset="-128"/>
              </a:rPr>
              <a:t>、壺２、壺３からのものである確率を求める。</a:t>
            </a:r>
            <a:endParaRPr kumimoji="1" lang="en-US" altLang="ja-JP" sz="16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600">
                <a:solidFill>
                  <a:srgbClr val="FF0000"/>
                </a:solidFill>
                <a:latin typeface="Hiragino Kaku Gothic Pro W3" panose="020B0300000000000000" pitchFamily="34" charset="-128"/>
                <a:ea typeface="Hiragino Kaku Gothic Pro W3" panose="020B0300000000000000" pitchFamily="34" charset="-128"/>
              </a:rPr>
              <a:t>この時に１回目の試行でも赤玉が出たことを反映させる</a:t>
            </a:r>
            <a:endParaRPr kumimoji="1" lang="ja-JP" altLang="en-US" sz="1600">
              <a:solidFill>
                <a:srgbClr val="FF0000"/>
              </a:solidFill>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FA933BE9-8954-2245-A67F-82EB5187D455}"/>
                  </a:ext>
                </a:extLst>
              </p:cNvPr>
              <p:cNvSpPr/>
              <p:nvPr/>
            </p:nvSpPr>
            <p:spPr>
              <a:xfrm>
                <a:off x="1080377" y="2765447"/>
                <a:ext cx="6508735" cy="613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1600" smtClean="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1</m:t>
                              </m:r>
                            </m:sub>
                          </m:sSub>
                        </m:e>
                        <m:e>
                          <m:r>
                            <m:rPr>
                              <m:sty m:val="p"/>
                            </m:rPr>
                            <a:rPr lang="en-US" altLang="ja-JP" sz="1600" b="0" i="0" smtClean="0">
                              <a:latin typeface="Cambria Math" panose="02040503050406030204" pitchFamily="18" charset="0"/>
                            </a:rPr>
                            <m:t>R</m:t>
                          </m:r>
                        </m:e>
                      </m:d>
                      <m:r>
                        <a:rPr lang="en-US" altLang="ja-JP" sz="1600">
                          <a:latin typeface="Cambria Math" panose="02040503050406030204" pitchFamily="18" charset="0"/>
                          <a:ea typeface="Cambria Math" panose="02040503050406030204" pitchFamily="18" charset="0"/>
                        </a:rPr>
                        <m:t>=</m:t>
                      </m:r>
                      <m:f>
                        <m:fPr>
                          <m:ctrlPr>
                            <a:rPr lang="en-US" altLang="ja-JP" sz="1600" i="1">
                              <a:latin typeface="Cambria Math" panose="02040503050406030204" pitchFamily="18" charset="0"/>
                              <a:ea typeface="Cambria Math" panose="02040503050406030204" pitchFamily="18" charset="0"/>
                            </a:rPr>
                          </m:ctrlPr>
                        </m:fPr>
                        <m:num>
                          <m:r>
                            <m:rPr>
                              <m:sty m:val="p"/>
                            </m:rPr>
                            <a:rPr lang="en-US" altLang="ja-JP" sz="160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r>
                                <m:rPr>
                                  <m:sty m:val="p"/>
                                </m:rPr>
                                <a:rPr lang="en-US" altLang="ja-JP" sz="1600" b="0" i="0" smtClean="0">
                                  <a:latin typeface="Cambria Math" panose="02040503050406030204" pitchFamily="18" charset="0"/>
                                  <a:ea typeface="Cambria Math" panose="02040503050406030204" pitchFamily="18" charset="0"/>
                                </a:rPr>
                                <m:t>R</m:t>
                              </m:r>
                            </m:e>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1</m:t>
                                  </m:r>
                                </m:sub>
                              </m:sSub>
                            </m:e>
                          </m:d>
                          <m:r>
                            <m:rPr>
                              <m:sty m:val="p"/>
                            </m:rPr>
                            <a:rPr lang="en-US" altLang="ja-JP" sz="1600" smtClean="0">
                              <a:solidFill>
                                <a:srgbClr val="FF0000"/>
                              </a:solidFill>
                              <a:latin typeface="Cambria Math" panose="02040503050406030204" pitchFamily="18" charset="0"/>
                              <a:ea typeface="Cambria Math" panose="02040503050406030204" pitchFamily="18" charset="0"/>
                            </a:rPr>
                            <m:t>P</m:t>
                          </m:r>
                          <m:r>
                            <a:rPr lang="en-US" altLang="ja-JP" sz="1600" smtClean="0">
                              <a:solidFill>
                                <a:srgbClr val="FF0000"/>
                              </a:solidFill>
                              <a:latin typeface="Cambria Math" panose="02040503050406030204" pitchFamily="18" charset="0"/>
                              <a:ea typeface="Cambria Math" panose="02040503050406030204" pitchFamily="18" charset="0"/>
                            </a:rPr>
                            <m:t>(</m:t>
                          </m:r>
                          <m:sSub>
                            <m:sSubPr>
                              <m:ctrlPr>
                                <a:rPr lang="en-US" altLang="ja-JP" sz="1600" i="1">
                                  <a:solidFill>
                                    <a:srgbClr val="FF0000"/>
                                  </a:solidFill>
                                  <a:latin typeface="Cambria Math" panose="02040503050406030204" pitchFamily="18" charset="0"/>
                                </a:rPr>
                              </m:ctrlPr>
                            </m:sSubPr>
                            <m:e>
                              <m:r>
                                <m:rPr>
                                  <m:sty m:val="p"/>
                                </m:rPr>
                                <a:rPr lang="en-US" altLang="ja-JP" sz="1600">
                                  <a:solidFill>
                                    <a:srgbClr val="FF0000"/>
                                  </a:solidFill>
                                  <a:latin typeface="Cambria Math" panose="02040503050406030204" pitchFamily="18" charset="0"/>
                                </a:rPr>
                                <m:t>H</m:t>
                              </m:r>
                            </m:e>
                            <m:sub>
                              <m:r>
                                <a:rPr lang="en-US" altLang="ja-JP" sz="1600" b="0" i="0" smtClean="0">
                                  <a:solidFill>
                                    <a:srgbClr val="FF0000"/>
                                  </a:solidFill>
                                  <a:latin typeface="Cambria Math" panose="02040503050406030204" pitchFamily="18" charset="0"/>
                                </a:rPr>
                                <m:t>1</m:t>
                              </m:r>
                            </m:sub>
                          </m:sSub>
                          <m:r>
                            <a:rPr lang="en-US" altLang="ja-JP" sz="1600">
                              <a:solidFill>
                                <a:srgbClr val="FF0000"/>
                              </a:solidFill>
                              <a:latin typeface="Cambria Math" panose="02040503050406030204" pitchFamily="18" charset="0"/>
                              <a:ea typeface="Cambria Math" panose="02040503050406030204" pitchFamily="18" charset="0"/>
                            </a:rPr>
                            <m:t>)</m:t>
                          </m:r>
                        </m:num>
                        <m:den>
                          <m:r>
                            <m:rPr>
                              <m:sty m:val="p"/>
                            </m:rPr>
                            <a:rPr lang="en-US" altLang="ja-JP" sz="1600">
                              <a:latin typeface="Cambria Math" panose="02040503050406030204" pitchFamily="18" charset="0"/>
                              <a:ea typeface="Cambria Math" panose="02040503050406030204" pitchFamily="18" charset="0"/>
                            </a:rPr>
                            <m:t>P</m:t>
                          </m:r>
                          <m:r>
                            <a:rPr lang="en-US" altLang="ja-JP" sz="1600">
                              <a:latin typeface="Cambria Math" panose="02040503050406030204" pitchFamily="18" charset="0"/>
                              <a:ea typeface="Cambria Math" panose="02040503050406030204" pitchFamily="18" charset="0"/>
                            </a:rPr>
                            <m:t>(</m:t>
                          </m:r>
                          <m:r>
                            <m:rPr>
                              <m:sty m:val="p"/>
                            </m:rPr>
                            <a:rPr lang="en-US" altLang="ja-JP" sz="1600" b="0" i="0" smtClean="0">
                              <a:latin typeface="Cambria Math" panose="02040503050406030204" pitchFamily="18" charset="0"/>
                              <a:ea typeface="Cambria Math" panose="02040503050406030204" pitchFamily="18" charset="0"/>
                            </a:rPr>
                            <m:t>R</m:t>
                          </m:r>
                          <m:r>
                            <a:rPr lang="en-US" altLang="ja-JP" sz="1600">
                              <a:latin typeface="Cambria Math" panose="02040503050406030204" pitchFamily="18" charset="0"/>
                              <a:ea typeface="Cambria Math" panose="02040503050406030204" pitchFamily="18" charset="0"/>
                            </a:rPr>
                            <m:t>)</m:t>
                          </m:r>
                        </m:den>
                      </m:f>
                      <m:r>
                        <a:rPr lang="en-US" altLang="ja-JP" sz="1600" b="0" i="1" smtClean="0">
                          <a:latin typeface="Cambria Math" panose="02040503050406030204" pitchFamily="18" charset="0"/>
                          <a:ea typeface="Cambria Math" panose="02040503050406030204" pitchFamily="18" charset="0"/>
                        </a:rPr>
                        <m:t>=</m:t>
                      </m:r>
                      <m:f>
                        <m:fPr>
                          <m:ctrlPr>
                            <a:rPr lang="en-US" altLang="ja-JP" sz="1600" i="1">
                              <a:latin typeface="Cambria Math" panose="02040503050406030204" pitchFamily="18" charset="0"/>
                              <a:ea typeface="Cambria Math" panose="02040503050406030204" pitchFamily="18" charset="0"/>
                            </a:rPr>
                          </m:ctrlPr>
                        </m:fPr>
                        <m:num>
                          <m:r>
                            <m:rPr>
                              <m:sty m:val="p"/>
                            </m:rPr>
                            <a:rPr lang="en-US" altLang="ja-JP" sz="160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r>
                                <m:rPr>
                                  <m:sty m:val="p"/>
                                </m:rPr>
                                <a:rPr lang="en-US" altLang="ja-JP" sz="1600" b="0" i="0" smtClean="0">
                                  <a:latin typeface="Cambria Math" panose="02040503050406030204" pitchFamily="18" charset="0"/>
                                  <a:ea typeface="Cambria Math" panose="02040503050406030204" pitchFamily="18" charset="0"/>
                                </a:rPr>
                                <m:t>R</m:t>
                              </m:r>
                            </m:e>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1</m:t>
                                  </m:r>
                                </m:sub>
                              </m:sSub>
                            </m:e>
                          </m:d>
                          <m:r>
                            <m:rPr>
                              <m:sty m:val="p"/>
                            </m:rPr>
                            <a:rPr lang="en-US" altLang="ja-JP" sz="1600">
                              <a:latin typeface="Cambria Math" panose="02040503050406030204" pitchFamily="18" charset="0"/>
                              <a:ea typeface="Cambria Math" panose="02040503050406030204" pitchFamily="18" charset="0"/>
                            </a:rPr>
                            <m:t>P</m:t>
                          </m:r>
                          <m:r>
                            <a:rPr lang="en-US" altLang="ja-JP" sz="1600">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1</m:t>
                              </m:r>
                            </m:sub>
                          </m:sSub>
                          <m:r>
                            <a:rPr lang="en-US" altLang="ja-JP" sz="1600">
                              <a:latin typeface="Cambria Math" panose="02040503050406030204" pitchFamily="18" charset="0"/>
                              <a:ea typeface="Cambria Math" panose="02040503050406030204" pitchFamily="18" charset="0"/>
                            </a:rPr>
                            <m:t>)</m:t>
                          </m:r>
                        </m:num>
                        <m:den>
                          <m:r>
                            <m:rPr>
                              <m:sty m:val="p"/>
                            </m:rPr>
                            <a:rPr lang="en-US" altLang="ja-JP" sz="160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r>
                                <m:rPr>
                                  <m:sty m:val="p"/>
                                </m:rPr>
                                <a:rPr lang="en-US" altLang="ja-JP" sz="1600" b="0" i="0" smtClean="0">
                                  <a:latin typeface="Cambria Math" panose="02040503050406030204" pitchFamily="18" charset="0"/>
                                  <a:ea typeface="Cambria Math" panose="02040503050406030204" pitchFamily="18" charset="0"/>
                                </a:rPr>
                                <m:t>R</m:t>
                              </m:r>
                            </m:e>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1</m:t>
                                  </m:r>
                                </m:sub>
                              </m:sSub>
                              <m:r>
                                <a:rPr lang="en-US" altLang="ja-JP" sz="1600">
                                  <a:latin typeface="Cambria Math" panose="02040503050406030204" pitchFamily="18" charset="0"/>
                                </a:rPr>
                                <m:t>)</m:t>
                              </m:r>
                              <m:r>
                                <m:rPr>
                                  <m:sty m:val="p"/>
                                </m:rPr>
                                <a:rPr lang="en-US" altLang="ja-JP" sz="1600">
                                  <a:latin typeface="Cambria Math" panose="02040503050406030204" pitchFamily="18" charset="0"/>
                                  <a:ea typeface="Cambria Math" panose="02040503050406030204" pitchFamily="18" charset="0"/>
                                </a:rPr>
                                <m:t>P</m:t>
                              </m:r>
                              <m:r>
                                <a:rPr lang="en-US" altLang="ja-JP" sz="1600">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1</m:t>
                                  </m:r>
                                </m:sub>
                              </m:sSub>
                            </m:e>
                          </m:d>
                          <m:r>
                            <a:rPr lang="en-US" altLang="ja-JP" sz="1600" i="1">
                              <a:latin typeface="Cambria Math" panose="02040503050406030204" pitchFamily="18" charset="0"/>
                            </a:rPr>
                            <m:t>+</m:t>
                          </m:r>
                          <m:r>
                            <m:rPr>
                              <m:sty m:val="p"/>
                            </m:rPr>
                            <a:rPr lang="en-US" altLang="ja-JP" sz="160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r>
                                <m:rPr>
                                  <m:sty m:val="p"/>
                                </m:rPr>
                                <a:rPr lang="en-US" altLang="ja-JP" sz="1600" b="0" i="0" smtClean="0">
                                  <a:latin typeface="Cambria Math" panose="02040503050406030204" pitchFamily="18" charset="0"/>
                                  <a:ea typeface="Cambria Math" panose="02040503050406030204" pitchFamily="18" charset="0"/>
                                </a:rPr>
                                <m:t>R</m:t>
                              </m:r>
                            </m:e>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1</m:t>
                                  </m:r>
                                </m:sub>
                              </m:sSub>
                            </m:e>
                          </m:d>
                          <m:r>
                            <m:rPr>
                              <m:sty m:val="p"/>
                            </m:rPr>
                            <a:rPr lang="en-US" altLang="ja-JP" sz="1600">
                              <a:latin typeface="Cambria Math" panose="02040503050406030204" pitchFamily="18" charset="0"/>
                              <a:ea typeface="Cambria Math" panose="02040503050406030204" pitchFamily="18" charset="0"/>
                            </a:rPr>
                            <m:t>P</m:t>
                          </m:r>
                          <m:r>
                            <a:rPr lang="en-US" altLang="ja-JP" sz="1600">
                              <a:latin typeface="Cambria Math" panose="02040503050406030204" pitchFamily="18" charset="0"/>
                              <a:ea typeface="Cambria Math" panose="02040503050406030204" pitchFamily="18" charset="0"/>
                            </a:rPr>
                            <m:t>(</m:t>
                          </m:r>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1</m:t>
                              </m:r>
                            </m:sub>
                          </m:sSub>
                          <m:r>
                            <a:rPr lang="en-US" altLang="ja-JP" sz="1600" i="1">
                              <a:latin typeface="Cambria Math" panose="02040503050406030204" pitchFamily="18" charset="0"/>
                            </a:rPr>
                            <m:t>)</m:t>
                          </m:r>
                        </m:den>
                      </m:f>
                    </m:oMath>
                  </m:oMathPara>
                </a14:m>
                <a:endParaRPr lang="en-US" altLang="ja-JP" sz="1600" dirty="0"/>
              </a:p>
            </p:txBody>
          </p:sp>
        </mc:Choice>
        <mc:Fallback xmlns="">
          <p:sp>
            <p:nvSpPr>
              <p:cNvPr id="31" name="正方形/長方形 30">
                <a:extLst>
                  <a:ext uri="{FF2B5EF4-FFF2-40B4-BE49-F238E27FC236}">
                    <a16:creationId xmlns:a16="http://schemas.microsoft.com/office/drawing/2014/main" id="{FA933BE9-8954-2245-A67F-82EB5187D455}"/>
                  </a:ext>
                </a:extLst>
              </p:cNvPr>
              <p:cNvSpPr>
                <a:spLocks noRot="1" noChangeAspect="1" noMove="1" noResize="1" noEditPoints="1" noAdjustHandles="1" noChangeArrowheads="1" noChangeShapeType="1" noTextEdit="1"/>
              </p:cNvSpPr>
              <p:nvPr/>
            </p:nvSpPr>
            <p:spPr>
              <a:xfrm>
                <a:off x="1080377" y="2765447"/>
                <a:ext cx="6508735" cy="613886"/>
              </a:xfrm>
              <a:prstGeom prst="rect">
                <a:avLst/>
              </a:prstGeom>
              <a:blipFill>
                <a:blip r:embed="rId4"/>
                <a:stretch>
                  <a:fillRect b="-8163"/>
                </a:stretch>
              </a:blipFill>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BB4D0A9A-D843-7542-A4CF-1C43E6836087}"/>
              </a:ext>
            </a:extLst>
          </p:cNvPr>
          <p:cNvSpPr/>
          <p:nvPr/>
        </p:nvSpPr>
        <p:spPr>
          <a:xfrm>
            <a:off x="661398" y="2837733"/>
            <a:ext cx="1071127" cy="400110"/>
          </a:xfrm>
          <a:prstGeom prst="rect">
            <a:avLst/>
          </a:prstGeom>
        </p:spPr>
        <p:txBody>
          <a:bodyPr wrap="none">
            <a:spAutoFit/>
          </a:bodyPr>
          <a:lstStyle/>
          <a:p>
            <a:pPr marL="285750" indent="-285750">
              <a:buFont typeface="Arial" panose="020B0604020202020204" pitchFamily="34" charset="0"/>
              <a:buChar char="•"/>
            </a:pPr>
            <a:r>
              <a:rPr lang="ja-JP" altLang="en-US" sz="2000">
                <a:latin typeface="Hiragino Kaku Gothic Pro W3" panose="020B0300000000000000" pitchFamily="34" charset="-128"/>
                <a:ea typeface="Hiragino Kaku Gothic Pro W3" panose="020B0300000000000000" pitchFamily="34" charset="-128"/>
              </a:rPr>
              <a:t>壺１ </a:t>
            </a:r>
            <a:endParaRPr lang="ja-JP" altLang="en-US" sz="2000"/>
          </a:p>
        </p:txBody>
      </p:sp>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DA833B9F-5761-E84F-AF8D-BBC528B23D0E}"/>
                  </a:ext>
                </a:extLst>
              </p:cNvPr>
              <p:cNvSpPr/>
              <p:nvPr/>
            </p:nvSpPr>
            <p:spPr>
              <a:xfrm>
                <a:off x="1554137" y="3638184"/>
                <a:ext cx="2620564" cy="613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1600" smtClean="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1" smtClean="0">
                                  <a:latin typeface="Cambria Math" panose="02040503050406030204" pitchFamily="18" charset="0"/>
                                </a:rPr>
                                <m:t>2</m:t>
                              </m:r>
                            </m:sub>
                          </m:sSub>
                        </m:e>
                        <m:e>
                          <m:r>
                            <m:rPr>
                              <m:sty m:val="p"/>
                            </m:rPr>
                            <a:rPr lang="en-US" altLang="ja-JP" sz="1600" b="0" i="0" smtClean="0">
                              <a:latin typeface="Cambria Math" panose="02040503050406030204" pitchFamily="18" charset="0"/>
                            </a:rPr>
                            <m:t>R</m:t>
                          </m:r>
                        </m:e>
                      </m:d>
                      <m:r>
                        <a:rPr lang="en-US" altLang="ja-JP" sz="1600">
                          <a:latin typeface="Cambria Math" panose="02040503050406030204" pitchFamily="18" charset="0"/>
                          <a:ea typeface="Cambria Math" panose="02040503050406030204" pitchFamily="18" charset="0"/>
                        </a:rPr>
                        <m:t>=</m:t>
                      </m:r>
                      <m:f>
                        <m:fPr>
                          <m:ctrlPr>
                            <a:rPr lang="en-US" altLang="ja-JP" sz="1600" i="1">
                              <a:latin typeface="Cambria Math" panose="02040503050406030204" pitchFamily="18" charset="0"/>
                              <a:ea typeface="Cambria Math" panose="02040503050406030204" pitchFamily="18" charset="0"/>
                            </a:rPr>
                          </m:ctrlPr>
                        </m:fPr>
                        <m:num>
                          <m:r>
                            <m:rPr>
                              <m:sty m:val="p"/>
                            </m:rPr>
                            <a:rPr lang="en-US" altLang="ja-JP" sz="160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r>
                                <m:rPr>
                                  <m:sty m:val="p"/>
                                </m:rPr>
                                <a:rPr lang="en-US" altLang="ja-JP" sz="1600" b="0" i="0" smtClean="0">
                                  <a:latin typeface="Cambria Math" panose="02040503050406030204" pitchFamily="18" charset="0"/>
                                  <a:ea typeface="Cambria Math" panose="02040503050406030204" pitchFamily="18" charset="0"/>
                                </a:rPr>
                                <m:t>R</m:t>
                              </m:r>
                            </m:e>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2</m:t>
                                  </m:r>
                                </m:sub>
                              </m:sSub>
                            </m:e>
                          </m:d>
                          <m:r>
                            <m:rPr>
                              <m:sty m:val="p"/>
                            </m:rPr>
                            <a:rPr lang="en-US" altLang="ja-JP" sz="1600" smtClean="0">
                              <a:solidFill>
                                <a:srgbClr val="FF0000"/>
                              </a:solidFill>
                              <a:latin typeface="Cambria Math" panose="02040503050406030204" pitchFamily="18" charset="0"/>
                              <a:ea typeface="Cambria Math" panose="02040503050406030204" pitchFamily="18" charset="0"/>
                            </a:rPr>
                            <m:t>P</m:t>
                          </m:r>
                          <m:r>
                            <a:rPr lang="en-US" altLang="ja-JP" sz="1600" smtClean="0">
                              <a:solidFill>
                                <a:srgbClr val="FF0000"/>
                              </a:solidFill>
                              <a:latin typeface="Cambria Math" panose="02040503050406030204" pitchFamily="18" charset="0"/>
                              <a:ea typeface="Cambria Math" panose="02040503050406030204" pitchFamily="18" charset="0"/>
                            </a:rPr>
                            <m:t>(</m:t>
                          </m:r>
                          <m:sSub>
                            <m:sSubPr>
                              <m:ctrlPr>
                                <a:rPr lang="en-US" altLang="ja-JP" sz="1600" i="1">
                                  <a:solidFill>
                                    <a:srgbClr val="FF0000"/>
                                  </a:solidFill>
                                  <a:latin typeface="Cambria Math" panose="02040503050406030204" pitchFamily="18" charset="0"/>
                                </a:rPr>
                              </m:ctrlPr>
                            </m:sSubPr>
                            <m:e>
                              <m:r>
                                <m:rPr>
                                  <m:sty m:val="p"/>
                                </m:rPr>
                                <a:rPr lang="en-US" altLang="ja-JP" sz="1600">
                                  <a:solidFill>
                                    <a:srgbClr val="FF0000"/>
                                  </a:solidFill>
                                  <a:latin typeface="Cambria Math" panose="02040503050406030204" pitchFamily="18" charset="0"/>
                                </a:rPr>
                                <m:t>H</m:t>
                              </m:r>
                            </m:e>
                            <m:sub>
                              <m:r>
                                <a:rPr lang="en-US" altLang="ja-JP" sz="1600" b="0" i="0" smtClean="0">
                                  <a:solidFill>
                                    <a:srgbClr val="FF0000"/>
                                  </a:solidFill>
                                  <a:latin typeface="Cambria Math" panose="02040503050406030204" pitchFamily="18" charset="0"/>
                                </a:rPr>
                                <m:t>2</m:t>
                              </m:r>
                            </m:sub>
                          </m:sSub>
                          <m:r>
                            <a:rPr lang="en-US" altLang="ja-JP" sz="1600">
                              <a:solidFill>
                                <a:srgbClr val="FF0000"/>
                              </a:solidFill>
                              <a:latin typeface="Cambria Math" panose="02040503050406030204" pitchFamily="18" charset="0"/>
                              <a:ea typeface="Cambria Math" panose="02040503050406030204" pitchFamily="18" charset="0"/>
                            </a:rPr>
                            <m:t>)</m:t>
                          </m:r>
                        </m:num>
                        <m:den>
                          <m:r>
                            <m:rPr>
                              <m:sty m:val="p"/>
                            </m:rPr>
                            <a:rPr lang="en-US" altLang="ja-JP" sz="1600">
                              <a:latin typeface="Cambria Math" panose="02040503050406030204" pitchFamily="18" charset="0"/>
                              <a:ea typeface="Cambria Math" panose="02040503050406030204" pitchFamily="18" charset="0"/>
                            </a:rPr>
                            <m:t>P</m:t>
                          </m:r>
                          <m:r>
                            <a:rPr lang="en-US" altLang="ja-JP" sz="1600">
                              <a:latin typeface="Cambria Math" panose="02040503050406030204" pitchFamily="18" charset="0"/>
                              <a:ea typeface="Cambria Math" panose="02040503050406030204" pitchFamily="18" charset="0"/>
                            </a:rPr>
                            <m:t>(</m:t>
                          </m:r>
                          <m:r>
                            <m:rPr>
                              <m:sty m:val="p"/>
                            </m:rPr>
                            <a:rPr lang="en-US" altLang="ja-JP" sz="1600" b="0" i="0" smtClean="0">
                              <a:latin typeface="Cambria Math" panose="02040503050406030204" pitchFamily="18" charset="0"/>
                              <a:ea typeface="Cambria Math" panose="02040503050406030204" pitchFamily="18" charset="0"/>
                            </a:rPr>
                            <m:t>R</m:t>
                          </m:r>
                          <m:r>
                            <a:rPr lang="en-US" altLang="ja-JP" sz="1600">
                              <a:latin typeface="Cambria Math" panose="02040503050406030204" pitchFamily="18" charset="0"/>
                              <a:ea typeface="Cambria Math" panose="02040503050406030204" pitchFamily="18" charset="0"/>
                            </a:rPr>
                            <m:t>)</m:t>
                          </m:r>
                        </m:den>
                      </m:f>
                    </m:oMath>
                  </m:oMathPara>
                </a14:m>
                <a:endParaRPr lang="en-US" altLang="ja-JP" sz="1600" dirty="0"/>
              </a:p>
            </p:txBody>
          </p:sp>
        </mc:Choice>
        <mc:Fallback xmlns="">
          <p:sp>
            <p:nvSpPr>
              <p:cNvPr id="32" name="正方形/長方形 31">
                <a:extLst>
                  <a:ext uri="{FF2B5EF4-FFF2-40B4-BE49-F238E27FC236}">
                    <a16:creationId xmlns:a16="http://schemas.microsoft.com/office/drawing/2014/main" id="{DA833B9F-5761-E84F-AF8D-BBC528B23D0E}"/>
                  </a:ext>
                </a:extLst>
              </p:cNvPr>
              <p:cNvSpPr>
                <a:spLocks noRot="1" noChangeAspect="1" noMove="1" noResize="1" noEditPoints="1" noAdjustHandles="1" noChangeArrowheads="1" noChangeShapeType="1" noTextEdit="1"/>
              </p:cNvSpPr>
              <p:nvPr/>
            </p:nvSpPr>
            <p:spPr>
              <a:xfrm>
                <a:off x="1554137" y="3638184"/>
                <a:ext cx="2620564" cy="613886"/>
              </a:xfrm>
              <a:prstGeom prst="rect">
                <a:avLst/>
              </a:prstGeom>
              <a:blipFill>
                <a:blip r:embed="rId5"/>
                <a:stretch>
                  <a:fillRect b="-6000"/>
                </a:stretch>
              </a:blipFill>
            </p:spPr>
            <p:txBody>
              <a:bodyPr/>
              <a:lstStyle/>
              <a:p>
                <a:r>
                  <a:rPr lang="ja-JP" altLang="en-US">
                    <a:noFill/>
                  </a:rPr>
                  <a:t> </a:t>
                </a:r>
              </a:p>
            </p:txBody>
          </p:sp>
        </mc:Fallback>
      </mc:AlternateContent>
      <p:sp>
        <p:nvSpPr>
          <p:cNvPr id="33" name="正方形/長方形 32">
            <a:extLst>
              <a:ext uri="{FF2B5EF4-FFF2-40B4-BE49-F238E27FC236}">
                <a16:creationId xmlns:a16="http://schemas.microsoft.com/office/drawing/2014/main" id="{E553D3D5-FD10-A940-938A-11139E9431BE}"/>
              </a:ext>
            </a:extLst>
          </p:cNvPr>
          <p:cNvSpPr/>
          <p:nvPr/>
        </p:nvSpPr>
        <p:spPr>
          <a:xfrm>
            <a:off x="661398" y="3722998"/>
            <a:ext cx="1071127" cy="400110"/>
          </a:xfrm>
          <a:prstGeom prst="rect">
            <a:avLst/>
          </a:prstGeom>
        </p:spPr>
        <p:txBody>
          <a:bodyPr wrap="none">
            <a:spAutoFit/>
          </a:bodyPr>
          <a:lstStyle/>
          <a:p>
            <a:pPr marL="285750" indent="-285750">
              <a:buFont typeface="Arial" panose="020B0604020202020204" pitchFamily="34" charset="0"/>
              <a:buChar char="•"/>
            </a:pPr>
            <a:r>
              <a:rPr lang="ja-JP" altLang="en-US" sz="2000">
                <a:latin typeface="Hiragino Kaku Gothic Pro W3" panose="020B0300000000000000" pitchFamily="34" charset="-128"/>
                <a:ea typeface="Hiragino Kaku Gothic Pro W3" panose="020B0300000000000000" pitchFamily="34" charset="-128"/>
              </a:rPr>
              <a:t>壺２ </a:t>
            </a:r>
            <a:endParaRPr lang="ja-JP" altLang="en-US" sz="2000"/>
          </a:p>
        </p:txBody>
      </p:sp>
      <mc:AlternateContent xmlns:mc="http://schemas.openxmlformats.org/markup-compatibility/2006" xmlns:a14="http://schemas.microsoft.com/office/drawing/2010/main">
        <mc:Choice Requires="a14">
          <p:sp>
            <p:nvSpPr>
              <p:cNvPr id="34" name="正方形/長方形 33">
                <a:extLst>
                  <a:ext uri="{FF2B5EF4-FFF2-40B4-BE49-F238E27FC236}">
                    <a16:creationId xmlns:a16="http://schemas.microsoft.com/office/drawing/2014/main" id="{3B7B32BC-3901-A247-BC8E-6BD1B37A03CA}"/>
                  </a:ext>
                </a:extLst>
              </p:cNvPr>
              <p:cNvSpPr/>
              <p:nvPr/>
            </p:nvSpPr>
            <p:spPr>
              <a:xfrm>
                <a:off x="1566837" y="4428673"/>
                <a:ext cx="2620564" cy="613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1600" smtClean="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3</m:t>
                              </m:r>
                            </m:sub>
                          </m:sSub>
                        </m:e>
                        <m:e>
                          <m:r>
                            <m:rPr>
                              <m:sty m:val="p"/>
                            </m:rPr>
                            <a:rPr lang="en-US" altLang="ja-JP" sz="1600" b="0" i="0" smtClean="0">
                              <a:latin typeface="Cambria Math" panose="02040503050406030204" pitchFamily="18" charset="0"/>
                            </a:rPr>
                            <m:t>R</m:t>
                          </m:r>
                        </m:e>
                      </m:d>
                      <m:r>
                        <a:rPr lang="en-US" altLang="ja-JP" sz="1600">
                          <a:latin typeface="Cambria Math" panose="02040503050406030204" pitchFamily="18" charset="0"/>
                          <a:ea typeface="Cambria Math" panose="02040503050406030204" pitchFamily="18" charset="0"/>
                        </a:rPr>
                        <m:t>=</m:t>
                      </m:r>
                      <m:f>
                        <m:fPr>
                          <m:ctrlPr>
                            <a:rPr lang="en-US" altLang="ja-JP" sz="1600" i="1">
                              <a:latin typeface="Cambria Math" panose="02040503050406030204" pitchFamily="18" charset="0"/>
                              <a:ea typeface="Cambria Math" panose="02040503050406030204" pitchFamily="18" charset="0"/>
                            </a:rPr>
                          </m:ctrlPr>
                        </m:fPr>
                        <m:num>
                          <m:r>
                            <m:rPr>
                              <m:sty m:val="p"/>
                            </m:rPr>
                            <a:rPr lang="en-US" altLang="ja-JP" sz="1600">
                              <a:latin typeface="Cambria Math" panose="02040503050406030204" pitchFamily="18" charset="0"/>
                              <a:ea typeface="Cambria Math" panose="02040503050406030204" pitchFamily="18" charset="0"/>
                            </a:rPr>
                            <m:t>P</m:t>
                          </m:r>
                          <m:d>
                            <m:dPr>
                              <m:ctrlPr>
                                <a:rPr lang="en-US" altLang="ja-JP" sz="1600" i="1">
                                  <a:latin typeface="Cambria Math" panose="02040503050406030204" pitchFamily="18" charset="0"/>
                                  <a:ea typeface="Cambria Math" panose="02040503050406030204" pitchFamily="18" charset="0"/>
                                </a:rPr>
                              </m:ctrlPr>
                            </m:dPr>
                            <m:e>
                              <m:r>
                                <m:rPr>
                                  <m:sty m:val="p"/>
                                </m:rPr>
                                <a:rPr lang="en-US" altLang="ja-JP" sz="1600" b="0" i="0" smtClean="0">
                                  <a:latin typeface="Cambria Math" panose="02040503050406030204" pitchFamily="18" charset="0"/>
                                  <a:ea typeface="Cambria Math" panose="02040503050406030204" pitchFamily="18" charset="0"/>
                                </a:rPr>
                                <m:t>R</m:t>
                              </m:r>
                            </m:e>
                            <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H</m:t>
                                  </m:r>
                                </m:e>
                                <m:sub>
                                  <m:r>
                                    <a:rPr lang="en-US" altLang="ja-JP" sz="1600" b="0" i="0" smtClean="0">
                                      <a:latin typeface="Cambria Math" panose="02040503050406030204" pitchFamily="18" charset="0"/>
                                    </a:rPr>
                                    <m:t>3</m:t>
                                  </m:r>
                                </m:sub>
                              </m:sSub>
                            </m:e>
                          </m:d>
                          <m:r>
                            <m:rPr>
                              <m:sty m:val="p"/>
                            </m:rPr>
                            <a:rPr lang="en-US" altLang="ja-JP" sz="1600" smtClean="0">
                              <a:solidFill>
                                <a:srgbClr val="FF0000"/>
                              </a:solidFill>
                              <a:latin typeface="Cambria Math" panose="02040503050406030204" pitchFamily="18" charset="0"/>
                              <a:ea typeface="Cambria Math" panose="02040503050406030204" pitchFamily="18" charset="0"/>
                            </a:rPr>
                            <m:t>P</m:t>
                          </m:r>
                          <m:r>
                            <a:rPr lang="en-US" altLang="ja-JP" sz="1600" smtClean="0">
                              <a:solidFill>
                                <a:srgbClr val="FF0000"/>
                              </a:solidFill>
                              <a:latin typeface="Cambria Math" panose="02040503050406030204" pitchFamily="18" charset="0"/>
                              <a:ea typeface="Cambria Math" panose="02040503050406030204" pitchFamily="18" charset="0"/>
                            </a:rPr>
                            <m:t>(</m:t>
                          </m:r>
                          <m:sSub>
                            <m:sSubPr>
                              <m:ctrlPr>
                                <a:rPr lang="en-US" altLang="ja-JP" sz="1600" i="1">
                                  <a:solidFill>
                                    <a:srgbClr val="FF0000"/>
                                  </a:solidFill>
                                  <a:latin typeface="Cambria Math" panose="02040503050406030204" pitchFamily="18" charset="0"/>
                                </a:rPr>
                              </m:ctrlPr>
                            </m:sSubPr>
                            <m:e>
                              <m:r>
                                <m:rPr>
                                  <m:sty m:val="p"/>
                                </m:rPr>
                                <a:rPr lang="en-US" altLang="ja-JP" sz="1600">
                                  <a:solidFill>
                                    <a:srgbClr val="FF0000"/>
                                  </a:solidFill>
                                  <a:latin typeface="Cambria Math" panose="02040503050406030204" pitchFamily="18" charset="0"/>
                                </a:rPr>
                                <m:t>H</m:t>
                              </m:r>
                            </m:e>
                            <m:sub>
                              <m:r>
                                <a:rPr lang="en-US" altLang="ja-JP" sz="1600" b="0" i="0" smtClean="0">
                                  <a:solidFill>
                                    <a:srgbClr val="FF0000"/>
                                  </a:solidFill>
                                  <a:latin typeface="Cambria Math" panose="02040503050406030204" pitchFamily="18" charset="0"/>
                                </a:rPr>
                                <m:t>3</m:t>
                              </m:r>
                            </m:sub>
                          </m:sSub>
                          <m:r>
                            <a:rPr lang="en-US" altLang="ja-JP" sz="1600">
                              <a:solidFill>
                                <a:srgbClr val="FF0000"/>
                              </a:solidFill>
                              <a:latin typeface="Cambria Math" panose="02040503050406030204" pitchFamily="18" charset="0"/>
                              <a:ea typeface="Cambria Math" panose="02040503050406030204" pitchFamily="18" charset="0"/>
                            </a:rPr>
                            <m:t>)</m:t>
                          </m:r>
                        </m:num>
                        <m:den>
                          <m:r>
                            <m:rPr>
                              <m:sty m:val="p"/>
                            </m:rPr>
                            <a:rPr lang="en-US" altLang="ja-JP" sz="1600">
                              <a:latin typeface="Cambria Math" panose="02040503050406030204" pitchFamily="18" charset="0"/>
                              <a:ea typeface="Cambria Math" panose="02040503050406030204" pitchFamily="18" charset="0"/>
                            </a:rPr>
                            <m:t>P</m:t>
                          </m:r>
                          <m:r>
                            <a:rPr lang="en-US" altLang="ja-JP" sz="1600">
                              <a:latin typeface="Cambria Math" panose="02040503050406030204" pitchFamily="18" charset="0"/>
                              <a:ea typeface="Cambria Math" panose="02040503050406030204" pitchFamily="18" charset="0"/>
                            </a:rPr>
                            <m:t>(</m:t>
                          </m:r>
                          <m:r>
                            <m:rPr>
                              <m:sty m:val="p"/>
                            </m:rPr>
                            <a:rPr lang="en-US" altLang="ja-JP" sz="1600" b="0" i="0" smtClean="0">
                              <a:latin typeface="Cambria Math" panose="02040503050406030204" pitchFamily="18" charset="0"/>
                              <a:ea typeface="Cambria Math" panose="02040503050406030204" pitchFamily="18" charset="0"/>
                            </a:rPr>
                            <m:t>R</m:t>
                          </m:r>
                          <m:r>
                            <a:rPr lang="en-US" altLang="ja-JP" sz="1600">
                              <a:latin typeface="Cambria Math" panose="02040503050406030204" pitchFamily="18" charset="0"/>
                              <a:ea typeface="Cambria Math" panose="02040503050406030204" pitchFamily="18" charset="0"/>
                            </a:rPr>
                            <m:t>)</m:t>
                          </m:r>
                        </m:den>
                      </m:f>
                    </m:oMath>
                  </m:oMathPara>
                </a14:m>
                <a:endParaRPr lang="en-US" altLang="ja-JP" sz="1600" dirty="0"/>
              </a:p>
            </p:txBody>
          </p:sp>
        </mc:Choice>
        <mc:Fallback xmlns="">
          <p:sp>
            <p:nvSpPr>
              <p:cNvPr id="34" name="正方形/長方形 33">
                <a:extLst>
                  <a:ext uri="{FF2B5EF4-FFF2-40B4-BE49-F238E27FC236}">
                    <a16:creationId xmlns:a16="http://schemas.microsoft.com/office/drawing/2014/main" id="{3B7B32BC-3901-A247-BC8E-6BD1B37A03CA}"/>
                  </a:ext>
                </a:extLst>
              </p:cNvPr>
              <p:cNvSpPr>
                <a:spLocks noRot="1" noChangeAspect="1" noMove="1" noResize="1" noEditPoints="1" noAdjustHandles="1" noChangeArrowheads="1" noChangeShapeType="1" noTextEdit="1"/>
              </p:cNvSpPr>
              <p:nvPr/>
            </p:nvSpPr>
            <p:spPr>
              <a:xfrm>
                <a:off x="1566837" y="4428673"/>
                <a:ext cx="2620564" cy="613886"/>
              </a:xfrm>
              <a:prstGeom prst="rect">
                <a:avLst/>
              </a:prstGeom>
              <a:blipFill>
                <a:blip r:embed="rId6"/>
                <a:stretch>
                  <a:fillRect b="-8163"/>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id="{2CCFF3AC-E1C4-934D-965C-88A3043E66FB}"/>
              </a:ext>
            </a:extLst>
          </p:cNvPr>
          <p:cNvSpPr/>
          <p:nvPr/>
        </p:nvSpPr>
        <p:spPr>
          <a:xfrm>
            <a:off x="674098" y="4513487"/>
            <a:ext cx="1071127" cy="400110"/>
          </a:xfrm>
          <a:prstGeom prst="rect">
            <a:avLst/>
          </a:prstGeom>
        </p:spPr>
        <p:txBody>
          <a:bodyPr wrap="none">
            <a:spAutoFit/>
          </a:bodyPr>
          <a:lstStyle/>
          <a:p>
            <a:pPr marL="285750" indent="-285750">
              <a:buFont typeface="Arial" panose="020B0604020202020204" pitchFamily="34" charset="0"/>
              <a:buChar char="•"/>
            </a:pPr>
            <a:r>
              <a:rPr lang="ja-JP" altLang="en-US" sz="2000">
                <a:latin typeface="Hiragino Kaku Gothic Pro W3" panose="020B0300000000000000" pitchFamily="34" charset="-128"/>
                <a:ea typeface="Hiragino Kaku Gothic Pro W3" panose="020B0300000000000000" pitchFamily="34" charset="-128"/>
              </a:rPr>
              <a:t>壺３ </a:t>
            </a:r>
            <a:endParaRPr lang="ja-JP" altLang="en-US" sz="2000"/>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DF1D6164-779D-E344-8E46-34EFFA62E552}"/>
                  </a:ext>
                </a:extLst>
              </p:cNvPr>
              <p:cNvSpPr txBox="1"/>
              <p:nvPr/>
            </p:nvSpPr>
            <p:spPr>
              <a:xfrm>
                <a:off x="6876463" y="2775166"/>
                <a:ext cx="854721" cy="613886"/>
              </a:xfrm>
              <a:prstGeom prst="rect">
                <a:avLst/>
              </a:prstGeom>
              <a:noFill/>
            </p:spPr>
            <p:txBody>
              <a:bodyPr wrap="none" rtlCol="0">
                <a:spAutoFit/>
              </a:bodyPr>
              <a:lstStyle/>
              <a:p>
                <a:r>
                  <a:rPr kumimoji="1" lang="ja-JP" altLang="en-US" sz="1600"/>
                  <a:t>・・</a:t>
                </a:r>
                <a14:m>
                  <m:oMath xmlns:m="http://schemas.openxmlformats.org/officeDocument/2006/math">
                    <m:f>
                      <m:fPr>
                        <m:ctrlPr>
                          <a:rPr kumimoji="1" lang="en-US" altLang="ja-JP" sz="240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14</m:t>
                        </m:r>
                      </m:den>
                    </m:f>
                  </m:oMath>
                </a14:m>
                <a:endParaRPr kumimoji="1" lang="ja-JP" altLang="en-US" sz="1600"/>
              </a:p>
            </p:txBody>
          </p:sp>
        </mc:Choice>
        <mc:Fallback xmlns="">
          <p:sp>
            <p:nvSpPr>
              <p:cNvPr id="36" name="テキスト ボックス 35">
                <a:extLst>
                  <a:ext uri="{FF2B5EF4-FFF2-40B4-BE49-F238E27FC236}">
                    <a16:creationId xmlns:a16="http://schemas.microsoft.com/office/drawing/2014/main" id="{DF1D6164-779D-E344-8E46-34EFFA62E552}"/>
                  </a:ext>
                </a:extLst>
              </p:cNvPr>
              <p:cNvSpPr txBox="1">
                <a:spLocks noRot="1" noChangeAspect="1" noMove="1" noResize="1" noEditPoints="1" noAdjustHandles="1" noChangeArrowheads="1" noChangeShapeType="1" noTextEdit="1"/>
              </p:cNvSpPr>
              <p:nvPr/>
            </p:nvSpPr>
            <p:spPr>
              <a:xfrm>
                <a:off x="6876463" y="2775166"/>
                <a:ext cx="854721" cy="613886"/>
              </a:xfrm>
              <a:prstGeom prst="rect">
                <a:avLst/>
              </a:prstGeom>
              <a:blipFill>
                <a:blip r:embed="rId7"/>
                <a:stretch>
                  <a:fillRect l="-2941" b="-40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6289AD05-F8FB-C949-9E9B-056E4A7B60FA}"/>
                  </a:ext>
                </a:extLst>
              </p:cNvPr>
              <p:cNvSpPr txBox="1"/>
              <p:nvPr/>
            </p:nvSpPr>
            <p:spPr>
              <a:xfrm>
                <a:off x="4174701" y="3636837"/>
                <a:ext cx="724878" cy="615233"/>
              </a:xfrm>
              <a:prstGeom prst="rect">
                <a:avLst/>
              </a:prstGeom>
              <a:noFill/>
            </p:spPr>
            <p:txBody>
              <a:bodyPr wrap="none" rtlCol="0">
                <a:spAutoFit/>
              </a:bodyPr>
              <a:lstStyle/>
              <a:p>
                <a:r>
                  <a:rPr kumimoji="1" lang="ja-JP" altLang="en-US" sz="1600"/>
                  <a:t>・・</a:t>
                </a:r>
                <a14:m>
                  <m:oMath xmlns:m="http://schemas.openxmlformats.org/officeDocument/2006/math">
                    <m:f>
                      <m:fPr>
                        <m:ctrlPr>
                          <a:rPr kumimoji="1" lang="en-US" altLang="ja-JP" sz="2400" i="1" smtClean="0">
                            <a:latin typeface="Cambria Math" panose="02040503050406030204" pitchFamily="18" charset="0"/>
                          </a:rPr>
                        </m:ctrlPr>
                      </m:fPr>
                      <m:num>
                        <m:r>
                          <a:rPr kumimoji="1" lang="en-US" altLang="ja-JP" sz="2400" b="0" i="1" smtClean="0">
                            <a:latin typeface="Cambria Math" panose="02040503050406030204" pitchFamily="18" charset="0"/>
                          </a:rPr>
                          <m:t>2</m:t>
                        </m:r>
                      </m:num>
                      <m:den>
                        <m:r>
                          <a:rPr kumimoji="1" lang="en-US" altLang="ja-JP" sz="2400" b="0" i="1" smtClean="0">
                            <a:latin typeface="Cambria Math" panose="02040503050406030204" pitchFamily="18" charset="0"/>
                          </a:rPr>
                          <m:t>7</m:t>
                        </m:r>
                      </m:den>
                    </m:f>
                  </m:oMath>
                </a14:m>
                <a:endParaRPr kumimoji="1" lang="ja-JP" altLang="en-US" sz="1600"/>
              </a:p>
            </p:txBody>
          </p:sp>
        </mc:Choice>
        <mc:Fallback xmlns="">
          <p:sp>
            <p:nvSpPr>
              <p:cNvPr id="37" name="テキスト ボックス 36">
                <a:extLst>
                  <a:ext uri="{FF2B5EF4-FFF2-40B4-BE49-F238E27FC236}">
                    <a16:creationId xmlns:a16="http://schemas.microsoft.com/office/drawing/2014/main" id="{6289AD05-F8FB-C949-9E9B-056E4A7B60FA}"/>
                  </a:ext>
                </a:extLst>
              </p:cNvPr>
              <p:cNvSpPr txBox="1">
                <a:spLocks noRot="1" noChangeAspect="1" noMove="1" noResize="1" noEditPoints="1" noAdjustHandles="1" noChangeArrowheads="1" noChangeShapeType="1" noTextEdit="1"/>
              </p:cNvSpPr>
              <p:nvPr/>
            </p:nvSpPr>
            <p:spPr>
              <a:xfrm>
                <a:off x="4174701" y="3636837"/>
                <a:ext cx="724878" cy="615233"/>
              </a:xfrm>
              <a:prstGeom prst="rect">
                <a:avLst/>
              </a:prstGeom>
              <a:blipFill>
                <a:blip r:embed="rId8"/>
                <a:stretch>
                  <a:fillRect l="-3448" b="-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E2E1F831-D7FA-5444-AE12-B57F72B06F25}"/>
                  </a:ext>
                </a:extLst>
              </p:cNvPr>
              <p:cNvSpPr txBox="1"/>
              <p:nvPr/>
            </p:nvSpPr>
            <p:spPr>
              <a:xfrm>
                <a:off x="4109779" y="4326967"/>
                <a:ext cx="854721" cy="614655"/>
              </a:xfrm>
              <a:prstGeom prst="rect">
                <a:avLst/>
              </a:prstGeom>
              <a:noFill/>
            </p:spPr>
            <p:txBody>
              <a:bodyPr wrap="none" rtlCol="0">
                <a:spAutoFit/>
              </a:bodyPr>
              <a:lstStyle/>
              <a:p>
                <a:r>
                  <a:rPr kumimoji="1" lang="ja-JP" altLang="en-US" sz="1600"/>
                  <a:t>・・</a:t>
                </a:r>
                <a14:m>
                  <m:oMath xmlns:m="http://schemas.openxmlformats.org/officeDocument/2006/math">
                    <m:f>
                      <m:fPr>
                        <m:ctrlPr>
                          <a:rPr kumimoji="1" lang="en-US" altLang="ja-JP" sz="2400" i="1" smtClean="0">
                            <a:latin typeface="Cambria Math" panose="02040503050406030204" pitchFamily="18" charset="0"/>
                          </a:rPr>
                        </m:ctrlPr>
                      </m:fPr>
                      <m:num>
                        <m:r>
                          <a:rPr kumimoji="1" lang="en-US" altLang="ja-JP" sz="2400" b="0" i="1" smtClean="0">
                            <a:latin typeface="Cambria Math" panose="02040503050406030204" pitchFamily="18" charset="0"/>
                          </a:rPr>
                          <m:t>9</m:t>
                        </m:r>
                      </m:num>
                      <m:den>
                        <m:r>
                          <a:rPr kumimoji="1" lang="en-US" altLang="ja-JP" sz="2400" b="0" i="1" smtClean="0">
                            <a:latin typeface="Cambria Math" panose="02040503050406030204" pitchFamily="18" charset="0"/>
                          </a:rPr>
                          <m:t>14</m:t>
                        </m:r>
                      </m:den>
                    </m:f>
                  </m:oMath>
                </a14:m>
                <a:endParaRPr kumimoji="1" lang="ja-JP" altLang="en-US" sz="1600"/>
              </a:p>
            </p:txBody>
          </p:sp>
        </mc:Choice>
        <mc:Fallback xmlns="">
          <p:sp>
            <p:nvSpPr>
              <p:cNvPr id="38" name="テキスト ボックス 37">
                <a:extLst>
                  <a:ext uri="{FF2B5EF4-FFF2-40B4-BE49-F238E27FC236}">
                    <a16:creationId xmlns:a16="http://schemas.microsoft.com/office/drawing/2014/main" id="{E2E1F831-D7FA-5444-AE12-B57F72B06F25}"/>
                  </a:ext>
                </a:extLst>
              </p:cNvPr>
              <p:cNvSpPr txBox="1">
                <a:spLocks noRot="1" noChangeAspect="1" noMove="1" noResize="1" noEditPoints="1" noAdjustHandles="1" noChangeArrowheads="1" noChangeShapeType="1" noTextEdit="1"/>
              </p:cNvSpPr>
              <p:nvPr/>
            </p:nvSpPr>
            <p:spPr>
              <a:xfrm>
                <a:off x="4109779" y="4326967"/>
                <a:ext cx="854721" cy="614655"/>
              </a:xfrm>
              <a:prstGeom prst="rect">
                <a:avLst/>
              </a:prstGeom>
              <a:blipFill>
                <a:blip r:embed="rId9"/>
                <a:stretch>
                  <a:fillRect l="-2941" b="-4000"/>
                </a:stretch>
              </a:blipFill>
            </p:spPr>
            <p:txBody>
              <a:bodyPr/>
              <a:lstStyle/>
              <a:p>
                <a:r>
                  <a:rPr lang="ja-JP" altLang="en-US">
                    <a:noFill/>
                  </a:rPr>
                  <a:t> </a:t>
                </a:r>
              </a:p>
            </p:txBody>
          </p:sp>
        </mc:Fallback>
      </mc:AlternateContent>
      <p:graphicFrame>
        <p:nvGraphicFramePr>
          <p:cNvPr id="6" name="グラフ 5">
            <a:extLst>
              <a:ext uri="{FF2B5EF4-FFF2-40B4-BE49-F238E27FC236}">
                <a16:creationId xmlns:a16="http://schemas.microsoft.com/office/drawing/2014/main" id="{AD72E895-C3F7-9440-9589-D23CFC3D41D1}"/>
              </a:ext>
            </a:extLst>
          </p:cNvPr>
          <p:cNvGraphicFramePr/>
          <p:nvPr>
            <p:extLst>
              <p:ext uri="{D42A27DB-BD31-4B8C-83A1-F6EECF244321}">
                <p14:modId xmlns:p14="http://schemas.microsoft.com/office/powerpoint/2010/main" val="599167028"/>
              </p:ext>
            </p:extLst>
          </p:nvPr>
        </p:nvGraphicFramePr>
        <p:xfrm>
          <a:off x="8250694" y="3491843"/>
          <a:ext cx="3455063" cy="2303376"/>
        </p:xfrm>
        <a:graphic>
          <a:graphicData uri="http://schemas.openxmlformats.org/drawingml/2006/chart">
            <c:chart xmlns:c="http://schemas.openxmlformats.org/drawingml/2006/chart" xmlns:r="http://schemas.openxmlformats.org/officeDocument/2006/relationships" r:id="rId10"/>
          </a:graphicData>
        </a:graphic>
      </p:graphicFrame>
      <p:sp>
        <p:nvSpPr>
          <p:cNvPr id="14" name="日付プレースホルダー 13">
            <a:extLst>
              <a:ext uri="{FF2B5EF4-FFF2-40B4-BE49-F238E27FC236}">
                <a16:creationId xmlns:a16="http://schemas.microsoft.com/office/drawing/2014/main" id="{47A3DB6A-8764-2844-BB2B-7886E0728F0B}"/>
              </a:ext>
            </a:extLst>
          </p:cNvPr>
          <p:cNvSpPr>
            <a:spLocks noGrp="1"/>
          </p:cNvSpPr>
          <p:nvPr>
            <p:ph type="dt" sz="half" idx="10"/>
          </p:nvPr>
        </p:nvSpPr>
        <p:spPr/>
        <p:txBody>
          <a:bodyPr/>
          <a:lstStyle/>
          <a:p>
            <a:fld id="{EE1E5ADA-E94F-8940-A173-D0940D46D0E1}" type="datetime1">
              <a:rPr kumimoji="1" lang="ja-JP" altLang="en-US" smtClean="0"/>
              <a:t>2022/3/21</a:t>
            </a:fld>
            <a:endParaRPr kumimoji="1" lang="ja-JP" altLang="en-US"/>
          </a:p>
        </p:txBody>
      </p:sp>
      <p:sp>
        <p:nvSpPr>
          <p:cNvPr id="15" name="スライド番号プレースホルダー 14">
            <a:extLst>
              <a:ext uri="{FF2B5EF4-FFF2-40B4-BE49-F238E27FC236}">
                <a16:creationId xmlns:a16="http://schemas.microsoft.com/office/drawing/2014/main" id="{E878A678-5515-514C-AC75-F1834C38680C}"/>
              </a:ext>
            </a:extLst>
          </p:cNvPr>
          <p:cNvSpPr>
            <a:spLocks noGrp="1"/>
          </p:cNvSpPr>
          <p:nvPr>
            <p:ph type="sldNum" sz="quarter" idx="12"/>
          </p:nvPr>
        </p:nvSpPr>
        <p:spPr/>
        <p:txBody>
          <a:bodyPr/>
          <a:lstStyle/>
          <a:p>
            <a:fld id="{A656C2C8-CEF6-9746-8F71-B28302ED3BCE}" type="slidenum">
              <a:rPr kumimoji="1" lang="ja-JP" altLang="en-US" smtClean="0"/>
              <a:t>48</a:t>
            </a:fld>
            <a:endParaRPr kumimoji="1" lang="ja-JP" altLang="en-US"/>
          </a:p>
        </p:txBody>
      </p:sp>
    </p:spTree>
    <p:extLst>
      <p:ext uri="{BB962C8B-B14F-4D97-AF65-F5344CB8AC3E}">
        <p14:creationId xmlns:p14="http://schemas.microsoft.com/office/powerpoint/2010/main" val="30585446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latin typeface="Hiragino Kaku Gothic Pro W3" panose="020B0300000000000000" pitchFamily="34" charset="-128"/>
                <a:ea typeface="Hiragino Kaku Gothic Pro W3" panose="020B0300000000000000" pitchFamily="34" charset="-128"/>
              </a:rPr>
              <a:t>確率分布をベイズ推定する</a:t>
            </a: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80131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問題を使って、ベイズっぽさを更に感じよう</a:t>
            </a:r>
            <a:endParaRPr kumimoji="1" lang="ja-JP" altLang="en-US">
              <a:latin typeface="Hiragino Kaku Gothic Pro W3" panose="020B0300000000000000" pitchFamily="34" charset="-128"/>
              <a:ea typeface="Hiragino Kaku Gothic Pro W3" panose="020B0300000000000000" pitchFamily="34" charset="-128"/>
            </a:endParaRPr>
          </a:p>
        </p:txBody>
      </p:sp>
      <p:graphicFrame>
        <p:nvGraphicFramePr>
          <p:cNvPr id="6" name="グラフ 5">
            <a:extLst>
              <a:ext uri="{FF2B5EF4-FFF2-40B4-BE49-F238E27FC236}">
                <a16:creationId xmlns:a16="http://schemas.microsoft.com/office/drawing/2014/main" id="{AD72E895-C3F7-9440-9589-D23CFC3D41D1}"/>
              </a:ext>
            </a:extLst>
          </p:cNvPr>
          <p:cNvGraphicFramePr/>
          <p:nvPr>
            <p:extLst>
              <p:ext uri="{D42A27DB-BD31-4B8C-83A1-F6EECF244321}">
                <p14:modId xmlns:p14="http://schemas.microsoft.com/office/powerpoint/2010/main" val="3954321187"/>
              </p:ext>
            </p:extLst>
          </p:nvPr>
        </p:nvGraphicFramePr>
        <p:xfrm>
          <a:off x="7769296" y="3455685"/>
          <a:ext cx="3455063" cy="2303376"/>
        </p:xfrm>
        <a:graphic>
          <a:graphicData uri="http://schemas.openxmlformats.org/drawingml/2006/chart">
            <c:chart xmlns:c="http://schemas.openxmlformats.org/drawingml/2006/chart" xmlns:r="http://schemas.openxmlformats.org/officeDocument/2006/relationships" r:id="rId3"/>
          </a:graphicData>
        </a:graphic>
      </p:graphicFrame>
      <p:sp>
        <p:nvSpPr>
          <p:cNvPr id="2" name="テキスト ボックス 1">
            <a:extLst>
              <a:ext uri="{FF2B5EF4-FFF2-40B4-BE49-F238E27FC236}">
                <a16:creationId xmlns:a16="http://schemas.microsoft.com/office/drawing/2014/main" id="{AB9C51E4-DD3D-5340-B1D6-E1EDC16E66EB}"/>
              </a:ext>
            </a:extLst>
          </p:cNvPr>
          <p:cNvSpPr txBox="1"/>
          <p:nvPr/>
        </p:nvSpPr>
        <p:spPr>
          <a:xfrm>
            <a:off x="622300" y="1418490"/>
            <a:ext cx="8877300" cy="1297150"/>
          </a:xfrm>
          <a:prstGeom prst="rect">
            <a:avLst/>
          </a:prstGeom>
          <a:noFill/>
        </p:spPr>
        <p:txBody>
          <a:bodyPr wrap="square" rtlCol="0">
            <a:spAutoFit/>
          </a:bodyPr>
          <a:lstStyle/>
          <a:p>
            <a:pPr>
              <a:lnSpc>
                <a:spcPct val="150000"/>
              </a:lnSpc>
            </a:pPr>
            <a:r>
              <a:rPr lang="ja-JP" altLang="en-US">
                <a:latin typeface="Hiragino Kaku Gothic Pro W3" panose="020B0300000000000000" pitchFamily="34" charset="-128"/>
                <a:ea typeface="Hiragino Kaku Gothic Pro W3" panose="020B0300000000000000" pitchFamily="34" charset="-128"/>
              </a:rPr>
              <a:t>試行を２回行ってデータを取り込むことにより</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玉を取り出した壺が、壺１である確率、壺２である確率、壺３である確率、が</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どのように変化したか見る</a:t>
            </a:r>
            <a:endParaRPr kumimoji="1" lang="ja-JP" altLang="en-US"/>
          </a:p>
        </p:txBody>
      </p:sp>
      <p:graphicFrame>
        <p:nvGraphicFramePr>
          <p:cNvPr id="18" name="グラフ 17">
            <a:extLst>
              <a:ext uri="{FF2B5EF4-FFF2-40B4-BE49-F238E27FC236}">
                <a16:creationId xmlns:a16="http://schemas.microsoft.com/office/drawing/2014/main" id="{BABC2BD6-E53C-CF46-BA0A-5CAC7986756A}"/>
              </a:ext>
            </a:extLst>
          </p:cNvPr>
          <p:cNvGraphicFramePr/>
          <p:nvPr>
            <p:extLst>
              <p:ext uri="{D42A27DB-BD31-4B8C-83A1-F6EECF244321}">
                <p14:modId xmlns:p14="http://schemas.microsoft.com/office/powerpoint/2010/main" val="1354331192"/>
              </p:ext>
            </p:extLst>
          </p:nvPr>
        </p:nvGraphicFramePr>
        <p:xfrm>
          <a:off x="4270304" y="3491843"/>
          <a:ext cx="3346592" cy="223106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グラフ 2">
            <a:extLst>
              <a:ext uri="{FF2B5EF4-FFF2-40B4-BE49-F238E27FC236}">
                <a16:creationId xmlns:a16="http://schemas.microsoft.com/office/drawing/2014/main" id="{3BF1B854-2230-E649-B182-0E12B3BB97EA}"/>
              </a:ext>
            </a:extLst>
          </p:cNvPr>
          <p:cNvGraphicFramePr/>
          <p:nvPr>
            <p:extLst>
              <p:ext uri="{D42A27DB-BD31-4B8C-83A1-F6EECF244321}">
                <p14:modId xmlns:p14="http://schemas.microsoft.com/office/powerpoint/2010/main" val="2998490057"/>
              </p:ext>
            </p:extLst>
          </p:nvPr>
        </p:nvGraphicFramePr>
        <p:xfrm>
          <a:off x="609511" y="3506703"/>
          <a:ext cx="3346593" cy="2231062"/>
        </p:xfrm>
        <a:graphic>
          <a:graphicData uri="http://schemas.openxmlformats.org/drawingml/2006/chart">
            <c:chart xmlns:c="http://schemas.openxmlformats.org/drawingml/2006/chart" xmlns:r="http://schemas.openxmlformats.org/officeDocument/2006/relationships" r:id="rId5"/>
          </a:graphicData>
        </a:graphic>
      </p:graphicFrame>
      <p:sp>
        <p:nvSpPr>
          <p:cNvPr id="4" name="テキスト ボックス 3">
            <a:extLst>
              <a:ext uri="{FF2B5EF4-FFF2-40B4-BE49-F238E27FC236}">
                <a16:creationId xmlns:a16="http://schemas.microsoft.com/office/drawing/2014/main" id="{02D0EAB4-5E85-EA40-A51B-CB8AFCAAC2FB}"/>
              </a:ext>
            </a:extLst>
          </p:cNvPr>
          <p:cNvSpPr txBox="1"/>
          <p:nvPr/>
        </p:nvSpPr>
        <p:spPr>
          <a:xfrm>
            <a:off x="1333498" y="5628256"/>
            <a:ext cx="466794" cy="261610"/>
          </a:xfrm>
          <a:prstGeom prst="rect">
            <a:avLst/>
          </a:prstGeom>
          <a:noFill/>
        </p:spPr>
        <p:txBody>
          <a:bodyPr wrap="none" rtlCol="0">
            <a:spAutoFit/>
          </a:bodyPr>
          <a:lstStyle/>
          <a:p>
            <a:r>
              <a:rPr kumimoji="1" lang="ja-JP" altLang="en-US" sz="1100">
                <a:latin typeface="Hiragino Kaku Gothic Pro W3" panose="020B0300000000000000" pitchFamily="34" charset="-128"/>
                <a:ea typeface="Hiragino Kaku Gothic Pro W3" panose="020B0300000000000000" pitchFamily="34" charset="-128"/>
              </a:rPr>
              <a:t>壺１</a:t>
            </a:r>
          </a:p>
        </p:txBody>
      </p:sp>
      <p:sp>
        <p:nvSpPr>
          <p:cNvPr id="5" name="テキスト ボックス 4">
            <a:extLst>
              <a:ext uri="{FF2B5EF4-FFF2-40B4-BE49-F238E27FC236}">
                <a16:creationId xmlns:a16="http://schemas.microsoft.com/office/drawing/2014/main" id="{BE08ADF3-D4BD-1247-AC3A-C840A3B35297}"/>
              </a:ext>
            </a:extLst>
          </p:cNvPr>
          <p:cNvSpPr txBox="1"/>
          <p:nvPr/>
        </p:nvSpPr>
        <p:spPr>
          <a:xfrm>
            <a:off x="2247103" y="5628256"/>
            <a:ext cx="466794" cy="261610"/>
          </a:xfrm>
          <a:prstGeom prst="rect">
            <a:avLst/>
          </a:prstGeom>
          <a:noFill/>
        </p:spPr>
        <p:txBody>
          <a:bodyPr wrap="none" rtlCol="0">
            <a:spAutoFit/>
          </a:bodyPr>
          <a:lstStyle/>
          <a:p>
            <a:r>
              <a:rPr kumimoji="1" lang="ja-JP" altLang="en-US" sz="1100">
                <a:latin typeface="Hiragino Kaku Gothic Pro W3" panose="020B0300000000000000" pitchFamily="34" charset="-128"/>
                <a:ea typeface="Hiragino Kaku Gothic Pro W3" panose="020B0300000000000000" pitchFamily="34" charset="-128"/>
              </a:rPr>
              <a:t>壺２</a:t>
            </a:r>
          </a:p>
        </p:txBody>
      </p:sp>
      <p:sp>
        <p:nvSpPr>
          <p:cNvPr id="9" name="テキスト ボックス 8">
            <a:extLst>
              <a:ext uri="{FF2B5EF4-FFF2-40B4-BE49-F238E27FC236}">
                <a16:creationId xmlns:a16="http://schemas.microsoft.com/office/drawing/2014/main" id="{7161E760-FD8D-0148-A426-B58DD0FFDA50}"/>
              </a:ext>
            </a:extLst>
          </p:cNvPr>
          <p:cNvSpPr txBox="1"/>
          <p:nvPr/>
        </p:nvSpPr>
        <p:spPr>
          <a:xfrm>
            <a:off x="3171034" y="5634217"/>
            <a:ext cx="466794" cy="261610"/>
          </a:xfrm>
          <a:prstGeom prst="rect">
            <a:avLst/>
          </a:prstGeom>
          <a:noFill/>
        </p:spPr>
        <p:txBody>
          <a:bodyPr wrap="none" rtlCol="0">
            <a:spAutoFit/>
          </a:bodyPr>
          <a:lstStyle/>
          <a:p>
            <a:r>
              <a:rPr kumimoji="1" lang="ja-JP" altLang="en-US" sz="1100">
                <a:latin typeface="Hiragino Kaku Gothic Pro W3" panose="020B0300000000000000" pitchFamily="34" charset="-128"/>
                <a:ea typeface="Hiragino Kaku Gothic Pro W3" panose="020B0300000000000000" pitchFamily="34" charset="-128"/>
              </a:rPr>
              <a:t>壺３</a:t>
            </a:r>
          </a:p>
        </p:txBody>
      </p:sp>
      <p:sp>
        <p:nvSpPr>
          <p:cNvPr id="10" name="テキスト ボックス 9">
            <a:extLst>
              <a:ext uri="{FF2B5EF4-FFF2-40B4-BE49-F238E27FC236}">
                <a16:creationId xmlns:a16="http://schemas.microsoft.com/office/drawing/2014/main" id="{74387625-3AA5-5642-9285-F00B0AF32F83}"/>
              </a:ext>
            </a:extLst>
          </p:cNvPr>
          <p:cNvSpPr txBox="1"/>
          <p:nvPr/>
        </p:nvSpPr>
        <p:spPr>
          <a:xfrm>
            <a:off x="905327" y="3168148"/>
            <a:ext cx="2914580" cy="338554"/>
          </a:xfrm>
          <a:prstGeom prst="rect">
            <a:avLst/>
          </a:prstGeom>
          <a:noFill/>
        </p:spPr>
        <p:txBody>
          <a:bodyPr wrap="none" rtlCol="0">
            <a:spAutoFit/>
          </a:bodyPr>
          <a:lstStyle/>
          <a:p>
            <a:r>
              <a:rPr kumimoji="1" lang="ja-JP" altLang="en-US" sz="1600" b="1">
                <a:solidFill>
                  <a:srgbClr val="1E8A14"/>
                </a:solidFill>
                <a:latin typeface="Hiragino Kaku Gothic Pro W3" panose="020B0300000000000000" pitchFamily="34" charset="-128"/>
                <a:ea typeface="Hiragino Kaku Gothic Pro W3" panose="020B0300000000000000" pitchFamily="34" charset="-128"/>
              </a:rPr>
              <a:t>勝手な予想のみに基づく</a:t>
            </a:r>
            <a:r>
              <a:rPr lang="ja-JP" altLang="en-US" sz="1600" b="1">
                <a:solidFill>
                  <a:srgbClr val="1E8A14"/>
                </a:solidFill>
                <a:latin typeface="Hiragino Kaku Gothic Pro W3" panose="020B0300000000000000" pitchFamily="34" charset="-128"/>
                <a:ea typeface="Hiragino Kaku Gothic Pro W3" panose="020B0300000000000000" pitchFamily="34" charset="-128"/>
              </a:rPr>
              <a:t>確率</a:t>
            </a:r>
            <a:endParaRPr kumimoji="1" lang="en-US" altLang="ja-JP" sz="1600" b="1" dirty="0">
              <a:solidFill>
                <a:srgbClr val="1E8A14"/>
              </a:solidFill>
              <a:latin typeface="Hiragino Kaku Gothic Pro W3" panose="020B0300000000000000" pitchFamily="34" charset="-128"/>
              <a:ea typeface="Hiragino Kaku Gothic Pro W3" panose="020B0300000000000000" pitchFamily="34" charset="-128"/>
            </a:endParaRPr>
          </a:p>
        </p:txBody>
      </p:sp>
      <p:sp>
        <p:nvSpPr>
          <p:cNvPr id="27" name="テキスト ボックス 26">
            <a:extLst>
              <a:ext uri="{FF2B5EF4-FFF2-40B4-BE49-F238E27FC236}">
                <a16:creationId xmlns:a16="http://schemas.microsoft.com/office/drawing/2014/main" id="{D535A5EA-93F9-8A4B-AB86-CB1BCD2CCAC5}"/>
              </a:ext>
            </a:extLst>
          </p:cNvPr>
          <p:cNvSpPr txBox="1"/>
          <p:nvPr/>
        </p:nvSpPr>
        <p:spPr>
          <a:xfrm>
            <a:off x="4816966" y="3127439"/>
            <a:ext cx="2634054" cy="584775"/>
          </a:xfrm>
          <a:prstGeom prst="rect">
            <a:avLst/>
          </a:prstGeom>
          <a:noFill/>
        </p:spPr>
        <p:txBody>
          <a:bodyPr wrap="none" rtlCol="0">
            <a:spAutoFit/>
          </a:bodyPr>
          <a:lstStyle/>
          <a:p>
            <a:pPr algn="ctr"/>
            <a:r>
              <a:rPr kumimoji="1" lang="en-US" altLang="ja-JP" sz="1600" b="1" dirty="0">
                <a:solidFill>
                  <a:srgbClr val="1E8A14"/>
                </a:solidFill>
                <a:latin typeface="Hiragino Kaku Gothic Pro W3" panose="020B0300000000000000" pitchFamily="34" charset="-128"/>
                <a:ea typeface="Hiragino Kaku Gothic Pro W3" panose="020B0300000000000000" pitchFamily="34" charset="-128"/>
              </a:rPr>
              <a:t>1</a:t>
            </a:r>
            <a:r>
              <a:rPr kumimoji="1" lang="ja-JP" altLang="en-US" sz="1600" b="1">
                <a:solidFill>
                  <a:srgbClr val="1E8A14"/>
                </a:solidFill>
                <a:latin typeface="Hiragino Kaku Gothic Pro W3" panose="020B0300000000000000" pitchFamily="34" charset="-128"/>
                <a:ea typeface="Hiragino Kaku Gothic Pro W3" panose="020B0300000000000000" pitchFamily="34" charset="-128"/>
              </a:rPr>
              <a:t>回の試行の結果に基づく</a:t>
            </a:r>
            <a:endParaRPr kumimoji="1" lang="en-US" altLang="ja-JP" sz="1600" b="1" dirty="0">
              <a:solidFill>
                <a:srgbClr val="1E8A14"/>
              </a:solidFill>
              <a:latin typeface="Hiragino Kaku Gothic Pro W3" panose="020B0300000000000000" pitchFamily="34" charset="-128"/>
              <a:ea typeface="Hiragino Kaku Gothic Pro W3" panose="020B0300000000000000" pitchFamily="34" charset="-128"/>
            </a:endParaRPr>
          </a:p>
          <a:p>
            <a:pPr algn="ctr"/>
            <a:r>
              <a:rPr lang="ja-JP" altLang="en-US" sz="1600" b="1">
                <a:solidFill>
                  <a:srgbClr val="1E8A14"/>
                </a:solidFill>
                <a:latin typeface="Hiragino Kaku Gothic Pro W3" panose="020B0300000000000000" pitchFamily="34" charset="-128"/>
                <a:ea typeface="Hiragino Kaku Gothic Pro W3" panose="020B0300000000000000" pitchFamily="34" charset="-128"/>
              </a:rPr>
              <a:t>事後確率</a:t>
            </a:r>
            <a:endParaRPr kumimoji="1" lang="ja-JP" altLang="en-US" sz="1600" b="1">
              <a:solidFill>
                <a:srgbClr val="1E8A14"/>
              </a:solidFill>
              <a:latin typeface="Hiragino Kaku Gothic Pro W3" panose="020B0300000000000000" pitchFamily="34" charset="-128"/>
              <a:ea typeface="Hiragino Kaku Gothic Pro W3" panose="020B0300000000000000" pitchFamily="34" charset="-128"/>
            </a:endParaRPr>
          </a:p>
        </p:txBody>
      </p:sp>
      <p:sp>
        <p:nvSpPr>
          <p:cNvPr id="28" name="テキスト ボックス 27">
            <a:extLst>
              <a:ext uri="{FF2B5EF4-FFF2-40B4-BE49-F238E27FC236}">
                <a16:creationId xmlns:a16="http://schemas.microsoft.com/office/drawing/2014/main" id="{46073DD8-9B6F-C34E-B1B7-4FF737DF050F}"/>
              </a:ext>
            </a:extLst>
          </p:cNvPr>
          <p:cNvSpPr txBox="1"/>
          <p:nvPr/>
        </p:nvSpPr>
        <p:spPr>
          <a:xfrm>
            <a:off x="8401042" y="3071304"/>
            <a:ext cx="2704587" cy="584775"/>
          </a:xfrm>
          <a:prstGeom prst="rect">
            <a:avLst/>
          </a:prstGeom>
          <a:noFill/>
        </p:spPr>
        <p:txBody>
          <a:bodyPr wrap="none" rtlCol="0">
            <a:spAutoFit/>
          </a:bodyPr>
          <a:lstStyle/>
          <a:p>
            <a:pPr algn="ctr"/>
            <a:r>
              <a:rPr lang="ja-JP" altLang="en-US" sz="1600" b="1">
                <a:solidFill>
                  <a:srgbClr val="1E8A14"/>
                </a:solidFill>
                <a:latin typeface="Hiragino Kaku Gothic Pro W3" panose="020B0300000000000000" pitchFamily="34" charset="-128"/>
                <a:ea typeface="Hiragino Kaku Gothic Pro W3" panose="020B0300000000000000" pitchFamily="34" charset="-128"/>
              </a:rPr>
              <a:t>２</a:t>
            </a:r>
            <a:r>
              <a:rPr kumimoji="1" lang="ja-JP" altLang="en-US" sz="1600" b="1">
                <a:solidFill>
                  <a:srgbClr val="1E8A14"/>
                </a:solidFill>
                <a:latin typeface="Hiragino Kaku Gothic Pro W3" panose="020B0300000000000000" pitchFamily="34" charset="-128"/>
                <a:ea typeface="Hiragino Kaku Gothic Pro W3" panose="020B0300000000000000" pitchFamily="34" charset="-128"/>
              </a:rPr>
              <a:t>回の試行の結果に基づく</a:t>
            </a:r>
            <a:endParaRPr kumimoji="1" lang="en-US" altLang="ja-JP" sz="1600" b="1" dirty="0">
              <a:solidFill>
                <a:srgbClr val="1E8A14"/>
              </a:solidFill>
              <a:latin typeface="Hiragino Kaku Gothic Pro W3" panose="020B0300000000000000" pitchFamily="34" charset="-128"/>
              <a:ea typeface="Hiragino Kaku Gothic Pro W3" panose="020B0300000000000000" pitchFamily="34" charset="-128"/>
            </a:endParaRPr>
          </a:p>
          <a:p>
            <a:pPr algn="ctr"/>
            <a:r>
              <a:rPr lang="ja-JP" altLang="en-US" sz="1600" b="1">
                <a:solidFill>
                  <a:srgbClr val="1E8A14"/>
                </a:solidFill>
                <a:latin typeface="Hiragino Kaku Gothic Pro W3" panose="020B0300000000000000" pitchFamily="34" charset="-128"/>
                <a:ea typeface="Hiragino Kaku Gothic Pro W3" panose="020B0300000000000000" pitchFamily="34" charset="-128"/>
              </a:rPr>
              <a:t>事後確率</a:t>
            </a:r>
            <a:endParaRPr kumimoji="1" lang="ja-JP" altLang="en-US" sz="1600" b="1">
              <a:solidFill>
                <a:srgbClr val="1E8A14"/>
              </a:solidFill>
              <a:latin typeface="Hiragino Kaku Gothic Pro W3" panose="020B0300000000000000" pitchFamily="34" charset="-128"/>
              <a:ea typeface="Hiragino Kaku Gothic Pro W3" panose="020B0300000000000000" pitchFamily="34" charset="-128"/>
            </a:endParaRPr>
          </a:p>
        </p:txBody>
      </p:sp>
      <p:sp>
        <p:nvSpPr>
          <p:cNvPr id="29" name="テキスト ボックス 28">
            <a:extLst>
              <a:ext uri="{FF2B5EF4-FFF2-40B4-BE49-F238E27FC236}">
                <a16:creationId xmlns:a16="http://schemas.microsoft.com/office/drawing/2014/main" id="{F7FEA181-A7AC-A348-98AC-7AFBCBEA8747}"/>
              </a:ext>
            </a:extLst>
          </p:cNvPr>
          <p:cNvSpPr txBox="1"/>
          <p:nvPr/>
        </p:nvSpPr>
        <p:spPr>
          <a:xfrm>
            <a:off x="5007829" y="5615927"/>
            <a:ext cx="466794" cy="261610"/>
          </a:xfrm>
          <a:prstGeom prst="rect">
            <a:avLst/>
          </a:prstGeom>
          <a:noFill/>
        </p:spPr>
        <p:txBody>
          <a:bodyPr wrap="none" rtlCol="0">
            <a:spAutoFit/>
          </a:bodyPr>
          <a:lstStyle/>
          <a:p>
            <a:r>
              <a:rPr kumimoji="1" lang="ja-JP" altLang="en-US" sz="1100">
                <a:latin typeface="Hiragino Kaku Gothic Pro W3" panose="020B0300000000000000" pitchFamily="34" charset="-128"/>
                <a:ea typeface="Hiragino Kaku Gothic Pro W3" panose="020B0300000000000000" pitchFamily="34" charset="-128"/>
              </a:rPr>
              <a:t>壺１</a:t>
            </a:r>
          </a:p>
        </p:txBody>
      </p:sp>
      <p:sp>
        <p:nvSpPr>
          <p:cNvPr id="39" name="テキスト ボックス 38">
            <a:extLst>
              <a:ext uri="{FF2B5EF4-FFF2-40B4-BE49-F238E27FC236}">
                <a16:creationId xmlns:a16="http://schemas.microsoft.com/office/drawing/2014/main" id="{7BB3F4E6-B0D6-1E45-94C4-8E714E276ED1}"/>
              </a:ext>
            </a:extLst>
          </p:cNvPr>
          <p:cNvSpPr txBox="1"/>
          <p:nvPr/>
        </p:nvSpPr>
        <p:spPr>
          <a:xfrm>
            <a:off x="5921434" y="5615927"/>
            <a:ext cx="466794" cy="261610"/>
          </a:xfrm>
          <a:prstGeom prst="rect">
            <a:avLst/>
          </a:prstGeom>
          <a:noFill/>
        </p:spPr>
        <p:txBody>
          <a:bodyPr wrap="none" rtlCol="0">
            <a:spAutoFit/>
          </a:bodyPr>
          <a:lstStyle/>
          <a:p>
            <a:r>
              <a:rPr kumimoji="1" lang="ja-JP" altLang="en-US" sz="1100">
                <a:latin typeface="Hiragino Kaku Gothic Pro W3" panose="020B0300000000000000" pitchFamily="34" charset="-128"/>
                <a:ea typeface="Hiragino Kaku Gothic Pro W3" panose="020B0300000000000000" pitchFamily="34" charset="-128"/>
              </a:rPr>
              <a:t>壺２</a:t>
            </a:r>
          </a:p>
        </p:txBody>
      </p:sp>
      <p:sp>
        <p:nvSpPr>
          <p:cNvPr id="40" name="テキスト ボックス 39">
            <a:extLst>
              <a:ext uri="{FF2B5EF4-FFF2-40B4-BE49-F238E27FC236}">
                <a16:creationId xmlns:a16="http://schemas.microsoft.com/office/drawing/2014/main" id="{355CFB4E-FDE2-BA4B-96CE-25A53C8C7C74}"/>
              </a:ext>
            </a:extLst>
          </p:cNvPr>
          <p:cNvSpPr txBox="1"/>
          <p:nvPr/>
        </p:nvSpPr>
        <p:spPr>
          <a:xfrm>
            <a:off x="6845365" y="5621888"/>
            <a:ext cx="466794" cy="261610"/>
          </a:xfrm>
          <a:prstGeom prst="rect">
            <a:avLst/>
          </a:prstGeom>
          <a:noFill/>
        </p:spPr>
        <p:txBody>
          <a:bodyPr wrap="none" rtlCol="0">
            <a:spAutoFit/>
          </a:bodyPr>
          <a:lstStyle/>
          <a:p>
            <a:r>
              <a:rPr kumimoji="1" lang="ja-JP" altLang="en-US" sz="1100">
                <a:latin typeface="Hiragino Kaku Gothic Pro W3" panose="020B0300000000000000" pitchFamily="34" charset="-128"/>
                <a:ea typeface="Hiragino Kaku Gothic Pro W3" panose="020B0300000000000000" pitchFamily="34" charset="-128"/>
              </a:rPr>
              <a:t>壺３</a:t>
            </a:r>
          </a:p>
        </p:txBody>
      </p:sp>
      <p:sp>
        <p:nvSpPr>
          <p:cNvPr id="41" name="テキスト ボックス 40">
            <a:extLst>
              <a:ext uri="{FF2B5EF4-FFF2-40B4-BE49-F238E27FC236}">
                <a16:creationId xmlns:a16="http://schemas.microsoft.com/office/drawing/2014/main" id="{7A74E767-EB96-704E-9563-07A68F417B24}"/>
              </a:ext>
            </a:extLst>
          </p:cNvPr>
          <p:cNvSpPr txBox="1"/>
          <p:nvPr/>
        </p:nvSpPr>
        <p:spPr>
          <a:xfrm>
            <a:off x="8554172" y="5622295"/>
            <a:ext cx="466794" cy="261610"/>
          </a:xfrm>
          <a:prstGeom prst="rect">
            <a:avLst/>
          </a:prstGeom>
          <a:noFill/>
        </p:spPr>
        <p:txBody>
          <a:bodyPr wrap="none" rtlCol="0">
            <a:spAutoFit/>
          </a:bodyPr>
          <a:lstStyle/>
          <a:p>
            <a:r>
              <a:rPr kumimoji="1" lang="ja-JP" altLang="en-US" sz="1100">
                <a:latin typeface="Hiragino Kaku Gothic Pro W3" panose="020B0300000000000000" pitchFamily="34" charset="-128"/>
                <a:ea typeface="Hiragino Kaku Gothic Pro W3" panose="020B0300000000000000" pitchFamily="34" charset="-128"/>
              </a:rPr>
              <a:t>壺１</a:t>
            </a:r>
          </a:p>
        </p:txBody>
      </p:sp>
      <p:sp>
        <p:nvSpPr>
          <p:cNvPr id="42" name="テキスト ボックス 41">
            <a:extLst>
              <a:ext uri="{FF2B5EF4-FFF2-40B4-BE49-F238E27FC236}">
                <a16:creationId xmlns:a16="http://schemas.microsoft.com/office/drawing/2014/main" id="{6B4E50BC-96A6-C543-ACD0-6D94EEB3FA7F}"/>
              </a:ext>
            </a:extLst>
          </p:cNvPr>
          <p:cNvSpPr txBox="1"/>
          <p:nvPr/>
        </p:nvSpPr>
        <p:spPr>
          <a:xfrm>
            <a:off x="9467777" y="5622295"/>
            <a:ext cx="466794" cy="261610"/>
          </a:xfrm>
          <a:prstGeom prst="rect">
            <a:avLst/>
          </a:prstGeom>
          <a:noFill/>
        </p:spPr>
        <p:txBody>
          <a:bodyPr wrap="none" rtlCol="0">
            <a:spAutoFit/>
          </a:bodyPr>
          <a:lstStyle/>
          <a:p>
            <a:r>
              <a:rPr kumimoji="1" lang="ja-JP" altLang="en-US" sz="1100">
                <a:latin typeface="Hiragino Kaku Gothic Pro W3" panose="020B0300000000000000" pitchFamily="34" charset="-128"/>
                <a:ea typeface="Hiragino Kaku Gothic Pro W3" panose="020B0300000000000000" pitchFamily="34" charset="-128"/>
              </a:rPr>
              <a:t>壺２</a:t>
            </a:r>
          </a:p>
        </p:txBody>
      </p:sp>
      <p:sp>
        <p:nvSpPr>
          <p:cNvPr id="43" name="テキスト ボックス 42">
            <a:extLst>
              <a:ext uri="{FF2B5EF4-FFF2-40B4-BE49-F238E27FC236}">
                <a16:creationId xmlns:a16="http://schemas.microsoft.com/office/drawing/2014/main" id="{3A5BD5D5-7EC4-D946-8125-793B8605D5B7}"/>
              </a:ext>
            </a:extLst>
          </p:cNvPr>
          <p:cNvSpPr txBox="1"/>
          <p:nvPr/>
        </p:nvSpPr>
        <p:spPr>
          <a:xfrm>
            <a:off x="10391708" y="5628256"/>
            <a:ext cx="466794" cy="261610"/>
          </a:xfrm>
          <a:prstGeom prst="rect">
            <a:avLst/>
          </a:prstGeom>
          <a:noFill/>
        </p:spPr>
        <p:txBody>
          <a:bodyPr wrap="none" rtlCol="0">
            <a:spAutoFit/>
          </a:bodyPr>
          <a:lstStyle/>
          <a:p>
            <a:r>
              <a:rPr kumimoji="1" lang="ja-JP" altLang="en-US" sz="1100">
                <a:latin typeface="Hiragino Kaku Gothic Pro W3" panose="020B0300000000000000" pitchFamily="34" charset="-128"/>
                <a:ea typeface="Hiragino Kaku Gothic Pro W3" panose="020B0300000000000000" pitchFamily="34" charset="-128"/>
              </a:rPr>
              <a:t>壺３</a:t>
            </a:r>
          </a:p>
        </p:txBody>
      </p:sp>
      <p:sp>
        <p:nvSpPr>
          <p:cNvPr id="11" name="直角三角形 10">
            <a:extLst>
              <a:ext uri="{FF2B5EF4-FFF2-40B4-BE49-F238E27FC236}">
                <a16:creationId xmlns:a16="http://schemas.microsoft.com/office/drawing/2014/main" id="{6376010D-9CE2-844B-96DB-944AD5705197}"/>
              </a:ext>
            </a:extLst>
          </p:cNvPr>
          <p:cNvSpPr/>
          <p:nvPr/>
        </p:nvSpPr>
        <p:spPr>
          <a:xfrm rot="13328554">
            <a:off x="3875946" y="4389921"/>
            <a:ext cx="249418" cy="263133"/>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直角三角形 43">
            <a:extLst>
              <a:ext uri="{FF2B5EF4-FFF2-40B4-BE49-F238E27FC236}">
                <a16:creationId xmlns:a16="http://schemas.microsoft.com/office/drawing/2014/main" id="{0A01D7D9-71B3-8641-8B7B-ECA05BCC68E5}"/>
              </a:ext>
            </a:extLst>
          </p:cNvPr>
          <p:cNvSpPr/>
          <p:nvPr/>
        </p:nvSpPr>
        <p:spPr>
          <a:xfrm rot="13328554">
            <a:off x="7479486" y="4389920"/>
            <a:ext cx="249418" cy="263133"/>
          </a:xfrm>
          <a:prstGeom prst="r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973075F-EDF4-E14B-B2CC-5D872FA2A74D}"/>
              </a:ext>
            </a:extLst>
          </p:cNvPr>
          <p:cNvSpPr txBox="1"/>
          <p:nvPr/>
        </p:nvSpPr>
        <p:spPr>
          <a:xfrm>
            <a:off x="7938512" y="5990674"/>
            <a:ext cx="3525324" cy="612091"/>
          </a:xfrm>
          <a:prstGeom prst="rect">
            <a:avLst/>
          </a:prstGeom>
          <a:noFill/>
        </p:spPr>
        <p:txBody>
          <a:bodyPr wrap="none" rtlCol="0">
            <a:spAutoFit/>
          </a:bodyPr>
          <a:lstStyle/>
          <a:p>
            <a:pPr>
              <a:lnSpc>
                <a:spcPct val="150000"/>
              </a:lnSpc>
            </a:pPr>
            <a:r>
              <a:rPr kumimoji="1" lang="en-US" altLang="ja-JP" sz="1200" dirty="0">
                <a:latin typeface="Hiragino Kaku Gothic Pro W3" panose="020B0300000000000000" pitchFamily="34" charset="-128"/>
                <a:ea typeface="Hiragino Kaku Gothic Pro W3" panose="020B0300000000000000" pitchFamily="34" charset="-128"/>
              </a:rPr>
              <a:t>2</a:t>
            </a:r>
            <a:r>
              <a:rPr kumimoji="1" lang="ja-JP" altLang="en-US" sz="1200">
                <a:latin typeface="Hiragino Kaku Gothic Pro W3" panose="020B0300000000000000" pitchFamily="34" charset="-128"/>
                <a:ea typeface="Hiragino Kaku Gothic Pro W3" panose="020B0300000000000000" pitchFamily="34" charset="-128"/>
              </a:rPr>
              <a:t>回続けて赤玉が出たので</a:t>
            </a:r>
            <a:endParaRPr kumimoji="1" lang="en-US" altLang="ja-JP" sz="12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1200">
                <a:latin typeface="Hiragino Kaku Gothic Pro W3" panose="020B0300000000000000" pitchFamily="34" charset="-128"/>
                <a:ea typeface="Hiragino Kaku Gothic Pro W3" panose="020B0300000000000000" pitchFamily="34" charset="-128"/>
              </a:rPr>
              <a:t>壺３</a:t>
            </a:r>
            <a:r>
              <a:rPr lang="en-US" altLang="ja-JP" sz="1200" dirty="0">
                <a:latin typeface="Hiragino Kaku Gothic Pro W3" panose="020B0300000000000000" pitchFamily="34" charset="-128"/>
                <a:ea typeface="Hiragino Kaku Gothic Pro W3" panose="020B0300000000000000" pitchFamily="34" charset="-128"/>
              </a:rPr>
              <a:t>(</a:t>
            </a:r>
            <a:r>
              <a:rPr lang="ja-JP" altLang="en-US" sz="1200">
                <a:latin typeface="Hiragino Kaku Gothic Pro W3" panose="020B0300000000000000" pitchFamily="34" charset="-128"/>
                <a:ea typeface="Hiragino Kaku Gothic Pro W3" panose="020B0300000000000000" pitchFamily="34" charset="-128"/>
              </a:rPr>
              <a:t>赤玉３個</a:t>
            </a:r>
            <a:r>
              <a:rPr lang="en-US" altLang="ja-JP" sz="1200" dirty="0">
                <a:latin typeface="Hiragino Kaku Gothic Pro W3" panose="020B0300000000000000" pitchFamily="34" charset="-128"/>
                <a:ea typeface="Hiragino Kaku Gothic Pro W3" panose="020B0300000000000000" pitchFamily="34" charset="-128"/>
              </a:rPr>
              <a:t>)</a:t>
            </a:r>
            <a:r>
              <a:rPr lang="ja-JP" altLang="en-US" sz="1200">
                <a:latin typeface="Hiragino Kaku Gothic Pro W3" panose="020B0300000000000000" pitchFamily="34" charset="-128"/>
                <a:ea typeface="Hiragino Kaku Gothic Pro W3" panose="020B0300000000000000" pitchFamily="34" charset="-128"/>
              </a:rPr>
              <a:t>の確率が上がっているのは直感的</a:t>
            </a:r>
            <a:endParaRPr kumimoji="1" lang="ja-JP" altLang="en-US" sz="1200">
              <a:latin typeface="Hiragino Kaku Gothic Pro W3" panose="020B0300000000000000" pitchFamily="34" charset="-128"/>
              <a:ea typeface="Hiragino Kaku Gothic Pro W3" panose="020B0300000000000000" pitchFamily="34" charset="-128"/>
            </a:endParaRPr>
          </a:p>
        </p:txBody>
      </p:sp>
      <p:sp>
        <p:nvSpPr>
          <p:cNvPr id="14" name="日付プレースホルダー 13">
            <a:extLst>
              <a:ext uri="{FF2B5EF4-FFF2-40B4-BE49-F238E27FC236}">
                <a16:creationId xmlns:a16="http://schemas.microsoft.com/office/drawing/2014/main" id="{6DBC3CD8-A0F5-984D-90BD-F9DBA9C1782F}"/>
              </a:ext>
            </a:extLst>
          </p:cNvPr>
          <p:cNvSpPr>
            <a:spLocks noGrp="1"/>
          </p:cNvSpPr>
          <p:nvPr>
            <p:ph type="dt" sz="half" idx="10"/>
          </p:nvPr>
        </p:nvSpPr>
        <p:spPr/>
        <p:txBody>
          <a:bodyPr/>
          <a:lstStyle/>
          <a:p>
            <a:fld id="{10253DBF-46BF-4445-8962-91620341EC2A}" type="datetime1">
              <a:rPr kumimoji="1" lang="ja-JP" altLang="en-US" smtClean="0"/>
              <a:t>2022/3/21</a:t>
            </a:fld>
            <a:endParaRPr kumimoji="1" lang="ja-JP" altLang="en-US"/>
          </a:p>
        </p:txBody>
      </p:sp>
      <p:sp>
        <p:nvSpPr>
          <p:cNvPr id="15" name="スライド番号プレースホルダー 14">
            <a:extLst>
              <a:ext uri="{FF2B5EF4-FFF2-40B4-BE49-F238E27FC236}">
                <a16:creationId xmlns:a16="http://schemas.microsoft.com/office/drawing/2014/main" id="{BE7B70EE-A864-F34E-ACDF-4846A0432DBD}"/>
              </a:ext>
            </a:extLst>
          </p:cNvPr>
          <p:cNvSpPr>
            <a:spLocks noGrp="1"/>
          </p:cNvSpPr>
          <p:nvPr>
            <p:ph type="sldNum" sz="quarter" idx="12"/>
          </p:nvPr>
        </p:nvSpPr>
        <p:spPr/>
        <p:txBody>
          <a:bodyPr/>
          <a:lstStyle/>
          <a:p>
            <a:fld id="{A656C2C8-CEF6-9746-8F71-B28302ED3BCE}" type="slidenum">
              <a:rPr kumimoji="1" lang="ja-JP" altLang="en-US" smtClean="0"/>
              <a:t>49</a:t>
            </a:fld>
            <a:endParaRPr kumimoji="1" lang="ja-JP" altLang="en-US"/>
          </a:p>
        </p:txBody>
      </p:sp>
    </p:spTree>
    <p:extLst>
      <p:ext uri="{BB962C8B-B14F-4D97-AF65-F5344CB8AC3E}">
        <p14:creationId xmlns:p14="http://schemas.microsoft.com/office/powerpoint/2010/main" val="3602826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11DCAEE-6CF5-7740-8425-8E0EB671162D}"/>
              </a:ext>
            </a:extLst>
          </p:cNvPr>
          <p:cNvSpPr/>
          <p:nvPr/>
        </p:nvSpPr>
        <p:spPr>
          <a:xfrm>
            <a:off x="501040" y="1305386"/>
            <a:ext cx="11210796" cy="17526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C8AF0917-C249-FD45-BC8C-1B5986BE8E44}"/>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3" name="正方形/長方形 2">
            <a:extLst>
              <a:ext uri="{FF2B5EF4-FFF2-40B4-BE49-F238E27FC236}">
                <a16:creationId xmlns:a16="http://schemas.microsoft.com/office/drawing/2014/main" id="{9F95D3D0-4C51-7746-8B1C-10450722BB1C}"/>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a:latin typeface="Hiragino Kaku Gothic Pro W3" panose="020B0300000000000000" pitchFamily="34" charset="-128"/>
                <a:ea typeface="Hiragino Kaku Gothic Pro W3" panose="020B0300000000000000" pitchFamily="34" charset="-128"/>
              </a:rPr>
              <a:t>試し問題</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8" name="テキスト ボックス 7">
            <a:extLst>
              <a:ext uri="{FF2B5EF4-FFF2-40B4-BE49-F238E27FC236}">
                <a16:creationId xmlns:a16="http://schemas.microsoft.com/office/drawing/2014/main" id="{8677916C-73DA-ED4A-8FB5-1F0BF0F603C4}"/>
              </a:ext>
            </a:extLst>
          </p:cNvPr>
          <p:cNvSpPr txBox="1"/>
          <p:nvPr/>
        </p:nvSpPr>
        <p:spPr>
          <a:xfrm>
            <a:off x="3599728" y="687947"/>
            <a:ext cx="5947462"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目の前の人が嘘付きかベイズ推定を使って見極めよう</a:t>
            </a:r>
          </a:p>
        </p:txBody>
      </p:sp>
      <p:sp>
        <p:nvSpPr>
          <p:cNvPr id="6" name="日付プレースホルダー 5">
            <a:extLst>
              <a:ext uri="{FF2B5EF4-FFF2-40B4-BE49-F238E27FC236}">
                <a16:creationId xmlns:a16="http://schemas.microsoft.com/office/drawing/2014/main" id="{F8051CD9-0730-5F46-BED7-51DA940A3700}"/>
              </a:ext>
            </a:extLst>
          </p:cNvPr>
          <p:cNvSpPr>
            <a:spLocks noGrp="1"/>
          </p:cNvSpPr>
          <p:nvPr>
            <p:ph type="dt" sz="half" idx="10"/>
          </p:nvPr>
        </p:nvSpPr>
        <p:spPr/>
        <p:txBody>
          <a:bodyPr/>
          <a:lstStyle/>
          <a:p>
            <a:fld id="{0E44DCE1-660B-924D-B007-1D4A29300073}" type="datetime1">
              <a:rPr kumimoji="1" lang="ja-JP" altLang="en-US" smtClean="0"/>
              <a:t>2022/3/21</a:t>
            </a:fld>
            <a:endParaRPr kumimoji="1" lang="ja-JP" altLang="en-US"/>
          </a:p>
        </p:txBody>
      </p:sp>
      <p:sp>
        <p:nvSpPr>
          <p:cNvPr id="7" name="スライド番号プレースホルダー 6">
            <a:extLst>
              <a:ext uri="{FF2B5EF4-FFF2-40B4-BE49-F238E27FC236}">
                <a16:creationId xmlns:a16="http://schemas.microsoft.com/office/drawing/2014/main" id="{F3A32337-C61C-FC42-A037-180BECD25B80}"/>
              </a:ext>
            </a:extLst>
          </p:cNvPr>
          <p:cNvSpPr>
            <a:spLocks noGrp="1"/>
          </p:cNvSpPr>
          <p:nvPr>
            <p:ph type="sldNum" sz="quarter" idx="12"/>
          </p:nvPr>
        </p:nvSpPr>
        <p:spPr/>
        <p:txBody>
          <a:bodyPr/>
          <a:lstStyle/>
          <a:p>
            <a:fld id="{A656C2C8-CEF6-9746-8F71-B28302ED3BCE}" type="slidenum">
              <a:rPr kumimoji="1" lang="ja-JP" altLang="en-US" smtClean="0"/>
              <a:t>5</a:t>
            </a:fld>
            <a:endParaRPr kumimoji="1" lang="ja-JP" altLang="en-US"/>
          </a:p>
        </p:txBody>
      </p:sp>
      <p:sp>
        <p:nvSpPr>
          <p:cNvPr id="9" name="テキスト ボックス 8">
            <a:extLst>
              <a:ext uri="{FF2B5EF4-FFF2-40B4-BE49-F238E27FC236}">
                <a16:creationId xmlns:a16="http://schemas.microsoft.com/office/drawing/2014/main" id="{C3814777-2F84-164C-B166-076727E99BE2}"/>
              </a:ext>
            </a:extLst>
          </p:cNvPr>
          <p:cNvSpPr txBox="1"/>
          <p:nvPr/>
        </p:nvSpPr>
        <p:spPr>
          <a:xfrm>
            <a:off x="526024" y="3259413"/>
            <a:ext cx="9778639" cy="2949462"/>
          </a:xfrm>
          <a:prstGeom prst="rect">
            <a:avLst/>
          </a:prstGeom>
          <a:noFill/>
        </p:spPr>
        <p:txBody>
          <a:bodyPr wrap="none" rtlCol="0">
            <a:spAutoFit/>
          </a:bodyPr>
          <a:lstStyle/>
          <a:p>
            <a:pPr>
              <a:lnSpc>
                <a:spcPct val="150000"/>
              </a:lnSpc>
            </a:pPr>
            <a:r>
              <a:rPr lang="ja-JP" altLang="en-US">
                <a:latin typeface="Hiragino Kaku Gothic Pro W3" panose="020B0300000000000000" pitchFamily="34" charset="-128"/>
                <a:ea typeface="Hiragino Kaku Gothic Pro W3" panose="020B0300000000000000" pitchFamily="34" charset="-128"/>
              </a:rPr>
              <a:t>嘘つきに関するアンケート調査の結果を見たところ、嘘つきが嘘をいう確率が</a:t>
            </a:r>
            <a:r>
              <a:rPr lang="en-US" altLang="ja-JP" dirty="0">
                <a:latin typeface="Hiragino Kaku Gothic Pro W3" panose="020B0300000000000000" pitchFamily="34" charset="-128"/>
                <a:ea typeface="Hiragino Kaku Gothic Pro W3" panose="020B0300000000000000" pitchFamily="34" charset="-128"/>
              </a:rPr>
              <a:t>0.8</a:t>
            </a:r>
            <a:r>
              <a:rPr lang="ja-JP" altLang="en-US">
                <a:latin typeface="Hiragino Kaku Gothic Pro W3" panose="020B0300000000000000" pitchFamily="34" charset="-128"/>
                <a:ea typeface="Hiragino Kaku Gothic Pro W3" panose="020B0300000000000000" pitchFamily="34" charset="-128"/>
              </a:rPr>
              <a:t>、</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正直者嘘を言う確率が</a:t>
            </a:r>
            <a:r>
              <a:rPr lang="en-US" altLang="ja-JP" dirty="0">
                <a:latin typeface="Hiragino Kaku Gothic Pro W3" panose="020B0300000000000000" pitchFamily="34" charset="-128"/>
                <a:ea typeface="Hiragino Kaku Gothic Pro W3" panose="020B0300000000000000" pitchFamily="34" charset="-128"/>
              </a:rPr>
              <a:t>0.1</a:t>
            </a:r>
            <a:r>
              <a:rPr lang="ja-JP" altLang="en-US">
                <a:latin typeface="Hiragino Kaku Gothic Pro W3" panose="020B0300000000000000" pitchFamily="34" charset="-128"/>
                <a:ea typeface="Hiragino Kaku Gothic Pro W3" panose="020B0300000000000000" pitchFamily="34" charset="-128"/>
              </a:rPr>
              <a:t>と分りました</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b="1">
                <a:solidFill>
                  <a:srgbClr val="1E8A14"/>
                </a:solidFill>
                <a:latin typeface="Hiragino Kaku Gothic Pro W3" panose="020B0300000000000000" pitchFamily="34" charset="-128"/>
                <a:ea typeface="Hiragino Kaku Gothic Pro W3" panose="020B0300000000000000" pitchFamily="34" charset="-128"/>
              </a:rPr>
              <a:t>今、その候補者が過去に１度嘘をついた事があるという情報を手に入れました</a:t>
            </a:r>
            <a:endParaRPr lang="en-US" altLang="ja-JP" b="1" dirty="0">
              <a:solidFill>
                <a:srgbClr val="1E8A14"/>
              </a:solidFill>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その候補者は</a:t>
            </a:r>
            <a:r>
              <a:rPr lang="en-US" altLang="ja-JP" dirty="0">
                <a:latin typeface="Hiragino Kaku Gothic Pro W3" panose="020B0300000000000000" pitchFamily="34" charset="-128"/>
                <a:ea typeface="Hiragino Kaku Gothic Pro W3" panose="020B0300000000000000" pitchFamily="34" charset="-128"/>
              </a:rPr>
              <a:t>①</a:t>
            </a:r>
            <a:r>
              <a:rPr lang="ja-JP" altLang="en-US">
                <a:latin typeface="Hiragino Kaku Gothic Pro W3" panose="020B0300000000000000" pitchFamily="34" charset="-128"/>
                <a:ea typeface="Hiragino Kaku Gothic Pro W3" panose="020B0300000000000000" pitchFamily="34" charset="-128"/>
              </a:rPr>
              <a:t>嘘つきであるため嘘をついたという可能性と、</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en-US" altLang="ja-JP" dirty="0">
                <a:latin typeface="Hiragino Kaku Gothic Pro W3" panose="020B0300000000000000" pitchFamily="34" charset="-128"/>
                <a:ea typeface="Hiragino Kaku Gothic Pro W3" panose="020B0300000000000000" pitchFamily="34" charset="-128"/>
              </a:rPr>
              <a:t>②</a:t>
            </a:r>
            <a:r>
              <a:rPr lang="ja-JP" altLang="en-US">
                <a:latin typeface="Hiragino Kaku Gothic Pro W3" panose="020B0300000000000000" pitchFamily="34" charset="-128"/>
                <a:ea typeface="Hiragino Kaku Gothic Pro W3" panose="020B0300000000000000" pitchFamily="34" charset="-128"/>
              </a:rPr>
              <a:t>正直者であるにも関わらず嘘をついたという</a:t>
            </a:r>
            <a:r>
              <a:rPr lang="en-US" altLang="ja-JP" dirty="0">
                <a:latin typeface="Hiragino Kaku Gothic Pro W3" panose="020B0300000000000000" pitchFamily="34" charset="-128"/>
                <a:ea typeface="Hiragino Kaku Gothic Pro W3" panose="020B0300000000000000" pitchFamily="34" charset="-128"/>
              </a:rPr>
              <a:t>2</a:t>
            </a:r>
            <a:r>
              <a:rPr lang="ja-JP" altLang="en-US">
                <a:latin typeface="Hiragino Kaku Gothic Pro W3" panose="020B0300000000000000" pitchFamily="34" charset="-128"/>
                <a:ea typeface="Hiragino Kaku Gothic Pro W3" panose="020B0300000000000000" pitchFamily="34" charset="-128"/>
              </a:rPr>
              <a:t>通りの可能性が考えられます。</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en-US" altLang="ja-JP" dirty="0">
                <a:latin typeface="Hiragino Kaku Gothic Pro W3" panose="020B0300000000000000" pitchFamily="34" charset="-128"/>
                <a:ea typeface="Hiragino Kaku Gothic Pro W3" panose="020B0300000000000000" pitchFamily="34" charset="-128"/>
              </a:rPr>
              <a:t>①</a:t>
            </a:r>
            <a:r>
              <a:rPr lang="ja-JP" altLang="en-US">
                <a:latin typeface="Hiragino Kaku Gothic Pro W3" panose="020B0300000000000000" pitchFamily="34" charset="-128"/>
                <a:ea typeface="Hiragino Kaku Gothic Pro W3" panose="020B0300000000000000" pitchFamily="34" charset="-128"/>
              </a:rPr>
              <a:t>の確率は</a:t>
            </a:r>
            <a:r>
              <a:rPr lang="en-US" altLang="ja-JP" dirty="0">
                <a:latin typeface="Hiragino Kaku Gothic Pro W3" panose="020B0300000000000000" pitchFamily="34" charset="-128"/>
                <a:ea typeface="Hiragino Kaku Gothic Pro W3" panose="020B0300000000000000" pitchFamily="34" charset="-128"/>
              </a:rPr>
              <a:t>0.5×0.8 =0.4</a:t>
            </a:r>
            <a:r>
              <a:rPr lang="ja-JP" altLang="en-US">
                <a:latin typeface="Hiragino Kaku Gothic Pro W3" panose="020B0300000000000000" pitchFamily="34" charset="-128"/>
                <a:ea typeface="Hiragino Kaku Gothic Pro W3" panose="020B0300000000000000" pitchFamily="34" charset="-128"/>
              </a:rPr>
              <a:t>、</a:t>
            </a:r>
            <a:r>
              <a:rPr lang="en-US" altLang="ja-JP" dirty="0">
                <a:latin typeface="Hiragino Kaku Gothic Pro W3" panose="020B0300000000000000" pitchFamily="34" charset="-128"/>
                <a:ea typeface="Hiragino Kaku Gothic Pro W3" panose="020B0300000000000000" pitchFamily="34" charset="-128"/>
              </a:rPr>
              <a:t>②</a:t>
            </a:r>
            <a:r>
              <a:rPr lang="ja-JP" altLang="en-US">
                <a:latin typeface="Hiragino Kaku Gothic Pro W3" panose="020B0300000000000000" pitchFamily="34" charset="-128"/>
                <a:ea typeface="Hiragino Kaku Gothic Pro W3" panose="020B0300000000000000" pitchFamily="34" charset="-128"/>
              </a:rPr>
              <a:t>の確率は</a:t>
            </a:r>
            <a:r>
              <a:rPr lang="en-US" altLang="ja-JP" dirty="0">
                <a:latin typeface="Hiragino Kaku Gothic Pro W3" panose="020B0300000000000000" pitchFamily="34" charset="-128"/>
                <a:ea typeface="Hiragino Kaku Gothic Pro W3" panose="020B0300000000000000" pitchFamily="34" charset="-128"/>
              </a:rPr>
              <a:t>0.5×0.1</a:t>
            </a:r>
            <a:r>
              <a:rPr lang="ja-JP" altLang="en-US">
                <a:latin typeface="Hiragino Kaku Gothic Pro W3" panose="020B0300000000000000" pitchFamily="34" charset="-128"/>
                <a:ea typeface="Hiragino Kaku Gothic Pro W3" panose="020B0300000000000000" pitchFamily="34" charset="-128"/>
              </a:rPr>
              <a:t>＝</a:t>
            </a:r>
            <a:r>
              <a:rPr lang="en-US" altLang="ja-JP" dirty="0">
                <a:latin typeface="Hiragino Kaku Gothic Pro W3" panose="020B0300000000000000" pitchFamily="34" charset="-128"/>
                <a:ea typeface="Hiragino Kaku Gothic Pro W3" panose="020B0300000000000000" pitchFamily="34" charset="-128"/>
              </a:rPr>
              <a:t>0.05</a:t>
            </a:r>
            <a:r>
              <a:rPr lang="ja-JP" altLang="en-US">
                <a:latin typeface="Hiragino Kaku Gothic Pro W3" panose="020B0300000000000000" pitchFamily="34" charset="-128"/>
                <a:ea typeface="Hiragino Kaku Gothic Pro W3" panose="020B0300000000000000" pitchFamily="34" charset="-128"/>
              </a:rPr>
              <a:t>だとすぐ計算できます。</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つまり、嘘つきなため嘘をついた確率はと正直者なのに嘘をついた確率の比は</a:t>
            </a:r>
            <a:r>
              <a:rPr lang="en-US" altLang="ja-JP" dirty="0">
                <a:latin typeface="Hiragino Kaku Gothic Pro W3" panose="020B0300000000000000" pitchFamily="34" charset="-128"/>
                <a:ea typeface="Hiragino Kaku Gothic Pro W3" panose="020B0300000000000000" pitchFamily="34" charset="-128"/>
              </a:rPr>
              <a:t>8:1</a:t>
            </a:r>
            <a:r>
              <a:rPr lang="ja-JP" altLang="en-US">
                <a:latin typeface="Hiragino Kaku Gothic Pro W3" panose="020B0300000000000000" pitchFamily="34" charset="-128"/>
                <a:ea typeface="Hiragino Kaku Gothic Pro W3" panose="020B0300000000000000" pitchFamily="34" charset="-128"/>
              </a:rPr>
              <a:t>となります</a:t>
            </a:r>
            <a:endParaRPr lang="en-US" altLang="ja-JP" dirty="0">
              <a:latin typeface="Hiragino Kaku Gothic Pro W3" panose="020B0300000000000000" pitchFamily="34" charset="-128"/>
              <a:ea typeface="Hiragino Kaku Gothic Pro W3" panose="020B0300000000000000" pitchFamily="34" charset="-128"/>
            </a:endParaRPr>
          </a:p>
        </p:txBody>
      </p:sp>
      <p:sp>
        <p:nvSpPr>
          <p:cNvPr id="10" name="テキスト ボックス 9">
            <a:extLst>
              <a:ext uri="{FF2B5EF4-FFF2-40B4-BE49-F238E27FC236}">
                <a16:creationId xmlns:a16="http://schemas.microsoft.com/office/drawing/2014/main" id="{F06FF98F-594C-6040-8E6F-9108AF7DFAFF}"/>
              </a:ext>
            </a:extLst>
          </p:cNvPr>
          <p:cNvSpPr txBox="1"/>
          <p:nvPr/>
        </p:nvSpPr>
        <p:spPr>
          <a:xfrm>
            <a:off x="501040" y="1423270"/>
            <a:ext cx="9674443" cy="1420261"/>
          </a:xfrm>
          <a:prstGeom prst="rect">
            <a:avLst/>
          </a:prstGeom>
          <a:noFill/>
        </p:spPr>
        <p:txBody>
          <a:bodyPr wrap="none" rtlCol="0">
            <a:spAutoFit/>
          </a:bodyPr>
          <a:lstStyle/>
          <a:p>
            <a:pPr>
              <a:lnSpc>
                <a:spcPct val="150000"/>
              </a:lnSpc>
            </a:pPr>
            <a:r>
              <a:rPr lang="ja-JP" altLang="en-US" sz="2000">
                <a:latin typeface="Hiragino Kaku Gothic Pro W3" panose="020B0300000000000000" pitchFamily="34" charset="-128"/>
                <a:ea typeface="Hiragino Kaku Gothic Pro W3" panose="020B0300000000000000" pitchFamily="34" charset="-128"/>
              </a:rPr>
              <a:t>あなたは企業で採用担当として働いています</a:t>
            </a:r>
            <a:endParaRPr lang="en-US" altLang="ja-JP" sz="20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2000">
                <a:latin typeface="Hiragino Kaku Gothic Pro W3" panose="020B0300000000000000" pitchFamily="34" charset="-128"/>
                <a:ea typeface="Hiragino Kaku Gothic Pro W3" panose="020B0300000000000000" pitchFamily="34" charset="-128"/>
              </a:rPr>
              <a:t>今年の候補者の中に、疑わしいほど素晴らしい候補者がいます</a:t>
            </a:r>
            <a:endParaRPr lang="en-US" altLang="ja-JP" sz="20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2000">
                <a:latin typeface="Hiragino Kaku Gothic Pro W3" panose="020B0300000000000000" pitchFamily="34" charset="-128"/>
                <a:ea typeface="Hiragino Kaku Gothic Pro W3" panose="020B0300000000000000" pitchFamily="34" charset="-128"/>
              </a:rPr>
              <a:t>あなたはこの候補者が嘘付きかどうか、ベイズ推定を用いて見極めたいと思います</a:t>
            </a:r>
            <a:endParaRPr lang="en-US" altLang="ja-JP" sz="2000" dirty="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25361316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Hiragino Kaku Gothic Pro W3" panose="020B0300000000000000" pitchFamily="34" charset="-128"/>
                <a:ea typeface="Hiragino Kaku Gothic Pro W3" panose="020B0300000000000000" pitchFamily="34" charset="-128"/>
              </a:rPr>
              <a:t>MAP</a:t>
            </a:r>
            <a:r>
              <a:rPr kumimoji="1" lang="ja-JP" altLang="en-US" sz="2400">
                <a:latin typeface="Hiragino Kaku Gothic Pro W3" panose="020B0300000000000000" pitchFamily="34" charset="-128"/>
                <a:ea typeface="Hiragino Kaku Gothic Pro W3" panose="020B0300000000000000" pitchFamily="34" charset="-128"/>
              </a:rPr>
              <a:t>推定</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80131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問題を使って、ベイズっぽさを更に感じよう</a:t>
            </a:r>
            <a:endParaRPr kumimoji="1" lang="ja-JP" altLang="en-US">
              <a:latin typeface="Hiragino Kaku Gothic Pro W3" panose="020B0300000000000000" pitchFamily="34" charset="-128"/>
              <a:ea typeface="Hiragino Kaku Gothic Pro W3" panose="020B0300000000000000" pitchFamily="34" charset="-128"/>
            </a:endParaRPr>
          </a:p>
        </p:txBody>
      </p:sp>
      <p:graphicFrame>
        <p:nvGraphicFramePr>
          <p:cNvPr id="6" name="グラフ 5">
            <a:extLst>
              <a:ext uri="{FF2B5EF4-FFF2-40B4-BE49-F238E27FC236}">
                <a16:creationId xmlns:a16="http://schemas.microsoft.com/office/drawing/2014/main" id="{AD72E895-C3F7-9440-9589-D23CFC3D41D1}"/>
              </a:ext>
            </a:extLst>
          </p:cNvPr>
          <p:cNvGraphicFramePr/>
          <p:nvPr/>
        </p:nvGraphicFramePr>
        <p:xfrm>
          <a:off x="1648726" y="3274055"/>
          <a:ext cx="3902004" cy="2601337"/>
        </p:xfrm>
        <a:graphic>
          <a:graphicData uri="http://schemas.openxmlformats.org/drawingml/2006/chart">
            <c:chart xmlns:c="http://schemas.openxmlformats.org/drawingml/2006/chart" xmlns:r="http://schemas.openxmlformats.org/officeDocument/2006/relationships" r:id="rId3"/>
          </a:graphicData>
        </a:graphic>
      </p:graphicFrame>
      <p:sp>
        <p:nvSpPr>
          <p:cNvPr id="2" name="テキスト ボックス 1">
            <a:extLst>
              <a:ext uri="{FF2B5EF4-FFF2-40B4-BE49-F238E27FC236}">
                <a16:creationId xmlns:a16="http://schemas.microsoft.com/office/drawing/2014/main" id="{AB9C51E4-DD3D-5340-B1D6-E1EDC16E66EB}"/>
              </a:ext>
            </a:extLst>
          </p:cNvPr>
          <p:cNvSpPr txBox="1"/>
          <p:nvPr/>
        </p:nvSpPr>
        <p:spPr>
          <a:xfrm>
            <a:off x="622300" y="1418490"/>
            <a:ext cx="10841536" cy="1287468"/>
          </a:xfrm>
          <a:prstGeom prst="rect">
            <a:avLst/>
          </a:prstGeom>
          <a:noFill/>
        </p:spPr>
        <p:txBody>
          <a:bodyPr wrap="square" rtlCol="0">
            <a:spAutoFit/>
          </a:bodyPr>
          <a:lstStyle/>
          <a:p>
            <a:pPr>
              <a:lnSpc>
                <a:spcPct val="150000"/>
              </a:lnSpc>
            </a:pPr>
            <a:r>
              <a:rPr kumimoji="1" lang="ja-JP" altLang="en-US">
                <a:latin typeface="Hiragino Kaku Gothic Pro W3" panose="020B0300000000000000" pitchFamily="34" charset="-128"/>
                <a:ea typeface="Hiragino Kaku Gothic Pro W3" panose="020B0300000000000000" pitchFamily="34" charset="-128"/>
              </a:rPr>
              <a:t>２回の試行の結果、玉を取り出している壺が壺１、壺２、壺３である確率は以下のように表された</a:t>
            </a:r>
            <a:endParaRPr kumimoji="1"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今、あなたは、玉を取り出している壺がどちらの壺かに関して、友人と賭けをする</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どの壺だとすれば、賭けに勝てるだろうか？</a:t>
            </a:r>
            <a:endParaRPr lang="en-US" altLang="ja-JP" dirty="0">
              <a:latin typeface="Hiragino Kaku Gothic Pro W3" panose="020B0300000000000000" pitchFamily="34" charset="-128"/>
              <a:ea typeface="Hiragino Kaku Gothic Pro W3" panose="020B0300000000000000" pitchFamily="34" charset="-128"/>
            </a:endParaRPr>
          </a:p>
        </p:txBody>
      </p:sp>
      <p:sp>
        <p:nvSpPr>
          <p:cNvPr id="41" name="テキスト ボックス 40">
            <a:extLst>
              <a:ext uri="{FF2B5EF4-FFF2-40B4-BE49-F238E27FC236}">
                <a16:creationId xmlns:a16="http://schemas.microsoft.com/office/drawing/2014/main" id="{7A74E767-EB96-704E-9563-07A68F417B24}"/>
              </a:ext>
            </a:extLst>
          </p:cNvPr>
          <p:cNvSpPr txBox="1"/>
          <p:nvPr/>
        </p:nvSpPr>
        <p:spPr>
          <a:xfrm>
            <a:off x="2522502" y="5738626"/>
            <a:ext cx="527178" cy="261610"/>
          </a:xfrm>
          <a:prstGeom prst="rect">
            <a:avLst/>
          </a:prstGeom>
          <a:noFill/>
        </p:spPr>
        <p:txBody>
          <a:bodyPr wrap="square" rtlCol="0" anchor="ctr">
            <a:spAutoFit/>
          </a:bodyPr>
          <a:lstStyle/>
          <a:p>
            <a:r>
              <a:rPr kumimoji="1" lang="ja-JP" altLang="en-US" sz="1100">
                <a:latin typeface="Hiragino Kaku Gothic Pro W3" panose="020B0300000000000000" pitchFamily="34" charset="-128"/>
                <a:ea typeface="Hiragino Kaku Gothic Pro W3" panose="020B0300000000000000" pitchFamily="34" charset="-128"/>
              </a:rPr>
              <a:t>壺１</a:t>
            </a:r>
          </a:p>
        </p:txBody>
      </p:sp>
      <p:sp>
        <p:nvSpPr>
          <p:cNvPr id="42" name="テキスト ボックス 41">
            <a:extLst>
              <a:ext uri="{FF2B5EF4-FFF2-40B4-BE49-F238E27FC236}">
                <a16:creationId xmlns:a16="http://schemas.microsoft.com/office/drawing/2014/main" id="{6B4E50BC-96A6-C543-ACD0-6D94EEB3FA7F}"/>
              </a:ext>
            </a:extLst>
          </p:cNvPr>
          <p:cNvSpPr txBox="1"/>
          <p:nvPr/>
        </p:nvSpPr>
        <p:spPr>
          <a:xfrm>
            <a:off x="3575807" y="5725926"/>
            <a:ext cx="527178" cy="261610"/>
          </a:xfrm>
          <a:prstGeom prst="rect">
            <a:avLst/>
          </a:prstGeom>
          <a:noFill/>
        </p:spPr>
        <p:txBody>
          <a:bodyPr wrap="square" rtlCol="0" anchor="ctr">
            <a:spAutoFit/>
          </a:bodyPr>
          <a:lstStyle/>
          <a:p>
            <a:r>
              <a:rPr kumimoji="1" lang="ja-JP" altLang="en-US" sz="1100">
                <a:latin typeface="Hiragino Kaku Gothic Pro W3" panose="020B0300000000000000" pitchFamily="34" charset="-128"/>
                <a:ea typeface="Hiragino Kaku Gothic Pro W3" panose="020B0300000000000000" pitchFamily="34" charset="-128"/>
              </a:rPr>
              <a:t>壺２</a:t>
            </a:r>
          </a:p>
        </p:txBody>
      </p:sp>
      <p:sp>
        <p:nvSpPr>
          <p:cNvPr id="43" name="テキスト ボックス 42">
            <a:extLst>
              <a:ext uri="{FF2B5EF4-FFF2-40B4-BE49-F238E27FC236}">
                <a16:creationId xmlns:a16="http://schemas.microsoft.com/office/drawing/2014/main" id="{3A5BD5D5-7EC4-D946-8125-793B8605D5B7}"/>
              </a:ext>
            </a:extLst>
          </p:cNvPr>
          <p:cNvSpPr txBox="1"/>
          <p:nvPr/>
        </p:nvSpPr>
        <p:spPr>
          <a:xfrm>
            <a:off x="4629112" y="5744587"/>
            <a:ext cx="527178" cy="261610"/>
          </a:xfrm>
          <a:prstGeom prst="rect">
            <a:avLst/>
          </a:prstGeom>
          <a:noFill/>
        </p:spPr>
        <p:txBody>
          <a:bodyPr wrap="square" rtlCol="0" anchor="ctr">
            <a:spAutoFit/>
          </a:bodyPr>
          <a:lstStyle/>
          <a:p>
            <a:r>
              <a:rPr kumimoji="1" lang="ja-JP" altLang="en-US" sz="1100">
                <a:latin typeface="Hiragino Kaku Gothic Pro W3" panose="020B0300000000000000" pitchFamily="34" charset="-128"/>
                <a:ea typeface="Hiragino Kaku Gothic Pro W3" panose="020B0300000000000000" pitchFamily="34" charset="-128"/>
              </a:rPr>
              <a:t>壺３</a:t>
            </a:r>
          </a:p>
        </p:txBody>
      </p:sp>
      <p:sp>
        <p:nvSpPr>
          <p:cNvPr id="12" name="テキスト ボックス 11">
            <a:extLst>
              <a:ext uri="{FF2B5EF4-FFF2-40B4-BE49-F238E27FC236}">
                <a16:creationId xmlns:a16="http://schemas.microsoft.com/office/drawing/2014/main" id="{ABFC51D9-E2E3-D242-8894-AF5A2AE7F334}"/>
              </a:ext>
            </a:extLst>
          </p:cNvPr>
          <p:cNvSpPr txBox="1"/>
          <p:nvPr/>
        </p:nvSpPr>
        <p:spPr>
          <a:xfrm>
            <a:off x="2247434" y="3161911"/>
            <a:ext cx="2704587" cy="584775"/>
          </a:xfrm>
          <a:prstGeom prst="rect">
            <a:avLst/>
          </a:prstGeom>
          <a:noFill/>
        </p:spPr>
        <p:txBody>
          <a:bodyPr wrap="none" rtlCol="0">
            <a:spAutoFit/>
          </a:bodyPr>
          <a:lstStyle/>
          <a:p>
            <a:pPr algn="ctr"/>
            <a:r>
              <a:rPr lang="ja-JP" altLang="en-US" sz="1600" b="1">
                <a:solidFill>
                  <a:schemeClr val="bg2">
                    <a:lumMod val="25000"/>
                  </a:schemeClr>
                </a:solidFill>
                <a:latin typeface="Hiragino Kaku Gothic Pro W3" panose="020B0300000000000000" pitchFamily="34" charset="-128"/>
                <a:ea typeface="Hiragino Kaku Gothic Pro W3" panose="020B0300000000000000" pitchFamily="34" charset="-128"/>
              </a:rPr>
              <a:t>２</a:t>
            </a:r>
            <a:r>
              <a:rPr kumimoji="1" lang="ja-JP" altLang="en-US" sz="1600" b="1">
                <a:solidFill>
                  <a:schemeClr val="bg2">
                    <a:lumMod val="25000"/>
                  </a:schemeClr>
                </a:solidFill>
                <a:latin typeface="Hiragino Kaku Gothic Pro W3" panose="020B0300000000000000" pitchFamily="34" charset="-128"/>
                <a:ea typeface="Hiragino Kaku Gothic Pro W3" panose="020B0300000000000000" pitchFamily="34" charset="-128"/>
              </a:rPr>
              <a:t>回の試行の結果に基づく</a:t>
            </a:r>
            <a:endParaRPr kumimoji="1" lang="en-US" altLang="ja-JP" sz="1600" b="1" dirty="0">
              <a:solidFill>
                <a:schemeClr val="bg2">
                  <a:lumMod val="25000"/>
                </a:schemeClr>
              </a:solidFill>
              <a:latin typeface="Hiragino Kaku Gothic Pro W3" panose="020B0300000000000000" pitchFamily="34" charset="-128"/>
              <a:ea typeface="Hiragino Kaku Gothic Pro W3" panose="020B0300000000000000" pitchFamily="34" charset="-128"/>
            </a:endParaRPr>
          </a:p>
          <a:p>
            <a:pPr algn="ctr"/>
            <a:r>
              <a:rPr lang="ja-JP" altLang="en-US" sz="1600" b="1">
                <a:solidFill>
                  <a:schemeClr val="bg2">
                    <a:lumMod val="25000"/>
                  </a:schemeClr>
                </a:solidFill>
                <a:latin typeface="Hiragino Kaku Gothic Pro W3" panose="020B0300000000000000" pitchFamily="34" charset="-128"/>
                <a:ea typeface="Hiragino Kaku Gothic Pro W3" panose="020B0300000000000000" pitchFamily="34" charset="-128"/>
              </a:rPr>
              <a:t>事後確率</a:t>
            </a:r>
            <a:endParaRPr kumimoji="1" lang="ja-JP" altLang="en-US" sz="1600" b="1">
              <a:solidFill>
                <a:schemeClr val="bg2">
                  <a:lumMod val="25000"/>
                </a:schemeClr>
              </a:solidFill>
              <a:latin typeface="Hiragino Kaku Gothic Pro W3" panose="020B0300000000000000" pitchFamily="34" charset="-128"/>
              <a:ea typeface="Hiragino Kaku Gothic Pro W3" panose="020B0300000000000000" pitchFamily="34" charset="-128"/>
            </a:endParaRPr>
          </a:p>
        </p:txBody>
      </p:sp>
      <p:sp>
        <p:nvSpPr>
          <p:cNvPr id="5" name="日付プレースホルダー 4">
            <a:extLst>
              <a:ext uri="{FF2B5EF4-FFF2-40B4-BE49-F238E27FC236}">
                <a16:creationId xmlns:a16="http://schemas.microsoft.com/office/drawing/2014/main" id="{69DAAE75-B405-C94B-882C-B43F29C40AD4}"/>
              </a:ext>
            </a:extLst>
          </p:cNvPr>
          <p:cNvSpPr>
            <a:spLocks noGrp="1"/>
          </p:cNvSpPr>
          <p:nvPr>
            <p:ph type="dt" sz="half" idx="10"/>
          </p:nvPr>
        </p:nvSpPr>
        <p:spPr/>
        <p:txBody>
          <a:bodyPr/>
          <a:lstStyle/>
          <a:p>
            <a:fld id="{CDB34A40-0B7F-8447-B475-C4BA96F6FE31}" type="datetime1">
              <a:rPr kumimoji="1" lang="ja-JP" altLang="en-US" smtClean="0"/>
              <a:t>2022/3/21</a:t>
            </a:fld>
            <a:endParaRPr kumimoji="1" lang="ja-JP" altLang="en-US"/>
          </a:p>
        </p:txBody>
      </p:sp>
      <p:sp>
        <p:nvSpPr>
          <p:cNvPr id="7" name="スライド番号プレースホルダー 6">
            <a:extLst>
              <a:ext uri="{FF2B5EF4-FFF2-40B4-BE49-F238E27FC236}">
                <a16:creationId xmlns:a16="http://schemas.microsoft.com/office/drawing/2014/main" id="{8634F07E-E386-6C45-990D-4705A434794D}"/>
              </a:ext>
            </a:extLst>
          </p:cNvPr>
          <p:cNvSpPr>
            <a:spLocks noGrp="1"/>
          </p:cNvSpPr>
          <p:nvPr>
            <p:ph type="sldNum" sz="quarter" idx="12"/>
          </p:nvPr>
        </p:nvSpPr>
        <p:spPr/>
        <p:txBody>
          <a:bodyPr/>
          <a:lstStyle/>
          <a:p>
            <a:fld id="{A656C2C8-CEF6-9746-8F71-B28302ED3BCE}" type="slidenum">
              <a:rPr kumimoji="1" lang="ja-JP" altLang="en-US" smtClean="0"/>
              <a:t>50</a:t>
            </a:fld>
            <a:endParaRPr kumimoji="1" lang="ja-JP" altLang="en-US"/>
          </a:p>
        </p:txBody>
      </p:sp>
    </p:spTree>
    <p:extLst>
      <p:ext uri="{BB962C8B-B14F-4D97-AF65-F5344CB8AC3E}">
        <p14:creationId xmlns:p14="http://schemas.microsoft.com/office/powerpoint/2010/main" val="8005635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latin typeface="Hiragino Kaku Gothic Pro W3" panose="020B0300000000000000" pitchFamily="34" charset="-128"/>
                <a:ea typeface="Hiragino Kaku Gothic Pro W3" panose="020B0300000000000000" pitchFamily="34" charset="-128"/>
              </a:rPr>
              <a:t>MAP</a:t>
            </a:r>
            <a:r>
              <a:rPr kumimoji="1" lang="ja-JP" altLang="en-US" sz="2400">
                <a:latin typeface="Hiragino Kaku Gothic Pro W3" panose="020B0300000000000000" pitchFamily="34" charset="-128"/>
                <a:ea typeface="Hiragino Kaku Gothic Pro W3" panose="020B0300000000000000" pitchFamily="34" charset="-128"/>
              </a:rPr>
              <a:t>推定</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4801314" cy="369332"/>
          </a:xfrm>
          <a:prstGeom prst="rect">
            <a:avLst/>
          </a:prstGeom>
          <a:noFill/>
        </p:spPr>
        <p:txBody>
          <a:bodyPr wrap="none" rtlCol="0">
            <a:spAutoFit/>
          </a:bodyPr>
          <a:lstStyle/>
          <a:p>
            <a:r>
              <a:rPr lang="ja-JP" altLang="en-US">
                <a:latin typeface="Hiragino Kaku Gothic Pro W3" panose="020B0300000000000000" pitchFamily="34" charset="-128"/>
                <a:ea typeface="Hiragino Kaku Gothic Pro W3" panose="020B0300000000000000" pitchFamily="34" charset="-128"/>
              </a:rPr>
              <a:t>問題を使って、ベイズっぽさを更に感じよう</a:t>
            </a:r>
            <a:endParaRPr kumimoji="1" lang="ja-JP" altLang="en-US">
              <a:latin typeface="Hiragino Kaku Gothic Pro W3" panose="020B0300000000000000" pitchFamily="34" charset="-128"/>
              <a:ea typeface="Hiragino Kaku Gothic Pro W3" panose="020B0300000000000000" pitchFamily="34" charset="-128"/>
            </a:endParaRPr>
          </a:p>
        </p:txBody>
      </p:sp>
      <p:graphicFrame>
        <p:nvGraphicFramePr>
          <p:cNvPr id="6" name="グラフ 5">
            <a:extLst>
              <a:ext uri="{FF2B5EF4-FFF2-40B4-BE49-F238E27FC236}">
                <a16:creationId xmlns:a16="http://schemas.microsoft.com/office/drawing/2014/main" id="{AD72E895-C3F7-9440-9589-D23CFC3D41D1}"/>
              </a:ext>
            </a:extLst>
          </p:cNvPr>
          <p:cNvGraphicFramePr/>
          <p:nvPr/>
        </p:nvGraphicFramePr>
        <p:xfrm>
          <a:off x="1648726" y="3274055"/>
          <a:ext cx="3902004" cy="2601337"/>
        </p:xfrm>
        <a:graphic>
          <a:graphicData uri="http://schemas.openxmlformats.org/drawingml/2006/chart">
            <c:chart xmlns:c="http://schemas.openxmlformats.org/drawingml/2006/chart" xmlns:r="http://schemas.openxmlformats.org/officeDocument/2006/relationships" r:id="rId3"/>
          </a:graphicData>
        </a:graphic>
      </p:graphicFrame>
      <p:sp>
        <p:nvSpPr>
          <p:cNvPr id="2" name="テキスト ボックス 1">
            <a:extLst>
              <a:ext uri="{FF2B5EF4-FFF2-40B4-BE49-F238E27FC236}">
                <a16:creationId xmlns:a16="http://schemas.microsoft.com/office/drawing/2014/main" id="{AB9C51E4-DD3D-5340-B1D6-E1EDC16E66EB}"/>
              </a:ext>
            </a:extLst>
          </p:cNvPr>
          <p:cNvSpPr txBox="1"/>
          <p:nvPr/>
        </p:nvSpPr>
        <p:spPr>
          <a:xfrm>
            <a:off x="622300" y="1418490"/>
            <a:ext cx="10841536" cy="1287468"/>
          </a:xfrm>
          <a:prstGeom prst="rect">
            <a:avLst/>
          </a:prstGeom>
          <a:noFill/>
        </p:spPr>
        <p:txBody>
          <a:bodyPr wrap="square" rtlCol="0">
            <a:spAutoFit/>
          </a:bodyPr>
          <a:lstStyle/>
          <a:p>
            <a:pPr>
              <a:lnSpc>
                <a:spcPct val="150000"/>
              </a:lnSpc>
            </a:pPr>
            <a:r>
              <a:rPr kumimoji="1" lang="ja-JP" altLang="en-US">
                <a:latin typeface="Hiragino Kaku Gothic Pro W3" panose="020B0300000000000000" pitchFamily="34" charset="-128"/>
                <a:ea typeface="Hiragino Kaku Gothic Pro W3" panose="020B0300000000000000" pitchFamily="34" charset="-128"/>
              </a:rPr>
              <a:t>２回の試行の結果、玉を取り出している壺が壺１、壺２、壺３である確率は以下のように表された</a:t>
            </a:r>
            <a:endParaRPr kumimoji="1"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今、あなたは、玉を取り出している壺がどちらの壺かに関して、友人と賭けをする</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どの壺だとすれば、賭けに勝てるだろうか？</a:t>
            </a:r>
            <a:endParaRPr lang="en-US" altLang="ja-JP" dirty="0">
              <a:latin typeface="Hiragino Kaku Gothic Pro W3" panose="020B0300000000000000" pitchFamily="34" charset="-128"/>
              <a:ea typeface="Hiragino Kaku Gothic Pro W3" panose="020B0300000000000000" pitchFamily="34" charset="-128"/>
            </a:endParaRPr>
          </a:p>
        </p:txBody>
      </p:sp>
      <p:sp>
        <p:nvSpPr>
          <p:cNvPr id="41" name="テキスト ボックス 40">
            <a:extLst>
              <a:ext uri="{FF2B5EF4-FFF2-40B4-BE49-F238E27FC236}">
                <a16:creationId xmlns:a16="http://schemas.microsoft.com/office/drawing/2014/main" id="{7A74E767-EB96-704E-9563-07A68F417B24}"/>
              </a:ext>
            </a:extLst>
          </p:cNvPr>
          <p:cNvSpPr txBox="1"/>
          <p:nvPr/>
        </p:nvSpPr>
        <p:spPr>
          <a:xfrm>
            <a:off x="2522502" y="5738626"/>
            <a:ext cx="527178" cy="261610"/>
          </a:xfrm>
          <a:prstGeom prst="rect">
            <a:avLst/>
          </a:prstGeom>
          <a:noFill/>
        </p:spPr>
        <p:txBody>
          <a:bodyPr wrap="square" rtlCol="0" anchor="ctr">
            <a:spAutoFit/>
          </a:bodyPr>
          <a:lstStyle/>
          <a:p>
            <a:r>
              <a:rPr kumimoji="1" lang="ja-JP" altLang="en-US" sz="1100">
                <a:latin typeface="Hiragino Kaku Gothic Pro W3" panose="020B0300000000000000" pitchFamily="34" charset="-128"/>
                <a:ea typeface="Hiragino Kaku Gothic Pro W3" panose="020B0300000000000000" pitchFamily="34" charset="-128"/>
              </a:rPr>
              <a:t>壺１</a:t>
            </a:r>
          </a:p>
        </p:txBody>
      </p:sp>
      <p:sp>
        <p:nvSpPr>
          <p:cNvPr id="42" name="テキスト ボックス 41">
            <a:extLst>
              <a:ext uri="{FF2B5EF4-FFF2-40B4-BE49-F238E27FC236}">
                <a16:creationId xmlns:a16="http://schemas.microsoft.com/office/drawing/2014/main" id="{6B4E50BC-96A6-C543-ACD0-6D94EEB3FA7F}"/>
              </a:ext>
            </a:extLst>
          </p:cNvPr>
          <p:cNvSpPr txBox="1"/>
          <p:nvPr/>
        </p:nvSpPr>
        <p:spPr>
          <a:xfrm>
            <a:off x="3575807" y="5725926"/>
            <a:ext cx="527178" cy="261610"/>
          </a:xfrm>
          <a:prstGeom prst="rect">
            <a:avLst/>
          </a:prstGeom>
          <a:noFill/>
        </p:spPr>
        <p:txBody>
          <a:bodyPr wrap="square" rtlCol="0" anchor="ctr">
            <a:spAutoFit/>
          </a:bodyPr>
          <a:lstStyle/>
          <a:p>
            <a:r>
              <a:rPr kumimoji="1" lang="ja-JP" altLang="en-US" sz="1100">
                <a:latin typeface="Hiragino Kaku Gothic Pro W3" panose="020B0300000000000000" pitchFamily="34" charset="-128"/>
                <a:ea typeface="Hiragino Kaku Gothic Pro W3" panose="020B0300000000000000" pitchFamily="34" charset="-128"/>
              </a:rPr>
              <a:t>壺２</a:t>
            </a:r>
          </a:p>
        </p:txBody>
      </p:sp>
      <p:sp>
        <p:nvSpPr>
          <p:cNvPr id="5" name="円形吹き出し 4">
            <a:extLst>
              <a:ext uri="{FF2B5EF4-FFF2-40B4-BE49-F238E27FC236}">
                <a16:creationId xmlns:a16="http://schemas.microsoft.com/office/drawing/2014/main" id="{2465DC37-394C-3044-82F9-F61C816E1A1B}"/>
              </a:ext>
            </a:extLst>
          </p:cNvPr>
          <p:cNvSpPr/>
          <p:nvPr/>
        </p:nvSpPr>
        <p:spPr>
          <a:xfrm>
            <a:off x="5830129" y="2455681"/>
            <a:ext cx="5434771" cy="2582010"/>
          </a:xfrm>
          <a:prstGeom prst="wedgeEllipseCallout">
            <a:avLst>
              <a:gd name="adj1" fmla="val -52380"/>
              <a:gd name="adj2" fmla="val 3839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3A5BD5D5-7EC4-D946-8125-793B8605D5B7}"/>
              </a:ext>
            </a:extLst>
          </p:cNvPr>
          <p:cNvSpPr txBox="1"/>
          <p:nvPr/>
        </p:nvSpPr>
        <p:spPr>
          <a:xfrm>
            <a:off x="4629112" y="5744587"/>
            <a:ext cx="527178" cy="261610"/>
          </a:xfrm>
          <a:prstGeom prst="rect">
            <a:avLst/>
          </a:prstGeom>
          <a:noFill/>
        </p:spPr>
        <p:txBody>
          <a:bodyPr wrap="square" rtlCol="0" anchor="ctr">
            <a:spAutoFit/>
          </a:bodyPr>
          <a:lstStyle/>
          <a:p>
            <a:r>
              <a:rPr kumimoji="1" lang="ja-JP" altLang="en-US" sz="1100">
                <a:latin typeface="Hiragino Kaku Gothic Pro W3" panose="020B0300000000000000" pitchFamily="34" charset="-128"/>
                <a:ea typeface="Hiragino Kaku Gothic Pro W3" panose="020B0300000000000000" pitchFamily="34" charset="-128"/>
              </a:rPr>
              <a:t>壺３</a:t>
            </a:r>
          </a:p>
        </p:txBody>
      </p:sp>
      <p:sp>
        <p:nvSpPr>
          <p:cNvPr id="3" name="テキスト ボックス 2">
            <a:extLst>
              <a:ext uri="{FF2B5EF4-FFF2-40B4-BE49-F238E27FC236}">
                <a16:creationId xmlns:a16="http://schemas.microsoft.com/office/drawing/2014/main" id="{8ADB7DFF-6340-AF45-8EA2-01D559E06B07}"/>
              </a:ext>
            </a:extLst>
          </p:cNvPr>
          <p:cNvSpPr txBox="1"/>
          <p:nvPr/>
        </p:nvSpPr>
        <p:spPr>
          <a:xfrm>
            <a:off x="6151067" y="2974295"/>
            <a:ext cx="4499951" cy="1685846"/>
          </a:xfrm>
          <a:prstGeom prst="rect">
            <a:avLst/>
          </a:prstGeom>
          <a:noFill/>
        </p:spPr>
        <p:txBody>
          <a:bodyPr wrap="none" rtlCol="0">
            <a:spAutoFit/>
          </a:bodyPr>
          <a:lstStyle/>
          <a:p>
            <a:pPr algn="ctr">
              <a:lnSpc>
                <a:spcPct val="150000"/>
              </a:lnSpc>
            </a:pPr>
            <a:r>
              <a:rPr lang="ja-JP" altLang="en-US" sz="2400" b="1">
                <a:solidFill>
                  <a:srgbClr val="1E8A14"/>
                </a:solidFill>
                <a:latin typeface="Hiragino Kaku Gothic Pro W3" panose="020B0300000000000000" pitchFamily="34" charset="-128"/>
                <a:ea typeface="Hiragino Kaku Gothic Pro W3" panose="020B0300000000000000" pitchFamily="34" charset="-128"/>
              </a:rPr>
              <a:t>事後確率が最大な原因</a:t>
            </a:r>
            <a:r>
              <a:rPr lang="en-US" altLang="ja-JP" sz="2400" b="1" dirty="0">
                <a:solidFill>
                  <a:srgbClr val="1E8A14"/>
                </a:solidFill>
                <a:latin typeface="Hiragino Kaku Gothic Pro W3" panose="020B0300000000000000" pitchFamily="34" charset="-128"/>
                <a:ea typeface="Hiragino Kaku Gothic Pro W3" panose="020B0300000000000000" pitchFamily="34" charset="-128"/>
              </a:rPr>
              <a:t>(</a:t>
            </a:r>
            <a:r>
              <a:rPr lang="ja-JP" altLang="en-US" sz="2400" b="1">
                <a:solidFill>
                  <a:srgbClr val="1E8A14"/>
                </a:solidFill>
                <a:latin typeface="Hiragino Kaku Gothic Pro W3" panose="020B0300000000000000" pitchFamily="34" charset="-128"/>
                <a:ea typeface="Hiragino Kaku Gothic Pro W3" panose="020B0300000000000000" pitchFamily="34" charset="-128"/>
              </a:rPr>
              <a:t>事象</a:t>
            </a:r>
            <a:r>
              <a:rPr lang="en-US" altLang="ja-JP" sz="2400" b="1" dirty="0">
                <a:solidFill>
                  <a:srgbClr val="1E8A14"/>
                </a:solidFill>
                <a:latin typeface="Hiragino Kaku Gothic Pro W3" panose="020B0300000000000000" pitchFamily="34" charset="-128"/>
                <a:ea typeface="Hiragino Kaku Gothic Pro W3" panose="020B0300000000000000" pitchFamily="34" charset="-128"/>
              </a:rPr>
              <a:t>)</a:t>
            </a:r>
            <a:r>
              <a:rPr lang="ja-JP" altLang="en-US" sz="2400" b="1">
                <a:solidFill>
                  <a:srgbClr val="1E8A14"/>
                </a:solidFill>
                <a:latin typeface="Hiragino Kaku Gothic Pro W3" panose="020B0300000000000000" pitchFamily="34" charset="-128"/>
                <a:ea typeface="Hiragino Kaku Gothic Pro W3" panose="020B0300000000000000" pitchFamily="34" charset="-128"/>
              </a:rPr>
              <a:t>を</a:t>
            </a:r>
            <a:endParaRPr lang="en-US" altLang="ja-JP" sz="2400" b="1" dirty="0">
              <a:solidFill>
                <a:srgbClr val="1E8A14"/>
              </a:solidFill>
              <a:latin typeface="Hiragino Kaku Gothic Pro W3" panose="020B0300000000000000" pitchFamily="34" charset="-128"/>
              <a:ea typeface="Hiragino Kaku Gothic Pro W3" panose="020B0300000000000000" pitchFamily="34" charset="-128"/>
            </a:endParaRPr>
          </a:p>
          <a:p>
            <a:pPr algn="ctr">
              <a:lnSpc>
                <a:spcPct val="150000"/>
              </a:lnSpc>
            </a:pPr>
            <a:r>
              <a:rPr kumimoji="1" lang="ja-JP" altLang="en-US" sz="2400" b="1">
                <a:solidFill>
                  <a:srgbClr val="1E8A14"/>
                </a:solidFill>
                <a:latin typeface="Hiragino Kaku Gothic Pro W3" panose="020B0300000000000000" pitchFamily="34" charset="-128"/>
                <a:ea typeface="Hiragino Kaku Gothic Pro W3" panose="020B0300000000000000" pitchFamily="34" charset="-128"/>
              </a:rPr>
              <a:t>真の原因</a:t>
            </a:r>
            <a:r>
              <a:rPr kumimoji="1" lang="en-US" altLang="ja-JP" sz="2400" b="1" dirty="0">
                <a:solidFill>
                  <a:srgbClr val="1E8A14"/>
                </a:solidFill>
                <a:latin typeface="Hiragino Kaku Gothic Pro W3" panose="020B0300000000000000" pitchFamily="34" charset="-128"/>
                <a:ea typeface="Hiragino Kaku Gothic Pro W3" panose="020B0300000000000000" pitchFamily="34" charset="-128"/>
              </a:rPr>
              <a:t>(</a:t>
            </a:r>
            <a:r>
              <a:rPr kumimoji="1" lang="ja-JP" altLang="en-US" sz="2400" b="1">
                <a:solidFill>
                  <a:srgbClr val="1E8A14"/>
                </a:solidFill>
                <a:latin typeface="Hiragino Kaku Gothic Pro W3" panose="020B0300000000000000" pitchFamily="34" charset="-128"/>
                <a:ea typeface="Hiragino Kaku Gothic Pro W3" panose="020B0300000000000000" pitchFamily="34" charset="-128"/>
              </a:rPr>
              <a:t>事象としよう</a:t>
            </a:r>
            <a:r>
              <a:rPr kumimoji="1" lang="en-US" altLang="ja-JP" sz="2400" b="1" dirty="0">
                <a:solidFill>
                  <a:srgbClr val="1E8A14"/>
                </a:solidFill>
                <a:latin typeface="Hiragino Kaku Gothic Pro W3" panose="020B0300000000000000" pitchFamily="34" charset="-128"/>
                <a:ea typeface="Hiragino Kaku Gothic Pro W3" panose="020B0300000000000000" pitchFamily="34" charset="-128"/>
              </a:rPr>
              <a:t>)</a:t>
            </a:r>
            <a:r>
              <a:rPr kumimoji="1" lang="ja-JP" altLang="en-US" sz="2400" b="1">
                <a:solidFill>
                  <a:srgbClr val="1E8A14"/>
                </a:solidFill>
                <a:latin typeface="Hiragino Kaku Gothic Pro W3" panose="020B0300000000000000" pitchFamily="34" charset="-128"/>
                <a:ea typeface="Hiragino Kaku Gothic Pro W3" panose="020B0300000000000000" pitchFamily="34" charset="-128"/>
              </a:rPr>
              <a:t>！</a:t>
            </a:r>
            <a:endParaRPr kumimoji="1" lang="en-US" altLang="ja-JP" sz="2400" b="1" dirty="0">
              <a:solidFill>
                <a:srgbClr val="1E8A14"/>
              </a:solidFill>
              <a:latin typeface="Hiragino Kaku Gothic Pro W3" panose="020B0300000000000000" pitchFamily="34" charset="-128"/>
              <a:ea typeface="Hiragino Kaku Gothic Pro W3" panose="020B0300000000000000" pitchFamily="34" charset="-128"/>
            </a:endParaRPr>
          </a:p>
          <a:p>
            <a:pPr algn="ctr">
              <a:lnSpc>
                <a:spcPct val="150000"/>
              </a:lnSpc>
            </a:pPr>
            <a:r>
              <a:rPr lang="en-US" altLang="ja-JP" sz="2400" b="1" dirty="0">
                <a:solidFill>
                  <a:srgbClr val="1E8A14"/>
                </a:solidFill>
                <a:latin typeface="Hiragino Kaku Gothic Pro W3" panose="020B0300000000000000" pitchFamily="34" charset="-128"/>
                <a:ea typeface="Hiragino Kaku Gothic Pro W3" panose="020B0300000000000000" pitchFamily="34" charset="-128"/>
              </a:rPr>
              <a:t>(MAP</a:t>
            </a:r>
            <a:r>
              <a:rPr lang="ja-JP" altLang="en-US" sz="2400" b="1">
                <a:solidFill>
                  <a:srgbClr val="1E8A14"/>
                </a:solidFill>
                <a:latin typeface="Hiragino Kaku Gothic Pro W3" panose="020B0300000000000000" pitchFamily="34" charset="-128"/>
                <a:ea typeface="Hiragino Kaku Gothic Pro W3" panose="020B0300000000000000" pitchFamily="34" charset="-128"/>
              </a:rPr>
              <a:t>推定</a:t>
            </a:r>
            <a:r>
              <a:rPr lang="en-US" altLang="ja-JP" sz="2400" b="1" dirty="0">
                <a:solidFill>
                  <a:srgbClr val="1E8A14"/>
                </a:solidFill>
                <a:latin typeface="Hiragino Kaku Gothic Pro W3" panose="020B0300000000000000" pitchFamily="34" charset="-128"/>
                <a:ea typeface="Hiragino Kaku Gothic Pro W3" panose="020B0300000000000000" pitchFamily="34" charset="-128"/>
              </a:rPr>
              <a:t>)</a:t>
            </a:r>
            <a:endParaRPr kumimoji="1" lang="ja-JP" altLang="en-US" sz="2400" b="1">
              <a:solidFill>
                <a:srgbClr val="1E8A14"/>
              </a:solidFill>
              <a:latin typeface="Hiragino Kaku Gothic Pro W3" panose="020B0300000000000000" pitchFamily="34" charset="-128"/>
              <a:ea typeface="Hiragino Kaku Gothic Pro W3" panose="020B0300000000000000" pitchFamily="34" charset="-128"/>
            </a:endParaRPr>
          </a:p>
        </p:txBody>
      </p:sp>
      <p:sp>
        <p:nvSpPr>
          <p:cNvPr id="12" name="テキスト ボックス 11">
            <a:extLst>
              <a:ext uri="{FF2B5EF4-FFF2-40B4-BE49-F238E27FC236}">
                <a16:creationId xmlns:a16="http://schemas.microsoft.com/office/drawing/2014/main" id="{ABFC51D9-E2E3-D242-8894-AF5A2AE7F334}"/>
              </a:ext>
            </a:extLst>
          </p:cNvPr>
          <p:cNvSpPr txBox="1"/>
          <p:nvPr/>
        </p:nvSpPr>
        <p:spPr>
          <a:xfrm>
            <a:off x="2247434" y="3161911"/>
            <a:ext cx="2704587" cy="584775"/>
          </a:xfrm>
          <a:prstGeom prst="rect">
            <a:avLst/>
          </a:prstGeom>
          <a:noFill/>
        </p:spPr>
        <p:txBody>
          <a:bodyPr wrap="none" rtlCol="0">
            <a:spAutoFit/>
          </a:bodyPr>
          <a:lstStyle/>
          <a:p>
            <a:pPr algn="ctr"/>
            <a:r>
              <a:rPr lang="ja-JP" altLang="en-US" sz="1600" b="1">
                <a:solidFill>
                  <a:schemeClr val="bg2">
                    <a:lumMod val="25000"/>
                  </a:schemeClr>
                </a:solidFill>
                <a:latin typeface="Hiragino Kaku Gothic Pro W3" panose="020B0300000000000000" pitchFamily="34" charset="-128"/>
                <a:ea typeface="Hiragino Kaku Gothic Pro W3" panose="020B0300000000000000" pitchFamily="34" charset="-128"/>
              </a:rPr>
              <a:t>２</a:t>
            </a:r>
            <a:r>
              <a:rPr kumimoji="1" lang="ja-JP" altLang="en-US" sz="1600" b="1">
                <a:solidFill>
                  <a:schemeClr val="bg2">
                    <a:lumMod val="25000"/>
                  </a:schemeClr>
                </a:solidFill>
                <a:latin typeface="Hiragino Kaku Gothic Pro W3" panose="020B0300000000000000" pitchFamily="34" charset="-128"/>
                <a:ea typeface="Hiragino Kaku Gothic Pro W3" panose="020B0300000000000000" pitchFamily="34" charset="-128"/>
              </a:rPr>
              <a:t>回の試行の結果に基づく</a:t>
            </a:r>
            <a:endParaRPr kumimoji="1" lang="en-US" altLang="ja-JP" sz="1600" b="1" dirty="0">
              <a:solidFill>
                <a:schemeClr val="bg2">
                  <a:lumMod val="25000"/>
                </a:schemeClr>
              </a:solidFill>
              <a:latin typeface="Hiragino Kaku Gothic Pro W3" panose="020B0300000000000000" pitchFamily="34" charset="-128"/>
              <a:ea typeface="Hiragino Kaku Gothic Pro W3" panose="020B0300000000000000" pitchFamily="34" charset="-128"/>
            </a:endParaRPr>
          </a:p>
          <a:p>
            <a:pPr algn="ctr"/>
            <a:r>
              <a:rPr lang="ja-JP" altLang="en-US" sz="1600" b="1">
                <a:solidFill>
                  <a:schemeClr val="bg2">
                    <a:lumMod val="25000"/>
                  </a:schemeClr>
                </a:solidFill>
                <a:latin typeface="Hiragino Kaku Gothic Pro W3" panose="020B0300000000000000" pitchFamily="34" charset="-128"/>
                <a:ea typeface="Hiragino Kaku Gothic Pro W3" panose="020B0300000000000000" pitchFamily="34" charset="-128"/>
              </a:rPr>
              <a:t>事後確率</a:t>
            </a:r>
            <a:endParaRPr kumimoji="1" lang="ja-JP" altLang="en-US" sz="1600" b="1">
              <a:solidFill>
                <a:schemeClr val="bg2">
                  <a:lumMod val="25000"/>
                </a:schemeClr>
              </a:solidFill>
              <a:latin typeface="Hiragino Kaku Gothic Pro W3" panose="020B0300000000000000" pitchFamily="34" charset="-128"/>
              <a:ea typeface="Hiragino Kaku Gothic Pro W3" panose="020B0300000000000000" pitchFamily="34" charset="-128"/>
            </a:endParaRPr>
          </a:p>
        </p:txBody>
      </p:sp>
      <p:sp>
        <p:nvSpPr>
          <p:cNvPr id="8" name="日付プレースホルダー 7">
            <a:extLst>
              <a:ext uri="{FF2B5EF4-FFF2-40B4-BE49-F238E27FC236}">
                <a16:creationId xmlns:a16="http://schemas.microsoft.com/office/drawing/2014/main" id="{F19BC388-CF46-9848-8E98-53A1143F6772}"/>
              </a:ext>
            </a:extLst>
          </p:cNvPr>
          <p:cNvSpPr>
            <a:spLocks noGrp="1"/>
          </p:cNvSpPr>
          <p:nvPr>
            <p:ph type="dt" sz="half" idx="10"/>
          </p:nvPr>
        </p:nvSpPr>
        <p:spPr/>
        <p:txBody>
          <a:bodyPr/>
          <a:lstStyle/>
          <a:p>
            <a:fld id="{D02FACBC-38BD-9B4E-A711-C31D8AD13D86}" type="datetime1">
              <a:rPr kumimoji="1" lang="ja-JP" altLang="en-US" smtClean="0"/>
              <a:t>2022/3/21</a:t>
            </a:fld>
            <a:endParaRPr kumimoji="1" lang="ja-JP" altLang="en-US"/>
          </a:p>
        </p:txBody>
      </p:sp>
      <p:sp>
        <p:nvSpPr>
          <p:cNvPr id="9" name="スライド番号プレースホルダー 8">
            <a:extLst>
              <a:ext uri="{FF2B5EF4-FFF2-40B4-BE49-F238E27FC236}">
                <a16:creationId xmlns:a16="http://schemas.microsoft.com/office/drawing/2014/main" id="{492B2147-78D3-0E4A-9809-AFEAA826468C}"/>
              </a:ext>
            </a:extLst>
          </p:cNvPr>
          <p:cNvSpPr>
            <a:spLocks noGrp="1"/>
          </p:cNvSpPr>
          <p:nvPr>
            <p:ph type="sldNum" sz="quarter" idx="12"/>
          </p:nvPr>
        </p:nvSpPr>
        <p:spPr/>
        <p:txBody>
          <a:bodyPr/>
          <a:lstStyle/>
          <a:p>
            <a:fld id="{A656C2C8-CEF6-9746-8F71-B28302ED3BCE}" type="slidenum">
              <a:rPr kumimoji="1" lang="ja-JP" altLang="en-US" smtClean="0"/>
              <a:t>51</a:t>
            </a:fld>
            <a:endParaRPr kumimoji="1" lang="ja-JP" altLang="en-US"/>
          </a:p>
        </p:txBody>
      </p:sp>
    </p:spTree>
    <p:extLst>
      <p:ext uri="{BB962C8B-B14F-4D97-AF65-F5344CB8AC3E}">
        <p14:creationId xmlns:p14="http://schemas.microsoft.com/office/powerpoint/2010/main" val="37643307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latin typeface="Hiragino Kaku Gothic Pro W3" panose="020B0300000000000000" pitchFamily="34" charset="-128"/>
                <a:ea typeface="Hiragino Kaku Gothic Pro W3" panose="020B0300000000000000" pitchFamily="34" charset="-128"/>
              </a:rPr>
              <a:t>ベイジアンネットワーク</a:t>
            </a:r>
            <a:endParaRPr kumimoji="1" lang="ja-JP" altLang="en-US" sz="12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7802136"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ベイジアンネットワークとは物事の確率的な連鎖を捉えやすくする方法</a:t>
            </a:r>
          </a:p>
        </p:txBody>
      </p:sp>
      <p:sp>
        <p:nvSpPr>
          <p:cNvPr id="2" name="テキスト ボックス 1">
            <a:extLst>
              <a:ext uri="{FF2B5EF4-FFF2-40B4-BE49-F238E27FC236}">
                <a16:creationId xmlns:a16="http://schemas.microsoft.com/office/drawing/2014/main" id="{AB9C51E4-DD3D-5340-B1D6-E1EDC16E66EB}"/>
              </a:ext>
            </a:extLst>
          </p:cNvPr>
          <p:cNvSpPr txBox="1"/>
          <p:nvPr/>
        </p:nvSpPr>
        <p:spPr>
          <a:xfrm>
            <a:off x="520700" y="1418490"/>
            <a:ext cx="11210794" cy="993349"/>
          </a:xfrm>
          <a:prstGeom prst="rect">
            <a:avLst/>
          </a:prstGeom>
          <a:noFill/>
        </p:spPr>
        <p:txBody>
          <a:bodyPr wrap="square" rtlCol="0">
            <a:spAutoFit/>
          </a:bodyPr>
          <a:lstStyle/>
          <a:p>
            <a:pPr>
              <a:lnSpc>
                <a:spcPct val="150000"/>
              </a:lnSpc>
            </a:pPr>
            <a:r>
              <a:rPr lang="ja-JP" altLang="en-US">
                <a:latin typeface="Hiragino Kaku Gothic Pro W3" panose="020B0300000000000000" pitchFamily="34" charset="-128"/>
                <a:ea typeface="Hiragino Kaku Gothic Pro W3" panose="020B0300000000000000" pitchFamily="34" charset="-128"/>
              </a:rPr>
              <a:t>ベイズ統計では、物事の確率的な連鎖を捉える</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2400" b="1">
                <a:solidFill>
                  <a:srgbClr val="1E8A14"/>
                </a:solidFill>
                <a:latin typeface="Hiragino Kaku Gothic Pro W3" panose="020B0300000000000000" pitchFamily="34" charset="-128"/>
                <a:ea typeface="Hiragino Kaku Gothic Pro W3" panose="020B0300000000000000" pitchFamily="34" charset="-128"/>
              </a:rPr>
              <a:t>ベイジアンネットワーク</a:t>
            </a:r>
            <a:r>
              <a:rPr lang="ja-JP" altLang="en-US">
                <a:latin typeface="Hiragino Kaku Gothic Pro W3" panose="020B0300000000000000" pitchFamily="34" charset="-128"/>
                <a:ea typeface="Hiragino Kaku Gothic Pro W3" panose="020B0300000000000000" pitchFamily="34" charset="-128"/>
              </a:rPr>
              <a:t>は、確率現象の連鎖を図で表現し、具体的な確率値を算出する手段である</a:t>
            </a:r>
            <a:endParaRPr lang="en-US" altLang="ja-JP" dirty="0">
              <a:latin typeface="Hiragino Kaku Gothic Pro W3" panose="020B0300000000000000" pitchFamily="34" charset="-128"/>
              <a:ea typeface="Hiragino Kaku Gothic Pro W3" panose="020B0300000000000000" pitchFamily="34" charset="-128"/>
            </a:endParaRPr>
          </a:p>
        </p:txBody>
      </p:sp>
      <p:sp>
        <p:nvSpPr>
          <p:cNvPr id="4" name="円/楕円 3">
            <a:extLst>
              <a:ext uri="{FF2B5EF4-FFF2-40B4-BE49-F238E27FC236}">
                <a16:creationId xmlns:a16="http://schemas.microsoft.com/office/drawing/2014/main" id="{D59F227F-0930-1D4E-98A9-3000C5E66FE7}"/>
              </a:ext>
            </a:extLst>
          </p:cNvPr>
          <p:cNvSpPr/>
          <p:nvPr/>
        </p:nvSpPr>
        <p:spPr>
          <a:xfrm>
            <a:off x="1037339" y="3016250"/>
            <a:ext cx="825500" cy="825500"/>
          </a:xfrm>
          <a:prstGeom prst="ellipse">
            <a:avLst/>
          </a:prstGeom>
          <a:solidFill>
            <a:srgbClr val="00989C">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CFD2586F-0F67-B844-87DE-6F3800143333}"/>
              </a:ext>
            </a:extLst>
          </p:cNvPr>
          <p:cNvSpPr/>
          <p:nvPr/>
        </p:nvSpPr>
        <p:spPr>
          <a:xfrm>
            <a:off x="2218439" y="3016250"/>
            <a:ext cx="825500" cy="825500"/>
          </a:xfrm>
          <a:prstGeom prst="ellipse">
            <a:avLst/>
          </a:prstGeom>
          <a:solidFill>
            <a:srgbClr val="00989C">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0BDBBEC7-FB59-F94D-8661-95B602ECCBFA}"/>
              </a:ext>
            </a:extLst>
          </p:cNvPr>
          <p:cNvSpPr/>
          <p:nvPr/>
        </p:nvSpPr>
        <p:spPr>
          <a:xfrm>
            <a:off x="3399539" y="3016250"/>
            <a:ext cx="825500" cy="825500"/>
          </a:xfrm>
          <a:prstGeom prst="ellipse">
            <a:avLst/>
          </a:prstGeom>
          <a:solidFill>
            <a:srgbClr val="00989C">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a:extLst>
              <a:ext uri="{FF2B5EF4-FFF2-40B4-BE49-F238E27FC236}">
                <a16:creationId xmlns:a16="http://schemas.microsoft.com/office/drawing/2014/main" id="{A35BC9AA-5DA1-EB4C-B950-35D835C5F13B}"/>
              </a:ext>
            </a:extLst>
          </p:cNvPr>
          <p:cNvSpPr/>
          <p:nvPr/>
        </p:nvSpPr>
        <p:spPr>
          <a:xfrm>
            <a:off x="1627889" y="4072673"/>
            <a:ext cx="825500" cy="825500"/>
          </a:xfrm>
          <a:prstGeom prst="ellipse">
            <a:avLst/>
          </a:prstGeom>
          <a:solidFill>
            <a:srgbClr val="00989C">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a:extLst>
              <a:ext uri="{FF2B5EF4-FFF2-40B4-BE49-F238E27FC236}">
                <a16:creationId xmlns:a16="http://schemas.microsoft.com/office/drawing/2014/main" id="{AF64A8FD-2FB5-4F4D-B821-90F15A7D7CDC}"/>
              </a:ext>
            </a:extLst>
          </p:cNvPr>
          <p:cNvSpPr/>
          <p:nvPr/>
        </p:nvSpPr>
        <p:spPr>
          <a:xfrm>
            <a:off x="2808989" y="4083050"/>
            <a:ext cx="825500" cy="825500"/>
          </a:xfrm>
          <a:prstGeom prst="ellipse">
            <a:avLst/>
          </a:prstGeom>
          <a:solidFill>
            <a:srgbClr val="00989C">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2D417B7F-996B-C24B-B4CC-1242CCB4EE7A}"/>
              </a:ext>
            </a:extLst>
          </p:cNvPr>
          <p:cNvSpPr/>
          <p:nvPr/>
        </p:nvSpPr>
        <p:spPr>
          <a:xfrm>
            <a:off x="1037339" y="5174837"/>
            <a:ext cx="825500" cy="825500"/>
          </a:xfrm>
          <a:prstGeom prst="ellipse">
            <a:avLst/>
          </a:prstGeom>
          <a:solidFill>
            <a:srgbClr val="00989C">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B38242E2-38E3-384D-B44B-8E667990D0AA}"/>
              </a:ext>
            </a:extLst>
          </p:cNvPr>
          <p:cNvSpPr/>
          <p:nvPr/>
        </p:nvSpPr>
        <p:spPr>
          <a:xfrm>
            <a:off x="2218439" y="5174837"/>
            <a:ext cx="825500" cy="825500"/>
          </a:xfrm>
          <a:prstGeom prst="ellipse">
            <a:avLst/>
          </a:prstGeom>
          <a:solidFill>
            <a:srgbClr val="00989C">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7FEDA063-AA3B-0047-9F1C-7A6039655CD7}"/>
              </a:ext>
            </a:extLst>
          </p:cNvPr>
          <p:cNvSpPr/>
          <p:nvPr/>
        </p:nvSpPr>
        <p:spPr>
          <a:xfrm>
            <a:off x="3399539" y="5174837"/>
            <a:ext cx="825500" cy="825500"/>
          </a:xfrm>
          <a:prstGeom prst="ellipse">
            <a:avLst/>
          </a:prstGeom>
          <a:solidFill>
            <a:srgbClr val="00989C">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C6D49FA0-95A6-0745-A78E-0C8BE757B926}"/>
              </a:ext>
            </a:extLst>
          </p:cNvPr>
          <p:cNvCxnSpPr>
            <a:stCxn id="4" idx="4"/>
            <a:endCxn id="16" idx="0"/>
          </p:cNvCxnSpPr>
          <p:nvPr/>
        </p:nvCxnSpPr>
        <p:spPr>
          <a:xfrm>
            <a:off x="1450089" y="3841750"/>
            <a:ext cx="590550" cy="230923"/>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28BDEADB-EBAE-A045-A0A6-8E698D5C97A7}"/>
              </a:ext>
            </a:extLst>
          </p:cNvPr>
          <p:cNvCxnSpPr>
            <a:cxnSpLocks/>
            <a:stCxn id="14" idx="4"/>
            <a:endCxn id="16" idx="0"/>
          </p:cNvCxnSpPr>
          <p:nvPr/>
        </p:nvCxnSpPr>
        <p:spPr>
          <a:xfrm flipH="1">
            <a:off x="2040639" y="3841750"/>
            <a:ext cx="590550" cy="230923"/>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616785AC-CF56-234D-A2DB-C03EFF7D6680}"/>
              </a:ext>
            </a:extLst>
          </p:cNvPr>
          <p:cNvCxnSpPr>
            <a:cxnSpLocks/>
            <a:stCxn id="14" idx="4"/>
            <a:endCxn id="17" idx="0"/>
          </p:cNvCxnSpPr>
          <p:nvPr/>
        </p:nvCxnSpPr>
        <p:spPr>
          <a:xfrm>
            <a:off x="2631189" y="3841750"/>
            <a:ext cx="590550" cy="241300"/>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06FFD513-F37D-844C-9DB5-69C131C85CEB}"/>
              </a:ext>
            </a:extLst>
          </p:cNvPr>
          <p:cNvCxnSpPr>
            <a:cxnSpLocks/>
            <a:stCxn id="15" idx="4"/>
            <a:endCxn id="17" idx="0"/>
          </p:cNvCxnSpPr>
          <p:nvPr/>
        </p:nvCxnSpPr>
        <p:spPr>
          <a:xfrm flipH="1">
            <a:off x="3221739" y="3841750"/>
            <a:ext cx="590550" cy="241300"/>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FC5D7708-B0AE-6240-BC75-C212F877B9C6}"/>
              </a:ext>
            </a:extLst>
          </p:cNvPr>
          <p:cNvCxnSpPr>
            <a:cxnSpLocks/>
            <a:stCxn id="16" idx="4"/>
            <a:endCxn id="18" idx="0"/>
          </p:cNvCxnSpPr>
          <p:nvPr/>
        </p:nvCxnSpPr>
        <p:spPr>
          <a:xfrm flipH="1">
            <a:off x="1450089" y="4898173"/>
            <a:ext cx="590550" cy="276664"/>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77B9A0C4-07AE-8247-B44C-8237DC773396}"/>
              </a:ext>
            </a:extLst>
          </p:cNvPr>
          <p:cNvCxnSpPr>
            <a:cxnSpLocks/>
            <a:stCxn id="16" idx="4"/>
            <a:endCxn id="19" idx="0"/>
          </p:cNvCxnSpPr>
          <p:nvPr/>
        </p:nvCxnSpPr>
        <p:spPr>
          <a:xfrm>
            <a:off x="2040639" y="4898173"/>
            <a:ext cx="590550" cy="276664"/>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E2903C55-A57B-6949-B18B-09332E37698A}"/>
              </a:ext>
            </a:extLst>
          </p:cNvPr>
          <p:cNvCxnSpPr>
            <a:cxnSpLocks/>
            <a:stCxn id="17" idx="4"/>
            <a:endCxn id="19" idx="0"/>
          </p:cNvCxnSpPr>
          <p:nvPr/>
        </p:nvCxnSpPr>
        <p:spPr>
          <a:xfrm flipH="1">
            <a:off x="2631189" y="4908550"/>
            <a:ext cx="590550" cy="266287"/>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18175C0A-BFD2-6D4F-83E0-1AF8CB3CD1FC}"/>
              </a:ext>
            </a:extLst>
          </p:cNvPr>
          <p:cNvCxnSpPr>
            <a:cxnSpLocks/>
            <a:endCxn id="20" idx="0"/>
          </p:cNvCxnSpPr>
          <p:nvPr/>
        </p:nvCxnSpPr>
        <p:spPr>
          <a:xfrm>
            <a:off x="3247139" y="4908550"/>
            <a:ext cx="565150" cy="266287"/>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円/楕円 44">
            <a:extLst>
              <a:ext uri="{FF2B5EF4-FFF2-40B4-BE49-F238E27FC236}">
                <a16:creationId xmlns:a16="http://schemas.microsoft.com/office/drawing/2014/main" id="{DE437B3F-2BEB-F443-992E-A4833726B838}"/>
              </a:ext>
            </a:extLst>
          </p:cNvPr>
          <p:cNvSpPr/>
          <p:nvPr/>
        </p:nvSpPr>
        <p:spPr>
          <a:xfrm>
            <a:off x="4548889" y="3016250"/>
            <a:ext cx="825500" cy="825500"/>
          </a:xfrm>
          <a:prstGeom prst="ellipse">
            <a:avLst/>
          </a:prstGeom>
          <a:solidFill>
            <a:srgbClr val="00989C">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a:extLst>
              <a:ext uri="{FF2B5EF4-FFF2-40B4-BE49-F238E27FC236}">
                <a16:creationId xmlns:a16="http://schemas.microsoft.com/office/drawing/2014/main" id="{FABA7B5E-7724-8A45-A9E1-F496FBB86F4F}"/>
              </a:ext>
            </a:extLst>
          </p:cNvPr>
          <p:cNvSpPr/>
          <p:nvPr/>
        </p:nvSpPr>
        <p:spPr>
          <a:xfrm>
            <a:off x="3958339" y="4083050"/>
            <a:ext cx="825500" cy="825500"/>
          </a:xfrm>
          <a:prstGeom prst="ellipse">
            <a:avLst/>
          </a:prstGeom>
          <a:solidFill>
            <a:srgbClr val="00989C">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a:extLst>
              <a:ext uri="{FF2B5EF4-FFF2-40B4-BE49-F238E27FC236}">
                <a16:creationId xmlns:a16="http://schemas.microsoft.com/office/drawing/2014/main" id="{4118668A-CD4E-1B46-B908-5710D0C58282}"/>
              </a:ext>
            </a:extLst>
          </p:cNvPr>
          <p:cNvSpPr/>
          <p:nvPr/>
        </p:nvSpPr>
        <p:spPr>
          <a:xfrm>
            <a:off x="4548889" y="5174837"/>
            <a:ext cx="825500" cy="825500"/>
          </a:xfrm>
          <a:prstGeom prst="ellipse">
            <a:avLst/>
          </a:prstGeom>
          <a:solidFill>
            <a:srgbClr val="00989C">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矢印コネクタ 47">
            <a:extLst>
              <a:ext uri="{FF2B5EF4-FFF2-40B4-BE49-F238E27FC236}">
                <a16:creationId xmlns:a16="http://schemas.microsoft.com/office/drawing/2014/main" id="{67715323-0953-A149-A124-5511F372D58C}"/>
              </a:ext>
            </a:extLst>
          </p:cNvPr>
          <p:cNvCxnSpPr>
            <a:cxnSpLocks/>
          </p:cNvCxnSpPr>
          <p:nvPr/>
        </p:nvCxnSpPr>
        <p:spPr>
          <a:xfrm flipH="1">
            <a:off x="4339339" y="3854243"/>
            <a:ext cx="590550" cy="241300"/>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DD845FE9-055E-144E-B622-08D8177C8A8C}"/>
              </a:ext>
            </a:extLst>
          </p:cNvPr>
          <p:cNvCxnSpPr>
            <a:cxnSpLocks/>
          </p:cNvCxnSpPr>
          <p:nvPr/>
        </p:nvCxnSpPr>
        <p:spPr>
          <a:xfrm flipH="1">
            <a:off x="3786889" y="4908550"/>
            <a:ext cx="590550" cy="241300"/>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40F12E50-42B1-1641-9250-5A7515078CCC}"/>
              </a:ext>
            </a:extLst>
          </p:cNvPr>
          <p:cNvCxnSpPr>
            <a:cxnSpLocks/>
            <a:stCxn id="15" idx="4"/>
            <a:endCxn id="46" idx="0"/>
          </p:cNvCxnSpPr>
          <p:nvPr/>
        </p:nvCxnSpPr>
        <p:spPr>
          <a:xfrm>
            <a:off x="3812289" y="3841750"/>
            <a:ext cx="558800" cy="241300"/>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0F526FB8-EB58-374A-A88D-9D45687D08CF}"/>
              </a:ext>
            </a:extLst>
          </p:cNvPr>
          <p:cNvCxnSpPr>
            <a:cxnSpLocks/>
          </p:cNvCxnSpPr>
          <p:nvPr/>
        </p:nvCxnSpPr>
        <p:spPr>
          <a:xfrm>
            <a:off x="4421889" y="4908550"/>
            <a:ext cx="558800" cy="241300"/>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1B7EF71C-4ECC-0B4F-A75E-F9AE5FB454DD}"/>
              </a:ext>
            </a:extLst>
          </p:cNvPr>
          <p:cNvSpPr txBox="1"/>
          <p:nvPr/>
        </p:nvSpPr>
        <p:spPr>
          <a:xfrm>
            <a:off x="5472620" y="3277440"/>
            <a:ext cx="819455"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事象</a:t>
            </a:r>
            <a:r>
              <a:rPr kumimoji="1" lang="en-US" altLang="ja-JP" dirty="0">
                <a:latin typeface="Hiragino Kaku Gothic Pro W3" panose="020B0300000000000000" pitchFamily="34" charset="-128"/>
                <a:ea typeface="Hiragino Kaku Gothic Pro W3" panose="020B0300000000000000" pitchFamily="34" charset="-128"/>
              </a:rPr>
              <a:t>A</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54" name="テキスト ボックス 53">
            <a:extLst>
              <a:ext uri="{FF2B5EF4-FFF2-40B4-BE49-F238E27FC236}">
                <a16:creationId xmlns:a16="http://schemas.microsoft.com/office/drawing/2014/main" id="{3AF67C1E-86BE-7940-9D03-7B270BD6AA86}"/>
              </a:ext>
            </a:extLst>
          </p:cNvPr>
          <p:cNvSpPr txBox="1"/>
          <p:nvPr/>
        </p:nvSpPr>
        <p:spPr>
          <a:xfrm>
            <a:off x="4929889" y="4285425"/>
            <a:ext cx="788999"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事象</a:t>
            </a:r>
            <a:r>
              <a:rPr lang="en-US" altLang="ja-JP" dirty="0">
                <a:latin typeface="Hiragino Kaku Gothic Pro W3" panose="020B0300000000000000" pitchFamily="34" charset="-128"/>
                <a:ea typeface="Hiragino Kaku Gothic Pro W3" panose="020B0300000000000000" pitchFamily="34" charset="-128"/>
              </a:rPr>
              <a:t>E</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56" name="テキスト ボックス 55">
            <a:extLst>
              <a:ext uri="{FF2B5EF4-FFF2-40B4-BE49-F238E27FC236}">
                <a16:creationId xmlns:a16="http://schemas.microsoft.com/office/drawing/2014/main" id="{F32E02AF-A435-684B-87EB-499351A04DF1}"/>
              </a:ext>
            </a:extLst>
          </p:cNvPr>
          <p:cNvSpPr txBox="1"/>
          <p:nvPr/>
        </p:nvSpPr>
        <p:spPr>
          <a:xfrm>
            <a:off x="5505698" y="5351024"/>
            <a:ext cx="825867"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事象</a:t>
            </a:r>
            <a:r>
              <a:rPr kumimoji="1" lang="en-US" altLang="ja-JP" dirty="0">
                <a:latin typeface="Hiragino Kaku Gothic Pro W3" panose="020B0300000000000000" pitchFamily="34" charset="-128"/>
                <a:ea typeface="Hiragino Kaku Gothic Pro W3" panose="020B0300000000000000" pitchFamily="34" charset="-128"/>
              </a:rPr>
              <a:t>H</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57" name="円/楕円 56">
            <a:extLst>
              <a:ext uri="{FF2B5EF4-FFF2-40B4-BE49-F238E27FC236}">
                <a16:creationId xmlns:a16="http://schemas.microsoft.com/office/drawing/2014/main" id="{1F4B4AF1-6DC1-2344-B5DB-03AB071A66E1}"/>
              </a:ext>
            </a:extLst>
          </p:cNvPr>
          <p:cNvSpPr/>
          <p:nvPr/>
        </p:nvSpPr>
        <p:spPr>
          <a:xfrm>
            <a:off x="8450304" y="3277440"/>
            <a:ext cx="825500" cy="825500"/>
          </a:xfrm>
          <a:prstGeom prst="ellipse">
            <a:avLst/>
          </a:prstGeom>
          <a:solidFill>
            <a:srgbClr val="00989C">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58" name="円/楕円 57">
            <a:extLst>
              <a:ext uri="{FF2B5EF4-FFF2-40B4-BE49-F238E27FC236}">
                <a16:creationId xmlns:a16="http://schemas.microsoft.com/office/drawing/2014/main" id="{6CB09AAB-A3AE-1F4F-A4F5-73AE0D320638}"/>
              </a:ext>
            </a:extLst>
          </p:cNvPr>
          <p:cNvSpPr/>
          <p:nvPr/>
        </p:nvSpPr>
        <p:spPr>
          <a:xfrm>
            <a:off x="8450304" y="4673924"/>
            <a:ext cx="825500" cy="825500"/>
          </a:xfrm>
          <a:prstGeom prst="ellipse">
            <a:avLst/>
          </a:prstGeom>
          <a:solidFill>
            <a:srgbClr val="00989C">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Kaku Gothic Pro W3" panose="020B0300000000000000" pitchFamily="34" charset="-128"/>
              <a:ea typeface="Hiragino Kaku Gothic Pro W3" panose="020B0300000000000000" pitchFamily="34" charset="-128"/>
            </a:endParaRPr>
          </a:p>
        </p:txBody>
      </p:sp>
      <p:cxnSp>
        <p:nvCxnSpPr>
          <p:cNvPr id="59" name="直線矢印コネクタ 58">
            <a:extLst>
              <a:ext uri="{FF2B5EF4-FFF2-40B4-BE49-F238E27FC236}">
                <a16:creationId xmlns:a16="http://schemas.microsoft.com/office/drawing/2014/main" id="{E6A37B6C-935C-7D4B-A8E2-84DA43A3709A}"/>
              </a:ext>
            </a:extLst>
          </p:cNvPr>
          <p:cNvCxnSpPr>
            <a:cxnSpLocks/>
          </p:cNvCxnSpPr>
          <p:nvPr/>
        </p:nvCxnSpPr>
        <p:spPr>
          <a:xfrm>
            <a:off x="8863054" y="4191840"/>
            <a:ext cx="0" cy="424315"/>
          </a:xfrm>
          <a:prstGeom prst="straightConnector1">
            <a:avLst/>
          </a:prstGeom>
          <a:ln w="1905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E2E28864-CC2A-DB48-985B-B57225C71743}"/>
              </a:ext>
            </a:extLst>
          </p:cNvPr>
          <p:cNvSpPr txBox="1"/>
          <p:nvPr/>
        </p:nvSpPr>
        <p:spPr>
          <a:xfrm>
            <a:off x="9429201" y="3437249"/>
            <a:ext cx="1107996" cy="646331"/>
          </a:xfrm>
          <a:prstGeom prst="rect">
            <a:avLst/>
          </a:prstGeom>
          <a:noFill/>
        </p:spPr>
        <p:txBody>
          <a:bodyPr wrap="none" rtlCol="0">
            <a:spAutoFit/>
          </a:bodyPr>
          <a:lstStyle/>
          <a:p>
            <a:pPr algn="ctr"/>
            <a:r>
              <a:rPr kumimoji="1" lang="ja-JP" altLang="en-US">
                <a:latin typeface="Hiragino Kaku Gothic Pro W3" panose="020B0300000000000000" pitchFamily="34" charset="-128"/>
                <a:ea typeface="Hiragino Kaku Gothic Pro W3" panose="020B0300000000000000" pitchFamily="34" charset="-128"/>
              </a:rPr>
              <a:t>親ノード</a:t>
            </a:r>
            <a:endParaRPr kumimoji="1" lang="en-US" altLang="ja-JP" dirty="0">
              <a:latin typeface="Hiragino Kaku Gothic Pro W3" panose="020B0300000000000000" pitchFamily="34" charset="-128"/>
              <a:ea typeface="Hiragino Kaku Gothic Pro W3" panose="020B0300000000000000" pitchFamily="34" charset="-128"/>
            </a:endParaRPr>
          </a:p>
          <a:p>
            <a:pPr algn="ctr"/>
            <a:r>
              <a:rPr lang="en-US" altLang="ja-JP" dirty="0">
                <a:latin typeface="Hiragino Kaku Gothic Pro W3" panose="020B0300000000000000" pitchFamily="34" charset="-128"/>
                <a:ea typeface="Hiragino Kaku Gothic Pro W3" panose="020B0300000000000000" pitchFamily="34" charset="-128"/>
              </a:rPr>
              <a:t>(</a:t>
            </a:r>
            <a:r>
              <a:rPr lang="ja-JP" altLang="en-US">
                <a:latin typeface="Hiragino Kaku Gothic Pro W3" panose="020B0300000000000000" pitchFamily="34" charset="-128"/>
                <a:ea typeface="Hiragino Kaku Gothic Pro W3" panose="020B0300000000000000" pitchFamily="34" charset="-128"/>
              </a:rPr>
              <a:t>原因</a:t>
            </a:r>
            <a:r>
              <a:rPr lang="en-US" altLang="ja-JP" dirty="0">
                <a:latin typeface="Hiragino Kaku Gothic Pro W3" panose="020B0300000000000000" pitchFamily="34" charset="-128"/>
                <a:ea typeface="Hiragino Kaku Gothic Pro W3" panose="020B0300000000000000" pitchFamily="34" charset="-128"/>
              </a:rPr>
              <a:t>)</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65" name="テキスト ボックス 64">
            <a:extLst>
              <a:ext uri="{FF2B5EF4-FFF2-40B4-BE49-F238E27FC236}">
                <a16:creationId xmlns:a16="http://schemas.microsoft.com/office/drawing/2014/main" id="{B97364B2-4144-C644-AF67-7293943996B9}"/>
              </a:ext>
            </a:extLst>
          </p:cNvPr>
          <p:cNvSpPr txBox="1"/>
          <p:nvPr/>
        </p:nvSpPr>
        <p:spPr>
          <a:xfrm>
            <a:off x="9456115" y="4790433"/>
            <a:ext cx="1107996" cy="646331"/>
          </a:xfrm>
          <a:prstGeom prst="rect">
            <a:avLst/>
          </a:prstGeom>
          <a:noFill/>
        </p:spPr>
        <p:txBody>
          <a:bodyPr wrap="none" rtlCol="0">
            <a:spAutoFit/>
          </a:bodyPr>
          <a:lstStyle/>
          <a:p>
            <a:pPr algn="ctr"/>
            <a:r>
              <a:rPr lang="ja-JP" altLang="en-US">
                <a:latin typeface="Hiragino Kaku Gothic Pro W3" panose="020B0300000000000000" pitchFamily="34" charset="-128"/>
                <a:ea typeface="Hiragino Kaku Gothic Pro W3" panose="020B0300000000000000" pitchFamily="34" charset="-128"/>
              </a:rPr>
              <a:t>子</a:t>
            </a:r>
            <a:r>
              <a:rPr kumimoji="1" lang="ja-JP" altLang="en-US">
                <a:latin typeface="Hiragino Kaku Gothic Pro W3" panose="020B0300000000000000" pitchFamily="34" charset="-128"/>
                <a:ea typeface="Hiragino Kaku Gothic Pro W3" panose="020B0300000000000000" pitchFamily="34" charset="-128"/>
              </a:rPr>
              <a:t>ノード</a:t>
            </a:r>
            <a:endParaRPr kumimoji="1" lang="en-US" altLang="ja-JP" dirty="0">
              <a:latin typeface="Hiragino Kaku Gothic Pro W3" panose="020B0300000000000000" pitchFamily="34" charset="-128"/>
              <a:ea typeface="Hiragino Kaku Gothic Pro W3" panose="020B0300000000000000" pitchFamily="34" charset="-128"/>
            </a:endParaRPr>
          </a:p>
          <a:p>
            <a:pPr algn="ctr"/>
            <a:r>
              <a:rPr lang="en-US" altLang="ja-JP" dirty="0">
                <a:latin typeface="Hiragino Kaku Gothic Pro W3" panose="020B0300000000000000" pitchFamily="34" charset="-128"/>
                <a:ea typeface="Hiragino Kaku Gothic Pro W3" panose="020B0300000000000000" pitchFamily="34" charset="-128"/>
              </a:rPr>
              <a:t>(</a:t>
            </a:r>
            <a:r>
              <a:rPr lang="ja-JP" altLang="en-US">
                <a:latin typeface="Hiragino Kaku Gothic Pro W3" panose="020B0300000000000000" pitchFamily="34" charset="-128"/>
                <a:ea typeface="Hiragino Kaku Gothic Pro W3" panose="020B0300000000000000" pitchFamily="34" charset="-128"/>
              </a:rPr>
              <a:t>結果</a:t>
            </a:r>
            <a:r>
              <a:rPr lang="en-US" altLang="ja-JP" dirty="0">
                <a:latin typeface="Hiragino Kaku Gothic Pro W3" panose="020B0300000000000000" pitchFamily="34" charset="-128"/>
                <a:ea typeface="Hiragino Kaku Gothic Pro W3" panose="020B0300000000000000" pitchFamily="34" charset="-128"/>
              </a:rPr>
              <a:t>)</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67" name="日付プレースホルダー 66">
            <a:extLst>
              <a:ext uri="{FF2B5EF4-FFF2-40B4-BE49-F238E27FC236}">
                <a16:creationId xmlns:a16="http://schemas.microsoft.com/office/drawing/2014/main" id="{3467571D-0FB7-514A-A05B-C539B51919B9}"/>
              </a:ext>
            </a:extLst>
          </p:cNvPr>
          <p:cNvSpPr>
            <a:spLocks noGrp="1"/>
          </p:cNvSpPr>
          <p:nvPr>
            <p:ph type="dt" sz="half" idx="10"/>
          </p:nvPr>
        </p:nvSpPr>
        <p:spPr/>
        <p:txBody>
          <a:bodyPr/>
          <a:lstStyle/>
          <a:p>
            <a:fld id="{E03560CA-9DA6-C24C-B70F-7C99BF0CA5EC}" type="datetime1">
              <a:rPr kumimoji="1" lang="ja-JP" altLang="en-US" smtClean="0"/>
              <a:t>2022/3/21</a:t>
            </a:fld>
            <a:endParaRPr kumimoji="1" lang="ja-JP" altLang="en-US"/>
          </a:p>
        </p:txBody>
      </p:sp>
      <p:sp>
        <p:nvSpPr>
          <p:cNvPr id="68" name="スライド番号プレースホルダー 67">
            <a:extLst>
              <a:ext uri="{FF2B5EF4-FFF2-40B4-BE49-F238E27FC236}">
                <a16:creationId xmlns:a16="http://schemas.microsoft.com/office/drawing/2014/main" id="{FEB0F51C-6F80-5E4E-9267-5C13E40D8A80}"/>
              </a:ext>
            </a:extLst>
          </p:cNvPr>
          <p:cNvSpPr>
            <a:spLocks noGrp="1"/>
          </p:cNvSpPr>
          <p:nvPr>
            <p:ph type="sldNum" sz="quarter" idx="12"/>
          </p:nvPr>
        </p:nvSpPr>
        <p:spPr/>
        <p:txBody>
          <a:bodyPr/>
          <a:lstStyle/>
          <a:p>
            <a:fld id="{A656C2C8-CEF6-9746-8F71-B28302ED3BCE}" type="slidenum">
              <a:rPr kumimoji="1" lang="ja-JP" altLang="en-US" smtClean="0"/>
              <a:t>52</a:t>
            </a:fld>
            <a:endParaRPr kumimoji="1" lang="ja-JP" altLang="en-US"/>
          </a:p>
        </p:txBody>
      </p:sp>
    </p:spTree>
    <p:extLst>
      <p:ext uri="{BB962C8B-B14F-4D97-AF65-F5344CB8AC3E}">
        <p14:creationId xmlns:p14="http://schemas.microsoft.com/office/powerpoint/2010/main" val="19250722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latin typeface="Hiragino Kaku Gothic Pro W3" panose="020B0300000000000000" pitchFamily="34" charset="-128"/>
                <a:ea typeface="Hiragino Kaku Gothic Pro W3" panose="020B0300000000000000" pitchFamily="34" charset="-128"/>
              </a:rPr>
              <a:t>ベイジアンネットワーク</a:t>
            </a:r>
            <a:r>
              <a:rPr lang="en-US" altLang="ja-JP" dirty="0">
                <a:latin typeface="Hiragino Kaku Gothic Pro W3" panose="020B0300000000000000" pitchFamily="34" charset="-128"/>
                <a:ea typeface="Hiragino Kaku Gothic Pro W3" panose="020B0300000000000000" pitchFamily="34" charset="-128"/>
              </a:rPr>
              <a:t>②</a:t>
            </a:r>
            <a:endParaRPr kumimoji="1" lang="ja-JP" altLang="en-US" sz="12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5493812"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ベイジアンネットワークの基本仮定はマルコフ条件</a:t>
            </a:r>
          </a:p>
        </p:txBody>
      </p:sp>
      <p:sp>
        <p:nvSpPr>
          <p:cNvPr id="2" name="テキスト ボックス 1">
            <a:extLst>
              <a:ext uri="{FF2B5EF4-FFF2-40B4-BE49-F238E27FC236}">
                <a16:creationId xmlns:a16="http://schemas.microsoft.com/office/drawing/2014/main" id="{AB9C51E4-DD3D-5340-B1D6-E1EDC16E66EB}"/>
              </a:ext>
            </a:extLst>
          </p:cNvPr>
          <p:cNvSpPr txBox="1"/>
          <p:nvPr/>
        </p:nvSpPr>
        <p:spPr>
          <a:xfrm>
            <a:off x="520700" y="1418490"/>
            <a:ext cx="11210794" cy="871970"/>
          </a:xfrm>
          <a:prstGeom prst="rect">
            <a:avLst/>
          </a:prstGeom>
          <a:noFill/>
        </p:spPr>
        <p:txBody>
          <a:bodyPr wrap="square" rtlCol="0">
            <a:spAutoFit/>
          </a:bodyPr>
          <a:lstStyle/>
          <a:p>
            <a:pPr>
              <a:lnSpc>
                <a:spcPct val="150000"/>
              </a:lnSpc>
            </a:pPr>
            <a:r>
              <a:rPr lang="ja-JP" altLang="en-US">
                <a:latin typeface="Hiragino Kaku Gothic Pro W3" panose="020B0300000000000000" pitchFamily="34" charset="-128"/>
                <a:ea typeface="Hiragino Kaku Gothic Pro W3" panose="020B0300000000000000" pitchFamily="34" charset="-128"/>
              </a:rPr>
              <a:t>ベイジアンネットワークの基本仮定</a:t>
            </a:r>
            <a:r>
              <a:rPr lang="en-US" altLang="ja-JP" dirty="0">
                <a:latin typeface="Hiragino Kaku Gothic Pro W3" panose="020B0300000000000000" pitchFamily="34" charset="-128"/>
                <a:ea typeface="Hiragino Kaku Gothic Pro W3" panose="020B0300000000000000" pitchFamily="34" charset="-128"/>
              </a:rPr>
              <a:t> : </a:t>
            </a:r>
            <a:r>
              <a:rPr lang="ja-JP" altLang="en-US" b="1">
                <a:latin typeface="Hiragino Kaku Gothic Pro W3" panose="020B0300000000000000" pitchFamily="34" charset="-128"/>
                <a:ea typeface="Hiragino Kaku Gothic Pro W3" panose="020B0300000000000000" pitchFamily="34" charset="-128"/>
              </a:rPr>
              <a:t>マルコフ条件</a:t>
            </a:r>
            <a:endParaRPr lang="en-US" altLang="ja-JP" b="1"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各ノードの確率変数はそのノードの親のーどの条件付き確率のみで示されるという過程</a:t>
            </a:r>
            <a:endParaRPr lang="en-US" altLang="ja-JP" dirty="0">
              <a:latin typeface="Hiragino Kaku Gothic Pro W3" panose="020B0300000000000000" pitchFamily="34" charset="-128"/>
              <a:ea typeface="Hiragino Kaku Gothic Pro W3" panose="020B0300000000000000" pitchFamily="34" charset="-128"/>
            </a:endParaRPr>
          </a:p>
        </p:txBody>
      </p:sp>
      <p:sp>
        <p:nvSpPr>
          <p:cNvPr id="57" name="円/楕円 56">
            <a:extLst>
              <a:ext uri="{FF2B5EF4-FFF2-40B4-BE49-F238E27FC236}">
                <a16:creationId xmlns:a16="http://schemas.microsoft.com/office/drawing/2014/main" id="{1F4B4AF1-6DC1-2344-B5DB-03AB071A66E1}"/>
              </a:ext>
            </a:extLst>
          </p:cNvPr>
          <p:cNvSpPr/>
          <p:nvPr/>
        </p:nvSpPr>
        <p:spPr>
          <a:xfrm>
            <a:off x="4813661" y="2794865"/>
            <a:ext cx="825500" cy="825500"/>
          </a:xfrm>
          <a:prstGeom prst="ellipse">
            <a:avLst/>
          </a:prstGeom>
          <a:solidFill>
            <a:srgbClr val="00989C">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58" name="円/楕円 57">
            <a:extLst>
              <a:ext uri="{FF2B5EF4-FFF2-40B4-BE49-F238E27FC236}">
                <a16:creationId xmlns:a16="http://schemas.microsoft.com/office/drawing/2014/main" id="{6CB09AAB-A3AE-1F4F-A4F5-73AE0D320638}"/>
              </a:ext>
            </a:extLst>
          </p:cNvPr>
          <p:cNvSpPr/>
          <p:nvPr/>
        </p:nvSpPr>
        <p:spPr>
          <a:xfrm>
            <a:off x="4813661" y="4191349"/>
            <a:ext cx="825500" cy="825500"/>
          </a:xfrm>
          <a:prstGeom prst="ellipse">
            <a:avLst/>
          </a:prstGeom>
          <a:solidFill>
            <a:srgbClr val="00989C">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Kaku Gothic Pro W3" panose="020B0300000000000000" pitchFamily="34" charset="-128"/>
              <a:ea typeface="Hiragino Kaku Gothic Pro W3" panose="020B0300000000000000" pitchFamily="34" charset="-128"/>
            </a:endParaRPr>
          </a:p>
        </p:txBody>
      </p:sp>
      <p:cxnSp>
        <p:nvCxnSpPr>
          <p:cNvPr id="59" name="直線矢印コネクタ 58">
            <a:extLst>
              <a:ext uri="{FF2B5EF4-FFF2-40B4-BE49-F238E27FC236}">
                <a16:creationId xmlns:a16="http://schemas.microsoft.com/office/drawing/2014/main" id="{E6A37B6C-935C-7D4B-A8E2-84DA43A3709A}"/>
              </a:ext>
            </a:extLst>
          </p:cNvPr>
          <p:cNvCxnSpPr>
            <a:cxnSpLocks/>
          </p:cNvCxnSpPr>
          <p:nvPr/>
        </p:nvCxnSpPr>
        <p:spPr>
          <a:xfrm>
            <a:off x="5226411" y="3709265"/>
            <a:ext cx="0" cy="424315"/>
          </a:xfrm>
          <a:prstGeom prst="straightConnector1">
            <a:avLst/>
          </a:prstGeom>
          <a:ln w="19050">
            <a:solidFill>
              <a:schemeClr val="bg2">
                <a:lumMod val="2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E2E28864-CC2A-DB48-985B-B57225C71743}"/>
              </a:ext>
            </a:extLst>
          </p:cNvPr>
          <p:cNvSpPr txBox="1"/>
          <p:nvPr/>
        </p:nvSpPr>
        <p:spPr>
          <a:xfrm>
            <a:off x="5936828" y="2954674"/>
            <a:ext cx="819455" cy="369332"/>
          </a:xfrm>
          <a:prstGeom prst="rect">
            <a:avLst/>
          </a:prstGeom>
          <a:noFill/>
        </p:spPr>
        <p:txBody>
          <a:bodyPr wrap="none" rtlCol="0">
            <a:spAutoFit/>
          </a:bodyPr>
          <a:lstStyle/>
          <a:p>
            <a:pPr algn="ctr"/>
            <a:r>
              <a:rPr kumimoji="1" lang="ja-JP" altLang="en-US">
                <a:latin typeface="Hiragino Kaku Gothic Pro W3" panose="020B0300000000000000" pitchFamily="34" charset="-128"/>
                <a:ea typeface="Hiragino Kaku Gothic Pro W3" panose="020B0300000000000000" pitchFamily="34" charset="-128"/>
              </a:rPr>
              <a:t>事象</a:t>
            </a:r>
            <a:r>
              <a:rPr kumimoji="1" lang="en-US" altLang="ja-JP" dirty="0">
                <a:latin typeface="Hiragino Kaku Gothic Pro W3" panose="020B0300000000000000" pitchFamily="34" charset="-128"/>
                <a:ea typeface="Hiragino Kaku Gothic Pro W3" panose="020B0300000000000000" pitchFamily="34" charset="-128"/>
              </a:rPr>
              <a:t>A</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65" name="テキスト ボックス 64">
            <a:extLst>
              <a:ext uri="{FF2B5EF4-FFF2-40B4-BE49-F238E27FC236}">
                <a16:creationId xmlns:a16="http://schemas.microsoft.com/office/drawing/2014/main" id="{B97364B2-4144-C644-AF67-7293943996B9}"/>
              </a:ext>
            </a:extLst>
          </p:cNvPr>
          <p:cNvSpPr txBox="1"/>
          <p:nvPr/>
        </p:nvSpPr>
        <p:spPr>
          <a:xfrm>
            <a:off x="5975763" y="4307858"/>
            <a:ext cx="795411" cy="369332"/>
          </a:xfrm>
          <a:prstGeom prst="rect">
            <a:avLst/>
          </a:prstGeom>
          <a:noFill/>
        </p:spPr>
        <p:txBody>
          <a:bodyPr wrap="none" rtlCol="0">
            <a:spAutoFit/>
          </a:bodyPr>
          <a:lstStyle/>
          <a:p>
            <a:pPr algn="ctr"/>
            <a:r>
              <a:rPr kumimoji="1" lang="ja-JP" altLang="en-US">
                <a:latin typeface="Hiragino Kaku Gothic Pro W3" panose="020B0300000000000000" pitchFamily="34" charset="-128"/>
                <a:ea typeface="Hiragino Kaku Gothic Pro W3" panose="020B0300000000000000" pitchFamily="34" charset="-128"/>
              </a:rPr>
              <a:t>事象</a:t>
            </a:r>
            <a:r>
              <a:rPr lang="en-US" altLang="ja-JP" dirty="0">
                <a:latin typeface="Hiragino Kaku Gothic Pro W3" panose="020B0300000000000000" pitchFamily="34" charset="-128"/>
                <a:ea typeface="Hiragino Kaku Gothic Pro W3" panose="020B0300000000000000" pitchFamily="34" charset="-128"/>
              </a:rPr>
              <a:t>E</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43" name="円/楕円 42">
            <a:extLst>
              <a:ext uri="{FF2B5EF4-FFF2-40B4-BE49-F238E27FC236}">
                <a16:creationId xmlns:a16="http://schemas.microsoft.com/office/drawing/2014/main" id="{DD9FA967-0FC7-AC48-B65D-F87878F969A0}"/>
              </a:ext>
            </a:extLst>
          </p:cNvPr>
          <p:cNvSpPr/>
          <p:nvPr/>
        </p:nvSpPr>
        <p:spPr>
          <a:xfrm>
            <a:off x="4826722" y="5587833"/>
            <a:ext cx="825500" cy="825500"/>
          </a:xfrm>
          <a:prstGeom prst="ellipse">
            <a:avLst/>
          </a:prstGeom>
          <a:solidFill>
            <a:srgbClr val="00989C">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Kaku Gothic Pro W3" panose="020B0300000000000000" pitchFamily="34" charset="-128"/>
              <a:ea typeface="Hiragino Kaku Gothic Pro W3" panose="020B0300000000000000" pitchFamily="34" charset="-128"/>
            </a:endParaRPr>
          </a:p>
        </p:txBody>
      </p:sp>
      <p:cxnSp>
        <p:nvCxnSpPr>
          <p:cNvPr id="51" name="直線矢印コネクタ 50">
            <a:extLst>
              <a:ext uri="{FF2B5EF4-FFF2-40B4-BE49-F238E27FC236}">
                <a16:creationId xmlns:a16="http://schemas.microsoft.com/office/drawing/2014/main" id="{8F14D73D-7EF3-2944-8D05-1E52E991A127}"/>
              </a:ext>
            </a:extLst>
          </p:cNvPr>
          <p:cNvCxnSpPr>
            <a:cxnSpLocks/>
          </p:cNvCxnSpPr>
          <p:nvPr/>
        </p:nvCxnSpPr>
        <p:spPr>
          <a:xfrm>
            <a:off x="5239472" y="5105749"/>
            <a:ext cx="0" cy="424315"/>
          </a:xfrm>
          <a:prstGeom prst="straightConnector1">
            <a:avLst/>
          </a:prstGeom>
          <a:ln w="19050">
            <a:solidFill>
              <a:schemeClr val="bg2">
                <a:lumMod val="2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9DF6B1BB-9756-F043-A0BF-5F7EC3E1AF8B}"/>
              </a:ext>
            </a:extLst>
          </p:cNvPr>
          <p:cNvSpPr txBox="1"/>
          <p:nvPr/>
        </p:nvSpPr>
        <p:spPr>
          <a:xfrm>
            <a:off x="6031538" y="5815917"/>
            <a:ext cx="704039" cy="369332"/>
          </a:xfrm>
          <a:prstGeom prst="rect">
            <a:avLst/>
          </a:prstGeom>
          <a:noFill/>
        </p:spPr>
        <p:txBody>
          <a:bodyPr wrap="none" rtlCol="0">
            <a:spAutoFit/>
          </a:bodyPr>
          <a:lstStyle/>
          <a:p>
            <a:pPr algn="ctr"/>
            <a:r>
              <a:rPr lang="ja-JP" altLang="en-US">
                <a:latin typeface="Hiragino Kaku Gothic Pro W3" panose="020B0300000000000000" pitchFamily="34" charset="-128"/>
                <a:ea typeface="Hiragino Kaku Gothic Pro W3" panose="020B0300000000000000" pitchFamily="34" charset="-128"/>
              </a:rPr>
              <a:t>事象</a:t>
            </a:r>
            <a:r>
              <a:rPr kumimoji="1" lang="en-US" altLang="ja-JP" dirty="0">
                <a:latin typeface="Hiragino Kaku Gothic Pro W3" panose="020B0300000000000000" pitchFamily="34" charset="-128"/>
                <a:ea typeface="Hiragino Kaku Gothic Pro W3" panose="020B0300000000000000" pitchFamily="34" charset="-128"/>
              </a:rPr>
              <a:t>I</a:t>
            </a:r>
            <a:endParaRPr kumimoji="1" lang="ja-JP" altLang="en-US">
              <a:latin typeface="Hiragino Kaku Gothic Pro W3" panose="020B0300000000000000" pitchFamily="34" charset="-128"/>
              <a:ea typeface="Hiragino Kaku Gothic Pro W3" panose="020B0300000000000000" pitchFamily="34" charset="-128"/>
            </a:endParaRPr>
          </a:p>
        </p:txBody>
      </p:sp>
      <p:cxnSp>
        <p:nvCxnSpPr>
          <p:cNvPr id="7" name="曲線コネクタ 6">
            <a:extLst>
              <a:ext uri="{FF2B5EF4-FFF2-40B4-BE49-F238E27FC236}">
                <a16:creationId xmlns:a16="http://schemas.microsoft.com/office/drawing/2014/main" id="{5E625A85-1C42-8C47-81B5-BCD24EF4B475}"/>
              </a:ext>
            </a:extLst>
          </p:cNvPr>
          <p:cNvCxnSpPr>
            <a:cxnSpLocks/>
            <a:stCxn id="57" idx="2"/>
            <a:endCxn id="43" idx="2"/>
          </p:cNvCxnSpPr>
          <p:nvPr/>
        </p:nvCxnSpPr>
        <p:spPr>
          <a:xfrm rot="10800000" flipH="1" flipV="1">
            <a:off x="4813660" y="3207615"/>
            <a:ext cx="13061" cy="2792968"/>
          </a:xfrm>
          <a:prstGeom prst="curvedConnector3">
            <a:avLst>
              <a:gd name="adj1" fmla="val -9042952"/>
            </a:avLst>
          </a:prstGeom>
          <a:ln w="19050">
            <a:solidFill>
              <a:schemeClr val="bg2">
                <a:lumMod val="2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D200672-1518-F24E-A9F4-F83BCBF128FC}"/>
              </a:ext>
            </a:extLst>
          </p:cNvPr>
          <p:cNvSpPr txBox="1"/>
          <p:nvPr/>
        </p:nvSpPr>
        <p:spPr>
          <a:xfrm>
            <a:off x="2565400" y="3921422"/>
            <a:ext cx="1210588" cy="1323439"/>
          </a:xfrm>
          <a:prstGeom prst="rect">
            <a:avLst/>
          </a:prstGeom>
          <a:noFill/>
        </p:spPr>
        <p:txBody>
          <a:bodyPr wrap="none" rtlCol="0">
            <a:spAutoFit/>
          </a:bodyPr>
          <a:lstStyle/>
          <a:p>
            <a:r>
              <a:rPr kumimoji="1" lang="en-US" altLang="ja-JP" sz="8000" dirty="0">
                <a:solidFill>
                  <a:srgbClr val="C00000"/>
                </a:solidFill>
              </a:rPr>
              <a:t>×</a:t>
            </a:r>
            <a:endParaRPr kumimoji="1" lang="ja-JP" altLang="en-US">
              <a:solidFill>
                <a:srgbClr val="C00000"/>
              </a:solidFill>
            </a:endParaRPr>
          </a:p>
        </p:txBody>
      </p:sp>
      <p:sp>
        <p:nvSpPr>
          <p:cNvPr id="21" name="日付プレースホルダー 20">
            <a:extLst>
              <a:ext uri="{FF2B5EF4-FFF2-40B4-BE49-F238E27FC236}">
                <a16:creationId xmlns:a16="http://schemas.microsoft.com/office/drawing/2014/main" id="{00A26F29-F9E2-8E43-85C8-F0D22B115492}"/>
              </a:ext>
            </a:extLst>
          </p:cNvPr>
          <p:cNvSpPr>
            <a:spLocks noGrp="1"/>
          </p:cNvSpPr>
          <p:nvPr>
            <p:ph type="dt" sz="half" idx="10"/>
          </p:nvPr>
        </p:nvSpPr>
        <p:spPr/>
        <p:txBody>
          <a:bodyPr/>
          <a:lstStyle/>
          <a:p>
            <a:fld id="{42B93B39-21B1-7840-A51A-544C00401938}" type="datetime1">
              <a:rPr kumimoji="1" lang="ja-JP" altLang="en-US" smtClean="0"/>
              <a:t>2022/3/21</a:t>
            </a:fld>
            <a:endParaRPr kumimoji="1" lang="ja-JP" altLang="en-US"/>
          </a:p>
        </p:txBody>
      </p:sp>
      <p:sp>
        <p:nvSpPr>
          <p:cNvPr id="22" name="スライド番号プレースホルダー 21">
            <a:extLst>
              <a:ext uri="{FF2B5EF4-FFF2-40B4-BE49-F238E27FC236}">
                <a16:creationId xmlns:a16="http://schemas.microsoft.com/office/drawing/2014/main" id="{7EC9518C-F92E-EB46-A8C4-91A526021301}"/>
              </a:ext>
            </a:extLst>
          </p:cNvPr>
          <p:cNvSpPr>
            <a:spLocks noGrp="1"/>
          </p:cNvSpPr>
          <p:nvPr>
            <p:ph type="sldNum" sz="quarter" idx="12"/>
          </p:nvPr>
        </p:nvSpPr>
        <p:spPr/>
        <p:txBody>
          <a:bodyPr/>
          <a:lstStyle/>
          <a:p>
            <a:fld id="{A656C2C8-CEF6-9746-8F71-B28302ED3BCE}" type="slidenum">
              <a:rPr kumimoji="1" lang="ja-JP" altLang="en-US" smtClean="0"/>
              <a:t>53</a:t>
            </a:fld>
            <a:endParaRPr kumimoji="1" lang="ja-JP" altLang="en-US"/>
          </a:p>
        </p:txBody>
      </p:sp>
    </p:spTree>
    <p:extLst>
      <p:ext uri="{BB962C8B-B14F-4D97-AF65-F5344CB8AC3E}">
        <p14:creationId xmlns:p14="http://schemas.microsoft.com/office/powerpoint/2010/main" val="19834515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1A43D4DD-3858-B346-92F8-9699A845CB2B}"/>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A0BF4BAC-3D48-D24B-9447-F8110F5A98BE}"/>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a:latin typeface="Hiragino Kaku Gothic Pro W3" panose="020B0300000000000000" pitchFamily="34" charset="-128"/>
                <a:ea typeface="Hiragino Kaku Gothic Pro W3" panose="020B0300000000000000" pitchFamily="34" charset="-128"/>
              </a:rPr>
              <a:t>参考文献</a:t>
            </a:r>
            <a:endParaRPr lang="ja-JP" altLang="en-US" sz="800">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FC947370-DB00-1B46-A452-BE28FB2248DC}"/>
              </a:ext>
            </a:extLst>
          </p:cNvPr>
          <p:cNvSpPr txBox="1"/>
          <p:nvPr/>
        </p:nvSpPr>
        <p:spPr>
          <a:xfrm>
            <a:off x="3599728" y="683166"/>
            <a:ext cx="2954655"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以下の参考文献を参照した</a:t>
            </a:r>
          </a:p>
        </p:txBody>
      </p:sp>
      <p:sp>
        <p:nvSpPr>
          <p:cNvPr id="2" name="テキスト ボックス 1">
            <a:extLst>
              <a:ext uri="{FF2B5EF4-FFF2-40B4-BE49-F238E27FC236}">
                <a16:creationId xmlns:a16="http://schemas.microsoft.com/office/drawing/2014/main" id="{AB9C51E4-DD3D-5340-B1D6-E1EDC16E66EB}"/>
              </a:ext>
            </a:extLst>
          </p:cNvPr>
          <p:cNvSpPr txBox="1"/>
          <p:nvPr/>
        </p:nvSpPr>
        <p:spPr>
          <a:xfrm>
            <a:off x="520700" y="1418490"/>
            <a:ext cx="11210794" cy="12971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ja-JP" altLang="en-US">
                <a:latin typeface="Hiragino Kaku Gothic Pro W3" panose="020B0300000000000000" pitchFamily="34" charset="-128"/>
                <a:ea typeface="Hiragino Kaku Gothic Pro W3" panose="020B0300000000000000" pitchFamily="34" charset="-128"/>
              </a:rPr>
              <a:t>「</a:t>
            </a:r>
            <a:r>
              <a:rPr lang="ja-JP" altLang="en-US" b="1">
                <a:latin typeface="Hiragino Kaku Gothic Pro W3" panose="020B0300000000000000" pitchFamily="34" charset="-128"/>
                <a:ea typeface="Hiragino Kaku Gothic Pro W3" panose="020B0300000000000000" pitchFamily="34" charset="-128"/>
              </a:rPr>
              <a:t>ベイズ統計学を直感的に理解しよう！オオカミ少年はなぜ信用されなかったのか数学的に解説します</a:t>
            </a:r>
            <a:r>
              <a:rPr lang="ja-JP" altLang="en-US">
                <a:latin typeface="Hiragino Kaku Gothic Pro W3" panose="020B0300000000000000" pitchFamily="34" charset="-128"/>
                <a:ea typeface="Hiragino Kaku Gothic Pro W3" panose="020B0300000000000000" pitchFamily="34" charset="-128"/>
              </a:rPr>
              <a:t>」</a:t>
            </a:r>
            <a:r>
              <a:rPr lang="en" altLang="ja-JP" dirty="0">
                <a:latin typeface="Hiragino Kaku Gothic Pro W3" panose="020B0300000000000000" pitchFamily="34" charset="-128"/>
                <a:ea typeface="Hiragino Kaku Gothic Pro W3" panose="020B0300000000000000" pitchFamily="34" charset="-128"/>
                <a:hlinkClick r:id="rId3">
                  <a:extLst>
                    <a:ext uri="{A12FA001-AC4F-418D-AE19-62706E023703}">
                      <ahyp:hlinkClr xmlns:ahyp="http://schemas.microsoft.com/office/drawing/2018/hyperlinkcolor" val="tx"/>
                    </a:ext>
                  </a:extLst>
                </a:hlinkClick>
              </a:rPr>
              <a:t>https://note.com/maisatou/n/n3ede663422a6</a:t>
            </a:r>
            <a:r>
              <a:rPr lang="en" altLang="ja-JP" dirty="0">
                <a:latin typeface="Hiragino Kaku Gothic Pro W3" panose="020B0300000000000000" pitchFamily="34" charset="-128"/>
                <a:ea typeface="Hiragino Kaku Gothic Pro W3" panose="020B0300000000000000" pitchFamily="34" charset="-128"/>
              </a:rPr>
              <a:t> (</a:t>
            </a:r>
            <a:r>
              <a:rPr lang="ja-JP" altLang="en-US">
                <a:latin typeface="Hiragino Kaku Gothic Pro W3" panose="020B0300000000000000" pitchFamily="34" charset="-128"/>
                <a:ea typeface="Hiragino Kaku Gothic Pro W3" panose="020B0300000000000000" pitchFamily="34" charset="-128"/>
              </a:rPr>
              <a:t>アクセス</a:t>
            </a:r>
            <a:r>
              <a:rPr lang="en-US" altLang="ja-JP" dirty="0">
                <a:latin typeface="Hiragino Kaku Gothic Pro W3" panose="020B0300000000000000" pitchFamily="34" charset="-128"/>
                <a:ea typeface="Hiragino Kaku Gothic Pro W3" panose="020B0300000000000000" pitchFamily="34" charset="-128"/>
              </a:rPr>
              <a:t>2021/04/16</a:t>
            </a:r>
            <a:r>
              <a:rPr lang="en" altLang="ja-JP" dirty="0">
                <a:latin typeface="Hiragino Kaku Gothic Pro W3" panose="020B0300000000000000" pitchFamily="34" charset="-128"/>
                <a:ea typeface="Hiragino Kaku Gothic Pro W3" panose="020B0300000000000000" pitchFamily="34" charset="-128"/>
              </a:rPr>
              <a:t>)</a:t>
            </a:r>
          </a:p>
          <a:p>
            <a:pPr marL="285750" indent="-285750">
              <a:lnSpc>
                <a:spcPct val="150000"/>
              </a:lnSpc>
              <a:buFont typeface="Arial" panose="020B0604020202020204" pitchFamily="34" charset="0"/>
              <a:buChar char="•"/>
            </a:pPr>
            <a:r>
              <a:rPr lang="ja-JP" altLang="en-US">
                <a:latin typeface="Hiragino Kaku Gothic Pro W3" panose="020B0300000000000000" pitchFamily="34" charset="-128"/>
                <a:ea typeface="Hiragino Kaku Gothic Pro W3" panose="020B0300000000000000" pitchFamily="34" charset="-128"/>
              </a:rPr>
              <a:t>「史上最強 図解 これならわかる</a:t>
            </a:r>
            <a:r>
              <a:rPr lang="en-US" altLang="ja-JP" dirty="0">
                <a:latin typeface="Hiragino Kaku Gothic Pro W3" panose="020B0300000000000000" pitchFamily="34" charset="-128"/>
                <a:ea typeface="Hiragino Kaku Gothic Pro W3" panose="020B0300000000000000" pitchFamily="34" charset="-128"/>
              </a:rPr>
              <a:t>!</a:t>
            </a:r>
            <a:r>
              <a:rPr lang="ja-JP" altLang="en-US">
                <a:latin typeface="Hiragino Kaku Gothic Pro W3" panose="020B0300000000000000" pitchFamily="34" charset="-128"/>
                <a:ea typeface="Hiragino Kaku Gothic Pro W3" panose="020B0300000000000000" pitchFamily="34" charset="-128"/>
              </a:rPr>
              <a:t>ベイズ統計学」</a:t>
            </a:r>
            <a:r>
              <a:rPr lang="ja-JP" altLang="en-US">
                <a:latin typeface="Hiragino Kaku Gothic Pro W3" panose="020B0300000000000000" pitchFamily="34" charset="-128"/>
                <a:ea typeface="Hiragino Kaku Gothic Pro W3" panose="020B0300000000000000" pitchFamily="34" charset="-128"/>
                <a:hlinkClick r:id="rId4">
                  <a:extLst>
                    <a:ext uri="{A12FA001-AC4F-418D-AE19-62706E023703}">
                      <ahyp:hlinkClr xmlns:ahyp="http://schemas.microsoft.com/office/drawing/2018/hyperlinkcolor" val="tx"/>
                    </a:ext>
                  </a:extLst>
                </a:hlinkClick>
              </a:rPr>
              <a:t>涌井 良幸</a:t>
            </a:r>
            <a:r>
              <a:rPr lang="ja-JP" altLang="en-US">
                <a:latin typeface="Hiragino Kaku Gothic Pro W3" panose="020B0300000000000000" pitchFamily="34" charset="-128"/>
                <a:ea typeface="Hiragino Kaku Gothic Pro W3" panose="020B0300000000000000" pitchFamily="34" charset="-128"/>
              </a:rPr>
              <a:t>  </a:t>
            </a:r>
            <a:r>
              <a:rPr lang="en-US" altLang="ja-JP" dirty="0">
                <a:latin typeface="Hiragino Kaku Gothic Pro W3" panose="020B0300000000000000" pitchFamily="34" charset="-128"/>
                <a:ea typeface="Hiragino Kaku Gothic Pro W3" panose="020B0300000000000000" pitchFamily="34" charset="-128"/>
              </a:rPr>
              <a:t>(</a:t>
            </a:r>
            <a:r>
              <a:rPr lang="ja-JP" altLang="en-US">
                <a:latin typeface="Hiragino Kaku Gothic Pro W3" panose="020B0300000000000000" pitchFamily="34" charset="-128"/>
                <a:ea typeface="Hiragino Kaku Gothic Pro W3" panose="020B0300000000000000" pitchFamily="34" charset="-128"/>
              </a:rPr>
              <a:t>著</a:t>
            </a:r>
            <a:r>
              <a:rPr lang="en-US" altLang="ja-JP" dirty="0">
                <a:latin typeface="Hiragino Kaku Gothic Pro W3" panose="020B0300000000000000" pitchFamily="34" charset="-128"/>
                <a:ea typeface="Hiragino Kaku Gothic Pro W3" panose="020B0300000000000000" pitchFamily="34" charset="-128"/>
              </a:rPr>
              <a:t>), </a:t>
            </a:r>
            <a:r>
              <a:rPr lang="ja-JP" altLang="en-US">
                <a:latin typeface="Hiragino Kaku Gothic Pro W3" panose="020B0300000000000000" pitchFamily="34" charset="-128"/>
                <a:ea typeface="Hiragino Kaku Gothic Pro W3" panose="020B0300000000000000" pitchFamily="34" charset="-128"/>
                <a:hlinkClick r:id="rId5">
                  <a:extLst>
                    <a:ext uri="{A12FA001-AC4F-418D-AE19-62706E023703}">
                      <ahyp:hlinkClr xmlns:ahyp="http://schemas.microsoft.com/office/drawing/2018/hyperlinkcolor" val="tx"/>
                    </a:ext>
                  </a:extLst>
                </a:hlinkClick>
              </a:rPr>
              <a:t>涌井 貞美</a:t>
            </a:r>
            <a:r>
              <a:rPr lang="ja-JP" altLang="en-US">
                <a:latin typeface="Hiragino Kaku Gothic Pro W3" panose="020B0300000000000000" pitchFamily="34" charset="-128"/>
                <a:ea typeface="Hiragino Kaku Gothic Pro W3" panose="020B0300000000000000" pitchFamily="34" charset="-128"/>
              </a:rPr>
              <a:t> </a:t>
            </a:r>
            <a:r>
              <a:rPr lang="en-US" altLang="ja-JP" dirty="0">
                <a:latin typeface="Hiragino Kaku Gothic Pro W3" panose="020B0300000000000000" pitchFamily="34" charset="-128"/>
                <a:ea typeface="Hiragino Kaku Gothic Pro W3" panose="020B0300000000000000" pitchFamily="34" charset="-128"/>
              </a:rPr>
              <a:t>(</a:t>
            </a:r>
            <a:r>
              <a:rPr lang="ja-JP" altLang="en-US">
                <a:latin typeface="Hiragino Kaku Gothic Pro W3" panose="020B0300000000000000" pitchFamily="34" charset="-128"/>
                <a:ea typeface="Hiragino Kaku Gothic Pro W3" panose="020B0300000000000000" pitchFamily="34" charset="-128"/>
              </a:rPr>
              <a:t>著</a:t>
            </a:r>
            <a:r>
              <a:rPr lang="en-US" altLang="ja-JP" dirty="0">
                <a:latin typeface="Hiragino Kaku Gothic Pro W3" panose="020B0300000000000000" pitchFamily="34" charset="-128"/>
                <a:ea typeface="Hiragino Kaku Gothic Pro W3" panose="020B0300000000000000" pitchFamily="34" charset="-128"/>
              </a:rPr>
              <a:t>)</a:t>
            </a:r>
          </a:p>
        </p:txBody>
      </p:sp>
      <p:sp>
        <p:nvSpPr>
          <p:cNvPr id="21" name="日付プレースホルダー 20">
            <a:extLst>
              <a:ext uri="{FF2B5EF4-FFF2-40B4-BE49-F238E27FC236}">
                <a16:creationId xmlns:a16="http://schemas.microsoft.com/office/drawing/2014/main" id="{00A26F29-F9E2-8E43-85C8-F0D22B115492}"/>
              </a:ext>
            </a:extLst>
          </p:cNvPr>
          <p:cNvSpPr>
            <a:spLocks noGrp="1"/>
          </p:cNvSpPr>
          <p:nvPr>
            <p:ph type="dt" sz="half" idx="10"/>
          </p:nvPr>
        </p:nvSpPr>
        <p:spPr/>
        <p:txBody>
          <a:bodyPr/>
          <a:lstStyle/>
          <a:p>
            <a:fld id="{42B93B39-21B1-7840-A51A-544C00401938}" type="datetime1">
              <a:rPr kumimoji="1" lang="ja-JP" altLang="en-US" smtClean="0"/>
              <a:t>2022/3/21</a:t>
            </a:fld>
            <a:endParaRPr kumimoji="1" lang="ja-JP" altLang="en-US"/>
          </a:p>
        </p:txBody>
      </p:sp>
      <p:sp>
        <p:nvSpPr>
          <p:cNvPr id="22" name="スライド番号プレースホルダー 21">
            <a:extLst>
              <a:ext uri="{FF2B5EF4-FFF2-40B4-BE49-F238E27FC236}">
                <a16:creationId xmlns:a16="http://schemas.microsoft.com/office/drawing/2014/main" id="{7EC9518C-F92E-EB46-A8C4-91A526021301}"/>
              </a:ext>
            </a:extLst>
          </p:cNvPr>
          <p:cNvSpPr>
            <a:spLocks noGrp="1"/>
          </p:cNvSpPr>
          <p:nvPr>
            <p:ph type="sldNum" sz="quarter" idx="12"/>
          </p:nvPr>
        </p:nvSpPr>
        <p:spPr/>
        <p:txBody>
          <a:bodyPr/>
          <a:lstStyle/>
          <a:p>
            <a:fld id="{A656C2C8-CEF6-9746-8F71-B28302ED3BCE}" type="slidenum">
              <a:rPr kumimoji="1" lang="ja-JP" altLang="en-US" smtClean="0"/>
              <a:t>54</a:t>
            </a:fld>
            <a:endParaRPr kumimoji="1" lang="ja-JP" altLang="en-US"/>
          </a:p>
        </p:txBody>
      </p:sp>
    </p:spTree>
    <p:extLst>
      <p:ext uri="{BB962C8B-B14F-4D97-AF65-F5344CB8AC3E}">
        <p14:creationId xmlns:p14="http://schemas.microsoft.com/office/powerpoint/2010/main" val="2543052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11DCAEE-6CF5-7740-8425-8E0EB671162D}"/>
              </a:ext>
            </a:extLst>
          </p:cNvPr>
          <p:cNvSpPr/>
          <p:nvPr/>
        </p:nvSpPr>
        <p:spPr>
          <a:xfrm>
            <a:off x="501040" y="1305386"/>
            <a:ext cx="11210796" cy="17526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C8AF0917-C249-FD45-BC8C-1B5986BE8E44}"/>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3" name="正方形/長方形 2">
            <a:extLst>
              <a:ext uri="{FF2B5EF4-FFF2-40B4-BE49-F238E27FC236}">
                <a16:creationId xmlns:a16="http://schemas.microsoft.com/office/drawing/2014/main" id="{9F95D3D0-4C51-7746-8B1C-10450722BB1C}"/>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a:latin typeface="Hiragino Kaku Gothic Pro W3" panose="020B0300000000000000" pitchFamily="34" charset="-128"/>
                <a:ea typeface="Hiragino Kaku Gothic Pro W3" panose="020B0300000000000000" pitchFamily="34" charset="-128"/>
              </a:rPr>
              <a:t>試し問題</a:t>
            </a:r>
            <a:endParaRPr kumimoji="1" lang="ja-JP" altLang="en-US">
              <a:latin typeface="Hiragino Kaku Gothic Pro W3" panose="020B0300000000000000" pitchFamily="34" charset="-128"/>
              <a:ea typeface="Hiragino Kaku Gothic Pro W3" panose="020B0300000000000000" pitchFamily="34" charset="-128"/>
            </a:endParaRPr>
          </a:p>
        </p:txBody>
      </p:sp>
      <p:sp>
        <p:nvSpPr>
          <p:cNvPr id="8" name="テキスト ボックス 7">
            <a:extLst>
              <a:ext uri="{FF2B5EF4-FFF2-40B4-BE49-F238E27FC236}">
                <a16:creationId xmlns:a16="http://schemas.microsoft.com/office/drawing/2014/main" id="{8677916C-73DA-ED4A-8FB5-1F0BF0F603C4}"/>
              </a:ext>
            </a:extLst>
          </p:cNvPr>
          <p:cNvSpPr txBox="1"/>
          <p:nvPr/>
        </p:nvSpPr>
        <p:spPr>
          <a:xfrm>
            <a:off x="3599728" y="687947"/>
            <a:ext cx="5947462"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目の前の人が嘘付きかベイズ推定を使って見極めよう</a:t>
            </a:r>
          </a:p>
        </p:txBody>
      </p:sp>
      <p:sp>
        <p:nvSpPr>
          <p:cNvPr id="6" name="日付プレースホルダー 5">
            <a:extLst>
              <a:ext uri="{FF2B5EF4-FFF2-40B4-BE49-F238E27FC236}">
                <a16:creationId xmlns:a16="http://schemas.microsoft.com/office/drawing/2014/main" id="{F8051CD9-0730-5F46-BED7-51DA940A3700}"/>
              </a:ext>
            </a:extLst>
          </p:cNvPr>
          <p:cNvSpPr>
            <a:spLocks noGrp="1"/>
          </p:cNvSpPr>
          <p:nvPr>
            <p:ph type="dt" sz="half" idx="10"/>
          </p:nvPr>
        </p:nvSpPr>
        <p:spPr/>
        <p:txBody>
          <a:bodyPr/>
          <a:lstStyle/>
          <a:p>
            <a:fld id="{0E44DCE1-660B-924D-B007-1D4A29300073}" type="datetime1">
              <a:rPr kumimoji="1" lang="ja-JP" altLang="en-US" smtClean="0"/>
              <a:t>2022/3/21</a:t>
            </a:fld>
            <a:endParaRPr kumimoji="1" lang="ja-JP" altLang="en-US"/>
          </a:p>
        </p:txBody>
      </p:sp>
      <p:sp>
        <p:nvSpPr>
          <p:cNvPr id="7" name="スライド番号プレースホルダー 6">
            <a:extLst>
              <a:ext uri="{FF2B5EF4-FFF2-40B4-BE49-F238E27FC236}">
                <a16:creationId xmlns:a16="http://schemas.microsoft.com/office/drawing/2014/main" id="{F3A32337-C61C-FC42-A037-180BECD25B80}"/>
              </a:ext>
            </a:extLst>
          </p:cNvPr>
          <p:cNvSpPr>
            <a:spLocks noGrp="1"/>
          </p:cNvSpPr>
          <p:nvPr>
            <p:ph type="sldNum" sz="quarter" idx="12"/>
          </p:nvPr>
        </p:nvSpPr>
        <p:spPr/>
        <p:txBody>
          <a:bodyPr/>
          <a:lstStyle/>
          <a:p>
            <a:fld id="{A656C2C8-CEF6-9746-8F71-B28302ED3BCE}" type="slidenum">
              <a:rPr kumimoji="1" lang="ja-JP" altLang="en-US" smtClean="0"/>
              <a:t>6</a:t>
            </a:fld>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3814777-2F84-164C-B166-076727E99BE2}"/>
                  </a:ext>
                </a:extLst>
              </p:cNvPr>
              <p:cNvSpPr txBox="1"/>
              <p:nvPr/>
            </p:nvSpPr>
            <p:spPr>
              <a:xfrm>
                <a:off x="526024" y="3259413"/>
                <a:ext cx="9879628" cy="2292744"/>
              </a:xfrm>
              <a:prstGeom prst="rect">
                <a:avLst/>
              </a:prstGeom>
              <a:noFill/>
            </p:spPr>
            <p:txBody>
              <a:bodyPr wrap="none" rtlCol="0">
                <a:spAutoFit/>
              </a:bodyPr>
              <a:lstStyle/>
              <a:p>
                <a:pPr>
                  <a:lnSpc>
                    <a:spcPct val="150000"/>
                  </a:lnSpc>
                </a:pPr>
                <a:r>
                  <a:rPr lang="ja-JP" altLang="en-US">
                    <a:latin typeface="Hiragino Kaku Gothic Pro W3" panose="020B0300000000000000" pitchFamily="34" charset="-128"/>
                    <a:ea typeface="Hiragino Kaku Gothic Pro W3" panose="020B0300000000000000" pitchFamily="34" charset="-128"/>
                  </a:rPr>
                  <a:t>次に、ここからその候補者が「嘘つき」に属する確率と「正直者」に属する確率を考えます。</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「嘘つき」に属する確率は</a:t>
                </a:r>
                <a14:m>
                  <m:oMath xmlns:m="http://schemas.openxmlformats.org/officeDocument/2006/math">
                    <m:f>
                      <m:fPr>
                        <m:ctrlPr>
                          <a:rPr lang="en-US" altLang="ja-JP" i="1" smtClean="0">
                            <a:latin typeface="Cambria Math" panose="02040503050406030204" pitchFamily="18" charset="0"/>
                            <a:ea typeface="Hiragino Kaku Gothic Pro W3" panose="020B0300000000000000" pitchFamily="34" charset="-128"/>
                          </a:rPr>
                        </m:ctrlPr>
                      </m:fPr>
                      <m:num>
                        <m:r>
                          <a:rPr lang="en-US" altLang="ja-JP" b="0" i="1" smtClean="0">
                            <a:latin typeface="Cambria Math" panose="02040503050406030204" pitchFamily="18" charset="0"/>
                            <a:ea typeface="Hiragino Kaku Gothic Pro W3" panose="020B0300000000000000" pitchFamily="34" charset="-128"/>
                          </a:rPr>
                          <m:t>8</m:t>
                        </m:r>
                      </m:num>
                      <m:den>
                        <m:r>
                          <a:rPr lang="en-US" altLang="ja-JP" b="0" i="1" smtClean="0">
                            <a:latin typeface="Cambria Math" panose="02040503050406030204" pitchFamily="18" charset="0"/>
                            <a:ea typeface="Hiragino Kaku Gothic Pro W3" panose="020B0300000000000000" pitchFamily="34" charset="-128"/>
                          </a:rPr>
                          <m:t>9</m:t>
                        </m:r>
                      </m:den>
                    </m:f>
                    <m:r>
                      <a:rPr lang="ja-JP" altLang="en-US" i="1">
                        <a:latin typeface="Cambria Math" panose="02040503050406030204" pitchFamily="18" charset="0"/>
                        <a:ea typeface="Hiragino Kaku Gothic Pro W3" panose="020B0300000000000000" pitchFamily="34" charset="-128"/>
                      </a:rPr>
                      <m:t>≒</m:t>
                    </m:r>
                    <m:r>
                      <a:rPr lang="en-US" altLang="ja-JP" b="0" i="1" smtClean="0">
                        <a:latin typeface="Cambria Math" panose="02040503050406030204" pitchFamily="18" charset="0"/>
                        <a:ea typeface="Hiragino Kaku Gothic Pro W3" panose="020B0300000000000000" pitchFamily="34" charset="-128"/>
                      </a:rPr>
                      <m:t>0.9</m:t>
                    </m:r>
                  </m:oMath>
                </a14:m>
                <a:r>
                  <a:rPr lang="ja-JP" altLang="en-US">
                    <a:latin typeface="Hiragino Kaku Gothic Pro W3" panose="020B0300000000000000" pitchFamily="34" charset="-128"/>
                    <a:ea typeface="Hiragino Kaku Gothic Pro W3" panose="020B0300000000000000" pitchFamily="34" charset="-128"/>
                  </a:rPr>
                  <a:t>、「正直者」に属する確率は</a:t>
                </a:r>
                <a14:m>
                  <m:oMath xmlns:m="http://schemas.openxmlformats.org/officeDocument/2006/math">
                    <m:f>
                      <m:fPr>
                        <m:ctrlPr>
                          <a:rPr lang="en-US" altLang="ja-JP" i="1">
                            <a:latin typeface="Cambria Math" panose="02040503050406030204" pitchFamily="18" charset="0"/>
                            <a:ea typeface="Hiragino Kaku Gothic Pro W3" panose="020B0300000000000000" pitchFamily="34" charset="-128"/>
                          </a:rPr>
                        </m:ctrlPr>
                      </m:fPr>
                      <m:num>
                        <m:r>
                          <a:rPr lang="en-US" altLang="ja-JP" b="0" i="1" smtClean="0">
                            <a:latin typeface="Cambria Math" panose="02040503050406030204" pitchFamily="18" charset="0"/>
                            <a:ea typeface="Hiragino Kaku Gothic Pro W3" panose="020B0300000000000000" pitchFamily="34" charset="-128"/>
                          </a:rPr>
                          <m:t>1</m:t>
                        </m:r>
                      </m:num>
                      <m:den>
                        <m:r>
                          <a:rPr lang="en-US" altLang="ja-JP" i="1">
                            <a:latin typeface="Cambria Math" panose="02040503050406030204" pitchFamily="18" charset="0"/>
                            <a:ea typeface="Hiragino Kaku Gothic Pro W3" panose="020B0300000000000000" pitchFamily="34" charset="-128"/>
                          </a:rPr>
                          <m:t>9</m:t>
                        </m:r>
                      </m:den>
                    </m:f>
                    <m:r>
                      <a:rPr lang="ja-JP" altLang="en-US" i="1">
                        <a:latin typeface="Cambria Math" panose="02040503050406030204" pitchFamily="18" charset="0"/>
                        <a:ea typeface="Hiragino Kaku Gothic Pro W3" panose="020B0300000000000000" pitchFamily="34" charset="-128"/>
                      </a:rPr>
                      <m:t>≒</m:t>
                    </m:r>
                    <m:r>
                      <a:rPr lang="en-US" altLang="ja-JP" i="1">
                        <a:latin typeface="Cambria Math" panose="02040503050406030204" pitchFamily="18" charset="0"/>
                        <a:ea typeface="Hiragino Kaku Gothic Pro W3" panose="020B0300000000000000" pitchFamily="34" charset="-128"/>
                      </a:rPr>
                      <m:t>0.</m:t>
                    </m:r>
                    <m:r>
                      <a:rPr lang="en-US" altLang="ja-JP" b="0" i="1" smtClean="0">
                        <a:latin typeface="Cambria Math" panose="02040503050406030204" pitchFamily="18" charset="0"/>
                        <a:ea typeface="Hiragino Kaku Gothic Pro W3" panose="020B0300000000000000" pitchFamily="34" charset="-128"/>
                      </a:rPr>
                      <m:t>1</m:t>
                    </m:r>
                  </m:oMath>
                </a14:m>
                <a:r>
                  <a:rPr lang="ja-JP" altLang="en-US">
                    <a:latin typeface="Hiragino Kaku Gothic Pro W3" panose="020B0300000000000000" pitchFamily="34" charset="-128"/>
                    <a:ea typeface="Hiragino Kaku Gothic Pro W3" panose="020B0300000000000000" pitchFamily="34" charset="-128"/>
                  </a:rPr>
                  <a:t>だと分ります。</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つまり、</a:t>
                </a:r>
                <a:r>
                  <a:rPr lang="en-US" altLang="ja-JP" dirty="0">
                    <a:latin typeface="Hiragino Kaku Gothic Pro W3" panose="020B0300000000000000" pitchFamily="34" charset="-128"/>
                    <a:ea typeface="Hiragino Kaku Gothic Pro W3" panose="020B0300000000000000" pitchFamily="34" charset="-128"/>
                  </a:rPr>
                  <a:t>1</a:t>
                </a:r>
                <a:r>
                  <a:rPr lang="ja-JP" altLang="en-US">
                    <a:latin typeface="Hiragino Kaku Gothic Pro W3" panose="020B0300000000000000" pitchFamily="34" charset="-128"/>
                    <a:ea typeface="Hiragino Kaku Gothic Pro W3" panose="020B0300000000000000" pitchFamily="34" charset="-128"/>
                  </a:rPr>
                  <a:t>回嘘をついたという情報を得たことにより、候補者が嘘つきであるという確率は、</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en-US" altLang="ja-JP" dirty="0">
                    <a:latin typeface="Hiragino Kaku Gothic Pro W3" panose="020B0300000000000000" pitchFamily="34" charset="-128"/>
                    <a:ea typeface="Hiragino Kaku Gothic Pro W3" panose="020B0300000000000000" pitchFamily="34" charset="-128"/>
                  </a:rPr>
                  <a:t>50</a:t>
                </a:r>
                <a:r>
                  <a:rPr lang="ja-JP" altLang="en-US">
                    <a:latin typeface="Hiragino Kaku Gothic Pro W3" panose="020B0300000000000000" pitchFamily="34" charset="-128"/>
                    <a:ea typeface="Hiragino Kaku Gothic Pro W3" panose="020B0300000000000000" pitchFamily="34" charset="-128"/>
                  </a:rPr>
                  <a:t>％から</a:t>
                </a:r>
                <a:r>
                  <a:rPr lang="en-US" altLang="ja-JP" dirty="0">
                    <a:latin typeface="Hiragino Kaku Gothic Pro W3" panose="020B0300000000000000" pitchFamily="34" charset="-128"/>
                    <a:ea typeface="Hiragino Kaku Gothic Pro W3" panose="020B0300000000000000" pitchFamily="34" charset="-128"/>
                  </a:rPr>
                  <a:t>90%</a:t>
                </a:r>
                <a:r>
                  <a:rPr lang="ja-JP" altLang="en-US">
                    <a:latin typeface="Hiragino Kaku Gothic Pro W3" panose="020B0300000000000000" pitchFamily="34" charset="-128"/>
                    <a:ea typeface="Hiragino Kaku Gothic Pro W3" panose="020B0300000000000000" pitchFamily="34" charset="-128"/>
                  </a:rPr>
                  <a:t>近くまで上昇しました。</a:t>
                </a:r>
                <a:endParaRPr lang="en-US" altLang="ja-JP"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a:latin typeface="Hiragino Kaku Gothic Pro W3" panose="020B0300000000000000" pitchFamily="34" charset="-128"/>
                    <a:ea typeface="Hiragino Kaku Gothic Pro W3" panose="020B0300000000000000" pitchFamily="34" charset="-128"/>
                  </a:rPr>
                  <a:t>この候補者は嘘付きな可能性が大きいので、何か特別な対応策を考えた方が良さそうです。</a:t>
                </a:r>
                <a:endParaRPr lang="en-US" altLang="ja-JP" dirty="0">
                  <a:latin typeface="Hiragino Kaku Gothic Pro W3" panose="020B0300000000000000" pitchFamily="34" charset="-128"/>
                  <a:ea typeface="Hiragino Kaku Gothic Pro W3" panose="020B0300000000000000" pitchFamily="34" charset="-128"/>
                </a:endParaRPr>
              </a:p>
            </p:txBody>
          </p:sp>
        </mc:Choice>
        <mc:Fallback xmlns="">
          <p:sp>
            <p:nvSpPr>
              <p:cNvPr id="9" name="テキスト ボックス 8">
                <a:extLst>
                  <a:ext uri="{FF2B5EF4-FFF2-40B4-BE49-F238E27FC236}">
                    <a16:creationId xmlns:a16="http://schemas.microsoft.com/office/drawing/2014/main" id="{C3814777-2F84-164C-B166-076727E99BE2}"/>
                  </a:ext>
                </a:extLst>
              </p:cNvPr>
              <p:cNvSpPr txBox="1">
                <a:spLocks noRot="1" noChangeAspect="1" noMove="1" noResize="1" noEditPoints="1" noAdjustHandles="1" noChangeArrowheads="1" noChangeShapeType="1" noTextEdit="1"/>
              </p:cNvSpPr>
              <p:nvPr/>
            </p:nvSpPr>
            <p:spPr>
              <a:xfrm>
                <a:off x="526024" y="3259413"/>
                <a:ext cx="9879628" cy="2292744"/>
              </a:xfrm>
              <a:prstGeom prst="rect">
                <a:avLst/>
              </a:prstGeom>
              <a:blipFill>
                <a:blip r:embed="rId2"/>
                <a:stretch>
                  <a:fillRect l="-513" b="-2747"/>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F06FF98F-594C-6040-8E6F-9108AF7DFAFF}"/>
              </a:ext>
            </a:extLst>
          </p:cNvPr>
          <p:cNvSpPr txBox="1"/>
          <p:nvPr/>
        </p:nvSpPr>
        <p:spPr>
          <a:xfrm>
            <a:off x="501040" y="1423270"/>
            <a:ext cx="9674443" cy="1420261"/>
          </a:xfrm>
          <a:prstGeom prst="rect">
            <a:avLst/>
          </a:prstGeom>
          <a:noFill/>
        </p:spPr>
        <p:txBody>
          <a:bodyPr wrap="none" rtlCol="0">
            <a:spAutoFit/>
          </a:bodyPr>
          <a:lstStyle/>
          <a:p>
            <a:pPr>
              <a:lnSpc>
                <a:spcPct val="150000"/>
              </a:lnSpc>
            </a:pPr>
            <a:r>
              <a:rPr lang="ja-JP" altLang="en-US" sz="2000">
                <a:latin typeface="Hiragino Kaku Gothic Pro W3" panose="020B0300000000000000" pitchFamily="34" charset="-128"/>
                <a:ea typeface="Hiragino Kaku Gothic Pro W3" panose="020B0300000000000000" pitchFamily="34" charset="-128"/>
              </a:rPr>
              <a:t>あなたは企業で採用担当として働いています</a:t>
            </a:r>
            <a:endParaRPr lang="en-US" altLang="ja-JP" sz="20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2000">
                <a:latin typeface="Hiragino Kaku Gothic Pro W3" panose="020B0300000000000000" pitchFamily="34" charset="-128"/>
                <a:ea typeface="Hiragino Kaku Gothic Pro W3" panose="020B0300000000000000" pitchFamily="34" charset="-128"/>
              </a:rPr>
              <a:t>今年の候補者の中に、疑わしいほど素晴らしい候補者がいます</a:t>
            </a:r>
            <a:endParaRPr lang="en-US" altLang="ja-JP" sz="2000" dirty="0">
              <a:latin typeface="Hiragino Kaku Gothic Pro W3" panose="020B0300000000000000" pitchFamily="34" charset="-128"/>
              <a:ea typeface="Hiragino Kaku Gothic Pro W3" panose="020B0300000000000000" pitchFamily="34" charset="-128"/>
            </a:endParaRPr>
          </a:p>
          <a:p>
            <a:pPr>
              <a:lnSpc>
                <a:spcPct val="150000"/>
              </a:lnSpc>
            </a:pPr>
            <a:r>
              <a:rPr lang="ja-JP" altLang="en-US" sz="2000">
                <a:latin typeface="Hiragino Kaku Gothic Pro W3" panose="020B0300000000000000" pitchFamily="34" charset="-128"/>
                <a:ea typeface="Hiragino Kaku Gothic Pro W3" panose="020B0300000000000000" pitchFamily="34" charset="-128"/>
              </a:rPr>
              <a:t>あなたはこの候補者が嘘付きかどうか、ベイズ推定を用いて見極めたいと思います</a:t>
            </a:r>
            <a:endParaRPr lang="en-US" altLang="ja-JP" sz="2000" dirty="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1860142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a:extLst>
              <a:ext uri="{FF2B5EF4-FFF2-40B4-BE49-F238E27FC236}">
                <a16:creationId xmlns:a16="http://schemas.microsoft.com/office/drawing/2014/main" id="{C8AF0917-C249-FD45-BC8C-1B5986BE8E44}"/>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3" name="正方形/長方形 2">
            <a:extLst>
              <a:ext uri="{FF2B5EF4-FFF2-40B4-BE49-F238E27FC236}">
                <a16:creationId xmlns:a16="http://schemas.microsoft.com/office/drawing/2014/main" id="{9F95D3D0-4C51-7746-8B1C-10450722BB1C}"/>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latin typeface="Hiragino Kaku Gothic Pro W3" panose="020B0300000000000000" pitchFamily="34" charset="-128"/>
                <a:ea typeface="Hiragino Kaku Gothic Pro W3" panose="020B0300000000000000" pitchFamily="34" charset="-128"/>
              </a:rPr>
              <a:t>ベイズ推定のイメージ</a:t>
            </a:r>
            <a:endParaRPr kumimoji="1" lang="ja-JP" altLang="en-US" sz="1600">
              <a:latin typeface="Hiragino Kaku Gothic Pro W3" panose="020B0300000000000000" pitchFamily="34" charset="-128"/>
              <a:ea typeface="Hiragino Kaku Gothic Pro W3" panose="020B0300000000000000" pitchFamily="34" charset="-128"/>
            </a:endParaRPr>
          </a:p>
        </p:txBody>
      </p:sp>
      <p:sp>
        <p:nvSpPr>
          <p:cNvPr id="8" name="テキスト ボックス 7">
            <a:extLst>
              <a:ext uri="{FF2B5EF4-FFF2-40B4-BE49-F238E27FC236}">
                <a16:creationId xmlns:a16="http://schemas.microsoft.com/office/drawing/2014/main" id="{8677916C-73DA-ED4A-8FB5-1F0BF0F603C4}"/>
              </a:ext>
            </a:extLst>
          </p:cNvPr>
          <p:cNvSpPr txBox="1"/>
          <p:nvPr/>
        </p:nvSpPr>
        <p:spPr>
          <a:xfrm>
            <a:off x="3599728" y="687947"/>
            <a:ext cx="5947462"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目の前の人が嘘付きかベイズ推定を使って見極めよう</a:t>
            </a:r>
          </a:p>
        </p:txBody>
      </p:sp>
      <p:sp>
        <p:nvSpPr>
          <p:cNvPr id="6" name="日付プレースホルダー 5">
            <a:extLst>
              <a:ext uri="{FF2B5EF4-FFF2-40B4-BE49-F238E27FC236}">
                <a16:creationId xmlns:a16="http://schemas.microsoft.com/office/drawing/2014/main" id="{F8051CD9-0730-5F46-BED7-51DA940A3700}"/>
              </a:ext>
            </a:extLst>
          </p:cNvPr>
          <p:cNvSpPr>
            <a:spLocks noGrp="1"/>
          </p:cNvSpPr>
          <p:nvPr>
            <p:ph type="dt" sz="half" idx="10"/>
          </p:nvPr>
        </p:nvSpPr>
        <p:spPr/>
        <p:txBody>
          <a:bodyPr/>
          <a:lstStyle/>
          <a:p>
            <a:fld id="{0E44DCE1-660B-924D-B007-1D4A29300073}" type="datetime1">
              <a:rPr kumimoji="1" lang="ja-JP" altLang="en-US" smtClean="0"/>
              <a:t>2022/3/21</a:t>
            </a:fld>
            <a:endParaRPr kumimoji="1" lang="ja-JP" altLang="en-US"/>
          </a:p>
        </p:txBody>
      </p:sp>
      <p:sp>
        <p:nvSpPr>
          <p:cNvPr id="7" name="スライド番号プレースホルダー 6">
            <a:extLst>
              <a:ext uri="{FF2B5EF4-FFF2-40B4-BE49-F238E27FC236}">
                <a16:creationId xmlns:a16="http://schemas.microsoft.com/office/drawing/2014/main" id="{F3A32337-C61C-FC42-A037-180BECD25B80}"/>
              </a:ext>
            </a:extLst>
          </p:cNvPr>
          <p:cNvSpPr>
            <a:spLocks noGrp="1"/>
          </p:cNvSpPr>
          <p:nvPr>
            <p:ph type="sldNum" sz="quarter" idx="12"/>
          </p:nvPr>
        </p:nvSpPr>
        <p:spPr/>
        <p:txBody>
          <a:bodyPr/>
          <a:lstStyle/>
          <a:p>
            <a:fld id="{A656C2C8-CEF6-9746-8F71-B28302ED3BCE}" type="slidenum">
              <a:rPr kumimoji="1" lang="ja-JP" altLang="en-US" smtClean="0"/>
              <a:t>7</a:t>
            </a:fld>
            <a:endParaRPr kumimoji="1" lang="ja-JP" altLang="en-US"/>
          </a:p>
        </p:txBody>
      </p:sp>
      <p:sp>
        <p:nvSpPr>
          <p:cNvPr id="2" name="テキスト ボックス 1">
            <a:extLst>
              <a:ext uri="{FF2B5EF4-FFF2-40B4-BE49-F238E27FC236}">
                <a16:creationId xmlns:a16="http://schemas.microsoft.com/office/drawing/2014/main" id="{D97EE58C-131F-CB43-8B0A-A284C9DF65FD}"/>
              </a:ext>
            </a:extLst>
          </p:cNvPr>
          <p:cNvSpPr txBox="1"/>
          <p:nvPr/>
        </p:nvSpPr>
        <p:spPr>
          <a:xfrm>
            <a:off x="1525730" y="1925119"/>
            <a:ext cx="2339102" cy="461665"/>
          </a:xfrm>
          <a:prstGeom prst="rect">
            <a:avLst/>
          </a:prstGeom>
          <a:noFill/>
        </p:spPr>
        <p:txBody>
          <a:bodyPr wrap="none" rtlCol="0">
            <a:spAutoFit/>
          </a:bodyPr>
          <a:lstStyle/>
          <a:p>
            <a:r>
              <a:rPr lang="ja-JP" altLang="en-US" sz="2400">
                <a:latin typeface="Hiragino Kaku Gothic Pro W3" panose="020B0300000000000000" pitchFamily="34" charset="-128"/>
                <a:ea typeface="Hiragino Kaku Gothic Pro W3" panose="020B0300000000000000" pitchFamily="34" charset="-128"/>
              </a:rPr>
              <a:t>確率を</a:t>
            </a:r>
            <a:r>
              <a:rPr lang="ja-JP" altLang="en-US" sz="2400" b="1">
                <a:solidFill>
                  <a:srgbClr val="1E8A14"/>
                </a:solidFill>
                <a:latin typeface="Hiragino Kaku Gothic Pro W3" panose="020B0300000000000000" pitchFamily="34" charset="-128"/>
                <a:ea typeface="Hiragino Kaku Gothic Pro W3" panose="020B0300000000000000" pitchFamily="34" charset="-128"/>
              </a:rPr>
              <a:t>仮定</a:t>
            </a:r>
            <a:r>
              <a:rPr lang="ja-JP" altLang="en-US" sz="2400">
                <a:latin typeface="Hiragino Kaku Gothic Pro W3" panose="020B0300000000000000" pitchFamily="34" charset="-128"/>
                <a:ea typeface="Hiragino Kaku Gothic Pro W3" panose="020B0300000000000000" pitchFamily="34" charset="-128"/>
              </a:rPr>
              <a:t>する</a:t>
            </a:r>
            <a:endParaRPr kumimoji="1" lang="ja-JP" altLang="en-US" sz="2400">
              <a:latin typeface="Hiragino Kaku Gothic Pro W3" panose="020B0300000000000000" pitchFamily="34" charset="-128"/>
              <a:ea typeface="Hiragino Kaku Gothic Pro W3" panose="020B0300000000000000" pitchFamily="34" charset="-128"/>
            </a:endParaRPr>
          </a:p>
        </p:txBody>
      </p:sp>
      <p:sp>
        <p:nvSpPr>
          <p:cNvPr id="11" name="テキスト ボックス 10">
            <a:extLst>
              <a:ext uri="{FF2B5EF4-FFF2-40B4-BE49-F238E27FC236}">
                <a16:creationId xmlns:a16="http://schemas.microsoft.com/office/drawing/2014/main" id="{C18DF509-7F35-F843-9F87-2ECE3768EAF5}"/>
              </a:ext>
            </a:extLst>
          </p:cNvPr>
          <p:cNvSpPr txBox="1"/>
          <p:nvPr/>
        </p:nvSpPr>
        <p:spPr>
          <a:xfrm>
            <a:off x="1525730" y="3280176"/>
            <a:ext cx="2954655" cy="461665"/>
          </a:xfrm>
          <a:prstGeom prst="rect">
            <a:avLst/>
          </a:prstGeom>
          <a:noFill/>
        </p:spPr>
        <p:txBody>
          <a:bodyPr wrap="none" rtlCol="0">
            <a:spAutoFit/>
          </a:bodyPr>
          <a:lstStyle/>
          <a:p>
            <a:r>
              <a:rPr lang="ja-JP" altLang="en-US" sz="2400">
                <a:latin typeface="Hiragino Kaku Gothic Pro W3" panose="020B0300000000000000" pitchFamily="34" charset="-128"/>
                <a:ea typeface="Hiragino Kaku Gothic Pro W3" panose="020B0300000000000000" pitchFamily="34" charset="-128"/>
              </a:rPr>
              <a:t>データを手に入れる</a:t>
            </a:r>
            <a:endParaRPr kumimoji="1" lang="ja-JP" altLang="en-US" sz="2400">
              <a:latin typeface="Hiragino Kaku Gothic Pro W3" panose="020B0300000000000000" pitchFamily="34" charset="-128"/>
              <a:ea typeface="Hiragino Kaku Gothic Pro W3" panose="020B0300000000000000" pitchFamily="34" charset="-128"/>
            </a:endParaRPr>
          </a:p>
        </p:txBody>
      </p:sp>
      <p:sp>
        <p:nvSpPr>
          <p:cNvPr id="12" name="テキスト ボックス 11">
            <a:extLst>
              <a:ext uri="{FF2B5EF4-FFF2-40B4-BE49-F238E27FC236}">
                <a16:creationId xmlns:a16="http://schemas.microsoft.com/office/drawing/2014/main" id="{F6A374DD-4B22-124D-BBD7-BFC3E7F5F992}"/>
              </a:ext>
            </a:extLst>
          </p:cNvPr>
          <p:cNvSpPr txBox="1"/>
          <p:nvPr/>
        </p:nvSpPr>
        <p:spPr>
          <a:xfrm>
            <a:off x="1525730" y="4638505"/>
            <a:ext cx="5724644" cy="461665"/>
          </a:xfrm>
          <a:prstGeom prst="rect">
            <a:avLst/>
          </a:prstGeom>
          <a:noFill/>
        </p:spPr>
        <p:txBody>
          <a:bodyPr wrap="none" rtlCol="0">
            <a:spAutoFit/>
          </a:bodyPr>
          <a:lstStyle/>
          <a:p>
            <a:r>
              <a:rPr kumimoji="1" lang="ja-JP" altLang="en-US" sz="2400">
                <a:latin typeface="Hiragino Kaku Gothic Pro W3" panose="020B0300000000000000" pitchFamily="34" charset="-128"/>
                <a:ea typeface="Hiragino Kaku Gothic Pro W3" panose="020B0300000000000000" pitchFamily="34" charset="-128"/>
              </a:rPr>
              <a:t>確率の仮定を</a:t>
            </a:r>
            <a:r>
              <a:rPr kumimoji="1" lang="ja-JP" altLang="en-US" sz="2400" b="1">
                <a:solidFill>
                  <a:srgbClr val="1E8A14"/>
                </a:solidFill>
                <a:latin typeface="Hiragino Kaku Gothic Pro W3" panose="020B0300000000000000" pitchFamily="34" charset="-128"/>
                <a:ea typeface="Hiragino Kaku Gothic Pro W3" panose="020B0300000000000000" pitchFamily="34" charset="-128"/>
              </a:rPr>
              <a:t>現実にフィット</a:t>
            </a:r>
            <a:r>
              <a:rPr kumimoji="1" lang="ja-JP" altLang="en-US" sz="2400">
                <a:latin typeface="Hiragino Kaku Gothic Pro W3" panose="020B0300000000000000" pitchFamily="34" charset="-128"/>
                <a:ea typeface="Hiragino Kaku Gothic Pro W3" panose="020B0300000000000000" pitchFamily="34" charset="-128"/>
              </a:rPr>
              <a:t>させていく</a:t>
            </a:r>
          </a:p>
        </p:txBody>
      </p:sp>
      <p:cxnSp>
        <p:nvCxnSpPr>
          <p:cNvPr id="13" name="直線矢印コネクタ 12">
            <a:extLst>
              <a:ext uri="{FF2B5EF4-FFF2-40B4-BE49-F238E27FC236}">
                <a16:creationId xmlns:a16="http://schemas.microsoft.com/office/drawing/2014/main" id="{DDB0D82D-9445-B84D-AE92-674DE2B9CD47}"/>
              </a:ext>
            </a:extLst>
          </p:cNvPr>
          <p:cNvCxnSpPr>
            <a:cxnSpLocks/>
          </p:cNvCxnSpPr>
          <p:nvPr/>
        </p:nvCxnSpPr>
        <p:spPr>
          <a:xfrm>
            <a:off x="2543173" y="2533338"/>
            <a:ext cx="0" cy="746838"/>
          </a:xfrm>
          <a:prstGeom prst="straightConnector1">
            <a:avLst/>
          </a:prstGeom>
          <a:ln w="19050">
            <a:solidFill>
              <a:schemeClr val="bg2">
                <a:lumMod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7A9F8D07-2ACD-D249-A946-FFB270621812}"/>
              </a:ext>
            </a:extLst>
          </p:cNvPr>
          <p:cNvCxnSpPr>
            <a:cxnSpLocks/>
          </p:cNvCxnSpPr>
          <p:nvPr/>
        </p:nvCxnSpPr>
        <p:spPr>
          <a:xfrm>
            <a:off x="2540516" y="3741841"/>
            <a:ext cx="0" cy="746838"/>
          </a:xfrm>
          <a:prstGeom prst="straightConnector1">
            <a:avLst/>
          </a:prstGeom>
          <a:ln w="19050">
            <a:solidFill>
              <a:schemeClr val="bg2">
                <a:lumMod val="25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2281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ACF09C-70AD-0F46-91A6-D15AF6F0374D}"/>
              </a:ext>
            </a:extLst>
          </p:cNvPr>
          <p:cNvSpPr>
            <a:spLocks noGrp="1"/>
          </p:cNvSpPr>
          <p:nvPr>
            <p:ph type="ctrTitle"/>
          </p:nvPr>
        </p:nvSpPr>
        <p:spPr/>
        <p:txBody>
          <a:bodyPr>
            <a:normAutofit/>
          </a:bodyPr>
          <a:lstStyle/>
          <a:p>
            <a:r>
              <a:rPr lang="ja-JP" altLang="en-US" sz="5400">
                <a:latin typeface="Hiragino Kaku Gothic Pro W3" panose="020B0300000000000000" pitchFamily="34" charset="-128"/>
                <a:ea typeface="Hiragino Kaku Gothic Pro W3" panose="020B0300000000000000" pitchFamily="34" charset="-128"/>
              </a:rPr>
              <a:t>前提知識の確認</a:t>
            </a:r>
            <a:endParaRPr kumimoji="1" lang="ja-JP" altLang="en-US" sz="540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272985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a:extLst>
              <a:ext uri="{FF2B5EF4-FFF2-40B4-BE49-F238E27FC236}">
                <a16:creationId xmlns:a16="http://schemas.microsoft.com/office/drawing/2014/main" id="{C8AF0917-C249-FD45-BC8C-1B5986BE8E44}"/>
              </a:ext>
            </a:extLst>
          </p:cNvPr>
          <p:cNvCxnSpPr>
            <a:cxnSpLocks/>
          </p:cNvCxnSpPr>
          <p:nvPr/>
        </p:nvCxnSpPr>
        <p:spPr>
          <a:xfrm>
            <a:off x="501041" y="1175163"/>
            <a:ext cx="11210795" cy="0"/>
          </a:xfrm>
          <a:prstGeom prst="line">
            <a:avLst/>
          </a:prstGeom>
          <a:ln w="57150">
            <a:solidFill>
              <a:srgbClr val="1E8A14"/>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DF8E8995-606D-1249-99D3-6C60295438BE}"/>
              </a:ext>
            </a:extLst>
          </p:cNvPr>
          <p:cNvSpPr txBox="1"/>
          <p:nvPr/>
        </p:nvSpPr>
        <p:spPr>
          <a:xfrm>
            <a:off x="1572166" y="1600632"/>
            <a:ext cx="9047670" cy="2653227"/>
          </a:xfrm>
          <a:prstGeom prst="rect">
            <a:avLst/>
          </a:prstGeom>
          <a:noFill/>
        </p:spPr>
        <p:txBody>
          <a:bodyPr wrap="none" rtlCol="0">
            <a:spAutoFit/>
          </a:bodyPr>
          <a:lstStyle/>
          <a:p>
            <a:pPr algn="ctr">
              <a:lnSpc>
                <a:spcPct val="200000"/>
              </a:lnSpc>
            </a:pPr>
            <a:r>
              <a:rPr lang="ja-JP" altLang="en-US" sz="2400">
                <a:latin typeface="Hiragino Kaku Gothic Pro W3" panose="020B0300000000000000" pitchFamily="34" charset="-128"/>
                <a:ea typeface="Hiragino Kaku Gothic Pro W3" panose="020B0300000000000000" pitchFamily="34" charset="-128"/>
              </a:rPr>
              <a:t>ある事象</a:t>
            </a:r>
            <a:r>
              <a:rPr lang="en-US" altLang="ja-JP" sz="2400" dirty="0">
                <a:latin typeface="Hiragino Kaku Gothic Pro W3" panose="020B0300000000000000" pitchFamily="34" charset="-128"/>
                <a:ea typeface="Hiragino Kaku Gothic Pro W3" panose="020B0300000000000000" pitchFamily="34" charset="-128"/>
              </a:rPr>
              <a:t>A</a:t>
            </a:r>
            <a:r>
              <a:rPr lang="ja-JP" altLang="en-US" sz="2400">
                <a:latin typeface="Hiragino Kaku Gothic Pro W3" panose="020B0300000000000000" pitchFamily="34" charset="-128"/>
                <a:ea typeface="Hiragino Kaku Gothic Pro W3" panose="020B0300000000000000" pitchFamily="34" charset="-128"/>
              </a:rPr>
              <a:t>が起こったという条件のもとで事象</a:t>
            </a:r>
            <a:r>
              <a:rPr lang="en-US" altLang="ja-JP" sz="2400" dirty="0">
                <a:latin typeface="Hiragino Kaku Gothic Pro W3" panose="020B0300000000000000" pitchFamily="34" charset="-128"/>
                <a:ea typeface="Hiragino Kaku Gothic Pro W3" panose="020B0300000000000000" pitchFamily="34" charset="-128"/>
              </a:rPr>
              <a:t>B</a:t>
            </a:r>
            <a:r>
              <a:rPr lang="ja-JP" altLang="en-US" sz="2400">
                <a:latin typeface="Hiragino Kaku Gothic Pro W3" panose="020B0300000000000000" pitchFamily="34" charset="-128"/>
                <a:ea typeface="Hiragino Kaku Gothic Pro W3" panose="020B0300000000000000" pitchFamily="34" charset="-128"/>
              </a:rPr>
              <a:t>の起こる確率を</a:t>
            </a:r>
            <a:r>
              <a:rPr lang="en-US" altLang="ja-JP" sz="2400" dirty="0">
                <a:latin typeface="Hiragino Kaku Gothic Pro W3" panose="020B0300000000000000" pitchFamily="34" charset="-128"/>
                <a:ea typeface="Hiragino Kaku Gothic Pro W3" panose="020B0300000000000000" pitchFamily="34" charset="-128"/>
              </a:rPr>
              <a:t> </a:t>
            </a:r>
          </a:p>
          <a:p>
            <a:pPr algn="ctr">
              <a:lnSpc>
                <a:spcPct val="200000"/>
              </a:lnSpc>
            </a:pPr>
            <a:r>
              <a:rPr lang="en-US" altLang="ja-JP" dirty="0">
                <a:latin typeface="Hiragino Kaku Gothic Pro W3" panose="020B0300000000000000" pitchFamily="34" charset="-128"/>
                <a:ea typeface="Hiragino Kaku Gothic Pro W3" panose="020B0300000000000000" pitchFamily="34" charset="-128"/>
              </a:rPr>
              <a:t> </a:t>
            </a:r>
            <a:r>
              <a:rPr kumimoji="1" lang="ja-JP" altLang="en-US" sz="4400" b="1">
                <a:solidFill>
                  <a:srgbClr val="1E8A14"/>
                </a:solidFill>
                <a:latin typeface="Hiragino Kaku Gothic Pro W3" panose="020B0300000000000000" pitchFamily="34" charset="-128"/>
                <a:ea typeface="Hiragino Kaku Gothic Pro W3" panose="020B0300000000000000" pitchFamily="34" charset="-128"/>
              </a:rPr>
              <a:t>条件付き確率</a:t>
            </a:r>
            <a:r>
              <a:rPr kumimoji="1" lang="en-US" altLang="ja-JP" sz="4400" b="1" dirty="0">
                <a:solidFill>
                  <a:srgbClr val="1E8A14"/>
                </a:solidFill>
                <a:latin typeface="Hiragino Kaku Gothic Pro W3" panose="020B0300000000000000" pitchFamily="34" charset="-128"/>
                <a:ea typeface="Hiragino Kaku Gothic Pro W3" panose="020B0300000000000000" pitchFamily="34" charset="-128"/>
              </a:rPr>
              <a:t> </a:t>
            </a:r>
            <a:r>
              <a:rPr kumimoji="1" lang="ja-JP" altLang="en-US">
                <a:latin typeface="Hiragino Kaku Gothic Pro W3" panose="020B0300000000000000" pitchFamily="34" charset="-128"/>
                <a:ea typeface="Hiragino Kaku Gothic Pro W3" panose="020B0300000000000000" pitchFamily="34" charset="-128"/>
              </a:rPr>
              <a:t>と呼ぶ</a:t>
            </a:r>
            <a:endParaRPr kumimoji="1" lang="en-US" altLang="ja-JP" dirty="0">
              <a:latin typeface="Hiragino Kaku Gothic Pro W3" panose="020B0300000000000000" pitchFamily="34" charset="-128"/>
              <a:ea typeface="Hiragino Kaku Gothic Pro W3" panose="020B0300000000000000" pitchFamily="34" charset="-128"/>
            </a:endParaRPr>
          </a:p>
          <a:p>
            <a:pPr algn="ctr">
              <a:lnSpc>
                <a:spcPct val="200000"/>
              </a:lnSpc>
            </a:pPr>
            <a:endParaRPr lang="en-US" altLang="ja-JP" dirty="0">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1B596915-3D47-7349-8663-6CCFC48CB6D1}"/>
                  </a:ext>
                </a:extLst>
              </p:cNvPr>
              <p:cNvSpPr txBox="1"/>
              <p:nvPr/>
            </p:nvSpPr>
            <p:spPr>
              <a:xfrm>
                <a:off x="2153254" y="4253859"/>
                <a:ext cx="7885492" cy="814005"/>
              </a:xfrm>
              <a:prstGeom prst="rect">
                <a:avLst/>
              </a:prstGeom>
              <a:noFill/>
            </p:spPr>
            <p:txBody>
              <a:bodyPr wrap="none" rtlCol="0" anchor="ctr">
                <a:spAutoFit/>
              </a:bodyPr>
              <a:lstStyle/>
              <a:p>
                <a:r>
                  <a:rPr lang="en-US" altLang="ja-JP" sz="2400" dirty="0">
                    <a:latin typeface="Hiragino Kaku Gothic Pro W3" panose="020B0300000000000000" pitchFamily="34" charset="-128"/>
                    <a:ea typeface="Hiragino Kaku Gothic Pro W3" panose="020B0300000000000000" pitchFamily="34" charset="-128"/>
                  </a:rPr>
                  <a:t>A</a:t>
                </a:r>
                <a:r>
                  <a:rPr lang="ja-JP" altLang="en-US" sz="2400">
                    <a:latin typeface="Hiragino Kaku Gothic Pro W3" panose="020B0300000000000000" pitchFamily="34" charset="-128"/>
                    <a:ea typeface="Hiragino Kaku Gothic Pro W3" panose="020B0300000000000000" pitchFamily="34" charset="-128"/>
                  </a:rPr>
                  <a:t>のもとで</a:t>
                </a:r>
                <a:r>
                  <a:rPr lang="en-US" altLang="ja-JP" sz="2400" dirty="0">
                    <a:latin typeface="Hiragino Kaku Gothic Pro W3" panose="020B0300000000000000" pitchFamily="34" charset="-128"/>
                    <a:ea typeface="Hiragino Kaku Gothic Pro W3" panose="020B0300000000000000" pitchFamily="34" charset="-128"/>
                  </a:rPr>
                  <a:t>B</a:t>
                </a:r>
                <a:r>
                  <a:rPr lang="ja-JP" altLang="en-US" sz="2400">
                    <a:latin typeface="Hiragino Kaku Gothic Pro W3" panose="020B0300000000000000" pitchFamily="34" charset="-128"/>
                    <a:ea typeface="Hiragino Kaku Gothic Pro W3" panose="020B0300000000000000" pitchFamily="34" charset="-128"/>
                  </a:rPr>
                  <a:t>の起こる条件付き確率を</a:t>
                </a:r>
                <a:r>
                  <a:rPr lang="en-US" altLang="ja-JP" sz="2400" dirty="0">
                    <a:latin typeface="Hiragino Kaku Gothic Pro W3" panose="020B0300000000000000" pitchFamily="34" charset="-128"/>
                    <a:ea typeface="Hiragino Kaku Gothic Pro W3" panose="020B0300000000000000" pitchFamily="34" charset="-128"/>
                  </a:rPr>
                  <a:t> </a:t>
                </a:r>
                <a14:m>
                  <m:oMath xmlns:m="http://schemas.openxmlformats.org/officeDocument/2006/math">
                    <m:r>
                      <m:rPr>
                        <m:sty m:val="p"/>
                      </m:rPr>
                      <a:rPr lang="en-US" altLang="ja-JP" sz="4800" i="0">
                        <a:latin typeface="Cambria Math" panose="02040503050406030204" pitchFamily="18" charset="0"/>
                        <a:ea typeface="Hiragino Kaku Gothic Pro W3" panose="020B0300000000000000" pitchFamily="34" charset="-128"/>
                      </a:rPr>
                      <m:t>P</m:t>
                    </m:r>
                    <m:d>
                      <m:dPr>
                        <m:ctrlPr>
                          <a:rPr lang="en-US" altLang="ja-JP" sz="4800" i="1">
                            <a:latin typeface="Cambria Math" panose="02040503050406030204" pitchFamily="18" charset="0"/>
                            <a:ea typeface="Hiragino Kaku Gothic Pro W3" panose="020B0300000000000000" pitchFamily="34" charset="-128"/>
                          </a:rPr>
                        </m:ctrlPr>
                      </m:dPr>
                      <m:e>
                        <m:r>
                          <m:rPr>
                            <m:sty m:val="p"/>
                          </m:rPr>
                          <a:rPr lang="en-US" altLang="ja-JP" sz="4800" i="0">
                            <a:latin typeface="Cambria Math" panose="02040503050406030204" pitchFamily="18" charset="0"/>
                            <a:ea typeface="Hiragino Kaku Gothic Pro W3" panose="020B0300000000000000" pitchFamily="34" charset="-128"/>
                          </a:rPr>
                          <m:t>B</m:t>
                        </m:r>
                      </m:e>
                      <m:e>
                        <m:r>
                          <m:rPr>
                            <m:sty m:val="p"/>
                          </m:rPr>
                          <a:rPr lang="en-US" altLang="ja-JP" sz="4800" i="0">
                            <a:latin typeface="Cambria Math" panose="02040503050406030204" pitchFamily="18" charset="0"/>
                            <a:ea typeface="Hiragino Kaku Gothic Pro W3" panose="020B0300000000000000" pitchFamily="34" charset="-128"/>
                          </a:rPr>
                          <m:t>A</m:t>
                        </m:r>
                      </m:e>
                    </m:d>
                  </m:oMath>
                </a14:m>
                <a:r>
                  <a:rPr kumimoji="1" lang="en-US" altLang="ja-JP" sz="2400" dirty="0"/>
                  <a:t> </a:t>
                </a:r>
                <a:r>
                  <a:rPr kumimoji="1" lang="ja-JP" altLang="en-US" sz="2400">
                    <a:latin typeface="Hiragino Kaku Gothic Pro W3" panose="020B0300000000000000" pitchFamily="34" charset="-128"/>
                    <a:ea typeface="Hiragino Kaku Gothic Pro W3" panose="020B0300000000000000" pitchFamily="34" charset="-128"/>
                  </a:rPr>
                  <a:t>表す</a:t>
                </a:r>
              </a:p>
            </p:txBody>
          </p:sp>
        </mc:Choice>
        <mc:Fallback xmlns="">
          <p:sp>
            <p:nvSpPr>
              <p:cNvPr id="2" name="テキスト ボックス 1">
                <a:extLst>
                  <a:ext uri="{FF2B5EF4-FFF2-40B4-BE49-F238E27FC236}">
                    <a16:creationId xmlns:a16="http://schemas.microsoft.com/office/drawing/2014/main" id="{1B596915-3D47-7349-8663-6CCFC48CB6D1}"/>
                  </a:ext>
                </a:extLst>
              </p:cNvPr>
              <p:cNvSpPr txBox="1">
                <a:spLocks noRot="1" noChangeAspect="1" noMove="1" noResize="1" noEditPoints="1" noAdjustHandles="1" noChangeArrowheads="1" noChangeShapeType="1" noTextEdit="1"/>
              </p:cNvSpPr>
              <p:nvPr/>
            </p:nvSpPr>
            <p:spPr>
              <a:xfrm>
                <a:off x="2153254" y="4253859"/>
                <a:ext cx="7885492" cy="814005"/>
              </a:xfrm>
              <a:prstGeom prst="rect">
                <a:avLst/>
              </a:prstGeom>
              <a:blipFill>
                <a:blip r:embed="rId2"/>
                <a:stretch>
                  <a:fillRect l="-1125" r="-161" b="-9375"/>
                </a:stretch>
              </a:blipFill>
            </p:spPr>
            <p:txBody>
              <a:bodyPr/>
              <a:lstStyle/>
              <a:p>
                <a:r>
                  <a:rPr lang="ja-JP" altLang="en-US">
                    <a:noFill/>
                  </a:rPr>
                  <a:t> </a:t>
                </a:r>
              </a:p>
            </p:txBody>
          </p:sp>
        </mc:Fallback>
      </mc:AlternateContent>
      <p:sp>
        <p:nvSpPr>
          <p:cNvPr id="3" name="正方形/長方形 2">
            <a:extLst>
              <a:ext uri="{FF2B5EF4-FFF2-40B4-BE49-F238E27FC236}">
                <a16:creationId xmlns:a16="http://schemas.microsoft.com/office/drawing/2014/main" id="{9F95D3D0-4C51-7746-8B1C-10450722BB1C}"/>
              </a:ext>
            </a:extLst>
          </p:cNvPr>
          <p:cNvSpPr/>
          <p:nvPr/>
        </p:nvSpPr>
        <p:spPr>
          <a:xfrm>
            <a:off x="501042" y="439840"/>
            <a:ext cx="3098686" cy="735323"/>
          </a:xfrm>
          <a:prstGeom prst="rect">
            <a:avLst/>
          </a:prstGeom>
          <a:solidFill>
            <a:srgbClr val="1E8A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Hiragino Kaku Gothic Pro W3" panose="020B0300000000000000" pitchFamily="34" charset="-128"/>
                <a:ea typeface="Hiragino Kaku Gothic Pro W3" panose="020B0300000000000000" pitchFamily="34" charset="-128"/>
              </a:rPr>
              <a:t>条件付き確率とその表し方</a:t>
            </a:r>
          </a:p>
        </p:txBody>
      </p:sp>
      <p:sp>
        <p:nvSpPr>
          <p:cNvPr id="8" name="テキスト ボックス 7">
            <a:extLst>
              <a:ext uri="{FF2B5EF4-FFF2-40B4-BE49-F238E27FC236}">
                <a16:creationId xmlns:a16="http://schemas.microsoft.com/office/drawing/2014/main" id="{8677916C-73DA-ED4A-8FB5-1F0BF0F603C4}"/>
              </a:ext>
            </a:extLst>
          </p:cNvPr>
          <p:cNvSpPr txBox="1"/>
          <p:nvPr/>
        </p:nvSpPr>
        <p:spPr>
          <a:xfrm>
            <a:off x="3599728" y="687947"/>
            <a:ext cx="4570482" cy="369332"/>
          </a:xfrm>
          <a:prstGeom prst="rect">
            <a:avLst/>
          </a:prstGeom>
          <a:noFill/>
        </p:spPr>
        <p:txBody>
          <a:bodyPr wrap="none" rtlCol="0">
            <a:spAutoFit/>
          </a:bodyPr>
          <a:lstStyle/>
          <a:p>
            <a:r>
              <a:rPr kumimoji="1" lang="ja-JP" altLang="en-US">
                <a:latin typeface="Hiragino Kaku Gothic Pro W3" panose="020B0300000000000000" pitchFamily="34" charset="-128"/>
                <a:ea typeface="Hiragino Kaku Gothic Pro W3" panose="020B0300000000000000" pitchFamily="34" charset="-128"/>
              </a:rPr>
              <a:t>条件付き確率を理解することがとても重要</a:t>
            </a:r>
          </a:p>
        </p:txBody>
      </p:sp>
      <p:sp>
        <p:nvSpPr>
          <p:cNvPr id="6" name="日付プレースホルダー 5">
            <a:extLst>
              <a:ext uri="{FF2B5EF4-FFF2-40B4-BE49-F238E27FC236}">
                <a16:creationId xmlns:a16="http://schemas.microsoft.com/office/drawing/2014/main" id="{F8051CD9-0730-5F46-BED7-51DA940A3700}"/>
              </a:ext>
            </a:extLst>
          </p:cNvPr>
          <p:cNvSpPr>
            <a:spLocks noGrp="1"/>
          </p:cNvSpPr>
          <p:nvPr>
            <p:ph type="dt" sz="half" idx="10"/>
          </p:nvPr>
        </p:nvSpPr>
        <p:spPr/>
        <p:txBody>
          <a:bodyPr/>
          <a:lstStyle/>
          <a:p>
            <a:fld id="{0E44DCE1-660B-924D-B007-1D4A29300073}" type="datetime1">
              <a:rPr kumimoji="1" lang="ja-JP" altLang="en-US" smtClean="0"/>
              <a:t>2022/3/21</a:t>
            </a:fld>
            <a:endParaRPr kumimoji="1" lang="ja-JP" altLang="en-US"/>
          </a:p>
        </p:txBody>
      </p:sp>
      <p:sp>
        <p:nvSpPr>
          <p:cNvPr id="7" name="スライド番号プレースホルダー 6">
            <a:extLst>
              <a:ext uri="{FF2B5EF4-FFF2-40B4-BE49-F238E27FC236}">
                <a16:creationId xmlns:a16="http://schemas.microsoft.com/office/drawing/2014/main" id="{F3A32337-C61C-FC42-A037-180BECD25B80}"/>
              </a:ext>
            </a:extLst>
          </p:cNvPr>
          <p:cNvSpPr>
            <a:spLocks noGrp="1"/>
          </p:cNvSpPr>
          <p:nvPr>
            <p:ph type="sldNum" sz="quarter" idx="12"/>
          </p:nvPr>
        </p:nvSpPr>
        <p:spPr/>
        <p:txBody>
          <a:bodyPr/>
          <a:lstStyle/>
          <a:p>
            <a:fld id="{A656C2C8-CEF6-9746-8F71-B28302ED3BCE}" type="slidenum">
              <a:rPr kumimoji="1" lang="ja-JP" altLang="en-US" smtClean="0"/>
              <a:t>9</a:t>
            </a:fld>
            <a:endParaRPr kumimoji="1" lang="ja-JP" altLang="en-US"/>
          </a:p>
        </p:txBody>
      </p:sp>
    </p:spTree>
    <p:extLst>
      <p:ext uri="{BB962C8B-B14F-4D97-AF65-F5344CB8AC3E}">
        <p14:creationId xmlns:p14="http://schemas.microsoft.com/office/powerpoint/2010/main" val="327255797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952</TotalTime>
  <Words>5050</Words>
  <Application>Microsoft Office PowerPoint</Application>
  <PresentationFormat>ワイド画面</PresentationFormat>
  <Paragraphs>727</Paragraphs>
  <Slides>54</Slides>
  <Notes>41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54</vt:i4>
      </vt:variant>
    </vt:vector>
  </HeadingPairs>
  <TitlesOfParts>
    <vt:vector size="61" baseType="lpstr">
      <vt:lpstr>Hiragino Kaku Gothic Pro W3</vt:lpstr>
      <vt:lpstr>游ゴシック</vt:lpstr>
      <vt:lpstr>游ゴシック Light</vt:lpstr>
      <vt:lpstr>Arial</vt:lpstr>
      <vt:lpstr>Calibri</vt:lpstr>
      <vt:lpstr>Cambria Math</vt:lpstr>
      <vt:lpstr>Office テーマ</vt:lpstr>
      <vt:lpstr>ベイズ統計学</vt:lpstr>
      <vt:lpstr>目次</vt:lpstr>
      <vt:lpstr>ベイズ推定の直感的な理解</vt:lpstr>
      <vt:lpstr>PowerPoint プレゼンテーション</vt:lpstr>
      <vt:lpstr>PowerPoint プレゼンテーション</vt:lpstr>
      <vt:lpstr>PowerPoint プレゼンテーション</vt:lpstr>
      <vt:lpstr>PowerPoint プレゼンテーション</vt:lpstr>
      <vt:lpstr>前提知識の確認</vt:lpstr>
      <vt:lpstr>PowerPoint プレゼンテーション</vt:lpstr>
      <vt:lpstr>PowerPoint プレゼンテーション</vt:lpstr>
      <vt:lpstr>ベイズの定理</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ベイズの基本公式</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ベイズの基本公式を用いた例題</vt:lpstr>
      <vt:lpstr>PowerPoint プレゼンテーション</vt:lpstr>
      <vt:lpstr>PowerPoint プレゼンテーション</vt:lpstr>
      <vt:lpstr>PowerPoint プレゼンテーション</vt:lpstr>
      <vt:lpstr>PowerPoint プレゼンテーション</vt:lpstr>
      <vt:lpstr>例題を用いたベイズ理論の応用</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ベイズ統計学</dc:title>
  <dc:creator>金子　果歩</dc:creator>
  <cp:lastModifiedBy>Miyazaki Kenta</cp:lastModifiedBy>
  <cp:revision>56</cp:revision>
  <dcterms:created xsi:type="dcterms:W3CDTF">2021-04-12T07:36:19Z</dcterms:created>
  <dcterms:modified xsi:type="dcterms:W3CDTF">2022-03-21T10:36:23Z</dcterms:modified>
</cp:coreProperties>
</file>