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5.xml" ContentType="application/inkml+xml"/>
  <Override PartName="/ppt/ink/ink6.xml" ContentType="application/inkml+xml"/>
  <Override PartName="/ppt/notesSlides/notesSlide29.xml" ContentType="application/vnd.openxmlformats-officedocument.presentationml.notesSlide+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bookmarkIdSeed="2">
  <p:sldMasterIdLst>
    <p:sldMasterId id="2147483648" r:id="rId1"/>
  </p:sldMasterIdLst>
  <p:notesMasterIdLst>
    <p:notesMasterId r:id="rId31"/>
  </p:notesMasterIdLst>
  <p:handoutMasterIdLst>
    <p:handoutMasterId r:id="rId32"/>
  </p:handoutMasterIdLst>
  <p:sldIdLst>
    <p:sldId id="1232" r:id="rId2"/>
    <p:sldId id="1273" r:id="rId3"/>
    <p:sldId id="1224" r:id="rId4"/>
    <p:sldId id="1281" r:id="rId5"/>
    <p:sldId id="1282" r:id="rId6"/>
    <p:sldId id="1283" r:id="rId7"/>
    <p:sldId id="1284" r:id="rId8"/>
    <p:sldId id="1304" r:id="rId9"/>
    <p:sldId id="1305" r:id="rId10"/>
    <p:sldId id="1285" r:id="rId11"/>
    <p:sldId id="1286" r:id="rId12"/>
    <p:sldId id="1287" r:id="rId13"/>
    <p:sldId id="1288" r:id="rId14"/>
    <p:sldId id="1289" r:id="rId15"/>
    <p:sldId id="1290" r:id="rId16"/>
    <p:sldId id="1291" r:id="rId17"/>
    <p:sldId id="1292" r:id="rId18"/>
    <p:sldId id="1293" r:id="rId19"/>
    <p:sldId id="1294" r:id="rId20"/>
    <p:sldId id="1295" r:id="rId21"/>
    <p:sldId id="1306" r:id="rId22"/>
    <p:sldId id="1296" r:id="rId23"/>
    <p:sldId id="1297" r:id="rId24"/>
    <p:sldId id="1299" r:id="rId25"/>
    <p:sldId id="1300" r:id="rId26"/>
    <p:sldId id="1303" r:id="rId27"/>
    <p:sldId id="1301" r:id="rId28"/>
    <p:sldId id="1302" r:id="rId29"/>
    <p:sldId id="1307" r:id="rId30"/>
  </p:sldIdLst>
  <p:sldSz cx="9906000" cy="6858000" type="A4"/>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C1D6B0C5-FBE3-4186-8B18-0A726EA499F4}">
          <p14:sldIdLst>
            <p14:sldId id="1232"/>
            <p14:sldId id="1273"/>
            <p14:sldId id="1224"/>
            <p14:sldId id="1281"/>
            <p14:sldId id="1282"/>
            <p14:sldId id="1283"/>
            <p14:sldId id="1284"/>
            <p14:sldId id="1304"/>
            <p14:sldId id="1305"/>
            <p14:sldId id="1285"/>
            <p14:sldId id="1286"/>
            <p14:sldId id="1287"/>
            <p14:sldId id="1288"/>
            <p14:sldId id="1289"/>
            <p14:sldId id="1290"/>
            <p14:sldId id="1291"/>
            <p14:sldId id="1292"/>
            <p14:sldId id="1293"/>
            <p14:sldId id="1294"/>
            <p14:sldId id="1295"/>
            <p14:sldId id="1306"/>
            <p14:sldId id="1296"/>
            <p14:sldId id="1297"/>
            <p14:sldId id="1299"/>
            <p14:sldId id="1300"/>
            <p14:sldId id="1303"/>
            <p14:sldId id="1301"/>
            <p14:sldId id="1302"/>
            <p14:sldId id="1307"/>
          </p14:sldIdLst>
        </p14:section>
      </p14:sectionLst>
    </p:ext>
    <p:ext uri="{EFAFB233-063F-42B5-8137-9DF3F51BA10A}">
      <p15:sldGuideLst xmlns:p15="http://schemas.microsoft.com/office/powerpoint/2012/main">
        <p15:guide id="1" orient="horz" pos="2160">
          <p15:clr>
            <a:srgbClr val="A4A3A4"/>
          </p15:clr>
        </p15:guide>
        <p15:guide id="2" orient="horz" pos="3974">
          <p15:clr>
            <a:srgbClr val="A4A3A4"/>
          </p15:clr>
        </p15:guide>
        <p15:guide id="3" orient="horz" pos="4020">
          <p15:clr>
            <a:srgbClr val="A4A3A4"/>
          </p15:clr>
        </p15:guide>
        <p15:guide id="4" pos="2880">
          <p15:clr>
            <a:srgbClr val="A4A3A4"/>
          </p15:clr>
        </p15:guide>
        <p15:guide id="5" pos="204">
          <p15:clr>
            <a:srgbClr val="A4A3A4"/>
          </p15:clr>
        </p15:guide>
        <p15:guide id="6" pos="5647">
          <p15:clr>
            <a:srgbClr val="A4A3A4"/>
          </p15:clr>
        </p15:guide>
        <p15:guide id="7" pos="3120">
          <p15:clr>
            <a:srgbClr val="A4A3A4"/>
          </p15:clr>
        </p15:guide>
        <p15:guide id="8" pos="221">
          <p15:clr>
            <a:srgbClr val="A4A3A4"/>
          </p15:clr>
        </p15:guide>
        <p15:guide id="9" pos="6119">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prnPr/>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008000"/>
    <a:srgbClr val="FF6600"/>
    <a:srgbClr val="A50021"/>
    <a:srgbClr val="FFFFCC"/>
    <a:srgbClr val="CCFFCC"/>
    <a:srgbClr val="F8F8F8"/>
    <a:srgbClr val="FFA3B5"/>
    <a:srgbClr val="B342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3" autoAdjust="0"/>
    <p:restoredTop sz="78907" autoAdjust="0"/>
  </p:normalViewPr>
  <p:slideViewPr>
    <p:cSldViewPr>
      <p:cViewPr varScale="1">
        <p:scale>
          <a:sx n="94" d="100"/>
          <a:sy n="94" d="100"/>
        </p:scale>
        <p:origin x="960" y="56"/>
      </p:cViewPr>
      <p:guideLst>
        <p:guide orient="horz" pos="2160"/>
        <p:guide orient="horz" pos="3974"/>
        <p:guide orient="horz" pos="4020"/>
        <p:guide pos="2880"/>
        <p:guide pos="204"/>
        <p:guide pos="5647"/>
        <p:guide pos="3120"/>
        <p:guide pos="221"/>
        <p:guide pos="611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3" d="100"/>
          <a:sy n="53" d="100"/>
        </p:scale>
        <p:origin x="-2532" y="-84"/>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7"/>
            <a:ext cx="2949787" cy="496571"/>
          </a:xfrm>
          <a:prstGeom prst="rect">
            <a:avLst/>
          </a:prstGeom>
        </p:spPr>
        <p:txBody>
          <a:bodyPr vert="horz" lIns="91088" tIns="45543" rIns="91088" bIns="45543" rtlCol="0"/>
          <a:lstStyle>
            <a:lvl1pPr algn="l">
              <a:defRPr sz="1300"/>
            </a:lvl1pPr>
          </a:lstStyle>
          <a:p>
            <a:endParaRPr kumimoji="1" lang="ja-JP" altLang="en-US"/>
          </a:p>
        </p:txBody>
      </p:sp>
      <p:sp>
        <p:nvSpPr>
          <p:cNvPr id="3" name="日付プレースホルダー 2"/>
          <p:cNvSpPr>
            <a:spLocks noGrp="1"/>
          </p:cNvSpPr>
          <p:nvPr>
            <p:ph type="dt" sz="quarter" idx="1"/>
          </p:nvPr>
        </p:nvSpPr>
        <p:spPr>
          <a:xfrm>
            <a:off x="3855842" y="7"/>
            <a:ext cx="2949787" cy="496571"/>
          </a:xfrm>
          <a:prstGeom prst="rect">
            <a:avLst/>
          </a:prstGeom>
        </p:spPr>
        <p:txBody>
          <a:bodyPr vert="horz" lIns="91088" tIns="45543" rIns="91088" bIns="45543" rtlCol="0"/>
          <a:lstStyle>
            <a:lvl1pPr algn="r">
              <a:defRPr sz="1300"/>
            </a:lvl1pPr>
          </a:lstStyle>
          <a:p>
            <a:fld id="{6813BFF2-AA88-2548-9B44-A5D140777F1F}" type="datetimeFigureOut">
              <a:rPr kumimoji="1" lang="ja-JP" altLang="en-US" smtClean="0"/>
              <a:t>2021/5/29</a:t>
            </a:fld>
            <a:endParaRPr kumimoji="1" lang="ja-JP" altLang="en-US"/>
          </a:p>
        </p:txBody>
      </p:sp>
      <p:sp>
        <p:nvSpPr>
          <p:cNvPr id="4" name="フッター プレースホルダー 3"/>
          <p:cNvSpPr>
            <a:spLocks noGrp="1"/>
          </p:cNvSpPr>
          <p:nvPr>
            <p:ph type="ftr" sz="quarter" idx="2"/>
          </p:nvPr>
        </p:nvSpPr>
        <p:spPr>
          <a:xfrm>
            <a:off x="0" y="9441182"/>
            <a:ext cx="2949787" cy="496570"/>
          </a:xfrm>
          <a:prstGeom prst="rect">
            <a:avLst/>
          </a:prstGeom>
        </p:spPr>
        <p:txBody>
          <a:bodyPr vert="horz" lIns="91088" tIns="45543" rIns="91088" bIns="45543" rtlCol="0" anchor="b"/>
          <a:lstStyle>
            <a:lvl1pPr algn="l">
              <a:defRPr sz="1300"/>
            </a:lvl1pPr>
          </a:lstStyle>
          <a:p>
            <a:endParaRPr kumimoji="1" lang="ja-JP" altLang="en-US"/>
          </a:p>
        </p:txBody>
      </p:sp>
      <p:sp>
        <p:nvSpPr>
          <p:cNvPr id="5" name="スライド番号プレースホルダー 4"/>
          <p:cNvSpPr>
            <a:spLocks noGrp="1"/>
          </p:cNvSpPr>
          <p:nvPr>
            <p:ph type="sldNum" sz="quarter" idx="3"/>
          </p:nvPr>
        </p:nvSpPr>
        <p:spPr>
          <a:xfrm>
            <a:off x="3855842" y="9441182"/>
            <a:ext cx="2949787" cy="496570"/>
          </a:xfrm>
          <a:prstGeom prst="rect">
            <a:avLst/>
          </a:prstGeom>
        </p:spPr>
        <p:txBody>
          <a:bodyPr vert="horz" lIns="91088" tIns="45543" rIns="91088" bIns="45543" rtlCol="0" anchor="b"/>
          <a:lstStyle>
            <a:lvl1pPr algn="r">
              <a:defRPr sz="1300"/>
            </a:lvl1pPr>
          </a:lstStyle>
          <a:p>
            <a:fld id="{BB8E6B31-305A-FC40-A177-B3247A95B8E4}" type="slidenum">
              <a:rPr kumimoji="1" lang="ja-JP" altLang="en-US" smtClean="0"/>
              <a:t>‹#›</a:t>
            </a:fld>
            <a:endParaRPr kumimoji="1" lang="ja-JP" altLang="en-US"/>
          </a:p>
        </p:txBody>
      </p:sp>
    </p:spTree>
    <p:extLst>
      <p:ext uri="{BB962C8B-B14F-4D97-AF65-F5344CB8AC3E}">
        <p14:creationId xmlns:p14="http://schemas.microsoft.com/office/powerpoint/2010/main" val="2271272370"/>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89.51049" units="1/cm"/>
          <inkml:channelProperty channel="Y" name="resolution" value="89.38548" units="1/cm"/>
          <inkml:channelProperty channel="T" name="resolution" value="1" units="1/dev"/>
        </inkml:channelProperties>
      </inkml:inkSource>
      <inkml:timestamp xml:id="ts0" timeString="2021-05-27T11:37:20.45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5763 8263 0,'12'0'359,"0"0"-327,0 0-17,0 0 1,11 0 0,-11-12-1,0 12 1,12 0-1,-12 0 17,0 0-17,0 0 17,0 0-17,0 0 32,-12-12-31,12 12-1,-1 0 1,1 0 0,0 0-1,12 0 1,-12 0 15,0 0-15,0 0 31,0 0-32,-12-12-15,12 12 16,0 0 15,-1 0-15,1 0-1,0 0 1,12 0 0,-12 0-1,0 0 1,0 0-1,0 0 1,0 0 0,0 0-1,23 0 1,-11 0 0,0 0-1,12 0 16,-1 0-31,-11 0 16,12 0 15,11 0-15,-11 0 0,0 0-1,-12 0 1,0 0-1,23 0 1,-23 0 0,12 0-1,-1 0 1,-23 0 0,0 0-16,0 0 15,0 0-15,24 0 31,-12 0-15,-1 0 0,13 0-1,-12 0 1,0 0 0,11 0-1,-11 0 1,12 0-1,-24 0 1,36 0 0,-13 0-1,13 0 1,-12 0 0,11 0-1,1 0 1,-1 0-1,-23 0 17,12 0-17,0 0 1,-12 0 0,23 0-1,-23 0 1,0 0-1,12 0 1,-13 0 0,1 0-1,0 0 1,-12 0 15,0 0-15,0 0 15,0 0-15,-1 0-1,1 0 1</inkml:trace>
</inkml:ink>
</file>

<file path=ppt/ink/ink2.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89.51049" units="1/cm"/>
          <inkml:channelProperty channel="Y" name="resolution" value="89.38548" units="1/cm"/>
          <inkml:channelProperty channel="T" name="resolution" value="1" units="1/dev"/>
        </inkml:channelProperties>
      </inkml:inkSource>
      <inkml:timestamp xml:id="ts0" timeString="2021-05-27T11:37:23.31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5811 8668 0,'0'0'0,"23"0"312,1 0-296,0 0-16,0 0 15,0 0 1,23 0 0,1-12-1,-12 12 1,-12 0 0,11-12-1,25 12 1,-36 0-16,11 0 15,1 0 1,12 0 0,-1 0-1,13 0 1,-1 12 0,13 0-1,-13 0 16,1 0-15,23-1 0,-11-11-1,-13 12 1,-23 0 0,0-12-1,11 0 1,-11 12-1,-12-12 1,12 0 0,-1 0-1,1 0 1,0 0 0,-24 0-16,23 0 15,-23 0 16,12 0-15,0 0 0,0 0-1,35 0 1,-47 0 0,0 12-1,12-12 1,-12 0 15,23 12-15,-23-12-1,0 0 1,0 0 15,0 12 0,0-12-15,12 0 0,0 0-1,-12 0 17,-1 0-17,-11 12 16,12-12 32,12 0 46,-12 0-93,0 0 15,12 0-15,-12 0-1,0 12 48</inkml:trace>
</inkml:ink>
</file>

<file path=ppt/ink/ink3.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89.51049" units="1/cm"/>
          <inkml:channelProperty channel="Y" name="resolution" value="89.38548" units="1/cm"/>
          <inkml:channelProperty channel="T" name="resolution" value="1" units="1/dev"/>
        </inkml:channelProperties>
      </inkml:inkSource>
      <inkml:timestamp xml:id="ts0" timeString="2021-05-27T11:37:26.50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4703 17026 0,'0'0'0,"12"0"329,12 0-314,0 0-15,0 0 16,11 0-1,37 0 1,59 0 0,-60 0-1,72 0 1,-48 0 0,-35 0-16,-12 0 15,94 0 1,-46 0-1,-1 0 1,-24 0 0,48 0-1,-23 0 1,-37 0 0,37 0 15,-49 0-16,13 0 1,-1 0 0,-11 0-1,-1 0 1,-11 0 0,12 0-1,-1 0 1,-11 0-1,12 0 1,-24 0 0,47 0-1,-35 0 1,11 0 15,-11 0-15,0 0-1,11 0 1,-23 0 0,0 0-1,0 0 1,12 0 0,-13 0-1,25 0 1,-24 0-1,12 0 1,-1 0 0,-23 0-1,0 0 1,12 0 0,0 0 15,-12 0-16,23 0 17,-23 0-32,24 0 15,-24 0 17,0 0-32,0 0 15,-12 12 48,12-12-48,11 0 63,-11 0-46,0 0-1,12 0-15,-12 0-1</inkml:trace>
</inkml:ink>
</file>

<file path=ppt/ink/ink4.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89.51049" units="1/cm"/>
          <inkml:channelProperty channel="Y" name="resolution" value="89.38548" units="1/cm"/>
          <inkml:channelProperty channel="T" name="resolution" value="1" units="1/dev"/>
        </inkml:channelProperties>
      </inkml:inkSource>
      <inkml:timestamp xml:id="ts0" timeString="2021-05-27T11:37:29.89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4715 17347 0,'12'0'281,"12"0"-265,0 0-16,12 0 16,35 0-16,12 0 15,24 0 1,24 12 15,-59 0-15,35-12-1,-12 0 1,-23 0-16,11 0 16,24 0-1,-35 0 1,11 0 0,-12 0-1,1 0 1,11 0-1,-23 0 1,-1 0 0,1 0-1,35 0 17,-59 0-17,23 0 1,-11 0-1,-12 0 1,47 0 0,-47 0-1,23 0 1,-35 12 0,12-12-1,0 12 1,47-12-1,-47 0 1,-13 0 0,25 0-1,-12 0 17,11 0-17,-35 0 1,24 0-1,0 0 1,-12 0 15,-1 0-15,1 0 0,-12 0-1,0 0 1,0 0-1,12 0 1,-12 0 0,0 0-1,11 0 1,-11 0 0,24 0-1,-24 0 16,0 0 1,0 0-17,23 0 17,-23 0-1,0 0 0,-12 12 32,0 0 15,0 0-47</inkml:trace>
</inkml:ink>
</file>

<file path=ppt/ink/ink5.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89.51049" units="1/cm"/>
          <inkml:channelProperty channel="Y" name="resolution" value="89.38548" units="1/cm"/>
          <inkml:channelProperty channel="T" name="resolution" value="1" units="1/dev"/>
        </inkml:channelProperties>
      </inkml:inkSource>
      <inkml:timestamp xml:id="ts0" timeString="2021-05-27T13:54:46.75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15908 17633 0,'12'0'312,"-1"0"-312,1 0 16,12 0-1,24 0 17,-36 0-32,0 0 15,11 0 1,1 0-1,60 0 17,-37 0-17,1 0 1,-12 0 0,11 0 15,-35 0-31,107 0 31,-95 0-15,36 0 15,-49 0-31,49 0 31,-12 0-15,59 12 15,-60 0-15,49-12-1,-61 12 1,73 0 15,-61-12-31,48 12 31,-35-12-15,35 24 15,-47-24-31,71 0 32,-83 0-17,83 0 1,-95 0-1,142 0 17,-142 0-17,107 0 1,-95 0 0,71 0 15,-95 0-31,119 0 31,-72 0-15,37 0 15,-61 0-31,108-12 31,-83 0-15,71 12-1,-108 0 1,49 0 15,-24 0-15,35 0 0,-59 0-1,95 0 16,-72 0-31,49 0 32,-73 0-17,120-12 1,-119 12 0,95-12 15,-95 12-16,71-12 1,-71 12 0,71 0 15,-71 0-31,36 0 31,-36 0-15,23 0 15,-35 0-31,59 0 31,-47 0-15,48 0 15,-25 0-31,1 0 31,12 0-15,11 0 0,-35 0-1,35 0 17,-47 0-32,35 0 31,-23 0-16,0 0 17,-24 0-1,0 0-15,0 0 30</inkml:trace>
</inkml:ink>
</file>

<file path=ppt/ink/ink6.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89.51049" units="1/cm"/>
          <inkml:channelProperty channel="Y" name="resolution" value="89.38548" units="1/cm"/>
          <inkml:channelProperty channel="T" name="resolution" value="1" units="1/dev"/>
        </inkml:channelProperties>
      </inkml:inkSource>
      <inkml:timestamp xml:id="ts0" timeString="2021-05-27T13:54:50.96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2882 17597 0,'12'0'344,"-1"0"-329,1 0 17,24 0-17,-24 0 1,24 0-1,-1 0 1,37 0 15,-25 0-15,37 0 0,-48 0-1,59-11 16,-71 11-31,35-12 32,-47 12-17,59 0 1,-35-12 0,36 12 15,-60 0-16,47-12 1,-47 12 0,0 0-16,24 0 31,-1 0-15,1 0 15,0 0 0,-24 0-15,11 0 15,-11 0-31,24 0 31,-24 0-15,0 0-16,24 0 15,-24 0 1,11 0 15,-11 0-15,12 0 0,12 0-1,-24 0 16,0 0 1,0 0-17,11 0 1,-11 0 15,0 0-15,0 0 31,0 0-16</inkml:trace>
</inkml:ink>
</file>

<file path=ppt/ink/ink7.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89.51049" units="1/cm"/>
          <inkml:channelProperty channel="Y" name="resolution" value="89.38548" units="1/cm"/>
          <inkml:channelProperty channel="T" name="resolution" value="1" units="1/dev"/>
        </inkml:channelProperties>
      </inkml:inkSource>
      <inkml:timestamp xml:id="ts0" timeString="2021-05-27T13:54:46.75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15908 17633 0,'12'0'312,"-1"0"-312,1 0 16,12 0-1,24 0 17,-36 0-32,0 0 15,11 0 1,1 0-1,60 0 17,-37 0-17,1 0 1,-12 0 0,11 0 15,-35 0-31,107 0 31,-95 0-15,36 0 15,-49 0-31,49 0 31,-12 0-15,59 12 15,-60 0-15,49-12-1,-61 12 1,73 0 15,-61-12-31,48 12 31,-35-12-15,35 24 15,-47-24-31,71 0 32,-83 0-17,83 0 1,-95 0-1,142 0 17,-142 0-17,107 0 1,-95 0 0,71 0 15,-95 0-31,119 0 31,-72 0-15,37 0 15,-61 0-31,108-12 31,-83 0-15,71 12-1,-108 0 1,49 0 15,-24 0-15,35 0 0,-59 0-1,95 0 16,-72 0-31,49 0 32,-73 0-17,120-12 1,-119 12 0,95-12 15,-95 12-16,71-12 1,-71 12 0,71 0 15,-71 0-31,36 0 31,-36 0-15,23 0 15,-35 0-31,59 0 31,-47 0-15,48 0 15,-25 0-31,1 0 31,12 0-15,11 0 0,-35 0-1,35 0 17,-47 0-32,35 0 31,-23 0-16,0 0 17,-24 0-1,0 0-15,0 0 30</inkml:trace>
</inkml:ink>
</file>

<file path=ppt/ink/ink8.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89.51049" units="1/cm"/>
          <inkml:channelProperty channel="Y" name="resolution" value="89.38548" units="1/cm"/>
          <inkml:channelProperty channel="T" name="resolution" value="1" units="1/dev"/>
        </inkml:channelProperties>
      </inkml:inkSource>
      <inkml:timestamp xml:id="ts0" timeString="2021-05-27T13:54:50.96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2882 17597 0,'12'0'344,"-1"0"-329,1 0 17,24 0-17,-24 0 1,24 0-1,-1 0 1,37 0 15,-25 0-15,37 0 0,-48 0-1,59-11 16,-71 11-31,35-12 32,-47 12-17,59 0 1,-35-12 0,36 12 15,-60 0-16,47-12 1,-47 12 0,0 0-16,24 0 31,-1 0-15,1 0 15,0 0 0,-24 0-15,11 0 15,-11 0-31,24 0 31,-24 0-15,0 0-16,24 0 15,-24 0 1,11 0 15,-11 0-15,12 0 0,12 0-1,-24 0 16,0 0 1,0 0-17,11 0 1,-11 0 15,0 0-15,0 0 31,0 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5" y="7"/>
            <a:ext cx="2949574" cy="496888"/>
          </a:xfrm>
          <a:prstGeom prst="rect">
            <a:avLst/>
          </a:prstGeom>
        </p:spPr>
        <p:txBody>
          <a:bodyPr vert="horz" lIns="91397" tIns="45700" rIns="91397" bIns="45700" rtlCol="0"/>
          <a:lstStyle>
            <a:lvl1pPr algn="l">
              <a:defRPr sz="1300"/>
            </a:lvl1pPr>
          </a:lstStyle>
          <a:p>
            <a:endParaRPr kumimoji="1" lang="ja-JP" altLang="en-US"/>
          </a:p>
        </p:txBody>
      </p:sp>
      <p:sp>
        <p:nvSpPr>
          <p:cNvPr id="3" name="日付プレースホルダー 2"/>
          <p:cNvSpPr>
            <a:spLocks noGrp="1"/>
          </p:cNvSpPr>
          <p:nvPr>
            <p:ph type="dt" idx="1"/>
          </p:nvPr>
        </p:nvSpPr>
        <p:spPr>
          <a:xfrm>
            <a:off x="3856048" y="7"/>
            <a:ext cx="2949574" cy="496888"/>
          </a:xfrm>
          <a:prstGeom prst="rect">
            <a:avLst/>
          </a:prstGeom>
        </p:spPr>
        <p:txBody>
          <a:bodyPr vert="horz" lIns="91397" tIns="45700" rIns="91397" bIns="45700" rtlCol="0"/>
          <a:lstStyle>
            <a:lvl1pPr algn="r">
              <a:defRPr sz="1300"/>
            </a:lvl1pPr>
          </a:lstStyle>
          <a:p>
            <a:fld id="{9AB52A8E-7CA6-44C8-A210-8E51BB84173B}" type="datetimeFigureOut">
              <a:rPr kumimoji="1" lang="ja-JP" altLang="en-US" smtClean="0"/>
              <a:pPr/>
              <a:t>2021/5/29</a:t>
            </a:fld>
            <a:endParaRPr kumimoji="1" lang="ja-JP" altLang="en-US"/>
          </a:p>
        </p:txBody>
      </p:sp>
      <p:sp>
        <p:nvSpPr>
          <p:cNvPr id="4" name="スライド イメージ プレースホルダー 3"/>
          <p:cNvSpPr>
            <a:spLocks noGrp="1" noRot="1" noChangeAspect="1"/>
          </p:cNvSpPr>
          <p:nvPr>
            <p:ph type="sldImg" idx="2"/>
          </p:nvPr>
        </p:nvSpPr>
        <p:spPr>
          <a:xfrm>
            <a:off x="711200" y="742950"/>
            <a:ext cx="5384800" cy="3729038"/>
          </a:xfrm>
          <a:prstGeom prst="rect">
            <a:avLst/>
          </a:prstGeom>
          <a:noFill/>
          <a:ln w="12700">
            <a:solidFill>
              <a:prstClr val="black"/>
            </a:solidFill>
          </a:ln>
        </p:spPr>
        <p:txBody>
          <a:bodyPr vert="horz" lIns="91397" tIns="45700" rIns="91397" bIns="45700" rtlCol="0" anchor="ctr"/>
          <a:lstStyle/>
          <a:p>
            <a:endParaRPr lang="ja-JP" altLang="en-US"/>
          </a:p>
        </p:txBody>
      </p:sp>
      <p:sp>
        <p:nvSpPr>
          <p:cNvPr id="5" name="ノート プレースホルダー 4"/>
          <p:cNvSpPr>
            <a:spLocks noGrp="1"/>
          </p:cNvSpPr>
          <p:nvPr>
            <p:ph type="body" sz="quarter" idx="3"/>
          </p:nvPr>
        </p:nvSpPr>
        <p:spPr>
          <a:xfrm>
            <a:off x="681046" y="4721231"/>
            <a:ext cx="5445124" cy="4471988"/>
          </a:xfrm>
          <a:prstGeom prst="rect">
            <a:avLst/>
          </a:prstGeom>
        </p:spPr>
        <p:txBody>
          <a:bodyPr vert="horz" lIns="91397" tIns="45700" rIns="91397" bIns="4570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5" y="9440865"/>
            <a:ext cx="2949574" cy="496887"/>
          </a:xfrm>
          <a:prstGeom prst="rect">
            <a:avLst/>
          </a:prstGeom>
        </p:spPr>
        <p:txBody>
          <a:bodyPr vert="horz" lIns="91397" tIns="45700" rIns="91397" bIns="45700"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856048" y="9440865"/>
            <a:ext cx="2949574" cy="496887"/>
          </a:xfrm>
          <a:prstGeom prst="rect">
            <a:avLst/>
          </a:prstGeom>
        </p:spPr>
        <p:txBody>
          <a:bodyPr vert="horz" lIns="91397" tIns="45700" rIns="91397" bIns="45700" rtlCol="0" anchor="b"/>
          <a:lstStyle>
            <a:lvl1pPr algn="r">
              <a:defRPr sz="1300"/>
            </a:lvl1pPr>
          </a:lstStyle>
          <a:p>
            <a:fld id="{2118BD19-8094-4E88-8AA1-97BCC26FBE0D}" type="slidenum">
              <a:rPr kumimoji="1" lang="ja-JP" altLang="en-US" smtClean="0"/>
              <a:pPr/>
              <a:t>‹#›</a:t>
            </a:fld>
            <a:endParaRPr kumimoji="1" lang="ja-JP" altLang="en-US"/>
          </a:p>
        </p:txBody>
      </p:sp>
    </p:spTree>
    <p:extLst>
      <p:ext uri="{BB962C8B-B14F-4D97-AF65-F5344CB8AC3E}">
        <p14:creationId xmlns:p14="http://schemas.microsoft.com/office/powerpoint/2010/main" val="4688356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337" eaLnBrk="0" hangingPunct="0">
              <a:spcBef>
                <a:spcPct val="30000"/>
              </a:spcBef>
              <a:defRPr kumimoji="1" sz="1400">
                <a:solidFill>
                  <a:schemeClr val="tx1"/>
                </a:solidFill>
                <a:latin typeface="Times New Roman" pitchFamily="18" charset="0"/>
                <a:ea typeface="ＭＳ Ｐ明朝" pitchFamily="18" charset="-128"/>
              </a:defRPr>
            </a:lvl1pPr>
            <a:lvl2pPr marL="749059" indent="-288100" defTabSz="976337" eaLnBrk="0" hangingPunct="0">
              <a:spcBef>
                <a:spcPct val="30000"/>
              </a:spcBef>
              <a:defRPr kumimoji="1" sz="1400">
                <a:solidFill>
                  <a:schemeClr val="tx1"/>
                </a:solidFill>
                <a:latin typeface="Times New Roman" pitchFamily="18" charset="0"/>
                <a:ea typeface="ＭＳ Ｐ明朝" pitchFamily="18" charset="-128"/>
              </a:defRPr>
            </a:lvl2pPr>
            <a:lvl3pPr marL="1152398" indent="-230480" defTabSz="976337" eaLnBrk="0" hangingPunct="0">
              <a:spcBef>
                <a:spcPct val="30000"/>
              </a:spcBef>
              <a:defRPr kumimoji="1" sz="1400">
                <a:solidFill>
                  <a:schemeClr val="tx1"/>
                </a:solidFill>
                <a:latin typeface="Times New Roman" pitchFamily="18" charset="0"/>
                <a:ea typeface="ＭＳ Ｐ明朝" pitchFamily="18" charset="-128"/>
              </a:defRPr>
            </a:lvl3pPr>
            <a:lvl4pPr marL="1613357" indent="-230480" defTabSz="976337" eaLnBrk="0" hangingPunct="0">
              <a:spcBef>
                <a:spcPct val="30000"/>
              </a:spcBef>
              <a:defRPr kumimoji="1" sz="1400">
                <a:solidFill>
                  <a:schemeClr val="tx1"/>
                </a:solidFill>
                <a:latin typeface="Times New Roman" pitchFamily="18" charset="0"/>
                <a:ea typeface="ＭＳ Ｐ明朝" pitchFamily="18" charset="-128"/>
              </a:defRPr>
            </a:lvl4pPr>
            <a:lvl5pPr marL="2074316" indent="-230480" defTabSz="976337" eaLnBrk="0" hangingPunct="0">
              <a:spcBef>
                <a:spcPct val="30000"/>
              </a:spcBef>
              <a:defRPr kumimoji="1" sz="1400">
                <a:solidFill>
                  <a:schemeClr val="tx1"/>
                </a:solidFill>
                <a:latin typeface="Times New Roman" pitchFamily="18" charset="0"/>
                <a:ea typeface="ＭＳ Ｐ明朝" pitchFamily="18" charset="-128"/>
              </a:defRPr>
            </a:lvl5pPr>
            <a:lvl6pPr marL="2535275" indent="-230480" defTabSz="976337" eaLnBrk="0" fontAlgn="base" hangingPunct="0">
              <a:spcBef>
                <a:spcPct val="30000"/>
              </a:spcBef>
              <a:spcAft>
                <a:spcPct val="0"/>
              </a:spcAft>
              <a:defRPr kumimoji="1" sz="1400">
                <a:solidFill>
                  <a:schemeClr val="tx1"/>
                </a:solidFill>
                <a:latin typeface="Times New Roman" pitchFamily="18" charset="0"/>
                <a:ea typeface="ＭＳ Ｐ明朝" pitchFamily="18" charset="-128"/>
              </a:defRPr>
            </a:lvl6pPr>
            <a:lvl7pPr marL="2996234" indent="-230480" defTabSz="976337" eaLnBrk="0" fontAlgn="base" hangingPunct="0">
              <a:spcBef>
                <a:spcPct val="30000"/>
              </a:spcBef>
              <a:spcAft>
                <a:spcPct val="0"/>
              </a:spcAft>
              <a:defRPr kumimoji="1" sz="1400">
                <a:solidFill>
                  <a:schemeClr val="tx1"/>
                </a:solidFill>
                <a:latin typeface="Times New Roman" pitchFamily="18" charset="0"/>
                <a:ea typeface="ＭＳ Ｐ明朝" pitchFamily="18" charset="-128"/>
              </a:defRPr>
            </a:lvl7pPr>
            <a:lvl8pPr marL="3457193" indent="-230480" defTabSz="976337" eaLnBrk="0" fontAlgn="base" hangingPunct="0">
              <a:spcBef>
                <a:spcPct val="30000"/>
              </a:spcBef>
              <a:spcAft>
                <a:spcPct val="0"/>
              </a:spcAft>
              <a:defRPr kumimoji="1" sz="1400">
                <a:solidFill>
                  <a:schemeClr val="tx1"/>
                </a:solidFill>
                <a:latin typeface="Times New Roman" pitchFamily="18" charset="0"/>
                <a:ea typeface="ＭＳ Ｐ明朝" pitchFamily="18" charset="-128"/>
              </a:defRPr>
            </a:lvl8pPr>
            <a:lvl9pPr marL="3918152" indent="-230480" defTabSz="976337" eaLnBrk="0" fontAlgn="base" hangingPunct="0">
              <a:spcBef>
                <a:spcPct val="30000"/>
              </a:spcBef>
              <a:spcAft>
                <a:spcPct val="0"/>
              </a:spcAft>
              <a:defRPr kumimoji="1" sz="1400">
                <a:solidFill>
                  <a:schemeClr val="tx1"/>
                </a:solidFill>
                <a:latin typeface="Times New Roman" pitchFamily="18" charset="0"/>
                <a:ea typeface="ＭＳ Ｐ明朝" pitchFamily="18" charset="-128"/>
              </a:defRPr>
            </a:lvl9pPr>
          </a:lstStyle>
          <a:p>
            <a:pPr eaLnBrk="1" hangingPunct="1">
              <a:spcBef>
                <a:spcPct val="0"/>
              </a:spcBef>
            </a:pPr>
            <a:fld id="{B2F2063E-D910-4341-BE92-E0F4F5739DAD}" type="slidenum">
              <a:rPr lang="en-US" altLang="ja-JP" sz="1100">
                <a:ea typeface="ＭＳ Ｐゴシック" charset="-128"/>
              </a:rPr>
              <a:pPr eaLnBrk="1" hangingPunct="1">
                <a:spcBef>
                  <a:spcPct val="0"/>
                </a:spcBef>
              </a:pPr>
              <a:t>1</a:t>
            </a:fld>
            <a:endParaRPr lang="en-US" altLang="ja-JP" sz="1100">
              <a:ea typeface="ＭＳ Ｐゴシック" charset="-128"/>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ja-JP" dirty="0"/>
          </a:p>
        </p:txBody>
      </p:sp>
    </p:spTree>
    <p:extLst>
      <p:ext uri="{BB962C8B-B14F-4D97-AF65-F5344CB8AC3E}">
        <p14:creationId xmlns:p14="http://schemas.microsoft.com/office/powerpoint/2010/main" val="2074930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883402"/>
            <a:endParaRPr kumimoji="1" lang="en-US" altLang="ja-JP" dirty="0"/>
          </a:p>
          <a:p>
            <a:pPr defTabSz="883402"/>
            <a:endParaRPr kumimoji="1" lang="ja-JP" altLang="en-US" dirty="0"/>
          </a:p>
        </p:txBody>
      </p:sp>
      <p:sp>
        <p:nvSpPr>
          <p:cNvPr id="4" name="スライド番号プレースホルダー 3"/>
          <p:cNvSpPr>
            <a:spLocks noGrp="1"/>
          </p:cNvSpPr>
          <p:nvPr>
            <p:ph type="sldNum" sz="quarter" idx="10"/>
          </p:nvPr>
        </p:nvSpPr>
        <p:spPr/>
        <p:txBody>
          <a:bodyPr/>
          <a:lstStyle/>
          <a:p>
            <a:fld id="{2118BD19-8094-4E88-8AA1-97BCC26FBE0D}" type="slidenum">
              <a:rPr kumimoji="1" lang="ja-JP" altLang="en-US" smtClean="0"/>
              <a:pPr/>
              <a:t>10</a:t>
            </a:fld>
            <a:endParaRPr kumimoji="1" lang="ja-JP" altLang="en-US"/>
          </a:p>
        </p:txBody>
      </p:sp>
    </p:spTree>
    <p:extLst>
      <p:ext uri="{BB962C8B-B14F-4D97-AF65-F5344CB8AC3E}">
        <p14:creationId xmlns:p14="http://schemas.microsoft.com/office/powerpoint/2010/main" val="3206945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883402"/>
            <a:endParaRPr kumimoji="1" lang="en-US" altLang="ja-JP" dirty="0"/>
          </a:p>
          <a:p>
            <a:pPr defTabSz="883402"/>
            <a:endParaRPr kumimoji="1" lang="ja-JP" altLang="en-US" dirty="0"/>
          </a:p>
        </p:txBody>
      </p:sp>
      <p:sp>
        <p:nvSpPr>
          <p:cNvPr id="4" name="スライド番号プレースホルダー 3"/>
          <p:cNvSpPr>
            <a:spLocks noGrp="1"/>
          </p:cNvSpPr>
          <p:nvPr>
            <p:ph type="sldNum" sz="quarter" idx="10"/>
          </p:nvPr>
        </p:nvSpPr>
        <p:spPr/>
        <p:txBody>
          <a:bodyPr/>
          <a:lstStyle/>
          <a:p>
            <a:fld id="{2118BD19-8094-4E88-8AA1-97BCC26FBE0D}" type="slidenum">
              <a:rPr kumimoji="1" lang="ja-JP" altLang="en-US" smtClean="0"/>
              <a:pPr/>
              <a:t>11</a:t>
            </a:fld>
            <a:endParaRPr kumimoji="1" lang="ja-JP" altLang="en-US"/>
          </a:p>
        </p:txBody>
      </p:sp>
    </p:spTree>
    <p:extLst>
      <p:ext uri="{BB962C8B-B14F-4D97-AF65-F5344CB8AC3E}">
        <p14:creationId xmlns:p14="http://schemas.microsoft.com/office/powerpoint/2010/main" val="2694188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883402"/>
            <a:endParaRPr kumimoji="1" lang="en-US" altLang="ja-JP" dirty="0"/>
          </a:p>
          <a:p>
            <a:pPr defTabSz="883402"/>
            <a:endParaRPr kumimoji="1" lang="ja-JP" altLang="en-US" dirty="0"/>
          </a:p>
        </p:txBody>
      </p:sp>
      <p:sp>
        <p:nvSpPr>
          <p:cNvPr id="4" name="スライド番号プレースホルダー 3"/>
          <p:cNvSpPr>
            <a:spLocks noGrp="1"/>
          </p:cNvSpPr>
          <p:nvPr>
            <p:ph type="sldNum" sz="quarter" idx="10"/>
          </p:nvPr>
        </p:nvSpPr>
        <p:spPr/>
        <p:txBody>
          <a:bodyPr/>
          <a:lstStyle/>
          <a:p>
            <a:fld id="{2118BD19-8094-4E88-8AA1-97BCC26FBE0D}" type="slidenum">
              <a:rPr kumimoji="1" lang="ja-JP" altLang="en-US" smtClean="0"/>
              <a:pPr/>
              <a:t>12</a:t>
            </a:fld>
            <a:endParaRPr kumimoji="1" lang="ja-JP" altLang="en-US"/>
          </a:p>
        </p:txBody>
      </p:sp>
    </p:spTree>
    <p:extLst>
      <p:ext uri="{BB962C8B-B14F-4D97-AF65-F5344CB8AC3E}">
        <p14:creationId xmlns:p14="http://schemas.microsoft.com/office/powerpoint/2010/main" val="1097106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883402"/>
            <a:endParaRPr kumimoji="1" lang="en-US" altLang="ja-JP" dirty="0"/>
          </a:p>
          <a:p>
            <a:pPr defTabSz="883402"/>
            <a:endParaRPr kumimoji="1" lang="ja-JP" altLang="en-US" dirty="0"/>
          </a:p>
        </p:txBody>
      </p:sp>
      <p:sp>
        <p:nvSpPr>
          <p:cNvPr id="4" name="スライド番号プレースホルダー 3"/>
          <p:cNvSpPr>
            <a:spLocks noGrp="1"/>
          </p:cNvSpPr>
          <p:nvPr>
            <p:ph type="sldNum" sz="quarter" idx="10"/>
          </p:nvPr>
        </p:nvSpPr>
        <p:spPr/>
        <p:txBody>
          <a:bodyPr/>
          <a:lstStyle/>
          <a:p>
            <a:fld id="{2118BD19-8094-4E88-8AA1-97BCC26FBE0D}" type="slidenum">
              <a:rPr kumimoji="1" lang="ja-JP" altLang="en-US" smtClean="0"/>
              <a:pPr/>
              <a:t>13</a:t>
            </a:fld>
            <a:endParaRPr kumimoji="1" lang="ja-JP" altLang="en-US"/>
          </a:p>
        </p:txBody>
      </p:sp>
    </p:spTree>
    <p:extLst>
      <p:ext uri="{BB962C8B-B14F-4D97-AF65-F5344CB8AC3E}">
        <p14:creationId xmlns:p14="http://schemas.microsoft.com/office/powerpoint/2010/main" val="1770242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883402"/>
            <a:endParaRPr kumimoji="1" lang="en-US" altLang="ja-JP" dirty="0"/>
          </a:p>
          <a:p>
            <a:pPr defTabSz="883402"/>
            <a:endParaRPr kumimoji="1" lang="ja-JP" altLang="en-US" dirty="0"/>
          </a:p>
        </p:txBody>
      </p:sp>
      <p:sp>
        <p:nvSpPr>
          <p:cNvPr id="4" name="スライド番号プレースホルダー 3"/>
          <p:cNvSpPr>
            <a:spLocks noGrp="1"/>
          </p:cNvSpPr>
          <p:nvPr>
            <p:ph type="sldNum" sz="quarter" idx="10"/>
          </p:nvPr>
        </p:nvSpPr>
        <p:spPr/>
        <p:txBody>
          <a:bodyPr/>
          <a:lstStyle/>
          <a:p>
            <a:fld id="{2118BD19-8094-4E88-8AA1-97BCC26FBE0D}" type="slidenum">
              <a:rPr kumimoji="1" lang="ja-JP" altLang="en-US" smtClean="0"/>
              <a:pPr/>
              <a:t>14</a:t>
            </a:fld>
            <a:endParaRPr kumimoji="1" lang="ja-JP" altLang="en-US"/>
          </a:p>
        </p:txBody>
      </p:sp>
    </p:spTree>
    <p:extLst>
      <p:ext uri="{BB962C8B-B14F-4D97-AF65-F5344CB8AC3E}">
        <p14:creationId xmlns:p14="http://schemas.microsoft.com/office/powerpoint/2010/main" val="763966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883402"/>
            <a:endParaRPr kumimoji="1" lang="en-US" altLang="ja-JP" dirty="0"/>
          </a:p>
          <a:p>
            <a:pPr defTabSz="883402"/>
            <a:endParaRPr kumimoji="1" lang="ja-JP" altLang="en-US" dirty="0"/>
          </a:p>
        </p:txBody>
      </p:sp>
      <p:sp>
        <p:nvSpPr>
          <p:cNvPr id="4" name="スライド番号プレースホルダー 3"/>
          <p:cNvSpPr>
            <a:spLocks noGrp="1"/>
          </p:cNvSpPr>
          <p:nvPr>
            <p:ph type="sldNum" sz="quarter" idx="10"/>
          </p:nvPr>
        </p:nvSpPr>
        <p:spPr/>
        <p:txBody>
          <a:bodyPr/>
          <a:lstStyle/>
          <a:p>
            <a:fld id="{2118BD19-8094-4E88-8AA1-97BCC26FBE0D}" type="slidenum">
              <a:rPr kumimoji="1" lang="ja-JP" altLang="en-US" smtClean="0"/>
              <a:pPr/>
              <a:t>15</a:t>
            </a:fld>
            <a:endParaRPr kumimoji="1" lang="ja-JP" altLang="en-US"/>
          </a:p>
        </p:txBody>
      </p:sp>
    </p:spTree>
    <p:extLst>
      <p:ext uri="{BB962C8B-B14F-4D97-AF65-F5344CB8AC3E}">
        <p14:creationId xmlns:p14="http://schemas.microsoft.com/office/powerpoint/2010/main" val="3499514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883402"/>
            <a:endParaRPr kumimoji="1" lang="en-US" altLang="ja-JP" dirty="0"/>
          </a:p>
          <a:p>
            <a:pPr defTabSz="883402"/>
            <a:endParaRPr kumimoji="1" lang="ja-JP" altLang="en-US" dirty="0"/>
          </a:p>
        </p:txBody>
      </p:sp>
      <p:sp>
        <p:nvSpPr>
          <p:cNvPr id="4" name="スライド番号プレースホルダー 3"/>
          <p:cNvSpPr>
            <a:spLocks noGrp="1"/>
          </p:cNvSpPr>
          <p:nvPr>
            <p:ph type="sldNum" sz="quarter" idx="10"/>
          </p:nvPr>
        </p:nvSpPr>
        <p:spPr/>
        <p:txBody>
          <a:bodyPr/>
          <a:lstStyle/>
          <a:p>
            <a:fld id="{2118BD19-8094-4E88-8AA1-97BCC26FBE0D}" type="slidenum">
              <a:rPr kumimoji="1" lang="ja-JP" altLang="en-US" smtClean="0"/>
              <a:pPr/>
              <a:t>16</a:t>
            </a:fld>
            <a:endParaRPr kumimoji="1" lang="ja-JP" altLang="en-US"/>
          </a:p>
        </p:txBody>
      </p:sp>
    </p:spTree>
    <p:extLst>
      <p:ext uri="{BB962C8B-B14F-4D97-AF65-F5344CB8AC3E}">
        <p14:creationId xmlns:p14="http://schemas.microsoft.com/office/powerpoint/2010/main" val="915878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883402"/>
            <a:endParaRPr kumimoji="1" lang="en-US" altLang="ja-JP" dirty="0"/>
          </a:p>
          <a:p>
            <a:pPr defTabSz="883402"/>
            <a:endParaRPr kumimoji="1" lang="ja-JP" altLang="en-US" dirty="0"/>
          </a:p>
        </p:txBody>
      </p:sp>
      <p:sp>
        <p:nvSpPr>
          <p:cNvPr id="4" name="スライド番号プレースホルダー 3"/>
          <p:cNvSpPr>
            <a:spLocks noGrp="1"/>
          </p:cNvSpPr>
          <p:nvPr>
            <p:ph type="sldNum" sz="quarter" idx="10"/>
          </p:nvPr>
        </p:nvSpPr>
        <p:spPr/>
        <p:txBody>
          <a:bodyPr/>
          <a:lstStyle/>
          <a:p>
            <a:fld id="{2118BD19-8094-4E88-8AA1-97BCC26FBE0D}" type="slidenum">
              <a:rPr kumimoji="1" lang="ja-JP" altLang="en-US" smtClean="0"/>
              <a:pPr/>
              <a:t>17</a:t>
            </a:fld>
            <a:endParaRPr kumimoji="1" lang="ja-JP" altLang="en-US"/>
          </a:p>
        </p:txBody>
      </p:sp>
    </p:spTree>
    <p:extLst>
      <p:ext uri="{BB962C8B-B14F-4D97-AF65-F5344CB8AC3E}">
        <p14:creationId xmlns:p14="http://schemas.microsoft.com/office/powerpoint/2010/main" val="2029102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883402"/>
            <a:endParaRPr kumimoji="1" lang="en-US" altLang="ja-JP" dirty="0"/>
          </a:p>
          <a:p>
            <a:pPr defTabSz="883402"/>
            <a:endParaRPr kumimoji="1" lang="ja-JP" altLang="en-US" dirty="0"/>
          </a:p>
        </p:txBody>
      </p:sp>
      <p:sp>
        <p:nvSpPr>
          <p:cNvPr id="4" name="スライド番号プレースホルダー 3"/>
          <p:cNvSpPr>
            <a:spLocks noGrp="1"/>
          </p:cNvSpPr>
          <p:nvPr>
            <p:ph type="sldNum" sz="quarter" idx="10"/>
          </p:nvPr>
        </p:nvSpPr>
        <p:spPr/>
        <p:txBody>
          <a:bodyPr/>
          <a:lstStyle/>
          <a:p>
            <a:fld id="{2118BD19-8094-4E88-8AA1-97BCC26FBE0D}" type="slidenum">
              <a:rPr kumimoji="1" lang="ja-JP" altLang="en-US" smtClean="0"/>
              <a:pPr/>
              <a:t>18</a:t>
            </a:fld>
            <a:endParaRPr kumimoji="1" lang="ja-JP" altLang="en-US"/>
          </a:p>
        </p:txBody>
      </p:sp>
    </p:spTree>
    <p:extLst>
      <p:ext uri="{BB962C8B-B14F-4D97-AF65-F5344CB8AC3E}">
        <p14:creationId xmlns:p14="http://schemas.microsoft.com/office/powerpoint/2010/main" val="34985069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883402"/>
            <a:endParaRPr kumimoji="1" lang="en-US" altLang="ja-JP" dirty="0"/>
          </a:p>
          <a:p>
            <a:pPr defTabSz="883402"/>
            <a:endParaRPr kumimoji="1" lang="ja-JP" altLang="en-US" dirty="0"/>
          </a:p>
        </p:txBody>
      </p:sp>
      <p:sp>
        <p:nvSpPr>
          <p:cNvPr id="4" name="スライド番号プレースホルダー 3"/>
          <p:cNvSpPr>
            <a:spLocks noGrp="1"/>
          </p:cNvSpPr>
          <p:nvPr>
            <p:ph type="sldNum" sz="quarter" idx="10"/>
          </p:nvPr>
        </p:nvSpPr>
        <p:spPr/>
        <p:txBody>
          <a:bodyPr/>
          <a:lstStyle/>
          <a:p>
            <a:fld id="{2118BD19-8094-4E88-8AA1-97BCC26FBE0D}" type="slidenum">
              <a:rPr kumimoji="1" lang="ja-JP" altLang="en-US" smtClean="0"/>
              <a:pPr/>
              <a:t>19</a:t>
            </a:fld>
            <a:endParaRPr kumimoji="1" lang="ja-JP" altLang="en-US"/>
          </a:p>
        </p:txBody>
      </p:sp>
    </p:spTree>
    <p:extLst>
      <p:ext uri="{BB962C8B-B14F-4D97-AF65-F5344CB8AC3E}">
        <p14:creationId xmlns:p14="http://schemas.microsoft.com/office/powerpoint/2010/main" val="3910016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337" eaLnBrk="0" hangingPunct="0">
              <a:spcBef>
                <a:spcPct val="30000"/>
              </a:spcBef>
              <a:defRPr kumimoji="1" sz="1400">
                <a:solidFill>
                  <a:schemeClr val="tx1"/>
                </a:solidFill>
                <a:latin typeface="Times New Roman" pitchFamily="18" charset="0"/>
                <a:ea typeface="ＭＳ Ｐ明朝" pitchFamily="18" charset="-128"/>
              </a:defRPr>
            </a:lvl1pPr>
            <a:lvl2pPr marL="749059" indent="-288100" defTabSz="976337" eaLnBrk="0" hangingPunct="0">
              <a:spcBef>
                <a:spcPct val="30000"/>
              </a:spcBef>
              <a:defRPr kumimoji="1" sz="1400">
                <a:solidFill>
                  <a:schemeClr val="tx1"/>
                </a:solidFill>
                <a:latin typeface="Times New Roman" pitchFamily="18" charset="0"/>
                <a:ea typeface="ＭＳ Ｐ明朝" pitchFamily="18" charset="-128"/>
              </a:defRPr>
            </a:lvl2pPr>
            <a:lvl3pPr marL="1152398" indent="-230480" defTabSz="976337" eaLnBrk="0" hangingPunct="0">
              <a:spcBef>
                <a:spcPct val="30000"/>
              </a:spcBef>
              <a:defRPr kumimoji="1" sz="1400">
                <a:solidFill>
                  <a:schemeClr val="tx1"/>
                </a:solidFill>
                <a:latin typeface="Times New Roman" pitchFamily="18" charset="0"/>
                <a:ea typeface="ＭＳ Ｐ明朝" pitchFamily="18" charset="-128"/>
              </a:defRPr>
            </a:lvl3pPr>
            <a:lvl4pPr marL="1613357" indent="-230480" defTabSz="976337" eaLnBrk="0" hangingPunct="0">
              <a:spcBef>
                <a:spcPct val="30000"/>
              </a:spcBef>
              <a:defRPr kumimoji="1" sz="1400">
                <a:solidFill>
                  <a:schemeClr val="tx1"/>
                </a:solidFill>
                <a:latin typeface="Times New Roman" pitchFamily="18" charset="0"/>
                <a:ea typeface="ＭＳ Ｐ明朝" pitchFamily="18" charset="-128"/>
              </a:defRPr>
            </a:lvl4pPr>
            <a:lvl5pPr marL="2074316" indent="-230480" defTabSz="976337" eaLnBrk="0" hangingPunct="0">
              <a:spcBef>
                <a:spcPct val="30000"/>
              </a:spcBef>
              <a:defRPr kumimoji="1" sz="1400">
                <a:solidFill>
                  <a:schemeClr val="tx1"/>
                </a:solidFill>
                <a:latin typeface="Times New Roman" pitchFamily="18" charset="0"/>
                <a:ea typeface="ＭＳ Ｐ明朝" pitchFamily="18" charset="-128"/>
              </a:defRPr>
            </a:lvl5pPr>
            <a:lvl6pPr marL="2535275" indent="-230480" defTabSz="976337" eaLnBrk="0" fontAlgn="base" hangingPunct="0">
              <a:spcBef>
                <a:spcPct val="30000"/>
              </a:spcBef>
              <a:spcAft>
                <a:spcPct val="0"/>
              </a:spcAft>
              <a:defRPr kumimoji="1" sz="1400">
                <a:solidFill>
                  <a:schemeClr val="tx1"/>
                </a:solidFill>
                <a:latin typeface="Times New Roman" pitchFamily="18" charset="0"/>
                <a:ea typeface="ＭＳ Ｐ明朝" pitchFamily="18" charset="-128"/>
              </a:defRPr>
            </a:lvl6pPr>
            <a:lvl7pPr marL="2996234" indent="-230480" defTabSz="976337" eaLnBrk="0" fontAlgn="base" hangingPunct="0">
              <a:spcBef>
                <a:spcPct val="30000"/>
              </a:spcBef>
              <a:spcAft>
                <a:spcPct val="0"/>
              </a:spcAft>
              <a:defRPr kumimoji="1" sz="1400">
                <a:solidFill>
                  <a:schemeClr val="tx1"/>
                </a:solidFill>
                <a:latin typeface="Times New Roman" pitchFamily="18" charset="0"/>
                <a:ea typeface="ＭＳ Ｐ明朝" pitchFamily="18" charset="-128"/>
              </a:defRPr>
            </a:lvl7pPr>
            <a:lvl8pPr marL="3457193" indent="-230480" defTabSz="976337" eaLnBrk="0" fontAlgn="base" hangingPunct="0">
              <a:spcBef>
                <a:spcPct val="30000"/>
              </a:spcBef>
              <a:spcAft>
                <a:spcPct val="0"/>
              </a:spcAft>
              <a:defRPr kumimoji="1" sz="1400">
                <a:solidFill>
                  <a:schemeClr val="tx1"/>
                </a:solidFill>
                <a:latin typeface="Times New Roman" pitchFamily="18" charset="0"/>
                <a:ea typeface="ＭＳ Ｐ明朝" pitchFamily="18" charset="-128"/>
              </a:defRPr>
            </a:lvl8pPr>
            <a:lvl9pPr marL="3918152" indent="-230480" defTabSz="976337" eaLnBrk="0" fontAlgn="base" hangingPunct="0">
              <a:spcBef>
                <a:spcPct val="30000"/>
              </a:spcBef>
              <a:spcAft>
                <a:spcPct val="0"/>
              </a:spcAft>
              <a:defRPr kumimoji="1" sz="1400">
                <a:solidFill>
                  <a:schemeClr val="tx1"/>
                </a:solidFill>
                <a:latin typeface="Times New Roman" pitchFamily="18" charset="0"/>
                <a:ea typeface="ＭＳ Ｐ明朝" pitchFamily="18" charset="-128"/>
              </a:defRPr>
            </a:lvl9pPr>
          </a:lstStyle>
          <a:p>
            <a:pPr eaLnBrk="1" hangingPunct="1">
              <a:spcBef>
                <a:spcPct val="0"/>
              </a:spcBef>
            </a:pPr>
            <a:fld id="{B2F2063E-D910-4341-BE92-E0F4F5739DAD}" type="slidenum">
              <a:rPr lang="en-US" altLang="ja-JP" sz="1100">
                <a:ea typeface="ＭＳ Ｐゴシック" charset="-128"/>
              </a:rPr>
              <a:pPr eaLnBrk="1" hangingPunct="1">
                <a:spcBef>
                  <a:spcPct val="0"/>
                </a:spcBef>
              </a:pPr>
              <a:t>2</a:t>
            </a:fld>
            <a:endParaRPr lang="en-US" altLang="ja-JP" sz="1100">
              <a:ea typeface="ＭＳ Ｐゴシック" charset="-128"/>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ja-JP" dirty="0"/>
          </a:p>
        </p:txBody>
      </p:sp>
    </p:spTree>
    <p:extLst>
      <p:ext uri="{BB962C8B-B14F-4D97-AF65-F5344CB8AC3E}">
        <p14:creationId xmlns:p14="http://schemas.microsoft.com/office/powerpoint/2010/main" val="3481846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883402"/>
            <a:endParaRPr kumimoji="1" lang="en-US" altLang="ja-JP" dirty="0"/>
          </a:p>
          <a:p>
            <a:pPr defTabSz="883402"/>
            <a:endParaRPr kumimoji="1" lang="ja-JP" altLang="en-US" dirty="0"/>
          </a:p>
        </p:txBody>
      </p:sp>
      <p:sp>
        <p:nvSpPr>
          <p:cNvPr id="4" name="スライド番号プレースホルダー 3"/>
          <p:cNvSpPr>
            <a:spLocks noGrp="1"/>
          </p:cNvSpPr>
          <p:nvPr>
            <p:ph type="sldNum" sz="quarter" idx="10"/>
          </p:nvPr>
        </p:nvSpPr>
        <p:spPr/>
        <p:txBody>
          <a:bodyPr/>
          <a:lstStyle/>
          <a:p>
            <a:fld id="{2118BD19-8094-4E88-8AA1-97BCC26FBE0D}" type="slidenum">
              <a:rPr kumimoji="1" lang="ja-JP" altLang="en-US" smtClean="0"/>
              <a:pPr/>
              <a:t>20</a:t>
            </a:fld>
            <a:endParaRPr kumimoji="1" lang="ja-JP" altLang="en-US"/>
          </a:p>
        </p:txBody>
      </p:sp>
    </p:spTree>
    <p:extLst>
      <p:ext uri="{BB962C8B-B14F-4D97-AF65-F5344CB8AC3E}">
        <p14:creationId xmlns:p14="http://schemas.microsoft.com/office/powerpoint/2010/main" val="37000292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883402"/>
            <a:endParaRPr kumimoji="1" lang="en-US" altLang="ja-JP" dirty="0"/>
          </a:p>
          <a:p>
            <a:pPr defTabSz="883402"/>
            <a:endParaRPr kumimoji="1" lang="ja-JP" altLang="en-US" dirty="0"/>
          </a:p>
        </p:txBody>
      </p:sp>
      <p:sp>
        <p:nvSpPr>
          <p:cNvPr id="4" name="スライド番号プレースホルダー 3"/>
          <p:cNvSpPr>
            <a:spLocks noGrp="1"/>
          </p:cNvSpPr>
          <p:nvPr>
            <p:ph type="sldNum" sz="quarter" idx="10"/>
          </p:nvPr>
        </p:nvSpPr>
        <p:spPr/>
        <p:txBody>
          <a:bodyPr/>
          <a:lstStyle/>
          <a:p>
            <a:fld id="{2118BD19-8094-4E88-8AA1-97BCC26FBE0D}" type="slidenum">
              <a:rPr kumimoji="1" lang="ja-JP" altLang="en-US" smtClean="0"/>
              <a:pPr/>
              <a:t>21</a:t>
            </a:fld>
            <a:endParaRPr kumimoji="1" lang="ja-JP" altLang="en-US"/>
          </a:p>
        </p:txBody>
      </p:sp>
    </p:spTree>
    <p:extLst>
      <p:ext uri="{BB962C8B-B14F-4D97-AF65-F5344CB8AC3E}">
        <p14:creationId xmlns:p14="http://schemas.microsoft.com/office/powerpoint/2010/main" val="4401485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883402"/>
            <a:endParaRPr kumimoji="1" lang="en-US" altLang="ja-JP" dirty="0"/>
          </a:p>
          <a:p>
            <a:pPr defTabSz="883402"/>
            <a:endParaRPr kumimoji="1" lang="ja-JP" altLang="en-US" dirty="0"/>
          </a:p>
        </p:txBody>
      </p:sp>
      <p:sp>
        <p:nvSpPr>
          <p:cNvPr id="4" name="スライド番号プレースホルダー 3"/>
          <p:cNvSpPr>
            <a:spLocks noGrp="1"/>
          </p:cNvSpPr>
          <p:nvPr>
            <p:ph type="sldNum" sz="quarter" idx="10"/>
          </p:nvPr>
        </p:nvSpPr>
        <p:spPr/>
        <p:txBody>
          <a:bodyPr/>
          <a:lstStyle/>
          <a:p>
            <a:fld id="{2118BD19-8094-4E88-8AA1-97BCC26FBE0D}" type="slidenum">
              <a:rPr kumimoji="1" lang="ja-JP" altLang="en-US" smtClean="0"/>
              <a:pPr/>
              <a:t>22</a:t>
            </a:fld>
            <a:endParaRPr kumimoji="1" lang="ja-JP" altLang="en-US"/>
          </a:p>
        </p:txBody>
      </p:sp>
    </p:spTree>
    <p:extLst>
      <p:ext uri="{BB962C8B-B14F-4D97-AF65-F5344CB8AC3E}">
        <p14:creationId xmlns:p14="http://schemas.microsoft.com/office/powerpoint/2010/main" val="19692473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883402"/>
            <a:endParaRPr kumimoji="1" lang="en-US" altLang="ja-JP" dirty="0"/>
          </a:p>
          <a:p>
            <a:pPr defTabSz="883402"/>
            <a:endParaRPr kumimoji="1" lang="ja-JP" altLang="en-US" dirty="0"/>
          </a:p>
        </p:txBody>
      </p:sp>
      <p:sp>
        <p:nvSpPr>
          <p:cNvPr id="4" name="スライド番号プレースホルダー 3"/>
          <p:cNvSpPr>
            <a:spLocks noGrp="1"/>
          </p:cNvSpPr>
          <p:nvPr>
            <p:ph type="sldNum" sz="quarter" idx="10"/>
          </p:nvPr>
        </p:nvSpPr>
        <p:spPr/>
        <p:txBody>
          <a:bodyPr/>
          <a:lstStyle/>
          <a:p>
            <a:fld id="{2118BD19-8094-4E88-8AA1-97BCC26FBE0D}" type="slidenum">
              <a:rPr kumimoji="1" lang="ja-JP" altLang="en-US" smtClean="0"/>
              <a:pPr/>
              <a:t>23</a:t>
            </a:fld>
            <a:endParaRPr kumimoji="1" lang="ja-JP" altLang="en-US"/>
          </a:p>
        </p:txBody>
      </p:sp>
    </p:spTree>
    <p:extLst>
      <p:ext uri="{BB962C8B-B14F-4D97-AF65-F5344CB8AC3E}">
        <p14:creationId xmlns:p14="http://schemas.microsoft.com/office/powerpoint/2010/main" val="16724114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883402"/>
            <a:endParaRPr kumimoji="1" lang="en-US" altLang="ja-JP" dirty="0"/>
          </a:p>
          <a:p>
            <a:pPr defTabSz="883402"/>
            <a:endParaRPr kumimoji="1" lang="ja-JP" altLang="en-US" dirty="0"/>
          </a:p>
        </p:txBody>
      </p:sp>
      <p:sp>
        <p:nvSpPr>
          <p:cNvPr id="4" name="スライド番号プレースホルダー 3"/>
          <p:cNvSpPr>
            <a:spLocks noGrp="1"/>
          </p:cNvSpPr>
          <p:nvPr>
            <p:ph type="sldNum" sz="quarter" idx="10"/>
          </p:nvPr>
        </p:nvSpPr>
        <p:spPr/>
        <p:txBody>
          <a:bodyPr/>
          <a:lstStyle/>
          <a:p>
            <a:fld id="{2118BD19-8094-4E88-8AA1-97BCC26FBE0D}" type="slidenum">
              <a:rPr kumimoji="1" lang="ja-JP" altLang="en-US" smtClean="0"/>
              <a:pPr/>
              <a:t>24</a:t>
            </a:fld>
            <a:endParaRPr kumimoji="1" lang="ja-JP" altLang="en-US"/>
          </a:p>
        </p:txBody>
      </p:sp>
    </p:spTree>
    <p:extLst>
      <p:ext uri="{BB962C8B-B14F-4D97-AF65-F5344CB8AC3E}">
        <p14:creationId xmlns:p14="http://schemas.microsoft.com/office/powerpoint/2010/main" val="12068054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883402"/>
            <a:endParaRPr kumimoji="1" lang="en-US" altLang="ja-JP" dirty="0"/>
          </a:p>
          <a:p>
            <a:pPr defTabSz="883402"/>
            <a:endParaRPr kumimoji="1" lang="ja-JP" altLang="en-US" dirty="0"/>
          </a:p>
        </p:txBody>
      </p:sp>
      <p:sp>
        <p:nvSpPr>
          <p:cNvPr id="4" name="スライド番号プレースホルダー 3"/>
          <p:cNvSpPr>
            <a:spLocks noGrp="1"/>
          </p:cNvSpPr>
          <p:nvPr>
            <p:ph type="sldNum" sz="quarter" idx="10"/>
          </p:nvPr>
        </p:nvSpPr>
        <p:spPr/>
        <p:txBody>
          <a:bodyPr/>
          <a:lstStyle/>
          <a:p>
            <a:fld id="{2118BD19-8094-4E88-8AA1-97BCC26FBE0D}" type="slidenum">
              <a:rPr kumimoji="1" lang="ja-JP" altLang="en-US" smtClean="0"/>
              <a:pPr/>
              <a:t>25</a:t>
            </a:fld>
            <a:endParaRPr kumimoji="1" lang="ja-JP" altLang="en-US"/>
          </a:p>
        </p:txBody>
      </p:sp>
    </p:spTree>
    <p:extLst>
      <p:ext uri="{BB962C8B-B14F-4D97-AF65-F5344CB8AC3E}">
        <p14:creationId xmlns:p14="http://schemas.microsoft.com/office/powerpoint/2010/main" val="27386338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883402"/>
            <a:endParaRPr kumimoji="1" lang="en-US" altLang="ja-JP" dirty="0"/>
          </a:p>
          <a:p>
            <a:pPr defTabSz="883402"/>
            <a:endParaRPr kumimoji="1" lang="ja-JP" altLang="en-US" dirty="0"/>
          </a:p>
        </p:txBody>
      </p:sp>
      <p:sp>
        <p:nvSpPr>
          <p:cNvPr id="4" name="スライド番号プレースホルダー 3"/>
          <p:cNvSpPr>
            <a:spLocks noGrp="1"/>
          </p:cNvSpPr>
          <p:nvPr>
            <p:ph type="sldNum" sz="quarter" idx="10"/>
          </p:nvPr>
        </p:nvSpPr>
        <p:spPr/>
        <p:txBody>
          <a:bodyPr/>
          <a:lstStyle/>
          <a:p>
            <a:fld id="{2118BD19-8094-4E88-8AA1-97BCC26FBE0D}" type="slidenum">
              <a:rPr kumimoji="1" lang="ja-JP" altLang="en-US" smtClean="0"/>
              <a:pPr/>
              <a:t>26</a:t>
            </a:fld>
            <a:endParaRPr kumimoji="1" lang="ja-JP" altLang="en-US"/>
          </a:p>
        </p:txBody>
      </p:sp>
    </p:spTree>
    <p:extLst>
      <p:ext uri="{BB962C8B-B14F-4D97-AF65-F5344CB8AC3E}">
        <p14:creationId xmlns:p14="http://schemas.microsoft.com/office/powerpoint/2010/main" val="35101588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883402"/>
            <a:endParaRPr kumimoji="1" lang="en-US" altLang="ja-JP" dirty="0"/>
          </a:p>
          <a:p>
            <a:pPr defTabSz="883402"/>
            <a:endParaRPr kumimoji="1" lang="ja-JP" altLang="en-US" dirty="0"/>
          </a:p>
        </p:txBody>
      </p:sp>
      <p:sp>
        <p:nvSpPr>
          <p:cNvPr id="4" name="スライド番号プレースホルダー 3"/>
          <p:cNvSpPr>
            <a:spLocks noGrp="1"/>
          </p:cNvSpPr>
          <p:nvPr>
            <p:ph type="sldNum" sz="quarter" idx="10"/>
          </p:nvPr>
        </p:nvSpPr>
        <p:spPr/>
        <p:txBody>
          <a:bodyPr/>
          <a:lstStyle/>
          <a:p>
            <a:fld id="{2118BD19-8094-4E88-8AA1-97BCC26FBE0D}" type="slidenum">
              <a:rPr kumimoji="1" lang="ja-JP" altLang="en-US" smtClean="0"/>
              <a:pPr/>
              <a:t>27</a:t>
            </a:fld>
            <a:endParaRPr kumimoji="1" lang="ja-JP" altLang="en-US"/>
          </a:p>
        </p:txBody>
      </p:sp>
    </p:spTree>
    <p:extLst>
      <p:ext uri="{BB962C8B-B14F-4D97-AF65-F5344CB8AC3E}">
        <p14:creationId xmlns:p14="http://schemas.microsoft.com/office/powerpoint/2010/main" val="31866062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883402"/>
            <a:endParaRPr kumimoji="1" lang="en-US" altLang="ja-JP" dirty="0"/>
          </a:p>
          <a:p>
            <a:pPr defTabSz="883402"/>
            <a:endParaRPr kumimoji="1" lang="ja-JP" altLang="en-US" dirty="0"/>
          </a:p>
        </p:txBody>
      </p:sp>
      <p:sp>
        <p:nvSpPr>
          <p:cNvPr id="4" name="スライド番号プレースホルダー 3"/>
          <p:cNvSpPr>
            <a:spLocks noGrp="1"/>
          </p:cNvSpPr>
          <p:nvPr>
            <p:ph type="sldNum" sz="quarter" idx="10"/>
          </p:nvPr>
        </p:nvSpPr>
        <p:spPr/>
        <p:txBody>
          <a:bodyPr/>
          <a:lstStyle/>
          <a:p>
            <a:fld id="{2118BD19-8094-4E88-8AA1-97BCC26FBE0D}" type="slidenum">
              <a:rPr kumimoji="1" lang="ja-JP" altLang="en-US" smtClean="0"/>
              <a:pPr/>
              <a:t>28</a:t>
            </a:fld>
            <a:endParaRPr kumimoji="1" lang="ja-JP" altLang="en-US"/>
          </a:p>
        </p:txBody>
      </p:sp>
    </p:spTree>
    <p:extLst>
      <p:ext uri="{BB962C8B-B14F-4D97-AF65-F5344CB8AC3E}">
        <p14:creationId xmlns:p14="http://schemas.microsoft.com/office/powerpoint/2010/main" val="25023415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883402"/>
            <a:endParaRPr kumimoji="1" lang="en-US" altLang="ja-JP" dirty="0"/>
          </a:p>
          <a:p>
            <a:pPr defTabSz="883402"/>
            <a:endParaRPr kumimoji="1" lang="ja-JP" altLang="en-US" dirty="0"/>
          </a:p>
        </p:txBody>
      </p:sp>
      <p:sp>
        <p:nvSpPr>
          <p:cNvPr id="4" name="スライド番号プレースホルダー 3"/>
          <p:cNvSpPr>
            <a:spLocks noGrp="1"/>
          </p:cNvSpPr>
          <p:nvPr>
            <p:ph type="sldNum" sz="quarter" idx="10"/>
          </p:nvPr>
        </p:nvSpPr>
        <p:spPr/>
        <p:txBody>
          <a:bodyPr/>
          <a:lstStyle/>
          <a:p>
            <a:fld id="{2118BD19-8094-4E88-8AA1-97BCC26FBE0D}" type="slidenum">
              <a:rPr kumimoji="1" lang="ja-JP" altLang="en-US" smtClean="0"/>
              <a:pPr/>
              <a:t>29</a:t>
            </a:fld>
            <a:endParaRPr kumimoji="1" lang="ja-JP" altLang="en-US"/>
          </a:p>
        </p:txBody>
      </p:sp>
    </p:spTree>
    <p:extLst>
      <p:ext uri="{BB962C8B-B14F-4D97-AF65-F5344CB8AC3E}">
        <p14:creationId xmlns:p14="http://schemas.microsoft.com/office/powerpoint/2010/main" val="2379473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883402"/>
            <a:endParaRPr kumimoji="1" lang="en-US" altLang="ja-JP" dirty="0"/>
          </a:p>
          <a:p>
            <a:pPr defTabSz="883402"/>
            <a:endParaRPr kumimoji="1" lang="ja-JP" altLang="en-US" dirty="0"/>
          </a:p>
        </p:txBody>
      </p:sp>
      <p:sp>
        <p:nvSpPr>
          <p:cNvPr id="4" name="スライド番号プレースホルダー 3"/>
          <p:cNvSpPr>
            <a:spLocks noGrp="1"/>
          </p:cNvSpPr>
          <p:nvPr>
            <p:ph type="sldNum" sz="quarter" idx="10"/>
          </p:nvPr>
        </p:nvSpPr>
        <p:spPr/>
        <p:txBody>
          <a:bodyPr/>
          <a:lstStyle/>
          <a:p>
            <a:fld id="{2118BD19-8094-4E88-8AA1-97BCC26FBE0D}" type="slidenum">
              <a:rPr kumimoji="1" lang="ja-JP" altLang="en-US" smtClean="0"/>
              <a:pPr/>
              <a:t>3</a:t>
            </a:fld>
            <a:endParaRPr kumimoji="1" lang="ja-JP" altLang="en-US"/>
          </a:p>
        </p:txBody>
      </p:sp>
    </p:spTree>
    <p:extLst>
      <p:ext uri="{BB962C8B-B14F-4D97-AF65-F5344CB8AC3E}">
        <p14:creationId xmlns:p14="http://schemas.microsoft.com/office/powerpoint/2010/main" val="3962483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883402"/>
            <a:endParaRPr kumimoji="1" lang="en-US" altLang="ja-JP" dirty="0"/>
          </a:p>
          <a:p>
            <a:pPr defTabSz="883402"/>
            <a:endParaRPr kumimoji="1" lang="ja-JP" altLang="en-US" dirty="0"/>
          </a:p>
        </p:txBody>
      </p:sp>
      <p:sp>
        <p:nvSpPr>
          <p:cNvPr id="4" name="スライド番号プレースホルダー 3"/>
          <p:cNvSpPr>
            <a:spLocks noGrp="1"/>
          </p:cNvSpPr>
          <p:nvPr>
            <p:ph type="sldNum" sz="quarter" idx="10"/>
          </p:nvPr>
        </p:nvSpPr>
        <p:spPr/>
        <p:txBody>
          <a:bodyPr/>
          <a:lstStyle/>
          <a:p>
            <a:fld id="{2118BD19-8094-4E88-8AA1-97BCC26FBE0D}" type="slidenum">
              <a:rPr kumimoji="1" lang="ja-JP" altLang="en-US" smtClean="0"/>
              <a:pPr/>
              <a:t>4</a:t>
            </a:fld>
            <a:endParaRPr kumimoji="1" lang="ja-JP" altLang="en-US"/>
          </a:p>
        </p:txBody>
      </p:sp>
    </p:spTree>
    <p:extLst>
      <p:ext uri="{BB962C8B-B14F-4D97-AF65-F5344CB8AC3E}">
        <p14:creationId xmlns:p14="http://schemas.microsoft.com/office/powerpoint/2010/main" val="1832444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883402"/>
            <a:endParaRPr kumimoji="1" lang="en-US" altLang="ja-JP" dirty="0"/>
          </a:p>
          <a:p>
            <a:pPr defTabSz="883402"/>
            <a:endParaRPr kumimoji="1" lang="ja-JP" altLang="en-US" dirty="0"/>
          </a:p>
        </p:txBody>
      </p:sp>
      <p:sp>
        <p:nvSpPr>
          <p:cNvPr id="4" name="スライド番号プレースホルダー 3"/>
          <p:cNvSpPr>
            <a:spLocks noGrp="1"/>
          </p:cNvSpPr>
          <p:nvPr>
            <p:ph type="sldNum" sz="quarter" idx="10"/>
          </p:nvPr>
        </p:nvSpPr>
        <p:spPr/>
        <p:txBody>
          <a:bodyPr/>
          <a:lstStyle/>
          <a:p>
            <a:fld id="{2118BD19-8094-4E88-8AA1-97BCC26FBE0D}" type="slidenum">
              <a:rPr kumimoji="1" lang="ja-JP" altLang="en-US" smtClean="0"/>
              <a:pPr/>
              <a:t>5</a:t>
            </a:fld>
            <a:endParaRPr kumimoji="1" lang="ja-JP" altLang="en-US"/>
          </a:p>
        </p:txBody>
      </p:sp>
    </p:spTree>
    <p:extLst>
      <p:ext uri="{BB962C8B-B14F-4D97-AF65-F5344CB8AC3E}">
        <p14:creationId xmlns:p14="http://schemas.microsoft.com/office/powerpoint/2010/main" val="779486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883402"/>
            <a:endParaRPr kumimoji="1" lang="en-US" altLang="ja-JP" dirty="0"/>
          </a:p>
          <a:p>
            <a:pPr defTabSz="883402"/>
            <a:endParaRPr kumimoji="1" lang="ja-JP" altLang="en-US" dirty="0"/>
          </a:p>
        </p:txBody>
      </p:sp>
      <p:sp>
        <p:nvSpPr>
          <p:cNvPr id="4" name="スライド番号プレースホルダー 3"/>
          <p:cNvSpPr>
            <a:spLocks noGrp="1"/>
          </p:cNvSpPr>
          <p:nvPr>
            <p:ph type="sldNum" sz="quarter" idx="10"/>
          </p:nvPr>
        </p:nvSpPr>
        <p:spPr/>
        <p:txBody>
          <a:bodyPr/>
          <a:lstStyle/>
          <a:p>
            <a:fld id="{2118BD19-8094-4E88-8AA1-97BCC26FBE0D}" type="slidenum">
              <a:rPr kumimoji="1" lang="ja-JP" altLang="en-US" smtClean="0"/>
              <a:pPr/>
              <a:t>6</a:t>
            </a:fld>
            <a:endParaRPr kumimoji="1" lang="ja-JP" altLang="en-US"/>
          </a:p>
        </p:txBody>
      </p:sp>
    </p:spTree>
    <p:extLst>
      <p:ext uri="{BB962C8B-B14F-4D97-AF65-F5344CB8AC3E}">
        <p14:creationId xmlns:p14="http://schemas.microsoft.com/office/powerpoint/2010/main" val="2815641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883402"/>
            <a:endParaRPr kumimoji="1" lang="en-US" altLang="ja-JP" dirty="0"/>
          </a:p>
          <a:p>
            <a:pPr defTabSz="883402"/>
            <a:endParaRPr kumimoji="1" lang="ja-JP" altLang="en-US" dirty="0"/>
          </a:p>
        </p:txBody>
      </p:sp>
      <p:sp>
        <p:nvSpPr>
          <p:cNvPr id="4" name="スライド番号プレースホルダー 3"/>
          <p:cNvSpPr>
            <a:spLocks noGrp="1"/>
          </p:cNvSpPr>
          <p:nvPr>
            <p:ph type="sldNum" sz="quarter" idx="10"/>
          </p:nvPr>
        </p:nvSpPr>
        <p:spPr/>
        <p:txBody>
          <a:bodyPr/>
          <a:lstStyle/>
          <a:p>
            <a:fld id="{2118BD19-8094-4E88-8AA1-97BCC26FBE0D}" type="slidenum">
              <a:rPr kumimoji="1" lang="ja-JP" altLang="en-US" smtClean="0"/>
              <a:pPr/>
              <a:t>7</a:t>
            </a:fld>
            <a:endParaRPr kumimoji="1" lang="ja-JP" altLang="en-US"/>
          </a:p>
        </p:txBody>
      </p:sp>
    </p:spTree>
    <p:extLst>
      <p:ext uri="{BB962C8B-B14F-4D97-AF65-F5344CB8AC3E}">
        <p14:creationId xmlns:p14="http://schemas.microsoft.com/office/powerpoint/2010/main" val="259775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883402"/>
            <a:endParaRPr kumimoji="1" lang="en-US" altLang="ja-JP" dirty="0"/>
          </a:p>
          <a:p>
            <a:pPr defTabSz="883402"/>
            <a:endParaRPr kumimoji="1" lang="ja-JP" altLang="en-US" dirty="0"/>
          </a:p>
        </p:txBody>
      </p:sp>
      <p:sp>
        <p:nvSpPr>
          <p:cNvPr id="4" name="スライド番号プレースホルダー 3"/>
          <p:cNvSpPr>
            <a:spLocks noGrp="1"/>
          </p:cNvSpPr>
          <p:nvPr>
            <p:ph type="sldNum" sz="quarter" idx="10"/>
          </p:nvPr>
        </p:nvSpPr>
        <p:spPr/>
        <p:txBody>
          <a:bodyPr/>
          <a:lstStyle/>
          <a:p>
            <a:fld id="{2118BD19-8094-4E88-8AA1-97BCC26FBE0D}" type="slidenum">
              <a:rPr kumimoji="1" lang="ja-JP" altLang="en-US" smtClean="0"/>
              <a:pPr/>
              <a:t>8</a:t>
            </a:fld>
            <a:endParaRPr kumimoji="1" lang="ja-JP" altLang="en-US"/>
          </a:p>
        </p:txBody>
      </p:sp>
    </p:spTree>
    <p:extLst>
      <p:ext uri="{BB962C8B-B14F-4D97-AF65-F5344CB8AC3E}">
        <p14:creationId xmlns:p14="http://schemas.microsoft.com/office/powerpoint/2010/main" val="2932763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883402"/>
            <a:endParaRPr kumimoji="1" lang="en-US" altLang="ja-JP" dirty="0"/>
          </a:p>
          <a:p>
            <a:pPr defTabSz="883402"/>
            <a:endParaRPr kumimoji="1" lang="ja-JP" altLang="en-US" dirty="0"/>
          </a:p>
        </p:txBody>
      </p:sp>
      <p:sp>
        <p:nvSpPr>
          <p:cNvPr id="4" name="スライド番号プレースホルダー 3"/>
          <p:cNvSpPr>
            <a:spLocks noGrp="1"/>
          </p:cNvSpPr>
          <p:nvPr>
            <p:ph type="sldNum" sz="quarter" idx="10"/>
          </p:nvPr>
        </p:nvSpPr>
        <p:spPr/>
        <p:txBody>
          <a:bodyPr/>
          <a:lstStyle/>
          <a:p>
            <a:fld id="{2118BD19-8094-4E88-8AA1-97BCC26FBE0D}" type="slidenum">
              <a:rPr kumimoji="1" lang="ja-JP" altLang="en-US" smtClean="0"/>
              <a:pPr/>
              <a:t>9</a:t>
            </a:fld>
            <a:endParaRPr kumimoji="1" lang="ja-JP" altLang="en-US"/>
          </a:p>
        </p:txBody>
      </p:sp>
    </p:spTree>
    <p:extLst>
      <p:ext uri="{BB962C8B-B14F-4D97-AF65-F5344CB8AC3E}">
        <p14:creationId xmlns:p14="http://schemas.microsoft.com/office/powerpoint/2010/main" val="2102731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sp>
        <p:nvSpPr>
          <p:cNvPr id="18" name="正方形/長方形 17"/>
          <p:cNvSpPr/>
          <p:nvPr userDrawn="1"/>
        </p:nvSpPr>
        <p:spPr>
          <a:xfrm>
            <a:off x="0" y="1844824"/>
            <a:ext cx="9906000" cy="1440000"/>
          </a:xfrm>
          <a:prstGeom prst="rect">
            <a:avLst/>
          </a:prstGeom>
          <a:solidFill>
            <a:schemeClr val="bg1"/>
          </a:solidFill>
          <a:ln>
            <a:noFill/>
          </a:ln>
          <a:effectLst>
            <a:outerShdw blurRad="127000" dist="63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p:nvPr>
        </p:nvSpPr>
        <p:spPr>
          <a:xfrm>
            <a:off x="742950" y="1844828"/>
            <a:ext cx="8420100" cy="1470025"/>
          </a:xfrm>
        </p:spPr>
        <p:txBody>
          <a:bodyPr/>
          <a:lstStyle>
            <a:lvl1pPr algn="ctr">
              <a:defRPr>
                <a:latin typeface="HGP創英角ｺﾞｼｯｸUB" panose="020B0900000000000000" pitchFamily="50" charset="-128"/>
                <a:ea typeface="HGP創英角ｺﾞｼｯｸUB" panose="020B0900000000000000" pitchFamily="50" charset="-128"/>
              </a:defRPr>
            </a:lvl1pPr>
          </a:lstStyle>
          <a:p>
            <a:r>
              <a:rPr kumimoji="1" lang="ja-JP" altLang="en-US" dirty="0"/>
              <a:t>マスタ タイトルの書式設定</a:t>
            </a:r>
          </a:p>
        </p:txBody>
      </p:sp>
      <p:grpSp>
        <p:nvGrpSpPr>
          <p:cNvPr id="3" name="グループ化 2"/>
          <p:cNvGrpSpPr/>
          <p:nvPr userDrawn="1"/>
        </p:nvGrpSpPr>
        <p:grpSpPr>
          <a:xfrm>
            <a:off x="0" y="6426000"/>
            <a:ext cx="9513368" cy="72000"/>
            <a:chOff x="0" y="6426000"/>
            <a:chExt cx="9513368" cy="72000"/>
          </a:xfrm>
        </p:grpSpPr>
        <p:sp>
          <p:nvSpPr>
            <p:cNvPr id="11" name="正方形/長方形 10"/>
            <p:cNvSpPr/>
            <p:nvPr userDrawn="1"/>
          </p:nvSpPr>
          <p:spPr>
            <a:xfrm>
              <a:off x="0" y="6426000"/>
              <a:ext cx="8268000" cy="72000"/>
            </a:xfrm>
            <a:prstGeom prst="rect">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lIns="95766" tIns="47883" rIns="95766" bIns="47883" rtlCol="0" anchor="ctr"/>
            <a:lstStyle/>
            <a:p>
              <a:pPr algn="ctr"/>
              <a:endParaRPr kumimoji="1" lang="en-US" altLang="ja-JP" dirty="0"/>
            </a:p>
          </p:txBody>
        </p:sp>
        <p:sp>
          <p:nvSpPr>
            <p:cNvPr id="12" name="正方形/長方形 11"/>
            <p:cNvSpPr/>
            <p:nvPr userDrawn="1"/>
          </p:nvSpPr>
          <p:spPr>
            <a:xfrm>
              <a:off x="8265368" y="6426000"/>
              <a:ext cx="1248000" cy="72000"/>
            </a:xfrm>
            <a:prstGeom prst="rect">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lIns="95766" tIns="47883" rIns="95766" bIns="47883" rtlCol="0" anchor="ctr"/>
            <a:lstStyle/>
            <a:p>
              <a:pPr algn="ctr"/>
              <a:endParaRPr kumimoji="1" lang="en-US" altLang="ja-JP" dirty="0"/>
            </a:p>
          </p:txBody>
        </p:sp>
      </p:grpSp>
      <p:sp>
        <p:nvSpPr>
          <p:cNvPr id="17" name="正方形/長方形 16"/>
          <p:cNvSpPr/>
          <p:nvPr userDrawn="1"/>
        </p:nvSpPr>
        <p:spPr>
          <a:xfrm>
            <a:off x="-22004" y="1844824"/>
            <a:ext cx="372492" cy="1440000"/>
          </a:xfrm>
          <a:prstGeom prst="rect">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スライド番号プレースホルダ 5"/>
          <p:cNvSpPr>
            <a:spLocks noGrp="1"/>
          </p:cNvSpPr>
          <p:nvPr>
            <p:ph type="sldNum" sz="quarter" idx="4"/>
          </p:nvPr>
        </p:nvSpPr>
        <p:spPr>
          <a:xfrm>
            <a:off x="9273481" y="6595700"/>
            <a:ext cx="936104" cy="289684"/>
          </a:xfrm>
          <a:prstGeom prst="rect">
            <a:avLst/>
          </a:prstGeom>
        </p:spPr>
        <p:txBody>
          <a:bodyPr/>
          <a:lstStyle>
            <a:lvl1pPr algn="ctr">
              <a:defRPr sz="1200" b="1">
                <a:solidFill>
                  <a:srgbClr val="000000"/>
                </a:solidFill>
                <a:latin typeface="HGP創英角ｺﾞｼｯｸUB" panose="020B0900000000000000" pitchFamily="50" charset="-128"/>
                <a:ea typeface="HGP創英角ｺﾞｼｯｸUB" panose="020B0900000000000000" pitchFamily="50" charset="-128"/>
              </a:defRPr>
            </a:lvl1pPr>
          </a:lstStyle>
          <a:p>
            <a:fld id="{7E9E9B97-EFA0-4662-8048-ADDB33CA6C4D}" type="slidenum">
              <a:rPr lang="ja-JP" altLang="en-US" smtClean="0"/>
              <a:pPr/>
              <a:t>‹#›</a:t>
            </a:fld>
            <a:endParaRPr lang="ja-JP" altLang="en-US" dirty="0"/>
          </a:p>
        </p:txBody>
      </p:sp>
      <p:pic>
        <p:nvPicPr>
          <p:cNvPr id="19" name="Picture 4" descr="http://www.waseda.jp/top/assets/uploads/2014/02/42f8e21aee054c81ba7c39f501eca2fa.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540" t="65811" r="7636" b="17094"/>
          <a:stretch/>
        </p:blipFill>
        <p:spPr bwMode="auto">
          <a:xfrm>
            <a:off x="429965" y="6602347"/>
            <a:ext cx="1570707" cy="21102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http://www.waseda.jp/top/assets/uploads/2014/02/42f8e21aee054c81ba7c39f501eca2fa.jp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35533" t="17939" r="36041" b="39423"/>
          <a:stretch/>
        </p:blipFill>
        <p:spPr bwMode="auto">
          <a:xfrm>
            <a:off x="1" y="6495979"/>
            <a:ext cx="357956" cy="3579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HGP創英角ｺﾞｼｯｸUB" panose="020B0900000000000000" pitchFamily="50" charset="-128"/>
                <a:ea typeface="HGP創英角ｺﾞｼｯｸUB" panose="020B0900000000000000" pitchFamily="50" charset="-128"/>
              </a:defRPr>
            </a:lvl1pPr>
          </a:lstStyle>
          <a:p>
            <a:r>
              <a:rPr kumimoji="1" lang="ja-JP" altLang="en-US" dirty="0"/>
              <a:t>マスタ タイトルの書式設定</a:t>
            </a:r>
          </a:p>
        </p:txBody>
      </p:sp>
      <p:sp>
        <p:nvSpPr>
          <p:cNvPr id="3" name="コンテンツ プレースホルダ 2"/>
          <p:cNvSpPr>
            <a:spLocks noGrp="1"/>
          </p:cNvSpPr>
          <p:nvPr>
            <p:ph idx="1"/>
          </p:nvPr>
        </p:nvSpPr>
        <p:spPr>
          <a:xfrm>
            <a:off x="495300" y="764705"/>
            <a:ext cx="8915400" cy="5361459"/>
          </a:xfrm>
          <a:prstGeom prst="rect">
            <a:avLst/>
          </a:prstGeom>
        </p:spPr>
        <p:txBody>
          <a:bodyPr/>
          <a:lstStyle>
            <a:lvl1pPr>
              <a:defRPr>
                <a:latin typeface="HGP創英角ｺﾞｼｯｸUB" panose="020B0900000000000000" pitchFamily="50" charset="-128"/>
                <a:ea typeface="HGP創英角ｺﾞｼｯｸUB" panose="020B0900000000000000" pitchFamily="50" charset="-128"/>
              </a:defRPr>
            </a:lvl1pPr>
            <a:lvl2pPr>
              <a:defRPr>
                <a:latin typeface="HGP創英角ｺﾞｼｯｸUB" panose="020B0900000000000000" pitchFamily="50" charset="-128"/>
                <a:ea typeface="HGP創英角ｺﾞｼｯｸUB" panose="020B0900000000000000" pitchFamily="50" charset="-128"/>
              </a:defRPr>
            </a:lvl2pPr>
            <a:lvl3pPr>
              <a:defRPr>
                <a:latin typeface="HGP創英角ｺﾞｼｯｸUB" panose="020B0900000000000000" pitchFamily="50" charset="-128"/>
                <a:ea typeface="HGP創英角ｺﾞｼｯｸUB" panose="020B0900000000000000" pitchFamily="50" charset="-128"/>
              </a:defRPr>
            </a:lvl3pPr>
            <a:lvl4pPr>
              <a:defRPr>
                <a:latin typeface="HGP創英角ｺﾞｼｯｸUB" panose="020B0900000000000000" pitchFamily="50" charset="-128"/>
                <a:ea typeface="HGP創英角ｺﾞｼｯｸUB" panose="020B0900000000000000" pitchFamily="50" charset="-128"/>
              </a:defRPr>
            </a:lvl4pPr>
            <a:lvl5pPr>
              <a:defRPr>
                <a:latin typeface="HGP創英角ｺﾞｼｯｸUB" panose="020B0900000000000000" pitchFamily="50" charset="-128"/>
                <a:ea typeface="HGP創英角ｺﾞｼｯｸUB" panose="020B0900000000000000" pitchFamily="50" charset="-128"/>
              </a:defRPr>
            </a:lvl5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grpSp>
        <p:nvGrpSpPr>
          <p:cNvPr id="4" name="グループ化 3"/>
          <p:cNvGrpSpPr/>
          <p:nvPr userDrawn="1"/>
        </p:nvGrpSpPr>
        <p:grpSpPr>
          <a:xfrm>
            <a:off x="0" y="6426000"/>
            <a:ext cx="9513368" cy="72000"/>
            <a:chOff x="0" y="6426000"/>
            <a:chExt cx="9513368" cy="72000"/>
          </a:xfrm>
          <a:solidFill>
            <a:schemeClr val="tx2"/>
          </a:solidFill>
        </p:grpSpPr>
        <p:sp>
          <p:nvSpPr>
            <p:cNvPr id="7" name="正方形/長方形 6"/>
            <p:cNvSpPr/>
            <p:nvPr userDrawn="1"/>
          </p:nvSpPr>
          <p:spPr>
            <a:xfrm>
              <a:off x="0" y="6426000"/>
              <a:ext cx="8268000" cy="72000"/>
            </a:xfrm>
            <a:prstGeom prst="rect">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lIns="95766" tIns="47883" rIns="95766" bIns="47883" rtlCol="0" anchor="ctr"/>
            <a:lstStyle/>
            <a:p>
              <a:pPr algn="ctr"/>
              <a:endParaRPr kumimoji="1" lang="en-US" altLang="ja-JP" dirty="0"/>
            </a:p>
          </p:txBody>
        </p:sp>
        <p:sp>
          <p:nvSpPr>
            <p:cNvPr id="8" name="正方形/長方形 7"/>
            <p:cNvSpPr/>
            <p:nvPr userDrawn="1"/>
          </p:nvSpPr>
          <p:spPr>
            <a:xfrm>
              <a:off x="8265368" y="6426000"/>
              <a:ext cx="1248000" cy="72000"/>
            </a:xfrm>
            <a:prstGeom prst="rect">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lIns="95766" tIns="47883" rIns="95766" bIns="47883" rtlCol="0" anchor="ctr"/>
            <a:lstStyle/>
            <a:p>
              <a:pPr algn="ctr"/>
              <a:endParaRPr kumimoji="1" lang="en-US" altLang="ja-JP" dirty="0"/>
            </a:p>
          </p:txBody>
        </p:sp>
      </p:grpSp>
      <p:sp>
        <p:nvSpPr>
          <p:cNvPr id="9" name="スライド番号プレースホルダ 5"/>
          <p:cNvSpPr>
            <a:spLocks noGrp="1"/>
          </p:cNvSpPr>
          <p:nvPr>
            <p:ph type="sldNum" sz="quarter" idx="4"/>
          </p:nvPr>
        </p:nvSpPr>
        <p:spPr>
          <a:xfrm>
            <a:off x="9273481" y="6595700"/>
            <a:ext cx="936104" cy="289684"/>
          </a:xfrm>
          <a:prstGeom prst="rect">
            <a:avLst/>
          </a:prstGeom>
        </p:spPr>
        <p:txBody>
          <a:bodyPr/>
          <a:lstStyle>
            <a:lvl1pPr algn="ctr">
              <a:defRPr sz="1200" b="1">
                <a:solidFill>
                  <a:srgbClr val="000000"/>
                </a:solidFill>
                <a:latin typeface="HGP創英角ｺﾞｼｯｸUB" panose="020B0900000000000000" pitchFamily="50" charset="-128"/>
                <a:ea typeface="HGP創英角ｺﾞｼｯｸUB" panose="020B0900000000000000" pitchFamily="50" charset="-128"/>
              </a:defRPr>
            </a:lvl1pPr>
          </a:lstStyle>
          <a:p>
            <a:fld id="{7E9E9B97-EFA0-4662-8048-ADDB33CA6C4D}" type="slidenum">
              <a:rPr lang="ja-JP" altLang="en-US" smtClean="0"/>
              <a:pPr/>
              <a:t>‹#›</a:t>
            </a:fld>
            <a:endParaRPr lang="ja-JP" altLang="en-US" dirty="0"/>
          </a:p>
        </p:txBody>
      </p:sp>
      <p:pic>
        <p:nvPicPr>
          <p:cNvPr id="14" name="Picture 4" descr="http://www.waseda.jp/top/assets/uploads/2014/02/42f8e21aee054c81ba7c39f501eca2fa.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540" t="65811" r="7636" b="17094"/>
          <a:stretch/>
        </p:blipFill>
        <p:spPr bwMode="auto">
          <a:xfrm>
            <a:off x="429965" y="6602347"/>
            <a:ext cx="1570707" cy="21102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www.waseda.jp/top/assets/uploads/2014/02/42f8e21aee054c81ba7c39f501eca2fa.jp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35533" t="17939" r="36041" b="39423"/>
          <a:stretch/>
        </p:blipFill>
        <p:spPr bwMode="auto">
          <a:xfrm>
            <a:off x="1" y="6495979"/>
            <a:ext cx="357956" cy="3579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正方形/長方形 17"/>
          <p:cNvSpPr/>
          <p:nvPr/>
        </p:nvSpPr>
        <p:spPr>
          <a:xfrm>
            <a:off x="0" y="0"/>
            <a:ext cx="9906000" cy="504000"/>
          </a:xfrm>
          <a:prstGeom prst="rect">
            <a:avLst/>
          </a:prstGeom>
          <a:solidFill>
            <a:schemeClr val="bg1"/>
          </a:solidFill>
          <a:ln>
            <a:noFill/>
          </a:ln>
          <a:effectLst>
            <a:outerShdw blurRad="127000" dist="63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プレースホルダ 1"/>
          <p:cNvSpPr>
            <a:spLocks noGrp="1"/>
          </p:cNvSpPr>
          <p:nvPr>
            <p:ph type="title"/>
          </p:nvPr>
        </p:nvSpPr>
        <p:spPr>
          <a:xfrm>
            <a:off x="250068" y="0"/>
            <a:ext cx="9655932" cy="504000"/>
          </a:xfrm>
          <a:prstGeom prst="rect">
            <a:avLst/>
          </a:prstGeom>
        </p:spPr>
        <p:txBody>
          <a:bodyPr vert="horz" lIns="91440" tIns="45720" rIns="91440" bIns="45720" rtlCol="0" anchor="ctr">
            <a:normAutofit/>
          </a:bodyPr>
          <a:lstStyle/>
          <a:p>
            <a:r>
              <a:rPr kumimoji="1" lang="ja-JP" altLang="en-US" dirty="0"/>
              <a:t>マスタ タイトルの書式設定</a:t>
            </a:r>
          </a:p>
        </p:txBody>
      </p:sp>
      <p:grpSp>
        <p:nvGrpSpPr>
          <p:cNvPr id="16" name="グループ化 15"/>
          <p:cNvGrpSpPr/>
          <p:nvPr/>
        </p:nvGrpSpPr>
        <p:grpSpPr>
          <a:xfrm>
            <a:off x="1" y="6426000"/>
            <a:ext cx="9489505" cy="72000"/>
            <a:chOff x="0" y="6426000"/>
            <a:chExt cx="9489504" cy="72000"/>
          </a:xfrm>
          <a:solidFill>
            <a:schemeClr val="tx2"/>
          </a:solidFill>
        </p:grpSpPr>
        <p:sp>
          <p:nvSpPr>
            <p:cNvPr id="17" name="正方形/長方形 16"/>
            <p:cNvSpPr/>
            <p:nvPr userDrawn="1"/>
          </p:nvSpPr>
          <p:spPr>
            <a:xfrm>
              <a:off x="0" y="6426000"/>
              <a:ext cx="8268000" cy="72000"/>
            </a:xfrm>
            <a:prstGeom prst="rect">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lIns="95766" tIns="47883" rIns="95766" bIns="47883" rtlCol="0" anchor="ctr"/>
            <a:lstStyle/>
            <a:p>
              <a:pPr algn="ctr"/>
              <a:endParaRPr kumimoji="1" lang="en-US" altLang="ja-JP" dirty="0"/>
            </a:p>
          </p:txBody>
        </p:sp>
        <p:sp>
          <p:nvSpPr>
            <p:cNvPr id="19" name="正方形/長方形 18"/>
            <p:cNvSpPr/>
            <p:nvPr userDrawn="1"/>
          </p:nvSpPr>
          <p:spPr>
            <a:xfrm>
              <a:off x="8241504" y="6426000"/>
              <a:ext cx="1248000" cy="72000"/>
            </a:xfrm>
            <a:prstGeom prst="rect">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lIns="95766" tIns="47883" rIns="95766" bIns="47883" rtlCol="0" anchor="ctr"/>
            <a:lstStyle/>
            <a:p>
              <a:pPr algn="ctr"/>
              <a:endParaRPr kumimoji="1" lang="en-US" altLang="ja-JP" dirty="0"/>
            </a:p>
          </p:txBody>
        </p:sp>
      </p:grpSp>
      <p:sp>
        <p:nvSpPr>
          <p:cNvPr id="3" name="正方形/長方形 2"/>
          <p:cNvSpPr/>
          <p:nvPr/>
        </p:nvSpPr>
        <p:spPr>
          <a:xfrm>
            <a:off x="0" y="0"/>
            <a:ext cx="194471" cy="504000"/>
          </a:xfrm>
          <a:prstGeom prst="rect">
            <a:avLst/>
          </a:prstGeom>
          <a:solidFill>
            <a:srgbClr val="B342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スライド番号プレースホルダ 5"/>
          <p:cNvSpPr txBox="1">
            <a:spLocks/>
          </p:cNvSpPr>
          <p:nvPr/>
        </p:nvSpPr>
        <p:spPr>
          <a:xfrm>
            <a:off x="9275995" y="6595700"/>
            <a:ext cx="936104" cy="289684"/>
          </a:xfrm>
          <a:prstGeom prst="rect">
            <a:avLst/>
          </a:prstGeom>
        </p:spPr>
        <p:txBody>
          <a:bodyPr/>
          <a:lstStyle>
            <a:defPPr>
              <a:defRPr lang="ja-JP"/>
            </a:defPPr>
            <a:lvl1pPr marL="0" algn="ctr" defTabSz="914400" rtl="0" eaLnBrk="1" latinLnBrk="0" hangingPunct="1">
              <a:defRPr kumimoji="1" sz="1800" b="1" kern="1200">
                <a:solidFill>
                  <a:schemeClr val="bg1"/>
                </a:solidFill>
                <a:latin typeface="HGP創英角ｺﾞｼｯｸUB" panose="020B0900000000000000" pitchFamily="50" charset="-128"/>
                <a:ea typeface="HGP創英角ｺﾞｼｯｸUB" panose="020B0900000000000000" pitchFamily="50"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7E9E9B97-EFA0-4662-8048-ADDB33CA6C4D}" type="slidenum">
              <a:rPr lang="ja-JP" altLang="en-US" sz="1200" smtClean="0">
                <a:solidFill>
                  <a:srgbClr val="000000"/>
                </a:solidFill>
              </a:rPr>
              <a:pPr/>
              <a:t>‹#›</a:t>
            </a:fld>
            <a:endParaRPr lang="ja-JP" altLang="en-US" sz="1200" dirty="0">
              <a:solidFill>
                <a:srgbClr val="000000"/>
              </a:solidFill>
            </a:endParaRPr>
          </a:p>
        </p:txBody>
      </p:sp>
      <p:pic>
        <p:nvPicPr>
          <p:cNvPr id="62468" name="Picture 4" descr="http://www.waseda.jp/top/assets/uploads/2014/02/42f8e21aee054c81ba7c39f501eca2fa.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540" t="65811" r="7636" b="17094"/>
          <a:stretch/>
        </p:blipFill>
        <p:spPr bwMode="auto">
          <a:xfrm>
            <a:off x="429965" y="6602347"/>
            <a:ext cx="1570707" cy="21102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ttp://www.waseda.jp/top/assets/uploads/2014/02/42f8e21aee054c81ba7c39f501eca2fa.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5533" t="17939" r="36041" b="39423"/>
          <a:stretch/>
        </p:blipFill>
        <p:spPr bwMode="auto">
          <a:xfrm>
            <a:off x="1" y="6495979"/>
            <a:ext cx="357956" cy="35795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Lst>
  <p:hf hdr="0" ftr="0" dt="0"/>
  <p:txStyles>
    <p:titleStyle>
      <a:lvl1pPr algn="l" defTabSz="914400" rtl="0" eaLnBrk="1" latinLnBrk="0" hangingPunct="1">
        <a:spcBef>
          <a:spcPct val="0"/>
        </a:spcBef>
        <a:buNone/>
        <a:defRPr kumimoji="1" sz="2800" kern="1200">
          <a:solidFill>
            <a:schemeClr val="tx1"/>
          </a:solidFill>
          <a:latin typeface="HGP創英角ｺﾞｼｯｸUB" panose="020B0900000000000000" pitchFamily="50" charset="-128"/>
          <a:ea typeface="HGP創英角ｺﾞｼｯｸUB" panose="020B0900000000000000" pitchFamily="50" charset="-128"/>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36.png"/><Relationship Id="rId7" Type="http://schemas.openxmlformats.org/officeDocument/2006/relationships/image" Target="../media/image39.emf"/><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customXml" Target="../ink/ink5.xml"/><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40.emf"/></Relationships>
</file>

<file path=ppt/slides/_rels/slide29.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hyperlink" Target="https://ichi.pro/poason-kaiki-no-ka-bunsan-o-choseisuru-82597904032497" TargetMode="External"/><Relationship Id="rId7" Type="http://schemas.openxmlformats.org/officeDocument/2006/relationships/customXml" Target="../ink/ink8.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9.emf"/><Relationship Id="rId5" Type="http://schemas.openxmlformats.org/officeDocument/2006/relationships/customXml" Target="../ink/ink7.xml"/><Relationship Id="rId4" Type="http://schemas.openxmlformats.org/officeDocument/2006/relationships/hyperlink" Target="https://www.docin.com/p-2096632233.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7.png"/><Relationship Id="rId7" Type="http://schemas.openxmlformats.org/officeDocument/2006/relationships/customXml" Target="../ink/ink2.xml"/><Relationship Id="rId12"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emf"/><Relationship Id="rId11" Type="http://schemas.openxmlformats.org/officeDocument/2006/relationships/customXml" Target="../ink/ink4.xml"/><Relationship Id="rId5" Type="http://schemas.openxmlformats.org/officeDocument/2006/relationships/customXml" Target="../ink/ink1.xml"/><Relationship Id="rId10" Type="http://schemas.openxmlformats.org/officeDocument/2006/relationships/image" Target="../media/image11.emf"/><Relationship Id="rId4" Type="http://schemas.openxmlformats.org/officeDocument/2006/relationships/image" Target="../media/image8.png"/><Relationship Id="rId9" Type="http://schemas.openxmlformats.org/officeDocument/2006/relationships/customXml" Target="../ink/ink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Documents and Settings\takesue\デスクトップ\大隈講堂.gif"/>
          <p:cNvPicPr>
            <a:picLocks noChangeAspect="1" noChangeArrowheads="1"/>
          </p:cNvPicPr>
          <p:nvPr/>
        </p:nvPicPr>
        <p:blipFill>
          <a:blip r:embed="rId3">
            <a:lum bright="4000"/>
            <a:extLst>
              <a:ext uri="{28A0092B-C50C-407E-A947-70E740481C1C}">
                <a14:useLocalDpi xmlns:a14="http://schemas.microsoft.com/office/drawing/2010/main" val="0"/>
              </a:ext>
            </a:extLst>
          </a:blip>
          <a:srcRect/>
          <a:stretch>
            <a:fillRect/>
          </a:stretch>
        </p:blipFill>
        <p:spPr bwMode="auto">
          <a:xfrm>
            <a:off x="4521200" y="2738438"/>
            <a:ext cx="5384800" cy="411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2"/>
          <p:cNvSpPr>
            <a:spLocks noChangeArrowheads="1"/>
          </p:cNvSpPr>
          <p:nvPr/>
        </p:nvSpPr>
        <p:spPr bwMode="auto">
          <a:xfrm>
            <a:off x="560388" y="1844675"/>
            <a:ext cx="9001125" cy="215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Blip>
                <a:blip r:embed="rId4"/>
              </a:buBlip>
              <a:defRPr kumimoji="1" sz="3200">
                <a:solidFill>
                  <a:schemeClr val="tx1"/>
                </a:solidFill>
                <a:latin typeface="Tahoma" pitchFamily="34" charset="0"/>
                <a:ea typeface="ＭＳ Ｐゴシック" charset="-128"/>
              </a:defRPr>
            </a:lvl1pPr>
            <a:lvl2pPr marL="742950" indent="-285750" eaLnBrk="0" hangingPunct="0">
              <a:spcBef>
                <a:spcPct val="20000"/>
              </a:spcBef>
              <a:buSzPct val="75000"/>
              <a:buBlip>
                <a:blip r:embed="rId5"/>
              </a:buBlip>
              <a:defRPr kumimoji="1" sz="2800">
                <a:solidFill>
                  <a:schemeClr val="tx1"/>
                </a:solidFill>
                <a:latin typeface="Tahoma" pitchFamily="34" charset="0"/>
                <a:ea typeface="ＭＳ Ｐゴシック" charset="-128"/>
              </a:defRPr>
            </a:lvl2pPr>
            <a:lvl3pPr marL="1143000" indent="-228600" eaLnBrk="0" hangingPunct="0">
              <a:spcBef>
                <a:spcPct val="20000"/>
              </a:spcBef>
              <a:buChar char="•"/>
              <a:defRPr kumimoji="1" sz="2400">
                <a:solidFill>
                  <a:schemeClr val="tx1"/>
                </a:solidFill>
                <a:latin typeface="Tahoma" pitchFamily="34" charset="0"/>
                <a:ea typeface="ＭＳ Ｐゴシック" charset="-128"/>
              </a:defRPr>
            </a:lvl3pPr>
            <a:lvl4pPr marL="1600200" indent="-228600" eaLnBrk="0" hangingPunct="0">
              <a:spcBef>
                <a:spcPct val="20000"/>
              </a:spcBef>
              <a:buChar char="–"/>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tx2"/>
              </a:buClr>
              <a:buChar char="–"/>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tx2"/>
              </a:buClr>
              <a:buChar char="–"/>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tx2"/>
              </a:buClr>
              <a:buChar char="–"/>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tx2"/>
              </a:buClr>
              <a:buChar char="–"/>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tx2"/>
              </a:buClr>
              <a:buChar char="–"/>
              <a:defRPr kumimoji="1" sz="2000">
                <a:solidFill>
                  <a:schemeClr val="tx1"/>
                </a:solidFill>
                <a:latin typeface="Tahoma" pitchFamily="34" charset="0"/>
                <a:ea typeface="ＭＳ Ｐゴシック" charset="-128"/>
              </a:defRPr>
            </a:lvl9pPr>
          </a:lstStyle>
          <a:p>
            <a:pPr algn="ctr" eaLnBrk="1" hangingPunct="1">
              <a:spcBef>
                <a:spcPct val="0"/>
              </a:spcBef>
              <a:buFontTx/>
              <a:buNone/>
            </a:pPr>
            <a:r>
              <a:rPr lang="ja-JP" altLang="en-US" sz="3600" b="1" dirty="0"/>
              <a:t>階層ベイズモデル</a:t>
            </a:r>
            <a:endParaRPr lang="en-US" altLang="ja-JP" sz="3600" dirty="0">
              <a:latin typeface="HGPｺﾞｼｯｸE" pitchFamily="50" charset="-128"/>
              <a:ea typeface="HGPｺﾞｼｯｸE" pitchFamily="50" charset="-128"/>
            </a:endParaRPr>
          </a:p>
        </p:txBody>
      </p:sp>
    </p:spTree>
    <p:extLst>
      <p:ext uri="{BB962C8B-B14F-4D97-AF65-F5344CB8AC3E}">
        <p14:creationId xmlns:p14="http://schemas.microsoft.com/office/powerpoint/2010/main" val="37173549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２</a:t>
            </a:r>
            <a:r>
              <a:rPr lang="en-US" altLang="ja-JP" dirty="0"/>
              <a:t>.</a:t>
            </a:r>
            <a:r>
              <a:rPr lang="ja-JP" altLang="en-US" dirty="0"/>
              <a:t>階層ベイズモデル </a:t>
            </a:r>
            <a:endParaRPr kumimoji="1" lang="ja-JP" altLang="en-US" dirty="0"/>
          </a:p>
        </p:txBody>
      </p:sp>
      <p:sp>
        <p:nvSpPr>
          <p:cNvPr id="9" name="Text Box 3"/>
          <p:cNvSpPr txBox="1">
            <a:spLocks noChangeArrowheads="1"/>
          </p:cNvSpPr>
          <p:nvPr/>
        </p:nvSpPr>
        <p:spPr bwMode="auto">
          <a:xfrm>
            <a:off x="200248" y="538960"/>
            <a:ext cx="9505503" cy="624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80975" indent="-180975" eaLnBrk="0" hangingPunct="0">
              <a:defRPr kumimoji="1" sz="2200">
                <a:solidFill>
                  <a:schemeClr val="bg1"/>
                </a:solidFill>
                <a:latin typeface="Times New Roman" pitchFamily="18" charset="0"/>
                <a:ea typeface="ＭＳ Ｐゴシック" pitchFamily="50" charset="-128"/>
              </a:defRPr>
            </a:lvl1pPr>
            <a:lvl2pPr marL="742950" indent="-285750" eaLnBrk="0" hangingPunct="0">
              <a:defRPr kumimoji="1" sz="2200">
                <a:solidFill>
                  <a:schemeClr val="bg1"/>
                </a:solidFill>
                <a:latin typeface="Times New Roman" pitchFamily="18" charset="0"/>
                <a:ea typeface="ＭＳ Ｐゴシック" pitchFamily="50" charset="-128"/>
              </a:defRPr>
            </a:lvl2pPr>
            <a:lvl3pPr marL="1143000" indent="-228600" eaLnBrk="0" hangingPunct="0">
              <a:defRPr kumimoji="1" sz="2200">
                <a:solidFill>
                  <a:schemeClr val="bg1"/>
                </a:solidFill>
                <a:latin typeface="Times New Roman" pitchFamily="18" charset="0"/>
                <a:ea typeface="ＭＳ Ｐゴシック" pitchFamily="50" charset="-128"/>
              </a:defRPr>
            </a:lvl3pPr>
            <a:lvl4pPr marL="1600200" indent="-228600" eaLnBrk="0" hangingPunct="0">
              <a:defRPr kumimoji="1" sz="2200">
                <a:solidFill>
                  <a:schemeClr val="bg1"/>
                </a:solidFill>
                <a:latin typeface="Times New Roman" pitchFamily="18" charset="0"/>
                <a:ea typeface="ＭＳ Ｐゴシック" pitchFamily="50" charset="-128"/>
              </a:defRPr>
            </a:lvl4pPr>
            <a:lvl5pPr marL="2057400" indent="-228600" eaLnBrk="0" hangingPunct="0">
              <a:defRPr kumimoji="1" sz="2200">
                <a:solidFill>
                  <a:schemeClr val="bg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9pPr>
          </a:lstStyle>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階層ベイズモデルというのは階層構造を持つモデルです。</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普通の階層なしのベイズモデルは説明変数＋被説明変数の確率分布、この中で説明変数は全部分かっているもの。</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しかし、もしわかっていない説明変数が存在しているなら、うまく推定できない</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階層ベイズモデルはこれを前提として、そのわからない変数をある確率分布を仮定し、ある確率分布から生み出した実現値は分かっている説明変数となる。</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これを基づいて、すべての説明変数が全部得られることになった。</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で、今回計算により得られたパラメータはのは説明変数の係数だけでなく、このわからない変数のいろいろな実現値も得られるね。</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つまり、上位の層の確率変数の実現値が下位の層の確率分布の母数となる。</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目標は下位の層の母数の確率分布を推定すること。</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釣獲尾数の例として、天気と気温以外の変数は観測できないから、正規分布を仮定し、正規分布から生み出した実現値は天気、気温と一緒に釣獲尾数を影響する。そして、この釣獲尾数ポアソン分布に従い性質を用いて、推定する。</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2533670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２</a:t>
            </a:r>
            <a:r>
              <a:rPr kumimoji="1" lang="en-US" altLang="ja-JP" dirty="0"/>
              <a:t>.1</a:t>
            </a:r>
            <a:r>
              <a:rPr lang="ja-JP" altLang="en-US" dirty="0"/>
              <a:t>固定効果、ランダム効果ｐ２４８</a:t>
            </a:r>
            <a:endParaRPr kumimoji="1" lang="ja-JP" altLang="en-US" dirty="0"/>
          </a:p>
        </p:txBody>
      </p:sp>
      <p:sp>
        <p:nvSpPr>
          <p:cNvPr id="9" name="Text Box 3"/>
          <p:cNvSpPr txBox="1">
            <a:spLocks noChangeArrowheads="1"/>
          </p:cNvSpPr>
          <p:nvPr/>
        </p:nvSpPr>
        <p:spPr bwMode="auto">
          <a:xfrm>
            <a:off x="200024" y="854710"/>
            <a:ext cx="9505503"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80975" indent="-180975" eaLnBrk="0" hangingPunct="0">
              <a:defRPr kumimoji="1" sz="2200">
                <a:solidFill>
                  <a:schemeClr val="bg1"/>
                </a:solidFill>
                <a:latin typeface="Times New Roman" pitchFamily="18" charset="0"/>
                <a:ea typeface="ＭＳ Ｐゴシック" pitchFamily="50" charset="-128"/>
              </a:defRPr>
            </a:lvl1pPr>
            <a:lvl2pPr marL="742950" indent="-285750" eaLnBrk="0" hangingPunct="0">
              <a:defRPr kumimoji="1" sz="2200">
                <a:solidFill>
                  <a:schemeClr val="bg1"/>
                </a:solidFill>
                <a:latin typeface="Times New Roman" pitchFamily="18" charset="0"/>
                <a:ea typeface="ＭＳ Ｐゴシック" pitchFamily="50" charset="-128"/>
              </a:defRPr>
            </a:lvl2pPr>
            <a:lvl3pPr marL="1143000" indent="-228600" eaLnBrk="0" hangingPunct="0">
              <a:defRPr kumimoji="1" sz="2200">
                <a:solidFill>
                  <a:schemeClr val="bg1"/>
                </a:solidFill>
                <a:latin typeface="Times New Roman" pitchFamily="18" charset="0"/>
                <a:ea typeface="ＭＳ Ｐゴシック" pitchFamily="50" charset="-128"/>
              </a:defRPr>
            </a:lvl3pPr>
            <a:lvl4pPr marL="1600200" indent="-228600" eaLnBrk="0" hangingPunct="0">
              <a:defRPr kumimoji="1" sz="2200">
                <a:solidFill>
                  <a:schemeClr val="bg1"/>
                </a:solidFill>
                <a:latin typeface="Times New Roman" pitchFamily="18" charset="0"/>
                <a:ea typeface="ＭＳ Ｐゴシック" pitchFamily="50" charset="-128"/>
              </a:defRPr>
            </a:lvl4pPr>
            <a:lvl5pPr marL="2057400" indent="-228600" eaLnBrk="0" hangingPunct="0">
              <a:defRPr kumimoji="1" sz="2200">
                <a:solidFill>
                  <a:schemeClr val="bg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9pPr>
          </a:lstStyle>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パネルデータの固定効果、ランダム効果と異なるかもしれないけど、</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パネルデータの固定効果は観測できないかつ説明変数と相関がある、目的は欠落変数バイアスを避けるため。</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ランダム効果は観測できないかつ説明変数と相関なし、</a:t>
            </a:r>
            <a:r>
              <a:rPr lang="ja-JP" altLang="en-US" sz="2000" dirty="0">
                <a:solidFill>
                  <a:srgbClr val="FF0000"/>
                </a:solidFill>
                <a:latin typeface="HGP創英角ｺﾞｼｯｸUB" panose="020B0900000000000000" pitchFamily="50" charset="-128"/>
                <a:ea typeface="HGP創英角ｺﾞｼｯｸUB" panose="020B0900000000000000" pitchFamily="50" charset="-128"/>
              </a:rPr>
              <a:t>目的は効率性？パラメータの値をより小さな範囲で収束できる？</a:t>
            </a:r>
            <a:endParaRPr lang="en-US" altLang="ja-JP" sz="2000" dirty="0">
              <a:solidFill>
                <a:srgbClr val="FF0000"/>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ベイズ統計学の文脈で固定効果というのは、観測できる説明変数の係数、いわゆる求めているパラメータ。</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ランダム効果は観測できない何らかの確率分布に従いランダムに変化する係数。</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このランダム効果は説明変数と相関しているかどうかは議論外となる。</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highlight>
                  <a:srgbClr val="FFFF00"/>
                </a:highlight>
                <a:latin typeface="HGP創英角ｺﾞｼｯｸUB" panose="020B0900000000000000" pitchFamily="50" charset="-128"/>
                <a:ea typeface="HGP創英角ｺﾞｼｯｸUB" panose="020B0900000000000000" pitchFamily="50" charset="-128"/>
              </a:rPr>
              <a:t>違う領域で固定効果とランダム効果の定義が違う、要注意！！</a:t>
            </a:r>
            <a:endParaRPr lang="en-US" altLang="ja-JP" sz="2000" dirty="0">
              <a:solidFill>
                <a:schemeClr val="tx1"/>
              </a:solidFill>
              <a:highlight>
                <a:srgbClr val="FFFF00"/>
              </a:highlight>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1934377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２</a:t>
            </a:r>
            <a:r>
              <a:rPr kumimoji="1" lang="en-US" altLang="ja-JP" dirty="0"/>
              <a:t>.</a:t>
            </a:r>
            <a:r>
              <a:rPr kumimoji="1" lang="ja-JP" altLang="en-US" dirty="0"/>
              <a:t>２</a:t>
            </a:r>
            <a:r>
              <a:rPr lang="ja-JP" altLang="en-US" dirty="0"/>
              <a:t>例２：ランダム効果を考えたポアソン回帰モデル</a:t>
            </a:r>
            <a:endParaRPr kumimoji="1" lang="ja-JP" altLang="en-US" dirty="0"/>
          </a:p>
        </p:txBody>
      </p:sp>
      <p:sp>
        <p:nvSpPr>
          <p:cNvPr id="9" name="Text Box 3"/>
          <p:cNvSpPr txBox="1">
            <a:spLocks noChangeArrowheads="1"/>
          </p:cNvSpPr>
          <p:nvPr/>
        </p:nvSpPr>
        <p:spPr bwMode="auto">
          <a:xfrm>
            <a:off x="200024" y="854710"/>
            <a:ext cx="9505503"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80975" indent="-180975" eaLnBrk="0" hangingPunct="0">
              <a:defRPr kumimoji="1" sz="2200">
                <a:solidFill>
                  <a:schemeClr val="bg1"/>
                </a:solidFill>
                <a:latin typeface="Times New Roman" pitchFamily="18" charset="0"/>
                <a:ea typeface="ＭＳ Ｐゴシック" pitchFamily="50" charset="-128"/>
              </a:defRPr>
            </a:lvl1pPr>
            <a:lvl2pPr marL="742950" indent="-285750" eaLnBrk="0" hangingPunct="0">
              <a:defRPr kumimoji="1" sz="2200">
                <a:solidFill>
                  <a:schemeClr val="bg1"/>
                </a:solidFill>
                <a:latin typeface="Times New Roman" pitchFamily="18" charset="0"/>
                <a:ea typeface="ＭＳ Ｐゴシック" pitchFamily="50" charset="-128"/>
              </a:defRPr>
            </a:lvl2pPr>
            <a:lvl3pPr marL="1143000" indent="-228600" eaLnBrk="0" hangingPunct="0">
              <a:defRPr kumimoji="1" sz="2200">
                <a:solidFill>
                  <a:schemeClr val="bg1"/>
                </a:solidFill>
                <a:latin typeface="Times New Roman" pitchFamily="18" charset="0"/>
                <a:ea typeface="ＭＳ Ｐゴシック" pitchFamily="50" charset="-128"/>
              </a:defRPr>
            </a:lvl3pPr>
            <a:lvl4pPr marL="1600200" indent="-228600" eaLnBrk="0" hangingPunct="0">
              <a:defRPr kumimoji="1" sz="2200">
                <a:solidFill>
                  <a:schemeClr val="bg1"/>
                </a:solidFill>
                <a:latin typeface="Times New Roman" pitchFamily="18" charset="0"/>
                <a:ea typeface="ＭＳ Ｐゴシック" pitchFamily="50" charset="-128"/>
              </a:defRPr>
            </a:lvl4pPr>
            <a:lvl5pPr marL="2057400" indent="-228600" eaLnBrk="0" hangingPunct="0">
              <a:defRPr kumimoji="1" sz="2200">
                <a:solidFill>
                  <a:schemeClr val="bg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9pPr>
          </a:lstStyle>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魚釣り問題に戻ります。 </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前言った通り、魚釣りする時、釣り道具、釣り人の気分などの観測できない要素に影響されている。</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調査ごとに変化する影響</a:t>
            </a:r>
            <a:r>
              <a:rPr lang="en-US" altLang="zh-CN" sz="2000" dirty="0" err="1">
                <a:solidFill>
                  <a:srgbClr val="000000"/>
                </a:solidFill>
                <a:latin typeface="MathJax_Math-italic"/>
              </a:rPr>
              <a:t>ri</a:t>
            </a:r>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が存在しています。これらを全部ランダムな影響とみられる。 そして、ランダムな影響は正規分布に従うと仮定する。</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なので、ランダム効果を考えたポアソン回帰モデルは以下になる。</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en-US" altLang="zh-CN" sz="2000" dirty="0" err="1">
                <a:solidFill>
                  <a:srgbClr val="000000"/>
                </a:solidFill>
                <a:latin typeface="MathJax_Math-italic"/>
              </a:rPr>
              <a:t>ri</a:t>
            </a:r>
            <a:r>
              <a:rPr lang="zh-CN" altLang="en-US" sz="2000" dirty="0">
                <a:solidFill>
                  <a:srgbClr val="000000"/>
                </a:solidFill>
                <a:latin typeface="STIXGeneral"/>
              </a:rPr>
              <a:t>～</a:t>
            </a:r>
            <a:r>
              <a:rPr lang="en-US" altLang="zh-CN" sz="2000" dirty="0">
                <a:solidFill>
                  <a:srgbClr val="000000"/>
                </a:solidFill>
                <a:latin typeface="MathJax_Math-italic"/>
              </a:rPr>
              <a:t>Normal</a:t>
            </a:r>
            <a:r>
              <a:rPr lang="zh-CN" altLang="en-US" sz="2000" dirty="0">
                <a:solidFill>
                  <a:srgbClr val="000000"/>
                </a:solidFill>
                <a:latin typeface="STIXGeneral"/>
              </a:rPr>
              <a:t>（</a:t>
            </a:r>
            <a:r>
              <a:rPr lang="en-US" altLang="zh-CN" sz="2000" dirty="0">
                <a:solidFill>
                  <a:srgbClr val="000000"/>
                </a:solidFill>
                <a:latin typeface="MathJax_Main"/>
              </a:rPr>
              <a:t>0,</a:t>
            </a:r>
            <a:r>
              <a:rPr lang="el-GR" altLang="zh-CN" sz="2000" dirty="0">
                <a:solidFill>
                  <a:srgbClr val="000000"/>
                </a:solidFill>
                <a:latin typeface="MathJax_Math-italic"/>
              </a:rPr>
              <a:t>σ</a:t>
            </a:r>
            <a:r>
              <a:rPr lang="en-US" altLang="zh-CN" sz="2000" dirty="0">
                <a:solidFill>
                  <a:srgbClr val="000000"/>
                </a:solidFill>
                <a:latin typeface="MathJax_Math-italic"/>
              </a:rPr>
              <a:t>r</a:t>
            </a:r>
            <a:r>
              <a:rPr lang="zh-CN" altLang="en-US" sz="2000" dirty="0">
                <a:solidFill>
                  <a:srgbClr val="000000"/>
                </a:solidFill>
                <a:latin typeface="STIXGeneral"/>
              </a:rPr>
              <a:t>）</a:t>
            </a:r>
            <a:endParaRPr lang="en-US" altLang="zh-CN" sz="2000" dirty="0">
              <a:solidFill>
                <a:srgbClr val="000000"/>
              </a:solidFill>
              <a:latin typeface="STIXGeneral"/>
            </a:endParaRPr>
          </a:p>
          <a:p>
            <a:pPr eaLnBrk="1" hangingPunct="1"/>
            <a:r>
              <a:rPr lang="it-IT" altLang="zh-CN" sz="2000" dirty="0">
                <a:solidFill>
                  <a:srgbClr val="000000"/>
                </a:solidFill>
                <a:latin typeface="MathJax_Math-italic"/>
              </a:rPr>
              <a:t>log</a:t>
            </a:r>
            <a:r>
              <a:rPr lang="it-IT" altLang="zh-CN" sz="2000" dirty="0">
                <a:solidFill>
                  <a:srgbClr val="000000"/>
                </a:solidFill>
                <a:latin typeface="MathJax_Main"/>
              </a:rPr>
              <a:t>(</a:t>
            </a:r>
            <a:r>
              <a:rPr lang="el-GR" altLang="zh-CN" sz="2000" dirty="0">
                <a:solidFill>
                  <a:srgbClr val="000000"/>
                </a:solidFill>
                <a:latin typeface="MathJax_Math-italic"/>
              </a:rPr>
              <a:t>λ</a:t>
            </a:r>
            <a:r>
              <a:rPr lang="en-US" altLang="zh-CN" sz="2000" dirty="0" err="1">
                <a:solidFill>
                  <a:srgbClr val="000000"/>
                </a:solidFill>
                <a:latin typeface="MathJax_Math-italic"/>
              </a:rPr>
              <a:t>i</a:t>
            </a:r>
            <a:r>
              <a:rPr lang="en-US" altLang="zh-CN" sz="2000" dirty="0">
                <a:solidFill>
                  <a:srgbClr val="000000"/>
                </a:solidFill>
                <a:latin typeface="MathJax_Math-italic"/>
              </a:rPr>
              <a:t> </a:t>
            </a:r>
            <a:r>
              <a:rPr lang="ja-JP" altLang="en-US" sz="2000" dirty="0">
                <a:solidFill>
                  <a:srgbClr val="000000"/>
                </a:solidFill>
                <a:latin typeface="MathJax_Math-italic"/>
              </a:rPr>
              <a:t>）＝</a:t>
            </a:r>
            <a:r>
              <a:rPr lang="it-IT" altLang="zh-CN" sz="2000" dirty="0">
                <a:solidFill>
                  <a:srgbClr val="000000"/>
                </a:solidFill>
                <a:latin typeface="MathJax_Math-italic"/>
              </a:rPr>
              <a:t>β</a:t>
            </a:r>
            <a:r>
              <a:rPr lang="it-IT" altLang="zh-CN" sz="2000" dirty="0">
                <a:solidFill>
                  <a:srgbClr val="000000"/>
                </a:solidFill>
                <a:latin typeface="MathJax_Main"/>
              </a:rPr>
              <a:t>0+</a:t>
            </a:r>
            <a:r>
              <a:rPr lang="it-IT" altLang="zh-CN" sz="2000" dirty="0">
                <a:solidFill>
                  <a:srgbClr val="000000"/>
                </a:solidFill>
                <a:latin typeface="MathJax_Math-italic"/>
              </a:rPr>
              <a:t>β</a:t>
            </a:r>
            <a:r>
              <a:rPr lang="it-IT" altLang="zh-CN" sz="2000" dirty="0">
                <a:solidFill>
                  <a:srgbClr val="000000"/>
                </a:solidFill>
                <a:latin typeface="MathJax_Main"/>
              </a:rPr>
              <a:t>1</a:t>
            </a:r>
            <a:r>
              <a:rPr lang="it-IT" altLang="zh-CN" sz="2000" dirty="0">
                <a:solidFill>
                  <a:srgbClr val="000000"/>
                </a:solidFill>
                <a:latin typeface="MathJax_Math-italic"/>
              </a:rPr>
              <a:t>Xi</a:t>
            </a:r>
            <a:r>
              <a:rPr lang="it-IT" altLang="zh-CN" sz="2000" dirty="0">
                <a:solidFill>
                  <a:srgbClr val="000000"/>
                </a:solidFill>
                <a:latin typeface="MathJax_Main"/>
              </a:rPr>
              <a:t>1+</a:t>
            </a:r>
            <a:r>
              <a:rPr lang="it-IT" altLang="zh-CN" sz="2000" dirty="0">
                <a:solidFill>
                  <a:srgbClr val="000000"/>
                </a:solidFill>
                <a:latin typeface="MathJax_Math-italic"/>
              </a:rPr>
              <a:t>β</a:t>
            </a:r>
            <a:r>
              <a:rPr lang="it-IT" altLang="zh-CN" sz="2000" dirty="0">
                <a:solidFill>
                  <a:srgbClr val="000000"/>
                </a:solidFill>
                <a:latin typeface="MathJax_Main"/>
              </a:rPr>
              <a:t>1</a:t>
            </a:r>
            <a:r>
              <a:rPr lang="it-IT" altLang="zh-CN" sz="2000" dirty="0">
                <a:solidFill>
                  <a:srgbClr val="000000"/>
                </a:solidFill>
                <a:latin typeface="MathJax_Math-italic"/>
              </a:rPr>
              <a:t>Xi</a:t>
            </a:r>
            <a:r>
              <a:rPr lang="it-IT" altLang="zh-CN" sz="2000" dirty="0">
                <a:solidFill>
                  <a:srgbClr val="000000"/>
                </a:solidFill>
                <a:latin typeface="MathJax_Main"/>
              </a:rPr>
              <a:t>2+</a:t>
            </a:r>
            <a:r>
              <a:rPr lang="it-IT" altLang="zh-CN" sz="2000" dirty="0">
                <a:solidFill>
                  <a:srgbClr val="000000"/>
                </a:solidFill>
                <a:latin typeface="MathJax_Math-italic"/>
              </a:rPr>
              <a:t>ri</a:t>
            </a:r>
          </a:p>
          <a:p>
            <a:pPr eaLnBrk="1" hangingPunct="1"/>
            <a:r>
              <a:rPr lang="en-US" altLang="zh-CN" sz="2000" dirty="0">
                <a:solidFill>
                  <a:srgbClr val="000000"/>
                </a:solidFill>
                <a:latin typeface="MathJax_Math-italic"/>
              </a:rPr>
              <a:t>Yi</a:t>
            </a:r>
            <a:r>
              <a:rPr lang="zh-CN" altLang="en-US" sz="2000" dirty="0">
                <a:solidFill>
                  <a:srgbClr val="000000"/>
                </a:solidFill>
                <a:latin typeface="STIXGeneral"/>
              </a:rPr>
              <a:t>～</a:t>
            </a:r>
            <a:r>
              <a:rPr lang="en-US" altLang="zh-CN" sz="2000" dirty="0" err="1">
                <a:solidFill>
                  <a:srgbClr val="000000"/>
                </a:solidFill>
                <a:latin typeface="MathJax_Math-italic"/>
              </a:rPr>
              <a:t>Poiss</a:t>
            </a:r>
            <a:r>
              <a:rPr lang="zh-CN" altLang="en-US" sz="2000" dirty="0">
                <a:solidFill>
                  <a:srgbClr val="000000"/>
                </a:solidFill>
                <a:latin typeface="STIXGeneral"/>
              </a:rPr>
              <a:t>（</a:t>
            </a:r>
            <a:r>
              <a:rPr lang="el-GR" altLang="zh-CN" sz="2000" dirty="0">
                <a:solidFill>
                  <a:srgbClr val="000000"/>
                </a:solidFill>
                <a:latin typeface="MathJax_Math-italic"/>
              </a:rPr>
              <a:t>λ</a:t>
            </a:r>
            <a:r>
              <a:rPr lang="en-US" altLang="zh-CN" sz="2000" dirty="0" err="1">
                <a:solidFill>
                  <a:srgbClr val="000000"/>
                </a:solidFill>
                <a:latin typeface="MathJax_Math-italic"/>
              </a:rPr>
              <a:t>i</a:t>
            </a:r>
            <a:r>
              <a:rPr lang="zh-CN" altLang="en-US" sz="2000" dirty="0">
                <a:solidFill>
                  <a:srgbClr val="000000"/>
                </a:solidFill>
                <a:latin typeface="STIXGeneral"/>
              </a:rPr>
              <a:t>）</a:t>
            </a:r>
            <a:endParaRPr lang="en-US" altLang="zh-CN" sz="2000" dirty="0">
              <a:solidFill>
                <a:srgbClr val="000000"/>
              </a:solidFill>
              <a:latin typeface="STIXGeneral"/>
            </a:endParaRPr>
          </a:p>
          <a:p>
            <a:pPr eaLnBrk="1" hangingPunct="1"/>
            <a:endParaRPr lang="en-US" altLang="zh-CN" sz="2000" dirty="0">
              <a:solidFill>
                <a:srgbClr val="000000"/>
              </a:solidFill>
              <a:latin typeface="STIXGeneral"/>
            </a:endParaRPr>
          </a:p>
          <a:p>
            <a:pPr eaLnBrk="1" hangingPunct="1"/>
            <a:r>
              <a:rPr lang="ja-JP" altLang="en-US" sz="2000" dirty="0">
                <a:solidFill>
                  <a:srgbClr val="000000"/>
                </a:solidFill>
                <a:latin typeface="STIXGeneral"/>
              </a:rPr>
              <a:t>元々の</a:t>
            </a:r>
            <a:r>
              <a:rPr lang="en-US" altLang="zh-CN" sz="2000" dirty="0" err="1">
                <a:solidFill>
                  <a:srgbClr val="000000"/>
                </a:solidFill>
                <a:latin typeface="MathJax_Math-italic"/>
              </a:rPr>
              <a:t>ri</a:t>
            </a:r>
            <a:r>
              <a:rPr lang="ja-JP" altLang="en-US" sz="2000" dirty="0">
                <a:solidFill>
                  <a:srgbClr val="000000"/>
                </a:solidFill>
                <a:latin typeface="MathJax_Math-italic"/>
              </a:rPr>
              <a:t>は確率変数、</a:t>
            </a:r>
            <a:r>
              <a:rPr lang="en-US" altLang="zh-CN" sz="2000" dirty="0">
                <a:solidFill>
                  <a:srgbClr val="000000"/>
                </a:solidFill>
                <a:latin typeface="MathJax_Math-italic"/>
              </a:rPr>
              <a:t> </a:t>
            </a:r>
            <a:r>
              <a:rPr lang="en-US" altLang="zh-CN" sz="2000" dirty="0" err="1">
                <a:solidFill>
                  <a:srgbClr val="000000"/>
                </a:solidFill>
                <a:latin typeface="MathJax_Math-italic"/>
              </a:rPr>
              <a:t>ri</a:t>
            </a:r>
            <a:r>
              <a:rPr lang="ja-JP" altLang="en-US" sz="2000" dirty="0">
                <a:solidFill>
                  <a:srgbClr val="000000"/>
                </a:solidFill>
                <a:latin typeface="MathJax_Math-italic"/>
              </a:rPr>
              <a:t>の従う分布からの実現値は新たなポアソン回帰モデルの母数になる。</a:t>
            </a:r>
            <a:endParaRPr lang="en-US" altLang="ja-JP" sz="2000" dirty="0">
              <a:solidFill>
                <a:srgbClr val="000000"/>
              </a:solidFill>
              <a:latin typeface="MathJax_Math-italic"/>
            </a:endParaRPr>
          </a:p>
          <a:p>
            <a:pPr eaLnBrk="1" hangingPunct="1"/>
            <a:r>
              <a:rPr lang="ja-JP" altLang="en-US" sz="2000" dirty="0">
                <a:solidFill>
                  <a:srgbClr val="000000"/>
                </a:solidFill>
                <a:latin typeface="MathJax_Math-italic"/>
              </a:rPr>
              <a:t>つまり、もう一つのパラメータ（ｒ１、ｒ２、、、、ｒ</a:t>
            </a:r>
            <a:r>
              <a:rPr lang="en-US" altLang="zh-CN" sz="2000" dirty="0">
                <a:solidFill>
                  <a:srgbClr val="000000"/>
                </a:solidFill>
                <a:latin typeface="MathJax_Math-italic"/>
              </a:rPr>
              <a:t>n</a:t>
            </a:r>
            <a:r>
              <a:rPr lang="ja-JP" altLang="en-US" sz="2000" dirty="0">
                <a:solidFill>
                  <a:srgbClr val="000000"/>
                </a:solidFill>
                <a:latin typeface="MathJax_Math-italic"/>
              </a:rPr>
              <a:t>）を加えられてきた。</a:t>
            </a:r>
            <a:br>
              <a:rPr lang="en-US" altLang="zh-CN" sz="2000" dirty="0"/>
            </a:b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2127857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２</a:t>
            </a:r>
            <a:r>
              <a:rPr kumimoji="1" lang="en-US" altLang="ja-JP" dirty="0"/>
              <a:t>.</a:t>
            </a:r>
            <a:r>
              <a:rPr kumimoji="1" lang="ja-JP" altLang="en-US" dirty="0"/>
              <a:t>２</a:t>
            </a:r>
            <a:r>
              <a:rPr lang="ja-JP" altLang="en-US" dirty="0"/>
              <a:t>例２：ランダム効果を考えたポアソン回帰モデル</a:t>
            </a:r>
            <a:endParaRPr kumimoji="1" lang="ja-JP" altLang="en-US" dirty="0"/>
          </a:p>
        </p:txBody>
      </p:sp>
      <mc:AlternateContent xmlns:mc="http://schemas.openxmlformats.org/markup-compatibility/2006">
        <mc:Choice xmlns:a14="http://schemas.microsoft.com/office/drawing/2010/main" Requires="a14">
          <p:sp>
            <p:nvSpPr>
              <p:cNvPr id="9" name="Text Box 3"/>
              <p:cNvSpPr txBox="1">
                <a:spLocks noChangeArrowheads="1"/>
              </p:cNvSpPr>
              <p:nvPr/>
            </p:nvSpPr>
            <p:spPr bwMode="auto">
              <a:xfrm>
                <a:off x="200248" y="764704"/>
                <a:ext cx="9505503" cy="649639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180975" indent="-180975" eaLnBrk="0" hangingPunct="0">
                  <a:defRPr kumimoji="1" sz="2200">
                    <a:solidFill>
                      <a:schemeClr val="bg1"/>
                    </a:solidFill>
                    <a:latin typeface="Times New Roman" pitchFamily="18" charset="0"/>
                    <a:ea typeface="ＭＳ Ｐゴシック" pitchFamily="50" charset="-128"/>
                  </a:defRPr>
                </a:lvl1pPr>
                <a:lvl2pPr marL="742950" indent="-285750" eaLnBrk="0" hangingPunct="0">
                  <a:defRPr kumimoji="1" sz="2200">
                    <a:solidFill>
                      <a:schemeClr val="bg1"/>
                    </a:solidFill>
                    <a:latin typeface="Times New Roman" pitchFamily="18" charset="0"/>
                    <a:ea typeface="ＭＳ Ｐゴシック" pitchFamily="50" charset="-128"/>
                  </a:defRPr>
                </a:lvl2pPr>
                <a:lvl3pPr marL="1143000" indent="-228600" eaLnBrk="0" hangingPunct="0">
                  <a:defRPr kumimoji="1" sz="2200">
                    <a:solidFill>
                      <a:schemeClr val="bg1"/>
                    </a:solidFill>
                    <a:latin typeface="Times New Roman" pitchFamily="18" charset="0"/>
                    <a:ea typeface="ＭＳ Ｐゴシック" pitchFamily="50" charset="-128"/>
                  </a:defRPr>
                </a:lvl3pPr>
                <a:lvl4pPr marL="1600200" indent="-228600" eaLnBrk="0" hangingPunct="0">
                  <a:defRPr kumimoji="1" sz="2200">
                    <a:solidFill>
                      <a:schemeClr val="bg1"/>
                    </a:solidFill>
                    <a:latin typeface="Times New Roman" pitchFamily="18" charset="0"/>
                    <a:ea typeface="ＭＳ Ｐゴシック" pitchFamily="50" charset="-128"/>
                  </a:defRPr>
                </a:lvl4pPr>
                <a:lvl5pPr marL="2057400" indent="-228600" eaLnBrk="0" hangingPunct="0">
                  <a:defRPr kumimoji="1" sz="2200">
                    <a:solidFill>
                      <a:schemeClr val="bg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9pPr>
              </a:lstStyle>
              <a:p>
                <a:pPr eaLnBrk="1" hangingPunct="1"/>
                <a:r>
                  <a:rPr lang="en-US" altLang="zh-CN" sz="2000" dirty="0" err="1">
                    <a:solidFill>
                      <a:srgbClr val="000000"/>
                    </a:solidFill>
                    <a:latin typeface="MathJax_Math-italic"/>
                  </a:rPr>
                  <a:t>ri</a:t>
                </a:r>
                <a:r>
                  <a:rPr lang="zh-CN" altLang="en-US" sz="2000" dirty="0">
                    <a:solidFill>
                      <a:srgbClr val="000000"/>
                    </a:solidFill>
                    <a:latin typeface="STIXGeneral"/>
                  </a:rPr>
                  <a:t>～</a:t>
                </a:r>
                <a:r>
                  <a:rPr lang="en-US" altLang="zh-CN" sz="2000" dirty="0">
                    <a:solidFill>
                      <a:srgbClr val="000000"/>
                    </a:solidFill>
                    <a:latin typeface="MathJax_Math-italic"/>
                  </a:rPr>
                  <a:t>Normal</a:t>
                </a:r>
                <a:r>
                  <a:rPr lang="zh-CN" altLang="en-US" sz="2000" dirty="0">
                    <a:solidFill>
                      <a:srgbClr val="000000"/>
                    </a:solidFill>
                    <a:latin typeface="STIXGeneral"/>
                  </a:rPr>
                  <a:t>（</a:t>
                </a:r>
                <a:r>
                  <a:rPr lang="en-US" altLang="zh-CN" sz="2000" dirty="0">
                    <a:solidFill>
                      <a:srgbClr val="000000"/>
                    </a:solidFill>
                    <a:latin typeface="MathJax_Main"/>
                  </a:rPr>
                  <a:t>0,</a:t>
                </a:r>
                <a:r>
                  <a:rPr lang="el-GR" altLang="zh-CN" sz="2000" dirty="0">
                    <a:solidFill>
                      <a:srgbClr val="000000"/>
                    </a:solidFill>
                    <a:latin typeface="MathJax_Math-italic"/>
                  </a:rPr>
                  <a:t>σ</a:t>
                </a:r>
                <a:r>
                  <a:rPr lang="en-US" altLang="zh-CN" sz="2000" dirty="0">
                    <a:solidFill>
                      <a:srgbClr val="000000"/>
                    </a:solidFill>
                    <a:latin typeface="MathJax_Math-italic"/>
                  </a:rPr>
                  <a:t>r2</a:t>
                </a:r>
                <a:r>
                  <a:rPr lang="zh-CN" altLang="en-US" sz="2000" dirty="0">
                    <a:solidFill>
                      <a:srgbClr val="000000"/>
                    </a:solidFill>
                    <a:latin typeface="STIXGeneral"/>
                  </a:rPr>
                  <a:t>）</a:t>
                </a:r>
                <a:endParaRPr lang="en-US" altLang="zh-CN" sz="2000" dirty="0">
                  <a:solidFill>
                    <a:srgbClr val="000000"/>
                  </a:solidFill>
                  <a:latin typeface="STIXGeneral"/>
                </a:endParaRPr>
              </a:p>
              <a:p>
                <a:pPr eaLnBrk="1" hangingPunct="1"/>
                <a:r>
                  <a:rPr lang="el-GR" altLang="zh-CN" sz="2000" dirty="0">
                    <a:solidFill>
                      <a:srgbClr val="000000"/>
                    </a:solidFill>
                    <a:latin typeface="MathJax_Math-italic"/>
                  </a:rPr>
                  <a:t>λ</a:t>
                </a:r>
                <a:r>
                  <a:rPr lang="en-US" altLang="zh-CN" sz="2000" dirty="0" err="1">
                    <a:solidFill>
                      <a:srgbClr val="000000"/>
                    </a:solidFill>
                    <a:latin typeface="MathJax_Math-italic"/>
                  </a:rPr>
                  <a:t>i</a:t>
                </a:r>
                <a:r>
                  <a:rPr lang="en-US" altLang="zh-CN" sz="2000" dirty="0">
                    <a:solidFill>
                      <a:srgbClr val="000000"/>
                    </a:solidFill>
                    <a:latin typeface="MathJax_Math-italic"/>
                  </a:rPr>
                  <a:t> </a:t>
                </a:r>
                <a:r>
                  <a:rPr lang="ja-JP" altLang="en-US" sz="2000" dirty="0">
                    <a:solidFill>
                      <a:srgbClr val="000000"/>
                    </a:solidFill>
                    <a:latin typeface="MathJax_Math-italic"/>
                  </a:rPr>
                  <a:t>＝</a:t>
                </a:r>
                <a:r>
                  <a:rPr lang="it-IT" altLang="zh-CN" sz="2000" dirty="0">
                    <a:solidFill>
                      <a:srgbClr val="000000"/>
                    </a:solidFill>
                    <a:latin typeface="MathJax_Math-italic"/>
                  </a:rPr>
                  <a:t>β</a:t>
                </a:r>
                <a:r>
                  <a:rPr lang="it-IT" altLang="zh-CN" sz="2000" dirty="0">
                    <a:solidFill>
                      <a:srgbClr val="000000"/>
                    </a:solidFill>
                    <a:latin typeface="MathJax_Main"/>
                  </a:rPr>
                  <a:t>0+</a:t>
                </a:r>
                <a:r>
                  <a:rPr lang="it-IT" altLang="zh-CN" sz="2000" dirty="0">
                    <a:solidFill>
                      <a:srgbClr val="000000"/>
                    </a:solidFill>
                    <a:latin typeface="MathJax_Math-italic"/>
                  </a:rPr>
                  <a:t>β</a:t>
                </a:r>
                <a:r>
                  <a:rPr lang="it-IT" altLang="zh-CN" sz="2000" dirty="0">
                    <a:solidFill>
                      <a:srgbClr val="000000"/>
                    </a:solidFill>
                    <a:latin typeface="MathJax_Main"/>
                  </a:rPr>
                  <a:t>1</a:t>
                </a:r>
                <a:r>
                  <a:rPr lang="it-IT" altLang="zh-CN" sz="2000" dirty="0">
                    <a:solidFill>
                      <a:srgbClr val="000000"/>
                    </a:solidFill>
                    <a:latin typeface="MathJax_Math-italic"/>
                  </a:rPr>
                  <a:t>Xi</a:t>
                </a:r>
                <a:r>
                  <a:rPr lang="it-IT" altLang="zh-CN" sz="2000" dirty="0">
                    <a:solidFill>
                      <a:srgbClr val="000000"/>
                    </a:solidFill>
                    <a:latin typeface="MathJax_Main"/>
                  </a:rPr>
                  <a:t>1+</a:t>
                </a:r>
                <a:r>
                  <a:rPr lang="it-IT" altLang="zh-CN" sz="2000" dirty="0">
                    <a:solidFill>
                      <a:srgbClr val="000000"/>
                    </a:solidFill>
                    <a:latin typeface="MathJax_Math-italic"/>
                  </a:rPr>
                  <a:t>β</a:t>
                </a:r>
                <a:r>
                  <a:rPr lang="it-IT" altLang="zh-CN" sz="2000" dirty="0">
                    <a:solidFill>
                      <a:srgbClr val="000000"/>
                    </a:solidFill>
                    <a:latin typeface="MathJax_Main"/>
                  </a:rPr>
                  <a:t>2</a:t>
                </a:r>
                <a:r>
                  <a:rPr lang="it-IT" altLang="zh-CN" sz="2000" dirty="0">
                    <a:solidFill>
                      <a:srgbClr val="000000"/>
                    </a:solidFill>
                    <a:latin typeface="MathJax_Math-italic"/>
                  </a:rPr>
                  <a:t>Xi</a:t>
                </a:r>
                <a:r>
                  <a:rPr lang="it-IT" altLang="zh-CN" sz="2000" dirty="0">
                    <a:solidFill>
                      <a:srgbClr val="000000"/>
                    </a:solidFill>
                    <a:latin typeface="MathJax_Main"/>
                  </a:rPr>
                  <a:t>2+</a:t>
                </a:r>
                <a:r>
                  <a:rPr lang="it-IT" altLang="zh-CN" sz="2000" dirty="0">
                    <a:solidFill>
                      <a:srgbClr val="000000"/>
                    </a:solidFill>
                    <a:latin typeface="MathJax_Math-italic"/>
                  </a:rPr>
                  <a:t>ri</a:t>
                </a:r>
              </a:p>
              <a:p>
                <a:pPr eaLnBrk="1" hangingPunct="1"/>
                <a:r>
                  <a:rPr lang="en-US" altLang="zh-CN" sz="2000" dirty="0">
                    <a:solidFill>
                      <a:srgbClr val="000000"/>
                    </a:solidFill>
                    <a:latin typeface="MathJax_Math-italic"/>
                  </a:rPr>
                  <a:t>Yi</a:t>
                </a:r>
                <a:r>
                  <a:rPr lang="zh-CN" altLang="en-US" sz="2000" dirty="0">
                    <a:solidFill>
                      <a:srgbClr val="000000"/>
                    </a:solidFill>
                    <a:latin typeface="STIXGeneral"/>
                  </a:rPr>
                  <a:t>～</a:t>
                </a:r>
                <a:r>
                  <a:rPr lang="en-US" altLang="zh-CN" sz="2000" dirty="0" err="1">
                    <a:solidFill>
                      <a:srgbClr val="000000"/>
                    </a:solidFill>
                    <a:latin typeface="MathJax_Math-italic"/>
                  </a:rPr>
                  <a:t>Poiss</a:t>
                </a:r>
                <a:r>
                  <a:rPr lang="zh-CN" altLang="en-US" sz="2000" dirty="0">
                    <a:solidFill>
                      <a:srgbClr val="000000"/>
                    </a:solidFill>
                    <a:latin typeface="STIXGeneral"/>
                  </a:rPr>
                  <a:t>（</a:t>
                </a:r>
                <a:r>
                  <a:rPr lang="en-US" altLang="zh-CN" sz="2000" dirty="0">
                    <a:solidFill>
                      <a:srgbClr val="000000"/>
                    </a:solidFill>
                    <a:latin typeface="STIXGeneral"/>
                  </a:rPr>
                  <a:t>exp</a:t>
                </a:r>
                <a:r>
                  <a:rPr lang="zh-CN" altLang="en-US" sz="2000" dirty="0">
                    <a:solidFill>
                      <a:srgbClr val="000000"/>
                    </a:solidFill>
                    <a:latin typeface="STIXGeneral"/>
                  </a:rPr>
                  <a:t>（</a:t>
                </a:r>
                <a:r>
                  <a:rPr lang="el-GR" altLang="zh-CN" sz="2000" dirty="0">
                    <a:solidFill>
                      <a:srgbClr val="000000"/>
                    </a:solidFill>
                    <a:latin typeface="MathJax_Math-italic"/>
                  </a:rPr>
                  <a:t>λ</a:t>
                </a:r>
                <a:r>
                  <a:rPr lang="en-US" altLang="zh-CN" sz="2000" dirty="0" err="1">
                    <a:solidFill>
                      <a:srgbClr val="000000"/>
                    </a:solidFill>
                    <a:latin typeface="MathJax_Math-italic"/>
                  </a:rPr>
                  <a:t>i</a:t>
                </a:r>
                <a:r>
                  <a:rPr lang="zh-CN" altLang="en-US" sz="2000" dirty="0">
                    <a:solidFill>
                      <a:srgbClr val="000000"/>
                    </a:solidFill>
                    <a:latin typeface="MathJax_Math-italic"/>
                  </a:rPr>
                  <a:t>）</a:t>
                </a:r>
                <a:r>
                  <a:rPr lang="zh-CN" altLang="en-US" sz="2000" dirty="0">
                    <a:solidFill>
                      <a:srgbClr val="000000"/>
                    </a:solidFill>
                    <a:latin typeface="STIXGeneral"/>
                  </a:rPr>
                  <a:t>）</a:t>
                </a:r>
                <a:endParaRPr lang="en-US" altLang="zh-CN" sz="2000" dirty="0">
                  <a:solidFill>
                    <a:srgbClr val="000000"/>
                  </a:solidFill>
                  <a:latin typeface="STIXGeneral"/>
                </a:endParaRPr>
              </a:p>
              <a:p>
                <a:pPr eaLnBrk="1" hangingPunct="1"/>
                <a:endParaRPr lang="en-US" altLang="zh-CN" sz="2000" dirty="0">
                  <a:solidFill>
                    <a:srgbClr val="000000"/>
                  </a:solidFill>
                  <a:latin typeface="MathJax_Math-italic"/>
                </a:endParaRPr>
              </a:p>
              <a:p>
                <a:pPr eaLnBrk="1" hangingPunct="1"/>
                <a:r>
                  <a:rPr lang="ja-JP" altLang="en-US" sz="2000" dirty="0">
                    <a:solidFill>
                      <a:srgbClr val="000000"/>
                    </a:solidFill>
                    <a:latin typeface="MathJax_Math-italic"/>
                  </a:rPr>
                  <a:t>このモデルを見て、</a:t>
                </a:r>
                <a:endParaRPr lang="en-US" altLang="zh-CN" sz="2000" dirty="0">
                  <a:solidFill>
                    <a:srgbClr val="000000"/>
                  </a:solidFill>
                  <a:latin typeface="MathJax_Math-italic"/>
                </a:endParaRPr>
              </a:p>
              <a:p>
                <a:pPr eaLnBrk="1" hangingPunct="1"/>
                <a:r>
                  <a:rPr lang="ja-JP" altLang="en-US" sz="2000" dirty="0">
                    <a:solidFill>
                      <a:srgbClr val="FF0000"/>
                    </a:solidFill>
                    <a:latin typeface="MathJax_Math-italic"/>
                  </a:rPr>
                  <a:t>ひょっとすると、この</a:t>
                </a:r>
                <a:r>
                  <a:rPr lang="en-US" altLang="zh-CN" sz="2000" dirty="0" err="1">
                    <a:solidFill>
                      <a:srgbClr val="FF0000"/>
                    </a:solidFill>
                    <a:latin typeface="MathJax_Math-italic"/>
                  </a:rPr>
                  <a:t>ri</a:t>
                </a:r>
                <a:r>
                  <a:rPr lang="ja-JP" altLang="en-US" sz="2000" dirty="0">
                    <a:solidFill>
                      <a:srgbClr val="FF0000"/>
                    </a:solidFill>
                    <a:latin typeface="MathJax_Math-italic"/>
                  </a:rPr>
                  <a:t>が誤差項と勘違いする人もいると思うが、</a:t>
                </a:r>
                <a:endParaRPr lang="en-US" altLang="ja-JP" sz="2000" dirty="0">
                  <a:solidFill>
                    <a:srgbClr val="FF0000"/>
                  </a:solidFill>
                  <a:latin typeface="MathJax_Math-italic"/>
                </a:endParaRPr>
              </a:p>
              <a:p>
                <a:pPr eaLnBrk="1" hangingPunct="1"/>
                <a:r>
                  <a:rPr lang="ja-JP" altLang="en-US" sz="2000" dirty="0">
                    <a:solidFill>
                      <a:srgbClr val="FF0000"/>
                    </a:solidFill>
                    <a:latin typeface="MathJax_Math-italic"/>
                  </a:rPr>
                  <a:t>そう考えても問題なさそう。。。</a:t>
                </a:r>
                <a:endParaRPr lang="en-US" altLang="ja-JP" sz="2000" dirty="0">
                  <a:solidFill>
                    <a:srgbClr val="FF0000"/>
                  </a:solidFill>
                  <a:latin typeface="MathJax_Math-italic"/>
                </a:endParaRPr>
              </a:p>
              <a:p>
                <a:pPr eaLnBrk="1" hangingPunct="1"/>
                <a:endParaRPr lang="en-US" altLang="ja-JP" sz="2000" dirty="0">
                  <a:solidFill>
                    <a:srgbClr val="000000"/>
                  </a:solidFill>
                  <a:latin typeface="MathJax_Math-italic"/>
                </a:endParaRPr>
              </a:p>
              <a:p>
                <a:pPr eaLnBrk="1" hangingPunct="1"/>
                <a:r>
                  <a:rPr lang="el-GR" altLang="zh-CN" sz="2000" dirty="0">
                    <a:solidFill>
                      <a:srgbClr val="000000"/>
                    </a:solidFill>
                    <a:latin typeface="MathJax_Math-italic"/>
                  </a:rPr>
                  <a:t>λ</a:t>
                </a:r>
                <a:r>
                  <a:rPr lang="en-US" altLang="zh-CN" sz="2000" dirty="0" err="1">
                    <a:solidFill>
                      <a:srgbClr val="000000"/>
                    </a:solidFill>
                    <a:latin typeface="MathJax_Math-italic"/>
                  </a:rPr>
                  <a:t>i</a:t>
                </a:r>
                <a:r>
                  <a:rPr lang="it-IT" altLang="zh-CN" sz="2000" dirty="0">
                    <a:solidFill>
                      <a:srgbClr val="000000"/>
                    </a:solidFill>
                    <a:latin typeface="MathJax_Main"/>
                  </a:rPr>
                  <a:t>=</a:t>
                </a:r>
                <a:r>
                  <a:rPr lang="it-IT" altLang="zh-CN" sz="2000" dirty="0">
                    <a:solidFill>
                      <a:srgbClr val="000000"/>
                    </a:solidFill>
                    <a:latin typeface="MathJax_Math-italic"/>
                  </a:rPr>
                  <a:t>β</a:t>
                </a:r>
                <a:r>
                  <a:rPr lang="it-IT" altLang="zh-CN" sz="2000" dirty="0">
                    <a:solidFill>
                      <a:srgbClr val="000000"/>
                    </a:solidFill>
                    <a:latin typeface="MathJax_Main"/>
                  </a:rPr>
                  <a:t>0+</a:t>
                </a:r>
                <a:r>
                  <a:rPr lang="it-IT" altLang="zh-CN" sz="2000" dirty="0">
                    <a:solidFill>
                      <a:srgbClr val="000000"/>
                    </a:solidFill>
                    <a:latin typeface="MathJax_Math-italic"/>
                  </a:rPr>
                  <a:t>β</a:t>
                </a:r>
                <a:r>
                  <a:rPr lang="it-IT" altLang="zh-CN" sz="2000" dirty="0">
                    <a:solidFill>
                      <a:srgbClr val="000000"/>
                    </a:solidFill>
                    <a:latin typeface="MathJax_Main"/>
                  </a:rPr>
                  <a:t>1</a:t>
                </a:r>
                <a:r>
                  <a:rPr lang="it-IT" altLang="zh-CN" sz="2000" dirty="0">
                    <a:solidFill>
                      <a:srgbClr val="000000"/>
                    </a:solidFill>
                    <a:latin typeface="MathJax_Math-italic"/>
                  </a:rPr>
                  <a:t>Xi</a:t>
                </a:r>
                <a:r>
                  <a:rPr lang="it-IT" altLang="zh-CN" sz="2000" dirty="0">
                    <a:solidFill>
                      <a:srgbClr val="000000"/>
                    </a:solidFill>
                    <a:latin typeface="MathJax_Main"/>
                  </a:rPr>
                  <a:t>1+</a:t>
                </a:r>
                <a:r>
                  <a:rPr lang="it-IT" altLang="zh-CN" sz="2000" dirty="0">
                    <a:solidFill>
                      <a:srgbClr val="000000"/>
                    </a:solidFill>
                    <a:latin typeface="MathJax_Math-italic"/>
                  </a:rPr>
                  <a:t>β</a:t>
                </a:r>
                <a:r>
                  <a:rPr lang="it-IT" altLang="zh-CN" sz="2000" dirty="0">
                    <a:solidFill>
                      <a:srgbClr val="000000"/>
                    </a:solidFill>
                    <a:latin typeface="MathJax_Main"/>
                  </a:rPr>
                  <a:t>2</a:t>
                </a:r>
                <a:r>
                  <a:rPr lang="it-IT" altLang="zh-CN" sz="2000" dirty="0">
                    <a:solidFill>
                      <a:srgbClr val="000000"/>
                    </a:solidFill>
                    <a:latin typeface="MathJax_Math-italic"/>
                  </a:rPr>
                  <a:t>Xi</a:t>
                </a:r>
                <a:r>
                  <a:rPr lang="it-IT" altLang="zh-CN" sz="2000" dirty="0">
                    <a:solidFill>
                      <a:srgbClr val="000000"/>
                    </a:solidFill>
                    <a:latin typeface="MathJax_Main"/>
                  </a:rPr>
                  <a:t>2+</a:t>
                </a:r>
                <a:r>
                  <a:rPr lang="it-IT" altLang="zh-CN" sz="2000" dirty="0">
                    <a:solidFill>
                      <a:srgbClr val="000000"/>
                    </a:solidFill>
                    <a:latin typeface="MathJax_Math-italic"/>
                  </a:rPr>
                  <a:t>ri</a:t>
                </a:r>
                <a:r>
                  <a:rPr lang="ja-JP" altLang="en-US" sz="2000" dirty="0">
                    <a:solidFill>
                      <a:srgbClr val="000000"/>
                    </a:solidFill>
                    <a:latin typeface="MathJax_Math-italic"/>
                  </a:rPr>
                  <a:t>、</a:t>
                </a:r>
                <a:r>
                  <a:rPr lang="en-US" altLang="zh-CN" sz="2000" dirty="0" err="1">
                    <a:solidFill>
                      <a:srgbClr val="000000"/>
                    </a:solidFill>
                    <a:latin typeface="MathJax_Math-italic"/>
                  </a:rPr>
                  <a:t>ri</a:t>
                </a:r>
                <a:r>
                  <a:rPr lang="zh-CN" altLang="en-US" sz="2000" dirty="0">
                    <a:solidFill>
                      <a:srgbClr val="000000"/>
                    </a:solidFill>
                    <a:latin typeface="STIXGeneral"/>
                  </a:rPr>
                  <a:t>～</a:t>
                </a:r>
                <a:r>
                  <a:rPr lang="en-US" altLang="zh-CN" sz="2000" dirty="0">
                    <a:solidFill>
                      <a:srgbClr val="000000"/>
                    </a:solidFill>
                    <a:latin typeface="MathJax_Math-italic"/>
                  </a:rPr>
                  <a:t>Normal</a:t>
                </a:r>
                <a:r>
                  <a:rPr lang="zh-CN" altLang="en-US" sz="2000" dirty="0">
                    <a:solidFill>
                      <a:srgbClr val="000000"/>
                    </a:solidFill>
                    <a:latin typeface="STIXGeneral"/>
                  </a:rPr>
                  <a:t>（</a:t>
                </a:r>
                <a:r>
                  <a:rPr lang="en-US" altLang="zh-CN" sz="2000" dirty="0">
                    <a:solidFill>
                      <a:srgbClr val="000000"/>
                    </a:solidFill>
                    <a:latin typeface="MathJax_Main"/>
                  </a:rPr>
                  <a:t>0,</a:t>
                </a:r>
                <a:r>
                  <a:rPr lang="el-GR" altLang="zh-CN" sz="2000" dirty="0">
                    <a:solidFill>
                      <a:srgbClr val="000000"/>
                    </a:solidFill>
                    <a:latin typeface="MathJax_Math-italic"/>
                  </a:rPr>
                  <a:t>σ</a:t>
                </a:r>
                <a:r>
                  <a:rPr lang="en-US" altLang="zh-CN" sz="2000" dirty="0">
                    <a:solidFill>
                      <a:srgbClr val="000000"/>
                    </a:solidFill>
                    <a:latin typeface="MathJax_Math-italic"/>
                  </a:rPr>
                  <a:t>r2</a:t>
                </a:r>
                <a:r>
                  <a:rPr lang="zh-CN" altLang="en-US" sz="2000" dirty="0">
                    <a:solidFill>
                      <a:srgbClr val="000000"/>
                    </a:solidFill>
                    <a:latin typeface="STIXGeneral"/>
                  </a:rPr>
                  <a:t>）</a:t>
                </a:r>
                <a:endParaRPr lang="en-US" altLang="zh-CN" sz="2000" dirty="0">
                  <a:solidFill>
                    <a:srgbClr val="000000"/>
                  </a:solidFill>
                  <a:latin typeface="STIXGeneral"/>
                </a:endParaRPr>
              </a:p>
              <a:p>
                <a:pPr eaLnBrk="1" hangingPunct="1"/>
                <a:endParaRPr lang="en-US" altLang="zh-CN" sz="2000" dirty="0">
                  <a:solidFill>
                    <a:srgbClr val="000000"/>
                  </a:solidFill>
                  <a:latin typeface="STIXGeneral"/>
                </a:endParaRPr>
              </a:p>
              <a:p>
                <a:pPr eaLnBrk="1" hangingPunct="1"/>
                <a:r>
                  <a:rPr lang="el-GR" altLang="zh-CN" sz="2000" dirty="0">
                    <a:solidFill>
                      <a:srgbClr val="000000"/>
                    </a:solidFill>
                    <a:latin typeface="MathJax_Math-italic"/>
                  </a:rPr>
                  <a:t>λ</a:t>
                </a:r>
                <a:r>
                  <a:rPr lang="en-US" altLang="zh-CN" sz="2000" dirty="0" err="1">
                    <a:solidFill>
                      <a:srgbClr val="000000"/>
                    </a:solidFill>
                    <a:latin typeface="MathJax_Math-italic"/>
                  </a:rPr>
                  <a:t>i</a:t>
                </a:r>
                <a:r>
                  <a:rPr lang="zh-CN" altLang="en-US" sz="2000" dirty="0">
                    <a:solidFill>
                      <a:srgbClr val="000000"/>
                    </a:solidFill>
                    <a:latin typeface="STIXGeneral"/>
                  </a:rPr>
                  <a:t> ～</a:t>
                </a:r>
                <a:r>
                  <a:rPr lang="en-US" altLang="zh-CN" sz="2000" dirty="0">
                    <a:solidFill>
                      <a:srgbClr val="000000"/>
                    </a:solidFill>
                    <a:latin typeface="MathJax_Math-italic"/>
                  </a:rPr>
                  <a:t>Normal</a:t>
                </a:r>
                <a:r>
                  <a:rPr lang="zh-CN" altLang="en-US" sz="2000" dirty="0">
                    <a:solidFill>
                      <a:srgbClr val="000000"/>
                    </a:solidFill>
                    <a:latin typeface="STIXGeneral"/>
                  </a:rPr>
                  <a:t>（</a:t>
                </a:r>
                <a:r>
                  <a:rPr lang="it-IT" altLang="zh-CN" sz="2000" dirty="0">
                    <a:solidFill>
                      <a:srgbClr val="000000"/>
                    </a:solidFill>
                    <a:latin typeface="MathJax_Math-italic"/>
                  </a:rPr>
                  <a:t> β</a:t>
                </a:r>
                <a:r>
                  <a:rPr lang="it-IT" altLang="zh-CN" sz="2000" dirty="0">
                    <a:solidFill>
                      <a:srgbClr val="000000"/>
                    </a:solidFill>
                    <a:latin typeface="MathJax_Main"/>
                  </a:rPr>
                  <a:t>0+</a:t>
                </a:r>
                <a:r>
                  <a:rPr lang="it-IT" altLang="zh-CN" sz="2000" dirty="0">
                    <a:solidFill>
                      <a:srgbClr val="000000"/>
                    </a:solidFill>
                    <a:latin typeface="MathJax_Math-italic"/>
                  </a:rPr>
                  <a:t>β</a:t>
                </a:r>
                <a:r>
                  <a:rPr lang="it-IT" altLang="zh-CN" sz="2000" dirty="0">
                    <a:solidFill>
                      <a:srgbClr val="000000"/>
                    </a:solidFill>
                    <a:latin typeface="MathJax_Main"/>
                  </a:rPr>
                  <a:t>1</a:t>
                </a:r>
                <a:r>
                  <a:rPr lang="it-IT" altLang="zh-CN" sz="2000" dirty="0">
                    <a:solidFill>
                      <a:srgbClr val="000000"/>
                    </a:solidFill>
                    <a:latin typeface="MathJax_Math-italic"/>
                  </a:rPr>
                  <a:t>Xi</a:t>
                </a:r>
                <a:r>
                  <a:rPr lang="it-IT" altLang="zh-CN" sz="2000" dirty="0">
                    <a:solidFill>
                      <a:srgbClr val="000000"/>
                    </a:solidFill>
                    <a:latin typeface="MathJax_Main"/>
                  </a:rPr>
                  <a:t>1+</a:t>
                </a:r>
                <a:r>
                  <a:rPr lang="it-IT" altLang="zh-CN" sz="2000" dirty="0">
                    <a:solidFill>
                      <a:srgbClr val="000000"/>
                    </a:solidFill>
                    <a:latin typeface="MathJax_Math-italic"/>
                  </a:rPr>
                  <a:t>β</a:t>
                </a:r>
                <a:r>
                  <a:rPr lang="it-IT" altLang="zh-CN" sz="2000" dirty="0">
                    <a:solidFill>
                      <a:srgbClr val="000000"/>
                    </a:solidFill>
                    <a:latin typeface="MathJax_Main"/>
                  </a:rPr>
                  <a:t>1</a:t>
                </a:r>
                <a:r>
                  <a:rPr lang="it-IT" altLang="zh-CN" sz="2000" dirty="0">
                    <a:solidFill>
                      <a:srgbClr val="000000"/>
                    </a:solidFill>
                    <a:latin typeface="MathJax_Math-italic"/>
                  </a:rPr>
                  <a:t>Xi</a:t>
                </a:r>
                <a:r>
                  <a:rPr lang="it-IT" altLang="zh-CN" sz="2000" dirty="0">
                    <a:solidFill>
                      <a:srgbClr val="000000"/>
                    </a:solidFill>
                    <a:latin typeface="MathJax_Main"/>
                  </a:rPr>
                  <a:t>2</a:t>
                </a:r>
                <a:r>
                  <a:rPr lang="en-US" altLang="zh-CN" sz="2000" dirty="0">
                    <a:solidFill>
                      <a:srgbClr val="000000"/>
                    </a:solidFill>
                    <a:latin typeface="MathJax_Main"/>
                  </a:rPr>
                  <a:t>,</a:t>
                </a:r>
                <a:r>
                  <a:rPr lang="el-GR" altLang="zh-CN" sz="2000" dirty="0">
                    <a:solidFill>
                      <a:srgbClr val="000000"/>
                    </a:solidFill>
                    <a:latin typeface="MathJax_Math-italic"/>
                  </a:rPr>
                  <a:t>σ</a:t>
                </a:r>
                <a:r>
                  <a:rPr lang="en-US" altLang="zh-CN" sz="2000" dirty="0">
                    <a:solidFill>
                      <a:srgbClr val="000000"/>
                    </a:solidFill>
                    <a:latin typeface="MathJax_Math-italic"/>
                  </a:rPr>
                  <a:t>r2</a:t>
                </a:r>
                <a:r>
                  <a:rPr lang="zh-CN" altLang="en-US" sz="2000" dirty="0">
                    <a:solidFill>
                      <a:srgbClr val="000000"/>
                    </a:solidFill>
                    <a:latin typeface="STIXGeneral"/>
                  </a:rPr>
                  <a:t>）</a:t>
                </a:r>
                <a:endParaRPr lang="en-US" altLang="zh-CN" sz="2000" dirty="0">
                  <a:solidFill>
                    <a:srgbClr val="000000"/>
                  </a:solidFill>
                  <a:latin typeface="STIXGeneral"/>
                </a:endParaRPr>
              </a:p>
              <a:p>
                <a:pPr eaLnBrk="1" hangingPunct="1"/>
                <a:r>
                  <a:rPr lang="el-GR" altLang="zh-CN" sz="2000" dirty="0">
                    <a:solidFill>
                      <a:srgbClr val="000000"/>
                    </a:solidFill>
                    <a:latin typeface="MathJax_Math-italic"/>
                  </a:rPr>
                  <a:t>λ</a:t>
                </a:r>
                <a:r>
                  <a:rPr lang="en-US" altLang="zh-CN" sz="2000" dirty="0" err="1">
                    <a:solidFill>
                      <a:srgbClr val="000000"/>
                    </a:solidFill>
                    <a:latin typeface="MathJax_Math-italic"/>
                  </a:rPr>
                  <a:t>i</a:t>
                </a:r>
                <a:r>
                  <a:rPr lang="en-US" altLang="zh-CN" sz="2000" dirty="0">
                    <a:solidFill>
                      <a:srgbClr val="000000"/>
                    </a:solidFill>
                    <a:latin typeface="MathJax_Math-italic"/>
                  </a:rPr>
                  <a:t> </a:t>
                </a:r>
                <a:r>
                  <a:rPr lang="ja-JP" altLang="en-US" sz="2000" dirty="0">
                    <a:solidFill>
                      <a:srgbClr val="000000"/>
                    </a:solidFill>
                    <a:latin typeface="MathJax_Math-italic"/>
                  </a:rPr>
                  <a:t>の尤度は　</a:t>
                </a:r>
                <a:r>
                  <a:rPr lang="it-IT" altLang="zh-CN" sz="2000" dirty="0">
                    <a:solidFill>
                      <a:srgbClr val="000000"/>
                    </a:solidFill>
                    <a:latin typeface="MathJax_Math-italic"/>
                  </a:rPr>
                  <a:t>f(</a:t>
                </a:r>
                <a:r>
                  <a:rPr lang="el-GR" altLang="zh-CN" sz="2000" dirty="0">
                    <a:solidFill>
                      <a:srgbClr val="000000"/>
                    </a:solidFill>
                    <a:latin typeface="MathJax_Math-italic"/>
                  </a:rPr>
                  <a:t>λ</a:t>
                </a:r>
                <a:r>
                  <a:rPr lang="en-US" altLang="zh-CN" sz="2000" dirty="0" err="1">
                    <a:solidFill>
                      <a:srgbClr val="000000"/>
                    </a:solidFill>
                    <a:latin typeface="MathJax_Math-italic"/>
                  </a:rPr>
                  <a:t>i</a:t>
                </a:r>
                <a:r>
                  <a:rPr lang="zh-CN" altLang="en-US" sz="2000" dirty="0">
                    <a:solidFill>
                      <a:srgbClr val="000000"/>
                    </a:solidFill>
                    <a:latin typeface="STIXGeneral"/>
                  </a:rPr>
                  <a:t> </a:t>
                </a:r>
                <a:r>
                  <a:rPr lang="en-US" altLang="zh-CN" sz="2000" dirty="0">
                    <a:solidFill>
                      <a:srgbClr val="000000"/>
                    </a:solidFill>
                    <a:latin typeface="STIXGeneral"/>
                  </a:rPr>
                  <a:t>|</a:t>
                </a:r>
                <a:r>
                  <a:rPr lang="it-IT" altLang="zh-CN" sz="2000" dirty="0">
                    <a:solidFill>
                      <a:srgbClr val="000000"/>
                    </a:solidFill>
                    <a:latin typeface="MathJax_Math-italic"/>
                  </a:rPr>
                  <a:t> β</a:t>
                </a:r>
                <a:r>
                  <a:rPr lang="it-IT" altLang="zh-CN" sz="2000" dirty="0">
                    <a:solidFill>
                      <a:srgbClr val="000000"/>
                    </a:solidFill>
                    <a:latin typeface="MathJax_Main"/>
                  </a:rPr>
                  <a:t>0,</a:t>
                </a:r>
                <a:r>
                  <a:rPr lang="it-IT" altLang="zh-CN" sz="2000" dirty="0">
                    <a:solidFill>
                      <a:srgbClr val="000000"/>
                    </a:solidFill>
                    <a:latin typeface="MathJax_Math-italic"/>
                  </a:rPr>
                  <a:t>β</a:t>
                </a:r>
                <a:r>
                  <a:rPr lang="it-IT" altLang="zh-CN" sz="2000" dirty="0">
                    <a:solidFill>
                      <a:srgbClr val="000000"/>
                    </a:solidFill>
                    <a:latin typeface="MathJax_Main"/>
                  </a:rPr>
                  <a:t>1</a:t>
                </a:r>
                <a:r>
                  <a:rPr lang="it-IT" altLang="zh-CN" sz="2000" dirty="0">
                    <a:solidFill>
                      <a:srgbClr val="000000"/>
                    </a:solidFill>
                    <a:latin typeface="MathJax_Math-italic"/>
                  </a:rPr>
                  <a:t>,β</a:t>
                </a:r>
                <a:r>
                  <a:rPr lang="it-IT" altLang="zh-CN" sz="2000" dirty="0">
                    <a:solidFill>
                      <a:srgbClr val="000000"/>
                    </a:solidFill>
                    <a:latin typeface="MathJax_Main"/>
                  </a:rPr>
                  <a:t>2</a:t>
                </a:r>
                <a:r>
                  <a:rPr lang="en-US" altLang="zh-CN" sz="2000" dirty="0">
                    <a:solidFill>
                      <a:srgbClr val="000000"/>
                    </a:solidFill>
                    <a:latin typeface="MathJax_Main"/>
                  </a:rPr>
                  <a:t>,</a:t>
                </a:r>
                <a:r>
                  <a:rPr lang="el-GR" altLang="zh-CN" sz="2000" dirty="0">
                    <a:solidFill>
                      <a:srgbClr val="000000"/>
                    </a:solidFill>
                    <a:latin typeface="MathJax_Math-italic"/>
                  </a:rPr>
                  <a:t>σ</a:t>
                </a:r>
                <a:r>
                  <a:rPr lang="en-US" altLang="zh-CN" sz="2000" dirty="0">
                    <a:solidFill>
                      <a:srgbClr val="000000"/>
                    </a:solidFill>
                    <a:latin typeface="MathJax_Math-italic"/>
                  </a:rPr>
                  <a:t>r2)=~</a:t>
                </a:r>
              </a:p>
              <a:p>
                <a:pPr eaLnBrk="1" hangingPunct="1"/>
                <a:r>
                  <a:rPr lang="en-US" altLang="zh-CN" sz="2000" dirty="0">
                    <a:solidFill>
                      <a:srgbClr val="000000"/>
                    </a:solidFill>
                    <a:latin typeface="MathJax_Math-italic"/>
                  </a:rPr>
                  <a:t>Yi</a:t>
                </a:r>
                <a:r>
                  <a:rPr lang="zh-CN" altLang="en-US" sz="2000" dirty="0">
                    <a:solidFill>
                      <a:srgbClr val="000000"/>
                    </a:solidFill>
                    <a:latin typeface="STIXGeneral"/>
                  </a:rPr>
                  <a:t>～</a:t>
                </a:r>
                <a:r>
                  <a:rPr lang="en-US" altLang="zh-CN" sz="2000" dirty="0" err="1">
                    <a:solidFill>
                      <a:srgbClr val="000000"/>
                    </a:solidFill>
                    <a:latin typeface="MathJax_Math-italic"/>
                  </a:rPr>
                  <a:t>Poiss</a:t>
                </a:r>
                <a:r>
                  <a:rPr lang="zh-CN" altLang="en-US" sz="2000" dirty="0">
                    <a:solidFill>
                      <a:srgbClr val="000000"/>
                    </a:solidFill>
                    <a:latin typeface="STIXGeneral"/>
                  </a:rPr>
                  <a:t>（</a:t>
                </a:r>
                <a:r>
                  <a:rPr lang="en-US" altLang="zh-CN" sz="2000" dirty="0">
                    <a:solidFill>
                      <a:srgbClr val="000000"/>
                    </a:solidFill>
                    <a:latin typeface="STIXGeneral"/>
                  </a:rPr>
                  <a:t>exp</a:t>
                </a:r>
                <a:r>
                  <a:rPr lang="zh-CN" altLang="en-US" sz="2000" dirty="0">
                    <a:solidFill>
                      <a:srgbClr val="000000"/>
                    </a:solidFill>
                    <a:latin typeface="STIXGeneral"/>
                  </a:rPr>
                  <a:t>（</a:t>
                </a:r>
                <a:r>
                  <a:rPr lang="el-GR" altLang="zh-CN" sz="2000" dirty="0">
                    <a:solidFill>
                      <a:srgbClr val="000000"/>
                    </a:solidFill>
                    <a:latin typeface="MathJax_Math-italic"/>
                  </a:rPr>
                  <a:t>λ</a:t>
                </a:r>
                <a:r>
                  <a:rPr lang="en-US" altLang="zh-CN" sz="2000" dirty="0" err="1">
                    <a:solidFill>
                      <a:srgbClr val="000000"/>
                    </a:solidFill>
                    <a:latin typeface="MathJax_Math-italic"/>
                  </a:rPr>
                  <a:t>i</a:t>
                </a:r>
                <a:r>
                  <a:rPr lang="zh-CN" altLang="en-US" sz="2000" dirty="0">
                    <a:solidFill>
                      <a:srgbClr val="000000"/>
                    </a:solidFill>
                    <a:latin typeface="MathJax_Math-italic"/>
                  </a:rPr>
                  <a:t>）</a:t>
                </a:r>
                <a:r>
                  <a:rPr lang="zh-CN" altLang="en-US" sz="2000" dirty="0">
                    <a:solidFill>
                      <a:srgbClr val="000000"/>
                    </a:solidFill>
                    <a:latin typeface="STIXGeneral"/>
                  </a:rPr>
                  <a:t>）</a:t>
                </a:r>
                <a:endParaRPr lang="en-US" altLang="zh-CN" sz="2000" dirty="0">
                  <a:solidFill>
                    <a:srgbClr val="000000"/>
                  </a:solidFill>
                  <a:latin typeface="MathJax_Math-italic"/>
                </a:endParaRPr>
              </a:p>
              <a:p>
                <a:pPr eaLnBrk="1" hangingPunct="1"/>
                <a:r>
                  <a:rPr lang="en-US" altLang="zh-CN" sz="2000" dirty="0">
                    <a:solidFill>
                      <a:srgbClr val="000000"/>
                    </a:solidFill>
                    <a:latin typeface="MathJax_Math-italic"/>
                  </a:rPr>
                  <a:t>Yi</a:t>
                </a:r>
                <a:r>
                  <a:rPr lang="ja-JP" altLang="en-US" sz="2000" dirty="0">
                    <a:solidFill>
                      <a:srgbClr val="000000"/>
                    </a:solidFill>
                    <a:latin typeface="MathJax_Math-italic"/>
                  </a:rPr>
                  <a:t>の尤度は　</a:t>
                </a:r>
                <a:r>
                  <a:rPr lang="en-US" altLang="zh-CN" sz="2000" dirty="0">
                    <a:solidFill>
                      <a:srgbClr val="000000"/>
                    </a:solidFill>
                    <a:latin typeface="MathJax_Math-italic"/>
                  </a:rPr>
                  <a:t>f(Yi|</a:t>
                </a:r>
                <a:r>
                  <a:rPr lang="it-IT" altLang="zh-CN" sz="2000" dirty="0">
                    <a:solidFill>
                      <a:srgbClr val="000000"/>
                    </a:solidFill>
                    <a:latin typeface="MathJax_Math-italic"/>
                  </a:rPr>
                  <a:t> β</a:t>
                </a:r>
                <a:r>
                  <a:rPr lang="it-IT" altLang="zh-CN" sz="2000" dirty="0">
                    <a:solidFill>
                      <a:srgbClr val="000000"/>
                    </a:solidFill>
                    <a:latin typeface="MathJax_Main"/>
                  </a:rPr>
                  <a:t>0,</a:t>
                </a:r>
                <a:r>
                  <a:rPr lang="it-IT" altLang="zh-CN" sz="2000" dirty="0">
                    <a:solidFill>
                      <a:srgbClr val="000000"/>
                    </a:solidFill>
                    <a:latin typeface="MathJax_Math-italic"/>
                  </a:rPr>
                  <a:t>β</a:t>
                </a:r>
                <a:r>
                  <a:rPr lang="it-IT" altLang="zh-CN" sz="2000" dirty="0">
                    <a:solidFill>
                      <a:srgbClr val="000000"/>
                    </a:solidFill>
                    <a:latin typeface="MathJax_Main"/>
                  </a:rPr>
                  <a:t>1</a:t>
                </a:r>
                <a:r>
                  <a:rPr lang="it-IT" altLang="zh-CN" sz="2000" dirty="0">
                    <a:solidFill>
                      <a:srgbClr val="000000"/>
                    </a:solidFill>
                    <a:latin typeface="MathJax_Math-italic"/>
                  </a:rPr>
                  <a:t>,β</a:t>
                </a:r>
                <a:r>
                  <a:rPr lang="it-IT" altLang="zh-CN" sz="2000" dirty="0">
                    <a:solidFill>
                      <a:srgbClr val="000000"/>
                    </a:solidFill>
                    <a:latin typeface="MathJax_Main"/>
                  </a:rPr>
                  <a:t>2</a:t>
                </a:r>
                <a:r>
                  <a:rPr lang="en-US" altLang="zh-CN" sz="2000" dirty="0">
                    <a:solidFill>
                      <a:srgbClr val="000000"/>
                    </a:solidFill>
                    <a:latin typeface="MathJax_Main"/>
                  </a:rPr>
                  <a:t>,</a:t>
                </a:r>
                <a:r>
                  <a:rPr lang="el-GR" altLang="zh-CN" sz="2000" dirty="0">
                    <a:solidFill>
                      <a:srgbClr val="000000"/>
                    </a:solidFill>
                    <a:latin typeface="MathJax_Math-italic"/>
                  </a:rPr>
                  <a:t>σ</a:t>
                </a:r>
                <a:r>
                  <a:rPr lang="en-US" altLang="zh-CN" sz="2000" dirty="0">
                    <a:solidFill>
                      <a:srgbClr val="000000"/>
                    </a:solidFill>
                    <a:latin typeface="MathJax_Math-italic"/>
                  </a:rPr>
                  <a:t>r2)=exp</a:t>
                </a:r>
                <a:r>
                  <a:rPr lang="zh-CN" altLang="en-US" sz="2000" dirty="0">
                    <a:solidFill>
                      <a:srgbClr val="000000"/>
                    </a:solidFill>
                    <a:latin typeface="MathJax_Math-italic"/>
                  </a:rPr>
                  <a:t>（</a:t>
                </a:r>
                <a:r>
                  <a:rPr lang="en-US" altLang="zh-CN" sz="2000" dirty="0">
                    <a:solidFill>
                      <a:srgbClr val="000000"/>
                    </a:solidFill>
                    <a:latin typeface="MathJax_Math-italic"/>
                  </a:rPr>
                  <a:t> -</a:t>
                </a:r>
                <a:r>
                  <a:rPr lang="el-GR" altLang="zh-CN" sz="2000" dirty="0">
                    <a:solidFill>
                      <a:srgbClr val="000000"/>
                    </a:solidFill>
                    <a:latin typeface="MathJax_Math-italic"/>
                  </a:rPr>
                  <a:t> </a:t>
                </a:r>
                <a:r>
                  <a:rPr lang="en-US" altLang="zh-CN" sz="2000" dirty="0">
                    <a:solidFill>
                      <a:srgbClr val="FF0000"/>
                    </a:solidFill>
                    <a:latin typeface="MathJax_Math-italic"/>
                  </a:rPr>
                  <a:t>exp</a:t>
                </a:r>
                <a:r>
                  <a:rPr lang="zh-CN" altLang="en-US" sz="2000" dirty="0">
                    <a:solidFill>
                      <a:srgbClr val="FF0000"/>
                    </a:solidFill>
                    <a:latin typeface="MathJax_Math-italic"/>
                  </a:rPr>
                  <a:t>（</a:t>
                </a:r>
                <a:r>
                  <a:rPr lang="en-US" altLang="zh-CN" sz="2000" dirty="0">
                    <a:solidFill>
                      <a:srgbClr val="FF0000"/>
                    </a:solidFill>
                  </a:rPr>
                  <a:t> </a:t>
                </a:r>
                <a14:m>
                  <m:oMath xmlns:m="http://schemas.openxmlformats.org/officeDocument/2006/math">
                    <m:r>
                      <m:rPr>
                        <m:nor/>
                      </m:rPr>
                      <a:rPr lang="en-US" altLang="zh-CN" sz="2000" dirty="0">
                        <a:solidFill>
                          <a:srgbClr val="FF0000"/>
                        </a:solidFill>
                        <a:latin typeface="MathJax_Math-italic"/>
                      </a:rPr>
                      <m:t>f</m:t>
                    </m:r>
                    <m:r>
                      <m:rPr>
                        <m:nor/>
                      </m:rPr>
                      <a:rPr lang="zh-CN" altLang="en-US" sz="2000" dirty="0">
                        <a:solidFill>
                          <a:srgbClr val="FF0000"/>
                        </a:solidFill>
                        <a:latin typeface="MathJax_Math-italic"/>
                      </a:rPr>
                      <m:t>（</m:t>
                    </m:r>
                    <m:r>
                      <m:rPr>
                        <m:nor/>
                      </m:rPr>
                      <a:rPr lang="el-GR" altLang="zh-CN" sz="2000" dirty="0">
                        <a:solidFill>
                          <a:srgbClr val="FF0000"/>
                        </a:solidFill>
                        <a:latin typeface="MathJax_Math-italic"/>
                      </a:rPr>
                      <m:t> </m:t>
                    </m:r>
                    <m:r>
                      <m:rPr>
                        <m:nor/>
                      </m:rPr>
                      <a:rPr lang="el-GR" altLang="zh-CN" sz="2000" dirty="0">
                        <a:solidFill>
                          <a:srgbClr val="FF0000"/>
                        </a:solidFill>
                        <a:latin typeface="MathJax_Math-italic"/>
                      </a:rPr>
                      <m:t>λ</m:t>
                    </m:r>
                    <m:r>
                      <m:rPr>
                        <m:nor/>
                      </m:rPr>
                      <a:rPr lang="en-US" altLang="zh-CN" sz="2000" dirty="0">
                        <a:solidFill>
                          <a:srgbClr val="FF0000"/>
                        </a:solidFill>
                        <a:latin typeface="MathJax_Math-italic"/>
                      </a:rPr>
                      <m:t>i</m:t>
                    </m:r>
                    <m:r>
                      <m:rPr>
                        <m:nor/>
                      </m:rPr>
                      <a:rPr lang="zh-CN" altLang="en-US" sz="2000" dirty="0">
                        <a:solidFill>
                          <a:srgbClr val="FF0000"/>
                        </a:solidFill>
                        <a:latin typeface="STIXGeneral"/>
                      </a:rPr>
                      <m:t> </m:t>
                    </m:r>
                    <m:r>
                      <m:rPr>
                        <m:nor/>
                      </m:rPr>
                      <a:rPr lang="zh-CN" altLang="en-US" sz="2000" dirty="0">
                        <a:solidFill>
                          <a:srgbClr val="FF0000"/>
                        </a:solidFill>
                        <a:latin typeface="MathJax_Math-italic"/>
                      </a:rPr>
                      <m:t>）</m:t>
                    </m:r>
                    <m:r>
                      <a:rPr lang="zh-CN" altLang="en-US" sz="2000" i="1" dirty="0">
                        <a:solidFill>
                          <a:srgbClr val="FF0000"/>
                        </a:solidFill>
                        <a:latin typeface="Cambria Math" panose="02040503050406030204" pitchFamily="18" charset="0"/>
                      </a:rPr>
                      <m:t> </m:t>
                    </m:r>
                  </m:oMath>
                </a14:m>
                <a:r>
                  <a:rPr lang="zh-CN" altLang="en-US" sz="2000" dirty="0">
                    <a:solidFill>
                      <a:srgbClr val="000000"/>
                    </a:solidFill>
                    <a:latin typeface="MathJax_Math-italic"/>
                  </a:rPr>
                  <a:t>））</a:t>
                </a:r>
                <a14:m>
                  <m:oMath xmlns:m="http://schemas.openxmlformats.org/officeDocument/2006/math">
                    <m:f>
                      <m:fPr>
                        <m:ctrlPr>
                          <a:rPr lang="en-US" altLang="zh-CN" sz="2000" i="1" smtClean="0">
                            <a:solidFill>
                              <a:srgbClr val="000000"/>
                            </a:solidFill>
                            <a:latin typeface="Cambria Math" panose="02040503050406030204" pitchFamily="18" charset="0"/>
                          </a:rPr>
                        </m:ctrlPr>
                      </m:fPr>
                      <m:num>
                        <m:sSup>
                          <m:sSupPr>
                            <m:ctrlPr>
                              <a:rPr lang="en-US" altLang="zh-CN" sz="2000" i="1" dirty="0" smtClean="0">
                                <a:solidFill>
                                  <a:srgbClr val="000000"/>
                                </a:solidFill>
                                <a:latin typeface="Cambria Math" panose="02040503050406030204" pitchFamily="18" charset="0"/>
                              </a:rPr>
                            </m:ctrlPr>
                          </m:sSupPr>
                          <m:e>
                            <m:r>
                              <m:rPr>
                                <m:sty m:val="p"/>
                              </m:rPr>
                              <a:rPr lang="en-US" altLang="zh-CN" sz="2000" i="1" dirty="0" smtClean="0">
                                <a:solidFill>
                                  <a:srgbClr val="FF0000"/>
                                </a:solidFill>
                                <a:latin typeface="Cambria Math" panose="02040503050406030204" pitchFamily="18" charset="0"/>
                              </a:rPr>
                              <m:t>exp</m:t>
                            </m:r>
                            <m:r>
                              <a:rPr lang="zh-CN" altLang="en-US" sz="2000" i="1" dirty="0" smtClean="0">
                                <a:solidFill>
                                  <a:srgbClr val="FF0000"/>
                                </a:solidFill>
                                <a:latin typeface="Cambria Math" panose="02040503050406030204" pitchFamily="18" charset="0"/>
                              </a:rPr>
                              <m:t>（</m:t>
                            </m:r>
                            <m:r>
                              <m:rPr>
                                <m:nor/>
                              </m:rPr>
                              <a:rPr lang="en-US" altLang="zh-CN" sz="2000" dirty="0">
                                <a:solidFill>
                                  <a:srgbClr val="FF0000"/>
                                </a:solidFill>
                                <a:latin typeface="MathJax_Math-italic"/>
                              </a:rPr>
                              <m:t>f</m:t>
                            </m:r>
                            <m:r>
                              <m:rPr>
                                <m:nor/>
                              </m:rPr>
                              <a:rPr lang="zh-CN" altLang="en-US" sz="2000" dirty="0">
                                <a:solidFill>
                                  <a:srgbClr val="FF0000"/>
                                </a:solidFill>
                                <a:latin typeface="MathJax_Math-italic"/>
                              </a:rPr>
                              <m:t>（</m:t>
                            </m:r>
                            <m:r>
                              <m:rPr>
                                <m:nor/>
                              </m:rPr>
                              <a:rPr lang="el-GR" altLang="zh-CN" sz="2000" dirty="0">
                                <a:solidFill>
                                  <a:srgbClr val="FF0000"/>
                                </a:solidFill>
                                <a:latin typeface="MathJax_Math-italic"/>
                              </a:rPr>
                              <m:t> </m:t>
                            </m:r>
                            <m:r>
                              <m:rPr>
                                <m:nor/>
                              </m:rPr>
                              <a:rPr lang="el-GR" altLang="zh-CN" sz="2000" dirty="0">
                                <a:solidFill>
                                  <a:srgbClr val="FF0000"/>
                                </a:solidFill>
                                <a:latin typeface="MathJax_Math-italic"/>
                              </a:rPr>
                              <m:t>λ</m:t>
                            </m:r>
                            <m:r>
                              <m:rPr>
                                <m:nor/>
                              </m:rPr>
                              <a:rPr lang="en-US" altLang="zh-CN" sz="2000" dirty="0">
                                <a:solidFill>
                                  <a:srgbClr val="FF0000"/>
                                </a:solidFill>
                                <a:latin typeface="MathJax_Math-italic"/>
                              </a:rPr>
                              <m:t>i</m:t>
                            </m:r>
                            <m:r>
                              <m:rPr>
                                <m:nor/>
                              </m:rPr>
                              <a:rPr lang="zh-CN" altLang="en-US" sz="2000" dirty="0">
                                <a:solidFill>
                                  <a:srgbClr val="FF0000"/>
                                </a:solidFill>
                                <a:latin typeface="STIXGeneral"/>
                              </a:rPr>
                              <m:t> </m:t>
                            </m:r>
                            <m:r>
                              <m:rPr>
                                <m:nor/>
                              </m:rPr>
                              <a:rPr lang="zh-CN" altLang="en-US" sz="2000" dirty="0">
                                <a:solidFill>
                                  <a:srgbClr val="FF0000"/>
                                </a:solidFill>
                                <a:latin typeface="MathJax_Math-italic"/>
                              </a:rPr>
                              <m:t>）</m:t>
                            </m:r>
                            <m:r>
                              <a:rPr lang="zh-CN" altLang="en-US" sz="2000" i="1" dirty="0" smtClean="0">
                                <a:solidFill>
                                  <a:srgbClr val="FF0000"/>
                                </a:solidFill>
                                <a:latin typeface="Cambria Math" panose="02040503050406030204" pitchFamily="18" charset="0"/>
                              </a:rPr>
                              <m:t>）</m:t>
                            </m:r>
                          </m:e>
                          <m:sup>
                            <m:sSub>
                              <m:sSubPr>
                                <m:ctrlPr>
                                  <a:rPr lang="en-US" altLang="zh-CN" sz="2000" i="1" dirty="0" smtClean="0">
                                    <a:solidFill>
                                      <a:srgbClr val="000000"/>
                                    </a:solidFill>
                                    <a:latin typeface="Cambria Math" panose="02040503050406030204" pitchFamily="18" charset="0"/>
                                  </a:rPr>
                                </m:ctrlPr>
                              </m:sSubPr>
                              <m:e>
                                <m:r>
                                  <m:rPr>
                                    <m:sty m:val="p"/>
                                  </m:rPr>
                                  <a:rPr lang="en-US" altLang="zh-CN" sz="2000" i="1" dirty="0">
                                    <a:solidFill>
                                      <a:srgbClr val="000000"/>
                                    </a:solidFill>
                                    <a:latin typeface="Cambria Math" panose="02040503050406030204" pitchFamily="18" charset="0"/>
                                  </a:rPr>
                                  <m:t>y</m:t>
                                </m:r>
                              </m:e>
                              <m:sub>
                                <m:r>
                                  <m:rPr>
                                    <m:sty m:val="p"/>
                                  </m:rPr>
                                  <a:rPr lang="en-US" altLang="zh-CN" sz="2000" i="1" dirty="0">
                                    <a:solidFill>
                                      <a:srgbClr val="000000"/>
                                    </a:solidFill>
                                    <a:latin typeface="Cambria Math" panose="02040503050406030204" pitchFamily="18" charset="0"/>
                                  </a:rPr>
                                  <m:t>i</m:t>
                                </m:r>
                              </m:sub>
                            </m:sSub>
                          </m:sup>
                        </m:sSup>
                      </m:num>
                      <m:den>
                        <m:sSub>
                          <m:sSubPr>
                            <m:ctrlPr>
                              <a:rPr lang="en-US" altLang="zh-CN" sz="2000" i="1" dirty="0">
                                <a:solidFill>
                                  <a:srgbClr val="000000"/>
                                </a:solidFill>
                                <a:latin typeface="Cambria Math" panose="02040503050406030204" pitchFamily="18" charset="0"/>
                              </a:rPr>
                            </m:ctrlPr>
                          </m:sSubPr>
                          <m:e>
                            <m:r>
                              <m:rPr>
                                <m:sty m:val="p"/>
                              </m:rPr>
                              <a:rPr lang="en-US" altLang="zh-CN" sz="2000" i="1" dirty="0">
                                <a:solidFill>
                                  <a:srgbClr val="000000"/>
                                </a:solidFill>
                                <a:latin typeface="Cambria Math" panose="02040503050406030204" pitchFamily="18" charset="0"/>
                              </a:rPr>
                              <m:t>y</m:t>
                            </m:r>
                          </m:e>
                          <m:sub>
                            <m:r>
                              <m:rPr>
                                <m:sty m:val="p"/>
                              </m:rPr>
                              <a:rPr lang="en-US" altLang="zh-CN" sz="2000" i="1" dirty="0">
                                <a:solidFill>
                                  <a:srgbClr val="000000"/>
                                </a:solidFill>
                                <a:latin typeface="Cambria Math" panose="02040503050406030204" pitchFamily="18" charset="0"/>
                              </a:rPr>
                              <m:t>i</m:t>
                            </m:r>
                          </m:sub>
                        </m:sSub>
                        <m:r>
                          <a:rPr lang="ja-JP" altLang="en-US" sz="2000" i="1" dirty="0" smtClean="0">
                            <a:solidFill>
                              <a:srgbClr val="000000"/>
                            </a:solidFill>
                            <a:latin typeface="Cambria Math" panose="02040503050406030204" pitchFamily="18" charset="0"/>
                          </a:rPr>
                          <m:t>！</m:t>
                        </m:r>
                      </m:den>
                    </m:f>
                  </m:oMath>
                </a14:m>
                <a:endParaRPr lang="en-US" altLang="zh-CN" sz="2000" dirty="0">
                  <a:solidFill>
                    <a:srgbClr val="000000"/>
                  </a:solidFill>
                  <a:latin typeface="MathJax_Math-italic"/>
                </a:endParaRPr>
              </a:p>
              <a:p>
                <a:pPr eaLnBrk="1" hangingPunct="1"/>
                <a:endParaRPr lang="en-US" altLang="ja-JP" sz="2000" dirty="0">
                  <a:solidFill>
                    <a:srgbClr val="000000"/>
                  </a:solidFill>
                  <a:latin typeface="MathJax_Math-italic"/>
                </a:endParaRPr>
              </a:p>
              <a:p>
                <a:pPr eaLnBrk="1" hangingPunct="1"/>
                <a:r>
                  <a:rPr lang="ja-JP" altLang="en-US" sz="2000" dirty="0">
                    <a:solidFill>
                      <a:srgbClr val="000000"/>
                    </a:solidFill>
                    <a:latin typeface="MathJax_Math-italic"/>
                  </a:rPr>
                  <a:t>ていう理解でいい？</a:t>
                </a:r>
                <a:endParaRPr lang="en-US" altLang="ja-JP" sz="2000" dirty="0">
                  <a:solidFill>
                    <a:srgbClr val="000000"/>
                  </a:solidFill>
                  <a:latin typeface="MathJax_Math-italic"/>
                </a:endParaRPr>
              </a:p>
              <a:p>
                <a:pPr eaLnBrk="1" hangingPunct="1"/>
                <a:r>
                  <a:rPr lang="ja-JP" altLang="en-US" sz="2000" dirty="0">
                    <a:solidFill>
                      <a:srgbClr val="000000"/>
                    </a:solidFill>
                    <a:highlight>
                      <a:srgbClr val="FFFF00"/>
                    </a:highlight>
                    <a:latin typeface="MathJax_Math-italic"/>
                  </a:rPr>
                  <a:t>式が間違っている。来週やり直す。！！！</a:t>
                </a:r>
                <a:endParaRPr lang="it-IT" altLang="zh-CN" sz="2000" dirty="0">
                  <a:solidFill>
                    <a:srgbClr val="000000"/>
                  </a:solidFill>
                  <a:highlight>
                    <a:srgbClr val="FFFF00"/>
                  </a:highlight>
                  <a:latin typeface="MathJax_Math-italic"/>
                </a:endParaRPr>
              </a:p>
              <a:p>
                <a:pPr eaLnBrk="1" hangingPunct="1"/>
                <a:endParaRPr lang="en-US" altLang="ja-JP" sz="2000" dirty="0">
                  <a:solidFill>
                    <a:srgbClr val="000000"/>
                  </a:solidFill>
                  <a:latin typeface="MathJax_Math-italic"/>
                </a:endParaRPr>
              </a:p>
              <a:p>
                <a:pPr eaLnBrk="1" hangingPunct="1"/>
                <a:br>
                  <a:rPr lang="en-US" altLang="zh-CN" sz="2000" dirty="0"/>
                </a:b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p:txBody>
          </p:sp>
        </mc:Choice>
        <mc:Fallback>
          <p:sp>
            <p:nvSpPr>
              <p:cNvPr id="9" name="Text Box 3"/>
              <p:cNvSpPr txBox="1">
                <a:spLocks noRot="1" noChangeAspect="1" noMove="1" noResize="1" noEditPoints="1" noAdjustHandles="1" noChangeArrowheads="1" noChangeShapeType="1" noTextEdit="1"/>
              </p:cNvSpPr>
              <p:nvPr/>
            </p:nvSpPr>
            <p:spPr bwMode="auto">
              <a:xfrm>
                <a:off x="200248" y="764704"/>
                <a:ext cx="9505503" cy="6496394"/>
              </a:xfrm>
              <a:prstGeom prst="rect">
                <a:avLst/>
              </a:prstGeom>
              <a:blipFill>
                <a:blip r:embed="rId3"/>
                <a:stretch>
                  <a:fillRect l="-706" t="-75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798059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２</a:t>
            </a:r>
            <a:r>
              <a:rPr kumimoji="1" lang="en-US" altLang="ja-JP" dirty="0"/>
              <a:t>.</a:t>
            </a:r>
            <a:r>
              <a:rPr kumimoji="1" lang="ja-JP" altLang="en-US" dirty="0"/>
              <a:t>２</a:t>
            </a:r>
            <a:r>
              <a:rPr lang="ja-JP" altLang="en-US" dirty="0"/>
              <a:t>例２：ランダム効果を考えたポアソン回帰モデル</a:t>
            </a:r>
            <a:endParaRPr kumimoji="1" lang="ja-JP" altLang="en-US" dirty="0"/>
          </a:p>
        </p:txBody>
      </p:sp>
      <mc:AlternateContent xmlns:mc="http://schemas.openxmlformats.org/markup-compatibility/2006" xmlns:a14="http://schemas.microsoft.com/office/drawing/2010/main">
        <mc:Choice Requires="a14">
          <p:sp>
            <p:nvSpPr>
              <p:cNvPr id="9" name="Text Box 3"/>
              <p:cNvSpPr txBox="1">
                <a:spLocks noChangeArrowheads="1"/>
              </p:cNvSpPr>
              <p:nvPr/>
            </p:nvSpPr>
            <p:spPr bwMode="auto">
              <a:xfrm>
                <a:off x="200248" y="764704"/>
                <a:ext cx="9505503" cy="588084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180975" indent="-180975" eaLnBrk="0" hangingPunct="0">
                  <a:defRPr kumimoji="1" sz="2200">
                    <a:solidFill>
                      <a:schemeClr val="bg1"/>
                    </a:solidFill>
                    <a:latin typeface="Times New Roman" pitchFamily="18" charset="0"/>
                    <a:ea typeface="ＭＳ Ｐゴシック" pitchFamily="50" charset="-128"/>
                  </a:defRPr>
                </a:lvl1pPr>
                <a:lvl2pPr marL="742950" indent="-285750" eaLnBrk="0" hangingPunct="0">
                  <a:defRPr kumimoji="1" sz="2200">
                    <a:solidFill>
                      <a:schemeClr val="bg1"/>
                    </a:solidFill>
                    <a:latin typeface="Times New Roman" pitchFamily="18" charset="0"/>
                    <a:ea typeface="ＭＳ Ｐゴシック" pitchFamily="50" charset="-128"/>
                  </a:defRPr>
                </a:lvl2pPr>
                <a:lvl3pPr marL="1143000" indent="-228600" eaLnBrk="0" hangingPunct="0">
                  <a:defRPr kumimoji="1" sz="2200">
                    <a:solidFill>
                      <a:schemeClr val="bg1"/>
                    </a:solidFill>
                    <a:latin typeface="Times New Roman" pitchFamily="18" charset="0"/>
                    <a:ea typeface="ＭＳ Ｐゴシック" pitchFamily="50" charset="-128"/>
                  </a:defRPr>
                </a:lvl3pPr>
                <a:lvl4pPr marL="1600200" indent="-228600" eaLnBrk="0" hangingPunct="0">
                  <a:defRPr kumimoji="1" sz="2200">
                    <a:solidFill>
                      <a:schemeClr val="bg1"/>
                    </a:solidFill>
                    <a:latin typeface="Times New Roman" pitchFamily="18" charset="0"/>
                    <a:ea typeface="ＭＳ Ｐゴシック" pitchFamily="50" charset="-128"/>
                  </a:defRPr>
                </a:lvl4pPr>
                <a:lvl5pPr marL="2057400" indent="-228600" eaLnBrk="0" hangingPunct="0">
                  <a:defRPr kumimoji="1" sz="2200">
                    <a:solidFill>
                      <a:schemeClr val="bg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9pPr>
              </a:lstStyle>
              <a:p>
                <a:pPr eaLnBrk="1" hangingPunct="1"/>
                <a:r>
                  <a:rPr lang="en-US" altLang="zh-CN" sz="2000" dirty="0" err="1">
                    <a:solidFill>
                      <a:srgbClr val="000000"/>
                    </a:solidFill>
                    <a:latin typeface="MathJax_Math-italic"/>
                  </a:rPr>
                  <a:t>ri</a:t>
                </a:r>
                <a:r>
                  <a:rPr lang="zh-CN" altLang="en-US" sz="2000" dirty="0">
                    <a:solidFill>
                      <a:srgbClr val="000000"/>
                    </a:solidFill>
                    <a:latin typeface="STIXGeneral"/>
                  </a:rPr>
                  <a:t>～</a:t>
                </a:r>
                <a:r>
                  <a:rPr lang="en-US" altLang="zh-CN" sz="2000" dirty="0">
                    <a:solidFill>
                      <a:srgbClr val="000000"/>
                    </a:solidFill>
                    <a:latin typeface="MathJax_Math-italic"/>
                  </a:rPr>
                  <a:t>Normal</a:t>
                </a:r>
                <a:r>
                  <a:rPr lang="zh-CN" altLang="en-US" sz="2000" dirty="0">
                    <a:solidFill>
                      <a:srgbClr val="000000"/>
                    </a:solidFill>
                    <a:latin typeface="STIXGeneral"/>
                  </a:rPr>
                  <a:t>（</a:t>
                </a:r>
                <a:r>
                  <a:rPr lang="en-US" altLang="zh-CN" sz="2000" dirty="0">
                    <a:solidFill>
                      <a:srgbClr val="000000"/>
                    </a:solidFill>
                    <a:latin typeface="MathJax_Main"/>
                  </a:rPr>
                  <a:t>0,</a:t>
                </a:r>
                <a:r>
                  <a:rPr lang="el-GR" altLang="zh-CN" sz="2000" dirty="0">
                    <a:solidFill>
                      <a:srgbClr val="000000"/>
                    </a:solidFill>
                    <a:latin typeface="MathJax_Math-italic"/>
                  </a:rPr>
                  <a:t>σ</a:t>
                </a:r>
                <a:r>
                  <a:rPr lang="en-US" altLang="zh-CN" sz="2000" dirty="0">
                    <a:solidFill>
                      <a:srgbClr val="000000"/>
                    </a:solidFill>
                    <a:latin typeface="MathJax_Math-italic"/>
                  </a:rPr>
                  <a:t>r2</a:t>
                </a:r>
                <a:r>
                  <a:rPr lang="zh-CN" altLang="en-US" sz="2000" dirty="0">
                    <a:solidFill>
                      <a:srgbClr val="000000"/>
                    </a:solidFill>
                    <a:latin typeface="STIXGeneral"/>
                  </a:rPr>
                  <a:t>）</a:t>
                </a:r>
                <a:endParaRPr lang="en-US" altLang="zh-CN" sz="2000" dirty="0">
                  <a:solidFill>
                    <a:srgbClr val="000000"/>
                  </a:solidFill>
                  <a:latin typeface="STIXGeneral"/>
                </a:endParaRPr>
              </a:p>
              <a:p>
                <a:pPr eaLnBrk="1" hangingPunct="1"/>
                <a:r>
                  <a:rPr lang="el-GR" altLang="zh-CN" sz="2000" dirty="0">
                    <a:solidFill>
                      <a:srgbClr val="000000"/>
                    </a:solidFill>
                    <a:latin typeface="MathJax_Math-italic"/>
                  </a:rPr>
                  <a:t>λ</a:t>
                </a:r>
                <a:r>
                  <a:rPr lang="en-US" altLang="zh-CN" sz="2000" dirty="0" err="1">
                    <a:solidFill>
                      <a:srgbClr val="000000"/>
                    </a:solidFill>
                    <a:latin typeface="MathJax_Math-italic"/>
                  </a:rPr>
                  <a:t>i</a:t>
                </a:r>
                <a:r>
                  <a:rPr lang="en-US" altLang="zh-CN" sz="2000" dirty="0">
                    <a:solidFill>
                      <a:srgbClr val="000000"/>
                    </a:solidFill>
                    <a:latin typeface="MathJax_Math-italic"/>
                  </a:rPr>
                  <a:t> </a:t>
                </a:r>
                <a:r>
                  <a:rPr lang="ja-JP" altLang="en-US" sz="2000" dirty="0">
                    <a:solidFill>
                      <a:srgbClr val="000000"/>
                    </a:solidFill>
                    <a:latin typeface="MathJax_Math-italic"/>
                  </a:rPr>
                  <a:t>＝</a:t>
                </a:r>
                <a:r>
                  <a:rPr lang="it-IT" altLang="zh-CN" sz="2000" dirty="0">
                    <a:solidFill>
                      <a:srgbClr val="000000"/>
                    </a:solidFill>
                    <a:latin typeface="MathJax_Math-italic"/>
                  </a:rPr>
                  <a:t>β</a:t>
                </a:r>
                <a:r>
                  <a:rPr lang="it-IT" altLang="zh-CN" sz="2000" dirty="0">
                    <a:solidFill>
                      <a:srgbClr val="000000"/>
                    </a:solidFill>
                    <a:latin typeface="MathJax_Main"/>
                  </a:rPr>
                  <a:t>0+</a:t>
                </a:r>
                <a:r>
                  <a:rPr lang="it-IT" altLang="zh-CN" sz="2000" dirty="0">
                    <a:solidFill>
                      <a:srgbClr val="000000"/>
                    </a:solidFill>
                    <a:latin typeface="MathJax_Math-italic"/>
                  </a:rPr>
                  <a:t>β</a:t>
                </a:r>
                <a:r>
                  <a:rPr lang="it-IT" altLang="zh-CN" sz="2000" dirty="0">
                    <a:solidFill>
                      <a:srgbClr val="000000"/>
                    </a:solidFill>
                    <a:latin typeface="MathJax_Main"/>
                  </a:rPr>
                  <a:t>1</a:t>
                </a:r>
                <a:r>
                  <a:rPr lang="it-IT" altLang="zh-CN" sz="2000" dirty="0">
                    <a:solidFill>
                      <a:srgbClr val="000000"/>
                    </a:solidFill>
                    <a:latin typeface="MathJax_Math-italic"/>
                  </a:rPr>
                  <a:t>Xi</a:t>
                </a:r>
                <a:r>
                  <a:rPr lang="it-IT" altLang="zh-CN" sz="2000" dirty="0">
                    <a:solidFill>
                      <a:srgbClr val="000000"/>
                    </a:solidFill>
                    <a:latin typeface="MathJax_Main"/>
                  </a:rPr>
                  <a:t>1+</a:t>
                </a:r>
                <a:r>
                  <a:rPr lang="it-IT" altLang="zh-CN" sz="2000" dirty="0">
                    <a:solidFill>
                      <a:srgbClr val="000000"/>
                    </a:solidFill>
                    <a:latin typeface="MathJax_Math-italic"/>
                  </a:rPr>
                  <a:t>β</a:t>
                </a:r>
                <a:r>
                  <a:rPr lang="it-IT" altLang="zh-CN" sz="2000" dirty="0">
                    <a:solidFill>
                      <a:srgbClr val="000000"/>
                    </a:solidFill>
                    <a:latin typeface="MathJax_Main"/>
                  </a:rPr>
                  <a:t>2</a:t>
                </a:r>
                <a:r>
                  <a:rPr lang="it-IT" altLang="zh-CN" sz="2000" dirty="0">
                    <a:solidFill>
                      <a:srgbClr val="000000"/>
                    </a:solidFill>
                    <a:latin typeface="MathJax_Math-italic"/>
                  </a:rPr>
                  <a:t>Xi</a:t>
                </a:r>
                <a:r>
                  <a:rPr lang="it-IT" altLang="zh-CN" sz="2000" dirty="0">
                    <a:solidFill>
                      <a:srgbClr val="000000"/>
                    </a:solidFill>
                    <a:latin typeface="MathJax_Main"/>
                  </a:rPr>
                  <a:t>2+</a:t>
                </a:r>
                <a:r>
                  <a:rPr lang="it-IT" altLang="zh-CN" sz="2000" dirty="0">
                    <a:solidFill>
                      <a:srgbClr val="000000"/>
                    </a:solidFill>
                    <a:latin typeface="MathJax_Math-italic"/>
                  </a:rPr>
                  <a:t>ri</a:t>
                </a:r>
              </a:p>
              <a:p>
                <a:pPr eaLnBrk="1" hangingPunct="1"/>
                <a:r>
                  <a:rPr lang="en-US" altLang="zh-CN" sz="2000" dirty="0">
                    <a:solidFill>
                      <a:srgbClr val="000000"/>
                    </a:solidFill>
                    <a:latin typeface="MathJax_Math-italic"/>
                  </a:rPr>
                  <a:t>Yi</a:t>
                </a:r>
                <a:r>
                  <a:rPr lang="zh-CN" altLang="en-US" sz="2000" dirty="0">
                    <a:solidFill>
                      <a:srgbClr val="000000"/>
                    </a:solidFill>
                    <a:latin typeface="STIXGeneral"/>
                  </a:rPr>
                  <a:t>～</a:t>
                </a:r>
                <a:r>
                  <a:rPr lang="en-US" altLang="zh-CN" sz="2000" dirty="0" err="1">
                    <a:solidFill>
                      <a:srgbClr val="000000"/>
                    </a:solidFill>
                    <a:latin typeface="MathJax_Math-italic"/>
                  </a:rPr>
                  <a:t>Poiss</a:t>
                </a:r>
                <a:r>
                  <a:rPr lang="zh-CN" altLang="en-US" sz="2000" dirty="0">
                    <a:solidFill>
                      <a:srgbClr val="000000"/>
                    </a:solidFill>
                    <a:latin typeface="STIXGeneral"/>
                  </a:rPr>
                  <a:t>（</a:t>
                </a:r>
                <a:r>
                  <a:rPr lang="en-US" altLang="zh-CN" sz="2000" dirty="0">
                    <a:solidFill>
                      <a:srgbClr val="000000"/>
                    </a:solidFill>
                    <a:latin typeface="STIXGeneral"/>
                  </a:rPr>
                  <a:t>exp</a:t>
                </a:r>
                <a:r>
                  <a:rPr lang="zh-CN" altLang="en-US" sz="2000" dirty="0">
                    <a:solidFill>
                      <a:srgbClr val="000000"/>
                    </a:solidFill>
                    <a:latin typeface="STIXGeneral"/>
                  </a:rPr>
                  <a:t>（</a:t>
                </a:r>
                <a:r>
                  <a:rPr lang="el-GR" altLang="zh-CN" sz="2000" dirty="0">
                    <a:solidFill>
                      <a:srgbClr val="000000"/>
                    </a:solidFill>
                    <a:latin typeface="MathJax_Math-italic"/>
                  </a:rPr>
                  <a:t>λ</a:t>
                </a:r>
                <a:r>
                  <a:rPr lang="en-US" altLang="zh-CN" sz="2000" dirty="0" err="1">
                    <a:solidFill>
                      <a:srgbClr val="000000"/>
                    </a:solidFill>
                    <a:latin typeface="MathJax_Math-italic"/>
                  </a:rPr>
                  <a:t>i</a:t>
                </a:r>
                <a:r>
                  <a:rPr lang="zh-CN" altLang="en-US" sz="2000" dirty="0">
                    <a:solidFill>
                      <a:srgbClr val="000000"/>
                    </a:solidFill>
                    <a:latin typeface="MathJax_Math-italic"/>
                  </a:rPr>
                  <a:t>）</a:t>
                </a:r>
                <a:r>
                  <a:rPr lang="zh-CN" altLang="en-US" sz="2000" dirty="0">
                    <a:solidFill>
                      <a:srgbClr val="000000"/>
                    </a:solidFill>
                    <a:latin typeface="STIXGeneral"/>
                  </a:rPr>
                  <a:t>）</a:t>
                </a:r>
                <a:endParaRPr lang="en-US" altLang="zh-CN" sz="2000" dirty="0">
                  <a:solidFill>
                    <a:srgbClr val="000000"/>
                  </a:solidFill>
                  <a:latin typeface="STIXGeneral"/>
                </a:endParaRPr>
              </a:p>
              <a:p>
                <a:pPr eaLnBrk="1" hangingPunct="1"/>
                <a:r>
                  <a:rPr lang="en-US" altLang="zh-CN" sz="2000" dirty="0">
                    <a:solidFill>
                      <a:srgbClr val="000000"/>
                    </a:solidFill>
                    <a:latin typeface="MathJax_Math-italic"/>
                  </a:rPr>
                  <a:t>Yi</a:t>
                </a:r>
                <a:r>
                  <a:rPr lang="ja-JP" altLang="en-US" sz="2000" dirty="0">
                    <a:solidFill>
                      <a:srgbClr val="000000"/>
                    </a:solidFill>
                    <a:latin typeface="MathJax_Math-italic"/>
                  </a:rPr>
                  <a:t>の尤度は　</a:t>
                </a:r>
                <a:r>
                  <a:rPr lang="en-US" altLang="zh-CN" sz="2000" dirty="0">
                    <a:solidFill>
                      <a:srgbClr val="000000"/>
                    </a:solidFill>
                    <a:latin typeface="MathJax_Math-italic"/>
                  </a:rPr>
                  <a:t>f(</a:t>
                </a:r>
                <a14:m>
                  <m:oMath xmlns:m="http://schemas.openxmlformats.org/officeDocument/2006/math">
                    <m:sSub>
                      <m:sSubPr>
                        <m:ctrlPr>
                          <a:rPr lang="en-US" altLang="zh-CN" sz="2000" i="1" dirty="0">
                            <a:solidFill>
                              <a:srgbClr val="000000"/>
                            </a:solidFill>
                            <a:latin typeface="Cambria Math" panose="02040503050406030204" pitchFamily="18" charset="0"/>
                          </a:rPr>
                        </m:ctrlPr>
                      </m:sSubPr>
                      <m:e>
                        <m:r>
                          <m:rPr>
                            <m:sty m:val="p"/>
                          </m:rPr>
                          <a:rPr lang="en-US" altLang="zh-CN" sz="2000" i="1" dirty="0">
                            <a:solidFill>
                              <a:srgbClr val="000000"/>
                            </a:solidFill>
                            <a:latin typeface="Cambria Math" panose="02040503050406030204" pitchFamily="18" charset="0"/>
                          </a:rPr>
                          <m:t>y</m:t>
                        </m:r>
                      </m:e>
                      <m:sub>
                        <m:r>
                          <m:rPr>
                            <m:sty m:val="p"/>
                          </m:rPr>
                          <a:rPr lang="en-US" altLang="zh-CN" sz="2000" i="1" dirty="0">
                            <a:solidFill>
                              <a:srgbClr val="000000"/>
                            </a:solidFill>
                            <a:latin typeface="Cambria Math" panose="02040503050406030204" pitchFamily="18" charset="0"/>
                          </a:rPr>
                          <m:t>i</m:t>
                        </m:r>
                      </m:sub>
                    </m:sSub>
                    <m:r>
                      <a:rPr lang="en-US" altLang="zh-CN" sz="2000" i="1" dirty="0">
                        <a:solidFill>
                          <a:srgbClr val="000000"/>
                        </a:solidFill>
                        <a:latin typeface="Cambria Math" panose="02040503050406030204" pitchFamily="18" charset="0"/>
                      </a:rPr>
                      <m:t> </m:t>
                    </m:r>
                  </m:oMath>
                </a14:m>
                <a:r>
                  <a:rPr lang="en-US" altLang="zh-CN" sz="2000" dirty="0">
                    <a:solidFill>
                      <a:srgbClr val="000000"/>
                    </a:solidFill>
                    <a:latin typeface="MathJax_Math-italic"/>
                  </a:rPr>
                  <a:t>|</a:t>
                </a:r>
                <a:r>
                  <a:rPr lang="it-IT" altLang="zh-CN" sz="2000" dirty="0">
                    <a:solidFill>
                      <a:srgbClr val="000000"/>
                    </a:solidFill>
                    <a:latin typeface="MathJax_Math-italic"/>
                  </a:rPr>
                  <a:t> β</a:t>
                </a:r>
                <a:r>
                  <a:rPr lang="it-IT" altLang="zh-CN" sz="2000" dirty="0">
                    <a:solidFill>
                      <a:srgbClr val="000000"/>
                    </a:solidFill>
                    <a:latin typeface="MathJax_Main"/>
                  </a:rPr>
                  <a:t>0,</a:t>
                </a:r>
                <a:r>
                  <a:rPr lang="it-IT" altLang="zh-CN" sz="2000" dirty="0">
                    <a:solidFill>
                      <a:srgbClr val="000000"/>
                    </a:solidFill>
                    <a:latin typeface="MathJax_Math-italic"/>
                  </a:rPr>
                  <a:t>β</a:t>
                </a:r>
                <a:r>
                  <a:rPr lang="it-IT" altLang="zh-CN" sz="2000" dirty="0">
                    <a:solidFill>
                      <a:srgbClr val="000000"/>
                    </a:solidFill>
                    <a:latin typeface="MathJax_Main"/>
                  </a:rPr>
                  <a:t>1</a:t>
                </a:r>
                <a:r>
                  <a:rPr lang="it-IT" altLang="zh-CN" sz="2000" dirty="0">
                    <a:solidFill>
                      <a:srgbClr val="000000"/>
                    </a:solidFill>
                    <a:latin typeface="MathJax_Math-italic"/>
                  </a:rPr>
                  <a:t>,β</a:t>
                </a:r>
                <a:r>
                  <a:rPr lang="it-IT" altLang="zh-CN" sz="2000" dirty="0">
                    <a:solidFill>
                      <a:srgbClr val="000000"/>
                    </a:solidFill>
                    <a:latin typeface="MathJax_Main"/>
                  </a:rPr>
                  <a:t>2</a:t>
                </a:r>
                <a:r>
                  <a:rPr lang="en-US" altLang="zh-CN" sz="2000" dirty="0">
                    <a:solidFill>
                      <a:srgbClr val="000000"/>
                    </a:solidFill>
                    <a:latin typeface="MathJax_Main"/>
                  </a:rPr>
                  <a:t>,</a:t>
                </a:r>
                <a:r>
                  <a:rPr lang="el-GR" altLang="zh-CN" sz="2000" dirty="0">
                    <a:solidFill>
                      <a:srgbClr val="000000"/>
                    </a:solidFill>
                    <a:latin typeface="MathJax_Math-italic"/>
                  </a:rPr>
                  <a:t>σ</a:t>
                </a:r>
                <a:r>
                  <a:rPr lang="en-US" altLang="zh-CN" sz="2000" dirty="0">
                    <a:solidFill>
                      <a:srgbClr val="000000"/>
                    </a:solidFill>
                    <a:latin typeface="MathJax_Math-italic"/>
                  </a:rPr>
                  <a:t>r2)=exp</a:t>
                </a:r>
                <a:r>
                  <a:rPr lang="zh-CN" altLang="en-US" sz="2000" dirty="0">
                    <a:solidFill>
                      <a:srgbClr val="000000"/>
                    </a:solidFill>
                    <a:latin typeface="MathJax_Math-italic"/>
                  </a:rPr>
                  <a:t>（</a:t>
                </a:r>
                <a:r>
                  <a:rPr lang="en-US" altLang="zh-CN" sz="2000" dirty="0">
                    <a:solidFill>
                      <a:srgbClr val="000000"/>
                    </a:solidFill>
                    <a:latin typeface="MathJax_Math-italic"/>
                  </a:rPr>
                  <a:t> -</a:t>
                </a:r>
                <a:r>
                  <a:rPr lang="el-GR" altLang="zh-CN" sz="2000" dirty="0">
                    <a:solidFill>
                      <a:srgbClr val="000000"/>
                    </a:solidFill>
                    <a:latin typeface="MathJax_Math-italic"/>
                  </a:rPr>
                  <a:t> </a:t>
                </a:r>
                <a:r>
                  <a:rPr lang="en-US" altLang="zh-CN" sz="2000" dirty="0">
                    <a:solidFill>
                      <a:srgbClr val="FF0000"/>
                    </a:solidFill>
                    <a:latin typeface="MathJax_Math-italic"/>
                  </a:rPr>
                  <a:t>exp</a:t>
                </a:r>
                <a:r>
                  <a:rPr lang="zh-CN" altLang="en-US" sz="2000" dirty="0">
                    <a:solidFill>
                      <a:srgbClr val="FF0000"/>
                    </a:solidFill>
                    <a:latin typeface="MathJax_Math-italic"/>
                  </a:rPr>
                  <a:t>（</a:t>
                </a:r>
                <a:r>
                  <a:rPr lang="en-US" altLang="zh-CN" sz="2000" dirty="0">
                    <a:solidFill>
                      <a:srgbClr val="FF0000"/>
                    </a:solidFill>
                  </a:rPr>
                  <a:t> </a:t>
                </a:r>
                <a14:m>
                  <m:oMath xmlns:m="http://schemas.openxmlformats.org/officeDocument/2006/math">
                    <m:r>
                      <m:rPr>
                        <m:nor/>
                      </m:rPr>
                      <a:rPr lang="en-US" altLang="zh-CN" sz="2000" dirty="0">
                        <a:solidFill>
                          <a:srgbClr val="FF0000"/>
                        </a:solidFill>
                        <a:latin typeface="MathJax_Math-italic"/>
                      </a:rPr>
                      <m:t>f</m:t>
                    </m:r>
                    <m:r>
                      <m:rPr>
                        <m:nor/>
                      </m:rPr>
                      <a:rPr lang="zh-CN" altLang="en-US" sz="2000" dirty="0">
                        <a:solidFill>
                          <a:srgbClr val="FF0000"/>
                        </a:solidFill>
                        <a:latin typeface="MathJax_Math-italic"/>
                      </a:rPr>
                      <m:t>（</m:t>
                    </m:r>
                    <m:r>
                      <m:rPr>
                        <m:nor/>
                      </m:rPr>
                      <a:rPr lang="el-GR" altLang="zh-CN" sz="2000" dirty="0">
                        <a:solidFill>
                          <a:srgbClr val="FF0000"/>
                        </a:solidFill>
                        <a:latin typeface="MathJax_Math-italic"/>
                      </a:rPr>
                      <m:t> </m:t>
                    </m:r>
                    <m:r>
                      <m:rPr>
                        <m:nor/>
                      </m:rPr>
                      <a:rPr lang="el-GR" altLang="zh-CN" sz="2000" dirty="0">
                        <a:solidFill>
                          <a:srgbClr val="FF0000"/>
                        </a:solidFill>
                        <a:latin typeface="MathJax_Math-italic"/>
                      </a:rPr>
                      <m:t>λ</m:t>
                    </m:r>
                    <m:r>
                      <m:rPr>
                        <m:nor/>
                      </m:rPr>
                      <a:rPr lang="en-US" altLang="zh-CN" sz="2000" dirty="0">
                        <a:solidFill>
                          <a:srgbClr val="FF0000"/>
                        </a:solidFill>
                        <a:latin typeface="MathJax_Math-italic"/>
                      </a:rPr>
                      <m:t>i</m:t>
                    </m:r>
                    <m:r>
                      <m:rPr>
                        <m:nor/>
                      </m:rPr>
                      <a:rPr lang="zh-CN" altLang="en-US" sz="2000" dirty="0">
                        <a:solidFill>
                          <a:srgbClr val="FF0000"/>
                        </a:solidFill>
                        <a:latin typeface="STIXGeneral"/>
                      </a:rPr>
                      <m:t> </m:t>
                    </m:r>
                    <m:r>
                      <m:rPr>
                        <m:nor/>
                      </m:rPr>
                      <a:rPr lang="zh-CN" altLang="en-US" sz="2000" dirty="0">
                        <a:solidFill>
                          <a:srgbClr val="FF0000"/>
                        </a:solidFill>
                        <a:latin typeface="MathJax_Math-italic"/>
                      </a:rPr>
                      <m:t>）</m:t>
                    </m:r>
                    <m:r>
                      <a:rPr lang="zh-CN" altLang="en-US" sz="2000" i="1" dirty="0">
                        <a:solidFill>
                          <a:srgbClr val="FF0000"/>
                        </a:solidFill>
                        <a:latin typeface="Cambria Math" panose="02040503050406030204" pitchFamily="18" charset="0"/>
                      </a:rPr>
                      <m:t> </m:t>
                    </m:r>
                  </m:oMath>
                </a14:m>
                <a:r>
                  <a:rPr lang="zh-CN" altLang="en-US" sz="2000" dirty="0">
                    <a:solidFill>
                      <a:srgbClr val="000000"/>
                    </a:solidFill>
                    <a:latin typeface="MathJax_Math-italic"/>
                  </a:rPr>
                  <a:t>））</a:t>
                </a:r>
                <a14:m>
                  <m:oMath xmlns:m="http://schemas.openxmlformats.org/officeDocument/2006/math">
                    <m:f>
                      <m:fPr>
                        <m:ctrlPr>
                          <a:rPr lang="en-US" altLang="zh-CN" sz="2000" i="1" smtClean="0">
                            <a:solidFill>
                              <a:srgbClr val="000000"/>
                            </a:solidFill>
                            <a:latin typeface="Cambria Math" panose="02040503050406030204" pitchFamily="18" charset="0"/>
                          </a:rPr>
                        </m:ctrlPr>
                      </m:fPr>
                      <m:num>
                        <m:sSup>
                          <m:sSupPr>
                            <m:ctrlPr>
                              <a:rPr lang="en-US" altLang="zh-CN" sz="2000" i="1" dirty="0" smtClean="0">
                                <a:solidFill>
                                  <a:srgbClr val="000000"/>
                                </a:solidFill>
                                <a:latin typeface="Cambria Math" panose="02040503050406030204" pitchFamily="18" charset="0"/>
                              </a:rPr>
                            </m:ctrlPr>
                          </m:sSupPr>
                          <m:e>
                            <m:r>
                              <m:rPr>
                                <m:sty m:val="p"/>
                              </m:rPr>
                              <a:rPr lang="en-US" altLang="zh-CN" sz="2000" i="1" dirty="0" smtClean="0">
                                <a:solidFill>
                                  <a:srgbClr val="FF0000"/>
                                </a:solidFill>
                                <a:latin typeface="Cambria Math" panose="02040503050406030204" pitchFamily="18" charset="0"/>
                              </a:rPr>
                              <m:t>exp</m:t>
                            </m:r>
                            <m:r>
                              <a:rPr lang="zh-CN" altLang="en-US" sz="2000" i="1" dirty="0" smtClean="0">
                                <a:solidFill>
                                  <a:srgbClr val="FF0000"/>
                                </a:solidFill>
                                <a:latin typeface="Cambria Math" panose="02040503050406030204" pitchFamily="18" charset="0"/>
                              </a:rPr>
                              <m:t>（</m:t>
                            </m:r>
                            <m:r>
                              <m:rPr>
                                <m:nor/>
                              </m:rPr>
                              <a:rPr lang="en-US" altLang="zh-CN" sz="2000" dirty="0">
                                <a:solidFill>
                                  <a:srgbClr val="FF0000"/>
                                </a:solidFill>
                                <a:latin typeface="MathJax_Math-italic"/>
                              </a:rPr>
                              <m:t>f</m:t>
                            </m:r>
                            <m:r>
                              <m:rPr>
                                <m:nor/>
                              </m:rPr>
                              <a:rPr lang="zh-CN" altLang="en-US" sz="2000" dirty="0">
                                <a:solidFill>
                                  <a:srgbClr val="FF0000"/>
                                </a:solidFill>
                                <a:latin typeface="MathJax_Math-italic"/>
                              </a:rPr>
                              <m:t>（</m:t>
                            </m:r>
                            <m:r>
                              <m:rPr>
                                <m:nor/>
                              </m:rPr>
                              <a:rPr lang="el-GR" altLang="zh-CN" sz="2000" dirty="0">
                                <a:solidFill>
                                  <a:srgbClr val="FF0000"/>
                                </a:solidFill>
                                <a:latin typeface="MathJax_Math-italic"/>
                              </a:rPr>
                              <m:t> </m:t>
                            </m:r>
                            <m:r>
                              <m:rPr>
                                <m:nor/>
                              </m:rPr>
                              <a:rPr lang="el-GR" altLang="zh-CN" sz="2000" dirty="0">
                                <a:solidFill>
                                  <a:srgbClr val="FF0000"/>
                                </a:solidFill>
                                <a:latin typeface="MathJax_Math-italic"/>
                              </a:rPr>
                              <m:t>λ</m:t>
                            </m:r>
                            <m:r>
                              <m:rPr>
                                <m:nor/>
                              </m:rPr>
                              <a:rPr lang="en-US" altLang="zh-CN" sz="2000" dirty="0">
                                <a:solidFill>
                                  <a:srgbClr val="FF0000"/>
                                </a:solidFill>
                                <a:latin typeface="MathJax_Math-italic"/>
                              </a:rPr>
                              <m:t>i</m:t>
                            </m:r>
                            <m:r>
                              <m:rPr>
                                <m:nor/>
                              </m:rPr>
                              <a:rPr lang="zh-CN" altLang="en-US" sz="2000" dirty="0">
                                <a:solidFill>
                                  <a:srgbClr val="FF0000"/>
                                </a:solidFill>
                                <a:latin typeface="STIXGeneral"/>
                              </a:rPr>
                              <m:t> </m:t>
                            </m:r>
                            <m:r>
                              <m:rPr>
                                <m:nor/>
                              </m:rPr>
                              <a:rPr lang="zh-CN" altLang="en-US" sz="2000" dirty="0">
                                <a:solidFill>
                                  <a:srgbClr val="FF0000"/>
                                </a:solidFill>
                                <a:latin typeface="MathJax_Math-italic"/>
                              </a:rPr>
                              <m:t>）</m:t>
                            </m:r>
                            <m:r>
                              <a:rPr lang="zh-CN" altLang="en-US" sz="2000" i="1" dirty="0" smtClean="0">
                                <a:solidFill>
                                  <a:srgbClr val="FF0000"/>
                                </a:solidFill>
                                <a:latin typeface="Cambria Math" panose="02040503050406030204" pitchFamily="18" charset="0"/>
                              </a:rPr>
                              <m:t>）</m:t>
                            </m:r>
                          </m:e>
                          <m:sup>
                            <m:sSub>
                              <m:sSubPr>
                                <m:ctrlPr>
                                  <a:rPr lang="en-US" altLang="zh-CN" sz="2000" i="1" dirty="0" smtClean="0">
                                    <a:solidFill>
                                      <a:srgbClr val="000000"/>
                                    </a:solidFill>
                                    <a:latin typeface="Cambria Math" panose="02040503050406030204" pitchFamily="18" charset="0"/>
                                  </a:rPr>
                                </m:ctrlPr>
                              </m:sSubPr>
                              <m:e>
                                <m:r>
                                  <m:rPr>
                                    <m:sty m:val="p"/>
                                  </m:rPr>
                                  <a:rPr lang="en-US" altLang="zh-CN" sz="2000" i="1" dirty="0">
                                    <a:solidFill>
                                      <a:srgbClr val="000000"/>
                                    </a:solidFill>
                                    <a:latin typeface="Cambria Math" panose="02040503050406030204" pitchFamily="18" charset="0"/>
                                  </a:rPr>
                                  <m:t>y</m:t>
                                </m:r>
                              </m:e>
                              <m:sub>
                                <m:r>
                                  <m:rPr>
                                    <m:sty m:val="p"/>
                                  </m:rPr>
                                  <a:rPr lang="en-US" altLang="zh-CN" sz="2000" i="1" dirty="0">
                                    <a:solidFill>
                                      <a:srgbClr val="000000"/>
                                    </a:solidFill>
                                    <a:latin typeface="Cambria Math" panose="02040503050406030204" pitchFamily="18" charset="0"/>
                                  </a:rPr>
                                  <m:t>i</m:t>
                                </m:r>
                              </m:sub>
                            </m:sSub>
                          </m:sup>
                        </m:sSup>
                      </m:num>
                      <m:den>
                        <m:sSub>
                          <m:sSubPr>
                            <m:ctrlPr>
                              <a:rPr lang="en-US" altLang="zh-CN" sz="2000" i="1" dirty="0">
                                <a:solidFill>
                                  <a:srgbClr val="000000"/>
                                </a:solidFill>
                                <a:latin typeface="Cambria Math" panose="02040503050406030204" pitchFamily="18" charset="0"/>
                              </a:rPr>
                            </m:ctrlPr>
                          </m:sSubPr>
                          <m:e>
                            <m:r>
                              <m:rPr>
                                <m:sty m:val="p"/>
                              </m:rPr>
                              <a:rPr lang="en-US" altLang="zh-CN" sz="2000" i="1" dirty="0">
                                <a:solidFill>
                                  <a:srgbClr val="000000"/>
                                </a:solidFill>
                                <a:latin typeface="Cambria Math" panose="02040503050406030204" pitchFamily="18" charset="0"/>
                              </a:rPr>
                              <m:t>y</m:t>
                            </m:r>
                          </m:e>
                          <m:sub>
                            <m:r>
                              <m:rPr>
                                <m:sty m:val="p"/>
                              </m:rPr>
                              <a:rPr lang="en-US" altLang="zh-CN" sz="2000" i="1" dirty="0">
                                <a:solidFill>
                                  <a:srgbClr val="000000"/>
                                </a:solidFill>
                                <a:latin typeface="Cambria Math" panose="02040503050406030204" pitchFamily="18" charset="0"/>
                              </a:rPr>
                              <m:t>i</m:t>
                            </m:r>
                          </m:sub>
                        </m:sSub>
                        <m:r>
                          <a:rPr lang="ja-JP" altLang="en-US" sz="2000" i="1" dirty="0" smtClean="0">
                            <a:solidFill>
                              <a:srgbClr val="000000"/>
                            </a:solidFill>
                            <a:latin typeface="Cambria Math" panose="02040503050406030204" pitchFamily="18" charset="0"/>
                          </a:rPr>
                          <m:t>！</m:t>
                        </m:r>
                      </m:den>
                    </m:f>
                  </m:oMath>
                </a14:m>
                <a:endParaRPr lang="en-US" altLang="zh-CN" sz="2000" dirty="0">
                  <a:solidFill>
                    <a:srgbClr val="000000"/>
                  </a:solidFill>
                  <a:latin typeface="MathJax_Math-italic"/>
                </a:endParaRPr>
              </a:p>
              <a:p>
                <a:pPr eaLnBrk="1" hangingPunct="1"/>
                <a:endParaRPr lang="en-US" altLang="ja-JP" sz="2000" dirty="0">
                  <a:solidFill>
                    <a:srgbClr val="000000"/>
                  </a:solidFill>
                  <a:latin typeface="MathJax_Math-italic"/>
                </a:endParaRPr>
              </a:p>
              <a:p>
                <a:pPr eaLnBrk="1" hangingPunct="1"/>
                <a:endParaRPr lang="en-US" altLang="ja-JP" sz="2000" dirty="0">
                  <a:solidFill>
                    <a:srgbClr val="000000"/>
                  </a:solidFill>
                  <a:latin typeface="MathJax_Math-italic"/>
                </a:endParaRPr>
              </a:p>
              <a:p>
                <a:pPr eaLnBrk="1" hangingPunct="1"/>
                <a:r>
                  <a:rPr lang="ja-JP" altLang="en-US" sz="2000" dirty="0">
                    <a:solidFill>
                      <a:srgbClr val="000000"/>
                    </a:solidFill>
                    <a:latin typeface="MathJax_Math-italic"/>
                  </a:rPr>
                  <a:t>事後確率密度関数は</a:t>
                </a:r>
                <a:r>
                  <a:rPr lang="en-US" altLang="zh-CN" sz="2000" dirty="0">
                    <a:solidFill>
                      <a:srgbClr val="000000"/>
                    </a:solidFill>
                    <a:latin typeface="MathJax_Math-italic"/>
                  </a:rPr>
                  <a:t>f(</a:t>
                </a:r>
                <a:r>
                  <a:rPr lang="it-IT" altLang="zh-CN" sz="2000" dirty="0">
                    <a:solidFill>
                      <a:srgbClr val="000000"/>
                    </a:solidFill>
                    <a:latin typeface="MathJax_Math-italic"/>
                  </a:rPr>
                  <a:t>β</a:t>
                </a:r>
                <a:r>
                  <a:rPr lang="it-IT" altLang="zh-CN" sz="2000" dirty="0">
                    <a:solidFill>
                      <a:srgbClr val="000000"/>
                    </a:solidFill>
                    <a:latin typeface="MathJax_Main"/>
                  </a:rPr>
                  <a:t>0,</a:t>
                </a:r>
                <a:r>
                  <a:rPr lang="it-IT" altLang="zh-CN" sz="2000" dirty="0">
                    <a:solidFill>
                      <a:srgbClr val="000000"/>
                    </a:solidFill>
                    <a:latin typeface="MathJax_Math-italic"/>
                  </a:rPr>
                  <a:t>β</a:t>
                </a:r>
                <a:r>
                  <a:rPr lang="it-IT" altLang="zh-CN" sz="2000" dirty="0">
                    <a:solidFill>
                      <a:srgbClr val="000000"/>
                    </a:solidFill>
                    <a:latin typeface="MathJax_Main"/>
                  </a:rPr>
                  <a:t>1</a:t>
                </a:r>
                <a:r>
                  <a:rPr lang="it-IT" altLang="zh-CN" sz="2000" dirty="0">
                    <a:solidFill>
                      <a:srgbClr val="000000"/>
                    </a:solidFill>
                    <a:latin typeface="MathJax_Math-italic"/>
                  </a:rPr>
                  <a:t>,β</a:t>
                </a:r>
                <a:r>
                  <a:rPr lang="it-IT" altLang="zh-CN" sz="2000" dirty="0">
                    <a:solidFill>
                      <a:srgbClr val="000000"/>
                    </a:solidFill>
                    <a:latin typeface="MathJax_Main"/>
                  </a:rPr>
                  <a:t>2</a:t>
                </a:r>
                <a:r>
                  <a:rPr lang="en-US" altLang="zh-CN" sz="2000" dirty="0">
                    <a:solidFill>
                      <a:srgbClr val="000000"/>
                    </a:solidFill>
                    <a:latin typeface="MathJax_Main"/>
                  </a:rPr>
                  <a:t>,</a:t>
                </a:r>
                <a:r>
                  <a:rPr lang="el-GR" altLang="zh-CN" sz="2000" dirty="0">
                    <a:solidFill>
                      <a:srgbClr val="000000"/>
                    </a:solidFill>
                    <a:latin typeface="MathJax_Math-italic"/>
                  </a:rPr>
                  <a:t>σ</a:t>
                </a:r>
                <a:r>
                  <a:rPr lang="en-US" altLang="zh-CN" sz="2000" dirty="0">
                    <a:solidFill>
                      <a:srgbClr val="000000"/>
                    </a:solidFill>
                    <a:latin typeface="MathJax_Math-italic"/>
                  </a:rPr>
                  <a:t>r2 |D</a:t>
                </a:r>
                <a:r>
                  <a:rPr lang="en-US" altLang="ja-JP" sz="2000" dirty="0">
                    <a:solidFill>
                      <a:srgbClr val="000000"/>
                    </a:solidFill>
                    <a:latin typeface="MathJax_Math-italic"/>
                  </a:rPr>
                  <a:t>ATA</a:t>
                </a:r>
                <a:r>
                  <a:rPr lang="en-US" altLang="zh-CN" sz="2000" dirty="0">
                    <a:solidFill>
                      <a:srgbClr val="000000"/>
                    </a:solidFill>
                    <a:latin typeface="MathJax_Math-italic"/>
                  </a:rPr>
                  <a:t>)=</a:t>
                </a:r>
                <a:r>
                  <a:rPr lang="ja-JP" altLang="en-US" sz="2000" dirty="0">
                    <a:solidFill>
                      <a:srgbClr val="000000"/>
                    </a:solidFill>
                    <a:latin typeface="MathJax_Math-italic"/>
                  </a:rPr>
                  <a:t>～</a:t>
                </a:r>
                <a:endParaRPr lang="en-US" altLang="ja-JP" sz="2000" dirty="0">
                  <a:solidFill>
                    <a:srgbClr val="000000"/>
                  </a:solidFill>
                  <a:latin typeface="MathJax_Math-italic"/>
                </a:endParaRPr>
              </a:p>
              <a:p>
                <a:pPr eaLnBrk="1" hangingPunct="1"/>
                <a:endParaRPr lang="en-US" altLang="ja-JP" sz="2000" dirty="0">
                  <a:solidFill>
                    <a:srgbClr val="000000"/>
                  </a:solidFill>
                  <a:latin typeface="MathJax_Math-italic"/>
                </a:endParaRPr>
              </a:p>
              <a:p>
                <a:pPr eaLnBrk="1" hangingPunct="1"/>
                <a:r>
                  <a:rPr lang="ja-JP" altLang="en-US" sz="2000" dirty="0">
                    <a:solidFill>
                      <a:srgbClr val="000000"/>
                    </a:solidFill>
                    <a:latin typeface="MathJax_Math-italic"/>
                  </a:rPr>
                  <a:t>得られたのは</a:t>
                </a:r>
                <a:r>
                  <a:rPr lang="it-IT" altLang="zh-CN" sz="2000" dirty="0">
                    <a:solidFill>
                      <a:srgbClr val="000000"/>
                    </a:solidFill>
                    <a:latin typeface="MathJax_Math-italic"/>
                  </a:rPr>
                  <a:t>β</a:t>
                </a:r>
                <a:r>
                  <a:rPr lang="it-IT" altLang="zh-CN" sz="2000" dirty="0">
                    <a:solidFill>
                      <a:srgbClr val="000000"/>
                    </a:solidFill>
                    <a:latin typeface="MathJax_Main"/>
                  </a:rPr>
                  <a:t>0,</a:t>
                </a:r>
                <a:r>
                  <a:rPr lang="it-IT" altLang="zh-CN" sz="2000" dirty="0">
                    <a:solidFill>
                      <a:srgbClr val="000000"/>
                    </a:solidFill>
                    <a:latin typeface="MathJax_Math-italic"/>
                  </a:rPr>
                  <a:t>β</a:t>
                </a:r>
                <a:r>
                  <a:rPr lang="it-IT" altLang="zh-CN" sz="2000" dirty="0">
                    <a:solidFill>
                      <a:srgbClr val="000000"/>
                    </a:solidFill>
                    <a:latin typeface="MathJax_Main"/>
                  </a:rPr>
                  <a:t>1</a:t>
                </a:r>
                <a:r>
                  <a:rPr lang="it-IT" altLang="zh-CN" sz="2000" dirty="0">
                    <a:solidFill>
                      <a:srgbClr val="000000"/>
                    </a:solidFill>
                    <a:latin typeface="MathJax_Math-italic"/>
                  </a:rPr>
                  <a:t>,β</a:t>
                </a:r>
                <a:r>
                  <a:rPr lang="it-IT" altLang="zh-CN" sz="2000" dirty="0">
                    <a:solidFill>
                      <a:srgbClr val="000000"/>
                    </a:solidFill>
                    <a:latin typeface="MathJax_Main"/>
                  </a:rPr>
                  <a:t>2</a:t>
                </a:r>
                <a:r>
                  <a:rPr lang="en-US" altLang="zh-CN" sz="2000" dirty="0">
                    <a:solidFill>
                      <a:srgbClr val="000000"/>
                    </a:solidFill>
                    <a:latin typeface="MathJax_Main"/>
                  </a:rPr>
                  <a:t>,</a:t>
                </a:r>
                <a14:m>
                  <m:oMath xmlns:m="http://schemas.openxmlformats.org/officeDocument/2006/math">
                    <m:sSup>
                      <m:sSupPr>
                        <m:ctrlPr>
                          <a:rPr lang="el-GR" altLang="zh-CN" sz="2000" i="1" dirty="0" smtClean="0">
                            <a:solidFill>
                              <a:srgbClr val="000000"/>
                            </a:solidFill>
                            <a:latin typeface="Cambria Math" panose="02040503050406030204" pitchFamily="18" charset="0"/>
                          </a:rPr>
                        </m:ctrlPr>
                      </m:sSupPr>
                      <m:e>
                        <m:sSub>
                          <m:sSubPr>
                            <m:ctrlPr>
                              <a:rPr lang="el-GR" altLang="zh-CN" sz="2000" i="1" dirty="0" smtClean="0">
                                <a:solidFill>
                                  <a:srgbClr val="000000"/>
                                </a:solidFill>
                                <a:latin typeface="Cambria Math" panose="02040503050406030204" pitchFamily="18" charset="0"/>
                              </a:rPr>
                            </m:ctrlPr>
                          </m:sSubPr>
                          <m:e>
                            <m:r>
                              <a:rPr lang="el-GR" altLang="zh-CN" sz="2000" i="1" dirty="0">
                                <a:solidFill>
                                  <a:srgbClr val="000000"/>
                                </a:solidFill>
                                <a:latin typeface="Cambria Math" panose="02040503050406030204" pitchFamily="18" charset="0"/>
                              </a:rPr>
                              <m:t>𝜎</m:t>
                            </m:r>
                          </m:e>
                          <m:sub>
                            <m:r>
                              <a:rPr lang="en-US" altLang="zh-CN" sz="2000" i="1" dirty="0">
                                <a:solidFill>
                                  <a:srgbClr val="000000"/>
                                </a:solidFill>
                                <a:latin typeface="Cambria Math" panose="02040503050406030204" pitchFamily="18" charset="0"/>
                              </a:rPr>
                              <m:t>𝑟</m:t>
                            </m:r>
                          </m:sub>
                        </m:sSub>
                      </m:e>
                      <m:sup>
                        <m:r>
                          <a:rPr lang="en-US" altLang="zh-CN" sz="2000" i="1" dirty="0">
                            <a:solidFill>
                              <a:srgbClr val="000000"/>
                            </a:solidFill>
                            <a:latin typeface="Cambria Math" panose="02040503050406030204" pitchFamily="18" charset="0"/>
                          </a:rPr>
                          <m:t>2</m:t>
                        </m:r>
                      </m:sup>
                    </m:sSup>
                    <m:r>
                      <a:rPr lang="en-US" altLang="zh-CN" sz="2000" i="1" dirty="0">
                        <a:solidFill>
                          <a:srgbClr val="000000"/>
                        </a:solidFill>
                        <a:latin typeface="Cambria Math" panose="02040503050406030204" pitchFamily="18" charset="0"/>
                      </a:rPr>
                      <m:t> </m:t>
                    </m:r>
                  </m:oMath>
                </a14:m>
                <a:r>
                  <a:rPr lang="ja-JP" altLang="en-US" sz="2000" dirty="0">
                    <a:solidFill>
                      <a:srgbClr val="000000"/>
                    </a:solidFill>
                    <a:latin typeface="MathJax_Math-italic"/>
                  </a:rPr>
                  <a:t>の確率分布だね。</a:t>
                </a:r>
                <a:endParaRPr lang="en-US" altLang="ja-JP" sz="2000" dirty="0">
                  <a:solidFill>
                    <a:srgbClr val="000000"/>
                  </a:solidFill>
                  <a:latin typeface="MathJax_Math-italic"/>
                </a:endParaRPr>
              </a:p>
              <a:p>
                <a:pPr eaLnBrk="1" hangingPunct="1"/>
                <a:r>
                  <a:rPr lang="ja-JP" altLang="en-US" sz="2000" dirty="0">
                    <a:solidFill>
                      <a:srgbClr val="000000"/>
                    </a:solidFill>
                    <a:latin typeface="MathJax_Math-italic"/>
                  </a:rPr>
                  <a:t>この中、</a:t>
                </a:r>
                <a:r>
                  <a:rPr lang="el-GR" altLang="zh-CN" sz="2000" dirty="0">
                    <a:solidFill>
                      <a:srgbClr val="000000"/>
                    </a:solidFill>
                  </a:rPr>
                  <a:t> </a:t>
                </a:r>
                <a14:m>
                  <m:oMath xmlns:m="http://schemas.openxmlformats.org/officeDocument/2006/math">
                    <m:sSup>
                      <m:sSupPr>
                        <m:ctrlPr>
                          <a:rPr lang="el-GR" altLang="zh-CN" sz="2000" i="1" dirty="0">
                            <a:solidFill>
                              <a:srgbClr val="000000"/>
                            </a:solidFill>
                            <a:latin typeface="Cambria Math" panose="02040503050406030204" pitchFamily="18" charset="0"/>
                          </a:rPr>
                        </m:ctrlPr>
                      </m:sSupPr>
                      <m:e>
                        <m:sSub>
                          <m:sSubPr>
                            <m:ctrlPr>
                              <a:rPr lang="el-GR" altLang="zh-CN" sz="2000" i="1" dirty="0">
                                <a:solidFill>
                                  <a:srgbClr val="000000"/>
                                </a:solidFill>
                                <a:latin typeface="Cambria Math" panose="02040503050406030204" pitchFamily="18" charset="0"/>
                              </a:rPr>
                            </m:ctrlPr>
                          </m:sSubPr>
                          <m:e>
                            <m:r>
                              <a:rPr lang="el-GR" altLang="zh-CN" sz="2000" i="1" dirty="0">
                                <a:solidFill>
                                  <a:srgbClr val="000000"/>
                                </a:solidFill>
                                <a:latin typeface="Cambria Math" panose="02040503050406030204" pitchFamily="18" charset="0"/>
                              </a:rPr>
                              <m:t>𝜎</m:t>
                            </m:r>
                          </m:e>
                          <m:sub>
                            <m:r>
                              <a:rPr lang="en-US" altLang="zh-CN" sz="2000" i="1" dirty="0">
                                <a:solidFill>
                                  <a:srgbClr val="000000"/>
                                </a:solidFill>
                                <a:latin typeface="Cambria Math" panose="02040503050406030204" pitchFamily="18" charset="0"/>
                              </a:rPr>
                              <m:t>𝑟</m:t>
                            </m:r>
                          </m:sub>
                        </m:sSub>
                      </m:e>
                      <m:sup>
                        <m:r>
                          <a:rPr lang="en-US" altLang="zh-CN" sz="2000" i="1" dirty="0">
                            <a:solidFill>
                              <a:srgbClr val="000000"/>
                            </a:solidFill>
                            <a:latin typeface="Cambria Math" panose="02040503050406030204" pitchFamily="18" charset="0"/>
                          </a:rPr>
                          <m:t>2</m:t>
                        </m:r>
                      </m:sup>
                    </m:sSup>
                    <m:r>
                      <a:rPr lang="en-US" altLang="zh-CN" sz="2000" i="1" dirty="0">
                        <a:solidFill>
                          <a:srgbClr val="000000"/>
                        </a:solidFill>
                        <a:latin typeface="Cambria Math" panose="02040503050406030204" pitchFamily="18" charset="0"/>
                      </a:rPr>
                      <m:t> </m:t>
                    </m:r>
                  </m:oMath>
                </a14:m>
                <a:r>
                  <a:rPr lang="ja-JP" altLang="en-US" sz="2000" dirty="0">
                    <a:solidFill>
                      <a:srgbClr val="000000"/>
                    </a:solidFill>
                    <a:latin typeface="MathJax_Math-italic"/>
                  </a:rPr>
                  <a:t>はデータのばらつきさを表す。</a:t>
                </a:r>
                <a:endParaRPr lang="en-US" altLang="ja-JP" sz="2000" dirty="0">
                  <a:solidFill>
                    <a:srgbClr val="000000"/>
                  </a:solidFill>
                  <a:latin typeface="MathJax_Math-italic"/>
                </a:endParaRPr>
              </a:p>
              <a:p>
                <a:pPr eaLnBrk="1" hangingPunct="1"/>
                <a:endParaRPr lang="en-US" altLang="ja-JP" sz="2000" dirty="0">
                  <a:solidFill>
                    <a:srgbClr val="000000"/>
                  </a:solidFill>
                  <a:latin typeface="MathJax_Math-italic"/>
                </a:endParaRPr>
              </a:p>
              <a:p>
                <a:pPr eaLnBrk="1" hangingPunct="1"/>
                <a:r>
                  <a:rPr lang="ja-JP" altLang="en-US" sz="2000" dirty="0">
                    <a:solidFill>
                      <a:srgbClr val="000000"/>
                    </a:solidFill>
                    <a:latin typeface="MathJax_Math-italic"/>
                  </a:rPr>
                  <a:t>これはベイズ統計の特徴、</a:t>
                </a:r>
                <a:endParaRPr lang="en-US" altLang="ja-JP" sz="2000" dirty="0">
                  <a:solidFill>
                    <a:srgbClr val="000000"/>
                  </a:solidFill>
                  <a:latin typeface="MathJax_Math-italic"/>
                </a:endParaRPr>
              </a:p>
              <a:p>
                <a:pPr eaLnBrk="1" hangingPunct="1"/>
                <a:r>
                  <a:rPr lang="ja-JP" altLang="en-US" sz="2000" dirty="0">
                    <a:solidFill>
                      <a:srgbClr val="000000"/>
                    </a:solidFill>
                    <a:latin typeface="MathJax_Math-italic"/>
                  </a:rPr>
                  <a:t>古典統計学では１００回の調査が１００個のランダム効果ｒが得るだけ（</a:t>
                </a:r>
                <a:r>
                  <a:rPr lang="zh-CN" altLang="en-US" sz="2000" dirty="0">
                    <a:solidFill>
                      <a:srgbClr val="000000"/>
                    </a:solidFill>
                    <a:latin typeface="MathJax_Math-italic"/>
                  </a:rPr>
                  <a:t>負</a:t>
                </a:r>
                <a:r>
                  <a:rPr lang="ja-JP" altLang="en-US" sz="2000" dirty="0">
                    <a:solidFill>
                      <a:srgbClr val="000000"/>
                    </a:solidFill>
                    <a:latin typeface="MathJax_Math-italic"/>
                  </a:rPr>
                  <a:t>の</a:t>
                </a:r>
                <a:r>
                  <a:rPr lang="zh-CN" altLang="en-US" sz="2000" dirty="0">
                    <a:solidFill>
                      <a:srgbClr val="000000"/>
                    </a:solidFill>
                    <a:latin typeface="MathJax_Math-italic"/>
                  </a:rPr>
                  <a:t>二項</a:t>
                </a:r>
                <a:r>
                  <a:rPr lang="ja-JP" altLang="en-US" sz="2000" dirty="0">
                    <a:solidFill>
                      <a:srgbClr val="000000"/>
                    </a:solidFill>
                    <a:latin typeface="MathJax_Math-italic"/>
                  </a:rPr>
                  <a:t>モデル）</a:t>
                </a:r>
                <a:endParaRPr lang="en-US" altLang="ja-JP" sz="2000" dirty="0">
                  <a:solidFill>
                    <a:srgbClr val="000000"/>
                  </a:solidFill>
                  <a:latin typeface="MathJax_Math-italic"/>
                </a:endParaRPr>
              </a:p>
              <a:p>
                <a:pPr eaLnBrk="1" hangingPunct="1"/>
                <a:endParaRPr lang="en-US" altLang="ja-JP" sz="2000" dirty="0">
                  <a:solidFill>
                    <a:srgbClr val="000000"/>
                  </a:solidFill>
                  <a:latin typeface="MathJax_Math-italic"/>
                </a:endParaRPr>
              </a:p>
              <a:p>
                <a:pPr eaLnBrk="1" hangingPunct="1"/>
                <a:endParaRPr lang="en-US" altLang="ja-JP" sz="2000" dirty="0">
                  <a:solidFill>
                    <a:srgbClr val="000000"/>
                  </a:solidFill>
                  <a:latin typeface="MathJax_Math-italic"/>
                </a:endParaRPr>
              </a:p>
              <a:p>
                <a:pPr eaLnBrk="1" hangingPunct="1"/>
                <a:endParaRPr lang="en-US" altLang="ja-JP" sz="2000" dirty="0">
                  <a:solidFill>
                    <a:srgbClr val="000000"/>
                  </a:solidFill>
                  <a:latin typeface="MathJax_Math-italic"/>
                </a:endParaRPr>
              </a:p>
              <a:p>
                <a:pPr eaLnBrk="1" hangingPunct="1"/>
                <a:br>
                  <a:rPr lang="en-US" altLang="zh-CN" sz="2000" dirty="0"/>
                </a:b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p:txBody>
          </p:sp>
        </mc:Choice>
        <mc:Fallback xmlns="">
          <p:sp>
            <p:nvSpPr>
              <p:cNvPr id="9" name="Text Box 3"/>
              <p:cNvSpPr txBox="1">
                <a:spLocks noRot="1" noChangeAspect="1" noMove="1" noResize="1" noEditPoints="1" noAdjustHandles="1" noChangeArrowheads="1" noChangeShapeType="1" noTextEdit="1"/>
              </p:cNvSpPr>
              <p:nvPr/>
            </p:nvSpPr>
            <p:spPr bwMode="auto">
              <a:xfrm>
                <a:off x="200248" y="764704"/>
                <a:ext cx="9505503" cy="5880841"/>
              </a:xfrm>
              <a:prstGeom prst="rect">
                <a:avLst/>
              </a:prstGeom>
              <a:blipFill>
                <a:blip r:embed="rId3"/>
                <a:stretch>
                  <a:fillRect l="-706" t="-829" r="-38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085093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２</a:t>
            </a:r>
            <a:r>
              <a:rPr kumimoji="1" lang="en-US" altLang="ja-JP" dirty="0"/>
              <a:t>.</a:t>
            </a:r>
            <a:r>
              <a:rPr kumimoji="1" lang="ja-JP" altLang="en-US" dirty="0"/>
              <a:t>２</a:t>
            </a:r>
            <a:r>
              <a:rPr lang="ja-JP" altLang="en-US" dirty="0"/>
              <a:t>例２：ランダム効果を考えたポアソン回帰モデル</a:t>
            </a:r>
            <a:endParaRPr kumimoji="1" lang="ja-JP" altLang="en-US" dirty="0"/>
          </a:p>
        </p:txBody>
      </p:sp>
      <p:sp>
        <p:nvSpPr>
          <p:cNvPr id="9" name="Text Box 3"/>
          <p:cNvSpPr txBox="1">
            <a:spLocks noChangeArrowheads="1"/>
          </p:cNvSpPr>
          <p:nvPr/>
        </p:nvSpPr>
        <p:spPr bwMode="auto">
          <a:xfrm>
            <a:off x="200248" y="764704"/>
            <a:ext cx="9505503" cy="655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80975" indent="-180975" eaLnBrk="0" hangingPunct="0">
              <a:defRPr kumimoji="1" sz="2200">
                <a:solidFill>
                  <a:schemeClr val="bg1"/>
                </a:solidFill>
                <a:latin typeface="Times New Roman" pitchFamily="18" charset="0"/>
                <a:ea typeface="ＭＳ Ｐゴシック" pitchFamily="50" charset="-128"/>
              </a:defRPr>
            </a:lvl1pPr>
            <a:lvl2pPr marL="742950" indent="-285750" eaLnBrk="0" hangingPunct="0">
              <a:defRPr kumimoji="1" sz="2200">
                <a:solidFill>
                  <a:schemeClr val="bg1"/>
                </a:solidFill>
                <a:latin typeface="Times New Roman" pitchFamily="18" charset="0"/>
                <a:ea typeface="ＭＳ Ｐゴシック" pitchFamily="50" charset="-128"/>
              </a:defRPr>
            </a:lvl2pPr>
            <a:lvl3pPr marL="1143000" indent="-228600" eaLnBrk="0" hangingPunct="0">
              <a:defRPr kumimoji="1" sz="2200">
                <a:solidFill>
                  <a:schemeClr val="bg1"/>
                </a:solidFill>
                <a:latin typeface="Times New Roman" pitchFamily="18" charset="0"/>
                <a:ea typeface="ＭＳ Ｐゴシック" pitchFamily="50" charset="-128"/>
              </a:defRPr>
            </a:lvl3pPr>
            <a:lvl4pPr marL="1600200" indent="-228600" eaLnBrk="0" hangingPunct="0">
              <a:defRPr kumimoji="1" sz="2200">
                <a:solidFill>
                  <a:schemeClr val="bg1"/>
                </a:solidFill>
                <a:latin typeface="Times New Roman" pitchFamily="18" charset="0"/>
                <a:ea typeface="ＭＳ Ｐゴシック" pitchFamily="50" charset="-128"/>
              </a:defRPr>
            </a:lvl4pPr>
            <a:lvl5pPr marL="2057400" indent="-228600" eaLnBrk="0" hangingPunct="0">
              <a:defRPr kumimoji="1" sz="2200">
                <a:solidFill>
                  <a:schemeClr val="bg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9pPr>
          </a:lstStyle>
          <a:p>
            <a:pPr eaLnBrk="1" hangingPunct="1"/>
            <a:endParaRPr lang="en-US" altLang="ja-JP" sz="2000" dirty="0">
              <a:solidFill>
                <a:srgbClr val="000000"/>
              </a:solidFill>
              <a:latin typeface="MathJax_Math-italic"/>
            </a:endParaRPr>
          </a:p>
          <a:p>
            <a:pPr eaLnBrk="1" hangingPunct="1"/>
            <a:endParaRPr lang="en-US" altLang="ja-JP" sz="2000" dirty="0">
              <a:solidFill>
                <a:srgbClr val="000000"/>
              </a:solidFill>
              <a:latin typeface="MathJax_Math-italic"/>
            </a:endParaRPr>
          </a:p>
          <a:p>
            <a:pPr eaLnBrk="1" hangingPunct="1"/>
            <a:endParaRPr lang="en-US" altLang="ja-JP" sz="2000" dirty="0">
              <a:solidFill>
                <a:srgbClr val="000000"/>
              </a:solidFill>
              <a:latin typeface="MathJax_Math-italic"/>
            </a:endParaRPr>
          </a:p>
          <a:p>
            <a:pPr eaLnBrk="1" hangingPunct="1"/>
            <a:endParaRPr lang="en-US" altLang="ja-JP" sz="2000" dirty="0">
              <a:solidFill>
                <a:srgbClr val="000000"/>
              </a:solidFill>
              <a:latin typeface="MathJax_Math-italic"/>
            </a:endParaRPr>
          </a:p>
          <a:p>
            <a:pPr eaLnBrk="1" hangingPunct="1"/>
            <a:endParaRPr lang="en-US" altLang="ja-JP" sz="2000" dirty="0">
              <a:solidFill>
                <a:srgbClr val="000000"/>
              </a:solidFill>
              <a:latin typeface="MathJax_Math-italic"/>
            </a:endParaRPr>
          </a:p>
          <a:p>
            <a:pPr eaLnBrk="1" hangingPunct="1"/>
            <a:endParaRPr lang="en-US" altLang="ja-JP" sz="2000" dirty="0">
              <a:solidFill>
                <a:srgbClr val="000000"/>
              </a:solidFill>
              <a:latin typeface="MathJax_Math-italic"/>
            </a:endParaRPr>
          </a:p>
          <a:p>
            <a:pPr eaLnBrk="1" hangingPunct="1"/>
            <a:endParaRPr lang="en-US" altLang="ja-JP" sz="2000" dirty="0">
              <a:solidFill>
                <a:srgbClr val="000000"/>
              </a:solidFill>
              <a:latin typeface="MathJax_Math-italic"/>
            </a:endParaRPr>
          </a:p>
          <a:p>
            <a:pPr eaLnBrk="1" hangingPunct="1"/>
            <a:r>
              <a:rPr lang="ja-JP" altLang="en-US" sz="2000" dirty="0">
                <a:solidFill>
                  <a:srgbClr val="000000"/>
                </a:solidFill>
                <a:latin typeface="MathJax_Math-italic"/>
              </a:rPr>
              <a:t>係数が変わった。</a:t>
            </a:r>
            <a:endParaRPr lang="en-US" altLang="ja-JP" sz="2000" dirty="0">
              <a:solidFill>
                <a:srgbClr val="000000"/>
              </a:solidFill>
              <a:latin typeface="MathJax_Math-italic"/>
            </a:endParaRPr>
          </a:p>
          <a:p>
            <a:pPr eaLnBrk="1" hangingPunct="1"/>
            <a:r>
              <a:rPr lang="ja-JP" altLang="en-US" sz="2000" dirty="0">
                <a:solidFill>
                  <a:srgbClr val="000000"/>
                </a:solidFill>
                <a:latin typeface="MathJax_Math-italic"/>
              </a:rPr>
              <a:t>これは当然、遺漏変数みたいな感じだから、元の説明変数は内生性の問題が存在している。</a:t>
            </a:r>
            <a:endParaRPr lang="en-US" altLang="ja-JP" sz="2000" dirty="0">
              <a:solidFill>
                <a:srgbClr val="000000"/>
              </a:solidFill>
              <a:latin typeface="MathJax_Math-italic"/>
            </a:endParaRPr>
          </a:p>
          <a:p>
            <a:pPr eaLnBrk="1" hangingPunct="1"/>
            <a:endParaRPr lang="en-US" altLang="ja-JP" sz="2000" dirty="0">
              <a:solidFill>
                <a:srgbClr val="000000"/>
              </a:solidFill>
              <a:latin typeface="MathJax_Math-italic"/>
            </a:endParaRPr>
          </a:p>
          <a:p>
            <a:pPr eaLnBrk="1" hangingPunct="1"/>
            <a:r>
              <a:rPr lang="ja-JP" altLang="en-US" sz="2000" dirty="0">
                <a:solidFill>
                  <a:srgbClr val="000000"/>
                </a:solidFill>
                <a:latin typeface="MathJax_Math-italic"/>
              </a:rPr>
              <a:t>気温の係数をみると、普通のポアソン回帰モデルは</a:t>
            </a:r>
            <a:r>
              <a:rPr lang="en-US" altLang="ja-JP" sz="2000" dirty="0">
                <a:solidFill>
                  <a:srgbClr val="000000"/>
                </a:solidFill>
                <a:latin typeface="MathJax_Math-italic"/>
              </a:rPr>
              <a:t>0.06</a:t>
            </a:r>
            <a:r>
              <a:rPr lang="ja-JP" altLang="en-US" sz="2000" dirty="0">
                <a:solidFill>
                  <a:srgbClr val="000000"/>
                </a:solidFill>
                <a:latin typeface="MathJax_Math-italic"/>
              </a:rPr>
              <a:t>、解釈は天気が晴れると、釣獲尾数は</a:t>
            </a:r>
            <a:r>
              <a:rPr lang="en-US" altLang="ja-JP" sz="2000" dirty="0">
                <a:solidFill>
                  <a:srgbClr val="000000"/>
                </a:solidFill>
                <a:latin typeface="MathJax_Math-italic"/>
              </a:rPr>
              <a:t>exp</a:t>
            </a:r>
            <a:r>
              <a:rPr lang="ja-JP" altLang="en-US" sz="2000" dirty="0">
                <a:solidFill>
                  <a:srgbClr val="000000"/>
                </a:solidFill>
                <a:latin typeface="MathJax_Math-italic"/>
              </a:rPr>
              <a:t>（</a:t>
            </a:r>
            <a:r>
              <a:rPr lang="en-US" altLang="ja-JP" sz="2000" dirty="0">
                <a:solidFill>
                  <a:srgbClr val="000000"/>
                </a:solidFill>
                <a:latin typeface="MathJax_Math-italic"/>
              </a:rPr>
              <a:t>0.06</a:t>
            </a:r>
            <a:r>
              <a:rPr lang="ja-JP" altLang="en-US" sz="2000" dirty="0">
                <a:solidFill>
                  <a:srgbClr val="000000"/>
                </a:solidFill>
                <a:latin typeface="MathJax_Math-italic"/>
              </a:rPr>
              <a:t>）倍上がる。混合モデルで</a:t>
            </a:r>
            <a:r>
              <a:rPr lang="en-US" altLang="ja-JP" sz="2000" dirty="0">
                <a:solidFill>
                  <a:srgbClr val="000000"/>
                </a:solidFill>
                <a:latin typeface="MathJax_Math-italic"/>
              </a:rPr>
              <a:t>0.07</a:t>
            </a:r>
            <a:r>
              <a:rPr lang="ja-JP" altLang="en-US" sz="2000" dirty="0">
                <a:solidFill>
                  <a:srgbClr val="000000"/>
                </a:solidFill>
                <a:latin typeface="MathJax_Math-italic"/>
              </a:rPr>
              <a:t>、より大きくなった。</a:t>
            </a:r>
            <a:endParaRPr lang="en-US" altLang="ja-JP" sz="2000" dirty="0">
              <a:solidFill>
                <a:srgbClr val="000000"/>
              </a:solidFill>
              <a:latin typeface="MathJax_Math-italic"/>
            </a:endParaRPr>
          </a:p>
          <a:p>
            <a:pPr eaLnBrk="1" hangingPunct="1"/>
            <a:r>
              <a:rPr lang="ja-JP" altLang="en-US" sz="2000" dirty="0">
                <a:solidFill>
                  <a:srgbClr val="000000"/>
                </a:solidFill>
                <a:latin typeface="MathJax_Math-italic"/>
              </a:rPr>
              <a:t>つまり、このランダム効果と気温の負の相関があって、気温の係数を過小評価しまった。</a:t>
            </a:r>
            <a:endParaRPr lang="en-US" altLang="ja-JP" sz="2000" dirty="0">
              <a:solidFill>
                <a:srgbClr val="000000"/>
              </a:solidFill>
              <a:latin typeface="MathJax_Math-italic"/>
            </a:endParaRPr>
          </a:p>
          <a:p>
            <a:pPr eaLnBrk="1" hangingPunct="1"/>
            <a:r>
              <a:rPr lang="ja-JP" altLang="en-US" sz="2000" dirty="0">
                <a:solidFill>
                  <a:srgbClr val="000000"/>
                </a:solidFill>
                <a:latin typeface="MathJax_Math-italic"/>
              </a:rPr>
              <a:t>例えば、気温が上がると、釣り人の気分が悪くなったり、釣獲尾数が下がっていく。</a:t>
            </a:r>
            <a:endParaRPr lang="en-US" altLang="ja-JP" sz="2000" dirty="0">
              <a:solidFill>
                <a:srgbClr val="000000"/>
              </a:solidFill>
              <a:latin typeface="MathJax_Math-italic"/>
            </a:endParaRPr>
          </a:p>
          <a:p>
            <a:pPr eaLnBrk="1" hangingPunct="1"/>
            <a:endParaRPr lang="en-US" altLang="ja-JP" sz="2000" dirty="0">
              <a:solidFill>
                <a:srgbClr val="000000"/>
              </a:solidFill>
              <a:latin typeface="MathJax_Math-italic"/>
            </a:endParaRPr>
          </a:p>
          <a:p>
            <a:pPr eaLnBrk="1" hangingPunct="1"/>
            <a:r>
              <a:rPr lang="en-US" altLang="ja-JP" sz="2000" dirty="0">
                <a:solidFill>
                  <a:srgbClr val="000000"/>
                </a:solidFill>
                <a:latin typeface="MathJax_Math-italic"/>
              </a:rPr>
              <a:t> </a:t>
            </a:r>
            <a:r>
              <a:rPr lang="ja-JP" altLang="en-US" sz="2000" dirty="0">
                <a:solidFill>
                  <a:srgbClr val="000000"/>
                </a:solidFill>
                <a:latin typeface="MathJax_Math-italic"/>
              </a:rPr>
              <a:t>でも、こういう関係は普通のポアソン回帰モデルで工夫されなかったから、この効果が全部気温の係数に反映されちゃった。</a:t>
            </a:r>
            <a:endParaRPr lang="en-US" altLang="ja-JP" sz="2000" dirty="0">
              <a:solidFill>
                <a:srgbClr val="000000"/>
              </a:solidFill>
              <a:latin typeface="MathJax_Math-italic"/>
            </a:endParaRPr>
          </a:p>
          <a:p>
            <a:pPr eaLnBrk="1" hangingPunct="1"/>
            <a:endParaRPr lang="en-US" altLang="ja-JP" sz="2000" dirty="0">
              <a:solidFill>
                <a:srgbClr val="000000"/>
              </a:solidFill>
              <a:latin typeface="MathJax_Math-italic"/>
            </a:endParaRPr>
          </a:p>
          <a:p>
            <a:pPr eaLnBrk="1" hangingPunct="1"/>
            <a:br>
              <a:rPr lang="en-US" altLang="zh-CN" sz="2000" dirty="0"/>
            </a:b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p:txBody>
      </p:sp>
      <p:pic>
        <p:nvPicPr>
          <p:cNvPr id="3" name="图片 2">
            <a:extLst>
              <a:ext uri="{FF2B5EF4-FFF2-40B4-BE49-F238E27FC236}">
                <a16:creationId xmlns:a16="http://schemas.microsoft.com/office/drawing/2014/main" id="{BB60C07A-12A8-4A71-BE7D-96B14A037A1D}"/>
              </a:ext>
            </a:extLst>
          </p:cNvPr>
          <p:cNvPicPr>
            <a:picLocks noChangeAspect="1"/>
          </p:cNvPicPr>
          <p:nvPr/>
        </p:nvPicPr>
        <p:blipFill>
          <a:blip r:embed="rId3"/>
          <a:stretch>
            <a:fillRect/>
          </a:stretch>
        </p:blipFill>
        <p:spPr>
          <a:xfrm>
            <a:off x="5313040" y="620688"/>
            <a:ext cx="4293727" cy="2344875"/>
          </a:xfrm>
          <a:prstGeom prst="rect">
            <a:avLst/>
          </a:prstGeom>
        </p:spPr>
      </p:pic>
      <p:pic>
        <p:nvPicPr>
          <p:cNvPr id="4" name="图片 3">
            <a:extLst>
              <a:ext uri="{FF2B5EF4-FFF2-40B4-BE49-F238E27FC236}">
                <a16:creationId xmlns:a16="http://schemas.microsoft.com/office/drawing/2014/main" id="{F9DE9703-98B7-42FB-B596-AF083BCD8E20}"/>
              </a:ext>
            </a:extLst>
          </p:cNvPr>
          <p:cNvPicPr>
            <a:picLocks noChangeAspect="1"/>
          </p:cNvPicPr>
          <p:nvPr/>
        </p:nvPicPr>
        <p:blipFill>
          <a:blip r:embed="rId4"/>
          <a:stretch>
            <a:fillRect/>
          </a:stretch>
        </p:blipFill>
        <p:spPr>
          <a:xfrm>
            <a:off x="5005" y="673383"/>
            <a:ext cx="5366951" cy="2292180"/>
          </a:xfrm>
          <a:prstGeom prst="rect">
            <a:avLst/>
          </a:prstGeom>
        </p:spPr>
      </p:pic>
    </p:spTree>
    <p:extLst>
      <p:ext uri="{BB962C8B-B14F-4D97-AF65-F5344CB8AC3E}">
        <p14:creationId xmlns:p14="http://schemas.microsoft.com/office/powerpoint/2010/main" val="3730827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２</a:t>
            </a:r>
            <a:r>
              <a:rPr kumimoji="1" lang="en-US" altLang="ja-JP" dirty="0"/>
              <a:t>.</a:t>
            </a:r>
            <a:r>
              <a:rPr kumimoji="1" lang="ja-JP" altLang="en-US" dirty="0"/>
              <a:t>２</a:t>
            </a:r>
            <a:r>
              <a:rPr lang="ja-JP" altLang="en-US" dirty="0"/>
              <a:t>例２：ランダム効果を考えたポアソン回帰モデル</a:t>
            </a:r>
            <a:endParaRPr kumimoji="1" lang="ja-JP" altLang="en-US" dirty="0"/>
          </a:p>
        </p:txBody>
      </p:sp>
      <p:sp>
        <p:nvSpPr>
          <p:cNvPr id="9" name="Text Box 3"/>
          <p:cNvSpPr txBox="1">
            <a:spLocks noChangeArrowheads="1"/>
          </p:cNvSpPr>
          <p:nvPr/>
        </p:nvSpPr>
        <p:spPr bwMode="auto">
          <a:xfrm>
            <a:off x="128464" y="764704"/>
            <a:ext cx="9505503" cy="655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80975" indent="-180975" eaLnBrk="0" hangingPunct="0">
              <a:defRPr kumimoji="1" sz="2200">
                <a:solidFill>
                  <a:schemeClr val="bg1"/>
                </a:solidFill>
                <a:latin typeface="Times New Roman" pitchFamily="18" charset="0"/>
                <a:ea typeface="ＭＳ Ｐゴシック" pitchFamily="50" charset="-128"/>
              </a:defRPr>
            </a:lvl1pPr>
            <a:lvl2pPr marL="742950" indent="-285750" eaLnBrk="0" hangingPunct="0">
              <a:defRPr kumimoji="1" sz="2200">
                <a:solidFill>
                  <a:schemeClr val="bg1"/>
                </a:solidFill>
                <a:latin typeface="Times New Roman" pitchFamily="18" charset="0"/>
                <a:ea typeface="ＭＳ Ｐゴシック" pitchFamily="50" charset="-128"/>
              </a:defRPr>
            </a:lvl2pPr>
            <a:lvl3pPr marL="1143000" indent="-228600" eaLnBrk="0" hangingPunct="0">
              <a:defRPr kumimoji="1" sz="2200">
                <a:solidFill>
                  <a:schemeClr val="bg1"/>
                </a:solidFill>
                <a:latin typeface="Times New Roman" pitchFamily="18" charset="0"/>
                <a:ea typeface="ＭＳ Ｐゴシック" pitchFamily="50" charset="-128"/>
              </a:defRPr>
            </a:lvl3pPr>
            <a:lvl4pPr marL="1600200" indent="-228600" eaLnBrk="0" hangingPunct="0">
              <a:defRPr kumimoji="1" sz="2200">
                <a:solidFill>
                  <a:schemeClr val="bg1"/>
                </a:solidFill>
                <a:latin typeface="Times New Roman" pitchFamily="18" charset="0"/>
                <a:ea typeface="ＭＳ Ｐゴシック" pitchFamily="50" charset="-128"/>
              </a:defRPr>
            </a:lvl4pPr>
            <a:lvl5pPr marL="2057400" indent="-228600" eaLnBrk="0" hangingPunct="0">
              <a:defRPr kumimoji="1" sz="2200">
                <a:solidFill>
                  <a:schemeClr val="bg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9pPr>
          </a:lstStyle>
          <a:p>
            <a:pPr eaLnBrk="1" hangingPunct="1"/>
            <a:endParaRPr lang="en-US" altLang="ja-JP" sz="2000" dirty="0">
              <a:solidFill>
                <a:srgbClr val="000000"/>
              </a:solidFill>
              <a:latin typeface="MathJax_Math-italic"/>
            </a:endParaRPr>
          </a:p>
          <a:p>
            <a:pPr eaLnBrk="1" hangingPunct="1"/>
            <a:endParaRPr lang="en-US" altLang="ja-JP" sz="2000" dirty="0">
              <a:solidFill>
                <a:srgbClr val="000000"/>
              </a:solidFill>
              <a:latin typeface="MathJax_Math-italic"/>
            </a:endParaRPr>
          </a:p>
          <a:p>
            <a:pPr eaLnBrk="1" hangingPunct="1"/>
            <a:endParaRPr lang="en-US" altLang="ja-JP" sz="2000" dirty="0">
              <a:solidFill>
                <a:srgbClr val="000000"/>
              </a:solidFill>
              <a:latin typeface="MathJax_Math-italic"/>
            </a:endParaRPr>
          </a:p>
          <a:p>
            <a:pPr eaLnBrk="1" hangingPunct="1"/>
            <a:endParaRPr lang="en-US" altLang="ja-JP" sz="2000" dirty="0">
              <a:solidFill>
                <a:srgbClr val="000000"/>
              </a:solidFill>
              <a:latin typeface="MathJax_Math-italic"/>
            </a:endParaRPr>
          </a:p>
          <a:p>
            <a:pPr eaLnBrk="1" hangingPunct="1"/>
            <a:endParaRPr lang="en-US" altLang="ja-JP" sz="2000" dirty="0">
              <a:solidFill>
                <a:srgbClr val="000000"/>
              </a:solidFill>
              <a:latin typeface="MathJax_Math-italic"/>
            </a:endParaRPr>
          </a:p>
          <a:p>
            <a:pPr eaLnBrk="1" hangingPunct="1"/>
            <a:endParaRPr lang="en-US" altLang="ja-JP" sz="2000" dirty="0">
              <a:solidFill>
                <a:srgbClr val="000000"/>
              </a:solidFill>
              <a:latin typeface="MathJax_Math-italic"/>
            </a:endParaRPr>
          </a:p>
          <a:p>
            <a:pPr eaLnBrk="1" hangingPunct="1"/>
            <a:endParaRPr lang="en-US" altLang="ja-JP" sz="2000" dirty="0">
              <a:solidFill>
                <a:srgbClr val="000000"/>
              </a:solidFill>
              <a:latin typeface="MathJax_Math-italic"/>
            </a:endParaRPr>
          </a:p>
          <a:p>
            <a:pPr eaLnBrk="1" hangingPunct="1"/>
            <a:endParaRPr lang="en-US" altLang="ja-JP" sz="2000" dirty="0">
              <a:solidFill>
                <a:srgbClr val="000000"/>
              </a:solidFill>
              <a:latin typeface="MathJax_Math-italic"/>
            </a:endParaRPr>
          </a:p>
          <a:p>
            <a:pPr eaLnBrk="1" hangingPunct="1"/>
            <a:endParaRPr lang="en-US" altLang="ja-JP" sz="2000" dirty="0">
              <a:solidFill>
                <a:srgbClr val="000000"/>
              </a:solidFill>
              <a:latin typeface="MathJax_Math-italic"/>
            </a:endParaRPr>
          </a:p>
          <a:p>
            <a:pPr eaLnBrk="1" hangingPunct="1"/>
            <a:endParaRPr lang="en-US" altLang="ja-JP" sz="2000" dirty="0">
              <a:solidFill>
                <a:srgbClr val="000000"/>
              </a:solidFill>
              <a:latin typeface="MathJax_Math-italic"/>
            </a:endParaRPr>
          </a:p>
          <a:p>
            <a:pPr eaLnBrk="1" hangingPunct="1"/>
            <a:endParaRPr lang="en-US" altLang="ja-JP" sz="2000" dirty="0">
              <a:solidFill>
                <a:srgbClr val="000000"/>
              </a:solidFill>
              <a:latin typeface="MathJax_Math-italic"/>
            </a:endParaRPr>
          </a:p>
          <a:p>
            <a:pPr eaLnBrk="1" hangingPunct="1"/>
            <a:endParaRPr lang="en-US" altLang="ja-JP" sz="2000" dirty="0">
              <a:solidFill>
                <a:srgbClr val="000000"/>
              </a:solidFill>
              <a:latin typeface="MathJax_Math-italic"/>
            </a:endParaRPr>
          </a:p>
          <a:p>
            <a:pPr eaLnBrk="1" hangingPunct="1"/>
            <a:endParaRPr lang="en-US" altLang="ja-JP" sz="2000" dirty="0">
              <a:solidFill>
                <a:srgbClr val="000000"/>
              </a:solidFill>
              <a:latin typeface="MathJax_Math-italic"/>
            </a:endParaRPr>
          </a:p>
          <a:p>
            <a:pPr eaLnBrk="1" hangingPunct="1"/>
            <a:r>
              <a:rPr lang="ja-JP" altLang="en-US" sz="2000" dirty="0">
                <a:solidFill>
                  <a:srgbClr val="000000"/>
                </a:solidFill>
                <a:latin typeface="MathJax_Math-italic"/>
              </a:rPr>
              <a:t>そして、係数（パラメータ）の分散も大きくなった。</a:t>
            </a:r>
            <a:endParaRPr lang="en-US" altLang="ja-JP" sz="2000" dirty="0">
              <a:solidFill>
                <a:srgbClr val="000000"/>
              </a:solidFill>
              <a:latin typeface="MathJax_Math-italic"/>
            </a:endParaRPr>
          </a:p>
          <a:p>
            <a:pPr eaLnBrk="1" hangingPunct="1"/>
            <a:r>
              <a:rPr lang="ja-JP" altLang="en-US" sz="2000" dirty="0">
                <a:solidFill>
                  <a:srgbClr val="000000"/>
                </a:solidFill>
                <a:latin typeface="MathJax_Math-italic"/>
              </a:rPr>
              <a:t>どうして？？これはデータの分散に従う調整だ。</a:t>
            </a:r>
            <a:endParaRPr lang="en-US" altLang="ja-JP" sz="2000" dirty="0">
              <a:solidFill>
                <a:srgbClr val="000000"/>
              </a:solidFill>
              <a:latin typeface="MathJax_Math-italic"/>
            </a:endParaRPr>
          </a:p>
          <a:p>
            <a:pPr eaLnBrk="1" hangingPunct="1"/>
            <a:endParaRPr lang="en-US" altLang="ja-JP" sz="2000" dirty="0">
              <a:solidFill>
                <a:srgbClr val="000000"/>
              </a:solidFill>
              <a:latin typeface="MathJax_Math-italic"/>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データの分散が大きいから、パラメータらの事後分布は前より幅広くなるはず。</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そして、混合モデルは個体の特徴を考えたから、より良い予測効果が期待できる。</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rgbClr val="000000"/>
              </a:solidFill>
              <a:latin typeface="MathJax_Math-italic"/>
            </a:endParaRPr>
          </a:p>
          <a:p>
            <a:pPr eaLnBrk="1" hangingPunct="1"/>
            <a:br>
              <a:rPr lang="en-US" altLang="zh-CN" sz="2000" dirty="0"/>
            </a:b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p:txBody>
      </p:sp>
      <p:pic>
        <p:nvPicPr>
          <p:cNvPr id="5" name="图片 4">
            <a:extLst>
              <a:ext uri="{FF2B5EF4-FFF2-40B4-BE49-F238E27FC236}">
                <a16:creationId xmlns:a16="http://schemas.microsoft.com/office/drawing/2014/main" id="{AAE14CD2-5855-4442-99F1-509B23CED961}"/>
              </a:ext>
            </a:extLst>
          </p:cNvPr>
          <p:cNvPicPr>
            <a:picLocks noChangeAspect="1"/>
          </p:cNvPicPr>
          <p:nvPr/>
        </p:nvPicPr>
        <p:blipFill>
          <a:blip r:embed="rId3"/>
          <a:stretch>
            <a:fillRect/>
          </a:stretch>
        </p:blipFill>
        <p:spPr>
          <a:xfrm>
            <a:off x="416496" y="504000"/>
            <a:ext cx="3553802" cy="4193777"/>
          </a:xfrm>
          <a:prstGeom prst="rect">
            <a:avLst/>
          </a:prstGeom>
        </p:spPr>
      </p:pic>
      <p:pic>
        <p:nvPicPr>
          <p:cNvPr id="6" name="图片 5">
            <a:extLst>
              <a:ext uri="{FF2B5EF4-FFF2-40B4-BE49-F238E27FC236}">
                <a16:creationId xmlns:a16="http://schemas.microsoft.com/office/drawing/2014/main" id="{04E6AC2A-5AF9-44D2-A48E-8958A3FE311A}"/>
              </a:ext>
            </a:extLst>
          </p:cNvPr>
          <p:cNvPicPr>
            <a:picLocks noChangeAspect="1"/>
          </p:cNvPicPr>
          <p:nvPr/>
        </p:nvPicPr>
        <p:blipFill>
          <a:blip r:embed="rId4"/>
          <a:stretch>
            <a:fillRect/>
          </a:stretch>
        </p:blipFill>
        <p:spPr>
          <a:xfrm>
            <a:off x="5601295" y="404664"/>
            <a:ext cx="4104456" cy="4968552"/>
          </a:xfrm>
          <a:prstGeom prst="rect">
            <a:avLst/>
          </a:prstGeom>
        </p:spPr>
      </p:pic>
    </p:spTree>
    <p:extLst>
      <p:ext uri="{BB962C8B-B14F-4D97-AF65-F5344CB8AC3E}">
        <p14:creationId xmlns:p14="http://schemas.microsoft.com/office/powerpoint/2010/main" val="31543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２</a:t>
            </a:r>
            <a:r>
              <a:rPr kumimoji="1" lang="en-US" altLang="ja-JP" dirty="0"/>
              <a:t>.</a:t>
            </a:r>
            <a:r>
              <a:rPr kumimoji="1" lang="ja-JP" altLang="en-US" dirty="0"/>
              <a:t>２</a:t>
            </a:r>
            <a:r>
              <a:rPr lang="ja-JP" altLang="en-US" dirty="0"/>
              <a:t>例２：ランダム効果を考えたポアソン回帰モデル</a:t>
            </a:r>
            <a:endParaRPr kumimoji="1" lang="ja-JP" altLang="en-US" dirty="0"/>
          </a:p>
        </p:txBody>
      </p:sp>
      <p:sp>
        <p:nvSpPr>
          <p:cNvPr id="9" name="Text Box 3"/>
          <p:cNvSpPr txBox="1">
            <a:spLocks noChangeArrowheads="1"/>
          </p:cNvSpPr>
          <p:nvPr/>
        </p:nvSpPr>
        <p:spPr bwMode="auto">
          <a:xfrm>
            <a:off x="200248" y="764704"/>
            <a:ext cx="9505503" cy="59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80975" indent="-180975" eaLnBrk="0" hangingPunct="0">
              <a:defRPr kumimoji="1" sz="2200">
                <a:solidFill>
                  <a:schemeClr val="bg1"/>
                </a:solidFill>
                <a:latin typeface="Times New Roman" pitchFamily="18" charset="0"/>
                <a:ea typeface="ＭＳ Ｐゴシック" pitchFamily="50" charset="-128"/>
              </a:defRPr>
            </a:lvl1pPr>
            <a:lvl2pPr marL="742950" indent="-285750" eaLnBrk="0" hangingPunct="0">
              <a:defRPr kumimoji="1" sz="2200">
                <a:solidFill>
                  <a:schemeClr val="bg1"/>
                </a:solidFill>
                <a:latin typeface="Times New Roman" pitchFamily="18" charset="0"/>
                <a:ea typeface="ＭＳ Ｐゴシック" pitchFamily="50" charset="-128"/>
              </a:defRPr>
            </a:lvl2pPr>
            <a:lvl3pPr marL="1143000" indent="-228600" eaLnBrk="0" hangingPunct="0">
              <a:defRPr kumimoji="1" sz="2200">
                <a:solidFill>
                  <a:schemeClr val="bg1"/>
                </a:solidFill>
                <a:latin typeface="Times New Roman" pitchFamily="18" charset="0"/>
                <a:ea typeface="ＭＳ Ｐゴシック" pitchFamily="50" charset="-128"/>
              </a:defRPr>
            </a:lvl3pPr>
            <a:lvl4pPr marL="1600200" indent="-228600" eaLnBrk="0" hangingPunct="0">
              <a:defRPr kumimoji="1" sz="2200">
                <a:solidFill>
                  <a:schemeClr val="bg1"/>
                </a:solidFill>
                <a:latin typeface="Times New Roman" pitchFamily="18" charset="0"/>
                <a:ea typeface="ＭＳ Ｐゴシック" pitchFamily="50" charset="-128"/>
              </a:defRPr>
            </a:lvl4pPr>
            <a:lvl5pPr marL="2057400" indent="-228600" eaLnBrk="0" hangingPunct="0">
              <a:defRPr kumimoji="1" sz="2200">
                <a:solidFill>
                  <a:schemeClr val="bg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9pPr>
          </a:lstStyle>
          <a:p>
            <a:pPr eaLnBrk="1" hangingPunct="1"/>
            <a:endParaRPr lang="en-US" altLang="ja-JP" sz="2000" dirty="0">
              <a:solidFill>
                <a:srgbClr val="000000"/>
              </a:solidFill>
              <a:latin typeface="MathJax_Math-italic"/>
            </a:endParaRPr>
          </a:p>
          <a:p>
            <a:pPr eaLnBrk="1" hangingPunct="1"/>
            <a:endParaRPr lang="en-US" altLang="ja-JP" sz="2000" dirty="0">
              <a:solidFill>
                <a:srgbClr val="000000"/>
              </a:solidFill>
              <a:latin typeface="MathJax_Math-italic"/>
            </a:endParaRPr>
          </a:p>
          <a:p>
            <a:pPr eaLnBrk="1" hangingPunct="1"/>
            <a:endParaRPr lang="en-US" altLang="ja-JP" sz="2000" dirty="0">
              <a:solidFill>
                <a:srgbClr val="000000"/>
              </a:solidFill>
              <a:latin typeface="MathJax_Math-italic"/>
            </a:endParaRPr>
          </a:p>
          <a:p>
            <a:pPr eaLnBrk="1" hangingPunct="1"/>
            <a:endParaRPr lang="en-US" altLang="ja-JP" sz="2000" dirty="0">
              <a:solidFill>
                <a:srgbClr val="000000"/>
              </a:solidFill>
              <a:latin typeface="MathJax_Math-italic"/>
            </a:endParaRPr>
          </a:p>
          <a:p>
            <a:pPr eaLnBrk="1" hangingPunct="1"/>
            <a:endParaRPr lang="en-US" altLang="ja-JP" sz="2000" dirty="0">
              <a:solidFill>
                <a:srgbClr val="000000"/>
              </a:solidFill>
              <a:latin typeface="MathJax_Math-italic"/>
            </a:endParaRPr>
          </a:p>
          <a:p>
            <a:pPr eaLnBrk="1" hangingPunct="1"/>
            <a:endParaRPr lang="en-US" altLang="ja-JP" sz="2000" dirty="0">
              <a:solidFill>
                <a:srgbClr val="000000"/>
              </a:solidFill>
              <a:latin typeface="MathJax_Math-italic"/>
            </a:endParaRPr>
          </a:p>
          <a:p>
            <a:pPr eaLnBrk="1" hangingPunct="1"/>
            <a:endParaRPr lang="en-US" altLang="ja-JP" sz="2000" dirty="0">
              <a:solidFill>
                <a:srgbClr val="000000"/>
              </a:solidFill>
              <a:latin typeface="MathJax_Math-italic"/>
            </a:endParaRPr>
          </a:p>
          <a:p>
            <a:pPr eaLnBrk="1" hangingPunct="1"/>
            <a:endParaRPr lang="en-US" altLang="ja-JP" sz="2000" dirty="0">
              <a:solidFill>
                <a:srgbClr val="000000"/>
              </a:solidFill>
              <a:latin typeface="MathJax_Math-italic"/>
            </a:endParaRPr>
          </a:p>
          <a:p>
            <a:pPr eaLnBrk="1" hangingPunct="1"/>
            <a:endParaRPr lang="en-US" altLang="ja-JP" sz="2000" dirty="0">
              <a:solidFill>
                <a:srgbClr val="000000"/>
              </a:solidFill>
              <a:latin typeface="MathJax_Math-italic"/>
            </a:endParaRPr>
          </a:p>
          <a:p>
            <a:pPr eaLnBrk="1" hangingPunct="1"/>
            <a:endParaRPr lang="en-US" altLang="ja-JP" sz="2000" dirty="0">
              <a:solidFill>
                <a:srgbClr val="000000"/>
              </a:solidFill>
              <a:latin typeface="MathJax_Math-italic"/>
            </a:endParaRPr>
          </a:p>
          <a:p>
            <a:pPr eaLnBrk="1" hangingPunct="1"/>
            <a:endParaRPr lang="en-US" altLang="ja-JP" sz="2000" dirty="0">
              <a:solidFill>
                <a:srgbClr val="000000"/>
              </a:solidFill>
              <a:latin typeface="MathJax_Math-italic"/>
            </a:endParaRPr>
          </a:p>
          <a:p>
            <a:pPr eaLnBrk="1" hangingPunct="1"/>
            <a:r>
              <a:rPr lang="ja-JP" altLang="en-US" sz="2000" dirty="0">
                <a:solidFill>
                  <a:srgbClr val="000000"/>
                </a:solidFill>
                <a:latin typeface="MathJax_Math-italic"/>
              </a:rPr>
              <a:t>　　　　　　普通のポアソン回帰モデル　　　　　　　　　　　　　　　　混合モデル</a:t>
            </a:r>
            <a:endParaRPr lang="en-US" altLang="ja-JP" sz="2000" dirty="0">
              <a:solidFill>
                <a:srgbClr val="000000"/>
              </a:solidFill>
              <a:latin typeface="MathJax_Math-italic"/>
            </a:endParaRPr>
          </a:p>
          <a:p>
            <a:pPr eaLnBrk="1" hangingPunct="1"/>
            <a:endParaRPr lang="en-US" altLang="ja-JP" sz="2000" dirty="0">
              <a:solidFill>
                <a:srgbClr val="000000"/>
              </a:solidFill>
              <a:latin typeface="MathJax_Math-italic"/>
            </a:endParaRPr>
          </a:p>
          <a:p>
            <a:pPr eaLnBrk="1" hangingPunct="1"/>
            <a:r>
              <a:rPr lang="ja-JP" altLang="en-US" sz="2000" dirty="0">
                <a:solidFill>
                  <a:srgbClr val="000000"/>
                </a:solidFill>
                <a:latin typeface="MathJax_Math-italic"/>
              </a:rPr>
              <a:t>この二つのモデルの予測効果を見てみましょう</a:t>
            </a:r>
            <a:endParaRPr lang="en-US" altLang="ja-JP" sz="2000" dirty="0">
              <a:solidFill>
                <a:srgbClr val="000000"/>
              </a:solidFill>
              <a:latin typeface="MathJax_Math-italic"/>
            </a:endParaRPr>
          </a:p>
          <a:p>
            <a:pPr eaLnBrk="1" hangingPunct="1"/>
            <a:r>
              <a:rPr lang="ja-JP" altLang="en-US" sz="2000" dirty="0">
                <a:solidFill>
                  <a:srgbClr val="000000"/>
                </a:solidFill>
                <a:latin typeface="MathJax_Math-italic"/>
              </a:rPr>
              <a:t>色の濃い線で描かれたのが実際に観測されたデータ、</a:t>
            </a:r>
            <a:endParaRPr lang="en-US" altLang="ja-JP" sz="2000" dirty="0">
              <a:solidFill>
                <a:srgbClr val="000000"/>
              </a:solidFill>
              <a:latin typeface="MathJax_Math-italic"/>
            </a:endParaRPr>
          </a:p>
          <a:p>
            <a:pPr eaLnBrk="1" hangingPunct="1"/>
            <a:r>
              <a:rPr lang="ja-JP" altLang="en-US" sz="2000" dirty="0">
                <a:solidFill>
                  <a:srgbClr val="000000"/>
                </a:solidFill>
                <a:latin typeface="MathJax_Math-italic"/>
              </a:rPr>
              <a:t>薄い線で描かれているのがモデルから生成された乱数です，</a:t>
            </a:r>
            <a:r>
              <a:rPr lang="en-US" altLang="ja-JP" sz="2000" dirty="0">
                <a:solidFill>
                  <a:srgbClr val="000000"/>
                </a:solidFill>
                <a:latin typeface="MathJax_Math-italic"/>
              </a:rPr>
              <a:t>20</a:t>
            </a:r>
            <a:r>
              <a:rPr lang="ja-JP" altLang="en-US" sz="2000" dirty="0">
                <a:solidFill>
                  <a:srgbClr val="000000"/>
                </a:solidFill>
                <a:latin typeface="MathJax_Math-italic"/>
              </a:rPr>
              <a:t>回。</a:t>
            </a:r>
            <a:endParaRPr lang="en-US" altLang="ja-JP" sz="2000" dirty="0">
              <a:solidFill>
                <a:srgbClr val="000000"/>
              </a:solidFill>
              <a:latin typeface="MathJax_Math-italic"/>
            </a:endParaRPr>
          </a:p>
          <a:p>
            <a:pPr eaLnBrk="1" hangingPunct="1"/>
            <a:r>
              <a:rPr lang="ja-JP" altLang="en-US" sz="2000" dirty="0">
                <a:solidFill>
                  <a:srgbClr val="000000"/>
                </a:solidFill>
                <a:latin typeface="MathJax_Math-italic"/>
              </a:rPr>
              <a:t>ピタッと重なっているわけではありませんが、かなり改善してきたようです。</a:t>
            </a:r>
            <a:endParaRPr lang="en-US" altLang="ja-JP" sz="2000" dirty="0">
              <a:solidFill>
                <a:srgbClr val="000000"/>
              </a:solidFill>
              <a:latin typeface="MathJax_Math-italic"/>
            </a:endParaRPr>
          </a:p>
          <a:p>
            <a:pPr eaLnBrk="1" hangingPunct="1"/>
            <a:r>
              <a:rPr lang="ja-JP" altLang="en-US" sz="2000" dirty="0">
                <a:solidFill>
                  <a:srgbClr val="000000"/>
                </a:solidFill>
                <a:latin typeface="MathJax_Math-italic"/>
              </a:rPr>
              <a:t>これで、混合モデルが評価されるといってもいいでしょう</a:t>
            </a:r>
            <a:br>
              <a:rPr lang="en-US" altLang="zh-CN" sz="2000" dirty="0"/>
            </a:b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p:txBody>
      </p:sp>
      <p:pic>
        <p:nvPicPr>
          <p:cNvPr id="3" name="图片 2">
            <a:extLst>
              <a:ext uri="{FF2B5EF4-FFF2-40B4-BE49-F238E27FC236}">
                <a16:creationId xmlns:a16="http://schemas.microsoft.com/office/drawing/2014/main" id="{83F8076E-EB16-4B1F-B25D-749F8DECE7E7}"/>
              </a:ext>
            </a:extLst>
          </p:cNvPr>
          <p:cNvPicPr>
            <a:picLocks noChangeAspect="1"/>
          </p:cNvPicPr>
          <p:nvPr/>
        </p:nvPicPr>
        <p:blipFill>
          <a:blip r:embed="rId3"/>
          <a:stretch>
            <a:fillRect/>
          </a:stretch>
        </p:blipFill>
        <p:spPr>
          <a:xfrm>
            <a:off x="163106" y="620688"/>
            <a:ext cx="4632854" cy="3559094"/>
          </a:xfrm>
          <a:prstGeom prst="rect">
            <a:avLst/>
          </a:prstGeom>
        </p:spPr>
      </p:pic>
      <p:pic>
        <p:nvPicPr>
          <p:cNvPr id="4" name="图片 3">
            <a:extLst>
              <a:ext uri="{FF2B5EF4-FFF2-40B4-BE49-F238E27FC236}">
                <a16:creationId xmlns:a16="http://schemas.microsoft.com/office/drawing/2014/main" id="{0BC3F7A1-8A00-449D-9AB4-A86970906028}"/>
              </a:ext>
            </a:extLst>
          </p:cNvPr>
          <p:cNvPicPr>
            <a:picLocks noChangeAspect="1"/>
          </p:cNvPicPr>
          <p:nvPr/>
        </p:nvPicPr>
        <p:blipFill>
          <a:blip r:embed="rId4"/>
          <a:stretch>
            <a:fillRect/>
          </a:stretch>
        </p:blipFill>
        <p:spPr>
          <a:xfrm>
            <a:off x="5118790" y="999739"/>
            <a:ext cx="4586961" cy="3212700"/>
          </a:xfrm>
          <a:prstGeom prst="rect">
            <a:avLst/>
          </a:prstGeom>
        </p:spPr>
      </p:pic>
    </p:spTree>
    <p:extLst>
      <p:ext uri="{BB962C8B-B14F-4D97-AF65-F5344CB8AC3E}">
        <p14:creationId xmlns:p14="http://schemas.microsoft.com/office/powerpoint/2010/main" val="1843743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３．ランダム切片モデル</a:t>
            </a:r>
            <a:endParaRPr kumimoji="1" lang="ja-JP" altLang="en-US" dirty="0"/>
          </a:p>
        </p:txBody>
      </p:sp>
      <p:sp>
        <p:nvSpPr>
          <p:cNvPr id="9" name="Text Box 3"/>
          <p:cNvSpPr txBox="1">
            <a:spLocks noChangeArrowheads="1"/>
          </p:cNvSpPr>
          <p:nvPr/>
        </p:nvSpPr>
        <p:spPr bwMode="auto">
          <a:xfrm>
            <a:off x="200024" y="854710"/>
            <a:ext cx="9505503"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80975" indent="-180975" eaLnBrk="0" hangingPunct="0">
              <a:defRPr kumimoji="1" sz="2200">
                <a:solidFill>
                  <a:schemeClr val="bg1"/>
                </a:solidFill>
                <a:latin typeface="Times New Roman" pitchFamily="18" charset="0"/>
                <a:ea typeface="ＭＳ Ｐゴシック" pitchFamily="50" charset="-128"/>
              </a:defRPr>
            </a:lvl1pPr>
            <a:lvl2pPr marL="742950" indent="-285750" eaLnBrk="0" hangingPunct="0">
              <a:defRPr kumimoji="1" sz="2200">
                <a:solidFill>
                  <a:schemeClr val="bg1"/>
                </a:solidFill>
                <a:latin typeface="Times New Roman" pitchFamily="18" charset="0"/>
                <a:ea typeface="ＭＳ Ｐゴシック" pitchFamily="50" charset="-128"/>
              </a:defRPr>
            </a:lvl2pPr>
            <a:lvl3pPr marL="1143000" indent="-228600" eaLnBrk="0" hangingPunct="0">
              <a:defRPr kumimoji="1" sz="2200">
                <a:solidFill>
                  <a:schemeClr val="bg1"/>
                </a:solidFill>
                <a:latin typeface="Times New Roman" pitchFamily="18" charset="0"/>
                <a:ea typeface="ＭＳ Ｐゴシック" pitchFamily="50" charset="-128"/>
              </a:defRPr>
            </a:lvl3pPr>
            <a:lvl4pPr marL="1600200" indent="-228600" eaLnBrk="0" hangingPunct="0">
              <a:defRPr kumimoji="1" sz="2200">
                <a:solidFill>
                  <a:schemeClr val="bg1"/>
                </a:solidFill>
                <a:latin typeface="Times New Roman" pitchFamily="18" charset="0"/>
                <a:ea typeface="ＭＳ Ｐゴシック" pitchFamily="50" charset="-128"/>
              </a:defRPr>
            </a:lvl4pPr>
            <a:lvl5pPr marL="2057400" indent="-228600" eaLnBrk="0" hangingPunct="0">
              <a:defRPr kumimoji="1" sz="2200">
                <a:solidFill>
                  <a:schemeClr val="bg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9pPr>
          </a:lstStyle>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今まではすべてのデータに対してランダム効果を考えた。</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もし、今回の調査は人それぞれに何回も行われて、こういうランダム効果を考えれば、人それぞれの能力などによって異なる効果ですね。</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すべてのデータに対して異なることや異なるグループは異なることは全部ランダム切片モデルだとみなせる。</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つまり、各グループに対して、係数のパラメータは変わらないが、ただ切片が変わった。</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抽象的に考えれば、このモデルによって得られた回帰曲線はグループ別の自分なりの曲線になるはずだ。</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2204256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３．１例</a:t>
            </a:r>
            <a:r>
              <a:rPr lang="en-US" altLang="ja-JP" dirty="0"/>
              <a:t>3</a:t>
            </a:r>
            <a:r>
              <a:rPr lang="ja-JP" altLang="en-US" dirty="0"/>
              <a:t>：釣り獲尾数と気温、天気の関係（グループ分け）</a:t>
            </a:r>
            <a:endParaRPr kumimoji="1" lang="ja-JP" altLang="en-US" dirty="0"/>
          </a:p>
        </p:txBody>
      </p:sp>
      <mc:AlternateContent xmlns:mc="http://schemas.openxmlformats.org/markup-compatibility/2006" xmlns:a14="http://schemas.microsoft.com/office/drawing/2010/main">
        <mc:Choice Requires="a14">
          <p:sp>
            <p:nvSpPr>
              <p:cNvPr id="9" name="Text Box 3"/>
              <p:cNvSpPr txBox="1">
                <a:spLocks noChangeArrowheads="1"/>
              </p:cNvSpPr>
              <p:nvPr/>
            </p:nvSpPr>
            <p:spPr bwMode="auto">
              <a:xfrm>
                <a:off x="200024" y="854710"/>
                <a:ext cx="9505503" cy="470898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180975" indent="-180975" eaLnBrk="0" hangingPunct="0">
                  <a:defRPr kumimoji="1" sz="2200">
                    <a:solidFill>
                      <a:schemeClr val="bg1"/>
                    </a:solidFill>
                    <a:latin typeface="Times New Roman" pitchFamily="18" charset="0"/>
                    <a:ea typeface="ＭＳ Ｐゴシック" pitchFamily="50" charset="-128"/>
                  </a:defRPr>
                </a:lvl1pPr>
                <a:lvl2pPr marL="742950" indent="-285750" eaLnBrk="0" hangingPunct="0">
                  <a:defRPr kumimoji="1" sz="2200">
                    <a:solidFill>
                      <a:schemeClr val="bg1"/>
                    </a:solidFill>
                    <a:latin typeface="Times New Roman" pitchFamily="18" charset="0"/>
                    <a:ea typeface="ＭＳ Ｐゴシック" pitchFamily="50" charset="-128"/>
                  </a:defRPr>
                </a:lvl2pPr>
                <a:lvl3pPr marL="1143000" indent="-228600" eaLnBrk="0" hangingPunct="0">
                  <a:defRPr kumimoji="1" sz="2200">
                    <a:solidFill>
                      <a:schemeClr val="bg1"/>
                    </a:solidFill>
                    <a:latin typeface="Times New Roman" pitchFamily="18" charset="0"/>
                    <a:ea typeface="ＭＳ Ｐゴシック" pitchFamily="50" charset="-128"/>
                  </a:defRPr>
                </a:lvl3pPr>
                <a:lvl4pPr marL="1600200" indent="-228600" eaLnBrk="0" hangingPunct="0">
                  <a:defRPr kumimoji="1" sz="2200">
                    <a:solidFill>
                      <a:schemeClr val="bg1"/>
                    </a:solidFill>
                    <a:latin typeface="Times New Roman" pitchFamily="18" charset="0"/>
                    <a:ea typeface="ＭＳ Ｐゴシック" pitchFamily="50" charset="-128"/>
                  </a:defRPr>
                </a:lvl4pPr>
                <a:lvl5pPr marL="2057400" indent="-228600" eaLnBrk="0" hangingPunct="0">
                  <a:defRPr kumimoji="1" sz="2200">
                    <a:solidFill>
                      <a:schemeClr val="bg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9pPr>
              </a:lstStyle>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前例は調査ごとに変化する影響</a:t>
                </a:r>
                <a:r>
                  <a:rPr lang="en-US" altLang="ja-JP" sz="2000" dirty="0">
                    <a:solidFill>
                      <a:schemeClr val="tx1"/>
                    </a:solidFill>
                    <a:latin typeface="HGP創英角ｺﾞｼｯｸUB" panose="020B0900000000000000" pitchFamily="50" charset="-128"/>
                    <a:ea typeface="HGP創英角ｺﾞｼｯｸUB" panose="020B0900000000000000" pitchFamily="50" charset="-128"/>
                  </a:rPr>
                  <a:t>$</a:t>
                </a:r>
                <a:r>
                  <a:rPr lang="en-US" altLang="ja-JP" sz="2000" dirty="0" err="1">
                    <a:solidFill>
                      <a:schemeClr val="tx1"/>
                    </a:solidFill>
                    <a:latin typeface="HGP創英角ｺﾞｼｯｸUB" panose="020B0900000000000000" pitchFamily="50" charset="-128"/>
                    <a:ea typeface="HGP創英角ｺﾞｼｯｸUB" panose="020B0900000000000000" pitchFamily="50" charset="-128"/>
                  </a:rPr>
                  <a:t>r_i</a:t>
                </a:r>
                <a:r>
                  <a:rPr lang="en-US" altLang="ja-JP" sz="2000" dirty="0">
                    <a:solidFill>
                      <a:schemeClr val="tx1"/>
                    </a:solidFill>
                    <a:latin typeface="HGP創英角ｺﾞｼｯｸUB" panose="020B0900000000000000" pitchFamily="50" charset="-128"/>
                    <a:ea typeface="HGP創英角ｺﾞｼｯｸUB" panose="020B0900000000000000" pitchFamily="50" charset="-128"/>
                  </a:rPr>
                  <a:t>$</a:t>
                </a:r>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が存在と仮定された。</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今回は釣り人ごとに複数回の調査を行い、グループ別を分析し、</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つまり、釣り人ごとに変化する影響</a:t>
                </a:r>
                <a:r>
                  <a:rPr lang="en-US" altLang="ja-JP" sz="2000" dirty="0">
                    <a:solidFill>
                      <a:schemeClr val="tx1"/>
                    </a:solidFill>
                    <a:latin typeface="HGP創英角ｺﾞｼｯｸUB" panose="020B0900000000000000" pitchFamily="50" charset="-128"/>
                    <a:ea typeface="HGP創英角ｺﾞｼｯｸUB" panose="020B0900000000000000" pitchFamily="50" charset="-128"/>
                  </a:rPr>
                  <a:t>$</a:t>
                </a:r>
                <a:r>
                  <a:rPr lang="en-US" altLang="ja-JP" sz="2000" dirty="0" err="1">
                    <a:solidFill>
                      <a:schemeClr val="tx1"/>
                    </a:solidFill>
                    <a:latin typeface="HGP創英角ｺﾞｼｯｸUB" panose="020B0900000000000000" pitchFamily="50" charset="-128"/>
                    <a:ea typeface="HGP創英角ｺﾞｼｯｸUB" panose="020B0900000000000000" pitchFamily="50" charset="-128"/>
                  </a:rPr>
                  <a:t>r_k</a:t>
                </a:r>
                <a:r>
                  <a:rPr lang="en-US" altLang="ja-JP" sz="2000" dirty="0">
                    <a:solidFill>
                      <a:schemeClr val="tx1"/>
                    </a:solidFill>
                    <a:latin typeface="HGP創英角ｺﾞｼｯｸUB" panose="020B0900000000000000" pitchFamily="50" charset="-128"/>
                    <a:ea typeface="HGP創英角ｺﾞｼｯｸUB" panose="020B0900000000000000" pitchFamily="50" charset="-128"/>
                  </a:rPr>
                  <a:t>$</a:t>
                </a:r>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を見つけたい。</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グループ分けのランダム効果を考えたポアソン回帰モデルは以下になります。</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14:m>
                  <m:oMath xmlns:m="http://schemas.openxmlformats.org/officeDocument/2006/math">
                    <m:sSub>
                      <m:sSubPr>
                        <m:ctrlPr>
                          <a:rPr lang="en-US" altLang="ja-JP" sz="2000" i="1" dirty="0">
                            <a:solidFill>
                              <a:schemeClr val="tx1"/>
                            </a:solidFill>
                            <a:latin typeface="Cambria Math" panose="02040503050406030204" pitchFamily="18" charset="0"/>
                            <a:ea typeface="HGP創英角ｺﾞｼｯｸUB" panose="020B0900000000000000" pitchFamily="50" charset="-128"/>
                          </a:rPr>
                        </m:ctrlPr>
                      </m:sSubPr>
                      <m:e>
                        <m:r>
                          <m:rPr>
                            <m:sty m:val="p"/>
                          </m:rPr>
                          <a:rPr lang="en-US" altLang="zh-CN" sz="2000" i="1" dirty="0">
                            <a:solidFill>
                              <a:schemeClr val="tx1"/>
                            </a:solidFill>
                            <a:latin typeface="Cambria Math" panose="02040503050406030204" pitchFamily="18" charset="0"/>
                            <a:ea typeface="HGP創英角ｺﾞｼｯｸUB" panose="020B0900000000000000" pitchFamily="50" charset="-128"/>
                          </a:rPr>
                          <m:t>r</m:t>
                        </m:r>
                      </m:e>
                      <m:sub>
                        <m:r>
                          <m:rPr>
                            <m:sty m:val="p"/>
                          </m:rPr>
                          <a:rPr lang="en-US" altLang="zh-CN" sz="2000" i="1" dirty="0">
                            <a:solidFill>
                              <a:schemeClr val="tx1"/>
                            </a:solidFill>
                            <a:latin typeface="Cambria Math" panose="02040503050406030204" pitchFamily="18" charset="0"/>
                            <a:ea typeface="HGP創英角ｺﾞｼｯｸUB" panose="020B0900000000000000" pitchFamily="50" charset="-128"/>
                          </a:rPr>
                          <m:t>k</m:t>
                        </m:r>
                      </m:sub>
                    </m:sSub>
                    <m:r>
                      <a:rPr lang="en-US" altLang="zh-CN" sz="2000" i="1" dirty="0">
                        <a:solidFill>
                          <a:schemeClr val="tx1"/>
                        </a:solidFill>
                        <a:latin typeface="Cambria Math" panose="02040503050406030204" pitchFamily="18" charset="0"/>
                        <a:ea typeface="HGP創英角ｺﾞｼｯｸUB" panose="020B0900000000000000" pitchFamily="50" charset="-128"/>
                      </a:rPr>
                      <m:t> </m:t>
                    </m:r>
                  </m:oMath>
                </a14:m>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a:t>
                </a:r>
                <a:r>
                  <a:rPr lang="en-US" altLang="ja-JP" sz="2000" dirty="0">
                    <a:solidFill>
                      <a:schemeClr val="tx1"/>
                    </a:solidFill>
                    <a:latin typeface="HGP創英角ｺﾞｼｯｸUB" panose="020B0900000000000000" pitchFamily="50" charset="-128"/>
                    <a:ea typeface="HGP創英角ｺﾞｼｯｸUB" panose="020B0900000000000000" pitchFamily="50" charset="-128"/>
                  </a:rPr>
                  <a:t>Normal</a:t>
                </a:r>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a:t>
                </a:r>
                <a:r>
                  <a:rPr lang="en-US" altLang="ja-JP" sz="2000" dirty="0">
                    <a:solidFill>
                      <a:schemeClr val="tx1"/>
                    </a:solidFill>
                    <a:latin typeface="HGP創英角ｺﾞｼｯｸUB" panose="020B0900000000000000" pitchFamily="50" charset="-128"/>
                    <a:ea typeface="HGP創英角ｺﾞｼｯｸUB" panose="020B0900000000000000" pitchFamily="50" charset="-128"/>
                  </a:rPr>
                  <a:t>0</a:t>
                </a:r>
                <a14:m>
                  <m:oMath xmlns:m="http://schemas.openxmlformats.org/officeDocument/2006/math">
                    <m:sSup>
                      <m:sSupPr>
                        <m:ctrlPr>
                          <a:rPr lang="en-US" altLang="ja-JP" sz="2000" i="1" dirty="0" smtClean="0">
                            <a:solidFill>
                              <a:schemeClr val="tx1"/>
                            </a:solidFill>
                            <a:latin typeface="Cambria Math" panose="02040503050406030204" pitchFamily="18" charset="0"/>
                            <a:ea typeface="HGP創英角ｺﾞｼｯｸUB" panose="020B0900000000000000" pitchFamily="50" charset="-128"/>
                          </a:rPr>
                        </m:ctrlPr>
                      </m:sSupPr>
                      <m:e>
                        <m:r>
                          <a:rPr lang="zh-CN" altLang="en-US" sz="2000" i="1" dirty="0">
                            <a:solidFill>
                              <a:schemeClr val="tx1"/>
                            </a:solidFill>
                            <a:latin typeface="Cambria Math" panose="02040503050406030204" pitchFamily="18" charset="0"/>
                            <a:ea typeface="HGP創英角ｺﾞｼｯｸUB" panose="020B0900000000000000" pitchFamily="50" charset="-128"/>
                          </a:rPr>
                          <m:t>，</m:t>
                        </m:r>
                        <m:sSub>
                          <m:sSubPr>
                            <m:ctrlPr>
                              <a:rPr lang="en-US" altLang="ja-JP" sz="2000" i="1" dirty="0" smtClean="0">
                                <a:solidFill>
                                  <a:schemeClr val="tx1"/>
                                </a:solidFill>
                                <a:latin typeface="Cambria Math" panose="02040503050406030204" pitchFamily="18" charset="0"/>
                                <a:ea typeface="HGP創英角ｺﾞｼｯｸUB" panose="020B0900000000000000" pitchFamily="50" charset="-128"/>
                              </a:rPr>
                            </m:ctrlPr>
                          </m:sSubPr>
                          <m:e>
                            <m:r>
                              <a:rPr lang="ja-JP" altLang="en-US" sz="2000" i="1" dirty="0">
                                <a:solidFill>
                                  <a:schemeClr val="tx1"/>
                                </a:solidFill>
                                <a:latin typeface="Cambria Math" panose="02040503050406030204" pitchFamily="18" charset="0"/>
                                <a:ea typeface="HGP創英角ｺﾞｼｯｸUB" panose="020B0900000000000000" pitchFamily="50" charset="-128"/>
                              </a:rPr>
                              <m:t>𝜎</m:t>
                            </m:r>
                          </m:e>
                          <m:sub>
                            <m:r>
                              <m:rPr>
                                <m:sty m:val="p"/>
                              </m:rPr>
                              <a:rPr lang="en-US" altLang="zh-CN" sz="2000" i="1" dirty="0">
                                <a:solidFill>
                                  <a:schemeClr val="tx1"/>
                                </a:solidFill>
                                <a:latin typeface="Cambria Math" panose="02040503050406030204" pitchFamily="18" charset="0"/>
                                <a:ea typeface="HGP創英角ｺﾞｼｯｸUB" panose="020B0900000000000000" pitchFamily="50" charset="-128"/>
                              </a:rPr>
                              <m:t>r</m:t>
                            </m:r>
                          </m:sub>
                        </m:sSub>
                      </m:e>
                      <m:sup>
                        <m:r>
                          <a:rPr lang="en-US" altLang="ja-JP" sz="2000" b="0" i="1" dirty="0" smtClean="0">
                            <a:solidFill>
                              <a:schemeClr val="tx1"/>
                            </a:solidFill>
                            <a:latin typeface="Cambria Math" panose="02040503050406030204" pitchFamily="18" charset="0"/>
                            <a:ea typeface="HGP創英角ｺﾞｼｯｸUB" panose="020B0900000000000000" pitchFamily="50" charset="-128"/>
                          </a:rPr>
                          <m:t>2</m:t>
                        </m:r>
                      </m:sup>
                    </m:sSup>
                  </m:oMath>
                </a14:m>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en-US" altLang="ja-JP" sz="2000" dirty="0">
                    <a:solidFill>
                      <a:schemeClr val="tx1"/>
                    </a:solidFill>
                    <a:latin typeface="HGP創英角ｺﾞｼｯｸUB" panose="020B0900000000000000" pitchFamily="50" charset="-128"/>
                    <a:ea typeface="HGP創英角ｺﾞｼｯｸUB" panose="020B0900000000000000" pitchFamily="50" charset="-128"/>
                  </a:rPr>
                  <a:t>log(</a:t>
                </a:r>
                <a14:m>
                  <m:oMath xmlns:m="http://schemas.openxmlformats.org/officeDocument/2006/math">
                    <m:sSub>
                      <m:sSubPr>
                        <m:ctrlPr>
                          <a:rPr lang="en-US" altLang="ja-JP" sz="2000" i="1" dirty="0">
                            <a:solidFill>
                              <a:schemeClr val="tx1"/>
                            </a:solidFill>
                            <a:latin typeface="Cambria Math" panose="02040503050406030204" pitchFamily="18" charset="0"/>
                            <a:ea typeface="HGP創英角ｺﾞｼｯｸUB" panose="020B0900000000000000" pitchFamily="50" charset="-128"/>
                          </a:rPr>
                        </m:ctrlPr>
                      </m:sSubPr>
                      <m:e>
                        <m:r>
                          <a:rPr lang="ja-JP" altLang="en-US" sz="2000" i="1" dirty="0">
                            <a:solidFill>
                              <a:schemeClr val="tx1"/>
                            </a:solidFill>
                            <a:latin typeface="Cambria Math" panose="02040503050406030204" pitchFamily="18" charset="0"/>
                            <a:ea typeface="HGP創英角ｺﾞｼｯｸUB" panose="020B0900000000000000" pitchFamily="50" charset="-128"/>
                          </a:rPr>
                          <m:t>𝜆</m:t>
                        </m:r>
                      </m:e>
                      <m:sub>
                        <m:r>
                          <m:rPr>
                            <m:sty m:val="p"/>
                          </m:rPr>
                          <a:rPr lang="en-US" altLang="zh-CN" sz="2000" i="1" dirty="0">
                            <a:solidFill>
                              <a:schemeClr val="tx1"/>
                            </a:solidFill>
                            <a:latin typeface="Cambria Math" panose="02040503050406030204" pitchFamily="18" charset="0"/>
                            <a:ea typeface="HGP創英角ｺﾞｼｯｸUB" panose="020B0900000000000000" pitchFamily="50" charset="-128"/>
                          </a:rPr>
                          <m:t>i</m:t>
                        </m:r>
                      </m:sub>
                    </m:sSub>
                  </m:oMath>
                </a14:m>
                <a:r>
                  <a:rPr lang="en-US" altLang="ja-JP" sz="2000" dirty="0">
                    <a:solidFill>
                      <a:schemeClr val="tx1"/>
                    </a:solidFill>
                    <a:latin typeface="HGP創英角ｺﾞｼｯｸUB" panose="020B0900000000000000" pitchFamily="50" charset="-128"/>
                    <a:ea typeface="HGP創英角ｺﾞｼｯｸUB" panose="020B0900000000000000" pitchFamily="50" charset="-128"/>
                  </a:rPr>
                  <a:t>)=</a:t>
                </a:r>
                <a14:m>
                  <m:oMath xmlns:m="http://schemas.openxmlformats.org/officeDocument/2006/math">
                    <m:sSub>
                      <m:sSubPr>
                        <m:ctrlPr>
                          <a:rPr lang="en-US" altLang="ja-JP" sz="2000" i="1" dirty="0" smtClean="0">
                            <a:solidFill>
                              <a:schemeClr val="tx1"/>
                            </a:solidFill>
                            <a:latin typeface="Cambria Math" panose="02040503050406030204" pitchFamily="18" charset="0"/>
                            <a:ea typeface="HGP創英角ｺﾞｼｯｸUB" panose="020B0900000000000000" pitchFamily="50" charset="-128"/>
                          </a:rPr>
                        </m:ctrlPr>
                      </m:sSubPr>
                      <m:e>
                        <m:r>
                          <a:rPr lang="ja-JP" altLang="en-US" sz="2000" i="1" dirty="0">
                            <a:solidFill>
                              <a:schemeClr val="tx1"/>
                            </a:solidFill>
                            <a:latin typeface="Cambria Math" panose="02040503050406030204" pitchFamily="18" charset="0"/>
                            <a:ea typeface="HGP創英角ｺﾞｼｯｸUB" panose="020B0900000000000000" pitchFamily="50" charset="-128"/>
                          </a:rPr>
                          <m:t>𝛽</m:t>
                        </m:r>
                      </m:e>
                      <m:sub>
                        <m:r>
                          <a:rPr lang="en-US" altLang="ja-JP" sz="2000" b="0" i="1" dirty="0" smtClean="0">
                            <a:solidFill>
                              <a:schemeClr val="tx1"/>
                            </a:solidFill>
                            <a:latin typeface="Cambria Math" panose="02040503050406030204" pitchFamily="18" charset="0"/>
                            <a:ea typeface="HGP創英角ｺﾞｼｯｸUB" panose="020B0900000000000000" pitchFamily="50" charset="-128"/>
                          </a:rPr>
                          <m:t>0</m:t>
                        </m:r>
                      </m:sub>
                    </m:sSub>
                    <m:r>
                      <a:rPr lang="en-US" altLang="zh-CN" sz="2000" i="1" dirty="0">
                        <a:solidFill>
                          <a:schemeClr val="tx1"/>
                        </a:solidFill>
                        <a:latin typeface="Cambria Math" panose="02040503050406030204" pitchFamily="18" charset="0"/>
                        <a:ea typeface="HGP創英角ｺﾞｼｯｸUB" panose="020B0900000000000000" pitchFamily="50" charset="-128"/>
                      </a:rPr>
                      <m:t>+</m:t>
                    </m:r>
                  </m:oMath>
                </a14:m>
                <a:r>
                  <a:rPr lang="en-US" altLang="ja-JP" sz="2000" dirty="0">
                    <a:solidFill>
                      <a:schemeClr val="tx1"/>
                    </a:solidFill>
                    <a:ea typeface="HGP創英角ｺﾞｼｯｸUB" panose="020B0900000000000000" pitchFamily="50" charset="-128"/>
                  </a:rPr>
                  <a:t> </a:t>
                </a:r>
                <a14:m>
                  <m:oMath xmlns:m="http://schemas.openxmlformats.org/officeDocument/2006/math">
                    <m:sSub>
                      <m:sSubPr>
                        <m:ctrlPr>
                          <a:rPr lang="en-US" altLang="ja-JP" sz="2000" i="1" dirty="0">
                            <a:solidFill>
                              <a:schemeClr val="tx1"/>
                            </a:solidFill>
                            <a:latin typeface="Cambria Math" panose="02040503050406030204" pitchFamily="18" charset="0"/>
                            <a:ea typeface="HGP創英角ｺﾞｼｯｸUB" panose="020B0900000000000000" pitchFamily="50" charset="-128"/>
                          </a:rPr>
                        </m:ctrlPr>
                      </m:sSubPr>
                      <m:e>
                        <m:r>
                          <a:rPr lang="ja-JP" altLang="en-US" sz="2000" i="1" dirty="0">
                            <a:solidFill>
                              <a:schemeClr val="tx1"/>
                            </a:solidFill>
                            <a:latin typeface="Cambria Math" panose="02040503050406030204" pitchFamily="18" charset="0"/>
                            <a:ea typeface="HGP創英角ｺﾞｼｯｸUB" panose="020B0900000000000000" pitchFamily="50" charset="-128"/>
                          </a:rPr>
                          <m:t>𝛽</m:t>
                        </m:r>
                      </m:e>
                      <m:sub>
                        <m:r>
                          <a:rPr lang="en-US" altLang="ja-JP" sz="2000" b="0" i="1" dirty="0" smtClean="0">
                            <a:solidFill>
                              <a:schemeClr val="tx1"/>
                            </a:solidFill>
                            <a:latin typeface="Cambria Math" panose="02040503050406030204" pitchFamily="18" charset="0"/>
                            <a:ea typeface="HGP創英角ｺﾞｼｯｸUB" panose="020B0900000000000000" pitchFamily="50" charset="-128"/>
                          </a:rPr>
                          <m:t>1</m:t>
                        </m:r>
                      </m:sub>
                    </m:sSub>
                    <m:sSub>
                      <m:sSubPr>
                        <m:ctrlPr>
                          <a:rPr lang="en-US" altLang="ja-JP" sz="2000" i="1" dirty="0">
                            <a:solidFill>
                              <a:schemeClr val="tx1"/>
                            </a:solidFill>
                            <a:latin typeface="Cambria Math" panose="02040503050406030204" pitchFamily="18" charset="0"/>
                            <a:ea typeface="HGP創英角ｺﾞｼｯｸUB" panose="020B0900000000000000" pitchFamily="50" charset="-128"/>
                          </a:rPr>
                        </m:ctrlPr>
                      </m:sSubPr>
                      <m:e>
                        <m:r>
                          <m:rPr>
                            <m:sty m:val="p"/>
                          </m:rPr>
                          <a:rPr lang="en-US" altLang="zh-CN" sz="2000" i="1" dirty="0" smtClean="0">
                            <a:solidFill>
                              <a:schemeClr val="tx1"/>
                            </a:solidFill>
                            <a:latin typeface="Cambria Math" panose="02040503050406030204" pitchFamily="18" charset="0"/>
                            <a:ea typeface="HGP創英角ｺﾞｼｯｸUB" panose="020B0900000000000000" pitchFamily="50" charset="-128"/>
                          </a:rPr>
                          <m:t>x</m:t>
                        </m:r>
                      </m:e>
                      <m:sub>
                        <m:r>
                          <m:rPr>
                            <m:sty m:val="p"/>
                          </m:rPr>
                          <a:rPr lang="en-US" altLang="zh-CN" sz="2000" i="1" dirty="0">
                            <a:solidFill>
                              <a:schemeClr val="tx1"/>
                            </a:solidFill>
                            <a:latin typeface="Cambria Math" panose="02040503050406030204" pitchFamily="18" charset="0"/>
                            <a:ea typeface="HGP創英角ｺﾞｼｯｸUB" panose="020B0900000000000000" pitchFamily="50" charset="-128"/>
                          </a:rPr>
                          <m:t>i</m:t>
                        </m:r>
                        <m:r>
                          <a:rPr lang="en-US" altLang="ja-JP" sz="2000" i="1" dirty="0">
                            <a:solidFill>
                              <a:schemeClr val="tx1"/>
                            </a:solidFill>
                            <a:latin typeface="Cambria Math" panose="02040503050406030204" pitchFamily="18" charset="0"/>
                            <a:ea typeface="HGP創英角ｺﾞｼｯｸUB" panose="020B0900000000000000" pitchFamily="50" charset="-128"/>
                          </a:rPr>
                          <m:t>1</m:t>
                        </m:r>
                      </m:sub>
                    </m:sSub>
                    <m:r>
                      <a:rPr lang="en-US" altLang="zh-CN" sz="2000" i="1" dirty="0" smtClean="0">
                        <a:solidFill>
                          <a:schemeClr val="tx1"/>
                        </a:solidFill>
                        <a:latin typeface="Cambria Math" panose="02040503050406030204" pitchFamily="18" charset="0"/>
                        <a:ea typeface="HGP創英角ｺﾞｼｯｸUB" panose="020B0900000000000000" pitchFamily="50" charset="-128"/>
                      </a:rPr>
                      <m:t>+</m:t>
                    </m:r>
                    <m:sSub>
                      <m:sSubPr>
                        <m:ctrlPr>
                          <a:rPr lang="en-US" altLang="ja-JP" sz="2000" i="1" dirty="0">
                            <a:solidFill>
                              <a:schemeClr val="tx1"/>
                            </a:solidFill>
                            <a:latin typeface="Cambria Math" panose="02040503050406030204" pitchFamily="18" charset="0"/>
                            <a:ea typeface="HGP創英角ｺﾞｼｯｸUB" panose="020B0900000000000000" pitchFamily="50" charset="-128"/>
                          </a:rPr>
                        </m:ctrlPr>
                      </m:sSubPr>
                      <m:e>
                        <m:r>
                          <a:rPr lang="ja-JP" altLang="en-US" sz="2000" i="1" dirty="0">
                            <a:solidFill>
                              <a:schemeClr val="tx1"/>
                            </a:solidFill>
                            <a:latin typeface="Cambria Math" panose="02040503050406030204" pitchFamily="18" charset="0"/>
                            <a:ea typeface="HGP創英角ｺﾞｼｯｸUB" panose="020B0900000000000000" pitchFamily="50" charset="-128"/>
                          </a:rPr>
                          <m:t>𝛽</m:t>
                        </m:r>
                      </m:e>
                      <m:sub>
                        <m:r>
                          <a:rPr lang="en-US" altLang="ja-JP" sz="2000" b="0" i="1" dirty="0" smtClean="0">
                            <a:solidFill>
                              <a:schemeClr val="tx1"/>
                            </a:solidFill>
                            <a:latin typeface="Cambria Math" panose="02040503050406030204" pitchFamily="18" charset="0"/>
                            <a:ea typeface="HGP創英角ｺﾞｼｯｸUB" panose="020B0900000000000000" pitchFamily="50" charset="-128"/>
                          </a:rPr>
                          <m:t>2</m:t>
                        </m:r>
                      </m:sub>
                    </m:sSub>
                  </m:oMath>
                </a14:m>
                <a:r>
                  <a:rPr lang="en-US" altLang="ja-JP" sz="2000" dirty="0">
                    <a:solidFill>
                      <a:schemeClr val="tx1"/>
                    </a:solidFill>
                    <a:ea typeface="HGP創英角ｺﾞｼｯｸUB" panose="020B0900000000000000" pitchFamily="50" charset="-128"/>
                  </a:rPr>
                  <a:t> </a:t>
                </a:r>
                <a14:m>
                  <m:oMath xmlns:m="http://schemas.openxmlformats.org/officeDocument/2006/math">
                    <m:sSub>
                      <m:sSubPr>
                        <m:ctrlPr>
                          <a:rPr lang="en-US" altLang="ja-JP" sz="2000" i="1" dirty="0">
                            <a:solidFill>
                              <a:schemeClr val="tx1"/>
                            </a:solidFill>
                            <a:latin typeface="Cambria Math" panose="02040503050406030204" pitchFamily="18" charset="0"/>
                            <a:ea typeface="HGP創英角ｺﾞｼｯｸUB" panose="020B0900000000000000" pitchFamily="50" charset="-128"/>
                          </a:rPr>
                        </m:ctrlPr>
                      </m:sSubPr>
                      <m:e>
                        <m:r>
                          <m:rPr>
                            <m:sty m:val="p"/>
                          </m:rPr>
                          <a:rPr lang="en-US" altLang="zh-CN" sz="2000" i="1" dirty="0">
                            <a:solidFill>
                              <a:schemeClr val="tx1"/>
                            </a:solidFill>
                            <a:latin typeface="Cambria Math" panose="02040503050406030204" pitchFamily="18" charset="0"/>
                            <a:ea typeface="HGP創英角ｺﾞｼｯｸUB" panose="020B0900000000000000" pitchFamily="50" charset="-128"/>
                          </a:rPr>
                          <m:t>x</m:t>
                        </m:r>
                      </m:e>
                      <m:sub>
                        <m:r>
                          <m:rPr>
                            <m:sty m:val="p"/>
                          </m:rPr>
                          <a:rPr lang="en-US" altLang="zh-CN" sz="2000" i="1" dirty="0">
                            <a:solidFill>
                              <a:schemeClr val="tx1"/>
                            </a:solidFill>
                            <a:latin typeface="Cambria Math" panose="02040503050406030204" pitchFamily="18" charset="0"/>
                            <a:ea typeface="HGP創英角ｺﾞｼｯｸUB" panose="020B0900000000000000" pitchFamily="50" charset="-128"/>
                          </a:rPr>
                          <m:t>i</m:t>
                        </m:r>
                        <m:r>
                          <a:rPr lang="en-US" altLang="zh-CN" sz="2000" b="0" i="1" dirty="0" smtClean="0">
                            <a:solidFill>
                              <a:schemeClr val="tx1"/>
                            </a:solidFill>
                            <a:latin typeface="Cambria Math" panose="02040503050406030204" pitchFamily="18" charset="0"/>
                            <a:ea typeface="HGP創英角ｺﾞｼｯｸUB" panose="020B0900000000000000" pitchFamily="50" charset="-128"/>
                          </a:rPr>
                          <m:t>2</m:t>
                        </m:r>
                      </m:sub>
                    </m:sSub>
                    <m:r>
                      <a:rPr lang="en-US" altLang="zh-CN" sz="2000" i="1" dirty="0">
                        <a:solidFill>
                          <a:schemeClr val="tx1"/>
                        </a:solidFill>
                        <a:latin typeface="Cambria Math" panose="02040503050406030204" pitchFamily="18" charset="0"/>
                        <a:ea typeface="HGP創英角ｺﾞｼｯｸUB" panose="020B0900000000000000" pitchFamily="50" charset="-128"/>
                      </a:rPr>
                      <m:t>+</m:t>
                    </m:r>
                    <m:sSub>
                      <m:sSubPr>
                        <m:ctrlPr>
                          <a:rPr lang="en-US" altLang="ja-JP" sz="2000" i="1" dirty="0">
                            <a:solidFill>
                              <a:schemeClr val="tx1"/>
                            </a:solidFill>
                            <a:latin typeface="Cambria Math" panose="02040503050406030204" pitchFamily="18" charset="0"/>
                            <a:ea typeface="HGP創英角ｺﾞｼｯｸUB" panose="020B0900000000000000" pitchFamily="50" charset="-128"/>
                          </a:rPr>
                        </m:ctrlPr>
                      </m:sSubPr>
                      <m:e>
                        <m:r>
                          <m:rPr>
                            <m:sty m:val="p"/>
                          </m:rPr>
                          <a:rPr lang="en-US" altLang="zh-CN" sz="2000" i="1" dirty="0" smtClean="0">
                            <a:solidFill>
                              <a:schemeClr val="tx1"/>
                            </a:solidFill>
                            <a:latin typeface="Cambria Math" panose="02040503050406030204" pitchFamily="18" charset="0"/>
                            <a:ea typeface="HGP創英角ｺﾞｼｯｸUB" panose="020B0900000000000000" pitchFamily="50" charset="-128"/>
                          </a:rPr>
                          <m:t>r</m:t>
                        </m:r>
                      </m:e>
                      <m:sub>
                        <m:r>
                          <m:rPr>
                            <m:sty m:val="p"/>
                          </m:rPr>
                          <a:rPr lang="en-US" altLang="zh-CN" sz="2000" i="1" dirty="0" smtClean="0">
                            <a:solidFill>
                              <a:schemeClr val="tx1"/>
                            </a:solidFill>
                            <a:latin typeface="Cambria Math" panose="02040503050406030204" pitchFamily="18" charset="0"/>
                            <a:ea typeface="HGP創英角ｺﾞｼｯｸUB" panose="020B0900000000000000" pitchFamily="50" charset="-128"/>
                          </a:rPr>
                          <m:t>k</m:t>
                        </m:r>
                      </m:sub>
                    </m:sSub>
                  </m:oMath>
                </a14:m>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14:m>
                  <m:oMath xmlns:m="http://schemas.openxmlformats.org/officeDocument/2006/math">
                    <m:sSub>
                      <m:sSubPr>
                        <m:ctrlPr>
                          <a:rPr lang="en-US" altLang="ja-JP" sz="2000" i="1" dirty="0" smtClean="0">
                            <a:solidFill>
                              <a:schemeClr val="tx1"/>
                            </a:solidFill>
                            <a:latin typeface="Cambria Math" panose="02040503050406030204" pitchFamily="18" charset="0"/>
                            <a:ea typeface="HGP創英角ｺﾞｼｯｸUB" panose="020B0900000000000000" pitchFamily="50" charset="-128"/>
                          </a:rPr>
                        </m:ctrlPr>
                      </m:sSubPr>
                      <m:e>
                        <m:r>
                          <m:rPr>
                            <m:sty m:val="p"/>
                          </m:rPr>
                          <a:rPr lang="en-US" altLang="zh-CN" sz="2000" i="1" dirty="0">
                            <a:solidFill>
                              <a:schemeClr val="tx1"/>
                            </a:solidFill>
                            <a:latin typeface="Cambria Math" panose="02040503050406030204" pitchFamily="18" charset="0"/>
                            <a:ea typeface="HGP創英角ｺﾞｼｯｸUB" panose="020B0900000000000000" pitchFamily="50" charset="-128"/>
                          </a:rPr>
                          <m:t>y</m:t>
                        </m:r>
                      </m:e>
                      <m:sub>
                        <m:r>
                          <m:rPr>
                            <m:sty m:val="p"/>
                          </m:rPr>
                          <a:rPr lang="en-US" altLang="zh-CN" sz="2000" i="1" dirty="0">
                            <a:solidFill>
                              <a:schemeClr val="tx1"/>
                            </a:solidFill>
                            <a:latin typeface="Cambria Math" panose="02040503050406030204" pitchFamily="18" charset="0"/>
                            <a:ea typeface="HGP創英角ｺﾞｼｯｸUB" panose="020B0900000000000000" pitchFamily="50" charset="-128"/>
                          </a:rPr>
                          <m:t>i</m:t>
                        </m:r>
                      </m:sub>
                    </m:sSub>
                  </m:oMath>
                </a14:m>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a:t>
                </a:r>
                <a:r>
                  <a:rPr lang="en-US" altLang="ja-JP" sz="2000" dirty="0" err="1">
                    <a:solidFill>
                      <a:schemeClr val="tx1"/>
                    </a:solidFill>
                    <a:latin typeface="HGP創英角ｺﾞｼｯｸUB" panose="020B0900000000000000" pitchFamily="50" charset="-128"/>
                    <a:ea typeface="HGP創英角ｺﾞｼｯｸUB" panose="020B0900000000000000" pitchFamily="50" charset="-128"/>
                  </a:rPr>
                  <a:t>Poiss</a:t>
                </a:r>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a:t>
                </a:r>
                <a14:m>
                  <m:oMath xmlns:m="http://schemas.openxmlformats.org/officeDocument/2006/math">
                    <m:sSub>
                      <m:sSubPr>
                        <m:ctrlPr>
                          <a:rPr lang="en-US" altLang="ja-JP" sz="2000" i="1" dirty="0" smtClean="0">
                            <a:solidFill>
                              <a:schemeClr val="tx1"/>
                            </a:solidFill>
                            <a:latin typeface="Cambria Math" panose="02040503050406030204" pitchFamily="18" charset="0"/>
                            <a:ea typeface="HGP創英角ｺﾞｼｯｸUB" panose="020B0900000000000000" pitchFamily="50" charset="-128"/>
                          </a:rPr>
                        </m:ctrlPr>
                      </m:sSubPr>
                      <m:e>
                        <m:r>
                          <a:rPr lang="ja-JP" altLang="en-US" sz="2000" i="1" dirty="0">
                            <a:solidFill>
                              <a:schemeClr val="tx1"/>
                            </a:solidFill>
                            <a:latin typeface="Cambria Math" panose="02040503050406030204" pitchFamily="18" charset="0"/>
                            <a:ea typeface="HGP創英角ｺﾞｼｯｸUB" panose="020B0900000000000000" pitchFamily="50" charset="-128"/>
                          </a:rPr>
                          <m:t>𝜆</m:t>
                        </m:r>
                      </m:e>
                      <m:sub>
                        <m:r>
                          <m:rPr>
                            <m:sty m:val="p"/>
                          </m:rPr>
                          <a:rPr lang="en-US" altLang="zh-CN" sz="2000" i="1" dirty="0">
                            <a:solidFill>
                              <a:schemeClr val="tx1"/>
                            </a:solidFill>
                            <a:latin typeface="Cambria Math" panose="02040503050406030204" pitchFamily="18" charset="0"/>
                            <a:ea typeface="HGP創英角ｺﾞｼｯｸUB" panose="020B0900000000000000" pitchFamily="50" charset="-128"/>
                          </a:rPr>
                          <m:t>i</m:t>
                        </m:r>
                      </m:sub>
                    </m:sSub>
                  </m:oMath>
                </a14:m>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イメージとしては釣りのうまいひとの</a:t>
                </a:r>
                <a14:m>
                  <m:oMath xmlns:m="http://schemas.openxmlformats.org/officeDocument/2006/math">
                    <m:sSub>
                      <m:sSubPr>
                        <m:ctrlPr>
                          <a:rPr lang="en-US" altLang="ja-JP" sz="2000" i="1" dirty="0">
                            <a:solidFill>
                              <a:schemeClr val="tx1"/>
                            </a:solidFill>
                            <a:latin typeface="Cambria Math" panose="02040503050406030204" pitchFamily="18" charset="0"/>
                            <a:ea typeface="HGP創英角ｺﾞｼｯｸUB" panose="020B0900000000000000" pitchFamily="50" charset="-128"/>
                          </a:rPr>
                        </m:ctrlPr>
                      </m:sSubPr>
                      <m:e>
                        <m:r>
                          <m:rPr>
                            <m:sty m:val="p"/>
                          </m:rPr>
                          <a:rPr lang="en-US" altLang="zh-CN" sz="2000" i="1" dirty="0">
                            <a:solidFill>
                              <a:schemeClr val="tx1"/>
                            </a:solidFill>
                            <a:latin typeface="Cambria Math" panose="02040503050406030204" pitchFamily="18" charset="0"/>
                            <a:ea typeface="HGP創英角ｺﾞｼｯｸUB" panose="020B0900000000000000" pitchFamily="50" charset="-128"/>
                          </a:rPr>
                          <m:t>r</m:t>
                        </m:r>
                      </m:e>
                      <m:sub>
                        <m:r>
                          <m:rPr>
                            <m:sty m:val="p"/>
                          </m:rPr>
                          <a:rPr lang="en-US" altLang="zh-CN" sz="2000" i="1" dirty="0">
                            <a:solidFill>
                              <a:schemeClr val="tx1"/>
                            </a:solidFill>
                            <a:latin typeface="Cambria Math" panose="02040503050406030204" pitchFamily="18" charset="0"/>
                            <a:ea typeface="HGP創英角ｺﾞｼｯｸUB" panose="020B0900000000000000" pitchFamily="50" charset="-128"/>
                          </a:rPr>
                          <m:t>k</m:t>
                        </m:r>
                      </m:sub>
                    </m:sSub>
                  </m:oMath>
                </a14:m>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と釣りの下手のひとの</a:t>
                </a:r>
                <a14:m>
                  <m:oMath xmlns:m="http://schemas.openxmlformats.org/officeDocument/2006/math">
                    <m:sSub>
                      <m:sSubPr>
                        <m:ctrlPr>
                          <a:rPr lang="en-US" altLang="ja-JP" sz="2000" i="1" dirty="0">
                            <a:solidFill>
                              <a:schemeClr val="tx1"/>
                            </a:solidFill>
                            <a:latin typeface="Cambria Math" panose="02040503050406030204" pitchFamily="18" charset="0"/>
                            <a:ea typeface="HGP創英角ｺﾞｼｯｸUB" panose="020B0900000000000000" pitchFamily="50" charset="-128"/>
                          </a:rPr>
                        </m:ctrlPr>
                      </m:sSubPr>
                      <m:e>
                        <m:r>
                          <m:rPr>
                            <m:sty m:val="p"/>
                          </m:rPr>
                          <a:rPr lang="en-US" altLang="zh-CN" sz="2000" i="1" dirty="0">
                            <a:solidFill>
                              <a:schemeClr val="tx1"/>
                            </a:solidFill>
                            <a:latin typeface="Cambria Math" panose="02040503050406030204" pitchFamily="18" charset="0"/>
                            <a:ea typeface="HGP創英角ｺﾞｼｯｸUB" panose="020B0900000000000000" pitchFamily="50" charset="-128"/>
                          </a:rPr>
                          <m:t>r</m:t>
                        </m:r>
                      </m:e>
                      <m:sub>
                        <m:r>
                          <m:rPr>
                            <m:sty m:val="p"/>
                          </m:rPr>
                          <a:rPr lang="en-US" altLang="zh-CN" sz="2000" i="1" dirty="0">
                            <a:solidFill>
                              <a:schemeClr val="tx1"/>
                            </a:solidFill>
                            <a:latin typeface="Cambria Math" panose="02040503050406030204" pitchFamily="18" charset="0"/>
                            <a:ea typeface="HGP創英角ｺﾞｼｯｸUB" panose="020B0900000000000000" pitchFamily="50" charset="-128"/>
                          </a:rPr>
                          <m:t>k</m:t>
                        </m:r>
                      </m:sub>
                    </m:sSub>
                  </m:oMath>
                </a14:m>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と異なって、</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切片</a:t>
                </a:r>
                <a14:m>
                  <m:oMath xmlns:m="http://schemas.openxmlformats.org/officeDocument/2006/math">
                    <m:sSub>
                      <m:sSubPr>
                        <m:ctrlPr>
                          <a:rPr lang="en-US" altLang="ja-JP" sz="2000" i="1" dirty="0">
                            <a:solidFill>
                              <a:schemeClr val="tx1"/>
                            </a:solidFill>
                            <a:latin typeface="Cambria Math" panose="02040503050406030204" pitchFamily="18" charset="0"/>
                            <a:ea typeface="HGP創英角ｺﾞｼｯｸUB" panose="020B0900000000000000" pitchFamily="50" charset="-128"/>
                          </a:rPr>
                        </m:ctrlPr>
                      </m:sSubPr>
                      <m:e>
                        <m:r>
                          <a:rPr lang="ja-JP" altLang="en-US" sz="2000" i="1" dirty="0">
                            <a:solidFill>
                              <a:schemeClr val="tx1"/>
                            </a:solidFill>
                            <a:latin typeface="Cambria Math" panose="02040503050406030204" pitchFamily="18" charset="0"/>
                            <a:ea typeface="HGP創英角ｺﾞｼｯｸUB" panose="020B0900000000000000" pitchFamily="50" charset="-128"/>
                          </a:rPr>
                          <m:t>𝛽</m:t>
                        </m:r>
                      </m:e>
                      <m:sub>
                        <m:r>
                          <a:rPr lang="en-US" altLang="ja-JP" sz="2000" i="1" dirty="0">
                            <a:solidFill>
                              <a:schemeClr val="tx1"/>
                            </a:solidFill>
                            <a:latin typeface="Cambria Math" panose="02040503050406030204" pitchFamily="18" charset="0"/>
                            <a:ea typeface="HGP創英角ｺﾞｼｯｸUB" panose="020B0900000000000000" pitchFamily="50" charset="-128"/>
                          </a:rPr>
                          <m:t>0</m:t>
                        </m:r>
                      </m:sub>
                    </m:sSub>
                  </m:oMath>
                </a14:m>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のように被説明変数を影響を与える。</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結果を見ましょう</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p:txBody>
          </p:sp>
        </mc:Choice>
        <mc:Fallback xmlns="">
          <p:sp>
            <p:nvSpPr>
              <p:cNvPr id="9" name="Text Box 3"/>
              <p:cNvSpPr txBox="1">
                <a:spLocks noRot="1" noChangeAspect="1" noMove="1" noResize="1" noEditPoints="1" noAdjustHandles="1" noChangeArrowheads="1" noChangeShapeType="1" noTextEdit="1"/>
              </p:cNvSpPr>
              <p:nvPr/>
            </p:nvSpPr>
            <p:spPr bwMode="auto">
              <a:xfrm>
                <a:off x="200024" y="854710"/>
                <a:ext cx="9505503" cy="4708981"/>
              </a:xfrm>
              <a:prstGeom prst="rect">
                <a:avLst/>
              </a:prstGeom>
              <a:blipFill>
                <a:blip r:embed="rId3"/>
                <a:stretch>
                  <a:fillRect l="-706" t="-647" b="-129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770549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1AEB837-C43A-4DB1-B008-BAF2D3357A44}"/>
              </a:ext>
            </a:extLst>
          </p:cNvPr>
          <p:cNvSpPr txBox="1"/>
          <p:nvPr/>
        </p:nvSpPr>
        <p:spPr>
          <a:xfrm>
            <a:off x="344488" y="692696"/>
            <a:ext cx="6984776" cy="5472608"/>
          </a:xfrm>
          <a:prstGeom prst="rect">
            <a:avLst/>
          </a:prstGeom>
        </p:spPr>
        <p:txBody>
          <a:bodyPr vert="horz" wrap="none" lIns="91440" tIns="45720" rIns="91440" bIns="45720" rtlCol="0" anchor="ctr">
            <a:normAutofit fontScale="67500" lnSpcReduction="20000"/>
          </a:bodyPr>
          <a:lstStyle/>
          <a:p>
            <a:r>
              <a:rPr lang="ja-JP" altLang="en-US" sz="2800" b="1" dirty="0"/>
              <a:t>目次</a:t>
            </a:r>
          </a:p>
          <a:p>
            <a:endParaRPr lang="ja-JP" altLang="en-US" sz="2800" b="1" dirty="0"/>
          </a:p>
          <a:p>
            <a:r>
              <a:rPr lang="en-US" altLang="ja-JP" sz="2800" b="1" dirty="0"/>
              <a:t>-   [1.</a:t>
            </a:r>
            <a:r>
              <a:rPr lang="ja-JP" altLang="en-US" sz="2800" b="1" dirty="0"/>
              <a:t>一般化線形モデル</a:t>
            </a:r>
            <a:r>
              <a:rPr lang="en-US" altLang="ja-JP" sz="2800" b="1" dirty="0"/>
              <a:t>(</a:t>
            </a:r>
            <a:r>
              <a:rPr lang="ja-JP" altLang="en-US" sz="2800" b="1" dirty="0"/>
              <a:t>復習</a:t>
            </a:r>
            <a:r>
              <a:rPr lang="en-US" altLang="ja-JP" sz="2800" b="1" dirty="0"/>
              <a:t>)]</a:t>
            </a:r>
          </a:p>
          <a:p>
            <a:r>
              <a:rPr lang="en-US" altLang="ja-JP" sz="2800" b="1" dirty="0"/>
              <a:t>    -   </a:t>
            </a:r>
            <a:r>
              <a:rPr lang="ja-JP" altLang="en-US" sz="2800" b="1" dirty="0"/>
              <a:t>確率分布、線形予測子、リンク関数</a:t>
            </a:r>
          </a:p>
          <a:p>
            <a:r>
              <a:rPr lang="ja-JP" altLang="en-US" sz="2800" b="1" dirty="0"/>
              <a:t>    </a:t>
            </a:r>
            <a:r>
              <a:rPr lang="en-US" altLang="ja-JP" sz="2800" b="1" dirty="0"/>
              <a:t>-   </a:t>
            </a:r>
            <a:r>
              <a:rPr lang="ja-JP" altLang="en-US" sz="2800" b="1" dirty="0"/>
              <a:t>例：通常のポアソン回帰モデル（釣り獲尾数と気温、天気の関係）</a:t>
            </a:r>
          </a:p>
          <a:p>
            <a:endParaRPr lang="ja-JP" altLang="en-US" sz="2800" b="1" dirty="0"/>
          </a:p>
          <a:p>
            <a:r>
              <a:rPr lang="en-US" altLang="ja-JP" sz="2800" b="1" dirty="0"/>
              <a:t>-   [2.</a:t>
            </a:r>
            <a:r>
              <a:rPr lang="ja-JP" altLang="en-US" sz="2800" b="1" dirty="0"/>
              <a:t>階層ベイズモデル</a:t>
            </a:r>
            <a:r>
              <a:rPr lang="en-US" altLang="ja-JP" sz="2800" b="1" dirty="0"/>
              <a:t>]</a:t>
            </a:r>
          </a:p>
          <a:p>
            <a:endParaRPr lang="en-US" altLang="ja-JP" sz="2800" b="1" dirty="0"/>
          </a:p>
          <a:p>
            <a:r>
              <a:rPr lang="en-US" altLang="ja-JP" sz="2800" b="1" dirty="0"/>
              <a:t>    -   </a:t>
            </a:r>
            <a:r>
              <a:rPr lang="ja-JP" altLang="en-US" sz="2800" b="1" dirty="0"/>
              <a:t>一般化線形混合モデル</a:t>
            </a:r>
          </a:p>
          <a:p>
            <a:r>
              <a:rPr lang="ja-JP" altLang="en-US" sz="2800" b="1" dirty="0"/>
              <a:t>    </a:t>
            </a:r>
            <a:r>
              <a:rPr lang="en-US" altLang="ja-JP" sz="2800" b="1" dirty="0"/>
              <a:t>-   </a:t>
            </a:r>
            <a:r>
              <a:rPr lang="ja-JP" altLang="en-US" sz="2800" b="1" dirty="0"/>
              <a:t>ランダム効果、固定効果</a:t>
            </a:r>
          </a:p>
          <a:p>
            <a:r>
              <a:rPr lang="ja-JP" altLang="en-US" sz="2800" b="1" dirty="0"/>
              <a:t>    </a:t>
            </a:r>
            <a:r>
              <a:rPr lang="en-US" altLang="ja-JP" sz="2800" b="1" dirty="0"/>
              <a:t>-   </a:t>
            </a:r>
            <a:r>
              <a:rPr lang="ja-JP" altLang="en-US" sz="2800" b="1" dirty="0"/>
              <a:t>例：釣り獲尾数と気温、天気の関係（過分散データの対応）</a:t>
            </a:r>
          </a:p>
          <a:p>
            <a:endParaRPr lang="ja-JP" altLang="en-US" sz="2800" b="1" dirty="0"/>
          </a:p>
          <a:p>
            <a:r>
              <a:rPr lang="en-US" altLang="ja-JP" sz="2800" b="1" dirty="0"/>
              <a:t>-   [3.</a:t>
            </a:r>
            <a:r>
              <a:rPr lang="ja-JP" altLang="en-US" sz="2800" b="1" dirty="0"/>
              <a:t>ランダム切片モデル</a:t>
            </a:r>
            <a:r>
              <a:rPr lang="en-US" altLang="ja-JP" sz="2800" b="1" dirty="0"/>
              <a:t>]</a:t>
            </a:r>
          </a:p>
          <a:p>
            <a:endParaRPr lang="en-US" altLang="ja-JP" sz="2800" b="1" dirty="0"/>
          </a:p>
          <a:p>
            <a:r>
              <a:rPr lang="en-US" altLang="ja-JP" sz="2800" b="1" dirty="0"/>
              <a:t>    -   </a:t>
            </a:r>
            <a:r>
              <a:rPr lang="ja-JP" altLang="en-US" sz="2800" b="1" dirty="0"/>
              <a:t>ランダム切片効果</a:t>
            </a:r>
          </a:p>
          <a:p>
            <a:r>
              <a:rPr lang="ja-JP" altLang="en-US" sz="2800" b="1" dirty="0"/>
              <a:t>    </a:t>
            </a:r>
            <a:r>
              <a:rPr lang="en-US" altLang="ja-JP" sz="2800" b="1" dirty="0"/>
              <a:t>-   </a:t>
            </a:r>
            <a:r>
              <a:rPr lang="ja-JP" altLang="en-US" sz="2800" b="1" dirty="0"/>
              <a:t>例：釣り獲尾数と気温、天気の関係（グループ分け）</a:t>
            </a:r>
          </a:p>
          <a:p>
            <a:endParaRPr lang="ja-JP" altLang="en-US" sz="2800" b="1" dirty="0"/>
          </a:p>
          <a:p>
            <a:r>
              <a:rPr lang="en-US" altLang="ja-JP" sz="2800" b="1" dirty="0"/>
              <a:t>-   [4.</a:t>
            </a:r>
            <a:r>
              <a:rPr lang="ja-JP" altLang="en-US" sz="2800" b="1" dirty="0"/>
              <a:t>ランダム係数モデル</a:t>
            </a:r>
            <a:r>
              <a:rPr lang="en-US" altLang="ja-JP" sz="2800" b="1" dirty="0"/>
              <a:t>]</a:t>
            </a:r>
          </a:p>
          <a:p>
            <a:endParaRPr lang="en-US" altLang="ja-JP" sz="2800" b="1" dirty="0"/>
          </a:p>
          <a:p>
            <a:r>
              <a:rPr lang="en-US" altLang="ja-JP" sz="2800" b="1" dirty="0"/>
              <a:t>    -   </a:t>
            </a:r>
            <a:r>
              <a:rPr lang="ja-JP" altLang="en-US" sz="2800" b="1" dirty="0"/>
              <a:t>交互作用モデル</a:t>
            </a:r>
          </a:p>
          <a:p>
            <a:r>
              <a:rPr lang="ja-JP" altLang="en-US" sz="2800" b="1" dirty="0"/>
              <a:t>    </a:t>
            </a:r>
            <a:r>
              <a:rPr lang="en-US" altLang="ja-JP" sz="2800" b="1" dirty="0"/>
              <a:t>-   </a:t>
            </a:r>
            <a:r>
              <a:rPr lang="ja-JP" altLang="en-US" sz="2800" b="1" dirty="0"/>
              <a:t>ランダム係数モデルーランダム効果の縮約（しゅくやく）</a:t>
            </a:r>
          </a:p>
          <a:p>
            <a:r>
              <a:rPr lang="ja-JP" altLang="en-US" sz="2800" b="1" dirty="0"/>
              <a:t>    </a:t>
            </a:r>
            <a:r>
              <a:rPr lang="en-US" altLang="ja-JP" sz="2800" b="1" dirty="0"/>
              <a:t>-   </a:t>
            </a:r>
            <a:r>
              <a:rPr lang="ja-JP" altLang="en-US" sz="2800" b="1" dirty="0"/>
              <a:t>例：釣り獲尾数と気温、天気の関係（</a:t>
            </a:r>
            <a:r>
              <a:rPr lang="en-US" altLang="ja-JP" sz="2800" b="1" dirty="0"/>
              <a:t>unbalanced sample</a:t>
            </a:r>
            <a:r>
              <a:rPr lang="ja-JP" altLang="en-US" sz="2800" b="1" dirty="0"/>
              <a:t>）</a:t>
            </a:r>
          </a:p>
        </p:txBody>
      </p:sp>
    </p:spTree>
    <p:extLst>
      <p:ext uri="{BB962C8B-B14F-4D97-AF65-F5344CB8AC3E}">
        <p14:creationId xmlns:p14="http://schemas.microsoft.com/office/powerpoint/2010/main" val="10620623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３．１例</a:t>
            </a:r>
            <a:r>
              <a:rPr lang="en-US" altLang="ja-JP" dirty="0"/>
              <a:t>3</a:t>
            </a:r>
            <a:r>
              <a:rPr lang="ja-JP" altLang="en-US" dirty="0"/>
              <a:t>：釣り獲尾数と気温、天気の関係（グループ分け）</a:t>
            </a:r>
            <a:endParaRPr kumimoji="1" lang="ja-JP" altLang="en-US" dirty="0"/>
          </a:p>
        </p:txBody>
      </p:sp>
      <mc:AlternateContent xmlns:mc="http://schemas.openxmlformats.org/markup-compatibility/2006" xmlns:a14="http://schemas.microsoft.com/office/drawing/2010/main">
        <mc:Choice Requires="a14">
          <p:sp>
            <p:nvSpPr>
              <p:cNvPr id="9" name="Text Box 3"/>
              <p:cNvSpPr txBox="1">
                <a:spLocks noChangeArrowheads="1"/>
              </p:cNvSpPr>
              <p:nvPr/>
            </p:nvSpPr>
            <p:spPr bwMode="auto">
              <a:xfrm>
                <a:off x="200248" y="620688"/>
                <a:ext cx="9505503" cy="532453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180975" indent="-180975" eaLnBrk="0" hangingPunct="0">
                  <a:defRPr kumimoji="1" sz="2200">
                    <a:solidFill>
                      <a:schemeClr val="bg1"/>
                    </a:solidFill>
                    <a:latin typeface="Times New Roman" pitchFamily="18" charset="0"/>
                    <a:ea typeface="ＭＳ Ｐゴシック" pitchFamily="50" charset="-128"/>
                  </a:defRPr>
                </a:lvl1pPr>
                <a:lvl2pPr marL="742950" indent="-285750" eaLnBrk="0" hangingPunct="0">
                  <a:defRPr kumimoji="1" sz="2200">
                    <a:solidFill>
                      <a:schemeClr val="bg1"/>
                    </a:solidFill>
                    <a:latin typeface="Times New Roman" pitchFamily="18" charset="0"/>
                    <a:ea typeface="ＭＳ Ｐゴシック" pitchFamily="50" charset="-128"/>
                  </a:defRPr>
                </a:lvl2pPr>
                <a:lvl3pPr marL="1143000" indent="-228600" eaLnBrk="0" hangingPunct="0">
                  <a:defRPr kumimoji="1" sz="2200">
                    <a:solidFill>
                      <a:schemeClr val="bg1"/>
                    </a:solidFill>
                    <a:latin typeface="Times New Roman" pitchFamily="18" charset="0"/>
                    <a:ea typeface="ＭＳ Ｐゴシック" pitchFamily="50" charset="-128"/>
                  </a:defRPr>
                </a:lvl3pPr>
                <a:lvl4pPr marL="1600200" indent="-228600" eaLnBrk="0" hangingPunct="0">
                  <a:defRPr kumimoji="1" sz="2200">
                    <a:solidFill>
                      <a:schemeClr val="bg1"/>
                    </a:solidFill>
                    <a:latin typeface="Times New Roman" pitchFamily="18" charset="0"/>
                    <a:ea typeface="ＭＳ Ｐゴシック" pitchFamily="50" charset="-128"/>
                  </a:defRPr>
                </a:lvl4pPr>
                <a:lvl5pPr marL="2057400" indent="-228600" eaLnBrk="0" hangingPunct="0">
                  <a:defRPr kumimoji="1" sz="2200">
                    <a:solidFill>
                      <a:schemeClr val="bg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9pPr>
              </a:lstStyle>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これは推定結果　　　　　　　　　　　　　　　　　　　　人それぞれの切片</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ランダム効果のばらつきさ</a:t>
                </a:r>
                <a14:m>
                  <m:oMath xmlns:m="http://schemas.openxmlformats.org/officeDocument/2006/math">
                    <m:sSub>
                      <m:sSubPr>
                        <m:ctrlPr>
                          <a:rPr lang="en-US" altLang="ja-JP" sz="2000" i="1" dirty="0">
                            <a:solidFill>
                              <a:schemeClr val="tx1"/>
                            </a:solidFill>
                            <a:latin typeface="Cambria Math" panose="02040503050406030204" pitchFamily="18" charset="0"/>
                            <a:ea typeface="HGP創英角ｺﾞｼｯｸUB" panose="020B0900000000000000" pitchFamily="50" charset="-128"/>
                          </a:rPr>
                        </m:ctrlPr>
                      </m:sSubPr>
                      <m:e>
                        <m:r>
                          <a:rPr lang="ja-JP" altLang="en-US" sz="2000" i="1" dirty="0">
                            <a:solidFill>
                              <a:schemeClr val="tx1"/>
                            </a:solidFill>
                            <a:latin typeface="Cambria Math" panose="02040503050406030204" pitchFamily="18" charset="0"/>
                            <a:ea typeface="HGP創英角ｺﾞｼｯｸUB" panose="020B0900000000000000" pitchFamily="50" charset="-128"/>
                          </a:rPr>
                          <m:t>𝜎</m:t>
                        </m:r>
                      </m:e>
                      <m:sub>
                        <m:r>
                          <m:rPr>
                            <m:sty m:val="p"/>
                          </m:rPr>
                          <a:rPr lang="en-US" altLang="zh-CN" sz="2000" i="1" dirty="0">
                            <a:solidFill>
                              <a:schemeClr val="tx1"/>
                            </a:solidFill>
                            <a:latin typeface="Cambria Math" panose="02040503050406030204" pitchFamily="18" charset="0"/>
                            <a:ea typeface="HGP創英角ｺﾞｼｯｸUB" panose="020B0900000000000000" pitchFamily="50" charset="-128"/>
                          </a:rPr>
                          <m:t>r</m:t>
                        </m:r>
                      </m:sub>
                    </m:sSub>
                  </m:oMath>
                </a14:m>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＝０．６３が分かった。</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そして、それぞれの切片をみると、</a:t>
                </a:r>
                <a:r>
                  <a:rPr lang="en-US" altLang="ja-JP" sz="2000" dirty="0">
                    <a:solidFill>
                      <a:schemeClr val="tx1"/>
                    </a:solidFill>
                    <a:latin typeface="HGP創英角ｺﾞｼｯｸUB" panose="020B0900000000000000" pitchFamily="50" charset="-128"/>
                    <a:ea typeface="HGP創英角ｺﾞｼｯｸUB" panose="020B0900000000000000" pitchFamily="50" charset="-128"/>
                  </a:rPr>
                  <a:t>A</a:t>
                </a:r>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さんは同じ天気状況と気温で釣獲尾数が多い、逆に</a:t>
                </a:r>
                <a:r>
                  <a:rPr lang="en-US" altLang="ja-JP" sz="2000" dirty="0">
                    <a:solidFill>
                      <a:schemeClr val="tx1"/>
                    </a:solidFill>
                    <a:latin typeface="HGP創英角ｺﾞｼｯｸUB" panose="020B0900000000000000" pitchFamily="50" charset="-128"/>
                    <a:ea typeface="HGP創英角ｺﾞｼｯｸUB" panose="020B0900000000000000" pitchFamily="50" charset="-128"/>
                  </a:rPr>
                  <a:t>F</a:t>
                </a:r>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さんは釣りが苦手なようだ。</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p:txBody>
          </p:sp>
        </mc:Choice>
        <mc:Fallback xmlns="">
          <p:sp>
            <p:nvSpPr>
              <p:cNvPr id="9" name="Text Box 3"/>
              <p:cNvSpPr txBox="1">
                <a:spLocks noRot="1" noChangeAspect="1" noMove="1" noResize="1" noEditPoints="1" noAdjustHandles="1" noChangeArrowheads="1" noChangeShapeType="1" noTextEdit="1"/>
              </p:cNvSpPr>
              <p:nvPr/>
            </p:nvSpPr>
            <p:spPr bwMode="auto">
              <a:xfrm>
                <a:off x="200248" y="620688"/>
                <a:ext cx="9505503" cy="5324535"/>
              </a:xfrm>
              <a:prstGeom prst="rect">
                <a:avLst/>
              </a:prstGeom>
              <a:blipFill>
                <a:blip r:embed="rId3"/>
                <a:stretch>
                  <a:fillRect l="-706" t="-687" r="-257" b="-114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6739CC09-F87F-4BAE-A9A5-30B389EBCE36}"/>
              </a:ext>
            </a:extLst>
          </p:cNvPr>
          <p:cNvPicPr>
            <a:picLocks noChangeAspect="1"/>
          </p:cNvPicPr>
          <p:nvPr/>
        </p:nvPicPr>
        <p:blipFill>
          <a:blip r:embed="rId4"/>
          <a:stretch>
            <a:fillRect/>
          </a:stretch>
        </p:blipFill>
        <p:spPr>
          <a:xfrm>
            <a:off x="0" y="1124744"/>
            <a:ext cx="4320480" cy="3353445"/>
          </a:xfrm>
          <a:prstGeom prst="rect">
            <a:avLst/>
          </a:prstGeom>
        </p:spPr>
      </p:pic>
      <p:pic>
        <p:nvPicPr>
          <p:cNvPr id="5" name="图片 4">
            <a:extLst>
              <a:ext uri="{FF2B5EF4-FFF2-40B4-BE49-F238E27FC236}">
                <a16:creationId xmlns:a16="http://schemas.microsoft.com/office/drawing/2014/main" id="{FE2C3F5E-55B3-4A2B-BEE0-9C9396EA2C52}"/>
              </a:ext>
            </a:extLst>
          </p:cNvPr>
          <p:cNvPicPr>
            <a:picLocks noChangeAspect="1"/>
          </p:cNvPicPr>
          <p:nvPr/>
        </p:nvPicPr>
        <p:blipFill>
          <a:blip r:embed="rId5"/>
          <a:stretch>
            <a:fillRect/>
          </a:stretch>
        </p:blipFill>
        <p:spPr>
          <a:xfrm>
            <a:off x="4617534" y="1124744"/>
            <a:ext cx="4822304" cy="3616728"/>
          </a:xfrm>
          <a:prstGeom prst="rect">
            <a:avLst/>
          </a:prstGeom>
        </p:spPr>
      </p:pic>
    </p:spTree>
    <p:extLst>
      <p:ext uri="{BB962C8B-B14F-4D97-AF65-F5344CB8AC3E}">
        <p14:creationId xmlns:p14="http://schemas.microsoft.com/office/powerpoint/2010/main" val="3025512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３．１例</a:t>
            </a:r>
            <a:r>
              <a:rPr lang="en-US" altLang="ja-JP" dirty="0"/>
              <a:t>3</a:t>
            </a:r>
            <a:r>
              <a:rPr lang="ja-JP" altLang="en-US" dirty="0"/>
              <a:t>：釣り獲尾数と気温、天気の関係（グループ分け）</a:t>
            </a:r>
            <a:endParaRPr kumimoji="1" lang="ja-JP" altLang="en-US" dirty="0"/>
          </a:p>
        </p:txBody>
      </p:sp>
      <p:sp>
        <p:nvSpPr>
          <p:cNvPr id="9" name="Text Box 3"/>
          <p:cNvSpPr txBox="1">
            <a:spLocks noChangeArrowheads="1"/>
          </p:cNvSpPr>
          <p:nvPr/>
        </p:nvSpPr>
        <p:spPr bwMode="auto">
          <a:xfrm>
            <a:off x="200248" y="620688"/>
            <a:ext cx="9505503"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80975" indent="-180975" eaLnBrk="0" hangingPunct="0">
              <a:defRPr kumimoji="1" sz="2200">
                <a:solidFill>
                  <a:schemeClr val="bg1"/>
                </a:solidFill>
                <a:latin typeface="Times New Roman" pitchFamily="18" charset="0"/>
                <a:ea typeface="ＭＳ Ｐゴシック" pitchFamily="50" charset="-128"/>
              </a:defRPr>
            </a:lvl1pPr>
            <a:lvl2pPr marL="742950" indent="-285750" eaLnBrk="0" hangingPunct="0">
              <a:defRPr kumimoji="1" sz="2200">
                <a:solidFill>
                  <a:schemeClr val="bg1"/>
                </a:solidFill>
                <a:latin typeface="Times New Roman" pitchFamily="18" charset="0"/>
                <a:ea typeface="ＭＳ Ｐゴシック" pitchFamily="50" charset="-128"/>
              </a:defRPr>
            </a:lvl2pPr>
            <a:lvl3pPr marL="1143000" indent="-228600" eaLnBrk="0" hangingPunct="0">
              <a:defRPr kumimoji="1" sz="2200">
                <a:solidFill>
                  <a:schemeClr val="bg1"/>
                </a:solidFill>
                <a:latin typeface="Times New Roman" pitchFamily="18" charset="0"/>
                <a:ea typeface="ＭＳ Ｐゴシック" pitchFamily="50" charset="-128"/>
              </a:defRPr>
            </a:lvl3pPr>
            <a:lvl4pPr marL="1600200" indent="-228600" eaLnBrk="0" hangingPunct="0">
              <a:defRPr kumimoji="1" sz="2200">
                <a:solidFill>
                  <a:schemeClr val="bg1"/>
                </a:solidFill>
                <a:latin typeface="Times New Roman" pitchFamily="18" charset="0"/>
                <a:ea typeface="ＭＳ Ｐゴシック" pitchFamily="50" charset="-128"/>
              </a:defRPr>
            </a:lvl4pPr>
            <a:lvl5pPr marL="2057400" indent="-228600" eaLnBrk="0" hangingPunct="0">
              <a:defRPr kumimoji="1" sz="2200">
                <a:solidFill>
                  <a:schemeClr val="bg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9pPr>
          </a:lstStyle>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このモデルは古典統計学でもできると思うけど、人それぞれの切片が違うとは。。。</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どうして？？　　　　　　　　　　　　　　　　　　　</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p:txBody>
      </p:sp>
      <p:pic>
        <p:nvPicPr>
          <p:cNvPr id="3" name="图片 2">
            <a:extLst>
              <a:ext uri="{FF2B5EF4-FFF2-40B4-BE49-F238E27FC236}">
                <a16:creationId xmlns:a16="http://schemas.microsoft.com/office/drawing/2014/main" id="{1E63A055-70F0-4E56-8392-FDD7FBFD7930}"/>
              </a:ext>
            </a:extLst>
          </p:cNvPr>
          <p:cNvPicPr>
            <a:picLocks noChangeAspect="1"/>
          </p:cNvPicPr>
          <p:nvPr/>
        </p:nvPicPr>
        <p:blipFill>
          <a:blip r:embed="rId3"/>
          <a:stretch>
            <a:fillRect/>
          </a:stretch>
        </p:blipFill>
        <p:spPr>
          <a:xfrm>
            <a:off x="23459" y="1556792"/>
            <a:ext cx="7545288" cy="4866999"/>
          </a:xfrm>
          <a:prstGeom prst="rect">
            <a:avLst/>
          </a:prstGeom>
        </p:spPr>
      </p:pic>
    </p:spTree>
    <p:extLst>
      <p:ext uri="{BB962C8B-B14F-4D97-AF65-F5344CB8AC3E}">
        <p14:creationId xmlns:p14="http://schemas.microsoft.com/office/powerpoint/2010/main" val="2970226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３．１例</a:t>
            </a:r>
            <a:r>
              <a:rPr lang="en-US" altLang="ja-JP" dirty="0"/>
              <a:t>3</a:t>
            </a:r>
            <a:r>
              <a:rPr lang="ja-JP" altLang="en-US" dirty="0"/>
              <a:t>：釣り獲尾数と気温、天気の関係（グループ分け）</a:t>
            </a:r>
            <a:endParaRPr kumimoji="1" lang="ja-JP" altLang="en-US" dirty="0"/>
          </a:p>
        </p:txBody>
      </p:sp>
      <p:sp>
        <p:nvSpPr>
          <p:cNvPr id="9" name="Text Box 3"/>
          <p:cNvSpPr txBox="1">
            <a:spLocks noChangeArrowheads="1"/>
          </p:cNvSpPr>
          <p:nvPr/>
        </p:nvSpPr>
        <p:spPr bwMode="auto">
          <a:xfrm>
            <a:off x="200248" y="620688"/>
            <a:ext cx="9505503"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80975" indent="-180975" eaLnBrk="0" hangingPunct="0">
              <a:defRPr kumimoji="1" sz="2200">
                <a:solidFill>
                  <a:schemeClr val="bg1"/>
                </a:solidFill>
                <a:latin typeface="Times New Roman" pitchFamily="18" charset="0"/>
                <a:ea typeface="ＭＳ Ｐゴシック" pitchFamily="50" charset="-128"/>
              </a:defRPr>
            </a:lvl1pPr>
            <a:lvl2pPr marL="742950" indent="-285750" eaLnBrk="0" hangingPunct="0">
              <a:defRPr kumimoji="1" sz="2200">
                <a:solidFill>
                  <a:schemeClr val="bg1"/>
                </a:solidFill>
                <a:latin typeface="Times New Roman" pitchFamily="18" charset="0"/>
                <a:ea typeface="ＭＳ Ｐゴシック" pitchFamily="50" charset="-128"/>
              </a:defRPr>
            </a:lvl2pPr>
            <a:lvl3pPr marL="1143000" indent="-228600" eaLnBrk="0" hangingPunct="0">
              <a:defRPr kumimoji="1" sz="2200">
                <a:solidFill>
                  <a:schemeClr val="bg1"/>
                </a:solidFill>
                <a:latin typeface="Times New Roman" pitchFamily="18" charset="0"/>
                <a:ea typeface="ＭＳ Ｐゴシック" pitchFamily="50" charset="-128"/>
              </a:defRPr>
            </a:lvl3pPr>
            <a:lvl4pPr marL="1600200" indent="-228600" eaLnBrk="0" hangingPunct="0">
              <a:defRPr kumimoji="1" sz="2200">
                <a:solidFill>
                  <a:schemeClr val="bg1"/>
                </a:solidFill>
                <a:latin typeface="Times New Roman" pitchFamily="18" charset="0"/>
                <a:ea typeface="ＭＳ Ｐゴシック" pitchFamily="50" charset="-128"/>
              </a:defRPr>
            </a:lvl4pPr>
            <a:lvl5pPr marL="2057400" indent="-228600" eaLnBrk="0" hangingPunct="0">
              <a:defRPr kumimoji="1" sz="2200">
                <a:solidFill>
                  <a:schemeClr val="bg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9pPr>
          </a:lstStyle>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これは人それぞれの回帰曲線</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人によってかなり差があることはわかった。</a:t>
            </a: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要するに、このモデルはより細かい分析が必要だったら、役に立ちます。</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例えば、性別や年齢を分けの効果。前提としては、グループが分けられること。</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p:txBody>
      </p:sp>
      <p:pic>
        <p:nvPicPr>
          <p:cNvPr id="3" name="图片 2">
            <a:extLst>
              <a:ext uri="{FF2B5EF4-FFF2-40B4-BE49-F238E27FC236}">
                <a16:creationId xmlns:a16="http://schemas.microsoft.com/office/drawing/2014/main" id="{AB62692B-D382-43BC-9EC6-22DCEE78E567}"/>
              </a:ext>
            </a:extLst>
          </p:cNvPr>
          <p:cNvPicPr>
            <a:picLocks noChangeAspect="1"/>
          </p:cNvPicPr>
          <p:nvPr/>
        </p:nvPicPr>
        <p:blipFill>
          <a:blip r:embed="rId3"/>
          <a:stretch>
            <a:fillRect/>
          </a:stretch>
        </p:blipFill>
        <p:spPr>
          <a:xfrm>
            <a:off x="1352600" y="1052736"/>
            <a:ext cx="8224187" cy="3634798"/>
          </a:xfrm>
          <a:prstGeom prst="rect">
            <a:avLst/>
          </a:prstGeom>
        </p:spPr>
      </p:pic>
    </p:spTree>
    <p:extLst>
      <p:ext uri="{BB962C8B-B14F-4D97-AF65-F5344CB8AC3E}">
        <p14:creationId xmlns:p14="http://schemas.microsoft.com/office/powerpoint/2010/main" val="1694697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４</a:t>
            </a:r>
            <a:r>
              <a:rPr lang="en-US" altLang="ja-JP" dirty="0"/>
              <a:t>.</a:t>
            </a:r>
            <a:r>
              <a:rPr lang="ja-JP" altLang="en-US" dirty="0"/>
              <a:t>ランダム係数モデル</a:t>
            </a:r>
            <a:endParaRPr kumimoji="1" lang="ja-JP" altLang="en-US" dirty="0"/>
          </a:p>
        </p:txBody>
      </p:sp>
      <mc:AlternateContent xmlns:mc="http://schemas.openxmlformats.org/markup-compatibility/2006" xmlns:a14="http://schemas.microsoft.com/office/drawing/2010/main">
        <mc:Choice Requires="a14">
          <p:sp>
            <p:nvSpPr>
              <p:cNvPr id="9" name="Text Box 3"/>
              <p:cNvSpPr txBox="1">
                <a:spLocks noChangeArrowheads="1"/>
              </p:cNvSpPr>
              <p:nvPr/>
            </p:nvSpPr>
            <p:spPr bwMode="auto">
              <a:xfrm>
                <a:off x="200248" y="620688"/>
                <a:ext cx="9505503" cy="501675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180975" indent="-180975" eaLnBrk="0" hangingPunct="0">
                  <a:defRPr kumimoji="1" sz="2200">
                    <a:solidFill>
                      <a:schemeClr val="bg1"/>
                    </a:solidFill>
                    <a:latin typeface="Times New Roman" pitchFamily="18" charset="0"/>
                    <a:ea typeface="ＭＳ Ｐゴシック" pitchFamily="50" charset="-128"/>
                  </a:defRPr>
                </a:lvl1pPr>
                <a:lvl2pPr marL="742950" indent="-285750" eaLnBrk="0" hangingPunct="0">
                  <a:defRPr kumimoji="1" sz="2200">
                    <a:solidFill>
                      <a:schemeClr val="bg1"/>
                    </a:solidFill>
                    <a:latin typeface="Times New Roman" pitchFamily="18" charset="0"/>
                    <a:ea typeface="ＭＳ Ｐゴシック" pitchFamily="50" charset="-128"/>
                  </a:defRPr>
                </a:lvl2pPr>
                <a:lvl3pPr marL="1143000" indent="-228600" eaLnBrk="0" hangingPunct="0">
                  <a:defRPr kumimoji="1" sz="2200">
                    <a:solidFill>
                      <a:schemeClr val="bg1"/>
                    </a:solidFill>
                    <a:latin typeface="Times New Roman" pitchFamily="18" charset="0"/>
                    <a:ea typeface="ＭＳ Ｐゴシック" pitchFamily="50" charset="-128"/>
                  </a:defRPr>
                </a:lvl3pPr>
                <a:lvl4pPr marL="1600200" indent="-228600" eaLnBrk="0" hangingPunct="0">
                  <a:defRPr kumimoji="1" sz="2200">
                    <a:solidFill>
                      <a:schemeClr val="bg1"/>
                    </a:solidFill>
                    <a:latin typeface="Times New Roman" pitchFamily="18" charset="0"/>
                    <a:ea typeface="ＭＳ Ｐゴシック" pitchFamily="50" charset="-128"/>
                  </a:defRPr>
                </a:lvl4pPr>
                <a:lvl5pPr marL="2057400" indent="-228600" eaLnBrk="0" hangingPunct="0">
                  <a:defRPr kumimoji="1" sz="2200">
                    <a:solidFill>
                      <a:schemeClr val="bg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9pPr>
              </a:lstStyle>
              <a:p>
                <a:pPr eaLnBrk="1" hangingPunct="1"/>
                <a:endParaRPr lang="ja-JP" altLang="en-US"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問題がもっと複雑になってきた。</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今は気温と釣り人は釣獲尾数に対する影響の交互作用を分析したい、</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つまり、違う釣り人に対して、気温の変化は釣獲尾数に対する影響は変化がある。</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その前に、交互作用モデルを紹介していきます。</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交互作用というのは二つ以上の説明変数の組み合わせが被説明変数に与える影響です。</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式から見れば、</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en-US" altLang="ja-JP" sz="2000" dirty="0">
                    <a:solidFill>
                      <a:schemeClr val="tx1"/>
                    </a:solidFill>
                    <a:latin typeface="HGP創英角ｺﾞｼｯｸUB" panose="020B0900000000000000" pitchFamily="50" charset="-128"/>
                    <a:ea typeface="HGP創英角ｺﾞｼｯｸUB" panose="020B0900000000000000" pitchFamily="50" charset="-128"/>
                  </a:rPr>
                  <a:t>log(</a:t>
                </a:r>
                <a14:m>
                  <m:oMath xmlns:m="http://schemas.openxmlformats.org/officeDocument/2006/math">
                    <m:sSub>
                      <m:sSubPr>
                        <m:ctrlPr>
                          <a:rPr lang="en-US" altLang="ja-JP" sz="2000" i="1" dirty="0">
                            <a:solidFill>
                              <a:schemeClr val="tx1"/>
                            </a:solidFill>
                            <a:latin typeface="Cambria Math" panose="02040503050406030204" pitchFamily="18" charset="0"/>
                            <a:ea typeface="HGP創英角ｺﾞｼｯｸUB" panose="020B0900000000000000" pitchFamily="50" charset="-128"/>
                          </a:rPr>
                        </m:ctrlPr>
                      </m:sSubPr>
                      <m:e>
                        <m:r>
                          <a:rPr lang="ja-JP" altLang="en-US" sz="2000" i="1" dirty="0">
                            <a:solidFill>
                              <a:schemeClr val="tx1"/>
                            </a:solidFill>
                            <a:latin typeface="Cambria Math" panose="02040503050406030204" pitchFamily="18" charset="0"/>
                            <a:ea typeface="HGP創英角ｺﾞｼｯｸUB" panose="020B0900000000000000" pitchFamily="50" charset="-128"/>
                          </a:rPr>
                          <m:t>𝜆</m:t>
                        </m:r>
                      </m:e>
                      <m:sub>
                        <m:r>
                          <m:rPr>
                            <m:sty m:val="p"/>
                          </m:rPr>
                          <a:rPr lang="en-US" altLang="zh-CN" sz="2000" i="1" dirty="0">
                            <a:solidFill>
                              <a:schemeClr val="tx1"/>
                            </a:solidFill>
                            <a:latin typeface="Cambria Math" panose="02040503050406030204" pitchFamily="18" charset="0"/>
                            <a:ea typeface="HGP創英角ｺﾞｼｯｸUB" panose="020B0900000000000000" pitchFamily="50" charset="-128"/>
                          </a:rPr>
                          <m:t>i</m:t>
                        </m:r>
                      </m:sub>
                    </m:sSub>
                  </m:oMath>
                </a14:m>
                <a:r>
                  <a:rPr lang="en-US" altLang="ja-JP" sz="2000" dirty="0">
                    <a:solidFill>
                      <a:schemeClr val="tx1"/>
                    </a:solidFill>
                    <a:latin typeface="HGP創英角ｺﾞｼｯｸUB" panose="020B0900000000000000" pitchFamily="50" charset="-128"/>
                    <a:ea typeface="HGP創英角ｺﾞｼｯｸUB" panose="020B0900000000000000" pitchFamily="50" charset="-128"/>
                  </a:rPr>
                  <a:t>)=</a:t>
                </a:r>
                <a:r>
                  <a:rPr lang="en-US" altLang="ja-JP" sz="2000" dirty="0">
                    <a:solidFill>
                      <a:schemeClr val="tx1"/>
                    </a:solidFill>
                    <a:ea typeface="HGP創英角ｺﾞｼｯｸUB" panose="020B0900000000000000" pitchFamily="50" charset="-128"/>
                  </a:rPr>
                  <a:t> </a:t>
                </a:r>
                <a14:m>
                  <m:oMath xmlns:m="http://schemas.openxmlformats.org/officeDocument/2006/math">
                    <m:sSub>
                      <m:sSubPr>
                        <m:ctrlPr>
                          <a:rPr lang="en-US" altLang="ja-JP" sz="2000" i="1" dirty="0">
                            <a:solidFill>
                              <a:schemeClr val="tx1"/>
                            </a:solidFill>
                            <a:latin typeface="Cambria Math" panose="02040503050406030204" pitchFamily="18" charset="0"/>
                            <a:ea typeface="HGP創英角ｺﾞｼｯｸUB" panose="020B0900000000000000" pitchFamily="50" charset="-128"/>
                          </a:rPr>
                        </m:ctrlPr>
                      </m:sSubPr>
                      <m:e>
                        <m:r>
                          <a:rPr lang="ja-JP" altLang="en-US" sz="2000" i="1" dirty="0">
                            <a:solidFill>
                              <a:schemeClr val="tx1"/>
                            </a:solidFill>
                            <a:latin typeface="Cambria Math" panose="02040503050406030204" pitchFamily="18" charset="0"/>
                            <a:ea typeface="HGP創英角ｺﾞｼｯｸUB" panose="020B0900000000000000" pitchFamily="50" charset="-128"/>
                          </a:rPr>
                          <m:t>𝛽</m:t>
                        </m:r>
                      </m:e>
                      <m:sub>
                        <m:r>
                          <a:rPr lang="en-US" altLang="ja-JP" sz="2000" i="1" dirty="0">
                            <a:solidFill>
                              <a:schemeClr val="tx1"/>
                            </a:solidFill>
                            <a:latin typeface="Cambria Math" panose="02040503050406030204" pitchFamily="18" charset="0"/>
                            <a:ea typeface="HGP創英角ｺﾞｼｯｸUB" panose="020B0900000000000000" pitchFamily="50" charset="-128"/>
                          </a:rPr>
                          <m:t>0</m:t>
                        </m:r>
                      </m:sub>
                    </m:sSub>
                    <m:r>
                      <a:rPr lang="en-US" altLang="zh-CN" sz="2000" i="1" dirty="0">
                        <a:solidFill>
                          <a:schemeClr val="tx1"/>
                        </a:solidFill>
                        <a:latin typeface="Cambria Math" panose="02040503050406030204" pitchFamily="18" charset="0"/>
                        <a:ea typeface="HGP創英角ｺﾞｼｯｸUB" panose="020B0900000000000000" pitchFamily="50" charset="-128"/>
                      </a:rPr>
                      <m:t>+</m:t>
                    </m:r>
                  </m:oMath>
                </a14:m>
                <a:r>
                  <a:rPr lang="en-US" altLang="ja-JP" sz="2000" dirty="0">
                    <a:solidFill>
                      <a:schemeClr val="tx1"/>
                    </a:solidFill>
                    <a:ea typeface="HGP創英角ｺﾞｼｯｸUB" panose="020B0900000000000000" pitchFamily="50" charset="-128"/>
                  </a:rPr>
                  <a:t> </a:t>
                </a:r>
                <a14:m>
                  <m:oMath xmlns:m="http://schemas.openxmlformats.org/officeDocument/2006/math">
                    <m:sSub>
                      <m:sSubPr>
                        <m:ctrlPr>
                          <a:rPr lang="en-US" altLang="ja-JP" sz="2000" i="1" dirty="0">
                            <a:solidFill>
                              <a:schemeClr val="tx1"/>
                            </a:solidFill>
                            <a:latin typeface="Cambria Math" panose="02040503050406030204" pitchFamily="18" charset="0"/>
                            <a:ea typeface="HGP創英角ｺﾞｼｯｸUB" panose="020B0900000000000000" pitchFamily="50" charset="-128"/>
                          </a:rPr>
                        </m:ctrlPr>
                      </m:sSubPr>
                      <m:e>
                        <m:r>
                          <a:rPr lang="ja-JP" altLang="en-US" sz="2000" i="1" dirty="0">
                            <a:solidFill>
                              <a:schemeClr val="tx1"/>
                            </a:solidFill>
                            <a:latin typeface="Cambria Math" panose="02040503050406030204" pitchFamily="18" charset="0"/>
                            <a:ea typeface="HGP創英角ｺﾞｼｯｸUB" panose="020B0900000000000000" pitchFamily="50" charset="-128"/>
                          </a:rPr>
                          <m:t>𝛽</m:t>
                        </m:r>
                      </m:e>
                      <m:sub>
                        <m:r>
                          <a:rPr lang="en-US" altLang="ja-JP" sz="2000" i="1" dirty="0">
                            <a:solidFill>
                              <a:schemeClr val="tx1"/>
                            </a:solidFill>
                            <a:latin typeface="Cambria Math" panose="02040503050406030204" pitchFamily="18" charset="0"/>
                            <a:ea typeface="HGP創英角ｺﾞｼｯｸUB" panose="020B0900000000000000" pitchFamily="50" charset="-128"/>
                          </a:rPr>
                          <m:t>1</m:t>
                        </m:r>
                      </m:sub>
                    </m:sSub>
                    <m:sSub>
                      <m:sSubPr>
                        <m:ctrlPr>
                          <a:rPr lang="en-US" altLang="ja-JP" sz="2000" i="1" dirty="0">
                            <a:solidFill>
                              <a:schemeClr val="tx1"/>
                            </a:solidFill>
                            <a:latin typeface="Cambria Math" panose="02040503050406030204" pitchFamily="18" charset="0"/>
                            <a:ea typeface="HGP創英角ｺﾞｼｯｸUB" panose="020B0900000000000000" pitchFamily="50" charset="-128"/>
                          </a:rPr>
                        </m:ctrlPr>
                      </m:sSubPr>
                      <m:e>
                        <m:r>
                          <m:rPr>
                            <m:sty m:val="p"/>
                          </m:rPr>
                          <a:rPr lang="en-US" altLang="zh-CN" sz="2000" i="1" dirty="0">
                            <a:solidFill>
                              <a:schemeClr val="tx1"/>
                            </a:solidFill>
                            <a:latin typeface="Cambria Math" panose="02040503050406030204" pitchFamily="18" charset="0"/>
                            <a:ea typeface="HGP創英角ｺﾞｼｯｸUB" panose="020B0900000000000000" pitchFamily="50" charset="-128"/>
                          </a:rPr>
                          <m:t>x</m:t>
                        </m:r>
                      </m:e>
                      <m:sub>
                        <m:r>
                          <m:rPr>
                            <m:sty m:val="p"/>
                          </m:rPr>
                          <a:rPr lang="en-US" altLang="zh-CN" sz="2000" i="1" dirty="0">
                            <a:solidFill>
                              <a:schemeClr val="tx1"/>
                            </a:solidFill>
                            <a:latin typeface="Cambria Math" panose="02040503050406030204" pitchFamily="18" charset="0"/>
                            <a:ea typeface="HGP創英角ｺﾞｼｯｸUB" panose="020B0900000000000000" pitchFamily="50" charset="-128"/>
                          </a:rPr>
                          <m:t>i</m:t>
                        </m:r>
                        <m:r>
                          <a:rPr lang="en-US" altLang="zh-CN" sz="2000" b="0" i="1" dirty="0" smtClean="0">
                            <a:solidFill>
                              <a:schemeClr val="tx1"/>
                            </a:solidFill>
                            <a:latin typeface="Cambria Math" panose="02040503050406030204" pitchFamily="18" charset="0"/>
                            <a:ea typeface="HGP創英角ｺﾞｼｯｸUB" panose="020B0900000000000000" pitchFamily="50" charset="-128"/>
                          </a:rPr>
                          <m:t>1</m:t>
                        </m:r>
                      </m:sub>
                    </m:sSub>
                    <m:r>
                      <a:rPr lang="en-US" altLang="zh-CN" sz="2000" i="1" dirty="0">
                        <a:solidFill>
                          <a:schemeClr val="tx1"/>
                        </a:solidFill>
                        <a:latin typeface="Cambria Math" panose="02040503050406030204" pitchFamily="18" charset="0"/>
                        <a:ea typeface="HGP創英角ｺﾞｼｯｸUB" panose="020B0900000000000000" pitchFamily="50" charset="-128"/>
                      </a:rPr>
                      <m:t>+</m:t>
                    </m:r>
                    <m:sSub>
                      <m:sSubPr>
                        <m:ctrlPr>
                          <a:rPr lang="en-US" altLang="ja-JP" sz="2000" i="1" dirty="0">
                            <a:solidFill>
                              <a:schemeClr val="tx1"/>
                            </a:solidFill>
                            <a:latin typeface="Cambria Math" panose="02040503050406030204" pitchFamily="18" charset="0"/>
                            <a:ea typeface="HGP創英角ｺﾞｼｯｸUB" panose="020B0900000000000000" pitchFamily="50" charset="-128"/>
                          </a:rPr>
                        </m:ctrlPr>
                      </m:sSubPr>
                      <m:e>
                        <m:r>
                          <a:rPr lang="ja-JP" altLang="en-US" sz="2000" i="1" dirty="0">
                            <a:solidFill>
                              <a:schemeClr val="tx1"/>
                            </a:solidFill>
                            <a:latin typeface="Cambria Math" panose="02040503050406030204" pitchFamily="18" charset="0"/>
                            <a:ea typeface="HGP創英角ｺﾞｼｯｸUB" panose="020B0900000000000000" pitchFamily="50" charset="-128"/>
                          </a:rPr>
                          <m:t>𝛽</m:t>
                        </m:r>
                      </m:e>
                      <m:sub>
                        <m:r>
                          <a:rPr lang="en-US" altLang="ja-JP" sz="2000" b="0" i="1" dirty="0" smtClean="0">
                            <a:solidFill>
                              <a:schemeClr val="tx1"/>
                            </a:solidFill>
                            <a:latin typeface="Cambria Math" panose="02040503050406030204" pitchFamily="18" charset="0"/>
                            <a:ea typeface="HGP創英角ｺﾞｼｯｸUB" panose="020B0900000000000000" pitchFamily="50" charset="-128"/>
                          </a:rPr>
                          <m:t>2</m:t>
                        </m:r>
                      </m:sub>
                    </m:sSub>
                    <m:sSub>
                      <m:sSubPr>
                        <m:ctrlPr>
                          <a:rPr lang="en-US" altLang="ja-JP" sz="2000" i="1" dirty="0">
                            <a:solidFill>
                              <a:schemeClr val="tx1"/>
                            </a:solidFill>
                            <a:latin typeface="Cambria Math" panose="02040503050406030204" pitchFamily="18" charset="0"/>
                            <a:ea typeface="HGP創英角ｺﾞｼｯｸUB" panose="020B0900000000000000" pitchFamily="50" charset="-128"/>
                          </a:rPr>
                        </m:ctrlPr>
                      </m:sSubPr>
                      <m:e>
                        <m:r>
                          <m:rPr>
                            <m:sty m:val="p"/>
                          </m:rPr>
                          <a:rPr lang="en-US" altLang="zh-CN" sz="2000" i="1" dirty="0">
                            <a:solidFill>
                              <a:schemeClr val="tx1"/>
                            </a:solidFill>
                            <a:latin typeface="Cambria Math" panose="02040503050406030204" pitchFamily="18" charset="0"/>
                            <a:ea typeface="HGP創英角ｺﾞｼｯｸUB" panose="020B0900000000000000" pitchFamily="50" charset="-128"/>
                          </a:rPr>
                          <m:t>x</m:t>
                        </m:r>
                      </m:e>
                      <m:sub>
                        <m:r>
                          <m:rPr>
                            <m:sty m:val="p"/>
                          </m:rPr>
                          <a:rPr lang="en-US" altLang="zh-CN" sz="2000" i="1" dirty="0">
                            <a:solidFill>
                              <a:schemeClr val="tx1"/>
                            </a:solidFill>
                            <a:latin typeface="Cambria Math" panose="02040503050406030204" pitchFamily="18" charset="0"/>
                            <a:ea typeface="HGP創英角ｺﾞｼｯｸUB" panose="020B0900000000000000" pitchFamily="50" charset="-128"/>
                          </a:rPr>
                          <m:t>i</m:t>
                        </m:r>
                        <m:r>
                          <a:rPr lang="en-US" altLang="zh-CN" sz="2000" b="0" i="1" dirty="0" smtClean="0">
                            <a:solidFill>
                              <a:schemeClr val="tx1"/>
                            </a:solidFill>
                            <a:latin typeface="Cambria Math" panose="02040503050406030204" pitchFamily="18" charset="0"/>
                            <a:ea typeface="HGP創英角ｺﾞｼｯｸUB" panose="020B0900000000000000" pitchFamily="50" charset="-128"/>
                          </a:rPr>
                          <m:t>2</m:t>
                        </m:r>
                      </m:sub>
                    </m:sSub>
                    <m:r>
                      <a:rPr lang="en-US" altLang="zh-CN" sz="2000" dirty="0">
                        <a:solidFill>
                          <a:schemeClr val="tx1"/>
                        </a:solidFill>
                        <a:latin typeface="Cambria Math" panose="02040503050406030204" pitchFamily="18" charset="0"/>
                        <a:ea typeface="HGP創英角ｺﾞｼｯｸUB" panose="020B0900000000000000" pitchFamily="50" charset="-128"/>
                      </a:rPr>
                      <m:t>+</m:t>
                    </m:r>
                    <m:sSub>
                      <m:sSubPr>
                        <m:ctrlPr>
                          <a:rPr lang="en-US" altLang="ja-JP" sz="2000" i="1" dirty="0">
                            <a:solidFill>
                              <a:schemeClr val="tx1"/>
                            </a:solidFill>
                            <a:latin typeface="Cambria Math" panose="02040503050406030204" pitchFamily="18" charset="0"/>
                            <a:ea typeface="HGP創英角ｺﾞｼｯｸUB" panose="020B0900000000000000" pitchFamily="50" charset="-128"/>
                          </a:rPr>
                        </m:ctrlPr>
                      </m:sSubPr>
                      <m:e>
                        <m:r>
                          <a:rPr lang="ja-JP" altLang="en-US" sz="2000" i="1" dirty="0">
                            <a:solidFill>
                              <a:schemeClr val="tx1"/>
                            </a:solidFill>
                            <a:latin typeface="Cambria Math" panose="02040503050406030204" pitchFamily="18" charset="0"/>
                            <a:ea typeface="HGP創英角ｺﾞｼｯｸUB" panose="020B0900000000000000" pitchFamily="50" charset="-128"/>
                          </a:rPr>
                          <m:t>𝛽</m:t>
                        </m:r>
                      </m:e>
                      <m:sub>
                        <m:r>
                          <a:rPr lang="en-US" altLang="ja-JP" sz="2000" b="0" i="1" dirty="0" smtClean="0">
                            <a:solidFill>
                              <a:schemeClr val="tx1"/>
                            </a:solidFill>
                            <a:latin typeface="Cambria Math" panose="02040503050406030204" pitchFamily="18" charset="0"/>
                            <a:ea typeface="HGP創英角ｺﾞｼｯｸUB" panose="020B0900000000000000" pitchFamily="50" charset="-128"/>
                          </a:rPr>
                          <m:t>3</m:t>
                        </m:r>
                      </m:sub>
                    </m:sSub>
                    <m:sSub>
                      <m:sSubPr>
                        <m:ctrlPr>
                          <a:rPr lang="en-US" altLang="ja-JP" sz="2000" i="1" dirty="0">
                            <a:solidFill>
                              <a:schemeClr val="tx1"/>
                            </a:solidFill>
                            <a:latin typeface="Cambria Math" panose="02040503050406030204" pitchFamily="18" charset="0"/>
                            <a:ea typeface="HGP創英角ｺﾞｼｯｸUB" panose="020B0900000000000000" pitchFamily="50" charset="-128"/>
                          </a:rPr>
                        </m:ctrlPr>
                      </m:sSubPr>
                      <m:e>
                        <m:sSub>
                          <m:sSubPr>
                            <m:ctrlPr>
                              <a:rPr lang="en-US" altLang="ja-JP" sz="2000" i="1" dirty="0">
                                <a:solidFill>
                                  <a:schemeClr val="tx1"/>
                                </a:solidFill>
                                <a:latin typeface="Cambria Math" panose="02040503050406030204" pitchFamily="18" charset="0"/>
                                <a:ea typeface="HGP創英角ｺﾞｼｯｸUB" panose="020B0900000000000000" pitchFamily="50" charset="-128"/>
                              </a:rPr>
                            </m:ctrlPr>
                          </m:sSubPr>
                          <m:e>
                            <m:r>
                              <m:rPr>
                                <m:sty m:val="p"/>
                              </m:rPr>
                              <a:rPr lang="en-US" altLang="zh-CN" sz="2000" i="1" dirty="0">
                                <a:solidFill>
                                  <a:schemeClr val="tx1"/>
                                </a:solidFill>
                                <a:latin typeface="Cambria Math" panose="02040503050406030204" pitchFamily="18" charset="0"/>
                                <a:ea typeface="HGP創英角ｺﾞｼｯｸUB" panose="020B0900000000000000" pitchFamily="50" charset="-128"/>
                              </a:rPr>
                              <m:t>x</m:t>
                            </m:r>
                          </m:e>
                          <m:sub>
                            <m:r>
                              <m:rPr>
                                <m:sty m:val="p"/>
                              </m:rPr>
                              <a:rPr lang="en-US" altLang="zh-CN" sz="2000" i="1" dirty="0">
                                <a:solidFill>
                                  <a:schemeClr val="tx1"/>
                                </a:solidFill>
                                <a:latin typeface="Cambria Math" panose="02040503050406030204" pitchFamily="18" charset="0"/>
                                <a:ea typeface="HGP創英角ｺﾞｼｯｸUB" panose="020B0900000000000000" pitchFamily="50" charset="-128"/>
                              </a:rPr>
                              <m:t>i</m:t>
                            </m:r>
                            <m:r>
                              <a:rPr lang="en-US" altLang="zh-CN" sz="2000" i="1" dirty="0">
                                <a:solidFill>
                                  <a:schemeClr val="tx1"/>
                                </a:solidFill>
                                <a:latin typeface="Cambria Math" panose="02040503050406030204" pitchFamily="18" charset="0"/>
                                <a:ea typeface="HGP創英角ｺﾞｼｯｸUB" panose="020B0900000000000000" pitchFamily="50" charset="-128"/>
                              </a:rPr>
                              <m:t>1</m:t>
                            </m:r>
                          </m:sub>
                        </m:sSub>
                        <m:r>
                          <m:rPr>
                            <m:sty m:val="p"/>
                          </m:rPr>
                          <a:rPr lang="en-US" altLang="zh-CN" sz="2000" i="1" dirty="0">
                            <a:solidFill>
                              <a:schemeClr val="tx1"/>
                            </a:solidFill>
                            <a:latin typeface="Cambria Math" panose="02040503050406030204" pitchFamily="18" charset="0"/>
                            <a:ea typeface="HGP創英角ｺﾞｼｯｸUB" panose="020B0900000000000000" pitchFamily="50" charset="-128"/>
                          </a:rPr>
                          <m:t>x</m:t>
                        </m:r>
                      </m:e>
                      <m:sub>
                        <m:r>
                          <m:rPr>
                            <m:sty m:val="p"/>
                          </m:rPr>
                          <a:rPr lang="en-US" altLang="zh-CN" sz="2000" i="1" dirty="0">
                            <a:solidFill>
                              <a:schemeClr val="tx1"/>
                            </a:solidFill>
                            <a:latin typeface="Cambria Math" panose="02040503050406030204" pitchFamily="18" charset="0"/>
                            <a:ea typeface="HGP創英角ｺﾞｼｯｸUB" panose="020B0900000000000000" pitchFamily="50" charset="-128"/>
                          </a:rPr>
                          <m:t>i</m:t>
                        </m:r>
                        <m:r>
                          <a:rPr lang="en-US" altLang="zh-CN" sz="2000" b="0" i="1" dirty="0" smtClean="0">
                            <a:solidFill>
                              <a:schemeClr val="tx1"/>
                            </a:solidFill>
                            <a:latin typeface="Cambria Math" panose="02040503050406030204" pitchFamily="18" charset="0"/>
                            <a:ea typeface="HGP創英角ｺﾞｼｯｸUB" panose="020B0900000000000000" pitchFamily="50" charset="-128"/>
                          </a:rPr>
                          <m:t>2</m:t>
                        </m:r>
                      </m:sub>
                    </m:sSub>
                  </m:oMath>
                </a14:m>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この中で、</a:t>
                </a:r>
                <a14:m>
                  <m:oMath xmlns:m="http://schemas.openxmlformats.org/officeDocument/2006/math">
                    <m:sSub>
                      <m:sSubPr>
                        <m:ctrlPr>
                          <a:rPr lang="en-US" altLang="ja-JP" sz="2000" i="1" dirty="0">
                            <a:solidFill>
                              <a:schemeClr val="tx1"/>
                            </a:solidFill>
                            <a:latin typeface="Cambria Math" panose="02040503050406030204" pitchFamily="18" charset="0"/>
                            <a:ea typeface="HGP創英角ｺﾞｼｯｸUB" panose="020B0900000000000000" pitchFamily="50" charset="-128"/>
                          </a:rPr>
                        </m:ctrlPr>
                      </m:sSubPr>
                      <m:e>
                        <m:r>
                          <a:rPr lang="ja-JP" altLang="en-US" sz="2000" i="1" dirty="0">
                            <a:solidFill>
                              <a:schemeClr val="tx1"/>
                            </a:solidFill>
                            <a:latin typeface="Cambria Math" panose="02040503050406030204" pitchFamily="18" charset="0"/>
                            <a:ea typeface="HGP創英角ｺﾞｼｯｸUB" panose="020B0900000000000000" pitchFamily="50" charset="-128"/>
                          </a:rPr>
                          <m:t>𝛽</m:t>
                        </m:r>
                      </m:e>
                      <m:sub>
                        <m:r>
                          <a:rPr lang="en-US" altLang="ja-JP" sz="2000" i="1" dirty="0">
                            <a:solidFill>
                              <a:schemeClr val="tx1"/>
                            </a:solidFill>
                            <a:latin typeface="Cambria Math" panose="02040503050406030204" pitchFamily="18" charset="0"/>
                            <a:ea typeface="HGP創英角ｺﾞｼｯｸUB" panose="020B0900000000000000" pitchFamily="50" charset="-128"/>
                          </a:rPr>
                          <m:t>3</m:t>
                        </m:r>
                      </m:sub>
                    </m:sSub>
                  </m:oMath>
                </a14:m>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は交互作用、</a:t>
                </a:r>
                <a:r>
                  <a:rPr lang="en-US" altLang="ja-JP" sz="2000" dirty="0">
                    <a:solidFill>
                      <a:schemeClr val="tx1"/>
                    </a:solidFill>
                    <a:ea typeface="HGP創英角ｺﾞｼｯｸUB" panose="020B0900000000000000" pitchFamily="50" charset="-128"/>
                  </a:rPr>
                  <a:t> </a:t>
                </a:r>
                <a14:m>
                  <m:oMath xmlns:m="http://schemas.openxmlformats.org/officeDocument/2006/math">
                    <m:sSub>
                      <m:sSubPr>
                        <m:ctrlPr>
                          <a:rPr lang="en-US" altLang="ja-JP" sz="2000" i="1" dirty="0">
                            <a:solidFill>
                              <a:schemeClr val="tx1"/>
                            </a:solidFill>
                            <a:latin typeface="Cambria Math" panose="02040503050406030204" pitchFamily="18" charset="0"/>
                            <a:ea typeface="HGP創英角ｺﾞｼｯｸUB" panose="020B0900000000000000" pitchFamily="50" charset="-128"/>
                          </a:rPr>
                        </m:ctrlPr>
                      </m:sSubPr>
                      <m:e>
                        <m:r>
                          <a:rPr lang="ja-JP" altLang="en-US" sz="2000" i="1" dirty="0">
                            <a:solidFill>
                              <a:schemeClr val="tx1"/>
                            </a:solidFill>
                            <a:latin typeface="Cambria Math" panose="02040503050406030204" pitchFamily="18" charset="0"/>
                            <a:ea typeface="HGP創英角ｺﾞｼｯｸUB" panose="020B0900000000000000" pitchFamily="50" charset="-128"/>
                          </a:rPr>
                          <m:t>𝛽</m:t>
                        </m:r>
                      </m:e>
                      <m:sub>
                        <m:r>
                          <a:rPr lang="en-US" altLang="ja-JP" sz="2000" b="0" i="1" dirty="0" smtClean="0">
                            <a:solidFill>
                              <a:schemeClr val="tx1"/>
                            </a:solidFill>
                            <a:latin typeface="Cambria Math" panose="02040503050406030204" pitchFamily="18" charset="0"/>
                            <a:ea typeface="HGP創英角ｺﾞｼｯｸUB" panose="020B0900000000000000" pitchFamily="50" charset="-128"/>
                          </a:rPr>
                          <m:t>1</m:t>
                        </m:r>
                      </m:sub>
                    </m:sSub>
                    <m:r>
                      <a:rPr lang="en-US" altLang="ja-JP" sz="2000" b="0" i="1" dirty="0" smtClean="0">
                        <a:solidFill>
                          <a:schemeClr val="tx1"/>
                        </a:solidFill>
                        <a:latin typeface="Cambria Math" panose="02040503050406030204" pitchFamily="18" charset="0"/>
                        <a:ea typeface="HGP創英角ｺﾞｼｯｸUB" panose="020B0900000000000000" pitchFamily="50" charset="-128"/>
                      </a:rPr>
                      <m:t>,</m:t>
                    </m:r>
                    <m:sSub>
                      <m:sSubPr>
                        <m:ctrlPr>
                          <a:rPr lang="en-US" altLang="ja-JP" sz="2000" i="1" dirty="0">
                            <a:solidFill>
                              <a:schemeClr val="tx1"/>
                            </a:solidFill>
                            <a:latin typeface="Cambria Math" panose="02040503050406030204" pitchFamily="18" charset="0"/>
                            <a:ea typeface="HGP創英角ｺﾞｼｯｸUB" panose="020B0900000000000000" pitchFamily="50" charset="-128"/>
                          </a:rPr>
                        </m:ctrlPr>
                      </m:sSubPr>
                      <m:e>
                        <m:r>
                          <a:rPr lang="ja-JP" altLang="en-US" sz="2000" i="1" dirty="0">
                            <a:solidFill>
                              <a:schemeClr val="tx1"/>
                            </a:solidFill>
                            <a:latin typeface="Cambria Math" panose="02040503050406030204" pitchFamily="18" charset="0"/>
                            <a:ea typeface="HGP創英角ｺﾞｼｯｸUB" panose="020B0900000000000000" pitchFamily="50" charset="-128"/>
                          </a:rPr>
                          <m:t>𝛽</m:t>
                        </m:r>
                      </m:e>
                      <m:sub>
                        <m:r>
                          <a:rPr lang="en-US" altLang="ja-JP" sz="2000" i="1" dirty="0">
                            <a:solidFill>
                              <a:schemeClr val="tx1"/>
                            </a:solidFill>
                            <a:latin typeface="Cambria Math" panose="02040503050406030204" pitchFamily="18" charset="0"/>
                            <a:ea typeface="HGP創英角ｺﾞｼｯｸUB" panose="020B0900000000000000" pitchFamily="50" charset="-128"/>
                          </a:rPr>
                          <m:t>2</m:t>
                        </m:r>
                      </m:sub>
                    </m:sSub>
                  </m:oMath>
                </a14:m>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は主効果。</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交互作用の解釈は</a:t>
                </a:r>
                <a14:m>
                  <m:oMath xmlns:m="http://schemas.openxmlformats.org/officeDocument/2006/math">
                    <m:sSub>
                      <m:sSubPr>
                        <m:ctrlPr>
                          <a:rPr lang="en-US" altLang="ja-JP" sz="2000" i="1" dirty="0">
                            <a:solidFill>
                              <a:schemeClr val="tx1"/>
                            </a:solidFill>
                            <a:latin typeface="Cambria Math" panose="02040503050406030204" pitchFamily="18" charset="0"/>
                            <a:ea typeface="HGP創英角ｺﾞｼｯｸUB" panose="020B0900000000000000" pitchFamily="50" charset="-128"/>
                          </a:rPr>
                        </m:ctrlPr>
                      </m:sSubPr>
                      <m:e>
                        <m:r>
                          <m:rPr>
                            <m:sty m:val="p"/>
                          </m:rPr>
                          <a:rPr lang="en-US" altLang="zh-CN" sz="2000" i="1" dirty="0">
                            <a:solidFill>
                              <a:schemeClr val="tx1"/>
                            </a:solidFill>
                            <a:latin typeface="Cambria Math" panose="02040503050406030204" pitchFamily="18" charset="0"/>
                            <a:ea typeface="HGP創英角ｺﾞｼｯｸUB" panose="020B0900000000000000" pitchFamily="50" charset="-128"/>
                          </a:rPr>
                          <m:t>x</m:t>
                        </m:r>
                      </m:e>
                      <m:sub>
                        <m:r>
                          <m:rPr>
                            <m:sty m:val="p"/>
                          </m:rPr>
                          <a:rPr lang="en-US" altLang="zh-CN" sz="2000" i="1" dirty="0">
                            <a:solidFill>
                              <a:schemeClr val="tx1"/>
                            </a:solidFill>
                            <a:latin typeface="Cambria Math" panose="02040503050406030204" pitchFamily="18" charset="0"/>
                            <a:ea typeface="HGP創英角ｺﾞｼｯｸUB" panose="020B0900000000000000" pitchFamily="50" charset="-128"/>
                          </a:rPr>
                          <m:t>i</m:t>
                        </m:r>
                        <m:r>
                          <a:rPr lang="en-US" altLang="zh-CN" sz="2000" i="1" dirty="0">
                            <a:solidFill>
                              <a:schemeClr val="tx1"/>
                            </a:solidFill>
                            <a:latin typeface="Cambria Math" panose="02040503050406030204" pitchFamily="18" charset="0"/>
                            <a:ea typeface="HGP創英角ｺﾞｼｯｸUB" panose="020B0900000000000000" pitchFamily="50" charset="-128"/>
                          </a:rPr>
                          <m:t>2</m:t>
                        </m:r>
                      </m:sub>
                    </m:sSub>
                  </m:oMath>
                </a14:m>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がある値をとるとき、</a:t>
                </a:r>
                <a:r>
                  <a:rPr lang="en-US" altLang="ja-JP" sz="2000" dirty="0">
                    <a:solidFill>
                      <a:schemeClr val="tx1"/>
                    </a:solidFill>
                    <a:ea typeface="HGP創英角ｺﾞｼｯｸUB" panose="020B0900000000000000" pitchFamily="50" charset="-128"/>
                  </a:rPr>
                  <a:t> </a:t>
                </a:r>
                <a14:m>
                  <m:oMath xmlns:m="http://schemas.openxmlformats.org/officeDocument/2006/math">
                    <m:sSub>
                      <m:sSubPr>
                        <m:ctrlPr>
                          <a:rPr lang="en-US" altLang="ja-JP" sz="2000" i="1" dirty="0">
                            <a:solidFill>
                              <a:schemeClr val="tx1"/>
                            </a:solidFill>
                            <a:latin typeface="Cambria Math" panose="02040503050406030204" pitchFamily="18" charset="0"/>
                            <a:ea typeface="HGP創英角ｺﾞｼｯｸUB" panose="020B0900000000000000" pitchFamily="50" charset="-128"/>
                          </a:rPr>
                        </m:ctrlPr>
                      </m:sSubPr>
                      <m:e>
                        <m:r>
                          <m:rPr>
                            <m:sty m:val="p"/>
                          </m:rPr>
                          <a:rPr lang="en-US" altLang="zh-CN" sz="2000" i="1" dirty="0">
                            <a:solidFill>
                              <a:schemeClr val="tx1"/>
                            </a:solidFill>
                            <a:latin typeface="Cambria Math" panose="02040503050406030204" pitchFamily="18" charset="0"/>
                            <a:ea typeface="HGP創英角ｺﾞｼｯｸUB" panose="020B0900000000000000" pitchFamily="50" charset="-128"/>
                          </a:rPr>
                          <m:t>x</m:t>
                        </m:r>
                      </m:e>
                      <m:sub>
                        <m:r>
                          <m:rPr>
                            <m:sty m:val="p"/>
                          </m:rPr>
                          <a:rPr lang="en-US" altLang="zh-CN" sz="2000" i="1" dirty="0">
                            <a:solidFill>
                              <a:schemeClr val="tx1"/>
                            </a:solidFill>
                            <a:latin typeface="Cambria Math" panose="02040503050406030204" pitchFamily="18" charset="0"/>
                            <a:ea typeface="HGP創英角ｺﾞｼｯｸUB" panose="020B0900000000000000" pitchFamily="50" charset="-128"/>
                          </a:rPr>
                          <m:t>i</m:t>
                        </m:r>
                        <m:r>
                          <a:rPr lang="en-US" altLang="zh-CN" sz="2000" i="1" dirty="0">
                            <a:solidFill>
                              <a:schemeClr val="tx1"/>
                            </a:solidFill>
                            <a:latin typeface="Cambria Math" panose="02040503050406030204" pitchFamily="18" charset="0"/>
                            <a:ea typeface="HGP創英角ｺﾞｼｯｸUB" panose="020B0900000000000000" pitchFamily="50" charset="-128"/>
                          </a:rPr>
                          <m:t>1</m:t>
                        </m:r>
                      </m:sub>
                    </m:sSub>
                  </m:oMath>
                </a14:m>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の一単位の変動は被説明変数</a:t>
                </a:r>
                <a14:m>
                  <m:oMath xmlns:m="http://schemas.openxmlformats.org/officeDocument/2006/math">
                    <m:r>
                      <a:rPr lang="ja-JP" altLang="en-US" sz="2000" i="1" dirty="0">
                        <a:solidFill>
                          <a:schemeClr val="tx1"/>
                        </a:solidFill>
                        <a:latin typeface="Cambria Math" panose="02040503050406030204" pitchFamily="18" charset="0"/>
                        <a:ea typeface="HGP創英角ｺﾞｼｯｸUB" panose="020B0900000000000000" pitchFamily="50" charset="-128"/>
                      </a:rPr>
                      <m:t>に</m:t>
                    </m:r>
                    <m:sSub>
                      <m:sSubPr>
                        <m:ctrlPr>
                          <a:rPr lang="en-US" altLang="ja-JP" sz="2000" i="1" dirty="0">
                            <a:solidFill>
                              <a:schemeClr val="tx1"/>
                            </a:solidFill>
                            <a:latin typeface="Cambria Math" panose="02040503050406030204" pitchFamily="18" charset="0"/>
                            <a:ea typeface="HGP創英角ｺﾞｼｯｸUB" panose="020B0900000000000000" pitchFamily="50" charset="-128"/>
                          </a:rPr>
                        </m:ctrlPr>
                      </m:sSubPr>
                      <m:e>
                        <m:r>
                          <a:rPr lang="ja-JP" altLang="en-US" sz="2000" i="1" dirty="0">
                            <a:solidFill>
                              <a:schemeClr val="tx1"/>
                            </a:solidFill>
                            <a:latin typeface="Cambria Math" panose="02040503050406030204" pitchFamily="18" charset="0"/>
                            <a:ea typeface="HGP創英角ｺﾞｼｯｸUB" panose="020B0900000000000000" pitchFamily="50" charset="-128"/>
                          </a:rPr>
                          <m:t>𝛽</m:t>
                        </m:r>
                      </m:e>
                      <m:sub>
                        <m:r>
                          <a:rPr lang="en-US" altLang="ja-JP" sz="2000" i="1" dirty="0">
                            <a:solidFill>
                              <a:schemeClr val="tx1"/>
                            </a:solidFill>
                            <a:latin typeface="Cambria Math" panose="02040503050406030204" pitchFamily="18" charset="0"/>
                            <a:ea typeface="HGP創英角ｺﾞｼｯｸUB" panose="020B0900000000000000" pitchFamily="50" charset="-128"/>
                          </a:rPr>
                          <m:t>1</m:t>
                        </m:r>
                      </m:sub>
                    </m:sSub>
                  </m:oMath>
                </a14:m>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a:t>
                </a:r>
                <a:r>
                  <a:rPr lang="en-US" altLang="ja-JP" sz="2000" dirty="0">
                    <a:solidFill>
                      <a:schemeClr val="tx1"/>
                    </a:solidFill>
                    <a:ea typeface="HGP創英角ｺﾞｼｯｸUB" panose="020B0900000000000000" pitchFamily="50" charset="-128"/>
                  </a:rPr>
                  <a:t> </a:t>
                </a:r>
                <a14:m>
                  <m:oMath xmlns:m="http://schemas.openxmlformats.org/officeDocument/2006/math">
                    <m:sSub>
                      <m:sSubPr>
                        <m:ctrlPr>
                          <a:rPr lang="en-US" altLang="ja-JP" sz="2000" i="1" dirty="0">
                            <a:solidFill>
                              <a:schemeClr val="tx1"/>
                            </a:solidFill>
                            <a:latin typeface="Cambria Math" panose="02040503050406030204" pitchFamily="18" charset="0"/>
                            <a:ea typeface="HGP創英角ｺﾞｼｯｸUB" panose="020B0900000000000000" pitchFamily="50" charset="-128"/>
                          </a:rPr>
                        </m:ctrlPr>
                      </m:sSubPr>
                      <m:e>
                        <m:r>
                          <a:rPr lang="ja-JP" altLang="en-US" sz="2000" i="1" dirty="0">
                            <a:solidFill>
                              <a:schemeClr val="tx1"/>
                            </a:solidFill>
                            <a:latin typeface="Cambria Math" panose="02040503050406030204" pitchFamily="18" charset="0"/>
                            <a:ea typeface="HGP創英角ｺﾞｼｯｸUB" panose="020B0900000000000000" pitchFamily="50" charset="-128"/>
                          </a:rPr>
                          <m:t>𝛽</m:t>
                        </m:r>
                      </m:e>
                      <m:sub>
                        <m:r>
                          <a:rPr lang="en-US" altLang="ja-JP" sz="2000" i="1" dirty="0">
                            <a:solidFill>
                              <a:schemeClr val="tx1"/>
                            </a:solidFill>
                            <a:latin typeface="Cambria Math" panose="02040503050406030204" pitchFamily="18" charset="0"/>
                            <a:ea typeface="HGP創英角ｺﾞｼｯｸUB" panose="020B0900000000000000" pitchFamily="50" charset="-128"/>
                          </a:rPr>
                          <m:t>3</m:t>
                        </m:r>
                      </m:sub>
                    </m:sSub>
                  </m:oMath>
                </a14:m>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の変動を与える</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p:txBody>
          </p:sp>
        </mc:Choice>
        <mc:Fallback xmlns="">
          <p:sp>
            <p:nvSpPr>
              <p:cNvPr id="9" name="Text Box 3"/>
              <p:cNvSpPr txBox="1">
                <a:spLocks noRot="1" noChangeAspect="1" noMove="1" noResize="1" noEditPoints="1" noAdjustHandles="1" noChangeArrowheads="1" noChangeShapeType="1" noTextEdit="1"/>
              </p:cNvSpPr>
              <p:nvPr/>
            </p:nvSpPr>
            <p:spPr bwMode="auto">
              <a:xfrm>
                <a:off x="200248" y="620688"/>
                <a:ext cx="9505503" cy="5016758"/>
              </a:xfrm>
              <a:prstGeom prst="rect">
                <a:avLst/>
              </a:prstGeom>
              <a:blipFill>
                <a:blip r:embed="rId3"/>
                <a:stretch>
                  <a:fillRect l="-706" r="-1283" b="-121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738546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４</a:t>
            </a:r>
            <a:r>
              <a:rPr lang="en-US" altLang="ja-JP" dirty="0"/>
              <a:t>.</a:t>
            </a:r>
            <a:r>
              <a:rPr lang="ja-JP" altLang="en-US" dirty="0"/>
              <a:t>１交互作用モデルと</a:t>
            </a:r>
            <a:r>
              <a:rPr lang="en-US" altLang="ja-JP" dirty="0"/>
              <a:t>unbalanced data</a:t>
            </a:r>
            <a:r>
              <a:rPr lang="ja-JP" altLang="en-US" dirty="0"/>
              <a:t>の問題</a:t>
            </a:r>
            <a:endParaRPr kumimoji="1" lang="ja-JP" altLang="en-US" dirty="0"/>
          </a:p>
        </p:txBody>
      </p:sp>
      <p:sp>
        <p:nvSpPr>
          <p:cNvPr id="9" name="Text Box 3"/>
          <p:cNvSpPr txBox="1">
            <a:spLocks noChangeArrowheads="1"/>
          </p:cNvSpPr>
          <p:nvPr/>
        </p:nvSpPr>
        <p:spPr bwMode="auto">
          <a:xfrm>
            <a:off x="200248" y="620688"/>
            <a:ext cx="9505503"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80975" indent="-180975" eaLnBrk="0" hangingPunct="0">
              <a:defRPr kumimoji="1" sz="2200">
                <a:solidFill>
                  <a:schemeClr val="bg1"/>
                </a:solidFill>
                <a:latin typeface="Times New Roman" pitchFamily="18" charset="0"/>
                <a:ea typeface="ＭＳ Ｐゴシック" pitchFamily="50" charset="-128"/>
              </a:defRPr>
            </a:lvl1pPr>
            <a:lvl2pPr marL="742950" indent="-285750" eaLnBrk="0" hangingPunct="0">
              <a:defRPr kumimoji="1" sz="2200">
                <a:solidFill>
                  <a:schemeClr val="bg1"/>
                </a:solidFill>
                <a:latin typeface="Times New Roman" pitchFamily="18" charset="0"/>
                <a:ea typeface="ＭＳ Ｐゴシック" pitchFamily="50" charset="-128"/>
              </a:defRPr>
            </a:lvl2pPr>
            <a:lvl3pPr marL="1143000" indent="-228600" eaLnBrk="0" hangingPunct="0">
              <a:defRPr kumimoji="1" sz="2200">
                <a:solidFill>
                  <a:schemeClr val="bg1"/>
                </a:solidFill>
                <a:latin typeface="Times New Roman" pitchFamily="18" charset="0"/>
                <a:ea typeface="ＭＳ Ｐゴシック" pitchFamily="50" charset="-128"/>
              </a:defRPr>
            </a:lvl3pPr>
            <a:lvl4pPr marL="1600200" indent="-228600" eaLnBrk="0" hangingPunct="0">
              <a:defRPr kumimoji="1" sz="2200">
                <a:solidFill>
                  <a:schemeClr val="bg1"/>
                </a:solidFill>
                <a:latin typeface="Times New Roman" pitchFamily="18" charset="0"/>
                <a:ea typeface="ＭＳ Ｐゴシック" pitchFamily="50" charset="-128"/>
              </a:defRPr>
            </a:lvl4pPr>
            <a:lvl5pPr marL="2057400" indent="-228600" eaLnBrk="0" hangingPunct="0">
              <a:defRPr kumimoji="1" sz="2200">
                <a:solidFill>
                  <a:schemeClr val="bg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9pPr>
          </a:lstStyle>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しかし、データの中である人の調査が他の人より少なかった。この時どうなるだろう。</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今回のデータは</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　　　　　　　　　　 </a:t>
            </a:r>
            <a:r>
              <a:rPr lang="en-US" altLang="zh-CN" sz="2000" dirty="0">
                <a:solidFill>
                  <a:schemeClr val="tx1"/>
                </a:solidFill>
                <a:latin typeface="HGP創英角ｺﾞｼｯｸUB" panose="020B0900000000000000" pitchFamily="50" charset="-128"/>
                <a:ea typeface="HGP創英角ｺﾞｼｯｸUB" panose="020B0900000000000000" pitchFamily="50" charset="-128"/>
              </a:rPr>
              <a:t>ID              </a:t>
            </a:r>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釣獲尾数　　　　気温　　　　　釣り人</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p:txBody>
      </p:sp>
      <p:pic>
        <p:nvPicPr>
          <p:cNvPr id="3" name="图片 2">
            <a:extLst>
              <a:ext uri="{FF2B5EF4-FFF2-40B4-BE49-F238E27FC236}">
                <a16:creationId xmlns:a16="http://schemas.microsoft.com/office/drawing/2014/main" id="{0D27F2CD-FF7B-4853-B6D7-D208FC7799F4}"/>
              </a:ext>
            </a:extLst>
          </p:cNvPr>
          <p:cNvPicPr>
            <a:picLocks noChangeAspect="1"/>
          </p:cNvPicPr>
          <p:nvPr/>
        </p:nvPicPr>
        <p:blipFill>
          <a:blip r:embed="rId3"/>
          <a:stretch>
            <a:fillRect/>
          </a:stretch>
        </p:blipFill>
        <p:spPr>
          <a:xfrm>
            <a:off x="1928664" y="2317918"/>
            <a:ext cx="5586561" cy="2222164"/>
          </a:xfrm>
          <a:prstGeom prst="rect">
            <a:avLst/>
          </a:prstGeom>
        </p:spPr>
      </p:pic>
      <p:sp>
        <p:nvSpPr>
          <p:cNvPr id="5" name="Text Box 3">
            <a:extLst>
              <a:ext uri="{FF2B5EF4-FFF2-40B4-BE49-F238E27FC236}">
                <a16:creationId xmlns:a16="http://schemas.microsoft.com/office/drawing/2014/main" id="{443C575D-7543-4233-9445-7342EDCB7A95}"/>
              </a:ext>
            </a:extLst>
          </p:cNvPr>
          <p:cNvSpPr txBox="1">
            <a:spLocks noChangeArrowheads="1"/>
          </p:cNvSpPr>
          <p:nvPr/>
        </p:nvSpPr>
        <p:spPr bwMode="auto">
          <a:xfrm>
            <a:off x="250068" y="4293096"/>
            <a:ext cx="9505503"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80975" indent="-180975" eaLnBrk="0" hangingPunct="0">
              <a:defRPr kumimoji="1" sz="2200">
                <a:solidFill>
                  <a:schemeClr val="bg1"/>
                </a:solidFill>
                <a:latin typeface="Times New Roman" pitchFamily="18" charset="0"/>
                <a:ea typeface="ＭＳ Ｐゴシック" pitchFamily="50" charset="-128"/>
              </a:defRPr>
            </a:lvl1pPr>
            <a:lvl2pPr marL="742950" indent="-285750" eaLnBrk="0" hangingPunct="0">
              <a:defRPr kumimoji="1" sz="2200">
                <a:solidFill>
                  <a:schemeClr val="bg1"/>
                </a:solidFill>
                <a:latin typeface="Times New Roman" pitchFamily="18" charset="0"/>
                <a:ea typeface="ＭＳ Ｐゴシック" pitchFamily="50" charset="-128"/>
              </a:defRPr>
            </a:lvl2pPr>
            <a:lvl3pPr marL="1143000" indent="-228600" eaLnBrk="0" hangingPunct="0">
              <a:defRPr kumimoji="1" sz="2200">
                <a:solidFill>
                  <a:schemeClr val="bg1"/>
                </a:solidFill>
                <a:latin typeface="Times New Roman" pitchFamily="18" charset="0"/>
                <a:ea typeface="ＭＳ Ｐゴシック" pitchFamily="50" charset="-128"/>
              </a:defRPr>
            </a:lvl3pPr>
            <a:lvl4pPr marL="1600200" indent="-228600" eaLnBrk="0" hangingPunct="0">
              <a:defRPr kumimoji="1" sz="2200">
                <a:solidFill>
                  <a:schemeClr val="bg1"/>
                </a:solidFill>
                <a:latin typeface="Times New Roman" pitchFamily="18" charset="0"/>
                <a:ea typeface="ＭＳ Ｐゴシック" pitchFamily="50" charset="-128"/>
              </a:defRPr>
            </a:lvl4pPr>
            <a:lvl5pPr marL="2057400" indent="-228600" eaLnBrk="0" hangingPunct="0">
              <a:defRPr kumimoji="1" sz="2200">
                <a:solidFill>
                  <a:schemeClr val="bg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9pPr>
          </a:lstStyle>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en-US" altLang="ja-JP" sz="2000" dirty="0">
                <a:solidFill>
                  <a:schemeClr val="tx1"/>
                </a:solidFill>
                <a:latin typeface="HGP創英角ｺﾞｼｯｸUB" panose="020B0900000000000000" pitchFamily="50" charset="-128"/>
                <a:ea typeface="HGP創英角ｺﾞｼｯｸUB" panose="020B0900000000000000" pitchFamily="50" charset="-128"/>
              </a:rPr>
              <a:t>J</a:t>
            </a:r>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さんのデータは四つしかいない。他の人は１０．</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普通の交互作用モデル（ランダム効果なし）を使うと、問題を引き起こす。</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4214048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４</a:t>
            </a:r>
            <a:r>
              <a:rPr lang="en-US" altLang="ja-JP" dirty="0"/>
              <a:t>.</a:t>
            </a:r>
            <a:r>
              <a:rPr lang="ja-JP" altLang="en-US" dirty="0"/>
              <a:t>１交互作用モデルと</a:t>
            </a:r>
            <a:r>
              <a:rPr lang="en-US" altLang="ja-JP" dirty="0"/>
              <a:t>unbalanced data</a:t>
            </a:r>
            <a:r>
              <a:rPr lang="ja-JP" altLang="en-US" dirty="0"/>
              <a:t>の問題</a:t>
            </a:r>
            <a:endParaRPr kumimoji="1" lang="ja-JP" altLang="en-US" dirty="0"/>
          </a:p>
        </p:txBody>
      </p:sp>
      <p:sp>
        <p:nvSpPr>
          <p:cNvPr id="9" name="Text Box 3"/>
          <p:cNvSpPr txBox="1">
            <a:spLocks noChangeArrowheads="1"/>
          </p:cNvSpPr>
          <p:nvPr/>
        </p:nvSpPr>
        <p:spPr bwMode="auto">
          <a:xfrm>
            <a:off x="200248" y="620688"/>
            <a:ext cx="950550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80975" indent="-180975" eaLnBrk="0" hangingPunct="0">
              <a:defRPr kumimoji="1" sz="2200">
                <a:solidFill>
                  <a:schemeClr val="bg1"/>
                </a:solidFill>
                <a:latin typeface="Times New Roman" pitchFamily="18" charset="0"/>
                <a:ea typeface="ＭＳ Ｐゴシック" pitchFamily="50" charset="-128"/>
              </a:defRPr>
            </a:lvl1pPr>
            <a:lvl2pPr marL="742950" indent="-285750" eaLnBrk="0" hangingPunct="0">
              <a:defRPr kumimoji="1" sz="2200">
                <a:solidFill>
                  <a:schemeClr val="bg1"/>
                </a:solidFill>
                <a:latin typeface="Times New Roman" pitchFamily="18" charset="0"/>
                <a:ea typeface="ＭＳ Ｐゴシック" pitchFamily="50" charset="-128"/>
              </a:defRPr>
            </a:lvl2pPr>
            <a:lvl3pPr marL="1143000" indent="-228600" eaLnBrk="0" hangingPunct="0">
              <a:defRPr kumimoji="1" sz="2200">
                <a:solidFill>
                  <a:schemeClr val="bg1"/>
                </a:solidFill>
                <a:latin typeface="Times New Roman" pitchFamily="18" charset="0"/>
                <a:ea typeface="ＭＳ Ｐゴシック" pitchFamily="50" charset="-128"/>
              </a:defRPr>
            </a:lvl3pPr>
            <a:lvl4pPr marL="1600200" indent="-228600" eaLnBrk="0" hangingPunct="0">
              <a:defRPr kumimoji="1" sz="2200">
                <a:solidFill>
                  <a:schemeClr val="bg1"/>
                </a:solidFill>
                <a:latin typeface="Times New Roman" pitchFamily="18" charset="0"/>
                <a:ea typeface="ＭＳ Ｐゴシック" pitchFamily="50" charset="-128"/>
              </a:defRPr>
            </a:lvl4pPr>
            <a:lvl5pPr marL="2057400" indent="-228600" eaLnBrk="0" hangingPunct="0">
              <a:defRPr kumimoji="1" sz="2200">
                <a:solidFill>
                  <a:schemeClr val="bg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9pPr>
          </a:lstStyle>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5" name="Text Box 3">
            <a:extLst>
              <a:ext uri="{FF2B5EF4-FFF2-40B4-BE49-F238E27FC236}">
                <a16:creationId xmlns:a16="http://schemas.microsoft.com/office/drawing/2014/main" id="{443C575D-7543-4233-9445-7342EDCB7A95}"/>
              </a:ext>
            </a:extLst>
          </p:cNvPr>
          <p:cNvSpPr txBox="1">
            <a:spLocks noChangeArrowheads="1"/>
          </p:cNvSpPr>
          <p:nvPr/>
        </p:nvSpPr>
        <p:spPr bwMode="auto">
          <a:xfrm>
            <a:off x="250068" y="4293096"/>
            <a:ext cx="950550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80975" indent="-180975" eaLnBrk="0" hangingPunct="0">
              <a:defRPr kumimoji="1" sz="2200">
                <a:solidFill>
                  <a:schemeClr val="bg1"/>
                </a:solidFill>
                <a:latin typeface="Times New Roman" pitchFamily="18" charset="0"/>
                <a:ea typeface="ＭＳ Ｐゴシック" pitchFamily="50" charset="-128"/>
              </a:defRPr>
            </a:lvl1pPr>
            <a:lvl2pPr marL="742950" indent="-285750" eaLnBrk="0" hangingPunct="0">
              <a:defRPr kumimoji="1" sz="2200">
                <a:solidFill>
                  <a:schemeClr val="bg1"/>
                </a:solidFill>
                <a:latin typeface="Times New Roman" pitchFamily="18" charset="0"/>
                <a:ea typeface="ＭＳ Ｐゴシック" pitchFamily="50" charset="-128"/>
              </a:defRPr>
            </a:lvl2pPr>
            <a:lvl3pPr marL="1143000" indent="-228600" eaLnBrk="0" hangingPunct="0">
              <a:defRPr kumimoji="1" sz="2200">
                <a:solidFill>
                  <a:schemeClr val="bg1"/>
                </a:solidFill>
                <a:latin typeface="Times New Roman" pitchFamily="18" charset="0"/>
                <a:ea typeface="ＭＳ Ｐゴシック" pitchFamily="50" charset="-128"/>
              </a:defRPr>
            </a:lvl3pPr>
            <a:lvl4pPr marL="1600200" indent="-228600" eaLnBrk="0" hangingPunct="0">
              <a:defRPr kumimoji="1" sz="2200">
                <a:solidFill>
                  <a:schemeClr val="bg1"/>
                </a:solidFill>
                <a:latin typeface="Times New Roman" pitchFamily="18" charset="0"/>
                <a:ea typeface="ＭＳ Ｐゴシック" pitchFamily="50" charset="-128"/>
              </a:defRPr>
            </a:lvl4pPr>
            <a:lvl5pPr marL="2057400" indent="-228600" eaLnBrk="0" hangingPunct="0">
              <a:defRPr kumimoji="1" sz="2200">
                <a:solidFill>
                  <a:schemeClr val="bg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9pPr>
          </a:lstStyle>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これはグループ分けの推定係数。</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en-US" altLang="ja-JP" sz="2000" dirty="0">
                <a:solidFill>
                  <a:schemeClr val="tx1"/>
                </a:solidFill>
                <a:latin typeface="HGP創英角ｺﾞｼｯｸUB" panose="020B0900000000000000" pitchFamily="50" charset="-128"/>
                <a:ea typeface="HGP創英角ｺﾞｼｯｸUB" panose="020B0900000000000000" pitchFamily="50" charset="-128"/>
              </a:rPr>
              <a:t>J</a:t>
            </a:r>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さんを見て、主作用＋交互作用はマイナスになっちゃた。</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つまり、</a:t>
            </a:r>
            <a:r>
              <a:rPr lang="en-US" altLang="ja-JP" sz="2000" dirty="0">
                <a:solidFill>
                  <a:schemeClr val="tx1"/>
                </a:solidFill>
                <a:latin typeface="HGP創英角ｺﾞｼｯｸUB" panose="020B0900000000000000" pitchFamily="50" charset="-128"/>
                <a:ea typeface="HGP創英角ｺﾞｼｯｸUB" panose="020B0900000000000000" pitchFamily="50" charset="-128"/>
              </a:rPr>
              <a:t> J</a:t>
            </a:r>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さんに対して、気温が上がると、釣獲尾数が下がる。</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p:txBody>
      </p:sp>
      <p:pic>
        <p:nvPicPr>
          <p:cNvPr id="6" name="图片 5">
            <a:extLst>
              <a:ext uri="{FF2B5EF4-FFF2-40B4-BE49-F238E27FC236}">
                <a16:creationId xmlns:a16="http://schemas.microsoft.com/office/drawing/2014/main" id="{BA76A36B-9CF6-46A9-B8A3-26D0483D0E8E}"/>
              </a:ext>
            </a:extLst>
          </p:cNvPr>
          <p:cNvPicPr>
            <a:picLocks noChangeAspect="1"/>
          </p:cNvPicPr>
          <p:nvPr/>
        </p:nvPicPr>
        <p:blipFill>
          <a:blip r:embed="rId3"/>
          <a:stretch>
            <a:fillRect/>
          </a:stretch>
        </p:blipFill>
        <p:spPr>
          <a:xfrm>
            <a:off x="488504" y="974631"/>
            <a:ext cx="8193360" cy="3708796"/>
          </a:xfrm>
          <a:prstGeom prst="rect">
            <a:avLst/>
          </a:prstGeom>
        </p:spPr>
      </p:pic>
    </p:spTree>
    <p:extLst>
      <p:ext uri="{BB962C8B-B14F-4D97-AF65-F5344CB8AC3E}">
        <p14:creationId xmlns:p14="http://schemas.microsoft.com/office/powerpoint/2010/main" val="2774974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４</a:t>
            </a:r>
            <a:r>
              <a:rPr lang="en-US" altLang="ja-JP" dirty="0"/>
              <a:t>.</a:t>
            </a:r>
            <a:r>
              <a:rPr lang="ja-JP" altLang="en-US" dirty="0"/>
              <a:t>１交互作用モデルと</a:t>
            </a:r>
            <a:r>
              <a:rPr lang="en-US" altLang="ja-JP" dirty="0"/>
              <a:t>unbalanced data</a:t>
            </a:r>
            <a:r>
              <a:rPr lang="ja-JP" altLang="en-US" dirty="0"/>
              <a:t>の問題</a:t>
            </a:r>
            <a:endParaRPr kumimoji="1" lang="ja-JP" altLang="en-US" dirty="0"/>
          </a:p>
        </p:txBody>
      </p:sp>
      <p:sp>
        <p:nvSpPr>
          <p:cNvPr id="9" name="Text Box 3"/>
          <p:cNvSpPr txBox="1">
            <a:spLocks noChangeArrowheads="1"/>
          </p:cNvSpPr>
          <p:nvPr/>
        </p:nvSpPr>
        <p:spPr bwMode="auto">
          <a:xfrm>
            <a:off x="200248" y="620688"/>
            <a:ext cx="950550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80975" indent="-180975" eaLnBrk="0" hangingPunct="0">
              <a:defRPr kumimoji="1" sz="2200">
                <a:solidFill>
                  <a:schemeClr val="bg1"/>
                </a:solidFill>
                <a:latin typeface="Times New Roman" pitchFamily="18" charset="0"/>
                <a:ea typeface="ＭＳ Ｐゴシック" pitchFamily="50" charset="-128"/>
              </a:defRPr>
            </a:lvl1pPr>
            <a:lvl2pPr marL="742950" indent="-285750" eaLnBrk="0" hangingPunct="0">
              <a:defRPr kumimoji="1" sz="2200">
                <a:solidFill>
                  <a:schemeClr val="bg1"/>
                </a:solidFill>
                <a:latin typeface="Times New Roman" pitchFamily="18" charset="0"/>
                <a:ea typeface="ＭＳ Ｐゴシック" pitchFamily="50" charset="-128"/>
              </a:defRPr>
            </a:lvl2pPr>
            <a:lvl3pPr marL="1143000" indent="-228600" eaLnBrk="0" hangingPunct="0">
              <a:defRPr kumimoji="1" sz="2200">
                <a:solidFill>
                  <a:schemeClr val="bg1"/>
                </a:solidFill>
                <a:latin typeface="Times New Roman" pitchFamily="18" charset="0"/>
                <a:ea typeface="ＭＳ Ｐゴシック" pitchFamily="50" charset="-128"/>
              </a:defRPr>
            </a:lvl3pPr>
            <a:lvl4pPr marL="1600200" indent="-228600" eaLnBrk="0" hangingPunct="0">
              <a:defRPr kumimoji="1" sz="2200">
                <a:solidFill>
                  <a:schemeClr val="bg1"/>
                </a:solidFill>
                <a:latin typeface="Times New Roman" pitchFamily="18" charset="0"/>
                <a:ea typeface="ＭＳ Ｐゴシック" pitchFamily="50" charset="-128"/>
              </a:defRPr>
            </a:lvl4pPr>
            <a:lvl5pPr marL="2057400" indent="-228600" eaLnBrk="0" hangingPunct="0">
              <a:defRPr kumimoji="1" sz="2200">
                <a:solidFill>
                  <a:schemeClr val="bg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9pPr>
          </a:lstStyle>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5" name="Text Box 3">
            <a:extLst>
              <a:ext uri="{FF2B5EF4-FFF2-40B4-BE49-F238E27FC236}">
                <a16:creationId xmlns:a16="http://schemas.microsoft.com/office/drawing/2014/main" id="{443C575D-7543-4233-9445-7342EDCB7A95}"/>
              </a:ext>
            </a:extLst>
          </p:cNvPr>
          <p:cNvSpPr txBox="1">
            <a:spLocks noChangeArrowheads="1"/>
          </p:cNvSpPr>
          <p:nvPr/>
        </p:nvSpPr>
        <p:spPr bwMode="auto">
          <a:xfrm>
            <a:off x="250068" y="4293096"/>
            <a:ext cx="950550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80975" indent="-180975" eaLnBrk="0" hangingPunct="0">
              <a:defRPr kumimoji="1" sz="2200">
                <a:solidFill>
                  <a:schemeClr val="bg1"/>
                </a:solidFill>
                <a:latin typeface="Times New Roman" pitchFamily="18" charset="0"/>
                <a:ea typeface="ＭＳ Ｐゴシック" pitchFamily="50" charset="-128"/>
              </a:defRPr>
            </a:lvl1pPr>
            <a:lvl2pPr marL="742950" indent="-285750" eaLnBrk="0" hangingPunct="0">
              <a:defRPr kumimoji="1" sz="2200">
                <a:solidFill>
                  <a:schemeClr val="bg1"/>
                </a:solidFill>
                <a:latin typeface="Times New Roman" pitchFamily="18" charset="0"/>
                <a:ea typeface="ＭＳ Ｐゴシック" pitchFamily="50" charset="-128"/>
              </a:defRPr>
            </a:lvl2pPr>
            <a:lvl3pPr marL="1143000" indent="-228600" eaLnBrk="0" hangingPunct="0">
              <a:defRPr kumimoji="1" sz="2200">
                <a:solidFill>
                  <a:schemeClr val="bg1"/>
                </a:solidFill>
                <a:latin typeface="Times New Roman" pitchFamily="18" charset="0"/>
                <a:ea typeface="ＭＳ Ｐゴシック" pitchFamily="50" charset="-128"/>
              </a:defRPr>
            </a:lvl3pPr>
            <a:lvl4pPr marL="1600200" indent="-228600" eaLnBrk="0" hangingPunct="0">
              <a:defRPr kumimoji="1" sz="2200">
                <a:solidFill>
                  <a:schemeClr val="bg1"/>
                </a:solidFill>
                <a:latin typeface="Times New Roman" pitchFamily="18" charset="0"/>
                <a:ea typeface="ＭＳ Ｐゴシック" pitchFamily="50" charset="-128"/>
              </a:defRPr>
            </a:lvl4pPr>
            <a:lvl5pPr marL="2057400" indent="-228600" eaLnBrk="0" hangingPunct="0">
              <a:defRPr kumimoji="1" sz="2200">
                <a:solidFill>
                  <a:schemeClr val="bg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9pPr>
          </a:lstStyle>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回帰曲線から見るも同じ。</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他の人に対して気温が釣獲尾数に与える影響は正だったけど、</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en-US" altLang="ja-JP" sz="2000" dirty="0">
                <a:solidFill>
                  <a:schemeClr val="tx1"/>
                </a:solidFill>
                <a:latin typeface="HGP創英角ｺﾞｼｯｸUB" panose="020B0900000000000000" pitchFamily="50" charset="-128"/>
                <a:ea typeface="HGP創英角ｺﾞｼｯｸUB" panose="020B0900000000000000" pitchFamily="50" charset="-128"/>
              </a:rPr>
              <a:t>J</a:t>
            </a:r>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さんだけ影響は負だった。ちょっとおかしいと気がするね。</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p:txBody>
      </p:sp>
      <p:pic>
        <p:nvPicPr>
          <p:cNvPr id="4" name="图片 3">
            <a:extLst>
              <a:ext uri="{FF2B5EF4-FFF2-40B4-BE49-F238E27FC236}">
                <a16:creationId xmlns:a16="http://schemas.microsoft.com/office/drawing/2014/main" id="{0D416D88-C928-46DE-84D2-239C0A447D9E}"/>
              </a:ext>
            </a:extLst>
          </p:cNvPr>
          <p:cNvPicPr>
            <a:picLocks noChangeAspect="1"/>
          </p:cNvPicPr>
          <p:nvPr/>
        </p:nvPicPr>
        <p:blipFill>
          <a:blip r:embed="rId3"/>
          <a:stretch>
            <a:fillRect/>
          </a:stretch>
        </p:blipFill>
        <p:spPr>
          <a:xfrm>
            <a:off x="344488" y="622443"/>
            <a:ext cx="8193360" cy="4063991"/>
          </a:xfrm>
          <a:prstGeom prst="rect">
            <a:avLst/>
          </a:prstGeom>
        </p:spPr>
      </p:pic>
    </p:spTree>
    <p:extLst>
      <p:ext uri="{BB962C8B-B14F-4D97-AF65-F5344CB8AC3E}">
        <p14:creationId xmlns:p14="http://schemas.microsoft.com/office/powerpoint/2010/main" val="24653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４</a:t>
            </a:r>
            <a:r>
              <a:rPr lang="en-US" altLang="ja-JP" dirty="0"/>
              <a:t>.</a:t>
            </a:r>
            <a:r>
              <a:rPr lang="ja-JP" altLang="en-US" dirty="0"/>
              <a:t>２ランダム係数モデルモデルと</a:t>
            </a:r>
            <a:r>
              <a:rPr lang="en-US" altLang="ja-JP" dirty="0"/>
              <a:t>unbalanced data</a:t>
            </a:r>
            <a:r>
              <a:rPr lang="ja-JP" altLang="en-US" dirty="0"/>
              <a:t>の解決</a:t>
            </a:r>
            <a:endParaRPr kumimoji="1" lang="ja-JP" altLang="en-US" dirty="0"/>
          </a:p>
        </p:txBody>
      </p:sp>
      <p:sp>
        <p:nvSpPr>
          <p:cNvPr id="9" name="Text Box 3"/>
          <p:cNvSpPr txBox="1">
            <a:spLocks noChangeArrowheads="1"/>
          </p:cNvSpPr>
          <p:nvPr/>
        </p:nvSpPr>
        <p:spPr bwMode="auto">
          <a:xfrm>
            <a:off x="200248" y="620688"/>
            <a:ext cx="950550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80975" indent="-180975" eaLnBrk="0" hangingPunct="0">
              <a:defRPr kumimoji="1" sz="2200">
                <a:solidFill>
                  <a:schemeClr val="bg1"/>
                </a:solidFill>
                <a:latin typeface="Times New Roman" pitchFamily="18" charset="0"/>
                <a:ea typeface="ＭＳ Ｐゴシック" pitchFamily="50" charset="-128"/>
              </a:defRPr>
            </a:lvl1pPr>
            <a:lvl2pPr marL="742950" indent="-285750" eaLnBrk="0" hangingPunct="0">
              <a:defRPr kumimoji="1" sz="2200">
                <a:solidFill>
                  <a:schemeClr val="bg1"/>
                </a:solidFill>
                <a:latin typeface="Times New Roman" pitchFamily="18" charset="0"/>
                <a:ea typeface="ＭＳ Ｐゴシック" pitchFamily="50" charset="-128"/>
              </a:defRPr>
            </a:lvl2pPr>
            <a:lvl3pPr marL="1143000" indent="-228600" eaLnBrk="0" hangingPunct="0">
              <a:defRPr kumimoji="1" sz="2200">
                <a:solidFill>
                  <a:schemeClr val="bg1"/>
                </a:solidFill>
                <a:latin typeface="Times New Roman" pitchFamily="18" charset="0"/>
                <a:ea typeface="ＭＳ Ｐゴシック" pitchFamily="50" charset="-128"/>
              </a:defRPr>
            </a:lvl3pPr>
            <a:lvl4pPr marL="1600200" indent="-228600" eaLnBrk="0" hangingPunct="0">
              <a:defRPr kumimoji="1" sz="2200">
                <a:solidFill>
                  <a:schemeClr val="bg1"/>
                </a:solidFill>
                <a:latin typeface="Times New Roman" pitchFamily="18" charset="0"/>
                <a:ea typeface="ＭＳ Ｐゴシック" pitchFamily="50" charset="-128"/>
              </a:defRPr>
            </a:lvl4pPr>
            <a:lvl5pPr marL="2057400" indent="-228600" eaLnBrk="0" hangingPunct="0">
              <a:defRPr kumimoji="1" sz="2200">
                <a:solidFill>
                  <a:schemeClr val="bg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9pPr>
          </a:lstStyle>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p:txBody>
      </p:sp>
      <mc:AlternateContent xmlns:mc="http://schemas.openxmlformats.org/markup-compatibility/2006" xmlns:a14="http://schemas.microsoft.com/office/drawing/2010/main">
        <mc:Choice Requires="a14">
          <p:sp>
            <p:nvSpPr>
              <p:cNvPr id="5" name="Text Box 3">
                <a:extLst>
                  <a:ext uri="{FF2B5EF4-FFF2-40B4-BE49-F238E27FC236}">
                    <a16:creationId xmlns:a16="http://schemas.microsoft.com/office/drawing/2014/main" id="{443C575D-7543-4233-9445-7342EDCB7A95}"/>
                  </a:ext>
                </a:extLst>
              </p:cNvPr>
              <p:cNvSpPr txBox="1">
                <a:spLocks noChangeArrowheads="1"/>
              </p:cNvSpPr>
              <p:nvPr/>
            </p:nvSpPr>
            <p:spPr bwMode="auto">
              <a:xfrm>
                <a:off x="200247" y="476224"/>
                <a:ext cx="9505503" cy="594008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180975" indent="-180975" eaLnBrk="0" hangingPunct="0">
                  <a:defRPr kumimoji="1" sz="2200">
                    <a:solidFill>
                      <a:schemeClr val="bg1"/>
                    </a:solidFill>
                    <a:latin typeface="Times New Roman" pitchFamily="18" charset="0"/>
                    <a:ea typeface="ＭＳ Ｐゴシック" pitchFamily="50" charset="-128"/>
                  </a:defRPr>
                </a:lvl1pPr>
                <a:lvl2pPr marL="742950" indent="-285750" eaLnBrk="0" hangingPunct="0">
                  <a:defRPr kumimoji="1" sz="2200">
                    <a:solidFill>
                      <a:schemeClr val="bg1"/>
                    </a:solidFill>
                    <a:latin typeface="Times New Roman" pitchFamily="18" charset="0"/>
                    <a:ea typeface="ＭＳ Ｐゴシック" pitchFamily="50" charset="-128"/>
                  </a:defRPr>
                </a:lvl2pPr>
                <a:lvl3pPr marL="1143000" indent="-228600" eaLnBrk="0" hangingPunct="0">
                  <a:defRPr kumimoji="1" sz="2200">
                    <a:solidFill>
                      <a:schemeClr val="bg1"/>
                    </a:solidFill>
                    <a:latin typeface="Times New Roman" pitchFamily="18" charset="0"/>
                    <a:ea typeface="ＭＳ Ｐゴシック" pitchFamily="50" charset="-128"/>
                  </a:defRPr>
                </a:lvl3pPr>
                <a:lvl4pPr marL="1600200" indent="-228600" eaLnBrk="0" hangingPunct="0">
                  <a:defRPr kumimoji="1" sz="2200">
                    <a:solidFill>
                      <a:schemeClr val="bg1"/>
                    </a:solidFill>
                    <a:latin typeface="Times New Roman" pitchFamily="18" charset="0"/>
                    <a:ea typeface="ＭＳ Ｐゴシック" pitchFamily="50" charset="-128"/>
                  </a:defRPr>
                </a:lvl4pPr>
                <a:lvl5pPr marL="2057400" indent="-228600" eaLnBrk="0" hangingPunct="0">
                  <a:defRPr kumimoji="1" sz="2200">
                    <a:solidFill>
                      <a:schemeClr val="bg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9pPr>
              </a:lstStyle>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じゃあ、どうすればいい？</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まず、交互作用を先に置いておく</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前はグループ分けのランダム切片効果をこの</a:t>
                </a:r>
                <a:r>
                  <a:rPr lang="en-US" altLang="ja-JP" sz="2000" dirty="0">
                    <a:solidFill>
                      <a:schemeClr val="tx1"/>
                    </a:solidFill>
                    <a:latin typeface="HGP創英角ｺﾞｼｯｸUB" panose="020B0900000000000000" pitchFamily="50" charset="-128"/>
                    <a:ea typeface="HGP創英角ｺﾞｼｯｸUB" panose="020B0900000000000000" pitchFamily="50" charset="-128"/>
                  </a:rPr>
                  <a:t>unbalanced</a:t>
                </a:r>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　</a:t>
                </a:r>
                <a:r>
                  <a:rPr lang="en-US" altLang="ja-JP" sz="2000" dirty="0">
                    <a:solidFill>
                      <a:schemeClr val="tx1"/>
                    </a:solidFill>
                    <a:latin typeface="HGP創英角ｺﾞｼｯｸUB" panose="020B0900000000000000" pitchFamily="50" charset="-128"/>
                    <a:ea typeface="HGP創英角ｺﾞｼｯｸUB" panose="020B0900000000000000" pitchFamily="50" charset="-128"/>
                  </a:rPr>
                  <a:t>data</a:t>
                </a:r>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で実行してみよう</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en-US" altLang="ja-JP" sz="2000" dirty="0">
                    <a:solidFill>
                      <a:schemeClr val="tx1"/>
                    </a:solidFill>
                    <a:latin typeface="HGP創英角ｺﾞｼｯｸUB" panose="020B0900000000000000" pitchFamily="50" charset="-128"/>
                    <a:ea typeface="HGP創英角ｺﾞｼｯｸUB" panose="020B0900000000000000" pitchFamily="50" charset="-128"/>
                  </a:rPr>
                  <a:t>J</a:t>
                </a:r>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さんはみんなと同じトレンドになったね。</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なぜなら、ランダム切片効果はみんなの固定効果</a:t>
                </a:r>
                <a14:m>
                  <m:oMath xmlns:m="http://schemas.openxmlformats.org/officeDocument/2006/math">
                    <m:sSub>
                      <m:sSubPr>
                        <m:ctrlPr>
                          <a:rPr lang="en-US" altLang="ja-JP" sz="2000" i="1" dirty="0">
                            <a:solidFill>
                              <a:schemeClr val="tx1"/>
                            </a:solidFill>
                            <a:latin typeface="Cambria Math" panose="02040503050406030204" pitchFamily="18" charset="0"/>
                            <a:ea typeface="HGP創英角ｺﾞｼｯｸUB" panose="020B0900000000000000" pitchFamily="50" charset="-128"/>
                          </a:rPr>
                        </m:ctrlPr>
                      </m:sSubPr>
                      <m:e>
                        <m:r>
                          <a:rPr lang="ja-JP" altLang="en-US" sz="2000" i="1" dirty="0">
                            <a:solidFill>
                              <a:schemeClr val="tx1"/>
                            </a:solidFill>
                            <a:latin typeface="Cambria Math" panose="02040503050406030204" pitchFamily="18" charset="0"/>
                            <a:ea typeface="HGP創英角ｺﾞｼｯｸUB" panose="020B0900000000000000" pitchFamily="50" charset="-128"/>
                          </a:rPr>
                          <m:t>𝛽</m:t>
                        </m:r>
                      </m:e>
                      <m:sub>
                        <m:r>
                          <a:rPr lang="en-US" altLang="ja-JP" sz="2000" i="1" dirty="0">
                            <a:solidFill>
                              <a:schemeClr val="tx1"/>
                            </a:solidFill>
                            <a:latin typeface="Cambria Math" panose="02040503050406030204" pitchFamily="18" charset="0"/>
                            <a:ea typeface="HGP創英角ｺﾞｼｯｸUB" panose="020B0900000000000000" pitchFamily="50" charset="-128"/>
                          </a:rPr>
                          <m:t>1</m:t>
                        </m:r>
                      </m:sub>
                    </m:sSub>
                  </m:oMath>
                </a14:m>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（気温のパラメータ）は同じと認識されて、ただ異なる切片が存在しているわけだ。</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これはランダム効果の縮約と呼ばれる（しゅくやく）、つまり、全体から説得力を利用する。</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p:txBody>
          </p:sp>
        </mc:Choice>
        <mc:Fallback xmlns="">
          <p:sp>
            <p:nvSpPr>
              <p:cNvPr id="5" name="Text Box 3">
                <a:extLst>
                  <a:ext uri="{FF2B5EF4-FFF2-40B4-BE49-F238E27FC236}">
                    <a16:creationId xmlns:a16="http://schemas.microsoft.com/office/drawing/2014/main" id="{443C575D-7543-4233-9445-7342EDCB7A95}"/>
                  </a:ext>
                </a:extLst>
              </p:cNvPr>
              <p:cNvSpPr txBox="1">
                <a:spLocks noRot="1" noChangeAspect="1" noMove="1" noResize="1" noEditPoints="1" noAdjustHandles="1" noChangeArrowheads="1" noChangeShapeType="1" noTextEdit="1"/>
              </p:cNvSpPr>
              <p:nvPr/>
            </p:nvSpPr>
            <p:spPr bwMode="auto">
              <a:xfrm>
                <a:off x="200247" y="476224"/>
                <a:ext cx="9505503" cy="5940088"/>
              </a:xfrm>
              <a:prstGeom prst="rect">
                <a:avLst/>
              </a:prstGeom>
              <a:blipFill>
                <a:blip r:embed="rId3"/>
                <a:stretch>
                  <a:fillRect l="-706" t="-513" r="-513" b="-82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CD1F1056-15CE-481F-BD08-65A647C47A00}"/>
              </a:ext>
            </a:extLst>
          </p:cNvPr>
          <p:cNvPicPr>
            <a:picLocks noChangeAspect="1"/>
          </p:cNvPicPr>
          <p:nvPr/>
        </p:nvPicPr>
        <p:blipFill>
          <a:blip r:embed="rId4"/>
          <a:stretch>
            <a:fillRect/>
          </a:stretch>
        </p:blipFill>
        <p:spPr>
          <a:xfrm>
            <a:off x="0" y="1444457"/>
            <a:ext cx="9906000" cy="3077645"/>
          </a:xfrm>
          <a:prstGeom prst="rect">
            <a:avLst/>
          </a:prstGeom>
        </p:spPr>
      </p:pic>
    </p:spTree>
    <p:extLst>
      <p:ext uri="{BB962C8B-B14F-4D97-AF65-F5344CB8AC3E}">
        <p14:creationId xmlns:p14="http://schemas.microsoft.com/office/powerpoint/2010/main" val="56248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４</a:t>
            </a:r>
            <a:r>
              <a:rPr lang="en-US" altLang="ja-JP" dirty="0"/>
              <a:t>.</a:t>
            </a:r>
            <a:r>
              <a:rPr lang="ja-JP" altLang="en-US" dirty="0"/>
              <a:t>２ランダム係数モデルモデルと</a:t>
            </a:r>
            <a:r>
              <a:rPr lang="en-US" altLang="ja-JP" dirty="0"/>
              <a:t>unbalanced data</a:t>
            </a:r>
            <a:r>
              <a:rPr lang="ja-JP" altLang="en-US" dirty="0"/>
              <a:t>の解決</a:t>
            </a:r>
            <a:endParaRPr kumimoji="1" lang="ja-JP" altLang="en-US" dirty="0"/>
          </a:p>
        </p:txBody>
      </p:sp>
      <p:sp>
        <p:nvSpPr>
          <p:cNvPr id="9" name="Text Box 3"/>
          <p:cNvSpPr txBox="1">
            <a:spLocks noChangeArrowheads="1"/>
          </p:cNvSpPr>
          <p:nvPr/>
        </p:nvSpPr>
        <p:spPr bwMode="auto">
          <a:xfrm>
            <a:off x="200248" y="620688"/>
            <a:ext cx="950550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80975" indent="-180975" eaLnBrk="0" hangingPunct="0">
              <a:defRPr kumimoji="1" sz="2200">
                <a:solidFill>
                  <a:schemeClr val="bg1"/>
                </a:solidFill>
                <a:latin typeface="Times New Roman" pitchFamily="18" charset="0"/>
                <a:ea typeface="ＭＳ Ｐゴシック" pitchFamily="50" charset="-128"/>
              </a:defRPr>
            </a:lvl1pPr>
            <a:lvl2pPr marL="742950" indent="-285750" eaLnBrk="0" hangingPunct="0">
              <a:defRPr kumimoji="1" sz="2200">
                <a:solidFill>
                  <a:schemeClr val="bg1"/>
                </a:solidFill>
                <a:latin typeface="Times New Roman" pitchFamily="18" charset="0"/>
                <a:ea typeface="ＭＳ Ｐゴシック" pitchFamily="50" charset="-128"/>
              </a:defRPr>
            </a:lvl2pPr>
            <a:lvl3pPr marL="1143000" indent="-228600" eaLnBrk="0" hangingPunct="0">
              <a:defRPr kumimoji="1" sz="2200">
                <a:solidFill>
                  <a:schemeClr val="bg1"/>
                </a:solidFill>
                <a:latin typeface="Times New Roman" pitchFamily="18" charset="0"/>
                <a:ea typeface="ＭＳ Ｐゴシック" pitchFamily="50" charset="-128"/>
              </a:defRPr>
            </a:lvl3pPr>
            <a:lvl4pPr marL="1600200" indent="-228600" eaLnBrk="0" hangingPunct="0">
              <a:defRPr kumimoji="1" sz="2200">
                <a:solidFill>
                  <a:schemeClr val="bg1"/>
                </a:solidFill>
                <a:latin typeface="Times New Roman" pitchFamily="18" charset="0"/>
                <a:ea typeface="ＭＳ Ｐゴシック" pitchFamily="50" charset="-128"/>
              </a:defRPr>
            </a:lvl4pPr>
            <a:lvl5pPr marL="2057400" indent="-228600" eaLnBrk="0" hangingPunct="0">
              <a:defRPr kumimoji="1" sz="2200">
                <a:solidFill>
                  <a:schemeClr val="bg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9pPr>
          </a:lstStyle>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p:txBody>
      </p:sp>
      <mc:AlternateContent xmlns:mc="http://schemas.openxmlformats.org/markup-compatibility/2006" xmlns:a14="http://schemas.microsoft.com/office/drawing/2010/main">
        <mc:Choice Requires="a14">
          <p:sp>
            <p:nvSpPr>
              <p:cNvPr id="5" name="Text Box 3">
                <a:extLst>
                  <a:ext uri="{FF2B5EF4-FFF2-40B4-BE49-F238E27FC236}">
                    <a16:creationId xmlns:a16="http://schemas.microsoft.com/office/drawing/2014/main" id="{443C575D-7543-4233-9445-7342EDCB7A95}"/>
                  </a:ext>
                </a:extLst>
              </p:cNvPr>
              <p:cNvSpPr txBox="1">
                <a:spLocks noChangeArrowheads="1"/>
              </p:cNvSpPr>
              <p:nvPr/>
            </p:nvSpPr>
            <p:spPr bwMode="auto">
              <a:xfrm>
                <a:off x="200247" y="476224"/>
                <a:ext cx="9505503" cy="501675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180975" indent="-180975" eaLnBrk="0" hangingPunct="0">
                  <a:defRPr kumimoji="1" sz="2200">
                    <a:solidFill>
                      <a:schemeClr val="bg1"/>
                    </a:solidFill>
                    <a:latin typeface="Times New Roman" pitchFamily="18" charset="0"/>
                    <a:ea typeface="ＭＳ Ｐゴシック" pitchFamily="50" charset="-128"/>
                  </a:defRPr>
                </a:lvl1pPr>
                <a:lvl2pPr marL="742950" indent="-285750" eaLnBrk="0" hangingPunct="0">
                  <a:defRPr kumimoji="1" sz="2200">
                    <a:solidFill>
                      <a:schemeClr val="bg1"/>
                    </a:solidFill>
                    <a:latin typeface="Times New Roman" pitchFamily="18" charset="0"/>
                    <a:ea typeface="ＭＳ Ｐゴシック" pitchFamily="50" charset="-128"/>
                  </a:defRPr>
                </a:lvl2pPr>
                <a:lvl3pPr marL="1143000" indent="-228600" eaLnBrk="0" hangingPunct="0">
                  <a:defRPr kumimoji="1" sz="2200">
                    <a:solidFill>
                      <a:schemeClr val="bg1"/>
                    </a:solidFill>
                    <a:latin typeface="Times New Roman" pitchFamily="18" charset="0"/>
                    <a:ea typeface="ＭＳ Ｐゴシック" pitchFamily="50" charset="-128"/>
                  </a:defRPr>
                </a:lvl3pPr>
                <a:lvl4pPr marL="1600200" indent="-228600" eaLnBrk="0" hangingPunct="0">
                  <a:defRPr kumimoji="1" sz="2200">
                    <a:solidFill>
                      <a:schemeClr val="bg1"/>
                    </a:solidFill>
                    <a:latin typeface="Times New Roman" pitchFamily="18" charset="0"/>
                    <a:ea typeface="ＭＳ Ｐゴシック" pitchFamily="50" charset="-128"/>
                  </a:defRPr>
                </a:lvl4pPr>
                <a:lvl5pPr marL="2057400" indent="-228600" eaLnBrk="0" hangingPunct="0">
                  <a:defRPr kumimoji="1" sz="2200">
                    <a:solidFill>
                      <a:schemeClr val="bg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9pPr>
              </a:lstStyle>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交互作用を考えると、ランダム係数モデルが必要になる。</a:t>
                </a:r>
                <a:r>
                  <a:rPr lang="en-US" altLang="ja-JP" sz="2000" dirty="0">
                    <a:solidFill>
                      <a:schemeClr val="tx1"/>
                    </a:solidFill>
                    <a:latin typeface="HGP創英角ｺﾞｼｯｸUB" panose="020B0900000000000000" pitchFamily="50" charset="-128"/>
                    <a:ea typeface="HGP創英角ｺﾞｼｯｸUB" panose="020B0900000000000000" pitchFamily="50" charset="-128"/>
                  </a:rPr>
                  <a:t>&lt;</a:t>
                </a:r>
                <a:r>
                  <a:rPr lang="en-US" altLang="ja-JP" sz="2000" dirty="0" err="1">
                    <a:solidFill>
                      <a:schemeClr val="tx1"/>
                    </a:solidFill>
                    <a:latin typeface="HGP創英角ｺﾞｼｯｸUB" panose="020B0900000000000000" pitchFamily="50" charset="-128"/>
                    <a:ea typeface="HGP創英角ｺﾞｼｯｸUB" panose="020B0900000000000000" pitchFamily="50" charset="-128"/>
                  </a:rPr>
                  <a:t>br</a:t>
                </a:r>
                <a:r>
                  <a:rPr lang="en-US" altLang="ja-JP" sz="2000" dirty="0">
                    <a:solidFill>
                      <a:schemeClr val="tx1"/>
                    </a:solidFill>
                    <a:latin typeface="HGP創英角ｺﾞｼｯｸUB" panose="020B0900000000000000" pitchFamily="50" charset="-128"/>
                    <a:ea typeface="HGP創英角ｺﾞｼｯｸUB" panose="020B0900000000000000" pitchFamily="50" charset="-128"/>
                  </a:rPr>
                  <a:t>&gt;</a:t>
                </a:r>
              </a:p>
              <a:p>
                <a:pPr eaLnBrk="1" hangingPunct="1"/>
                <a14:m>
                  <m:oMath xmlns:m="http://schemas.openxmlformats.org/officeDocument/2006/math">
                    <m:sSub>
                      <m:sSubPr>
                        <m:ctrlPr>
                          <a:rPr lang="en-US" altLang="ja-JP" sz="2000" i="1" dirty="0">
                            <a:solidFill>
                              <a:schemeClr val="tx1"/>
                            </a:solidFill>
                            <a:latin typeface="Cambria Math" panose="02040503050406030204" pitchFamily="18" charset="0"/>
                            <a:ea typeface="HGP創英角ｺﾞｼｯｸUB" panose="020B0900000000000000" pitchFamily="50" charset="-128"/>
                          </a:rPr>
                        </m:ctrlPr>
                      </m:sSubPr>
                      <m:e>
                        <m:r>
                          <m:rPr>
                            <m:sty m:val="p"/>
                          </m:rPr>
                          <a:rPr lang="en-US" altLang="zh-CN" sz="2000" i="1" dirty="0">
                            <a:solidFill>
                              <a:schemeClr val="tx1"/>
                            </a:solidFill>
                            <a:latin typeface="Cambria Math" panose="02040503050406030204" pitchFamily="18" charset="0"/>
                            <a:ea typeface="HGP創英角ｺﾞｼｯｸUB" panose="020B0900000000000000" pitchFamily="50" charset="-128"/>
                          </a:rPr>
                          <m:t>r</m:t>
                        </m:r>
                      </m:e>
                      <m:sub>
                        <m:r>
                          <m:rPr>
                            <m:sty m:val="p"/>
                          </m:rPr>
                          <a:rPr lang="en-US" altLang="zh-CN" sz="2000" i="1" dirty="0">
                            <a:solidFill>
                              <a:schemeClr val="tx1"/>
                            </a:solidFill>
                            <a:latin typeface="Cambria Math" panose="02040503050406030204" pitchFamily="18" charset="0"/>
                            <a:ea typeface="HGP創英角ｺﾞｼｯｸUB" panose="020B0900000000000000" pitchFamily="50" charset="-128"/>
                          </a:rPr>
                          <m:t>k</m:t>
                        </m:r>
                      </m:sub>
                    </m:sSub>
                    <m:r>
                      <a:rPr lang="en-US" altLang="zh-CN" sz="2000" i="1" dirty="0">
                        <a:solidFill>
                          <a:schemeClr val="tx1"/>
                        </a:solidFill>
                        <a:latin typeface="Cambria Math" panose="02040503050406030204" pitchFamily="18" charset="0"/>
                        <a:ea typeface="HGP創英角ｺﾞｼｯｸUB" panose="020B0900000000000000" pitchFamily="50" charset="-128"/>
                      </a:rPr>
                      <m:t> </m:t>
                    </m:r>
                  </m:oMath>
                </a14:m>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a:t>
                </a:r>
                <a:r>
                  <a:rPr lang="en-US" altLang="ja-JP" sz="2000" dirty="0">
                    <a:solidFill>
                      <a:schemeClr val="tx1"/>
                    </a:solidFill>
                    <a:latin typeface="HGP創英角ｺﾞｼｯｸUB" panose="020B0900000000000000" pitchFamily="50" charset="-128"/>
                    <a:ea typeface="HGP創英角ｺﾞｼｯｸUB" panose="020B0900000000000000" pitchFamily="50" charset="-128"/>
                  </a:rPr>
                  <a:t>Normal</a:t>
                </a:r>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a:t>
                </a:r>
                <a:r>
                  <a:rPr lang="en-US" altLang="ja-JP" sz="2000" dirty="0">
                    <a:solidFill>
                      <a:schemeClr val="tx1"/>
                    </a:solidFill>
                    <a:latin typeface="HGP創英角ｺﾞｼｯｸUB" panose="020B0900000000000000" pitchFamily="50" charset="-128"/>
                    <a:ea typeface="HGP創英角ｺﾞｼｯｸUB" panose="020B0900000000000000" pitchFamily="50" charset="-128"/>
                  </a:rPr>
                  <a:t>0</a:t>
                </a:r>
                <a14:m>
                  <m:oMath xmlns:m="http://schemas.openxmlformats.org/officeDocument/2006/math">
                    <m:sSup>
                      <m:sSupPr>
                        <m:ctrlPr>
                          <a:rPr lang="en-US" altLang="ja-JP" sz="2000" i="1" dirty="0">
                            <a:solidFill>
                              <a:schemeClr val="tx1"/>
                            </a:solidFill>
                            <a:latin typeface="Cambria Math" panose="02040503050406030204" pitchFamily="18" charset="0"/>
                            <a:ea typeface="HGP創英角ｺﾞｼｯｸUB" panose="020B0900000000000000" pitchFamily="50" charset="-128"/>
                          </a:rPr>
                        </m:ctrlPr>
                      </m:sSupPr>
                      <m:e>
                        <m:r>
                          <a:rPr lang="zh-CN" altLang="en-US" sz="2000" i="1" dirty="0">
                            <a:solidFill>
                              <a:schemeClr val="tx1"/>
                            </a:solidFill>
                            <a:latin typeface="Cambria Math" panose="02040503050406030204" pitchFamily="18" charset="0"/>
                            <a:ea typeface="HGP創英角ｺﾞｼｯｸUB" panose="020B0900000000000000" pitchFamily="50" charset="-128"/>
                          </a:rPr>
                          <m:t>，</m:t>
                        </m:r>
                        <m:sSub>
                          <m:sSubPr>
                            <m:ctrlPr>
                              <a:rPr lang="en-US" altLang="ja-JP" sz="2000" i="1" dirty="0">
                                <a:solidFill>
                                  <a:schemeClr val="tx1"/>
                                </a:solidFill>
                                <a:latin typeface="Cambria Math" panose="02040503050406030204" pitchFamily="18" charset="0"/>
                                <a:ea typeface="HGP創英角ｺﾞｼｯｸUB" panose="020B0900000000000000" pitchFamily="50" charset="-128"/>
                              </a:rPr>
                            </m:ctrlPr>
                          </m:sSubPr>
                          <m:e>
                            <m:r>
                              <a:rPr lang="ja-JP" altLang="en-US" sz="2000" i="1" dirty="0">
                                <a:solidFill>
                                  <a:schemeClr val="tx1"/>
                                </a:solidFill>
                                <a:latin typeface="Cambria Math" panose="02040503050406030204" pitchFamily="18" charset="0"/>
                                <a:ea typeface="HGP創英角ｺﾞｼｯｸUB" panose="020B0900000000000000" pitchFamily="50" charset="-128"/>
                              </a:rPr>
                              <m:t>𝜎</m:t>
                            </m:r>
                          </m:e>
                          <m:sub>
                            <m:r>
                              <m:rPr>
                                <m:sty m:val="p"/>
                              </m:rPr>
                              <a:rPr lang="en-US" altLang="zh-CN" sz="2000" i="1" dirty="0">
                                <a:solidFill>
                                  <a:schemeClr val="tx1"/>
                                </a:solidFill>
                                <a:latin typeface="Cambria Math" panose="02040503050406030204" pitchFamily="18" charset="0"/>
                                <a:ea typeface="HGP創英角ｺﾞｼｯｸUB" panose="020B0900000000000000" pitchFamily="50" charset="-128"/>
                              </a:rPr>
                              <m:t>r</m:t>
                            </m:r>
                          </m:sub>
                        </m:sSub>
                      </m:e>
                      <m:sup>
                        <m:r>
                          <a:rPr lang="en-US" altLang="ja-JP" sz="2000" i="1" dirty="0">
                            <a:solidFill>
                              <a:schemeClr val="tx1"/>
                            </a:solidFill>
                            <a:latin typeface="Cambria Math" panose="02040503050406030204" pitchFamily="18" charset="0"/>
                            <a:ea typeface="HGP創英角ｺﾞｼｯｸUB" panose="020B0900000000000000" pitchFamily="50" charset="-128"/>
                          </a:rPr>
                          <m:t>2</m:t>
                        </m:r>
                      </m:sup>
                    </m:sSup>
                  </m:oMath>
                </a14:m>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14:m>
                  <m:oMath xmlns:m="http://schemas.openxmlformats.org/officeDocument/2006/math">
                    <m:sSub>
                      <m:sSubPr>
                        <m:ctrlPr>
                          <a:rPr lang="en-US" altLang="ja-JP" sz="2000" i="1" dirty="0">
                            <a:solidFill>
                              <a:schemeClr val="tx1"/>
                            </a:solidFill>
                            <a:latin typeface="Cambria Math" panose="02040503050406030204" pitchFamily="18" charset="0"/>
                            <a:ea typeface="HGP創英角ｺﾞｼｯｸUB" panose="020B0900000000000000" pitchFamily="50" charset="-128"/>
                          </a:rPr>
                        </m:ctrlPr>
                      </m:sSubPr>
                      <m:e>
                        <m:r>
                          <m:rPr>
                            <m:sty m:val="p"/>
                          </m:rPr>
                          <a:rPr lang="el-GR" altLang="zh-CN" sz="2000" i="1" dirty="0">
                            <a:solidFill>
                              <a:schemeClr val="tx1"/>
                            </a:solidFill>
                            <a:latin typeface="Cambria Math" panose="02040503050406030204" pitchFamily="18" charset="0"/>
                            <a:ea typeface="Cambria Math" panose="02040503050406030204" pitchFamily="18" charset="0"/>
                          </a:rPr>
                          <m:t>τ</m:t>
                        </m:r>
                      </m:e>
                      <m:sub>
                        <m:r>
                          <m:rPr>
                            <m:sty m:val="p"/>
                          </m:rPr>
                          <a:rPr lang="en-US" altLang="zh-CN" sz="2000" i="1" dirty="0">
                            <a:solidFill>
                              <a:schemeClr val="tx1"/>
                            </a:solidFill>
                            <a:latin typeface="Cambria Math" panose="02040503050406030204" pitchFamily="18" charset="0"/>
                            <a:ea typeface="HGP創英角ｺﾞｼｯｸUB" panose="020B0900000000000000" pitchFamily="50" charset="-128"/>
                          </a:rPr>
                          <m:t>k</m:t>
                        </m:r>
                      </m:sub>
                    </m:sSub>
                    <m:r>
                      <a:rPr lang="en-US" altLang="zh-CN" sz="2000" i="1" dirty="0">
                        <a:solidFill>
                          <a:schemeClr val="tx1"/>
                        </a:solidFill>
                        <a:latin typeface="Cambria Math" panose="02040503050406030204" pitchFamily="18" charset="0"/>
                        <a:ea typeface="HGP創英角ｺﾞｼｯｸUB" panose="020B0900000000000000" pitchFamily="50" charset="-128"/>
                      </a:rPr>
                      <m:t> </m:t>
                    </m:r>
                  </m:oMath>
                </a14:m>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a:t>
                </a:r>
                <a:r>
                  <a:rPr lang="en-US" altLang="ja-JP" sz="2000" dirty="0">
                    <a:solidFill>
                      <a:schemeClr val="tx1"/>
                    </a:solidFill>
                    <a:latin typeface="HGP創英角ｺﾞｼｯｸUB" panose="020B0900000000000000" pitchFamily="50" charset="-128"/>
                    <a:ea typeface="HGP創英角ｺﾞｼｯｸUB" panose="020B0900000000000000" pitchFamily="50" charset="-128"/>
                  </a:rPr>
                  <a:t>Normal</a:t>
                </a:r>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a:t>
                </a:r>
                <a:r>
                  <a:rPr lang="en-US" altLang="ja-JP" sz="2000" dirty="0">
                    <a:solidFill>
                      <a:schemeClr val="tx1"/>
                    </a:solidFill>
                    <a:latin typeface="HGP創英角ｺﾞｼｯｸUB" panose="020B0900000000000000" pitchFamily="50" charset="-128"/>
                    <a:ea typeface="HGP創英角ｺﾞｼｯｸUB" panose="020B0900000000000000" pitchFamily="50" charset="-128"/>
                  </a:rPr>
                  <a:t>0</a:t>
                </a:r>
                <a14:m>
                  <m:oMath xmlns:m="http://schemas.openxmlformats.org/officeDocument/2006/math">
                    <m:sSup>
                      <m:sSupPr>
                        <m:ctrlPr>
                          <a:rPr lang="en-US" altLang="ja-JP" sz="2000" i="1" dirty="0">
                            <a:solidFill>
                              <a:schemeClr val="tx1"/>
                            </a:solidFill>
                            <a:latin typeface="Cambria Math" panose="02040503050406030204" pitchFamily="18" charset="0"/>
                            <a:ea typeface="HGP創英角ｺﾞｼｯｸUB" panose="020B0900000000000000" pitchFamily="50" charset="-128"/>
                          </a:rPr>
                        </m:ctrlPr>
                      </m:sSupPr>
                      <m:e>
                        <m:r>
                          <a:rPr lang="zh-CN" altLang="en-US" sz="2000" i="1" dirty="0">
                            <a:solidFill>
                              <a:schemeClr val="tx1"/>
                            </a:solidFill>
                            <a:latin typeface="Cambria Math" panose="02040503050406030204" pitchFamily="18" charset="0"/>
                            <a:ea typeface="HGP創英角ｺﾞｼｯｸUB" panose="020B0900000000000000" pitchFamily="50" charset="-128"/>
                          </a:rPr>
                          <m:t>，</m:t>
                        </m:r>
                        <m:sSub>
                          <m:sSubPr>
                            <m:ctrlPr>
                              <a:rPr lang="en-US" altLang="ja-JP" sz="2000" i="1" dirty="0">
                                <a:solidFill>
                                  <a:schemeClr val="tx1"/>
                                </a:solidFill>
                                <a:latin typeface="Cambria Math" panose="02040503050406030204" pitchFamily="18" charset="0"/>
                                <a:ea typeface="HGP創英角ｺﾞｼｯｸUB" panose="020B0900000000000000" pitchFamily="50" charset="-128"/>
                              </a:rPr>
                            </m:ctrlPr>
                          </m:sSubPr>
                          <m:e>
                            <m:r>
                              <a:rPr lang="ja-JP" altLang="en-US" sz="2000" i="1" dirty="0">
                                <a:solidFill>
                                  <a:schemeClr val="tx1"/>
                                </a:solidFill>
                                <a:latin typeface="Cambria Math" panose="02040503050406030204" pitchFamily="18" charset="0"/>
                                <a:ea typeface="HGP創英角ｺﾞｼｯｸUB" panose="020B0900000000000000" pitchFamily="50" charset="-128"/>
                              </a:rPr>
                              <m:t>𝜎</m:t>
                            </m:r>
                          </m:e>
                          <m:sub>
                            <m:r>
                              <m:rPr>
                                <m:sty m:val="p"/>
                              </m:rPr>
                              <a:rPr lang="el-GR" altLang="zh-CN" sz="2000" i="1" dirty="0">
                                <a:solidFill>
                                  <a:schemeClr val="tx1"/>
                                </a:solidFill>
                                <a:latin typeface="Cambria Math" panose="02040503050406030204" pitchFamily="18" charset="0"/>
                                <a:ea typeface="Cambria Math" panose="02040503050406030204" pitchFamily="18" charset="0"/>
                              </a:rPr>
                              <m:t>τ</m:t>
                            </m:r>
                          </m:sub>
                        </m:sSub>
                      </m:e>
                      <m:sup>
                        <m:r>
                          <a:rPr lang="en-US" altLang="ja-JP" sz="2000" i="1" dirty="0">
                            <a:solidFill>
                              <a:schemeClr val="tx1"/>
                            </a:solidFill>
                            <a:latin typeface="Cambria Math" panose="02040503050406030204" pitchFamily="18" charset="0"/>
                            <a:ea typeface="HGP創英角ｺﾞｼｯｸUB" panose="020B0900000000000000" pitchFamily="50" charset="-128"/>
                          </a:rPr>
                          <m:t>2</m:t>
                        </m:r>
                      </m:sup>
                    </m:sSup>
                  </m:oMath>
                </a14:m>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en-US" altLang="ja-JP" sz="2000" dirty="0">
                    <a:solidFill>
                      <a:schemeClr val="tx1"/>
                    </a:solidFill>
                    <a:latin typeface="HGP創英角ｺﾞｼｯｸUB" panose="020B0900000000000000" pitchFamily="50" charset="-128"/>
                    <a:ea typeface="HGP創英角ｺﾞｼｯｸUB" panose="020B0900000000000000" pitchFamily="50" charset="-128"/>
                  </a:rPr>
                  <a:t>log(</a:t>
                </a:r>
                <a14:m>
                  <m:oMath xmlns:m="http://schemas.openxmlformats.org/officeDocument/2006/math">
                    <m:sSub>
                      <m:sSubPr>
                        <m:ctrlPr>
                          <a:rPr lang="en-US" altLang="ja-JP" sz="2000" i="1" dirty="0">
                            <a:solidFill>
                              <a:schemeClr val="tx1"/>
                            </a:solidFill>
                            <a:latin typeface="Cambria Math" panose="02040503050406030204" pitchFamily="18" charset="0"/>
                            <a:ea typeface="HGP創英角ｺﾞｼｯｸUB" panose="020B0900000000000000" pitchFamily="50" charset="-128"/>
                          </a:rPr>
                        </m:ctrlPr>
                      </m:sSubPr>
                      <m:e>
                        <m:r>
                          <a:rPr lang="ja-JP" altLang="en-US" sz="2000" i="1" dirty="0">
                            <a:solidFill>
                              <a:schemeClr val="tx1"/>
                            </a:solidFill>
                            <a:latin typeface="Cambria Math" panose="02040503050406030204" pitchFamily="18" charset="0"/>
                            <a:ea typeface="HGP創英角ｺﾞｼｯｸUB" panose="020B0900000000000000" pitchFamily="50" charset="-128"/>
                          </a:rPr>
                          <m:t>𝜆</m:t>
                        </m:r>
                      </m:e>
                      <m:sub>
                        <m:r>
                          <m:rPr>
                            <m:sty m:val="p"/>
                          </m:rPr>
                          <a:rPr lang="en-US" altLang="zh-CN" sz="2000" i="1" dirty="0">
                            <a:solidFill>
                              <a:schemeClr val="tx1"/>
                            </a:solidFill>
                            <a:latin typeface="Cambria Math" panose="02040503050406030204" pitchFamily="18" charset="0"/>
                            <a:ea typeface="HGP創英角ｺﾞｼｯｸUB" panose="020B0900000000000000" pitchFamily="50" charset="-128"/>
                          </a:rPr>
                          <m:t>i</m:t>
                        </m:r>
                      </m:sub>
                    </m:sSub>
                  </m:oMath>
                </a14:m>
                <a:r>
                  <a:rPr lang="en-US" altLang="ja-JP" sz="2000" dirty="0">
                    <a:solidFill>
                      <a:schemeClr val="tx1"/>
                    </a:solidFill>
                    <a:latin typeface="HGP創英角ｺﾞｼｯｸUB" panose="020B0900000000000000" pitchFamily="50" charset="-128"/>
                    <a:ea typeface="HGP創英角ｺﾞｼｯｸUB" panose="020B0900000000000000" pitchFamily="50" charset="-128"/>
                  </a:rPr>
                  <a:t>)=</a:t>
                </a:r>
                <a14:m>
                  <m:oMath xmlns:m="http://schemas.openxmlformats.org/officeDocument/2006/math">
                    <m:sSub>
                      <m:sSubPr>
                        <m:ctrlPr>
                          <a:rPr lang="en-US" altLang="ja-JP" sz="2000" i="1" dirty="0">
                            <a:solidFill>
                              <a:schemeClr val="tx1"/>
                            </a:solidFill>
                            <a:latin typeface="Cambria Math" panose="02040503050406030204" pitchFamily="18" charset="0"/>
                            <a:ea typeface="HGP創英角ｺﾞｼｯｸUB" panose="020B0900000000000000" pitchFamily="50" charset="-128"/>
                          </a:rPr>
                        </m:ctrlPr>
                      </m:sSubPr>
                      <m:e>
                        <m:r>
                          <a:rPr lang="ja-JP" altLang="en-US" sz="2000" i="1" dirty="0">
                            <a:solidFill>
                              <a:schemeClr val="tx1"/>
                            </a:solidFill>
                            <a:latin typeface="Cambria Math" panose="02040503050406030204" pitchFamily="18" charset="0"/>
                            <a:ea typeface="HGP創英角ｺﾞｼｯｸUB" panose="020B0900000000000000" pitchFamily="50" charset="-128"/>
                          </a:rPr>
                          <m:t>𝛽</m:t>
                        </m:r>
                      </m:e>
                      <m:sub>
                        <m:r>
                          <a:rPr lang="en-US" altLang="ja-JP" sz="2000" i="1" dirty="0">
                            <a:solidFill>
                              <a:schemeClr val="tx1"/>
                            </a:solidFill>
                            <a:latin typeface="Cambria Math" panose="02040503050406030204" pitchFamily="18" charset="0"/>
                            <a:ea typeface="HGP創英角ｺﾞｼｯｸUB" panose="020B0900000000000000" pitchFamily="50" charset="-128"/>
                          </a:rPr>
                          <m:t>0</m:t>
                        </m:r>
                      </m:sub>
                    </m:sSub>
                    <m:r>
                      <a:rPr lang="en-US" altLang="zh-CN" sz="2000" i="1" dirty="0">
                        <a:solidFill>
                          <a:schemeClr val="tx1"/>
                        </a:solidFill>
                        <a:latin typeface="Cambria Math" panose="02040503050406030204" pitchFamily="18" charset="0"/>
                        <a:ea typeface="HGP創英角ｺﾞｼｯｸUB" panose="020B0900000000000000" pitchFamily="50" charset="-128"/>
                      </a:rPr>
                      <m:t>+</m:t>
                    </m:r>
                  </m:oMath>
                </a14:m>
                <a:r>
                  <a:rPr lang="en-US" altLang="ja-JP" sz="2000" dirty="0">
                    <a:solidFill>
                      <a:schemeClr val="tx1"/>
                    </a:solidFill>
                    <a:ea typeface="HGP創英角ｺﾞｼｯｸUB" panose="020B0900000000000000" pitchFamily="50" charset="-128"/>
                  </a:rPr>
                  <a:t> </a:t>
                </a:r>
                <a14:m>
                  <m:oMath xmlns:m="http://schemas.openxmlformats.org/officeDocument/2006/math">
                    <m:sSub>
                      <m:sSubPr>
                        <m:ctrlPr>
                          <a:rPr lang="en-US" altLang="ja-JP" sz="2000" i="1" dirty="0">
                            <a:solidFill>
                              <a:schemeClr val="tx1"/>
                            </a:solidFill>
                            <a:latin typeface="Cambria Math" panose="02040503050406030204" pitchFamily="18" charset="0"/>
                            <a:ea typeface="HGP創英角ｺﾞｼｯｸUB" panose="020B0900000000000000" pitchFamily="50" charset="-128"/>
                          </a:rPr>
                        </m:ctrlPr>
                      </m:sSubPr>
                      <m:e>
                        <m:r>
                          <a:rPr lang="ja-JP" altLang="en-US" sz="2000" i="1" dirty="0">
                            <a:solidFill>
                              <a:schemeClr val="tx1"/>
                            </a:solidFill>
                            <a:latin typeface="Cambria Math" panose="02040503050406030204" pitchFamily="18" charset="0"/>
                            <a:ea typeface="HGP創英角ｺﾞｼｯｸUB" panose="020B0900000000000000" pitchFamily="50" charset="-128"/>
                          </a:rPr>
                          <m:t>𝛽</m:t>
                        </m:r>
                      </m:e>
                      <m:sub>
                        <m:r>
                          <a:rPr lang="en-US" altLang="ja-JP" sz="2000" i="1" dirty="0">
                            <a:solidFill>
                              <a:schemeClr val="tx1"/>
                            </a:solidFill>
                            <a:latin typeface="Cambria Math" panose="02040503050406030204" pitchFamily="18" charset="0"/>
                            <a:ea typeface="HGP創英角ｺﾞｼｯｸUB" panose="020B0900000000000000" pitchFamily="50" charset="-128"/>
                          </a:rPr>
                          <m:t>1</m:t>
                        </m:r>
                      </m:sub>
                    </m:sSub>
                    <m:sSub>
                      <m:sSubPr>
                        <m:ctrlPr>
                          <a:rPr lang="en-US" altLang="ja-JP" sz="2000" i="1" dirty="0">
                            <a:solidFill>
                              <a:schemeClr val="tx1"/>
                            </a:solidFill>
                            <a:latin typeface="Cambria Math" panose="02040503050406030204" pitchFamily="18" charset="0"/>
                            <a:ea typeface="HGP創英角ｺﾞｼｯｸUB" panose="020B0900000000000000" pitchFamily="50" charset="-128"/>
                          </a:rPr>
                        </m:ctrlPr>
                      </m:sSubPr>
                      <m:e>
                        <m:r>
                          <m:rPr>
                            <m:sty m:val="p"/>
                          </m:rPr>
                          <a:rPr lang="en-US" altLang="zh-CN" sz="2000" i="1" dirty="0">
                            <a:solidFill>
                              <a:schemeClr val="tx1"/>
                            </a:solidFill>
                            <a:latin typeface="Cambria Math" panose="02040503050406030204" pitchFamily="18" charset="0"/>
                            <a:ea typeface="HGP創英角ｺﾞｼｯｸUB" panose="020B0900000000000000" pitchFamily="50" charset="-128"/>
                          </a:rPr>
                          <m:t>x</m:t>
                        </m:r>
                      </m:e>
                      <m:sub>
                        <m:r>
                          <m:rPr>
                            <m:sty m:val="p"/>
                          </m:rPr>
                          <a:rPr lang="en-US" altLang="zh-CN" sz="2000" i="1" dirty="0">
                            <a:solidFill>
                              <a:schemeClr val="tx1"/>
                            </a:solidFill>
                            <a:latin typeface="Cambria Math" panose="02040503050406030204" pitchFamily="18" charset="0"/>
                            <a:ea typeface="HGP創英角ｺﾞｼｯｸUB" panose="020B0900000000000000" pitchFamily="50" charset="-128"/>
                          </a:rPr>
                          <m:t>i</m:t>
                        </m:r>
                      </m:sub>
                    </m:sSub>
                    <m:r>
                      <a:rPr lang="en-US" altLang="zh-CN" sz="2000" i="1" dirty="0">
                        <a:solidFill>
                          <a:schemeClr val="tx1"/>
                        </a:solidFill>
                        <a:latin typeface="Cambria Math" panose="02040503050406030204" pitchFamily="18" charset="0"/>
                        <a:ea typeface="HGP創英角ｺﾞｼｯｸUB" panose="020B0900000000000000" pitchFamily="50" charset="-128"/>
                      </a:rPr>
                      <m:t>+</m:t>
                    </m:r>
                    <m:sSub>
                      <m:sSubPr>
                        <m:ctrlPr>
                          <a:rPr lang="en-US" altLang="ja-JP" sz="2000" i="1" dirty="0">
                            <a:solidFill>
                              <a:schemeClr val="tx1"/>
                            </a:solidFill>
                            <a:latin typeface="Cambria Math" panose="02040503050406030204" pitchFamily="18" charset="0"/>
                            <a:ea typeface="HGP創英角ｺﾞｼｯｸUB" panose="020B0900000000000000" pitchFamily="50" charset="-128"/>
                          </a:rPr>
                        </m:ctrlPr>
                      </m:sSubPr>
                      <m:e>
                        <m:r>
                          <m:rPr>
                            <m:sty m:val="p"/>
                          </m:rPr>
                          <a:rPr lang="en-US" altLang="zh-CN" sz="2000" i="1" dirty="0">
                            <a:solidFill>
                              <a:schemeClr val="tx1"/>
                            </a:solidFill>
                            <a:latin typeface="Cambria Math" panose="02040503050406030204" pitchFamily="18" charset="0"/>
                            <a:ea typeface="HGP創英角ｺﾞｼｯｸUB" panose="020B0900000000000000" pitchFamily="50" charset="-128"/>
                          </a:rPr>
                          <m:t>r</m:t>
                        </m:r>
                      </m:e>
                      <m:sub>
                        <m:r>
                          <m:rPr>
                            <m:sty m:val="p"/>
                          </m:rPr>
                          <a:rPr lang="en-US" altLang="zh-CN" sz="2000" i="1" dirty="0">
                            <a:solidFill>
                              <a:schemeClr val="tx1"/>
                            </a:solidFill>
                            <a:latin typeface="Cambria Math" panose="02040503050406030204" pitchFamily="18" charset="0"/>
                            <a:ea typeface="HGP創英角ｺﾞｼｯｸUB" panose="020B0900000000000000" pitchFamily="50" charset="-128"/>
                          </a:rPr>
                          <m:t>k</m:t>
                        </m:r>
                      </m:sub>
                    </m:sSub>
                    <m:r>
                      <a:rPr lang="en-US" altLang="zh-CN" sz="2000" b="0" i="0" dirty="0" smtClean="0">
                        <a:solidFill>
                          <a:schemeClr val="tx1"/>
                        </a:solidFill>
                        <a:latin typeface="Cambria Math" panose="02040503050406030204" pitchFamily="18" charset="0"/>
                        <a:ea typeface="HGP創英角ｺﾞｼｯｸUB" panose="020B0900000000000000" pitchFamily="50" charset="-128"/>
                      </a:rPr>
                      <m:t>+</m:t>
                    </m:r>
                    <m:sSub>
                      <m:sSubPr>
                        <m:ctrlPr>
                          <a:rPr lang="en-US" altLang="ja-JP" sz="2000" i="1" dirty="0">
                            <a:solidFill>
                              <a:schemeClr val="tx1"/>
                            </a:solidFill>
                            <a:latin typeface="Cambria Math" panose="02040503050406030204" pitchFamily="18" charset="0"/>
                            <a:ea typeface="HGP創英角ｺﾞｼｯｸUB" panose="020B0900000000000000" pitchFamily="50" charset="-128"/>
                          </a:rPr>
                        </m:ctrlPr>
                      </m:sSubPr>
                      <m:e>
                        <m:r>
                          <m:rPr>
                            <m:sty m:val="p"/>
                          </m:rPr>
                          <a:rPr lang="el-GR" altLang="zh-CN" sz="2000" i="1" dirty="0">
                            <a:solidFill>
                              <a:schemeClr val="tx1"/>
                            </a:solidFill>
                            <a:latin typeface="Cambria Math" panose="02040503050406030204" pitchFamily="18" charset="0"/>
                            <a:ea typeface="Cambria Math" panose="02040503050406030204" pitchFamily="18" charset="0"/>
                          </a:rPr>
                          <m:t>τ</m:t>
                        </m:r>
                      </m:e>
                      <m:sub>
                        <m:r>
                          <m:rPr>
                            <m:sty m:val="p"/>
                          </m:rPr>
                          <a:rPr lang="en-US" altLang="zh-CN" sz="2000" i="1" dirty="0">
                            <a:solidFill>
                              <a:schemeClr val="tx1"/>
                            </a:solidFill>
                            <a:latin typeface="Cambria Math" panose="02040503050406030204" pitchFamily="18" charset="0"/>
                            <a:ea typeface="HGP創英角ｺﾞｼｯｸUB" panose="020B0900000000000000" pitchFamily="50" charset="-128"/>
                          </a:rPr>
                          <m:t>k</m:t>
                        </m:r>
                      </m:sub>
                    </m:sSub>
                  </m:oMath>
                </a14:m>
                <a:r>
                  <a:rPr lang="en-US" altLang="ja-JP" sz="2000" dirty="0">
                    <a:solidFill>
                      <a:schemeClr val="tx1"/>
                    </a:solidFill>
                    <a:ea typeface="HGP創英角ｺﾞｼｯｸUB" panose="020B0900000000000000" pitchFamily="50" charset="-128"/>
                  </a:rPr>
                  <a:t> </a:t>
                </a:r>
                <a14:m>
                  <m:oMath xmlns:m="http://schemas.openxmlformats.org/officeDocument/2006/math">
                    <m:sSub>
                      <m:sSubPr>
                        <m:ctrlPr>
                          <a:rPr lang="en-US" altLang="ja-JP" sz="2000" i="1" dirty="0">
                            <a:solidFill>
                              <a:schemeClr val="tx1"/>
                            </a:solidFill>
                            <a:latin typeface="Cambria Math" panose="02040503050406030204" pitchFamily="18" charset="0"/>
                            <a:ea typeface="HGP創英角ｺﾞｼｯｸUB" panose="020B0900000000000000" pitchFamily="50" charset="-128"/>
                          </a:rPr>
                        </m:ctrlPr>
                      </m:sSubPr>
                      <m:e>
                        <m:r>
                          <m:rPr>
                            <m:sty m:val="p"/>
                          </m:rPr>
                          <a:rPr lang="en-US" altLang="zh-CN" sz="2000" i="1" dirty="0">
                            <a:solidFill>
                              <a:schemeClr val="tx1"/>
                            </a:solidFill>
                            <a:latin typeface="Cambria Math" panose="02040503050406030204" pitchFamily="18" charset="0"/>
                            <a:ea typeface="HGP創英角ｺﾞｼｯｸUB" panose="020B0900000000000000" pitchFamily="50" charset="-128"/>
                          </a:rPr>
                          <m:t>x</m:t>
                        </m:r>
                      </m:e>
                      <m:sub>
                        <m:r>
                          <m:rPr>
                            <m:sty m:val="p"/>
                          </m:rPr>
                          <a:rPr lang="en-US" altLang="zh-CN" sz="2000" i="1" dirty="0">
                            <a:solidFill>
                              <a:schemeClr val="tx1"/>
                            </a:solidFill>
                            <a:latin typeface="Cambria Math" panose="02040503050406030204" pitchFamily="18" charset="0"/>
                            <a:ea typeface="HGP創英角ｺﾞｼｯｸUB" panose="020B0900000000000000" pitchFamily="50" charset="-128"/>
                          </a:rPr>
                          <m:t>i</m:t>
                        </m:r>
                      </m:sub>
                    </m:sSub>
                  </m:oMath>
                </a14:m>
                <a:endParaRPr lang="en-US" altLang="zh-CN" sz="2000" i="1" dirty="0">
                  <a:solidFill>
                    <a:schemeClr val="tx1"/>
                  </a:solidFill>
                  <a:latin typeface="Cambria Math" panose="02040503050406030204" pitchFamily="18" charset="0"/>
                  <a:ea typeface="HGP創英角ｺﾞｼｯｸUB" panose="020B0900000000000000" pitchFamily="50" charset="-128"/>
                </a:endParaRPr>
              </a:p>
              <a:p>
                <a:pPr eaLnBrk="1" hangingPunct="1"/>
                <a14:m>
                  <m:oMath xmlns:m="http://schemas.openxmlformats.org/officeDocument/2006/math">
                    <m:sSub>
                      <m:sSubPr>
                        <m:ctrlPr>
                          <a:rPr lang="en-US" altLang="ja-JP" sz="2000" i="1" dirty="0">
                            <a:solidFill>
                              <a:schemeClr val="tx1"/>
                            </a:solidFill>
                            <a:latin typeface="Cambria Math" panose="02040503050406030204" pitchFamily="18" charset="0"/>
                            <a:ea typeface="HGP創英角ｺﾞｼｯｸUB" panose="020B0900000000000000" pitchFamily="50" charset="-128"/>
                          </a:rPr>
                        </m:ctrlPr>
                      </m:sSubPr>
                      <m:e>
                        <m:r>
                          <m:rPr>
                            <m:sty m:val="p"/>
                          </m:rPr>
                          <a:rPr lang="en-US" altLang="zh-CN" sz="2000" i="1" dirty="0">
                            <a:solidFill>
                              <a:schemeClr val="tx1"/>
                            </a:solidFill>
                            <a:latin typeface="Cambria Math" panose="02040503050406030204" pitchFamily="18" charset="0"/>
                            <a:ea typeface="HGP創英角ｺﾞｼｯｸUB" panose="020B0900000000000000" pitchFamily="50" charset="-128"/>
                          </a:rPr>
                          <m:t>y</m:t>
                        </m:r>
                      </m:e>
                      <m:sub>
                        <m:r>
                          <m:rPr>
                            <m:sty m:val="p"/>
                          </m:rPr>
                          <a:rPr lang="en-US" altLang="zh-CN" sz="2000" i="1" dirty="0">
                            <a:solidFill>
                              <a:schemeClr val="tx1"/>
                            </a:solidFill>
                            <a:latin typeface="Cambria Math" panose="02040503050406030204" pitchFamily="18" charset="0"/>
                            <a:ea typeface="HGP創英角ｺﾞｼｯｸUB" panose="020B0900000000000000" pitchFamily="50" charset="-128"/>
                          </a:rPr>
                          <m:t>i</m:t>
                        </m:r>
                      </m:sub>
                    </m:sSub>
                  </m:oMath>
                </a14:m>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a:t>
                </a:r>
                <a:r>
                  <a:rPr lang="en-US" altLang="ja-JP" sz="2000" dirty="0" err="1">
                    <a:solidFill>
                      <a:schemeClr val="tx1"/>
                    </a:solidFill>
                    <a:latin typeface="HGP創英角ｺﾞｼｯｸUB" panose="020B0900000000000000" pitchFamily="50" charset="-128"/>
                    <a:ea typeface="HGP創英角ｺﾞｼｯｸUB" panose="020B0900000000000000" pitchFamily="50" charset="-128"/>
                  </a:rPr>
                  <a:t>Poiss</a:t>
                </a:r>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a:t>
                </a:r>
                <a14:m>
                  <m:oMath xmlns:m="http://schemas.openxmlformats.org/officeDocument/2006/math">
                    <m:sSub>
                      <m:sSubPr>
                        <m:ctrlPr>
                          <a:rPr lang="en-US" altLang="ja-JP" sz="2000" i="1" dirty="0">
                            <a:solidFill>
                              <a:schemeClr val="tx1"/>
                            </a:solidFill>
                            <a:latin typeface="Cambria Math" panose="02040503050406030204" pitchFamily="18" charset="0"/>
                            <a:ea typeface="HGP創英角ｺﾞｼｯｸUB" panose="020B0900000000000000" pitchFamily="50" charset="-128"/>
                          </a:rPr>
                        </m:ctrlPr>
                      </m:sSubPr>
                      <m:e>
                        <m:r>
                          <a:rPr lang="ja-JP" altLang="en-US" sz="2000" i="1" dirty="0">
                            <a:solidFill>
                              <a:schemeClr val="tx1"/>
                            </a:solidFill>
                            <a:latin typeface="Cambria Math" panose="02040503050406030204" pitchFamily="18" charset="0"/>
                            <a:ea typeface="HGP創英角ｺﾞｼｯｸUB" panose="020B0900000000000000" pitchFamily="50" charset="-128"/>
                          </a:rPr>
                          <m:t>𝜆</m:t>
                        </m:r>
                      </m:e>
                      <m:sub>
                        <m:r>
                          <m:rPr>
                            <m:sty m:val="p"/>
                          </m:rPr>
                          <a:rPr lang="en-US" altLang="zh-CN" sz="2000" i="1" dirty="0">
                            <a:solidFill>
                              <a:schemeClr val="tx1"/>
                            </a:solidFill>
                            <a:latin typeface="Cambria Math" panose="02040503050406030204" pitchFamily="18" charset="0"/>
                            <a:ea typeface="HGP創英角ｺﾞｼｯｸUB" panose="020B0900000000000000" pitchFamily="50" charset="-128"/>
                          </a:rPr>
                          <m:t>i</m:t>
                        </m:r>
                      </m:sub>
                    </m:sSub>
                  </m:oMath>
                </a14:m>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これで釣り人によって、異なる係数</a:t>
                </a:r>
                <a14:m>
                  <m:oMath xmlns:m="http://schemas.openxmlformats.org/officeDocument/2006/math">
                    <m:sSub>
                      <m:sSubPr>
                        <m:ctrlPr>
                          <a:rPr lang="en-US" altLang="ja-JP" sz="2000" i="1" dirty="0">
                            <a:solidFill>
                              <a:schemeClr val="tx1"/>
                            </a:solidFill>
                            <a:latin typeface="Cambria Math" panose="02040503050406030204" pitchFamily="18" charset="0"/>
                            <a:ea typeface="HGP創英角ｺﾞｼｯｸUB" panose="020B0900000000000000" pitchFamily="50" charset="-128"/>
                          </a:rPr>
                        </m:ctrlPr>
                      </m:sSubPr>
                      <m:e>
                        <m:r>
                          <m:rPr>
                            <m:sty m:val="p"/>
                          </m:rPr>
                          <a:rPr lang="el-GR" altLang="zh-CN" sz="2000" i="1" dirty="0">
                            <a:solidFill>
                              <a:schemeClr val="tx1"/>
                            </a:solidFill>
                            <a:latin typeface="Cambria Math" panose="02040503050406030204" pitchFamily="18" charset="0"/>
                            <a:ea typeface="Cambria Math" panose="02040503050406030204" pitchFamily="18" charset="0"/>
                          </a:rPr>
                          <m:t>τ</m:t>
                        </m:r>
                      </m:e>
                      <m:sub>
                        <m:r>
                          <m:rPr>
                            <m:sty m:val="p"/>
                          </m:rPr>
                          <a:rPr lang="en-US" altLang="zh-CN" sz="2000" i="1" dirty="0">
                            <a:solidFill>
                              <a:schemeClr val="tx1"/>
                            </a:solidFill>
                            <a:latin typeface="Cambria Math" panose="02040503050406030204" pitchFamily="18" charset="0"/>
                            <a:ea typeface="HGP創英角ｺﾞｼｯｸUB" panose="020B0900000000000000" pitchFamily="50" charset="-128"/>
                          </a:rPr>
                          <m:t>k</m:t>
                        </m:r>
                      </m:sub>
                    </m:sSub>
                  </m:oMath>
                </a14:m>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も付けた。</a:t>
                </a:r>
                <a:r>
                  <a:rPr lang="en-US" altLang="ja-JP" sz="2000" dirty="0">
                    <a:solidFill>
                      <a:schemeClr val="tx1"/>
                    </a:solidFill>
                    <a:latin typeface="HGP創英角ｺﾞｼｯｸUB" panose="020B0900000000000000" pitchFamily="50" charset="-128"/>
                    <a:ea typeface="HGP創英角ｺﾞｼｯｸUB" panose="020B0900000000000000" pitchFamily="50" charset="-128"/>
                  </a:rPr>
                  <a:t>&lt;</a:t>
                </a:r>
                <a:r>
                  <a:rPr lang="en-US" altLang="ja-JP" sz="2000" dirty="0" err="1">
                    <a:solidFill>
                      <a:schemeClr val="tx1"/>
                    </a:solidFill>
                    <a:latin typeface="HGP創英角ｺﾞｼｯｸUB" panose="020B0900000000000000" pitchFamily="50" charset="-128"/>
                    <a:ea typeface="HGP創英角ｺﾞｼｯｸUB" panose="020B0900000000000000" pitchFamily="50" charset="-128"/>
                  </a:rPr>
                  <a:t>br</a:t>
                </a:r>
                <a:r>
                  <a:rPr lang="en-US" altLang="ja-JP" sz="2000" dirty="0">
                    <a:solidFill>
                      <a:schemeClr val="tx1"/>
                    </a:solidFill>
                    <a:latin typeface="HGP創英角ｺﾞｼｯｸUB" panose="020B0900000000000000" pitchFamily="50" charset="-128"/>
                    <a:ea typeface="HGP創英角ｺﾞｼｯｸUB" panose="020B0900000000000000" pitchFamily="50" charset="-128"/>
                  </a:rPr>
                  <a:t>&gt;</a:t>
                </a: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実行してみよう</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p:txBody>
          </p:sp>
        </mc:Choice>
        <mc:Fallback xmlns="">
          <p:sp>
            <p:nvSpPr>
              <p:cNvPr id="5" name="Text Box 3">
                <a:extLst>
                  <a:ext uri="{FF2B5EF4-FFF2-40B4-BE49-F238E27FC236}">
                    <a16:creationId xmlns:a16="http://schemas.microsoft.com/office/drawing/2014/main" id="{443C575D-7543-4233-9445-7342EDCB7A95}"/>
                  </a:ext>
                </a:extLst>
              </p:cNvPr>
              <p:cNvSpPr txBox="1">
                <a:spLocks noRot="1" noChangeAspect="1" noMove="1" noResize="1" noEditPoints="1" noAdjustHandles="1" noChangeArrowheads="1" noChangeShapeType="1" noTextEdit="1"/>
              </p:cNvSpPr>
              <p:nvPr/>
            </p:nvSpPr>
            <p:spPr bwMode="auto">
              <a:xfrm>
                <a:off x="200247" y="476224"/>
                <a:ext cx="9505503" cy="5016758"/>
              </a:xfrm>
              <a:prstGeom prst="rect">
                <a:avLst/>
              </a:prstGeom>
              <a:blipFill>
                <a:blip r:embed="rId3"/>
                <a:stretch>
                  <a:fillRect l="-706" t="-60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6EFC489F-650C-4326-B9DC-1B4CDB99B5C3}"/>
              </a:ext>
            </a:extLst>
          </p:cNvPr>
          <p:cNvPicPr>
            <a:picLocks noChangeAspect="1"/>
          </p:cNvPicPr>
          <p:nvPr/>
        </p:nvPicPr>
        <p:blipFill>
          <a:blip r:embed="rId4"/>
          <a:stretch>
            <a:fillRect/>
          </a:stretch>
        </p:blipFill>
        <p:spPr>
          <a:xfrm>
            <a:off x="5601072" y="3212976"/>
            <a:ext cx="6495293" cy="3321810"/>
          </a:xfrm>
          <a:prstGeom prst="rect">
            <a:avLst/>
          </a:prstGeom>
        </p:spPr>
      </p:pic>
      <p:pic>
        <p:nvPicPr>
          <p:cNvPr id="7" name="图片 6">
            <a:extLst>
              <a:ext uri="{FF2B5EF4-FFF2-40B4-BE49-F238E27FC236}">
                <a16:creationId xmlns:a16="http://schemas.microsoft.com/office/drawing/2014/main" id="{FC74263A-3E69-4B6D-97D4-A5D98BA264A6}"/>
              </a:ext>
            </a:extLst>
          </p:cNvPr>
          <p:cNvPicPr>
            <a:picLocks noChangeAspect="1"/>
          </p:cNvPicPr>
          <p:nvPr/>
        </p:nvPicPr>
        <p:blipFill>
          <a:blip r:embed="rId5"/>
          <a:stretch>
            <a:fillRect/>
          </a:stretch>
        </p:blipFill>
        <p:spPr>
          <a:xfrm>
            <a:off x="0" y="3717031"/>
            <a:ext cx="5457056" cy="2743269"/>
          </a:xfrm>
          <a:prstGeom prst="rect">
            <a:avLst/>
          </a:prstGeom>
        </p:spPr>
      </p:pic>
      <mc:AlternateContent xmlns:mc="http://schemas.openxmlformats.org/markup-compatibility/2006" xmlns:p14="http://schemas.microsoft.com/office/powerpoint/2010/main">
        <mc:Choice Requires="p14">
          <p:contentPart p14:bwMode="auto" r:id="rId6">
            <p14:nvContentPartPr>
              <p14:cNvPr id="8" name="墨迹 7">
                <a:extLst>
                  <a:ext uri="{FF2B5EF4-FFF2-40B4-BE49-F238E27FC236}">
                    <a16:creationId xmlns:a16="http://schemas.microsoft.com/office/drawing/2014/main" id="{C4DA51E5-E1D6-444A-B6D5-1A25FEF51FBC}"/>
                  </a:ext>
                </a:extLst>
              </p14:cNvPr>
              <p14:cNvContentPartPr/>
              <p14:nvPr/>
            </p14:nvContentPartPr>
            <p14:xfrm>
              <a:off x="5726880" y="6347880"/>
              <a:ext cx="1749240" cy="30600"/>
            </p14:xfrm>
          </p:contentPart>
        </mc:Choice>
        <mc:Fallback xmlns="">
          <p:pic>
            <p:nvPicPr>
              <p:cNvPr id="8" name="墨迹 7">
                <a:extLst>
                  <a:ext uri="{FF2B5EF4-FFF2-40B4-BE49-F238E27FC236}">
                    <a16:creationId xmlns:a16="http://schemas.microsoft.com/office/drawing/2014/main" id="{C4DA51E5-E1D6-444A-B6D5-1A25FEF51FBC}"/>
                  </a:ext>
                </a:extLst>
              </p:cNvPr>
              <p:cNvPicPr/>
              <p:nvPr/>
            </p:nvPicPr>
            <p:blipFill>
              <a:blip r:embed="rId7"/>
              <a:stretch>
                <a:fillRect/>
              </a:stretch>
            </p:blipFill>
            <p:spPr>
              <a:xfrm>
                <a:off x="5711040" y="6284520"/>
                <a:ext cx="178056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墨迹 9">
                <a:extLst>
                  <a:ext uri="{FF2B5EF4-FFF2-40B4-BE49-F238E27FC236}">
                    <a16:creationId xmlns:a16="http://schemas.microsoft.com/office/drawing/2014/main" id="{0A144C1C-72B4-4C09-BA38-77B8DECFA9E2}"/>
                  </a:ext>
                </a:extLst>
              </p14:cNvPr>
              <p14:cNvContentPartPr/>
              <p14:nvPr/>
            </p14:nvContentPartPr>
            <p14:xfrm>
              <a:off x="1037520" y="6318000"/>
              <a:ext cx="488880" cy="17280"/>
            </p14:xfrm>
          </p:contentPart>
        </mc:Choice>
        <mc:Fallback xmlns="">
          <p:pic>
            <p:nvPicPr>
              <p:cNvPr id="10" name="墨迹 9">
                <a:extLst>
                  <a:ext uri="{FF2B5EF4-FFF2-40B4-BE49-F238E27FC236}">
                    <a16:creationId xmlns:a16="http://schemas.microsoft.com/office/drawing/2014/main" id="{0A144C1C-72B4-4C09-BA38-77B8DECFA9E2}"/>
                  </a:ext>
                </a:extLst>
              </p:cNvPr>
              <p:cNvPicPr/>
              <p:nvPr/>
            </p:nvPicPr>
            <p:blipFill>
              <a:blip r:embed="rId9"/>
              <a:stretch>
                <a:fillRect/>
              </a:stretch>
            </p:blipFill>
            <p:spPr>
              <a:xfrm>
                <a:off x="1021680" y="6254640"/>
                <a:ext cx="520200" cy="144000"/>
              </a:xfrm>
              <a:prstGeom prst="rect">
                <a:avLst/>
              </a:prstGeom>
            </p:spPr>
          </p:pic>
        </mc:Fallback>
      </mc:AlternateContent>
    </p:spTree>
    <p:extLst>
      <p:ext uri="{BB962C8B-B14F-4D97-AF65-F5344CB8AC3E}">
        <p14:creationId xmlns:p14="http://schemas.microsoft.com/office/powerpoint/2010/main" val="1581619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４</a:t>
            </a:r>
            <a:r>
              <a:rPr lang="en-US" altLang="ja-JP" dirty="0"/>
              <a:t>.</a:t>
            </a:r>
            <a:r>
              <a:rPr lang="ja-JP" altLang="en-US" dirty="0"/>
              <a:t>２ランダム係数モデルモデルと</a:t>
            </a:r>
            <a:r>
              <a:rPr lang="en-US" altLang="ja-JP" dirty="0"/>
              <a:t>unbalanced data</a:t>
            </a:r>
            <a:r>
              <a:rPr lang="ja-JP" altLang="en-US" dirty="0"/>
              <a:t>の解決</a:t>
            </a:r>
            <a:endParaRPr kumimoji="1" lang="ja-JP" altLang="en-US" dirty="0"/>
          </a:p>
        </p:txBody>
      </p:sp>
      <p:sp>
        <p:nvSpPr>
          <p:cNvPr id="9" name="Text Box 3"/>
          <p:cNvSpPr txBox="1">
            <a:spLocks noChangeArrowheads="1"/>
          </p:cNvSpPr>
          <p:nvPr/>
        </p:nvSpPr>
        <p:spPr bwMode="auto">
          <a:xfrm>
            <a:off x="200248" y="620688"/>
            <a:ext cx="950550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80975" indent="-180975" eaLnBrk="0" hangingPunct="0">
              <a:defRPr kumimoji="1" sz="2200">
                <a:solidFill>
                  <a:schemeClr val="bg1"/>
                </a:solidFill>
                <a:latin typeface="Times New Roman" pitchFamily="18" charset="0"/>
                <a:ea typeface="ＭＳ Ｐゴシック" pitchFamily="50" charset="-128"/>
              </a:defRPr>
            </a:lvl1pPr>
            <a:lvl2pPr marL="742950" indent="-285750" eaLnBrk="0" hangingPunct="0">
              <a:defRPr kumimoji="1" sz="2200">
                <a:solidFill>
                  <a:schemeClr val="bg1"/>
                </a:solidFill>
                <a:latin typeface="Times New Roman" pitchFamily="18" charset="0"/>
                <a:ea typeface="ＭＳ Ｐゴシック" pitchFamily="50" charset="-128"/>
              </a:defRPr>
            </a:lvl2pPr>
            <a:lvl3pPr marL="1143000" indent="-228600" eaLnBrk="0" hangingPunct="0">
              <a:defRPr kumimoji="1" sz="2200">
                <a:solidFill>
                  <a:schemeClr val="bg1"/>
                </a:solidFill>
                <a:latin typeface="Times New Roman" pitchFamily="18" charset="0"/>
                <a:ea typeface="ＭＳ Ｐゴシック" pitchFamily="50" charset="-128"/>
              </a:defRPr>
            </a:lvl3pPr>
            <a:lvl4pPr marL="1600200" indent="-228600" eaLnBrk="0" hangingPunct="0">
              <a:defRPr kumimoji="1" sz="2200">
                <a:solidFill>
                  <a:schemeClr val="bg1"/>
                </a:solidFill>
                <a:latin typeface="Times New Roman" pitchFamily="18" charset="0"/>
                <a:ea typeface="ＭＳ Ｐゴシック" pitchFamily="50" charset="-128"/>
              </a:defRPr>
            </a:lvl4pPr>
            <a:lvl5pPr marL="2057400" indent="-228600" eaLnBrk="0" hangingPunct="0">
              <a:defRPr kumimoji="1" sz="2200">
                <a:solidFill>
                  <a:schemeClr val="bg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9pPr>
          </a:lstStyle>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5" name="Text Box 3">
            <a:extLst>
              <a:ext uri="{FF2B5EF4-FFF2-40B4-BE49-F238E27FC236}">
                <a16:creationId xmlns:a16="http://schemas.microsoft.com/office/drawing/2014/main" id="{443C575D-7543-4233-9445-7342EDCB7A95}"/>
              </a:ext>
            </a:extLst>
          </p:cNvPr>
          <p:cNvSpPr txBox="1">
            <a:spLocks noChangeArrowheads="1"/>
          </p:cNvSpPr>
          <p:nvPr/>
        </p:nvSpPr>
        <p:spPr bwMode="auto">
          <a:xfrm>
            <a:off x="200247" y="476224"/>
            <a:ext cx="9505503"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80975" indent="-180975" eaLnBrk="0" hangingPunct="0">
              <a:defRPr kumimoji="1" sz="2200">
                <a:solidFill>
                  <a:schemeClr val="bg1"/>
                </a:solidFill>
                <a:latin typeface="Times New Roman" pitchFamily="18" charset="0"/>
                <a:ea typeface="ＭＳ Ｐゴシック" pitchFamily="50" charset="-128"/>
              </a:defRPr>
            </a:lvl1pPr>
            <a:lvl2pPr marL="742950" indent="-285750" eaLnBrk="0" hangingPunct="0">
              <a:defRPr kumimoji="1" sz="2200">
                <a:solidFill>
                  <a:schemeClr val="bg1"/>
                </a:solidFill>
                <a:latin typeface="Times New Roman" pitchFamily="18" charset="0"/>
                <a:ea typeface="ＭＳ Ｐゴシック" pitchFamily="50" charset="-128"/>
              </a:defRPr>
            </a:lvl2pPr>
            <a:lvl3pPr marL="1143000" indent="-228600" eaLnBrk="0" hangingPunct="0">
              <a:defRPr kumimoji="1" sz="2200">
                <a:solidFill>
                  <a:schemeClr val="bg1"/>
                </a:solidFill>
                <a:latin typeface="Times New Roman" pitchFamily="18" charset="0"/>
                <a:ea typeface="ＭＳ Ｐゴシック" pitchFamily="50" charset="-128"/>
              </a:defRPr>
            </a:lvl3pPr>
            <a:lvl4pPr marL="1600200" indent="-228600" eaLnBrk="0" hangingPunct="0">
              <a:defRPr kumimoji="1" sz="2200">
                <a:solidFill>
                  <a:schemeClr val="bg1"/>
                </a:solidFill>
                <a:latin typeface="Times New Roman" pitchFamily="18" charset="0"/>
                <a:ea typeface="ＭＳ Ｐゴシック" pitchFamily="50" charset="-128"/>
              </a:defRPr>
            </a:lvl4pPr>
            <a:lvl5pPr marL="2057400" indent="-228600" eaLnBrk="0" hangingPunct="0">
              <a:defRPr kumimoji="1" sz="2200">
                <a:solidFill>
                  <a:schemeClr val="bg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9pPr>
          </a:lstStyle>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参考：</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「ポアソン回帰の過分散を調整する」</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en-US" altLang="ja-JP" sz="2000" dirty="0">
                <a:solidFill>
                  <a:schemeClr val="tx1"/>
                </a:solidFill>
                <a:latin typeface="HGP創英角ｺﾞｼｯｸUB" panose="020B0900000000000000" pitchFamily="50" charset="-128"/>
                <a:ea typeface="HGP創英角ｺﾞｼｯｸUB" panose="020B0900000000000000" pitchFamily="50" charset="-128"/>
                <a:hlinkClick r:id="rId3"/>
              </a:rPr>
              <a:t>https://ichi.pro/poason-kaiki-no-ka-bunsan-o-choseisuru-82597904032497</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en-US" altLang="ja-JP" sz="2000" dirty="0">
                <a:solidFill>
                  <a:schemeClr val="tx1"/>
                </a:solidFill>
                <a:latin typeface="HGP創英角ｺﾞｼｯｸUB" panose="020B0900000000000000" pitchFamily="50" charset="-128"/>
                <a:ea typeface="HGP創英角ｺﾞｼｯｸUB" panose="020B0900000000000000" pitchFamily="50" charset="-128"/>
                <a:hlinkClick r:id="rId4"/>
              </a:rPr>
              <a:t>https://www.docin.com/p-2096632233.html</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5">
            <p14:nvContentPartPr>
              <p14:cNvPr id="8" name="墨迹 7">
                <a:extLst>
                  <a:ext uri="{FF2B5EF4-FFF2-40B4-BE49-F238E27FC236}">
                    <a16:creationId xmlns:a16="http://schemas.microsoft.com/office/drawing/2014/main" id="{C4DA51E5-E1D6-444A-B6D5-1A25FEF51FBC}"/>
                  </a:ext>
                </a:extLst>
              </p14:cNvPr>
              <p14:cNvContentPartPr/>
              <p14:nvPr/>
            </p14:nvContentPartPr>
            <p14:xfrm>
              <a:off x="5726880" y="6347880"/>
              <a:ext cx="1749240" cy="30600"/>
            </p14:xfrm>
          </p:contentPart>
        </mc:Choice>
        <mc:Fallback xmlns="">
          <p:pic>
            <p:nvPicPr>
              <p:cNvPr id="8" name="墨迹 7">
                <a:extLst>
                  <a:ext uri="{FF2B5EF4-FFF2-40B4-BE49-F238E27FC236}">
                    <a16:creationId xmlns:a16="http://schemas.microsoft.com/office/drawing/2014/main" id="{C4DA51E5-E1D6-444A-B6D5-1A25FEF51FBC}"/>
                  </a:ext>
                </a:extLst>
              </p:cNvPr>
              <p:cNvPicPr/>
              <p:nvPr/>
            </p:nvPicPr>
            <p:blipFill>
              <a:blip r:embed="rId6"/>
              <a:stretch>
                <a:fillRect/>
              </a:stretch>
            </p:blipFill>
            <p:spPr>
              <a:xfrm>
                <a:off x="5711040" y="6284520"/>
                <a:ext cx="178056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墨迹 9">
                <a:extLst>
                  <a:ext uri="{FF2B5EF4-FFF2-40B4-BE49-F238E27FC236}">
                    <a16:creationId xmlns:a16="http://schemas.microsoft.com/office/drawing/2014/main" id="{0A144C1C-72B4-4C09-BA38-77B8DECFA9E2}"/>
                  </a:ext>
                </a:extLst>
              </p14:cNvPr>
              <p14:cNvContentPartPr/>
              <p14:nvPr/>
            </p14:nvContentPartPr>
            <p14:xfrm>
              <a:off x="1037520" y="6318000"/>
              <a:ext cx="488880" cy="17280"/>
            </p14:xfrm>
          </p:contentPart>
        </mc:Choice>
        <mc:Fallback xmlns="">
          <p:pic>
            <p:nvPicPr>
              <p:cNvPr id="10" name="墨迹 9">
                <a:extLst>
                  <a:ext uri="{FF2B5EF4-FFF2-40B4-BE49-F238E27FC236}">
                    <a16:creationId xmlns:a16="http://schemas.microsoft.com/office/drawing/2014/main" id="{0A144C1C-72B4-4C09-BA38-77B8DECFA9E2}"/>
                  </a:ext>
                </a:extLst>
              </p:cNvPr>
              <p:cNvPicPr/>
              <p:nvPr/>
            </p:nvPicPr>
            <p:blipFill>
              <a:blip r:embed="rId8"/>
              <a:stretch>
                <a:fillRect/>
              </a:stretch>
            </p:blipFill>
            <p:spPr>
              <a:xfrm>
                <a:off x="1021680" y="6254640"/>
                <a:ext cx="520200" cy="144000"/>
              </a:xfrm>
              <a:prstGeom prst="rect">
                <a:avLst/>
              </a:prstGeom>
            </p:spPr>
          </p:pic>
        </mc:Fallback>
      </mc:AlternateContent>
    </p:spTree>
    <p:extLst>
      <p:ext uri="{BB962C8B-B14F-4D97-AF65-F5344CB8AC3E}">
        <p14:creationId xmlns:p14="http://schemas.microsoft.com/office/powerpoint/2010/main" val="2507356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1.1</a:t>
            </a:r>
            <a:r>
              <a:rPr lang="ja-JP" altLang="en-US" dirty="0"/>
              <a:t>確率分布、線形予測子、リンク関数</a:t>
            </a:r>
            <a:endParaRPr kumimoji="1" lang="ja-JP" altLang="en-US" dirty="0"/>
          </a:p>
        </p:txBody>
      </p:sp>
      <p:sp>
        <p:nvSpPr>
          <p:cNvPr id="9" name="Text Box 3"/>
          <p:cNvSpPr txBox="1">
            <a:spLocks noChangeArrowheads="1"/>
          </p:cNvSpPr>
          <p:nvPr/>
        </p:nvSpPr>
        <p:spPr bwMode="auto">
          <a:xfrm>
            <a:off x="200024" y="854710"/>
            <a:ext cx="9505503" cy="575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80975" indent="-180975" eaLnBrk="0" hangingPunct="0">
              <a:defRPr kumimoji="1" sz="2200">
                <a:solidFill>
                  <a:schemeClr val="bg1"/>
                </a:solidFill>
                <a:latin typeface="Times New Roman" pitchFamily="18" charset="0"/>
                <a:ea typeface="ＭＳ Ｐゴシック" pitchFamily="50" charset="-128"/>
              </a:defRPr>
            </a:lvl1pPr>
            <a:lvl2pPr marL="742950" indent="-285750" eaLnBrk="0" hangingPunct="0">
              <a:defRPr kumimoji="1" sz="2200">
                <a:solidFill>
                  <a:schemeClr val="bg1"/>
                </a:solidFill>
                <a:latin typeface="Times New Roman" pitchFamily="18" charset="0"/>
                <a:ea typeface="ＭＳ Ｐゴシック" pitchFamily="50" charset="-128"/>
              </a:defRPr>
            </a:lvl2pPr>
            <a:lvl3pPr marL="1143000" indent="-228600" eaLnBrk="0" hangingPunct="0">
              <a:defRPr kumimoji="1" sz="2200">
                <a:solidFill>
                  <a:schemeClr val="bg1"/>
                </a:solidFill>
                <a:latin typeface="Times New Roman" pitchFamily="18" charset="0"/>
                <a:ea typeface="ＭＳ Ｐゴシック" pitchFamily="50" charset="-128"/>
              </a:defRPr>
            </a:lvl3pPr>
            <a:lvl4pPr marL="1600200" indent="-228600" eaLnBrk="0" hangingPunct="0">
              <a:defRPr kumimoji="1" sz="2200">
                <a:solidFill>
                  <a:schemeClr val="bg1"/>
                </a:solidFill>
                <a:latin typeface="Times New Roman" pitchFamily="18" charset="0"/>
                <a:ea typeface="ＭＳ Ｐゴシック" pitchFamily="50" charset="-128"/>
              </a:defRPr>
            </a:lvl4pPr>
            <a:lvl5pPr marL="2057400" indent="-228600" eaLnBrk="0" hangingPunct="0">
              <a:defRPr kumimoji="1" sz="2200">
                <a:solidFill>
                  <a:schemeClr val="bg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9pPr>
          </a:lstStyle>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一般化線形モデルとは一般化された線形モデル。このフレームワークによって複雑なモデルまで拡張できる。</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一般化線形モデルは、確率分布、線形予測子、リンク関数の三つの要素からなります。</a:t>
            </a: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rgbClr val="FF0000"/>
                </a:solidFill>
                <a:latin typeface="HGP創英角ｺﾞｼｯｸUB" panose="020B0900000000000000" pitchFamily="50" charset="-128"/>
                <a:ea typeface="HGP創英角ｺﾞｼｯｸUB" panose="020B0900000000000000" pitchFamily="50" charset="-128"/>
              </a:rPr>
              <a:t>確率分布</a:t>
            </a:r>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というのは「観測したデータ（</a:t>
            </a:r>
            <a:r>
              <a:rPr lang="en-US" altLang="zh-CN" sz="2000" dirty="0">
                <a:solidFill>
                  <a:srgbClr val="000000"/>
                </a:solidFill>
                <a:latin typeface="MathJax_Math-italic"/>
              </a:rPr>
              <a:t> </a:t>
            </a:r>
            <a:r>
              <a:rPr lang="en-US" altLang="zh-CN" sz="2000" dirty="0" err="1">
                <a:solidFill>
                  <a:srgbClr val="000000"/>
                </a:solidFill>
                <a:latin typeface="MathJax_Math-italic"/>
              </a:rPr>
              <a:t>yi</a:t>
            </a:r>
            <a:r>
              <a:rPr lang="en-US" altLang="zh-CN" sz="2000" dirty="0">
                <a:solidFill>
                  <a:srgbClr val="000000"/>
                </a:solidFill>
                <a:latin typeface="MathJax_Math-italic"/>
              </a:rPr>
              <a:t> </a:t>
            </a:r>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）を生み出す確率的な過程」。例えば、ビールの売り上げならば正規分布、コインの表の出る確率ならば二項分布。</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ベイズ統計学で、この確率分布は尤度関数を作るとき役に立つね。</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rgbClr val="FF0000"/>
                </a:solidFill>
                <a:latin typeface="HGP創英角ｺﾞｼｯｸUB" panose="020B0900000000000000" pitchFamily="50" charset="-128"/>
                <a:ea typeface="HGP創英角ｺﾞｼｯｸUB" panose="020B0900000000000000" pitchFamily="50" charset="-128"/>
              </a:rPr>
              <a:t>線形予測子</a:t>
            </a:r>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というのは説明変数の線形結合。例えば、</a:t>
            </a:r>
            <a:r>
              <a:rPr lang="el-GR" altLang="zh-CN" sz="2000" dirty="0">
                <a:solidFill>
                  <a:srgbClr val="000000"/>
                </a:solidFill>
                <a:latin typeface="MathJax_Math-italic"/>
              </a:rPr>
              <a:t> β</a:t>
            </a:r>
            <a:r>
              <a:rPr lang="el-GR" altLang="zh-CN" sz="2000" dirty="0">
                <a:solidFill>
                  <a:srgbClr val="000000"/>
                </a:solidFill>
                <a:latin typeface="MathJax_Main"/>
              </a:rPr>
              <a:t>0+</a:t>
            </a:r>
            <a:r>
              <a:rPr lang="el-GR" altLang="zh-CN" sz="2000" dirty="0">
                <a:solidFill>
                  <a:srgbClr val="000000"/>
                </a:solidFill>
                <a:latin typeface="MathJax_Math-italic"/>
              </a:rPr>
              <a:t>β</a:t>
            </a:r>
            <a:r>
              <a:rPr lang="el-GR" altLang="zh-CN" sz="2000" dirty="0">
                <a:solidFill>
                  <a:srgbClr val="000000"/>
                </a:solidFill>
                <a:latin typeface="MathJax_Main"/>
              </a:rPr>
              <a:t>1</a:t>
            </a:r>
            <a:r>
              <a:rPr lang="en-US" altLang="zh-CN" sz="2000" dirty="0">
                <a:solidFill>
                  <a:srgbClr val="000000"/>
                </a:solidFill>
                <a:latin typeface="MathJax_Math-italic"/>
              </a:rPr>
              <a:t>xi</a:t>
            </a:r>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は説明変数は一つだけの線形予測子</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800" dirty="0">
                <a:solidFill>
                  <a:srgbClr val="FF0000"/>
                </a:solidFill>
                <a:latin typeface="HGP創英角ｺﾞｼｯｸUB" panose="020B0900000000000000" pitchFamily="50" charset="-128"/>
                <a:ea typeface="HGP創英角ｺﾞｼｯｸUB" panose="020B0900000000000000" pitchFamily="50" charset="-128"/>
              </a:rPr>
              <a:t>リンク関数</a:t>
            </a:r>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というのは被説明変数（応答変数）と線形予測子を関係づける関数。これは被説明変数（応答変数）の状況によって違う。</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例えば、カウントデータは負の値は取らないから、対数関数のリンク関数を使って、</a:t>
            </a:r>
            <a:r>
              <a:rPr lang="en-US" altLang="ja-JP" sz="2000" dirty="0">
                <a:solidFill>
                  <a:schemeClr val="tx1"/>
                </a:solidFill>
                <a:latin typeface="HGP創英角ｺﾞｼｯｸUB" panose="020B0900000000000000" pitchFamily="50" charset="-128"/>
                <a:ea typeface="HGP創英角ｺﾞｼｯｸUB" panose="020B0900000000000000" pitchFamily="50" charset="-128"/>
              </a:rPr>
              <a:t>log(E(</a:t>
            </a:r>
            <a:r>
              <a:rPr lang="en-US" altLang="zh-CN" sz="2000" dirty="0" err="1">
                <a:solidFill>
                  <a:srgbClr val="000000"/>
                </a:solidFill>
                <a:latin typeface="MathJax_Math-italic"/>
              </a:rPr>
              <a:t>yi</a:t>
            </a:r>
            <a:r>
              <a:rPr lang="en-US" altLang="ja-JP" sz="2000" dirty="0">
                <a:solidFill>
                  <a:schemeClr val="tx1"/>
                </a:solidFill>
                <a:latin typeface="HGP創英角ｺﾞｼｯｸUB" panose="020B0900000000000000" pitchFamily="50" charset="-128"/>
                <a:ea typeface="HGP創英角ｺﾞｼｯｸUB" panose="020B0900000000000000" pitchFamily="50" charset="-128"/>
              </a:rPr>
              <a:t>))</a:t>
            </a:r>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の値は</a:t>
            </a:r>
            <a:r>
              <a:rPr lang="en-US" altLang="ja-JP" sz="2000" dirty="0">
                <a:solidFill>
                  <a:schemeClr val="tx1"/>
                </a:solidFill>
                <a:latin typeface="HGP創英角ｺﾞｼｯｸUB" panose="020B0900000000000000" pitchFamily="50" charset="-128"/>
                <a:ea typeface="HGP創英角ｺﾞｼｯｸUB" panose="020B0900000000000000" pitchFamily="50" charset="-128"/>
              </a:rPr>
              <a:t>(</a:t>
            </a:r>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－∞、＋∞）全部とれる。</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この時、</a:t>
            </a:r>
            <a:r>
              <a:rPr lang="en-US" altLang="zh-CN" sz="2000" dirty="0">
                <a:solidFill>
                  <a:srgbClr val="000000"/>
                </a:solidFill>
                <a:latin typeface="MathJax_Math-italic"/>
              </a:rPr>
              <a:t>log</a:t>
            </a:r>
            <a:r>
              <a:rPr lang="en-US" altLang="zh-CN" sz="2000" dirty="0">
                <a:solidFill>
                  <a:srgbClr val="000000"/>
                </a:solidFill>
                <a:latin typeface="MathJax_Main"/>
              </a:rPr>
              <a:t>(</a:t>
            </a:r>
            <a:r>
              <a:rPr lang="en-US" altLang="zh-CN" sz="2000" dirty="0">
                <a:solidFill>
                  <a:srgbClr val="000000"/>
                </a:solidFill>
                <a:latin typeface="MathJax_Math-italic"/>
              </a:rPr>
              <a:t>E</a:t>
            </a:r>
            <a:r>
              <a:rPr lang="en-US" altLang="zh-CN" sz="2000" dirty="0">
                <a:solidFill>
                  <a:srgbClr val="000000"/>
                </a:solidFill>
                <a:latin typeface="MathJax_Main"/>
              </a:rPr>
              <a:t>(</a:t>
            </a:r>
            <a:r>
              <a:rPr lang="en-US" altLang="zh-CN" sz="2000" dirty="0" err="1">
                <a:solidFill>
                  <a:srgbClr val="000000"/>
                </a:solidFill>
                <a:latin typeface="MathJax_Math-italic"/>
              </a:rPr>
              <a:t>yi</a:t>
            </a:r>
            <a:r>
              <a:rPr lang="en-US" altLang="zh-CN" sz="2000" dirty="0">
                <a:solidFill>
                  <a:srgbClr val="000000"/>
                </a:solidFill>
                <a:latin typeface="MathJax_Main"/>
              </a:rPr>
              <a:t>))=</a:t>
            </a:r>
            <a:r>
              <a:rPr lang="en-US" altLang="zh-CN" sz="2000" dirty="0">
                <a:solidFill>
                  <a:srgbClr val="000000"/>
                </a:solidFill>
                <a:latin typeface="MathJax_Math-italic"/>
              </a:rPr>
              <a:t>log</a:t>
            </a:r>
            <a:r>
              <a:rPr lang="en-US" altLang="zh-CN" sz="2000" dirty="0">
                <a:solidFill>
                  <a:srgbClr val="000000"/>
                </a:solidFill>
                <a:latin typeface="MathJax_Main"/>
              </a:rPr>
              <a:t>(</a:t>
            </a:r>
            <a:r>
              <a:rPr lang="el-GR" altLang="zh-CN" sz="2000" dirty="0">
                <a:solidFill>
                  <a:srgbClr val="000000"/>
                </a:solidFill>
                <a:latin typeface="MathJax_Math-italic"/>
              </a:rPr>
              <a:t>λ</a:t>
            </a:r>
            <a:r>
              <a:rPr lang="en-US" altLang="zh-CN" sz="2000" dirty="0" err="1">
                <a:solidFill>
                  <a:srgbClr val="000000"/>
                </a:solidFill>
                <a:latin typeface="MathJax_Math-italic"/>
              </a:rPr>
              <a:t>i</a:t>
            </a:r>
            <a:r>
              <a:rPr lang="en-US" altLang="zh-CN" sz="2000" dirty="0">
                <a:solidFill>
                  <a:srgbClr val="000000"/>
                </a:solidFill>
                <a:latin typeface="MathJax_Main"/>
              </a:rPr>
              <a:t>)=</a:t>
            </a:r>
            <a:r>
              <a:rPr lang="el-GR" altLang="zh-CN" sz="2000" dirty="0">
                <a:solidFill>
                  <a:srgbClr val="000000"/>
                </a:solidFill>
                <a:latin typeface="MathJax_Math-italic"/>
              </a:rPr>
              <a:t>β</a:t>
            </a:r>
            <a:r>
              <a:rPr lang="el-GR" altLang="zh-CN" sz="2000" dirty="0">
                <a:solidFill>
                  <a:srgbClr val="000000"/>
                </a:solidFill>
                <a:latin typeface="MathJax_Main"/>
              </a:rPr>
              <a:t>0+</a:t>
            </a:r>
            <a:r>
              <a:rPr lang="el-GR" altLang="zh-CN" sz="2000" dirty="0">
                <a:solidFill>
                  <a:srgbClr val="000000"/>
                </a:solidFill>
                <a:latin typeface="MathJax_Math-italic"/>
              </a:rPr>
              <a:t>β</a:t>
            </a:r>
            <a:r>
              <a:rPr lang="el-GR" altLang="zh-CN" sz="2000" dirty="0">
                <a:solidFill>
                  <a:srgbClr val="000000"/>
                </a:solidFill>
                <a:latin typeface="MathJax_Main"/>
              </a:rPr>
              <a:t>1</a:t>
            </a:r>
            <a:r>
              <a:rPr lang="en-US" altLang="zh-CN" sz="2000" dirty="0">
                <a:solidFill>
                  <a:srgbClr val="000000"/>
                </a:solidFill>
                <a:latin typeface="MathJax_Math-italic"/>
              </a:rPr>
              <a:t>xi</a:t>
            </a:r>
            <a:r>
              <a:rPr lang="ja-JP" altLang="en-US" sz="2000" dirty="0">
                <a:solidFill>
                  <a:srgbClr val="000000"/>
                </a:solidFill>
                <a:latin typeface="MathJax_Math-italic"/>
              </a:rPr>
              <a:t>、このようなモデルがポアソン回帰モデルと呼ぶ</a:t>
            </a:r>
            <a:endParaRPr lang="en-US" altLang="ja-JP" sz="2000" dirty="0">
              <a:solidFill>
                <a:srgbClr val="000000"/>
              </a:solidFill>
              <a:latin typeface="MathJax_Math-italic"/>
            </a:endParaRPr>
          </a:p>
          <a:p>
            <a:pPr eaLnBrk="1" hangingPunct="1"/>
            <a:r>
              <a:rPr lang="ja-JP" altLang="en-US" sz="2000" dirty="0">
                <a:solidFill>
                  <a:srgbClr val="000000"/>
                </a:solidFill>
                <a:latin typeface="MathJax_Math-italic"/>
              </a:rPr>
              <a:t>または確率データなら、（０，１）しかとらないから、ロジット関数のリンク関数を使う。</a:t>
            </a:r>
            <a:br>
              <a:rPr lang="en-US" altLang="zh-CN" sz="2000" dirty="0"/>
            </a:b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2942839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1.</a:t>
            </a:r>
            <a:r>
              <a:rPr kumimoji="1" lang="ja-JP" altLang="en-US" dirty="0"/>
              <a:t>２</a:t>
            </a:r>
            <a:r>
              <a:rPr lang="ja-JP" altLang="en-US" dirty="0"/>
              <a:t>例：通常のポアソン回帰モデル（釣獲尾数と気温、天気の関係）</a:t>
            </a:r>
            <a:endParaRPr kumimoji="1" lang="ja-JP" altLang="en-US" dirty="0"/>
          </a:p>
        </p:txBody>
      </p:sp>
      <p:sp>
        <p:nvSpPr>
          <p:cNvPr id="9" name="Text Box 3"/>
          <p:cNvSpPr txBox="1">
            <a:spLocks noChangeArrowheads="1"/>
          </p:cNvSpPr>
          <p:nvPr/>
        </p:nvSpPr>
        <p:spPr bwMode="auto">
          <a:xfrm>
            <a:off x="200024" y="854710"/>
            <a:ext cx="9505503" cy="59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80975" indent="-180975" eaLnBrk="0" hangingPunct="0">
              <a:defRPr kumimoji="1" sz="2200">
                <a:solidFill>
                  <a:schemeClr val="bg1"/>
                </a:solidFill>
                <a:latin typeface="Times New Roman" pitchFamily="18" charset="0"/>
                <a:ea typeface="ＭＳ Ｐゴシック" pitchFamily="50" charset="-128"/>
              </a:defRPr>
            </a:lvl1pPr>
            <a:lvl2pPr marL="742950" indent="-285750" eaLnBrk="0" hangingPunct="0">
              <a:defRPr kumimoji="1" sz="2200">
                <a:solidFill>
                  <a:schemeClr val="bg1"/>
                </a:solidFill>
                <a:latin typeface="Times New Roman" pitchFamily="18" charset="0"/>
                <a:ea typeface="ＭＳ Ｐゴシック" pitchFamily="50" charset="-128"/>
              </a:defRPr>
            </a:lvl2pPr>
            <a:lvl3pPr marL="1143000" indent="-228600" eaLnBrk="0" hangingPunct="0">
              <a:defRPr kumimoji="1" sz="2200">
                <a:solidFill>
                  <a:schemeClr val="bg1"/>
                </a:solidFill>
                <a:latin typeface="Times New Roman" pitchFamily="18" charset="0"/>
                <a:ea typeface="ＭＳ Ｐゴシック" pitchFamily="50" charset="-128"/>
              </a:defRPr>
            </a:lvl3pPr>
            <a:lvl4pPr marL="1600200" indent="-228600" eaLnBrk="0" hangingPunct="0">
              <a:defRPr kumimoji="1" sz="2200">
                <a:solidFill>
                  <a:schemeClr val="bg1"/>
                </a:solidFill>
                <a:latin typeface="Times New Roman" pitchFamily="18" charset="0"/>
                <a:ea typeface="ＭＳ Ｐゴシック" pitchFamily="50" charset="-128"/>
              </a:defRPr>
            </a:lvl4pPr>
            <a:lvl5pPr marL="2057400" indent="-228600" eaLnBrk="0" hangingPunct="0">
              <a:defRPr kumimoji="1" sz="2200">
                <a:solidFill>
                  <a:schemeClr val="bg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9pPr>
          </a:lstStyle>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ここで、ある湖における魚の釣獲尾数のモデル化を試みます。湖で１時間釣りをした時の釣獲尾数とその日の気温と天気を一般化線形モデルで表現します。</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当然、釣獲尾数は０以上しかとらない、ポアソン分布に従い、その平均値</a:t>
            </a:r>
            <a:r>
              <a:rPr lang="en-US" altLang="ja-JP" sz="2000" dirty="0">
                <a:solidFill>
                  <a:schemeClr val="tx1"/>
                </a:solidFill>
                <a:latin typeface="HGP創英角ｺﾞｼｯｸUB" panose="020B0900000000000000" pitchFamily="50" charset="-128"/>
                <a:ea typeface="HGP創英角ｺﾞｼｯｸUB" panose="020B0900000000000000" pitchFamily="50" charset="-128"/>
              </a:rPr>
              <a:t>E(Y)</a:t>
            </a:r>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はポアソン分布のパラメータ</a:t>
            </a:r>
            <a:r>
              <a:rPr lang="en-US" altLang="ja-JP" sz="2000" dirty="0">
                <a:solidFill>
                  <a:schemeClr val="tx1"/>
                </a:solidFill>
                <a:latin typeface="HGP創英角ｺﾞｼｯｸUB" panose="020B0900000000000000" pitchFamily="50" charset="-128"/>
                <a:ea typeface="HGP創英角ｺﾞｼｯｸUB" panose="020B0900000000000000" pitchFamily="50" charset="-128"/>
              </a:rPr>
              <a:t>λ</a:t>
            </a:r>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となります。</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よって、１）釣獲尾数</a:t>
            </a:r>
            <a:r>
              <a:rPr lang="en-US" altLang="zh-CN" sz="2000" dirty="0">
                <a:solidFill>
                  <a:srgbClr val="000000"/>
                </a:solidFill>
                <a:latin typeface="MathJax_Math-italic"/>
              </a:rPr>
              <a:t>Yi</a:t>
            </a:r>
            <a:r>
              <a:rPr lang="ja-JP" altLang="en-US" sz="2000" dirty="0">
                <a:solidFill>
                  <a:srgbClr val="000000"/>
                </a:solidFill>
                <a:latin typeface="MathJax_Math-italic"/>
              </a:rPr>
              <a:t>の</a:t>
            </a:r>
            <a:r>
              <a:rPr lang="ja-JP" altLang="en-US" sz="2000" dirty="0">
                <a:solidFill>
                  <a:srgbClr val="FF0000"/>
                </a:solidFill>
                <a:latin typeface="HGP創英角ｺﾞｼｯｸUB" panose="020B0900000000000000" pitchFamily="50" charset="-128"/>
                <a:ea typeface="HGP創英角ｺﾞｼｯｸUB" panose="020B0900000000000000" pitchFamily="50" charset="-128"/>
              </a:rPr>
              <a:t>確率分布</a:t>
            </a:r>
            <a:r>
              <a:rPr lang="ja-JP" altLang="en-US" sz="2000" dirty="0">
                <a:solidFill>
                  <a:srgbClr val="000000"/>
                </a:solidFill>
                <a:latin typeface="MathJax_Math-italic"/>
              </a:rPr>
              <a:t>はポアソン分布に従う；</a:t>
            </a:r>
            <a:endParaRPr lang="en-US" altLang="ja-JP" sz="2000" dirty="0">
              <a:solidFill>
                <a:srgbClr val="000000"/>
              </a:solidFill>
              <a:latin typeface="MathJax_Math-italic"/>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２）</a:t>
            </a:r>
            <a:r>
              <a:rPr lang="ja-JP" altLang="en-US" sz="2000" dirty="0">
                <a:solidFill>
                  <a:srgbClr val="FF0000"/>
                </a:solidFill>
                <a:latin typeface="HGP創英角ｺﾞｼｯｸUB" panose="020B0900000000000000" pitchFamily="50" charset="-128"/>
                <a:ea typeface="HGP創英角ｺﾞｼｯｸUB" panose="020B0900000000000000" pitchFamily="50" charset="-128"/>
              </a:rPr>
              <a:t>線形予測子</a:t>
            </a:r>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は説明変数気温と天気の線形結合、</a:t>
            </a:r>
            <a:r>
              <a:rPr lang="el-GR" altLang="zh-CN" sz="2000" dirty="0">
                <a:solidFill>
                  <a:srgbClr val="000000"/>
                </a:solidFill>
                <a:latin typeface="MathJax_Math-italic"/>
              </a:rPr>
              <a:t> β</a:t>
            </a:r>
            <a:r>
              <a:rPr lang="el-GR" altLang="zh-CN" sz="2000" dirty="0">
                <a:solidFill>
                  <a:srgbClr val="000000"/>
                </a:solidFill>
                <a:latin typeface="MathJax_Main"/>
              </a:rPr>
              <a:t>0+</a:t>
            </a:r>
            <a:r>
              <a:rPr lang="el-GR" altLang="zh-CN" sz="2000" dirty="0">
                <a:solidFill>
                  <a:srgbClr val="000000"/>
                </a:solidFill>
                <a:latin typeface="MathJax_Math-italic"/>
              </a:rPr>
              <a:t>β</a:t>
            </a:r>
            <a:r>
              <a:rPr lang="el-GR" altLang="zh-CN" sz="2000" dirty="0">
                <a:solidFill>
                  <a:srgbClr val="000000"/>
                </a:solidFill>
                <a:latin typeface="MathJax_Main"/>
              </a:rPr>
              <a:t>1</a:t>
            </a:r>
            <a:r>
              <a:rPr lang="en-US" altLang="zh-CN" sz="2000" dirty="0">
                <a:solidFill>
                  <a:srgbClr val="000000"/>
                </a:solidFill>
                <a:latin typeface="MathJax_Math-italic"/>
              </a:rPr>
              <a:t>xi</a:t>
            </a:r>
            <a:r>
              <a:rPr lang="en-US" altLang="zh-CN" sz="2000" dirty="0">
                <a:solidFill>
                  <a:srgbClr val="000000"/>
                </a:solidFill>
                <a:latin typeface="MathJax_Main"/>
              </a:rPr>
              <a:t>1+</a:t>
            </a:r>
            <a:r>
              <a:rPr lang="el-GR" altLang="zh-CN" sz="2000" dirty="0">
                <a:solidFill>
                  <a:srgbClr val="000000"/>
                </a:solidFill>
                <a:latin typeface="MathJax_Math-italic"/>
              </a:rPr>
              <a:t>β</a:t>
            </a:r>
            <a:r>
              <a:rPr lang="el-GR" altLang="zh-CN" sz="2000" dirty="0">
                <a:solidFill>
                  <a:srgbClr val="000000"/>
                </a:solidFill>
                <a:latin typeface="MathJax_Main"/>
              </a:rPr>
              <a:t>2</a:t>
            </a:r>
            <a:r>
              <a:rPr lang="en-US" altLang="zh-CN" sz="2000" dirty="0">
                <a:solidFill>
                  <a:srgbClr val="000000"/>
                </a:solidFill>
                <a:latin typeface="MathJax_Math-italic"/>
              </a:rPr>
              <a:t>xi</a:t>
            </a:r>
            <a:r>
              <a:rPr lang="en-US" altLang="zh-CN" sz="2000" dirty="0">
                <a:solidFill>
                  <a:srgbClr val="000000"/>
                </a:solidFill>
                <a:latin typeface="MathJax_Main"/>
              </a:rPr>
              <a:t>2</a:t>
            </a:r>
          </a:p>
          <a:p>
            <a:pPr eaLnBrk="1" hangingPunct="1"/>
            <a:r>
              <a:rPr lang="ja-JP" altLang="en-US" sz="2000" dirty="0">
                <a:solidFill>
                  <a:srgbClr val="000000"/>
                </a:solidFill>
                <a:latin typeface="MathJax_Main"/>
              </a:rPr>
              <a:t>３）</a:t>
            </a:r>
            <a:r>
              <a:rPr lang="ja-JP" altLang="en-US" sz="2000" dirty="0">
                <a:solidFill>
                  <a:srgbClr val="FF0000"/>
                </a:solidFill>
                <a:latin typeface="HGP創英角ｺﾞｼｯｸUB" panose="020B0900000000000000" pitchFamily="50" charset="-128"/>
                <a:ea typeface="HGP創英角ｺﾞｼｯｸUB" panose="020B0900000000000000" pitchFamily="50" charset="-128"/>
              </a:rPr>
              <a:t>リンク関数</a:t>
            </a:r>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は釣獲尾数</a:t>
            </a:r>
            <a:r>
              <a:rPr lang="en-US" altLang="zh-CN" sz="2000" dirty="0">
                <a:solidFill>
                  <a:srgbClr val="000000"/>
                </a:solidFill>
                <a:latin typeface="MathJax_Math-italic"/>
              </a:rPr>
              <a:t>Yi</a:t>
            </a:r>
            <a:r>
              <a:rPr lang="ja-JP" altLang="en-US" sz="2000" dirty="0">
                <a:solidFill>
                  <a:srgbClr val="000000"/>
                </a:solidFill>
                <a:latin typeface="MathJax_Math-italic"/>
              </a:rPr>
              <a:t>の特徴により、対数関数を使う</a:t>
            </a:r>
            <a:endParaRPr lang="ja-JP" altLang="en-US"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簡潔に書けば、こういうポアソン回帰モデルは以下になります。</a:t>
            </a:r>
            <a:endParaRPr lang="en-US" altLang="zh-CN" sz="2000" dirty="0">
              <a:solidFill>
                <a:srgbClr val="000000"/>
              </a:solidFill>
              <a:latin typeface="MathJax_Math-italic"/>
            </a:endParaRPr>
          </a:p>
          <a:p>
            <a:pPr eaLnBrk="1" hangingPunct="1"/>
            <a:r>
              <a:rPr lang="en-US" altLang="zh-CN" sz="2000" dirty="0">
                <a:solidFill>
                  <a:srgbClr val="000000"/>
                </a:solidFill>
                <a:latin typeface="MathJax_Math-italic"/>
              </a:rPr>
              <a:t>log</a:t>
            </a:r>
            <a:r>
              <a:rPr lang="en-US" altLang="zh-CN" sz="2000" dirty="0">
                <a:solidFill>
                  <a:srgbClr val="000000"/>
                </a:solidFill>
                <a:latin typeface="MathJax_Main"/>
              </a:rPr>
              <a:t>(</a:t>
            </a:r>
            <a:r>
              <a:rPr lang="el-GR" altLang="zh-CN" sz="2000" dirty="0">
                <a:solidFill>
                  <a:srgbClr val="000000"/>
                </a:solidFill>
                <a:latin typeface="MathJax_Math-italic"/>
              </a:rPr>
              <a:t>λ</a:t>
            </a:r>
            <a:r>
              <a:rPr lang="en-US" altLang="zh-CN" sz="2000" dirty="0" err="1">
                <a:solidFill>
                  <a:srgbClr val="000000"/>
                </a:solidFill>
                <a:latin typeface="MathJax_Math-italic"/>
              </a:rPr>
              <a:t>i</a:t>
            </a:r>
            <a:r>
              <a:rPr lang="en-US" altLang="zh-CN" sz="2000" dirty="0">
                <a:solidFill>
                  <a:srgbClr val="000000"/>
                </a:solidFill>
                <a:latin typeface="MathJax_Main"/>
              </a:rPr>
              <a:t>) =</a:t>
            </a:r>
            <a:r>
              <a:rPr lang="el-GR" altLang="zh-CN" sz="2000" dirty="0">
                <a:solidFill>
                  <a:srgbClr val="000000"/>
                </a:solidFill>
                <a:latin typeface="MathJax_Math-italic"/>
              </a:rPr>
              <a:t>β</a:t>
            </a:r>
            <a:r>
              <a:rPr lang="el-GR" altLang="zh-CN" sz="2000" dirty="0">
                <a:solidFill>
                  <a:srgbClr val="000000"/>
                </a:solidFill>
                <a:latin typeface="MathJax_Main"/>
              </a:rPr>
              <a:t>0+</a:t>
            </a:r>
            <a:r>
              <a:rPr lang="el-GR" altLang="zh-CN" sz="2000" dirty="0">
                <a:solidFill>
                  <a:srgbClr val="000000"/>
                </a:solidFill>
                <a:latin typeface="MathJax_Math-italic"/>
              </a:rPr>
              <a:t>β</a:t>
            </a:r>
            <a:r>
              <a:rPr lang="el-GR" altLang="zh-CN" sz="2000" dirty="0">
                <a:solidFill>
                  <a:srgbClr val="000000"/>
                </a:solidFill>
                <a:latin typeface="MathJax_Main"/>
              </a:rPr>
              <a:t>1</a:t>
            </a:r>
            <a:r>
              <a:rPr lang="en-US" altLang="zh-CN" sz="2000" dirty="0">
                <a:solidFill>
                  <a:srgbClr val="000000"/>
                </a:solidFill>
                <a:latin typeface="MathJax_Math-italic"/>
              </a:rPr>
              <a:t>xi</a:t>
            </a:r>
            <a:r>
              <a:rPr lang="en-US" altLang="zh-CN" sz="2000" dirty="0">
                <a:solidFill>
                  <a:srgbClr val="000000"/>
                </a:solidFill>
                <a:latin typeface="MathJax_Main"/>
              </a:rPr>
              <a:t>1+</a:t>
            </a:r>
            <a:r>
              <a:rPr lang="el-GR" altLang="zh-CN" sz="2000" dirty="0">
                <a:solidFill>
                  <a:srgbClr val="000000"/>
                </a:solidFill>
                <a:latin typeface="MathJax_Math-italic"/>
              </a:rPr>
              <a:t>β</a:t>
            </a:r>
            <a:r>
              <a:rPr lang="el-GR" altLang="zh-CN" sz="2000" dirty="0">
                <a:solidFill>
                  <a:srgbClr val="000000"/>
                </a:solidFill>
                <a:latin typeface="MathJax_Main"/>
              </a:rPr>
              <a:t>2</a:t>
            </a:r>
            <a:r>
              <a:rPr lang="en-US" altLang="zh-CN" sz="2000" dirty="0">
                <a:solidFill>
                  <a:srgbClr val="000000"/>
                </a:solidFill>
                <a:latin typeface="MathJax_Math-italic"/>
              </a:rPr>
              <a:t>xi</a:t>
            </a:r>
            <a:r>
              <a:rPr lang="en-US" altLang="zh-CN" sz="2000" dirty="0">
                <a:solidFill>
                  <a:srgbClr val="000000"/>
                </a:solidFill>
                <a:latin typeface="MathJax_Main"/>
              </a:rPr>
              <a:t>2-----</a:t>
            </a:r>
            <a:r>
              <a:rPr lang="ja-JP" altLang="en-US" sz="2000" dirty="0">
                <a:solidFill>
                  <a:srgbClr val="000000"/>
                </a:solidFill>
                <a:latin typeface="MathJax_Main"/>
              </a:rPr>
              <a:t>この式</a:t>
            </a:r>
            <a:r>
              <a:rPr lang="el-GR" altLang="zh-CN" sz="2000" dirty="0">
                <a:solidFill>
                  <a:srgbClr val="000000"/>
                </a:solidFill>
                <a:latin typeface="MathJax_Math-italic"/>
              </a:rPr>
              <a:t>β</a:t>
            </a:r>
            <a:r>
              <a:rPr lang="el-GR" altLang="zh-CN" sz="2000" dirty="0">
                <a:solidFill>
                  <a:srgbClr val="000000"/>
                </a:solidFill>
                <a:latin typeface="MathJax_Main"/>
              </a:rPr>
              <a:t>1</a:t>
            </a:r>
            <a:r>
              <a:rPr lang="ja-JP" altLang="en-US" sz="2000" dirty="0">
                <a:solidFill>
                  <a:srgbClr val="000000"/>
                </a:solidFill>
                <a:latin typeface="MathJax_Main"/>
              </a:rPr>
              <a:t>の意味は？</a:t>
            </a:r>
            <a:r>
              <a:rPr lang="en-US" altLang="zh-CN" sz="2000" dirty="0">
                <a:solidFill>
                  <a:srgbClr val="000000"/>
                </a:solidFill>
                <a:latin typeface="MathJax_Main"/>
              </a:rPr>
              <a:t>P215</a:t>
            </a:r>
            <a:r>
              <a:rPr lang="zh-CN" altLang="en-US" sz="2000" dirty="0">
                <a:solidFill>
                  <a:srgbClr val="000000"/>
                </a:solidFill>
                <a:latin typeface="MathJax_Main"/>
              </a:rPr>
              <a:t>（</a:t>
            </a:r>
            <a:r>
              <a:rPr lang="ja-JP" altLang="en-US" sz="2000" dirty="0">
                <a:solidFill>
                  <a:srgbClr val="000000"/>
                </a:solidFill>
                <a:latin typeface="MathJax_Main"/>
              </a:rPr>
              <a:t>ダミー変数と連続は違う</a:t>
            </a:r>
            <a:r>
              <a:rPr lang="zh-CN" altLang="en-US" sz="2000" dirty="0">
                <a:solidFill>
                  <a:srgbClr val="000000"/>
                </a:solidFill>
                <a:latin typeface="MathJax_Main"/>
              </a:rPr>
              <a:t>）</a:t>
            </a:r>
            <a:endParaRPr lang="en-US" altLang="zh-CN" sz="2000" dirty="0">
              <a:solidFill>
                <a:srgbClr val="000000"/>
              </a:solidFill>
              <a:latin typeface="MathJax_Main"/>
            </a:endParaRPr>
          </a:p>
          <a:p>
            <a:pPr eaLnBrk="1" hangingPunct="1"/>
            <a:r>
              <a:rPr lang="en-US" altLang="zh-CN" sz="2000" dirty="0">
                <a:solidFill>
                  <a:srgbClr val="000000"/>
                </a:solidFill>
                <a:latin typeface="MathJax_Math-italic"/>
              </a:rPr>
              <a:t>Yi</a:t>
            </a:r>
            <a:r>
              <a:rPr lang="zh-CN" altLang="en-US" sz="2000" dirty="0">
                <a:solidFill>
                  <a:srgbClr val="000000"/>
                </a:solidFill>
                <a:latin typeface="STIXGeneral"/>
              </a:rPr>
              <a:t>～</a:t>
            </a:r>
            <a:r>
              <a:rPr lang="en-US" altLang="zh-CN" sz="2000" dirty="0" err="1">
                <a:solidFill>
                  <a:srgbClr val="000000"/>
                </a:solidFill>
                <a:latin typeface="MathJax_Math-italic"/>
              </a:rPr>
              <a:t>Poiss</a:t>
            </a:r>
            <a:r>
              <a:rPr lang="zh-CN" altLang="en-US" sz="2000" dirty="0">
                <a:solidFill>
                  <a:srgbClr val="000000"/>
                </a:solidFill>
                <a:latin typeface="STIXGeneral"/>
              </a:rPr>
              <a:t>（</a:t>
            </a:r>
            <a:r>
              <a:rPr lang="el-GR" altLang="zh-CN" sz="2000" dirty="0">
                <a:solidFill>
                  <a:srgbClr val="000000"/>
                </a:solidFill>
                <a:latin typeface="MathJax_Math-italic"/>
              </a:rPr>
              <a:t> λ</a:t>
            </a:r>
            <a:r>
              <a:rPr lang="en-US" altLang="zh-CN" sz="2000" dirty="0" err="1">
                <a:solidFill>
                  <a:srgbClr val="000000"/>
                </a:solidFill>
                <a:latin typeface="MathJax_Math-italic"/>
              </a:rPr>
              <a:t>i</a:t>
            </a:r>
            <a:r>
              <a:rPr lang="en-US" altLang="zh-CN" sz="2000" dirty="0">
                <a:solidFill>
                  <a:srgbClr val="000000"/>
                </a:solidFill>
                <a:latin typeface="MathJax_Math-italic"/>
              </a:rPr>
              <a:t> </a:t>
            </a:r>
            <a:r>
              <a:rPr lang="zh-CN" altLang="en-US" sz="2000" dirty="0">
                <a:solidFill>
                  <a:srgbClr val="000000"/>
                </a:solidFill>
                <a:latin typeface="STIXGeneral"/>
              </a:rPr>
              <a:t>）</a:t>
            </a:r>
            <a:endParaRPr lang="en-US" altLang="zh-CN" sz="2000" dirty="0">
              <a:solidFill>
                <a:srgbClr val="000000"/>
              </a:solidFill>
              <a:latin typeface="STIXGeneral"/>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教科書によると、こういう変換もあるけど、意味がある？</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el-GR" altLang="zh-CN" sz="2000" dirty="0">
                <a:solidFill>
                  <a:srgbClr val="000000"/>
                </a:solidFill>
                <a:latin typeface="MathJax_Math-italic"/>
              </a:rPr>
              <a:t>λ</a:t>
            </a:r>
            <a:r>
              <a:rPr lang="en-US" altLang="zh-CN" sz="2000" dirty="0" err="1">
                <a:solidFill>
                  <a:srgbClr val="000000"/>
                </a:solidFill>
                <a:latin typeface="MathJax_Math-italic"/>
              </a:rPr>
              <a:t>i</a:t>
            </a:r>
            <a:r>
              <a:rPr lang="en-US" altLang="zh-CN" sz="2000" dirty="0">
                <a:solidFill>
                  <a:srgbClr val="000000"/>
                </a:solidFill>
                <a:latin typeface="MathJax_Main"/>
              </a:rPr>
              <a:t>=</a:t>
            </a:r>
            <a:r>
              <a:rPr lang="el-GR" altLang="zh-CN" sz="2000" dirty="0">
                <a:solidFill>
                  <a:srgbClr val="000000"/>
                </a:solidFill>
                <a:latin typeface="MathJax_Math-italic"/>
              </a:rPr>
              <a:t>β</a:t>
            </a:r>
            <a:r>
              <a:rPr lang="el-GR" altLang="zh-CN" sz="2000" dirty="0">
                <a:solidFill>
                  <a:srgbClr val="000000"/>
                </a:solidFill>
                <a:latin typeface="MathJax_Main"/>
              </a:rPr>
              <a:t>0+</a:t>
            </a:r>
            <a:r>
              <a:rPr lang="el-GR" altLang="zh-CN" sz="2000" dirty="0">
                <a:solidFill>
                  <a:srgbClr val="000000"/>
                </a:solidFill>
                <a:latin typeface="MathJax_Math-italic"/>
              </a:rPr>
              <a:t>β</a:t>
            </a:r>
            <a:r>
              <a:rPr lang="el-GR" altLang="zh-CN" sz="2000" dirty="0">
                <a:solidFill>
                  <a:srgbClr val="000000"/>
                </a:solidFill>
                <a:latin typeface="MathJax_Main"/>
              </a:rPr>
              <a:t>1</a:t>
            </a:r>
            <a:r>
              <a:rPr lang="en-US" altLang="zh-CN" sz="2000" dirty="0">
                <a:solidFill>
                  <a:srgbClr val="000000"/>
                </a:solidFill>
                <a:latin typeface="MathJax_Math-italic"/>
              </a:rPr>
              <a:t>xi</a:t>
            </a:r>
            <a:r>
              <a:rPr lang="en-US" altLang="zh-CN" sz="2000" dirty="0">
                <a:solidFill>
                  <a:srgbClr val="000000"/>
                </a:solidFill>
                <a:latin typeface="MathJax_Main"/>
              </a:rPr>
              <a:t>1+</a:t>
            </a:r>
            <a:r>
              <a:rPr lang="el-GR" altLang="zh-CN" sz="2000" dirty="0">
                <a:solidFill>
                  <a:srgbClr val="000000"/>
                </a:solidFill>
                <a:latin typeface="MathJax_Math-italic"/>
              </a:rPr>
              <a:t>β</a:t>
            </a:r>
            <a:r>
              <a:rPr lang="el-GR" altLang="zh-CN" sz="2000" dirty="0">
                <a:solidFill>
                  <a:srgbClr val="000000"/>
                </a:solidFill>
                <a:latin typeface="MathJax_Main"/>
              </a:rPr>
              <a:t>2</a:t>
            </a:r>
            <a:r>
              <a:rPr lang="en-US" altLang="zh-CN" sz="2000" dirty="0">
                <a:solidFill>
                  <a:srgbClr val="000000"/>
                </a:solidFill>
                <a:latin typeface="MathJax_Math-italic"/>
              </a:rPr>
              <a:t>xi</a:t>
            </a:r>
            <a:r>
              <a:rPr lang="en-US" altLang="zh-CN" sz="2000" dirty="0">
                <a:solidFill>
                  <a:srgbClr val="000000"/>
                </a:solidFill>
                <a:latin typeface="MathJax_Main"/>
              </a:rPr>
              <a:t>2</a:t>
            </a:r>
          </a:p>
          <a:p>
            <a:pPr eaLnBrk="1" hangingPunct="1"/>
            <a:r>
              <a:rPr lang="en-US" altLang="zh-CN" sz="2000" dirty="0">
                <a:solidFill>
                  <a:srgbClr val="000000"/>
                </a:solidFill>
                <a:latin typeface="MathJax_Math-italic"/>
              </a:rPr>
              <a:t>Yi</a:t>
            </a:r>
            <a:r>
              <a:rPr lang="zh-CN" altLang="en-US" sz="2000" dirty="0">
                <a:solidFill>
                  <a:srgbClr val="000000"/>
                </a:solidFill>
                <a:latin typeface="STIXGeneral"/>
              </a:rPr>
              <a:t>～</a:t>
            </a:r>
            <a:r>
              <a:rPr lang="en-US" altLang="zh-CN" sz="2000" dirty="0" err="1">
                <a:solidFill>
                  <a:srgbClr val="000000"/>
                </a:solidFill>
                <a:latin typeface="MathJax_Math-italic"/>
              </a:rPr>
              <a:t>Poiss</a:t>
            </a:r>
            <a:r>
              <a:rPr lang="zh-CN" altLang="en-US" sz="2000" dirty="0">
                <a:solidFill>
                  <a:srgbClr val="000000"/>
                </a:solidFill>
                <a:latin typeface="STIXGeneral"/>
              </a:rPr>
              <a:t>（</a:t>
            </a:r>
            <a:r>
              <a:rPr lang="en-US" altLang="zh-CN" sz="2000" dirty="0">
                <a:solidFill>
                  <a:srgbClr val="000000"/>
                </a:solidFill>
                <a:latin typeface="MathJax_Math-italic"/>
              </a:rPr>
              <a:t>exp</a:t>
            </a:r>
            <a:r>
              <a:rPr lang="zh-CN" altLang="en-US" sz="2000" dirty="0">
                <a:solidFill>
                  <a:srgbClr val="000000"/>
                </a:solidFill>
                <a:latin typeface="STIXGeneral"/>
              </a:rPr>
              <a:t>（</a:t>
            </a:r>
            <a:r>
              <a:rPr lang="el-GR" altLang="zh-CN" sz="2000" dirty="0">
                <a:solidFill>
                  <a:srgbClr val="000000"/>
                </a:solidFill>
                <a:latin typeface="MathJax_Math-italic"/>
              </a:rPr>
              <a:t> λ</a:t>
            </a:r>
            <a:r>
              <a:rPr lang="en-US" altLang="zh-CN" sz="2000" dirty="0" err="1">
                <a:solidFill>
                  <a:srgbClr val="000000"/>
                </a:solidFill>
                <a:latin typeface="MathJax_Math-italic"/>
              </a:rPr>
              <a:t>i</a:t>
            </a:r>
            <a:r>
              <a:rPr lang="en-US" altLang="zh-CN" sz="2000" dirty="0">
                <a:solidFill>
                  <a:srgbClr val="000000"/>
                </a:solidFill>
                <a:latin typeface="MathJax_Math-italic"/>
              </a:rPr>
              <a:t> </a:t>
            </a:r>
            <a:r>
              <a:rPr lang="zh-CN" altLang="en-US" sz="2000" dirty="0">
                <a:solidFill>
                  <a:srgbClr val="000000"/>
                </a:solidFill>
                <a:latin typeface="STIXGeneral"/>
              </a:rPr>
              <a:t>））</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＃＃イメージをつけると、最後得られたパラメータ</a:t>
            </a:r>
            <a:r>
              <a:rPr lang="el-GR" altLang="zh-CN" sz="2000" dirty="0">
                <a:solidFill>
                  <a:srgbClr val="000000"/>
                </a:solidFill>
                <a:latin typeface="MathJax_Math-italic"/>
              </a:rPr>
              <a:t>β</a:t>
            </a:r>
            <a:r>
              <a:rPr lang="el-GR" altLang="zh-CN" sz="2000" dirty="0">
                <a:solidFill>
                  <a:srgbClr val="000000"/>
                </a:solidFill>
                <a:latin typeface="MathJax_Main"/>
              </a:rPr>
              <a:t>0</a:t>
            </a:r>
            <a:r>
              <a:rPr lang="ja-JP" altLang="en-US" sz="2000" dirty="0">
                <a:solidFill>
                  <a:srgbClr val="000000"/>
                </a:solidFill>
                <a:latin typeface="MathJax_Main"/>
              </a:rPr>
              <a:t>、</a:t>
            </a:r>
            <a:r>
              <a:rPr lang="el-GR" altLang="zh-CN" sz="2000" dirty="0">
                <a:solidFill>
                  <a:srgbClr val="000000"/>
                </a:solidFill>
                <a:latin typeface="MathJax_Math-italic"/>
              </a:rPr>
              <a:t>β</a:t>
            </a:r>
            <a:r>
              <a:rPr lang="el-GR" altLang="zh-CN" sz="2000" dirty="0">
                <a:solidFill>
                  <a:srgbClr val="000000"/>
                </a:solidFill>
                <a:latin typeface="MathJax_Main"/>
              </a:rPr>
              <a:t>1</a:t>
            </a:r>
            <a:r>
              <a:rPr lang="ja-JP" altLang="en-US" sz="2000" dirty="0">
                <a:solidFill>
                  <a:srgbClr val="000000"/>
                </a:solidFill>
                <a:latin typeface="MathJax_Main"/>
              </a:rPr>
              <a:t>、</a:t>
            </a:r>
            <a:r>
              <a:rPr lang="el-GR" altLang="zh-CN" sz="2000" dirty="0">
                <a:solidFill>
                  <a:srgbClr val="000000"/>
                </a:solidFill>
                <a:latin typeface="MathJax_Math-italic"/>
              </a:rPr>
              <a:t>β</a:t>
            </a:r>
            <a:r>
              <a:rPr lang="el-GR" altLang="zh-CN" sz="2000" dirty="0">
                <a:solidFill>
                  <a:srgbClr val="000000"/>
                </a:solidFill>
                <a:latin typeface="MathJax_Main"/>
              </a:rPr>
              <a:t>2</a:t>
            </a:r>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，このままを解釈するのはだめ、これらに</a:t>
            </a:r>
            <a:r>
              <a:rPr lang="en-US" altLang="ja-JP" sz="2000" dirty="0">
                <a:solidFill>
                  <a:schemeClr val="tx1"/>
                </a:solidFill>
                <a:latin typeface="HGP創英角ｺﾞｼｯｸUB" panose="020B0900000000000000" pitchFamily="50" charset="-128"/>
                <a:ea typeface="HGP創英角ｺﾞｼｯｸUB" panose="020B0900000000000000" pitchFamily="50" charset="-128"/>
              </a:rPr>
              <a:t>exp</a:t>
            </a:r>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をつける解釈は正解。</a:t>
            </a:r>
            <a:br>
              <a:rPr lang="en-US" altLang="zh-CN" sz="2000" dirty="0"/>
            </a:b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782999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1.</a:t>
            </a:r>
            <a:r>
              <a:rPr kumimoji="1" lang="ja-JP" altLang="en-US" dirty="0"/>
              <a:t>２</a:t>
            </a:r>
            <a:r>
              <a:rPr lang="ja-JP" altLang="en-US" dirty="0"/>
              <a:t>例：通常のポアソン回帰モデル（釣獲尾数と気温、天気の関係）</a:t>
            </a:r>
            <a:endParaRPr kumimoji="1" lang="ja-JP" altLang="en-US" dirty="0"/>
          </a:p>
        </p:txBody>
      </p:sp>
      <p:sp>
        <p:nvSpPr>
          <p:cNvPr id="9" name="Text Box 3"/>
          <p:cNvSpPr txBox="1">
            <a:spLocks noChangeArrowheads="1"/>
          </p:cNvSpPr>
          <p:nvPr/>
        </p:nvSpPr>
        <p:spPr bwMode="auto">
          <a:xfrm>
            <a:off x="200024" y="854710"/>
            <a:ext cx="9505503"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80975" indent="-180975" eaLnBrk="0" hangingPunct="0">
              <a:defRPr kumimoji="1" sz="2200">
                <a:solidFill>
                  <a:schemeClr val="bg1"/>
                </a:solidFill>
                <a:latin typeface="Times New Roman" pitchFamily="18" charset="0"/>
                <a:ea typeface="ＭＳ Ｐゴシック" pitchFamily="50" charset="-128"/>
              </a:defRPr>
            </a:lvl1pPr>
            <a:lvl2pPr marL="742950" indent="-285750" eaLnBrk="0" hangingPunct="0">
              <a:defRPr kumimoji="1" sz="2200">
                <a:solidFill>
                  <a:schemeClr val="bg1"/>
                </a:solidFill>
                <a:latin typeface="Times New Roman" pitchFamily="18" charset="0"/>
                <a:ea typeface="ＭＳ Ｐゴシック" pitchFamily="50" charset="-128"/>
              </a:defRPr>
            </a:lvl2pPr>
            <a:lvl3pPr marL="1143000" indent="-228600" eaLnBrk="0" hangingPunct="0">
              <a:defRPr kumimoji="1" sz="2200">
                <a:solidFill>
                  <a:schemeClr val="bg1"/>
                </a:solidFill>
                <a:latin typeface="Times New Roman" pitchFamily="18" charset="0"/>
                <a:ea typeface="ＭＳ Ｐゴシック" pitchFamily="50" charset="-128"/>
              </a:defRPr>
            </a:lvl3pPr>
            <a:lvl4pPr marL="1600200" indent="-228600" eaLnBrk="0" hangingPunct="0">
              <a:defRPr kumimoji="1" sz="2200">
                <a:solidFill>
                  <a:schemeClr val="bg1"/>
                </a:solidFill>
                <a:latin typeface="Times New Roman" pitchFamily="18" charset="0"/>
                <a:ea typeface="ＭＳ Ｐゴシック" pitchFamily="50" charset="-128"/>
              </a:defRPr>
            </a:lvl4pPr>
            <a:lvl5pPr marL="2057400" indent="-228600" eaLnBrk="0" hangingPunct="0">
              <a:defRPr kumimoji="1" sz="2200">
                <a:solidFill>
                  <a:schemeClr val="bg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9pPr>
          </a:lstStyle>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実行してみよう！</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まず、散布図を　　</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br>
              <a:rPr lang="en-US" altLang="zh-CN" sz="2000" dirty="0"/>
            </a:b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p:txBody>
      </p:sp>
      <p:pic>
        <p:nvPicPr>
          <p:cNvPr id="3" name="图片 2">
            <a:extLst>
              <a:ext uri="{FF2B5EF4-FFF2-40B4-BE49-F238E27FC236}">
                <a16:creationId xmlns:a16="http://schemas.microsoft.com/office/drawing/2014/main" id="{6B5605B9-AE53-4C95-B105-B90A9DE1C8D0}"/>
              </a:ext>
            </a:extLst>
          </p:cNvPr>
          <p:cNvPicPr>
            <a:picLocks noChangeAspect="1"/>
          </p:cNvPicPr>
          <p:nvPr/>
        </p:nvPicPr>
        <p:blipFill>
          <a:blip r:embed="rId3"/>
          <a:stretch>
            <a:fillRect/>
          </a:stretch>
        </p:blipFill>
        <p:spPr>
          <a:xfrm>
            <a:off x="812315" y="1556792"/>
            <a:ext cx="8280920" cy="4814364"/>
          </a:xfrm>
          <a:prstGeom prst="rect">
            <a:avLst/>
          </a:prstGeom>
        </p:spPr>
      </p:pic>
    </p:spTree>
    <p:extLst>
      <p:ext uri="{BB962C8B-B14F-4D97-AF65-F5344CB8AC3E}">
        <p14:creationId xmlns:p14="http://schemas.microsoft.com/office/powerpoint/2010/main" val="2439909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1.</a:t>
            </a:r>
            <a:r>
              <a:rPr kumimoji="1" lang="ja-JP" altLang="en-US" dirty="0"/>
              <a:t>２</a:t>
            </a:r>
            <a:r>
              <a:rPr lang="ja-JP" altLang="en-US" dirty="0"/>
              <a:t>例：通常のポアソン回帰モデル（釣獲尾数と気温、天気の関係）</a:t>
            </a:r>
            <a:endParaRPr kumimoji="1" lang="ja-JP" altLang="en-US" dirty="0"/>
          </a:p>
        </p:txBody>
      </p:sp>
      <p:sp>
        <p:nvSpPr>
          <p:cNvPr id="9" name="Text Box 3"/>
          <p:cNvSpPr txBox="1">
            <a:spLocks noChangeArrowheads="1"/>
          </p:cNvSpPr>
          <p:nvPr/>
        </p:nvSpPr>
        <p:spPr bwMode="auto">
          <a:xfrm>
            <a:off x="200248" y="620688"/>
            <a:ext cx="9505503"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80975" indent="-180975" eaLnBrk="0" hangingPunct="0">
              <a:defRPr kumimoji="1" sz="2200">
                <a:solidFill>
                  <a:schemeClr val="bg1"/>
                </a:solidFill>
                <a:latin typeface="Times New Roman" pitchFamily="18" charset="0"/>
                <a:ea typeface="ＭＳ Ｐゴシック" pitchFamily="50" charset="-128"/>
              </a:defRPr>
            </a:lvl1pPr>
            <a:lvl2pPr marL="742950" indent="-285750" eaLnBrk="0" hangingPunct="0">
              <a:defRPr kumimoji="1" sz="2200">
                <a:solidFill>
                  <a:schemeClr val="bg1"/>
                </a:solidFill>
                <a:latin typeface="Times New Roman" pitchFamily="18" charset="0"/>
                <a:ea typeface="ＭＳ Ｐゴシック" pitchFamily="50" charset="-128"/>
              </a:defRPr>
            </a:lvl2pPr>
            <a:lvl3pPr marL="1143000" indent="-228600" eaLnBrk="0" hangingPunct="0">
              <a:defRPr kumimoji="1" sz="2200">
                <a:solidFill>
                  <a:schemeClr val="bg1"/>
                </a:solidFill>
                <a:latin typeface="Times New Roman" pitchFamily="18" charset="0"/>
                <a:ea typeface="ＭＳ Ｐゴシック" pitchFamily="50" charset="-128"/>
              </a:defRPr>
            </a:lvl3pPr>
            <a:lvl4pPr marL="1600200" indent="-228600" eaLnBrk="0" hangingPunct="0">
              <a:defRPr kumimoji="1" sz="2200">
                <a:solidFill>
                  <a:schemeClr val="bg1"/>
                </a:solidFill>
                <a:latin typeface="Times New Roman" pitchFamily="18" charset="0"/>
                <a:ea typeface="ＭＳ Ｐゴシック" pitchFamily="50" charset="-128"/>
              </a:defRPr>
            </a:lvl4pPr>
            <a:lvl5pPr marL="2057400" indent="-228600" eaLnBrk="0" hangingPunct="0">
              <a:defRPr kumimoji="1" sz="2200">
                <a:solidFill>
                  <a:schemeClr val="bg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9pPr>
          </a:lstStyle>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そして、ＭＣＭＣ法より、</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ここで、天気の係数はー０．７３、どう解釈する？</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そして、古典統計学のポアソン回帰モデルでも大体同じ結果が出る。</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br>
              <a:rPr lang="en-US" altLang="zh-CN" sz="2000" dirty="0"/>
            </a:b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p:txBody>
      </p:sp>
      <p:pic>
        <p:nvPicPr>
          <p:cNvPr id="4" name="图片 3">
            <a:extLst>
              <a:ext uri="{FF2B5EF4-FFF2-40B4-BE49-F238E27FC236}">
                <a16:creationId xmlns:a16="http://schemas.microsoft.com/office/drawing/2014/main" id="{9027548E-0B0A-4328-A3BD-DFFDFCAA8ABC}"/>
              </a:ext>
            </a:extLst>
          </p:cNvPr>
          <p:cNvPicPr>
            <a:picLocks noChangeAspect="1"/>
          </p:cNvPicPr>
          <p:nvPr/>
        </p:nvPicPr>
        <p:blipFill>
          <a:blip r:embed="rId3"/>
          <a:stretch>
            <a:fillRect/>
          </a:stretch>
        </p:blipFill>
        <p:spPr>
          <a:xfrm>
            <a:off x="250068" y="1124744"/>
            <a:ext cx="8772854" cy="2232248"/>
          </a:xfrm>
          <a:prstGeom prst="rect">
            <a:avLst/>
          </a:prstGeom>
        </p:spPr>
      </p:pic>
      <p:pic>
        <p:nvPicPr>
          <p:cNvPr id="5" name="图片 4">
            <a:extLst>
              <a:ext uri="{FF2B5EF4-FFF2-40B4-BE49-F238E27FC236}">
                <a16:creationId xmlns:a16="http://schemas.microsoft.com/office/drawing/2014/main" id="{426AE513-AA37-4F37-8FE4-1D089C1584FB}"/>
              </a:ext>
            </a:extLst>
          </p:cNvPr>
          <p:cNvPicPr>
            <a:picLocks noChangeAspect="1"/>
          </p:cNvPicPr>
          <p:nvPr/>
        </p:nvPicPr>
        <p:blipFill>
          <a:blip r:embed="rId4"/>
          <a:stretch>
            <a:fillRect/>
          </a:stretch>
        </p:blipFill>
        <p:spPr>
          <a:xfrm>
            <a:off x="250068" y="4149080"/>
            <a:ext cx="9289256" cy="2209089"/>
          </a:xfrm>
          <a:prstGeom prst="rect">
            <a:avLst/>
          </a:prstGeom>
        </p:spPr>
      </p:pic>
      <mc:AlternateContent xmlns:mc="http://schemas.openxmlformats.org/markup-compatibility/2006" xmlns:p14="http://schemas.microsoft.com/office/powerpoint/2010/main">
        <mc:Choice Requires="p14">
          <p:contentPart p14:bwMode="auto" r:id="rId5">
            <p14:nvContentPartPr>
              <p14:cNvPr id="6" name="墨迹 5">
                <a:extLst>
                  <a:ext uri="{FF2B5EF4-FFF2-40B4-BE49-F238E27FC236}">
                    <a16:creationId xmlns:a16="http://schemas.microsoft.com/office/drawing/2014/main" id="{AC8B1680-9F5B-4DC3-8BBC-27A14594A49E}"/>
                  </a:ext>
                </a:extLst>
              </p14:cNvPr>
              <p14:cNvContentPartPr/>
              <p14:nvPr/>
            </p14:nvContentPartPr>
            <p14:xfrm>
              <a:off x="2074680" y="2961720"/>
              <a:ext cx="720360" cy="13320"/>
            </p14:xfrm>
          </p:contentPart>
        </mc:Choice>
        <mc:Fallback xmlns="">
          <p:pic>
            <p:nvPicPr>
              <p:cNvPr id="6" name="墨迹 5">
                <a:extLst>
                  <a:ext uri="{FF2B5EF4-FFF2-40B4-BE49-F238E27FC236}">
                    <a16:creationId xmlns:a16="http://schemas.microsoft.com/office/drawing/2014/main" id="{AC8B1680-9F5B-4DC3-8BBC-27A14594A49E}"/>
                  </a:ext>
                </a:extLst>
              </p:cNvPr>
              <p:cNvPicPr/>
              <p:nvPr/>
            </p:nvPicPr>
            <p:blipFill>
              <a:blip r:embed="rId6"/>
              <a:stretch>
                <a:fillRect/>
              </a:stretch>
            </p:blipFill>
            <p:spPr>
              <a:xfrm>
                <a:off x="2058840" y="2898360"/>
                <a:ext cx="75168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墨迹 6">
                <a:extLst>
                  <a:ext uri="{FF2B5EF4-FFF2-40B4-BE49-F238E27FC236}">
                    <a16:creationId xmlns:a16="http://schemas.microsoft.com/office/drawing/2014/main" id="{73F05256-FD7C-4405-BC0B-BF79CC4FE972}"/>
                  </a:ext>
                </a:extLst>
              </p14:cNvPr>
              <p14:cNvContentPartPr/>
              <p14:nvPr/>
            </p14:nvContentPartPr>
            <p14:xfrm>
              <a:off x="2091960" y="3111840"/>
              <a:ext cx="694800" cy="56160"/>
            </p14:xfrm>
          </p:contentPart>
        </mc:Choice>
        <mc:Fallback xmlns="">
          <p:pic>
            <p:nvPicPr>
              <p:cNvPr id="7" name="墨迹 6">
                <a:extLst>
                  <a:ext uri="{FF2B5EF4-FFF2-40B4-BE49-F238E27FC236}">
                    <a16:creationId xmlns:a16="http://schemas.microsoft.com/office/drawing/2014/main" id="{73F05256-FD7C-4405-BC0B-BF79CC4FE972}"/>
                  </a:ext>
                </a:extLst>
              </p:cNvPr>
              <p:cNvPicPr/>
              <p:nvPr/>
            </p:nvPicPr>
            <p:blipFill>
              <a:blip r:embed="rId8"/>
              <a:stretch>
                <a:fillRect/>
              </a:stretch>
            </p:blipFill>
            <p:spPr>
              <a:xfrm>
                <a:off x="2076120" y="3048480"/>
                <a:ext cx="72612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墨迹 7">
                <a:extLst>
                  <a:ext uri="{FF2B5EF4-FFF2-40B4-BE49-F238E27FC236}">
                    <a16:creationId xmlns:a16="http://schemas.microsoft.com/office/drawing/2014/main" id="{9D773EDD-A860-47D3-AF74-D83DC917B1A1}"/>
                  </a:ext>
                </a:extLst>
              </p14:cNvPr>
              <p14:cNvContentPartPr/>
              <p14:nvPr/>
            </p14:nvContentPartPr>
            <p14:xfrm>
              <a:off x="1693080" y="6129360"/>
              <a:ext cx="1029240" cy="4680"/>
            </p14:xfrm>
          </p:contentPart>
        </mc:Choice>
        <mc:Fallback xmlns="">
          <p:pic>
            <p:nvPicPr>
              <p:cNvPr id="8" name="墨迹 7">
                <a:extLst>
                  <a:ext uri="{FF2B5EF4-FFF2-40B4-BE49-F238E27FC236}">
                    <a16:creationId xmlns:a16="http://schemas.microsoft.com/office/drawing/2014/main" id="{9D773EDD-A860-47D3-AF74-D83DC917B1A1}"/>
                  </a:ext>
                </a:extLst>
              </p:cNvPr>
              <p:cNvPicPr/>
              <p:nvPr/>
            </p:nvPicPr>
            <p:blipFill>
              <a:blip r:embed="rId10"/>
              <a:stretch>
                <a:fillRect/>
              </a:stretch>
            </p:blipFill>
            <p:spPr>
              <a:xfrm>
                <a:off x="1677240" y="6066000"/>
                <a:ext cx="106056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墨迹 9">
                <a:extLst>
                  <a:ext uri="{FF2B5EF4-FFF2-40B4-BE49-F238E27FC236}">
                    <a16:creationId xmlns:a16="http://schemas.microsoft.com/office/drawing/2014/main" id="{CE1A2460-5F9A-48CB-B385-9C7C95C94A37}"/>
                  </a:ext>
                </a:extLst>
              </p14:cNvPr>
              <p14:cNvContentPartPr/>
              <p14:nvPr/>
            </p14:nvContentPartPr>
            <p14:xfrm>
              <a:off x="1697400" y="6244920"/>
              <a:ext cx="1011960" cy="30600"/>
            </p14:xfrm>
          </p:contentPart>
        </mc:Choice>
        <mc:Fallback xmlns="">
          <p:pic>
            <p:nvPicPr>
              <p:cNvPr id="10" name="墨迹 9">
                <a:extLst>
                  <a:ext uri="{FF2B5EF4-FFF2-40B4-BE49-F238E27FC236}">
                    <a16:creationId xmlns:a16="http://schemas.microsoft.com/office/drawing/2014/main" id="{CE1A2460-5F9A-48CB-B385-9C7C95C94A37}"/>
                  </a:ext>
                </a:extLst>
              </p:cNvPr>
              <p:cNvPicPr/>
              <p:nvPr/>
            </p:nvPicPr>
            <p:blipFill>
              <a:blip r:embed="rId12"/>
              <a:stretch>
                <a:fillRect/>
              </a:stretch>
            </p:blipFill>
            <p:spPr>
              <a:xfrm>
                <a:off x="1681560" y="6181560"/>
                <a:ext cx="1043280" cy="157320"/>
              </a:xfrm>
              <a:prstGeom prst="rect">
                <a:avLst/>
              </a:prstGeom>
            </p:spPr>
          </p:pic>
        </mc:Fallback>
      </mc:AlternateContent>
    </p:spTree>
    <p:extLst>
      <p:ext uri="{BB962C8B-B14F-4D97-AF65-F5344CB8AC3E}">
        <p14:creationId xmlns:p14="http://schemas.microsoft.com/office/powerpoint/2010/main" val="1094025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1.</a:t>
            </a:r>
            <a:r>
              <a:rPr kumimoji="1" lang="ja-JP" altLang="en-US" dirty="0"/>
              <a:t>２</a:t>
            </a:r>
            <a:r>
              <a:rPr lang="ja-JP" altLang="en-US" dirty="0"/>
              <a:t>例：通常のポアソン回帰モデル（釣獲尾数と気温、天気の関係）</a:t>
            </a:r>
            <a:endParaRPr kumimoji="1" lang="ja-JP" altLang="en-US" dirty="0"/>
          </a:p>
        </p:txBody>
      </p:sp>
      <p:sp>
        <p:nvSpPr>
          <p:cNvPr id="9" name="Text Box 3"/>
          <p:cNvSpPr txBox="1">
            <a:spLocks noChangeArrowheads="1"/>
          </p:cNvSpPr>
          <p:nvPr/>
        </p:nvSpPr>
        <p:spPr bwMode="auto">
          <a:xfrm>
            <a:off x="200248" y="548680"/>
            <a:ext cx="9505503" cy="624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80975" indent="-180975" eaLnBrk="0" hangingPunct="0">
              <a:defRPr kumimoji="1" sz="2200">
                <a:solidFill>
                  <a:schemeClr val="bg1"/>
                </a:solidFill>
                <a:latin typeface="Times New Roman" pitchFamily="18" charset="0"/>
                <a:ea typeface="ＭＳ Ｐゴシック" pitchFamily="50" charset="-128"/>
              </a:defRPr>
            </a:lvl1pPr>
            <a:lvl2pPr marL="742950" indent="-285750" eaLnBrk="0" hangingPunct="0">
              <a:defRPr kumimoji="1" sz="2200">
                <a:solidFill>
                  <a:schemeClr val="bg1"/>
                </a:solidFill>
                <a:latin typeface="Times New Roman" pitchFamily="18" charset="0"/>
                <a:ea typeface="ＭＳ Ｐゴシック" pitchFamily="50" charset="-128"/>
              </a:defRPr>
            </a:lvl2pPr>
            <a:lvl3pPr marL="1143000" indent="-228600" eaLnBrk="0" hangingPunct="0">
              <a:defRPr kumimoji="1" sz="2200">
                <a:solidFill>
                  <a:schemeClr val="bg1"/>
                </a:solidFill>
                <a:latin typeface="Times New Roman" pitchFamily="18" charset="0"/>
                <a:ea typeface="ＭＳ Ｐゴシック" pitchFamily="50" charset="-128"/>
              </a:defRPr>
            </a:lvl3pPr>
            <a:lvl4pPr marL="1600200" indent="-228600" eaLnBrk="0" hangingPunct="0">
              <a:defRPr kumimoji="1" sz="2200">
                <a:solidFill>
                  <a:schemeClr val="bg1"/>
                </a:solidFill>
                <a:latin typeface="Times New Roman" pitchFamily="18" charset="0"/>
                <a:ea typeface="ＭＳ Ｐゴシック" pitchFamily="50" charset="-128"/>
              </a:defRPr>
            </a:lvl4pPr>
            <a:lvl5pPr marL="2057400" indent="-228600" eaLnBrk="0" hangingPunct="0">
              <a:defRPr kumimoji="1" sz="2200">
                <a:solidFill>
                  <a:schemeClr val="bg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9pPr>
          </a:lstStyle>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予測区間は以下になります。</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結果だけ見れば、大丈夫かもしれないけど、もしデータの中で「計測されていないものが理由で釣獲尾数を影響する」ということがあれば、どうなる？</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例えば、釣り道具、釣り人の気分などの</a:t>
            </a:r>
            <a:r>
              <a:rPr lang="en-US" altLang="ja-JP" sz="2000" dirty="0" err="1">
                <a:solidFill>
                  <a:schemeClr val="tx1"/>
                </a:solidFill>
                <a:latin typeface="HGP創英角ｺﾞｼｯｸUB" panose="020B0900000000000000" pitchFamily="50" charset="-128"/>
                <a:ea typeface="HGP創英角ｺﾞｼｯｸUB" panose="020B0900000000000000" pitchFamily="50" charset="-128"/>
              </a:rPr>
              <a:t>i</a:t>
            </a:r>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によって違う特徴をもつデータに対して、</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rgbClr val="FF0000"/>
                </a:solidFill>
                <a:latin typeface="HGP創英角ｺﾞｼｯｸUB" panose="020B0900000000000000" pitchFamily="50" charset="-128"/>
                <a:ea typeface="HGP創英角ｺﾞｼｯｸUB" panose="020B0900000000000000" pitchFamily="50" charset="-128"/>
              </a:rPr>
              <a:t>内生性問題</a:t>
            </a:r>
            <a:r>
              <a:rPr lang="en-US" altLang="ja-JP" sz="2000" dirty="0">
                <a:solidFill>
                  <a:srgbClr val="FF0000"/>
                </a:solidFill>
                <a:latin typeface="HGP創英角ｺﾞｼｯｸUB" panose="020B0900000000000000" pitchFamily="50" charset="-128"/>
                <a:ea typeface="HGP創英角ｺﾞｼｯｸUB" panose="020B0900000000000000" pitchFamily="50" charset="-128"/>
              </a:rPr>
              <a:t>/ </a:t>
            </a:r>
            <a:r>
              <a:rPr lang="ja-JP" altLang="en-US" sz="2000" dirty="0">
                <a:solidFill>
                  <a:srgbClr val="FF0000"/>
                </a:solidFill>
                <a:latin typeface="HGP創英角ｺﾞｼｯｸUB" panose="020B0900000000000000" pitchFamily="50" charset="-128"/>
                <a:ea typeface="HGP創英角ｺﾞｼｯｸUB" panose="020B0900000000000000" pitchFamily="50" charset="-128"/>
              </a:rPr>
              <a:t>過分散問題</a:t>
            </a:r>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が生じるかも。</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br>
              <a:rPr lang="en-US" altLang="zh-CN" sz="2000" dirty="0"/>
            </a:b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p:txBody>
      </p:sp>
      <p:pic>
        <p:nvPicPr>
          <p:cNvPr id="4" name="图片 3">
            <a:extLst>
              <a:ext uri="{FF2B5EF4-FFF2-40B4-BE49-F238E27FC236}">
                <a16:creationId xmlns:a16="http://schemas.microsoft.com/office/drawing/2014/main" id="{7F8F723E-B17E-450B-8D3D-FD1EE566F3D4}"/>
              </a:ext>
            </a:extLst>
          </p:cNvPr>
          <p:cNvPicPr>
            <a:picLocks noChangeAspect="1"/>
          </p:cNvPicPr>
          <p:nvPr/>
        </p:nvPicPr>
        <p:blipFill>
          <a:blip r:embed="rId3"/>
          <a:stretch>
            <a:fillRect/>
          </a:stretch>
        </p:blipFill>
        <p:spPr>
          <a:xfrm>
            <a:off x="856319" y="980728"/>
            <a:ext cx="8193360" cy="3816424"/>
          </a:xfrm>
          <a:prstGeom prst="rect">
            <a:avLst/>
          </a:prstGeom>
        </p:spPr>
      </p:pic>
    </p:spTree>
    <p:extLst>
      <p:ext uri="{BB962C8B-B14F-4D97-AF65-F5344CB8AC3E}">
        <p14:creationId xmlns:p14="http://schemas.microsoft.com/office/powerpoint/2010/main" val="1827235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1.</a:t>
            </a:r>
            <a:r>
              <a:rPr kumimoji="1" lang="ja-JP" altLang="en-US" dirty="0"/>
              <a:t>２</a:t>
            </a:r>
            <a:r>
              <a:rPr lang="ja-JP" altLang="en-US" dirty="0"/>
              <a:t>例：通常のポアソン回帰モデル（釣獲尾数と気温、天気の関係）</a:t>
            </a:r>
            <a:endParaRPr kumimoji="1" lang="ja-JP" altLang="en-US" dirty="0"/>
          </a:p>
        </p:txBody>
      </p:sp>
      <p:sp>
        <p:nvSpPr>
          <p:cNvPr id="9" name="Text Box 3"/>
          <p:cNvSpPr txBox="1">
            <a:spLocks noChangeArrowheads="1"/>
          </p:cNvSpPr>
          <p:nvPr/>
        </p:nvSpPr>
        <p:spPr bwMode="auto">
          <a:xfrm>
            <a:off x="200248" y="548680"/>
            <a:ext cx="9505503" cy="59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80975" indent="-180975" eaLnBrk="0" hangingPunct="0">
              <a:defRPr kumimoji="1" sz="2200">
                <a:solidFill>
                  <a:schemeClr val="bg1"/>
                </a:solidFill>
                <a:latin typeface="Times New Roman" pitchFamily="18" charset="0"/>
                <a:ea typeface="ＭＳ Ｐゴシック" pitchFamily="50" charset="-128"/>
              </a:defRPr>
            </a:lvl1pPr>
            <a:lvl2pPr marL="742950" indent="-285750" eaLnBrk="0" hangingPunct="0">
              <a:defRPr kumimoji="1" sz="2200">
                <a:solidFill>
                  <a:schemeClr val="bg1"/>
                </a:solidFill>
                <a:latin typeface="Times New Roman" pitchFamily="18" charset="0"/>
                <a:ea typeface="ＭＳ Ｐゴシック" pitchFamily="50" charset="-128"/>
              </a:defRPr>
            </a:lvl2pPr>
            <a:lvl3pPr marL="1143000" indent="-228600" eaLnBrk="0" hangingPunct="0">
              <a:defRPr kumimoji="1" sz="2200">
                <a:solidFill>
                  <a:schemeClr val="bg1"/>
                </a:solidFill>
                <a:latin typeface="Times New Roman" pitchFamily="18" charset="0"/>
                <a:ea typeface="ＭＳ Ｐゴシック" pitchFamily="50" charset="-128"/>
              </a:defRPr>
            </a:lvl3pPr>
            <a:lvl4pPr marL="1600200" indent="-228600" eaLnBrk="0" hangingPunct="0">
              <a:defRPr kumimoji="1" sz="2200">
                <a:solidFill>
                  <a:schemeClr val="bg1"/>
                </a:solidFill>
                <a:latin typeface="Times New Roman" pitchFamily="18" charset="0"/>
                <a:ea typeface="ＭＳ Ｐゴシック" pitchFamily="50" charset="-128"/>
              </a:defRPr>
            </a:lvl4pPr>
            <a:lvl5pPr marL="2057400" indent="-228600" eaLnBrk="0" hangingPunct="0">
              <a:defRPr kumimoji="1" sz="2200">
                <a:solidFill>
                  <a:schemeClr val="bg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9pPr>
          </a:lstStyle>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例えば、釣り道具、釣り人の気分などの</a:t>
            </a:r>
            <a:r>
              <a:rPr lang="en-US" altLang="ja-JP" sz="2000" dirty="0" err="1">
                <a:solidFill>
                  <a:schemeClr val="tx1"/>
                </a:solidFill>
                <a:latin typeface="HGP創英角ｺﾞｼｯｸUB" panose="020B0900000000000000" pitchFamily="50" charset="-128"/>
                <a:ea typeface="HGP創英角ｺﾞｼｯｸUB" panose="020B0900000000000000" pitchFamily="50" charset="-128"/>
              </a:rPr>
              <a:t>i</a:t>
            </a:r>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によって違う特徴をもつデータに対して、</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rgbClr val="FF0000"/>
                </a:solidFill>
                <a:latin typeface="HGP創英角ｺﾞｼｯｸUB" panose="020B0900000000000000" pitchFamily="50" charset="-128"/>
                <a:ea typeface="HGP創英角ｺﾞｼｯｸUB" panose="020B0900000000000000" pitchFamily="50" charset="-128"/>
              </a:rPr>
              <a:t>内生性問題</a:t>
            </a:r>
            <a:r>
              <a:rPr lang="en-US" altLang="ja-JP" sz="2000" dirty="0">
                <a:solidFill>
                  <a:srgbClr val="FF0000"/>
                </a:solidFill>
                <a:latin typeface="HGP創英角ｺﾞｼｯｸUB" panose="020B0900000000000000" pitchFamily="50" charset="-128"/>
                <a:ea typeface="HGP創英角ｺﾞｼｯｸUB" panose="020B0900000000000000" pitchFamily="50" charset="-128"/>
              </a:rPr>
              <a:t>/ </a:t>
            </a:r>
            <a:r>
              <a:rPr lang="ja-JP" altLang="en-US" sz="2000" dirty="0">
                <a:solidFill>
                  <a:srgbClr val="FF0000"/>
                </a:solidFill>
                <a:latin typeface="HGP創英角ｺﾞｼｯｸUB" panose="020B0900000000000000" pitchFamily="50" charset="-128"/>
                <a:ea typeface="HGP創英角ｺﾞｼｯｸUB" panose="020B0900000000000000" pitchFamily="50" charset="-128"/>
              </a:rPr>
              <a:t>過分散問題</a:t>
            </a:r>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が引き起こすかも。</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内生性問題は理解しやすいと思う、釣り問題の場合、遺漏変数により起こした問題だよね。</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過分散問題実際のデータでは分散の方が平均より大きい。</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つまり、釣獲尾数はポアソン分布の仮定（平均＝分散）が満たさない、</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推定量は問題が起きるかも。（一致性と不偏性は持ちけど、</a:t>
            </a:r>
            <a:r>
              <a:rPr lang="ja-JP" altLang="en-US" sz="2000" dirty="0">
                <a:solidFill>
                  <a:srgbClr val="FF0000"/>
                </a:solidFill>
                <a:latin typeface="HGP創英角ｺﾞｼｯｸUB" panose="020B0900000000000000" pitchFamily="50" charset="-128"/>
                <a:ea typeface="HGP創英角ｺﾞｼｯｸUB" panose="020B0900000000000000" pitchFamily="50" charset="-128"/>
              </a:rPr>
              <a:t>標準誤差が過小評価される</a:t>
            </a:r>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よって、もっと複雑なモデルが必須になります。</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highlight>
                  <a:srgbClr val="FFFF00"/>
                </a:highlight>
                <a:latin typeface="HGP創英角ｺﾞｼｯｸUB" panose="020B0900000000000000" pitchFamily="50" charset="-128"/>
                <a:ea typeface="HGP創英角ｺﾞｼｯｸUB" panose="020B0900000000000000" pitchFamily="50" charset="-128"/>
              </a:rPr>
              <a:t>！！この研究で内生性問題を考える必要がない！！</a:t>
            </a:r>
            <a:endParaRPr lang="en-US" altLang="ja-JP" sz="2000" dirty="0">
              <a:solidFill>
                <a:schemeClr val="tx1"/>
              </a:solidFill>
              <a:highlight>
                <a:srgbClr val="FFFF00"/>
              </a:highlight>
              <a:latin typeface="HGP創英角ｺﾞｼｯｸUB" panose="020B0900000000000000" pitchFamily="50" charset="-128"/>
              <a:ea typeface="HGP創英角ｺﾞｼｯｸUB" panose="020B0900000000000000" pitchFamily="50" charset="-128"/>
            </a:endParaRPr>
          </a:p>
          <a:p>
            <a:pPr eaLnBrk="1" hangingPunct="1"/>
            <a:br>
              <a:rPr lang="en-US" altLang="zh-CN" sz="2000" dirty="0"/>
            </a:b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3813482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1.</a:t>
            </a:r>
            <a:r>
              <a:rPr kumimoji="1" lang="ja-JP" altLang="en-US" dirty="0"/>
              <a:t>２</a:t>
            </a:r>
            <a:r>
              <a:rPr lang="ja-JP" altLang="en-US" dirty="0"/>
              <a:t>例：通常のポアソン回帰モデル（釣獲尾数と気温、天気の関係）</a:t>
            </a:r>
            <a:endParaRPr kumimoji="1" lang="ja-JP" altLang="en-US" dirty="0"/>
          </a:p>
        </p:txBody>
      </p:sp>
      <p:sp>
        <p:nvSpPr>
          <p:cNvPr id="9" name="Text Box 3"/>
          <p:cNvSpPr txBox="1">
            <a:spLocks noChangeArrowheads="1"/>
          </p:cNvSpPr>
          <p:nvPr/>
        </p:nvSpPr>
        <p:spPr bwMode="auto">
          <a:xfrm>
            <a:off x="200248" y="548680"/>
            <a:ext cx="9505503"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80975" indent="-180975" eaLnBrk="0" hangingPunct="0">
              <a:defRPr kumimoji="1" sz="2200">
                <a:solidFill>
                  <a:schemeClr val="bg1"/>
                </a:solidFill>
                <a:latin typeface="Times New Roman" pitchFamily="18" charset="0"/>
                <a:ea typeface="ＭＳ Ｐゴシック" pitchFamily="50" charset="-128"/>
              </a:defRPr>
            </a:lvl1pPr>
            <a:lvl2pPr marL="742950" indent="-285750" eaLnBrk="0" hangingPunct="0">
              <a:defRPr kumimoji="1" sz="2200">
                <a:solidFill>
                  <a:schemeClr val="bg1"/>
                </a:solidFill>
                <a:latin typeface="Times New Roman" pitchFamily="18" charset="0"/>
                <a:ea typeface="ＭＳ Ｐゴシック" pitchFamily="50" charset="-128"/>
              </a:defRPr>
            </a:lvl2pPr>
            <a:lvl3pPr marL="1143000" indent="-228600" eaLnBrk="0" hangingPunct="0">
              <a:defRPr kumimoji="1" sz="2200">
                <a:solidFill>
                  <a:schemeClr val="bg1"/>
                </a:solidFill>
                <a:latin typeface="Times New Roman" pitchFamily="18" charset="0"/>
                <a:ea typeface="ＭＳ Ｐゴシック" pitchFamily="50" charset="-128"/>
              </a:defRPr>
            </a:lvl3pPr>
            <a:lvl4pPr marL="1600200" indent="-228600" eaLnBrk="0" hangingPunct="0">
              <a:defRPr kumimoji="1" sz="2200">
                <a:solidFill>
                  <a:schemeClr val="bg1"/>
                </a:solidFill>
                <a:latin typeface="Times New Roman" pitchFamily="18" charset="0"/>
                <a:ea typeface="ＭＳ Ｐゴシック" pitchFamily="50" charset="-128"/>
              </a:defRPr>
            </a:lvl4pPr>
            <a:lvl5pPr marL="2057400" indent="-228600" eaLnBrk="0" hangingPunct="0">
              <a:defRPr kumimoji="1" sz="2200">
                <a:solidFill>
                  <a:schemeClr val="bg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9pPr>
          </a:lstStyle>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この図は先のモデルから推定された平均値と分散の関係。</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黒線は平均値＝分散</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想定より、ちょっと大きいだよね　　　　　　　　　　　　　</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　</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　　　　　　　　　　　　　　　　　　　　　　　　　　　　　　　標本平均と標本分散もかなり差がある</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br>
              <a:rPr lang="en-US" altLang="zh-CN" sz="2000" dirty="0"/>
            </a:b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p:txBody>
      </p:sp>
      <p:pic>
        <p:nvPicPr>
          <p:cNvPr id="4" name="图片 3">
            <a:extLst>
              <a:ext uri="{FF2B5EF4-FFF2-40B4-BE49-F238E27FC236}">
                <a16:creationId xmlns:a16="http://schemas.microsoft.com/office/drawing/2014/main" id="{E82D5DD3-FCA5-4CA3-B2EE-9CD80A843B0A}"/>
              </a:ext>
            </a:extLst>
          </p:cNvPr>
          <p:cNvPicPr>
            <a:picLocks noChangeAspect="1"/>
          </p:cNvPicPr>
          <p:nvPr/>
        </p:nvPicPr>
        <p:blipFill>
          <a:blip r:embed="rId3"/>
          <a:stretch>
            <a:fillRect/>
          </a:stretch>
        </p:blipFill>
        <p:spPr>
          <a:xfrm>
            <a:off x="56456" y="2204864"/>
            <a:ext cx="5342457" cy="4151480"/>
          </a:xfrm>
          <a:prstGeom prst="rect">
            <a:avLst/>
          </a:prstGeom>
        </p:spPr>
      </p:pic>
      <p:pic>
        <p:nvPicPr>
          <p:cNvPr id="5" name="图片 4">
            <a:extLst>
              <a:ext uri="{FF2B5EF4-FFF2-40B4-BE49-F238E27FC236}">
                <a16:creationId xmlns:a16="http://schemas.microsoft.com/office/drawing/2014/main" id="{18BE062D-E6C4-481C-BA15-57C5AE106204}"/>
              </a:ext>
            </a:extLst>
          </p:cNvPr>
          <p:cNvPicPr>
            <a:picLocks noChangeAspect="1"/>
          </p:cNvPicPr>
          <p:nvPr/>
        </p:nvPicPr>
        <p:blipFill>
          <a:blip r:embed="rId4"/>
          <a:stretch>
            <a:fillRect/>
          </a:stretch>
        </p:blipFill>
        <p:spPr>
          <a:xfrm>
            <a:off x="5457056" y="2866712"/>
            <a:ext cx="4306838" cy="1485900"/>
          </a:xfrm>
          <a:prstGeom prst="rect">
            <a:avLst/>
          </a:prstGeom>
        </p:spPr>
      </p:pic>
    </p:spTree>
    <p:extLst>
      <p:ext uri="{BB962C8B-B14F-4D97-AF65-F5344CB8AC3E}">
        <p14:creationId xmlns:p14="http://schemas.microsoft.com/office/powerpoint/2010/main" val="429007587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chor="ctr">
        <a:normAutofit fontScale="97500"/>
      </a:bodyPr>
      <a:lstStyle>
        <a:defPPr>
          <a:defRPr sz="2400" dirty="0"/>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Origin</Template>
  <TotalTime>0</TotalTime>
  <Words>3719</Words>
  <Application>Microsoft Office PowerPoint</Application>
  <PresentationFormat>A4 纸张(210x297 毫米)</PresentationFormat>
  <Paragraphs>444</Paragraphs>
  <Slides>29</Slides>
  <Notes>29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HGPｺﾞｼｯｸE</vt:lpstr>
      <vt:lpstr>HGP創英角ｺﾞｼｯｸUB</vt:lpstr>
      <vt:lpstr>MathJax_Main</vt:lpstr>
      <vt:lpstr>MathJax_Math-italic</vt:lpstr>
      <vt:lpstr>STIXGeneral</vt:lpstr>
      <vt:lpstr>Arial</vt:lpstr>
      <vt:lpstr>Calibri</vt:lpstr>
      <vt:lpstr>Cambria Math</vt:lpstr>
      <vt:lpstr>Tahoma</vt:lpstr>
      <vt:lpstr>Times New Roman</vt:lpstr>
      <vt:lpstr>Office テーマ</vt:lpstr>
      <vt:lpstr>PowerPoint 演示文稿</vt:lpstr>
      <vt:lpstr>PowerPoint 演示文稿</vt:lpstr>
      <vt:lpstr>1.1確率分布、線形予測子、リンク関数</vt:lpstr>
      <vt:lpstr>1.２例：通常のポアソン回帰モデル（釣獲尾数と気温、天気の関係）</vt:lpstr>
      <vt:lpstr>1.２例：通常のポアソン回帰モデル（釣獲尾数と気温、天気の関係）</vt:lpstr>
      <vt:lpstr>1.２例：通常のポアソン回帰モデル（釣獲尾数と気温、天気の関係）</vt:lpstr>
      <vt:lpstr>1.２例：通常のポアソン回帰モデル（釣獲尾数と気温、天気の関係）</vt:lpstr>
      <vt:lpstr>1.２例：通常のポアソン回帰モデル（釣獲尾数と気温、天気の関係）</vt:lpstr>
      <vt:lpstr>1.２例：通常のポアソン回帰モデル（釣獲尾数と気温、天気の関係）</vt:lpstr>
      <vt:lpstr>２.階層ベイズモデル </vt:lpstr>
      <vt:lpstr>２.1固定効果、ランダム効果ｐ２４８</vt:lpstr>
      <vt:lpstr>２.２例２：ランダム効果を考えたポアソン回帰モデル</vt:lpstr>
      <vt:lpstr>２.２例２：ランダム効果を考えたポアソン回帰モデル</vt:lpstr>
      <vt:lpstr>２.２例２：ランダム効果を考えたポアソン回帰モデル</vt:lpstr>
      <vt:lpstr>２.２例２：ランダム効果を考えたポアソン回帰モデル</vt:lpstr>
      <vt:lpstr>２.２例２：ランダム効果を考えたポアソン回帰モデル</vt:lpstr>
      <vt:lpstr>２.２例２：ランダム効果を考えたポアソン回帰モデル</vt:lpstr>
      <vt:lpstr>３．ランダム切片モデル</vt:lpstr>
      <vt:lpstr>３．１例3：釣り獲尾数と気温、天気の関係（グループ分け）</vt:lpstr>
      <vt:lpstr>３．１例3：釣り獲尾数と気温、天気の関係（グループ分け）</vt:lpstr>
      <vt:lpstr>３．１例3：釣り獲尾数と気温、天気の関係（グループ分け）</vt:lpstr>
      <vt:lpstr>３．１例3：釣り獲尾数と気温、天気の関係（グループ分け）</vt:lpstr>
      <vt:lpstr>４.ランダム係数モデル</vt:lpstr>
      <vt:lpstr>４.１交互作用モデルとunbalanced dataの問題</vt:lpstr>
      <vt:lpstr>４.１交互作用モデルとunbalanced dataの問題</vt:lpstr>
      <vt:lpstr>４.１交互作用モデルとunbalanced dataの問題</vt:lpstr>
      <vt:lpstr>４.２ランダム係数モデルモデルとunbalanced dataの解決</vt:lpstr>
      <vt:lpstr>４.２ランダム係数モデルモデルとunbalanced dataの解決</vt:lpstr>
      <vt:lpstr>４.２ランダム係数モデルモデルとunbalanced dataの解決</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2013-12-09T08:37:29Z</dcterms:created>
  <dcterms:modified xsi:type="dcterms:W3CDTF">2021-05-29T02:10:26Z</dcterms:modified>
</cp:coreProperties>
</file>