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avenPro-regular.fntdata"/><Relationship Id="rId21" Type="http://schemas.openxmlformats.org/officeDocument/2006/relationships/font" Target="fonts/Nunito-boldItalic.fntdata"/><Relationship Id="rId24" Type="http://schemas.openxmlformats.org/officeDocument/2006/relationships/font" Target="fonts/Merriweather-regular.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74f68025e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4f68025e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Introverts tend to be quiet and reserved, which is the opposite of what you would want a salesperson to be. An external locus of control means that someone does not believe that they can control what happens to them, but a salesperson should have confidence in themselves to make a sale.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4f68025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4f68025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these three concepts first</a:t>
            </a:r>
            <a:endParaRPr/>
          </a:p>
          <a:p>
            <a:pPr indent="0" lvl="0" marL="0" rtl="0" algn="l">
              <a:spcBef>
                <a:spcPts val="0"/>
              </a:spcBef>
              <a:spcAft>
                <a:spcPts val="0"/>
              </a:spcAft>
              <a:buNone/>
            </a:pPr>
            <a:r>
              <a:rPr lang="en"/>
              <a:t>Revising the future screening process will filter through potential hires to find the ones that are most likely to have a high job satisfaction, high job involvement, and high organizational commitment, rather than hiring an employee and hoping they’re a good fit. Having an effective screening process is problem prevention rather than problem treatment, so instead of dealing with employees with low job involvement, you prevent hiring employees that you predict will have low job involvement. This will save the company loads of time and money compared to how they currently deal with this issue.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4f68025e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4f68025e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2e63c55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2e63c55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4f68025e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4f68025e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3fd11107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fd11107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David davoodi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3fd11107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3fd11107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74f68025e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4f68025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Alexandra Morales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4f68025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4f68025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74f68025e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4f68025e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4f68025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4f68025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8.jpg"/><Relationship Id="rId5" Type="http://schemas.openxmlformats.org/officeDocument/2006/relationships/image" Target="../media/image16.jp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345800" y="1635300"/>
            <a:ext cx="6452400" cy="1872900"/>
          </a:xfrm>
          <a:prstGeom prst="rect">
            <a:avLst/>
          </a:prstGeom>
          <a:effectLst>
            <a:outerShdw blurRad="57150" rotWithShape="0" algn="bl" dir="1482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Merriweather"/>
                <a:ea typeface="Merriweather"/>
                <a:cs typeface="Merriweather"/>
                <a:sym typeface="Merriweather"/>
              </a:rPr>
              <a:t>J.K. Miller - Swazzi</a:t>
            </a:r>
            <a:endParaRPr sz="4800">
              <a:latin typeface="Merriweather"/>
              <a:ea typeface="Merriweather"/>
              <a:cs typeface="Merriweather"/>
              <a:sym typeface="Merriweather"/>
            </a:endParaRPr>
          </a:p>
        </p:txBody>
      </p:sp>
      <p:sp>
        <p:nvSpPr>
          <p:cNvPr id="278" name="Google Shape;278;p13"/>
          <p:cNvSpPr txBox="1"/>
          <p:nvPr>
            <p:ph idx="1" type="subTitle"/>
          </p:nvPr>
        </p:nvSpPr>
        <p:spPr>
          <a:xfrm>
            <a:off x="0" y="4120150"/>
            <a:ext cx="1447500" cy="3963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MHR 3020:</a:t>
            </a:r>
            <a:endParaRPr b="1">
              <a:latin typeface="Merriweather"/>
              <a:ea typeface="Merriweather"/>
              <a:cs typeface="Merriweather"/>
              <a:sym typeface="Merriweather"/>
            </a:endParaRPr>
          </a:p>
        </p:txBody>
      </p:sp>
      <p:sp>
        <p:nvSpPr>
          <p:cNvPr id="279" name="Google Shape;279;p13"/>
          <p:cNvSpPr txBox="1"/>
          <p:nvPr/>
        </p:nvSpPr>
        <p:spPr>
          <a:xfrm>
            <a:off x="0" y="4516450"/>
            <a:ext cx="9144000" cy="3963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Haley Ajimine (7,8), Eric Sok (11,12), Dillon Proud (2,3), Alexandra Morales (8,9), David Davoodi (5,6)</a:t>
            </a:r>
            <a:endParaRPr>
              <a:solidFill>
                <a:srgbClr val="FFFFFF"/>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73" name="Shape 373"/>
        <p:cNvGrpSpPr/>
        <p:nvPr/>
      </p:nvGrpSpPr>
      <p:grpSpPr>
        <a:xfrm>
          <a:off x="0" y="0"/>
          <a:ext cx="0" cy="0"/>
          <a:chOff x="0" y="0"/>
          <a:chExt cx="0" cy="0"/>
        </a:xfrm>
      </p:grpSpPr>
      <p:sp>
        <p:nvSpPr>
          <p:cNvPr id="374" name="Google Shape;374;p22"/>
          <p:cNvSpPr txBox="1"/>
          <p:nvPr>
            <p:ph idx="4294967295" type="title"/>
          </p:nvPr>
        </p:nvSpPr>
        <p:spPr>
          <a:xfrm>
            <a:off x="0" y="0"/>
            <a:ext cx="4572000" cy="9993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Step 4: Revise Future Screening Process</a:t>
            </a:r>
            <a:endParaRPr sz="3100">
              <a:solidFill>
                <a:srgbClr val="FFFFFF"/>
              </a:solidFill>
              <a:latin typeface="Merriweather"/>
              <a:ea typeface="Merriweather"/>
              <a:cs typeface="Merriweather"/>
              <a:sym typeface="Merriweather"/>
            </a:endParaRPr>
          </a:p>
        </p:txBody>
      </p:sp>
      <p:sp>
        <p:nvSpPr>
          <p:cNvPr id="375" name="Google Shape;375;p22"/>
          <p:cNvSpPr txBox="1"/>
          <p:nvPr>
            <p:ph idx="4294967295" type="body"/>
          </p:nvPr>
        </p:nvSpPr>
        <p:spPr>
          <a:xfrm>
            <a:off x="4571875" y="0"/>
            <a:ext cx="4572000" cy="51435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Merriweather"/>
                <a:ea typeface="Merriweather"/>
                <a:cs typeface="Merriweather"/>
                <a:sym typeface="Merriweather"/>
              </a:rPr>
              <a:t>Tangibles</a:t>
            </a:r>
            <a:r>
              <a:rPr b="1" lang="en" sz="1700">
                <a:solidFill>
                  <a:srgbClr val="FFFFFF"/>
                </a:solidFill>
                <a:latin typeface="Merriweather"/>
                <a:ea typeface="Merriweather"/>
                <a:cs typeface="Merriweather"/>
                <a:sym typeface="Merriweather"/>
              </a:rPr>
              <a:t> we want to accomplish:</a:t>
            </a:r>
            <a:endParaRPr b="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b="1" sz="17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Have employees take more qualitative tests to ensure commitment</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I.e. internal locus of control; Myer Briggs Type, Enneagram </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Truly consider and compare results to qualities needed for job</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I.e. introvert + external locus of control may have trouble driving sales</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Interview candidates specifically about what they believe the company’s core values to be </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Ask for a concrete example of time when candidate exhibited value</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Include new leaders in discussion; better idea of social fit for team </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Have the candidates perform a simulation of their potential tasks</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I.e. shopping exercise for a specific customer/common situation</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Determine current skill set</a:t>
            </a:r>
            <a:endParaRPr sz="1300">
              <a:solidFill>
                <a:srgbClr val="FFFFFF"/>
              </a:solidFill>
              <a:latin typeface="Merriweather"/>
              <a:ea typeface="Merriweather"/>
              <a:cs typeface="Merriweather"/>
              <a:sym typeface="Merriweather"/>
            </a:endParaRPr>
          </a:p>
          <a:p>
            <a:pPr indent="0" lvl="0" marL="0" rtl="0" algn="l">
              <a:spcBef>
                <a:spcPts val="0"/>
              </a:spcBef>
              <a:spcAft>
                <a:spcPts val="1600"/>
              </a:spcAft>
              <a:buNone/>
            </a:pPr>
            <a:r>
              <a:t/>
            </a:r>
            <a:endParaRPr/>
          </a:p>
        </p:txBody>
      </p:sp>
      <p:pic>
        <p:nvPicPr>
          <p:cNvPr descr="What to Avoid When Choosing Job Candidates | Part 3 | Jobs Kenosha" id="376" name="Google Shape;376;p22"/>
          <p:cNvPicPr preferRelativeResize="0"/>
          <p:nvPr/>
        </p:nvPicPr>
        <p:blipFill>
          <a:blip r:embed="rId3">
            <a:alphaModFix/>
          </a:blip>
          <a:stretch>
            <a:fillRect/>
          </a:stretch>
        </p:blipFill>
        <p:spPr>
          <a:xfrm>
            <a:off x="0" y="3154680"/>
            <a:ext cx="4572000" cy="1988820"/>
          </a:xfrm>
          <a:prstGeom prst="rect">
            <a:avLst/>
          </a:prstGeom>
          <a:noFill/>
          <a:ln>
            <a:noFill/>
          </a:ln>
        </p:spPr>
      </p:pic>
      <p:pic>
        <p:nvPicPr>
          <p:cNvPr descr="Testing, Retesting and selecting the right job applicant" id="377" name="Google Shape;377;p22"/>
          <p:cNvPicPr preferRelativeResize="0"/>
          <p:nvPr/>
        </p:nvPicPr>
        <p:blipFill>
          <a:blip r:embed="rId4">
            <a:alphaModFix/>
          </a:blip>
          <a:stretch>
            <a:fillRect/>
          </a:stretch>
        </p:blipFill>
        <p:spPr>
          <a:xfrm>
            <a:off x="0" y="1126075"/>
            <a:ext cx="4572000" cy="2028600"/>
          </a:xfrm>
          <a:prstGeom prst="rect">
            <a:avLst/>
          </a:prstGeom>
          <a:noFill/>
          <a:ln>
            <a:noFill/>
          </a:ln>
        </p:spPr>
      </p:pic>
      <p:sp>
        <p:nvSpPr>
          <p:cNvPr id="378" name="Google Shape;378;p22"/>
          <p:cNvSpPr txBox="1"/>
          <p:nvPr/>
        </p:nvSpPr>
        <p:spPr>
          <a:xfrm>
            <a:off x="8453875" y="4829000"/>
            <a:ext cx="6900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Eric Sok</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82" name="Shape 382"/>
        <p:cNvGrpSpPr/>
        <p:nvPr/>
      </p:nvGrpSpPr>
      <p:grpSpPr>
        <a:xfrm>
          <a:off x="0" y="0"/>
          <a:ext cx="0" cy="0"/>
          <a:chOff x="0" y="0"/>
          <a:chExt cx="0" cy="0"/>
        </a:xfrm>
      </p:grpSpPr>
      <p:sp>
        <p:nvSpPr>
          <p:cNvPr id="383" name="Google Shape;383;p23"/>
          <p:cNvSpPr txBox="1"/>
          <p:nvPr>
            <p:ph idx="4294967295" type="title"/>
          </p:nvPr>
        </p:nvSpPr>
        <p:spPr>
          <a:xfrm>
            <a:off x="152400" y="152400"/>
            <a:ext cx="5433000" cy="690900"/>
          </a:xfrm>
          <a:prstGeom prst="rect">
            <a:avLst/>
          </a:prstGeom>
          <a:effectLst>
            <a:outerShdw blurRad="57150" rotWithShape="0" algn="bl" dir="5400000" dist="19050">
              <a:srgbClr val="000000">
                <a:alpha val="81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OB Application/Reasoning</a:t>
            </a:r>
            <a:endParaRPr sz="3100">
              <a:solidFill>
                <a:srgbClr val="FFFFFF"/>
              </a:solidFill>
              <a:latin typeface="Merriweather"/>
              <a:ea typeface="Merriweather"/>
              <a:cs typeface="Merriweather"/>
              <a:sym typeface="Merriweather"/>
            </a:endParaRPr>
          </a:p>
        </p:txBody>
      </p:sp>
      <p:sp>
        <p:nvSpPr>
          <p:cNvPr id="384" name="Google Shape;384;p23"/>
          <p:cNvSpPr txBox="1"/>
          <p:nvPr>
            <p:ph idx="4294967295" type="body"/>
          </p:nvPr>
        </p:nvSpPr>
        <p:spPr>
          <a:xfrm>
            <a:off x="152400" y="1004350"/>
            <a:ext cx="4419600" cy="4139100"/>
          </a:xfrm>
          <a:prstGeom prst="rect">
            <a:avLst/>
          </a:prstGeom>
          <a:effectLst>
            <a:outerShdw blurRad="57150" rotWithShape="0" algn="bl" dir="5400000" dist="19050">
              <a:srgbClr val="000000">
                <a:alpha val="87000"/>
              </a:srgbClr>
            </a:outerShdw>
          </a:effectLst>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b="1" lang="en" sz="1600">
                <a:solidFill>
                  <a:srgbClr val="FFFFFF"/>
                </a:solidFill>
                <a:latin typeface="Merriweather"/>
                <a:ea typeface="Merriweather"/>
                <a:cs typeface="Merriweather"/>
                <a:sym typeface="Merriweather"/>
              </a:rPr>
              <a:t>Job </a:t>
            </a:r>
            <a:r>
              <a:rPr b="1" lang="en" sz="1600">
                <a:solidFill>
                  <a:srgbClr val="FFFFFF"/>
                </a:solidFill>
                <a:latin typeface="Merriweather"/>
                <a:ea typeface="Merriweather"/>
                <a:cs typeface="Merriweather"/>
                <a:sym typeface="Merriweather"/>
              </a:rPr>
              <a:t>satisfaction: </a:t>
            </a:r>
            <a:r>
              <a:rPr lang="en" sz="1600">
                <a:solidFill>
                  <a:srgbClr val="FFFFFF"/>
                </a:solidFill>
                <a:latin typeface="Merriweather"/>
                <a:ea typeface="Merriweather"/>
                <a:cs typeface="Merriweather"/>
                <a:sym typeface="Merriweather"/>
              </a:rPr>
              <a:t>as the level of contentment employees feel with their job</a:t>
            </a:r>
            <a:endParaRPr sz="1600">
              <a:solidFill>
                <a:srgbClr val="FFFFFF"/>
              </a:solidFill>
              <a:latin typeface="Merriweather"/>
              <a:ea typeface="Merriweather"/>
              <a:cs typeface="Merriweather"/>
              <a:sym typeface="Merriweather"/>
            </a:endParaRPr>
          </a:p>
          <a:p>
            <a:pPr indent="-330200" lvl="0" marL="457200" rtl="0" algn="l">
              <a:spcBef>
                <a:spcPts val="0"/>
              </a:spcBef>
              <a:spcAft>
                <a:spcPts val="0"/>
              </a:spcAft>
              <a:buClr>
                <a:srgbClr val="FFFFFF"/>
              </a:buClr>
              <a:buSzPts val="1600"/>
              <a:buChar char="●"/>
            </a:pPr>
            <a:r>
              <a:rPr b="1" lang="en" sz="1600">
                <a:solidFill>
                  <a:srgbClr val="FFFFFF"/>
                </a:solidFill>
                <a:latin typeface="Merriweather"/>
                <a:ea typeface="Merriweather"/>
                <a:cs typeface="Merriweather"/>
                <a:sym typeface="Merriweather"/>
              </a:rPr>
              <a:t>Job Involvement:  </a:t>
            </a:r>
            <a:r>
              <a:rPr lang="en" sz="1600">
                <a:solidFill>
                  <a:srgbClr val="FFFFFF"/>
                </a:solidFill>
                <a:latin typeface="Merriweather"/>
                <a:ea typeface="Merriweather"/>
                <a:cs typeface="Merriweather"/>
                <a:sym typeface="Merriweather"/>
              </a:rPr>
              <a:t>degree to which a person identifies with a job, </a:t>
            </a:r>
            <a:r>
              <a:rPr lang="en" sz="1600">
                <a:solidFill>
                  <a:srgbClr val="FFFFFF"/>
                </a:solidFill>
                <a:latin typeface="Merriweather"/>
                <a:ea typeface="Merriweather"/>
                <a:cs typeface="Merriweather"/>
                <a:sym typeface="Merriweather"/>
              </a:rPr>
              <a:t>actively</a:t>
            </a:r>
            <a:r>
              <a:rPr lang="en" sz="1600">
                <a:solidFill>
                  <a:srgbClr val="FFFFFF"/>
                </a:solidFill>
                <a:latin typeface="Merriweather"/>
                <a:ea typeface="Merriweather"/>
                <a:cs typeface="Merriweather"/>
                <a:sym typeface="Merriweather"/>
              </a:rPr>
              <a:t> participates in it, &amp; considers performance important  to self-worth</a:t>
            </a:r>
            <a:endParaRPr b="1" sz="1600">
              <a:solidFill>
                <a:srgbClr val="FFFFFF"/>
              </a:solidFill>
              <a:latin typeface="Merriweather"/>
              <a:ea typeface="Merriweather"/>
              <a:cs typeface="Merriweather"/>
              <a:sym typeface="Merriweather"/>
            </a:endParaRPr>
          </a:p>
          <a:p>
            <a:pPr indent="-330200" lvl="0" marL="457200" rtl="0" algn="l">
              <a:spcBef>
                <a:spcPts val="0"/>
              </a:spcBef>
              <a:spcAft>
                <a:spcPts val="0"/>
              </a:spcAft>
              <a:buClr>
                <a:srgbClr val="FFFFFF"/>
              </a:buClr>
              <a:buSzPts val="1600"/>
              <a:buChar char="●"/>
            </a:pPr>
            <a:r>
              <a:rPr b="1" lang="en" sz="1600">
                <a:solidFill>
                  <a:srgbClr val="FFFFFF"/>
                </a:solidFill>
                <a:latin typeface="Merriweather"/>
                <a:ea typeface="Merriweather"/>
                <a:cs typeface="Merriweather"/>
                <a:sym typeface="Merriweather"/>
              </a:rPr>
              <a:t>Organizational Commitment:</a:t>
            </a:r>
            <a:r>
              <a:rPr b="1" lang="en" sz="1600" u="sng">
                <a:solidFill>
                  <a:srgbClr val="FFFFFF"/>
                </a:solidFill>
                <a:latin typeface="Merriweather"/>
                <a:ea typeface="Merriweather"/>
                <a:cs typeface="Merriweather"/>
                <a:sym typeface="Merriweather"/>
              </a:rPr>
              <a:t> </a:t>
            </a:r>
            <a:r>
              <a:rPr lang="en" sz="1600">
                <a:solidFill>
                  <a:srgbClr val="FFFFFF"/>
                </a:solidFill>
                <a:latin typeface="Merriweather"/>
                <a:ea typeface="Merriweather"/>
                <a:cs typeface="Merriweather"/>
                <a:sym typeface="Merriweather"/>
              </a:rPr>
              <a:t>identifying with </a:t>
            </a:r>
            <a:r>
              <a:rPr lang="en" sz="1600">
                <a:solidFill>
                  <a:srgbClr val="FFFFFF"/>
                </a:solidFill>
                <a:latin typeface="Merriweather"/>
                <a:ea typeface="Merriweather"/>
                <a:cs typeface="Merriweather"/>
                <a:sym typeface="Merriweather"/>
              </a:rPr>
              <a:t>a particular</a:t>
            </a:r>
            <a:r>
              <a:rPr lang="en" sz="1600">
                <a:solidFill>
                  <a:srgbClr val="FFFFFF"/>
                </a:solidFill>
                <a:latin typeface="Merriweather"/>
                <a:ea typeface="Merriweather"/>
                <a:cs typeface="Merriweather"/>
                <a:sym typeface="Merriweather"/>
              </a:rPr>
              <a:t> organization and its goals and wishing to maintain </a:t>
            </a:r>
            <a:r>
              <a:rPr lang="en" sz="1600">
                <a:solidFill>
                  <a:srgbClr val="FFFFFF"/>
                </a:solidFill>
                <a:latin typeface="Merriweather"/>
                <a:ea typeface="Merriweather"/>
                <a:cs typeface="Merriweather"/>
                <a:sym typeface="Merriweather"/>
              </a:rPr>
              <a:t>membership </a:t>
            </a:r>
            <a:endParaRPr sz="1600">
              <a:solidFill>
                <a:srgbClr val="FFFFFF"/>
              </a:solidFill>
              <a:latin typeface="Merriweather"/>
              <a:ea typeface="Merriweather"/>
              <a:cs typeface="Merriweather"/>
              <a:sym typeface="Merriweather"/>
            </a:endParaRPr>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b="1"/>
          </a:p>
        </p:txBody>
      </p:sp>
      <p:pic>
        <p:nvPicPr>
          <p:cNvPr descr="Personality and Job-Satisfaction in the SOEP | Replicability-Index" id="385" name="Google Shape;385;p23"/>
          <p:cNvPicPr preferRelativeResize="0"/>
          <p:nvPr/>
        </p:nvPicPr>
        <p:blipFill>
          <a:blip r:embed="rId3">
            <a:alphaModFix/>
          </a:blip>
          <a:stretch>
            <a:fillRect/>
          </a:stretch>
        </p:blipFill>
        <p:spPr>
          <a:xfrm>
            <a:off x="5585400" y="0"/>
            <a:ext cx="3558600" cy="2323200"/>
          </a:xfrm>
          <a:prstGeom prst="rect">
            <a:avLst/>
          </a:prstGeom>
          <a:noFill/>
          <a:ln>
            <a:noFill/>
          </a:ln>
        </p:spPr>
      </p:pic>
      <p:sp>
        <p:nvSpPr>
          <p:cNvPr id="386" name="Google Shape;386;p23"/>
          <p:cNvSpPr txBox="1"/>
          <p:nvPr/>
        </p:nvSpPr>
        <p:spPr>
          <a:xfrm>
            <a:off x="8453875" y="4829000"/>
            <a:ext cx="6900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Eric Sok</a:t>
            </a:r>
            <a:endParaRPr sz="1000">
              <a:solidFill>
                <a:srgbClr val="FFFFFF"/>
              </a:solidFill>
              <a:latin typeface="Merriweather"/>
              <a:ea typeface="Merriweather"/>
              <a:cs typeface="Merriweather"/>
              <a:sym typeface="Merriweather"/>
            </a:endParaRPr>
          </a:p>
        </p:txBody>
      </p:sp>
      <p:pic>
        <p:nvPicPr>
          <p:cNvPr descr="organizational commitment Archives | Institute for Public Relations" id="387" name="Google Shape;387;p23"/>
          <p:cNvPicPr preferRelativeResize="0"/>
          <p:nvPr/>
        </p:nvPicPr>
        <p:blipFill>
          <a:blip r:embed="rId4">
            <a:alphaModFix/>
          </a:blip>
          <a:stretch>
            <a:fillRect/>
          </a:stretch>
        </p:blipFill>
        <p:spPr>
          <a:xfrm>
            <a:off x="5559425" y="2265775"/>
            <a:ext cx="3558600" cy="256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4"/>
          <p:cNvSpPr txBox="1"/>
          <p:nvPr>
            <p:ph type="ctrTitle"/>
          </p:nvPr>
        </p:nvSpPr>
        <p:spPr>
          <a:xfrm>
            <a:off x="190500" y="170325"/>
            <a:ext cx="3798900" cy="738300"/>
          </a:xfrm>
          <a:prstGeom prst="rect">
            <a:avLst/>
          </a:prstGeom>
          <a:effectLst>
            <a:outerShdw blurRad="57150" rotWithShape="0" algn="bl" dir="5400000" dist="19050">
              <a:srgbClr val="000000">
                <a:alpha val="9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100">
                <a:latin typeface="Merriweather"/>
                <a:ea typeface="Merriweather"/>
                <a:cs typeface="Merriweather"/>
                <a:sym typeface="Merriweather"/>
              </a:rPr>
              <a:t>In Conclusion...</a:t>
            </a:r>
            <a:endParaRPr sz="3100">
              <a:latin typeface="Merriweather"/>
              <a:ea typeface="Merriweather"/>
              <a:cs typeface="Merriweather"/>
              <a:sym typeface="Merriweather"/>
            </a:endParaRPr>
          </a:p>
        </p:txBody>
      </p:sp>
      <p:sp>
        <p:nvSpPr>
          <p:cNvPr id="393" name="Google Shape;393;p24"/>
          <p:cNvSpPr txBox="1"/>
          <p:nvPr>
            <p:ph idx="1" type="subTitle"/>
          </p:nvPr>
        </p:nvSpPr>
        <p:spPr>
          <a:xfrm>
            <a:off x="210850" y="937250"/>
            <a:ext cx="8753700" cy="3970800"/>
          </a:xfrm>
          <a:prstGeom prst="rect">
            <a:avLst/>
          </a:prstGeom>
          <a:effectLst>
            <a:outerShdw blurRad="57150" rotWithShape="0" algn="bl" dir="5400000" dist="19050">
              <a:srgbClr val="000000"/>
            </a:outerShdw>
          </a:effectLst>
        </p:spPr>
        <p:txBody>
          <a:bodyPr anchorCtr="0" anchor="t" bIns="91425" lIns="91425" spcFirstLastPara="1" rIns="91425" wrap="square" tIns="91425">
            <a:noAutofit/>
          </a:bodyPr>
          <a:lstStyle/>
          <a:p>
            <a:pPr indent="-393700" lvl="0" marL="457200" rtl="0" algn="l">
              <a:spcBef>
                <a:spcPts val="0"/>
              </a:spcBef>
              <a:spcAft>
                <a:spcPts val="0"/>
              </a:spcAft>
              <a:buClr>
                <a:srgbClr val="FFFFFF"/>
              </a:buClr>
              <a:buSzPts val="2600"/>
              <a:buFont typeface="Merriweather"/>
              <a:buChar char="●"/>
            </a:pPr>
            <a:r>
              <a:rPr lang="en" sz="2600">
                <a:solidFill>
                  <a:srgbClr val="FFFFFF"/>
                </a:solidFill>
                <a:latin typeface="Merriweather"/>
                <a:ea typeface="Merriweather"/>
                <a:cs typeface="Merriweather"/>
                <a:sym typeface="Merriweather"/>
              </a:rPr>
              <a:t>Initial Evaluation of Swazzi</a:t>
            </a:r>
            <a:endParaRPr sz="2600">
              <a:solidFill>
                <a:srgbClr val="FFFFFF"/>
              </a:solidFill>
              <a:latin typeface="Merriweather"/>
              <a:ea typeface="Merriweather"/>
              <a:cs typeface="Merriweather"/>
              <a:sym typeface="Merriweather"/>
            </a:endParaRPr>
          </a:p>
          <a:p>
            <a:pPr indent="-393700" lvl="0" marL="457200" rtl="0" algn="l">
              <a:spcBef>
                <a:spcPts val="0"/>
              </a:spcBef>
              <a:spcAft>
                <a:spcPts val="0"/>
              </a:spcAft>
              <a:buClr>
                <a:srgbClr val="FFFFFF"/>
              </a:buClr>
              <a:buSzPts val="2600"/>
              <a:buFont typeface="Merriweather"/>
              <a:buChar char="●"/>
            </a:pPr>
            <a:r>
              <a:rPr lang="en" sz="2600">
                <a:solidFill>
                  <a:srgbClr val="FFFFFF"/>
                </a:solidFill>
                <a:latin typeface="Merriweather"/>
                <a:ea typeface="Merriweather"/>
                <a:cs typeface="Merriweather"/>
                <a:sym typeface="Merriweather"/>
              </a:rPr>
              <a:t>Our 4 Step Plan</a:t>
            </a:r>
            <a:endParaRPr sz="2600">
              <a:solidFill>
                <a:srgbClr val="FFFFFF"/>
              </a:solidFill>
              <a:latin typeface="Merriweather"/>
              <a:ea typeface="Merriweather"/>
              <a:cs typeface="Merriweather"/>
              <a:sym typeface="Merriweather"/>
            </a:endParaRPr>
          </a:p>
          <a:p>
            <a:pPr indent="-393700" lvl="1" marL="914400" rtl="0" algn="l">
              <a:spcBef>
                <a:spcPts val="0"/>
              </a:spcBef>
              <a:spcAft>
                <a:spcPts val="0"/>
              </a:spcAft>
              <a:buClr>
                <a:srgbClr val="FFFFFF"/>
              </a:buClr>
              <a:buSzPts val="2600"/>
              <a:buFont typeface="Merriweather"/>
              <a:buChar char="○"/>
            </a:pPr>
            <a:r>
              <a:rPr b="1" lang="en" sz="2600">
                <a:solidFill>
                  <a:srgbClr val="FFFFFF"/>
                </a:solidFill>
                <a:latin typeface="Merriweather"/>
                <a:ea typeface="Merriweather"/>
                <a:cs typeface="Merriweather"/>
                <a:sym typeface="Merriweather"/>
              </a:rPr>
              <a:t>Step 1:</a:t>
            </a:r>
            <a:r>
              <a:rPr lang="en" sz="2600">
                <a:solidFill>
                  <a:srgbClr val="FFFFFF"/>
                </a:solidFill>
                <a:latin typeface="Merriweather"/>
                <a:ea typeface="Merriweather"/>
                <a:cs typeface="Merriweather"/>
                <a:sym typeface="Merriweather"/>
              </a:rPr>
              <a:t>  </a:t>
            </a:r>
            <a:r>
              <a:rPr b="1" lang="en" sz="2600">
                <a:solidFill>
                  <a:srgbClr val="FFFFFF"/>
                </a:solidFill>
                <a:latin typeface="Merriweather"/>
                <a:ea typeface="Merriweather"/>
                <a:cs typeface="Merriweather"/>
                <a:sym typeface="Merriweather"/>
              </a:rPr>
              <a:t>Institute New Leadership Structure</a:t>
            </a:r>
            <a:endParaRPr b="1" sz="2600">
              <a:solidFill>
                <a:srgbClr val="FFFFFF"/>
              </a:solidFill>
              <a:latin typeface="Merriweather"/>
              <a:ea typeface="Merriweather"/>
              <a:cs typeface="Merriweather"/>
              <a:sym typeface="Merriweather"/>
            </a:endParaRPr>
          </a:p>
          <a:p>
            <a:pPr indent="-393700" lvl="1" marL="914400" rtl="0" algn="l">
              <a:spcBef>
                <a:spcPts val="0"/>
              </a:spcBef>
              <a:spcAft>
                <a:spcPts val="0"/>
              </a:spcAft>
              <a:buClr>
                <a:srgbClr val="FFFFFF"/>
              </a:buClr>
              <a:buSzPts val="2600"/>
              <a:buFont typeface="Merriweather"/>
              <a:buChar char="○"/>
            </a:pPr>
            <a:r>
              <a:rPr b="1" lang="en" sz="2600">
                <a:solidFill>
                  <a:srgbClr val="FFFFFF"/>
                </a:solidFill>
                <a:latin typeface="Merriweather"/>
                <a:ea typeface="Merriweather"/>
                <a:cs typeface="Merriweather"/>
                <a:sym typeface="Merriweather"/>
              </a:rPr>
              <a:t>Step 2: Reaffirm &amp; Educate Core Values</a:t>
            </a:r>
            <a:endParaRPr b="1" sz="2600">
              <a:solidFill>
                <a:srgbClr val="FFFFFF"/>
              </a:solidFill>
              <a:latin typeface="Merriweather"/>
              <a:ea typeface="Merriweather"/>
              <a:cs typeface="Merriweather"/>
              <a:sym typeface="Merriweather"/>
            </a:endParaRPr>
          </a:p>
          <a:p>
            <a:pPr indent="-393700" lvl="1" marL="914400" rtl="0" algn="l">
              <a:spcBef>
                <a:spcPts val="0"/>
              </a:spcBef>
              <a:spcAft>
                <a:spcPts val="0"/>
              </a:spcAft>
              <a:buClr>
                <a:srgbClr val="FFFFFF"/>
              </a:buClr>
              <a:buSzPts val="2600"/>
              <a:buFont typeface="Merriweather"/>
              <a:buChar char="○"/>
            </a:pPr>
            <a:r>
              <a:rPr b="1" lang="en" sz="2600">
                <a:solidFill>
                  <a:srgbClr val="FFFFFF"/>
                </a:solidFill>
                <a:latin typeface="Merriweather"/>
                <a:ea typeface="Merriweather"/>
                <a:cs typeface="Merriweather"/>
                <a:sym typeface="Merriweather"/>
              </a:rPr>
              <a:t>Step 3: Revise Future Screening Process</a:t>
            </a:r>
            <a:endParaRPr b="1" sz="2600">
              <a:solidFill>
                <a:srgbClr val="FFFFFF"/>
              </a:solidFill>
              <a:latin typeface="Merriweather"/>
              <a:ea typeface="Merriweather"/>
              <a:cs typeface="Merriweather"/>
              <a:sym typeface="Merriweather"/>
            </a:endParaRPr>
          </a:p>
          <a:p>
            <a:pPr indent="-393700" lvl="1" marL="914400" rtl="0" algn="l">
              <a:spcBef>
                <a:spcPts val="0"/>
              </a:spcBef>
              <a:spcAft>
                <a:spcPts val="0"/>
              </a:spcAft>
              <a:buClr>
                <a:srgbClr val="FFFFFF"/>
              </a:buClr>
              <a:buSzPts val="2600"/>
              <a:buFont typeface="Merriweather"/>
              <a:buChar char="○"/>
            </a:pPr>
            <a:r>
              <a:rPr b="1" lang="en" sz="2600">
                <a:solidFill>
                  <a:srgbClr val="FFFFFF"/>
                </a:solidFill>
                <a:latin typeface="Merriweather"/>
                <a:ea typeface="Merriweather"/>
                <a:cs typeface="Merriweather"/>
                <a:sym typeface="Merriweather"/>
              </a:rPr>
              <a:t>Step 4: Redesign Commission System</a:t>
            </a:r>
            <a:endParaRPr b="1" sz="2600">
              <a:solidFill>
                <a:srgbClr val="FFFFFF"/>
              </a:solidFill>
              <a:latin typeface="Merriweather"/>
              <a:ea typeface="Merriweather"/>
              <a:cs typeface="Merriweather"/>
              <a:sym typeface="Merriweather"/>
            </a:endParaRPr>
          </a:p>
          <a:p>
            <a:pPr indent="-393700" lvl="0" marL="457200" rtl="0" algn="l">
              <a:spcBef>
                <a:spcPts val="0"/>
              </a:spcBef>
              <a:spcAft>
                <a:spcPts val="0"/>
              </a:spcAft>
              <a:buClr>
                <a:srgbClr val="FFFFFF"/>
              </a:buClr>
              <a:buSzPts val="2600"/>
              <a:buFont typeface="Merriweather"/>
              <a:buChar char="●"/>
            </a:pPr>
            <a:r>
              <a:rPr lang="en" sz="2600">
                <a:solidFill>
                  <a:srgbClr val="FFFFFF"/>
                </a:solidFill>
                <a:latin typeface="Merriweather"/>
                <a:ea typeface="Merriweather"/>
                <a:cs typeface="Merriweather"/>
                <a:sym typeface="Merriweather"/>
              </a:rPr>
              <a:t>OB Theories Used/Application</a:t>
            </a:r>
            <a:endParaRPr sz="2600">
              <a:solidFill>
                <a:srgbClr val="FFFFFF"/>
              </a:solidFill>
              <a:latin typeface="Merriweather"/>
              <a:ea typeface="Merriweather"/>
              <a:cs typeface="Merriweather"/>
              <a:sym typeface="Merriweather"/>
            </a:endParaRPr>
          </a:p>
        </p:txBody>
      </p:sp>
      <p:sp>
        <p:nvSpPr>
          <p:cNvPr id="394" name="Google Shape;394;p24"/>
          <p:cNvSpPr txBox="1"/>
          <p:nvPr/>
        </p:nvSpPr>
        <p:spPr>
          <a:xfrm>
            <a:off x="5704800" y="4276200"/>
            <a:ext cx="3439200" cy="8673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4300">
                <a:solidFill>
                  <a:srgbClr val="FFFFFF"/>
                </a:solidFill>
                <a:latin typeface="Merriweather"/>
                <a:ea typeface="Merriweather"/>
                <a:cs typeface="Merriweather"/>
                <a:sym typeface="Merriweather"/>
              </a:rPr>
              <a:t>Thank you!</a:t>
            </a:r>
            <a:endParaRPr sz="4300">
              <a:solidFill>
                <a:srgbClr val="FFFFFF"/>
              </a:solidFill>
              <a:latin typeface="Merriweather"/>
              <a:ea typeface="Merriweather"/>
              <a:cs typeface="Merriweather"/>
              <a:sym typeface="Merriweather"/>
            </a:endParaRPr>
          </a:p>
        </p:txBody>
      </p:sp>
      <p:sp>
        <p:nvSpPr>
          <p:cNvPr id="395" name="Google Shape;395;p24"/>
          <p:cNvSpPr txBox="1"/>
          <p:nvPr/>
        </p:nvSpPr>
        <p:spPr>
          <a:xfrm>
            <a:off x="0" y="4839000"/>
            <a:ext cx="10347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Dillon Proud</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88625" y="0"/>
            <a:ext cx="6366900" cy="631200"/>
          </a:xfrm>
          <a:prstGeom prst="rect">
            <a:avLst/>
          </a:prstGeom>
          <a:effectLst>
            <a:outerShdw blurRad="57150" rotWithShape="0" algn="bl" dir="5400000" dist="19050">
              <a:srgbClr val="000000">
                <a:alpha val="88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Merriweather"/>
                <a:ea typeface="Merriweather"/>
                <a:cs typeface="Merriweather"/>
                <a:sym typeface="Merriweather"/>
              </a:rPr>
              <a:t>Swazzi: Main Issues</a:t>
            </a:r>
            <a:endParaRPr sz="3100">
              <a:solidFill>
                <a:srgbClr val="FFFFFF"/>
              </a:solidFill>
              <a:latin typeface="Merriweather"/>
              <a:ea typeface="Merriweather"/>
              <a:cs typeface="Merriweather"/>
              <a:sym typeface="Merriweather"/>
            </a:endParaRPr>
          </a:p>
        </p:txBody>
      </p:sp>
      <p:sp>
        <p:nvSpPr>
          <p:cNvPr id="285" name="Google Shape;285;p14"/>
          <p:cNvSpPr txBox="1"/>
          <p:nvPr>
            <p:ph idx="1" type="body"/>
          </p:nvPr>
        </p:nvSpPr>
        <p:spPr>
          <a:xfrm>
            <a:off x="21125" y="1091638"/>
            <a:ext cx="4567500" cy="1451100"/>
          </a:xfrm>
          <a:prstGeom prst="rect">
            <a:avLst/>
          </a:prstGeom>
          <a:effectLst>
            <a:outerShdw blurRad="57150" rotWithShape="0" algn="bl" dir="5400000" dist="19050">
              <a:srgbClr val="000000">
                <a:alpha val="87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Merriweather"/>
                <a:ea typeface="Merriweather"/>
                <a:cs typeface="Merriweather"/>
                <a:sym typeface="Merriweather"/>
              </a:rPr>
              <a:t>Problem 1: Lack of Leadership</a:t>
            </a:r>
            <a:endParaRPr b="1" sz="3000">
              <a:latin typeface="Merriweather"/>
              <a:ea typeface="Merriweather"/>
              <a:cs typeface="Merriweather"/>
              <a:sym typeface="Merriweather"/>
            </a:endParaRPr>
          </a:p>
          <a:p>
            <a:pPr indent="0" lvl="0" marL="0" rtl="0" algn="ctr">
              <a:spcBef>
                <a:spcPts val="1600"/>
              </a:spcBef>
              <a:spcAft>
                <a:spcPts val="1600"/>
              </a:spcAft>
              <a:buNone/>
            </a:pPr>
            <a:r>
              <a:t/>
            </a:r>
            <a:endParaRPr/>
          </a:p>
        </p:txBody>
      </p:sp>
      <p:sp>
        <p:nvSpPr>
          <p:cNvPr id="286" name="Google Shape;286;p14"/>
          <p:cNvSpPr txBox="1"/>
          <p:nvPr>
            <p:ph idx="4294967295" type="body"/>
          </p:nvPr>
        </p:nvSpPr>
        <p:spPr>
          <a:xfrm>
            <a:off x="4776975" y="1091650"/>
            <a:ext cx="4144800" cy="14511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solidFill>
                  <a:srgbClr val="FFFFFF"/>
                </a:solidFill>
                <a:latin typeface="Merriweather"/>
                <a:ea typeface="Merriweather"/>
                <a:cs typeface="Merriweather"/>
                <a:sym typeface="Merriweather"/>
              </a:rPr>
              <a:t>Problem 2: Vague &amp; Unclear Values</a:t>
            </a:r>
            <a:endParaRPr b="1" sz="3000">
              <a:solidFill>
                <a:srgbClr val="FFFFFF"/>
              </a:solidFill>
              <a:latin typeface="Merriweather"/>
              <a:ea typeface="Merriweather"/>
              <a:cs typeface="Merriweather"/>
              <a:sym typeface="Merriweather"/>
            </a:endParaRPr>
          </a:p>
        </p:txBody>
      </p:sp>
      <p:cxnSp>
        <p:nvCxnSpPr>
          <p:cNvPr id="287" name="Google Shape;287;p14"/>
          <p:cNvCxnSpPr/>
          <p:nvPr/>
        </p:nvCxnSpPr>
        <p:spPr>
          <a:xfrm flipH="1" rot="10800000">
            <a:off x="21125" y="2850775"/>
            <a:ext cx="9133500" cy="31800"/>
          </a:xfrm>
          <a:prstGeom prst="straightConnector1">
            <a:avLst/>
          </a:prstGeom>
          <a:noFill/>
          <a:ln cap="flat" cmpd="sng" w="38100">
            <a:solidFill>
              <a:srgbClr val="FFFFFF"/>
            </a:solidFill>
            <a:prstDash val="solid"/>
            <a:round/>
            <a:headEnd len="med" w="med" type="none"/>
            <a:tailEnd len="med" w="med" type="none"/>
          </a:ln>
        </p:spPr>
      </p:cxnSp>
      <p:cxnSp>
        <p:nvCxnSpPr>
          <p:cNvPr id="288" name="Google Shape;288;p14"/>
          <p:cNvCxnSpPr/>
          <p:nvPr/>
        </p:nvCxnSpPr>
        <p:spPr>
          <a:xfrm>
            <a:off x="4567350" y="631075"/>
            <a:ext cx="9300" cy="4471200"/>
          </a:xfrm>
          <a:prstGeom prst="straightConnector1">
            <a:avLst/>
          </a:prstGeom>
          <a:noFill/>
          <a:ln cap="flat" cmpd="sng" w="38100">
            <a:solidFill>
              <a:srgbClr val="FFFFFF"/>
            </a:solidFill>
            <a:prstDash val="solid"/>
            <a:round/>
            <a:headEnd len="med" w="med" type="none"/>
            <a:tailEnd len="med" w="med" type="none"/>
          </a:ln>
        </p:spPr>
      </p:cxnSp>
      <p:sp>
        <p:nvSpPr>
          <p:cNvPr id="289" name="Google Shape;289;p14"/>
          <p:cNvSpPr txBox="1"/>
          <p:nvPr/>
        </p:nvSpPr>
        <p:spPr>
          <a:xfrm>
            <a:off x="4615275" y="3089825"/>
            <a:ext cx="4490100" cy="13629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chemeClr val="lt1"/>
                </a:solidFill>
                <a:latin typeface="Merriweather"/>
                <a:ea typeface="Merriweather"/>
                <a:cs typeface="Merriweather"/>
                <a:sym typeface="Merriweather"/>
              </a:rPr>
              <a:t>Problem 4: Poor Applicant Selection</a:t>
            </a:r>
            <a:endParaRPr b="1" sz="3000">
              <a:solidFill>
                <a:schemeClr val="lt1"/>
              </a:solidFill>
              <a:latin typeface="Merriweather"/>
              <a:ea typeface="Merriweather"/>
              <a:cs typeface="Merriweather"/>
              <a:sym typeface="Merriweather"/>
            </a:endParaRPr>
          </a:p>
          <a:p>
            <a:pPr indent="0" lvl="0" marL="0" rtl="0" algn="l">
              <a:spcBef>
                <a:spcPts val="1600"/>
              </a:spcBef>
              <a:spcAft>
                <a:spcPts val="0"/>
              </a:spcAft>
              <a:buNone/>
            </a:pPr>
            <a:r>
              <a:t/>
            </a:r>
            <a:endParaRPr>
              <a:latin typeface="Nunito"/>
              <a:ea typeface="Nunito"/>
              <a:cs typeface="Nunito"/>
              <a:sym typeface="Nunito"/>
            </a:endParaRPr>
          </a:p>
        </p:txBody>
      </p:sp>
      <p:sp>
        <p:nvSpPr>
          <p:cNvPr id="290" name="Google Shape;290;p14"/>
          <p:cNvSpPr txBox="1"/>
          <p:nvPr/>
        </p:nvSpPr>
        <p:spPr>
          <a:xfrm>
            <a:off x="-38775" y="3089825"/>
            <a:ext cx="4567500" cy="13629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3000">
                <a:solidFill>
                  <a:srgbClr val="FFFFFF"/>
                </a:solidFill>
                <a:latin typeface="Merriweather"/>
                <a:ea typeface="Merriweather"/>
                <a:cs typeface="Merriweather"/>
                <a:sym typeface="Merriweather"/>
              </a:rPr>
              <a:t>Problem 3: Ineffective Compensation System</a:t>
            </a:r>
            <a:endParaRPr b="1" sz="3000">
              <a:solidFill>
                <a:srgbClr val="FFFFFF"/>
              </a:solidFill>
              <a:latin typeface="Merriweather"/>
              <a:ea typeface="Merriweather"/>
              <a:cs typeface="Merriweather"/>
              <a:sym typeface="Merriweather"/>
            </a:endParaRPr>
          </a:p>
          <a:p>
            <a:pPr indent="0" lvl="0" marL="0" rtl="0" algn="l">
              <a:spcBef>
                <a:spcPts val="1600"/>
              </a:spcBef>
              <a:spcAft>
                <a:spcPts val="0"/>
              </a:spcAft>
              <a:buNone/>
            </a:pPr>
            <a:r>
              <a:t/>
            </a:r>
            <a:endParaRPr>
              <a:latin typeface="Nunito"/>
              <a:ea typeface="Nunito"/>
              <a:cs typeface="Nunito"/>
              <a:sym typeface="Nunito"/>
            </a:endParaRPr>
          </a:p>
        </p:txBody>
      </p:sp>
      <p:sp>
        <p:nvSpPr>
          <p:cNvPr id="291" name="Google Shape;291;p14"/>
          <p:cNvSpPr txBox="1"/>
          <p:nvPr/>
        </p:nvSpPr>
        <p:spPr>
          <a:xfrm>
            <a:off x="979325" y="2259150"/>
            <a:ext cx="2651100" cy="3126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David Davoodi</a:t>
            </a:r>
            <a:endParaRPr>
              <a:solidFill>
                <a:srgbClr val="FFFFFF"/>
              </a:solidFill>
              <a:latin typeface="Merriweather"/>
              <a:ea typeface="Merriweather"/>
              <a:cs typeface="Merriweather"/>
              <a:sym typeface="Merriweather"/>
            </a:endParaRPr>
          </a:p>
        </p:txBody>
      </p:sp>
      <p:sp>
        <p:nvSpPr>
          <p:cNvPr id="292" name="Google Shape;292;p14"/>
          <p:cNvSpPr txBox="1"/>
          <p:nvPr/>
        </p:nvSpPr>
        <p:spPr>
          <a:xfrm>
            <a:off x="5598525" y="2242800"/>
            <a:ext cx="2501700" cy="3453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Haley Ajimine</a:t>
            </a:r>
            <a:endParaRPr>
              <a:solidFill>
                <a:srgbClr val="FFFFFF"/>
              </a:solidFill>
              <a:latin typeface="Merriweather"/>
              <a:ea typeface="Merriweather"/>
              <a:cs typeface="Merriweather"/>
              <a:sym typeface="Merriweather"/>
            </a:endParaRPr>
          </a:p>
        </p:txBody>
      </p:sp>
      <p:sp>
        <p:nvSpPr>
          <p:cNvPr id="293" name="Google Shape;293;p14"/>
          <p:cNvSpPr txBox="1"/>
          <p:nvPr/>
        </p:nvSpPr>
        <p:spPr>
          <a:xfrm>
            <a:off x="5900175" y="4227750"/>
            <a:ext cx="1898400" cy="4200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Eric Sok</a:t>
            </a:r>
            <a:endParaRPr>
              <a:solidFill>
                <a:srgbClr val="FFFFFF"/>
              </a:solidFill>
              <a:latin typeface="Merriweather"/>
              <a:ea typeface="Merriweather"/>
              <a:cs typeface="Merriweather"/>
              <a:sym typeface="Merriweather"/>
            </a:endParaRPr>
          </a:p>
        </p:txBody>
      </p:sp>
      <p:sp>
        <p:nvSpPr>
          <p:cNvPr id="294" name="Google Shape;294;p14"/>
          <p:cNvSpPr txBox="1"/>
          <p:nvPr/>
        </p:nvSpPr>
        <p:spPr>
          <a:xfrm>
            <a:off x="1092575" y="4227750"/>
            <a:ext cx="2424600" cy="4761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Alexandra Morales</a:t>
            </a:r>
            <a:endParaRPr>
              <a:solidFill>
                <a:srgbClr val="FFFFFF"/>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98" name="Shape 298"/>
        <p:cNvGrpSpPr/>
        <p:nvPr/>
      </p:nvGrpSpPr>
      <p:grpSpPr>
        <a:xfrm>
          <a:off x="0" y="0"/>
          <a:ext cx="0" cy="0"/>
          <a:chOff x="0" y="0"/>
          <a:chExt cx="0" cy="0"/>
        </a:xfrm>
      </p:grpSpPr>
      <p:sp>
        <p:nvSpPr>
          <p:cNvPr id="299" name="Google Shape;299;p15"/>
          <p:cNvSpPr txBox="1"/>
          <p:nvPr>
            <p:ph type="title"/>
          </p:nvPr>
        </p:nvSpPr>
        <p:spPr>
          <a:xfrm>
            <a:off x="2893625" y="0"/>
            <a:ext cx="3388500" cy="1015500"/>
          </a:xfrm>
          <a:prstGeom prst="rect">
            <a:avLst/>
          </a:prstGeom>
          <a:effectLst>
            <a:outerShdw blurRad="57150" rotWithShape="0" algn="bl" dir="5400000" dist="19050">
              <a:srgbClr val="000000">
                <a:alpha val="88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Our 4 Step Plan</a:t>
            </a:r>
            <a:endParaRPr sz="3100">
              <a:solidFill>
                <a:srgbClr val="FFFFFF"/>
              </a:solidFill>
              <a:latin typeface="Merriweather"/>
              <a:ea typeface="Merriweather"/>
              <a:cs typeface="Merriweather"/>
              <a:sym typeface="Merriweather"/>
            </a:endParaRPr>
          </a:p>
          <a:p>
            <a:pPr indent="0" lvl="0" marL="0" rtl="0" algn="ctr">
              <a:spcBef>
                <a:spcPts val="0"/>
              </a:spcBef>
              <a:spcAft>
                <a:spcPts val="0"/>
              </a:spcAft>
              <a:buNone/>
            </a:pPr>
            <a:r>
              <a:t/>
            </a:r>
            <a:endParaRPr sz="3100">
              <a:solidFill>
                <a:srgbClr val="FFFFFF"/>
              </a:solidFill>
              <a:latin typeface="Merriweather"/>
              <a:ea typeface="Merriweather"/>
              <a:cs typeface="Merriweather"/>
              <a:sym typeface="Merriweather"/>
            </a:endParaRPr>
          </a:p>
        </p:txBody>
      </p:sp>
      <p:sp>
        <p:nvSpPr>
          <p:cNvPr id="300" name="Google Shape;300;p15"/>
          <p:cNvSpPr txBox="1"/>
          <p:nvPr>
            <p:ph idx="1" type="body"/>
          </p:nvPr>
        </p:nvSpPr>
        <p:spPr>
          <a:xfrm>
            <a:off x="21125" y="1015438"/>
            <a:ext cx="4567500" cy="14511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Merriweather"/>
                <a:ea typeface="Merriweather"/>
                <a:cs typeface="Merriweather"/>
                <a:sym typeface="Merriweather"/>
              </a:rPr>
              <a:t>Solution</a:t>
            </a:r>
            <a:r>
              <a:rPr b="1" lang="en" sz="2700">
                <a:latin typeface="Merriweather"/>
                <a:ea typeface="Merriweather"/>
                <a:cs typeface="Merriweather"/>
                <a:sym typeface="Merriweather"/>
              </a:rPr>
              <a:t> 1: Institute New Leadership Structure</a:t>
            </a:r>
            <a:endParaRPr b="1" sz="2700">
              <a:latin typeface="Merriweather"/>
              <a:ea typeface="Merriweather"/>
              <a:cs typeface="Merriweather"/>
              <a:sym typeface="Merriweather"/>
            </a:endParaRPr>
          </a:p>
          <a:p>
            <a:pPr indent="0" lvl="0" marL="0" rtl="0" algn="ctr">
              <a:spcBef>
                <a:spcPts val="1600"/>
              </a:spcBef>
              <a:spcAft>
                <a:spcPts val="1600"/>
              </a:spcAft>
              <a:buNone/>
            </a:pPr>
            <a:r>
              <a:t/>
            </a:r>
            <a:endParaRPr/>
          </a:p>
        </p:txBody>
      </p:sp>
      <p:sp>
        <p:nvSpPr>
          <p:cNvPr id="301" name="Google Shape;301;p15"/>
          <p:cNvSpPr txBox="1"/>
          <p:nvPr>
            <p:ph idx="4294967295" type="body"/>
          </p:nvPr>
        </p:nvSpPr>
        <p:spPr>
          <a:xfrm>
            <a:off x="4732775" y="1015450"/>
            <a:ext cx="4331400" cy="14511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b="1" lang="en" sz="2700">
                <a:solidFill>
                  <a:srgbClr val="FFFFFF"/>
                </a:solidFill>
                <a:latin typeface="Merriweather"/>
                <a:ea typeface="Merriweather"/>
                <a:cs typeface="Merriweather"/>
                <a:sym typeface="Merriweather"/>
              </a:rPr>
              <a:t>Solution</a:t>
            </a:r>
            <a:r>
              <a:rPr b="1" lang="en" sz="2700">
                <a:solidFill>
                  <a:srgbClr val="FFFFFF"/>
                </a:solidFill>
                <a:latin typeface="Merriweather"/>
                <a:ea typeface="Merriweather"/>
                <a:cs typeface="Merriweather"/>
                <a:sym typeface="Merriweather"/>
              </a:rPr>
              <a:t> 2: Reaffirm &amp; Educate Core Values</a:t>
            </a:r>
            <a:endParaRPr b="1" sz="2700">
              <a:solidFill>
                <a:srgbClr val="FFFFFF"/>
              </a:solidFill>
              <a:latin typeface="Merriweather"/>
              <a:ea typeface="Merriweather"/>
              <a:cs typeface="Merriweather"/>
              <a:sym typeface="Merriweather"/>
            </a:endParaRPr>
          </a:p>
        </p:txBody>
      </p:sp>
      <p:cxnSp>
        <p:nvCxnSpPr>
          <p:cNvPr id="302" name="Google Shape;302;p15"/>
          <p:cNvCxnSpPr/>
          <p:nvPr/>
        </p:nvCxnSpPr>
        <p:spPr>
          <a:xfrm flipH="1" rot="10800000">
            <a:off x="21125" y="2850775"/>
            <a:ext cx="9133500" cy="31800"/>
          </a:xfrm>
          <a:prstGeom prst="straightConnector1">
            <a:avLst/>
          </a:prstGeom>
          <a:noFill/>
          <a:ln cap="flat" cmpd="sng" w="38100">
            <a:solidFill>
              <a:srgbClr val="FFFFFF"/>
            </a:solidFill>
            <a:prstDash val="solid"/>
            <a:round/>
            <a:headEnd len="med" w="med" type="none"/>
            <a:tailEnd len="med" w="med" type="none"/>
          </a:ln>
        </p:spPr>
      </p:cxnSp>
      <p:cxnSp>
        <p:nvCxnSpPr>
          <p:cNvPr id="303" name="Google Shape;303;p15"/>
          <p:cNvCxnSpPr/>
          <p:nvPr/>
        </p:nvCxnSpPr>
        <p:spPr>
          <a:xfrm>
            <a:off x="4567350" y="631075"/>
            <a:ext cx="9300" cy="4471200"/>
          </a:xfrm>
          <a:prstGeom prst="straightConnector1">
            <a:avLst/>
          </a:prstGeom>
          <a:noFill/>
          <a:ln cap="flat" cmpd="sng" w="38100">
            <a:solidFill>
              <a:srgbClr val="FFFFFF"/>
            </a:solidFill>
            <a:prstDash val="solid"/>
            <a:round/>
            <a:headEnd len="med" w="med" type="none"/>
            <a:tailEnd len="med" w="med" type="none"/>
          </a:ln>
        </p:spPr>
      </p:cxnSp>
      <p:sp>
        <p:nvSpPr>
          <p:cNvPr id="304" name="Google Shape;304;p15"/>
          <p:cNvSpPr txBox="1"/>
          <p:nvPr/>
        </p:nvSpPr>
        <p:spPr>
          <a:xfrm>
            <a:off x="4653425" y="3013475"/>
            <a:ext cx="4490100" cy="18669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700">
                <a:solidFill>
                  <a:schemeClr val="lt1"/>
                </a:solidFill>
                <a:latin typeface="Merriweather"/>
                <a:ea typeface="Merriweather"/>
                <a:cs typeface="Merriweather"/>
                <a:sym typeface="Merriweather"/>
              </a:rPr>
              <a:t>Solution</a:t>
            </a:r>
            <a:r>
              <a:rPr b="1" lang="en" sz="2700">
                <a:solidFill>
                  <a:schemeClr val="lt1"/>
                </a:solidFill>
                <a:latin typeface="Merriweather"/>
                <a:ea typeface="Merriweather"/>
                <a:cs typeface="Merriweather"/>
                <a:sym typeface="Merriweather"/>
              </a:rPr>
              <a:t> 4: Revise Future Screening Process</a:t>
            </a:r>
            <a:endParaRPr b="1" sz="2700">
              <a:solidFill>
                <a:schemeClr val="lt1"/>
              </a:solidFill>
              <a:latin typeface="Merriweather"/>
              <a:ea typeface="Merriweather"/>
              <a:cs typeface="Merriweather"/>
              <a:sym typeface="Merriweather"/>
            </a:endParaRPr>
          </a:p>
          <a:p>
            <a:pPr indent="0" lvl="0" marL="0" rtl="0" algn="l">
              <a:spcBef>
                <a:spcPts val="1600"/>
              </a:spcBef>
              <a:spcAft>
                <a:spcPts val="0"/>
              </a:spcAft>
              <a:buNone/>
            </a:pPr>
            <a:r>
              <a:t/>
            </a:r>
            <a:endParaRPr>
              <a:latin typeface="Nunito"/>
              <a:ea typeface="Nunito"/>
              <a:cs typeface="Nunito"/>
              <a:sym typeface="Nunito"/>
            </a:endParaRPr>
          </a:p>
        </p:txBody>
      </p:sp>
      <p:sp>
        <p:nvSpPr>
          <p:cNvPr id="305" name="Google Shape;305;p15"/>
          <p:cNvSpPr txBox="1"/>
          <p:nvPr/>
        </p:nvSpPr>
        <p:spPr>
          <a:xfrm>
            <a:off x="175725" y="3013475"/>
            <a:ext cx="4144800" cy="12696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700">
                <a:solidFill>
                  <a:srgbClr val="FFFFFF"/>
                </a:solidFill>
                <a:latin typeface="Merriweather"/>
                <a:ea typeface="Merriweather"/>
                <a:cs typeface="Merriweather"/>
                <a:sym typeface="Merriweather"/>
              </a:rPr>
              <a:t>Solution</a:t>
            </a:r>
            <a:r>
              <a:rPr b="1" lang="en" sz="2700">
                <a:solidFill>
                  <a:srgbClr val="FFFFFF"/>
                </a:solidFill>
                <a:latin typeface="Merriweather"/>
                <a:ea typeface="Merriweather"/>
                <a:cs typeface="Merriweather"/>
                <a:sym typeface="Merriweather"/>
              </a:rPr>
              <a:t> 3: Redesign Commission System</a:t>
            </a:r>
            <a:endParaRPr b="1" sz="2700">
              <a:solidFill>
                <a:srgbClr val="FFFFFF"/>
              </a:solidFill>
              <a:latin typeface="Merriweather"/>
              <a:ea typeface="Merriweather"/>
              <a:cs typeface="Merriweather"/>
              <a:sym typeface="Merriweather"/>
            </a:endParaRPr>
          </a:p>
          <a:p>
            <a:pPr indent="0" lvl="0" marL="0" rtl="0" algn="l">
              <a:spcBef>
                <a:spcPts val="1600"/>
              </a:spcBef>
              <a:spcAft>
                <a:spcPts val="0"/>
              </a:spcAft>
              <a:buNone/>
            </a:pPr>
            <a:r>
              <a:t/>
            </a:r>
            <a:endParaRPr>
              <a:latin typeface="Nunito"/>
              <a:ea typeface="Nunito"/>
              <a:cs typeface="Nunito"/>
              <a:sym typeface="Nunito"/>
            </a:endParaRPr>
          </a:p>
        </p:txBody>
      </p:sp>
      <p:sp>
        <p:nvSpPr>
          <p:cNvPr id="306" name="Google Shape;306;p15"/>
          <p:cNvSpPr txBox="1"/>
          <p:nvPr/>
        </p:nvSpPr>
        <p:spPr>
          <a:xfrm>
            <a:off x="1146675" y="2134625"/>
            <a:ext cx="2202900" cy="3267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David Davoodi</a:t>
            </a:r>
            <a:endParaRPr>
              <a:solidFill>
                <a:srgbClr val="FFFFFF"/>
              </a:solidFill>
              <a:latin typeface="Merriweather"/>
              <a:ea typeface="Merriweather"/>
              <a:cs typeface="Merriweather"/>
              <a:sym typeface="Merriweather"/>
            </a:endParaRPr>
          </a:p>
        </p:txBody>
      </p:sp>
      <p:sp>
        <p:nvSpPr>
          <p:cNvPr id="307" name="Google Shape;307;p15"/>
          <p:cNvSpPr txBox="1"/>
          <p:nvPr/>
        </p:nvSpPr>
        <p:spPr>
          <a:xfrm>
            <a:off x="5718225" y="2210825"/>
            <a:ext cx="2268300" cy="3267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Haley Ajimine</a:t>
            </a:r>
            <a:endParaRPr>
              <a:solidFill>
                <a:srgbClr val="FFFFFF"/>
              </a:solidFill>
              <a:latin typeface="Merriweather"/>
              <a:ea typeface="Merriweather"/>
              <a:cs typeface="Merriweather"/>
              <a:sym typeface="Merriweather"/>
            </a:endParaRPr>
          </a:p>
        </p:txBody>
      </p:sp>
      <p:sp>
        <p:nvSpPr>
          <p:cNvPr id="308" name="Google Shape;308;p15"/>
          <p:cNvSpPr txBox="1"/>
          <p:nvPr/>
        </p:nvSpPr>
        <p:spPr>
          <a:xfrm>
            <a:off x="5395625" y="4371650"/>
            <a:ext cx="3005700" cy="3921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Eric Sok</a:t>
            </a:r>
            <a:endParaRPr>
              <a:solidFill>
                <a:srgbClr val="FFFFFF"/>
              </a:solidFill>
              <a:latin typeface="Merriweather"/>
              <a:ea typeface="Merriweather"/>
              <a:cs typeface="Merriweather"/>
              <a:sym typeface="Merriweather"/>
            </a:endParaRPr>
          </a:p>
        </p:txBody>
      </p:sp>
      <p:sp>
        <p:nvSpPr>
          <p:cNvPr id="309" name="Google Shape;309;p15"/>
          <p:cNvSpPr txBox="1"/>
          <p:nvPr/>
        </p:nvSpPr>
        <p:spPr>
          <a:xfrm>
            <a:off x="1071975" y="4255025"/>
            <a:ext cx="2352300" cy="4482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Merriweather"/>
                <a:ea typeface="Merriweather"/>
                <a:cs typeface="Merriweather"/>
                <a:sym typeface="Merriweather"/>
              </a:rPr>
              <a:t>Alexandra Morales</a:t>
            </a:r>
            <a:endParaRPr>
              <a:solidFill>
                <a:srgbClr val="FFFFFF"/>
              </a:solidFill>
              <a:latin typeface="Merriweather"/>
              <a:ea typeface="Merriweather"/>
              <a:cs typeface="Merriweather"/>
              <a:sym typeface="Merriweather"/>
            </a:endParaRPr>
          </a:p>
        </p:txBody>
      </p:sp>
      <p:sp>
        <p:nvSpPr>
          <p:cNvPr id="310" name="Google Shape;310;p15"/>
          <p:cNvSpPr txBox="1"/>
          <p:nvPr/>
        </p:nvSpPr>
        <p:spPr>
          <a:xfrm>
            <a:off x="10600" y="527500"/>
            <a:ext cx="9133500" cy="4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FFFFF"/>
                </a:solidFill>
                <a:highlight>
                  <a:srgbClr val="38761D"/>
                </a:highlight>
                <a:latin typeface="Merriweather"/>
                <a:ea typeface="Merriweather"/>
                <a:cs typeface="Merriweather"/>
                <a:sym typeface="Merriweather"/>
              </a:rPr>
              <a:t>Unfreezing</a:t>
            </a:r>
            <a:endParaRPr sz="2100">
              <a:solidFill>
                <a:srgbClr val="FFFFFF"/>
              </a:solidFill>
              <a:highlight>
                <a:srgbClr val="38761D"/>
              </a:highlight>
              <a:latin typeface="Merriweather"/>
              <a:ea typeface="Merriweather"/>
              <a:cs typeface="Merriweather"/>
              <a:sym typeface="Merriweather"/>
            </a:endParaRPr>
          </a:p>
        </p:txBody>
      </p:sp>
      <p:sp>
        <p:nvSpPr>
          <p:cNvPr id="311" name="Google Shape;311;p15"/>
          <p:cNvSpPr txBox="1"/>
          <p:nvPr/>
        </p:nvSpPr>
        <p:spPr>
          <a:xfrm>
            <a:off x="783225" y="4675175"/>
            <a:ext cx="2929800" cy="4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highlight>
                  <a:srgbClr val="FFD966"/>
                </a:highlight>
                <a:latin typeface="Merriweather"/>
                <a:ea typeface="Merriweather"/>
                <a:cs typeface="Merriweather"/>
                <a:sym typeface="Merriweather"/>
              </a:rPr>
              <a:t>Movement</a:t>
            </a:r>
            <a:endParaRPr sz="1800">
              <a:solidFill>
                <a:srgbClr val="FFFFFF"/>
              </a:solidFill>
              <a:highlight>
                <a:srgbClr val="FFD966"/>
              </a:highlight>
              <a:latin typeface="Merriweather"/>
              <a:ea typeface="Merriweather"/>
              <a:cs typeface="Merriweather"/>
              <a:sym typeface="Merriweather"/>
            </a:endParaRPr>
          </a:p>
        </p:txBody>
      </p:sp>
      <p:sp>
        <p:nvSpPr>
          <p:cNvPr id="312" name="Google Shape;312;p15"/>
          <p:cNvSpPr txBox="1"/>
          <p:nvPr/>
        </p:nvSpPr>
        <p:spPr>
          <a:xfrm>
            <a:off x="5650325" y="4703225"/>
            <a:ext cx="24963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highlight>
                  <a:srgbClr val="E06666"/>
                </a:highlight>
                <a:latin typeface="Merriweather"/>
                <a:ea typeface="Merriweather"/>
                <a:cs typeface="Merriweather"/>
                <a:sym typeface="Merriweather"/>
              </a:rPr>
              <a:t>Refreezing</a:t>
            </a:r>
            <a:endParaRPr sz="1800">
              <a:solidFill>
                <a:srgbClr val="FFFFFF"/>
              </a:solidFill>
              <a:highlight>
                <a:srgbClr val="E06666"/>
              </a:highlight>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16" name="Shape 316"/>
        <p:cNvGrpSpPr/>
        <p:nvPr/>
      </p:nvGrpSpPr>
      <p:grpSpPr>
        <a:xfrm>
          <a:off x="0" y="0"/>
          <a:ext cx="0" cy="0"/>
          <a:chOff x="0" y="0"/>
          <a:chExt cx="0" cy="0"/>
        </a:xfrm>
      </p:grpSpPr>
      <p:sp>
        <p:nvSpPr>
          <p:cNvPr id="317" name="Google Shape;317;p16"/>
          <p:cNvSpPr txBox="1"/>
          <p:nvPr>
            <p:ph idx="4294967295" type="body"/>
          </p:nvPr>
        </p:nvSpPr>
        <p:spPr>
          <a:xfrm>
            <a:off x="4352200" y="0"/>
            <a:ext cx="4791900" cy="51435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Merriweather"/>
                <a:ea typeface="Merriweather"/>
                <a:cs typeface="Merriweather"/>
                <a:sym typeface="Merriweather"/>
              </a:rPr>
              <a:t>Tangibles</a:t>
            </a:r>
            <a:r>
              <a:rPr b="1" lang="en" sz="1700">
                <a:solidFill>
                  <a:srgbClr val="FFFFFF"/>
                </a:solidFill>
                <a:latin typeface="Merriweather"/>
                <a:ea typeface="Merriweather"/>
                <a:cs typeface="Merriweather"/>
                <a:sym typeface="Merriweather"/>
              </a:rPr>
              <a:t> we want to accomplish:</a:t>
            </a:r>
            <a:endParaRPr b="1" sz="1700">
              <a:solidFill>
                <a:srgbClr val="FFFFFF"/>
              </a:solidFill>
              <a:latin typeface="Merriweather"/>
              <a:ea typeface="Merriweather"/>
              <a:cs typeface="Merriweather"/>
              <a:sym typeface="Merriweather"/>
            </a:endParaRPr>
          </a:p>
          <a:p>
            <a:pPr indent="-323850" lvl="0" marL="457200" rtl="0" algn="l">
              <a:spcBef>
                <a:spcPts val="160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Establish new leaders with definitive titles for different departments</a:t>
            </a:r>
            <a:endParaRPr sz="1500">
              <a:solidFill>
                <a:srgbClr val="FFFFFF"/>
              </a:solidFill>
              <a:latin typeface="Merriweather"/>
              <a:ea typeface="Merriweather"/>
              <a:cs typeface="Merriweather"/>
              <a:sym typeface="Merriweather"/>
            </a:endParaRPr>
          </a:p>
          <a:p>
            <a:pPr indent="-266700" lvl="1" marL="108585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i.e. “leads”; “managers”; “supervisors”</a:t>
            </a:r>
            <a:endParaRPr sz="1500">
              <a:solidFill>
                <a:srgbClr val="FFFFFF"/>
              </a:solidFill>
              <a:latin typeface="Merriweather"/>
              <a:ea typeface="Merriweather"/>
              <a:cs typeface="Merriweather"/>
              <a:sym typeface="Merriweather"/>
            </a:endParaRPr>
          </a:p>
          <a:p>
            <a:pPr indent="-266700" lvl="1" marL="108585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Select top sales and more experienced performers &amp; inform of new role</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Create Store Hierarchy and explain it to all employees</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Create sense of team culture within new leaders and other associates</a:t>
            </a:r>
            <a:endParaRPr sz="1500">
              <a:solidFill>
                <a:srgbClr val="FFFFFF"/>
              </a:solidFill>
              <a:latin typeface="Merriweather"/>
              <a:ea typeface="Merriweather"/>
              <a:cs typeface="Merriweather"/>
              <a:sym typeface="Merriweather"/>
            </a:endParaRPr>
          </a:p>
          <a:p>
            <a:pPr indent="-266700" lvl="1" marL="108585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Ex. Train all of new leaders together</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Assign and review new responsibilities</a:t>
            </a:r>
            <a:endParaRPr sz="1500">
              <a:solidFill>
                <a:srgbClr val="FFFFFF"/>
              </a:solidFill>
              <a:latin typeface="Merriweather"/>
              <a:ea typeface="Merriweather"/>
              <a:cs typeface="Merriweather"/>
              <a:sym typeface="Merriweather"/>
            </a:endParaRPr>
          </a:p>
          <a:p>
            <a:pPr indent="-266700" lvl="1" marL="108585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More administrative function</a:t>
            </a:r>
            <a:endParaRPr sz="1500">
              <a:solidFill>
                <a:srgbClr val="FFFFFF"/>
              </a:solidFill>
              <a:latin typeface="Merriweather"/>
              <a:ea typeface="Merriweather"/>
              <a:cs typeface="Merriweather"/>
              <a:sym typeface="Merriweather"/>
            </a:endParaRPr>
          </a:p>
          <a:p>
            <a:pPr indent="-266700" lvl="1" marL="108585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Slightly higher hourly pay</a:t>
            </a:r>
            <a:endParaRPr sz="1500">
              <a:solidFill>
                <a:srgbClr val="FFFFFF"/>
              </a:solidFill>
              <a:latin typeface="Merriweather"/>
              <a:ea typeface="Merriweather"/>
              <a:cs typeface="Merriweather"/>
              <a:sym typeface="Merriweather"/>
            </a:endParaRPr>
          </a:p>
          <a:p>
            <a:pPr indent="0" lvl="0" marL="0" rtl="0" algn="l">
              <a:spcBef>
                <a:spcPts val="1600"/>
              </a:spcBef>
              <a:spcAft>
                <a:spcPts val="1600"/>
              </a:spcAft>
              <a:buNone/>
            </a:pPr>
            <a:r>
              <a:t/>
            </a:r>
            <a:endParaRPr/>
          </a:p>
        </p:txBody>
      </p:sp>
      <p:sp>
        <p:nvSpPr>
          <p:cNvPr id="318" name="Google Shape;318;p16"/>
          <p:cNvSpPr txBox="1"/>
          <p:nvPr/>
        </p:nvSpPr>
        <p:spPr>
          <a:xfrm>
            <a:off x="0" y="0"/>
            <a:ext cx="4572000" cy="1092300"/>
          </a:xfrm>
          <a:prstGeom prst="rect">
            <a:avLst/>
          </a:prstGeom>
          <a:noFill/>
          <a:ln>
            <a:noFill/>
          </a:ln>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FFFF"/>
                </a:solidFill>
                <a:latin typeface="Merriweather"/>
                <a:ea typeface="Merriweather"/>
                <a:cs typeface="Merriweather"/>
                <a:sym typeface="Merriweather"/>
              </a:rPr>
              <a:t>Step 1: Institute New Leadership Structure</a:t>
            </a:r>
            <a:endParaRPr b="1" sz="3100">
              <a:solidFill>
                <a:srgbClr val="FFFFFF"/>
              </a:solidFill>
              <a:latin typeface="Merriweather"/>
              <a:ea typeface="Merriweather"/>
              <a:cs typeface="Merriweather"/>
              <a:sym typeface="Merriweather"/>
            </a:endParaRPr>
          </a:p>
        </p:txBody>
      </p:sp>
      <p:pic>
        <p:nvPicPr>
          <p:cNvPr descr="7 Qualities That Distinguish Genuine Leaders From Bossy Poseurs" id="319" name="Google Shape;319;p16"/>
          <p:cNvPicPr preferRelativeResize="0"/>
          <p:nvPr/>
        </p:nvPicPr>
        <p:blipFill>
          <a:blip r:embed="rId3">
            <a:alphaModFix/>
          </a:blip>
          <a:stretch>
            <a:fillRect/>
          </a:stretch>
        </p:blipFill>
        <p:spPr>
          <a:xfrm>
            <a:off x="0" y="1138850"/>
            <a:ext cx="4169575" cy="1894975"/>
          </a:xfrm>
          <a:prstGeom prst="rect">
            <a:avLst/>
          </a:prstGeom>
          <a:noFill/>
          <a:ln>
            <a:noFill/>
          </a:ln>
        </p:spPr>
      </p:pic>
      <p:pic>
        <p:nvPicPr>
          <p:cNvPr descr="NextGen Know-How: Creating a Feedback-Rich Environment | CU Management" id="320" name="Google Shape;320;p16"/>
          <p:cNvPicPr preferRelativeResize="0"/>
          <p:nvPr/>
        </p:nvPicPr>
        <p:blipFill>
          <a:blip r:embed="rId4">
            <a:alphaModFix/>
          </a:blip>
          <a:stretch>
            <a:fillRect/>
          </a:stretch>
        </p:blipFill>
        <p:spPr>
          <a:xfrm>
            <a:off x="0" y="2901450"/>
            <a:ext cx="4169576" cy="2242050"/>
          </a:xfrm>
          <a:prstGeom prst="rect">
            <a:avLst/>
          </a:prstGeom>
          <a:noFill/>
          <a:ln>
            <a:noFill/>
          </a:ln>
        </p:spPr>
      </p:pic>
      <p:sp>
        <p:nvSpPr>
          <p:cNvPr id="321" name="Google Shape;321;p16"/>
          <p:cNvSpPr txBox="1"/>
          <p:nvPr/>
        </p:nvSpPr>
        <p:spPr>
          <a:xfrm>
            <a:off x="8055100" y="4889875"/>
            <a:ext cx="10890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David Davoodi</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25" name="Shape 325"/>
        <p:cNvGrpSpPr/>
        <p:nvPr/>
      </p:nvGrpSpPr>
      <p:grpSpPr>
        <a:xfrm>
          <a:off x="0" y="0"/>
          <a:ext cx="0" cy="0"/>
          <a:chOff x="0" y="0"/>
          <a:chExt cx="0" cy="0"/>
        </a:xfrm>
      </p:grpSpPr>
      <p:sp>
        <p:nvSpPr>
          <p:cNvPr id="326" name="Google Shape;326;p17"/>
          <p:cNvSpPr txBox="1"/>
          <p:nvPr>
            <p:ph idx="4294967295" type="title"/>
          </p:nvPr>
        </p:nvSpPr>
        <p:spPr>
          <a:xfrm>
            <a:off x="112025" y="102675"/>
            <a:ext cx="5404800" cy="6255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OB Application/Reasoning</a:t>
            </a:r>
            <a:endParaRPr sz="3100">
              <a:solidFill>
                <a:srgbClr val="FFFFFF"/>
              </a:solidFill>
              <a:latin typeface="Merriweather"/>
              <a:ea typeface="Merriweather"/>
              <a:cs typeface="Merriweather"/>
              <a:sym typeface="Merriweather"/>
            </a:endParaRPr>
          </a:p>
        </p:txBody>
      </p:sp>
      <p:sp>
        <p:nvSpPr>
          <p:cNvPr id="327" name="Google Shape;327;p17"/>
          <p:cNvSpPr txBox="1"/>
          <p:nvPr>
            <p:ph idx="4294967295" type="body"/>
          </p:nvPr>
        </p:nvSpPr>
        <p:spPr>
          <a:xfrm>
            <a:off x="87225" y="765675"/>
            <a:ext cx="5137200" cy="43017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Merriweather"/>
              <a:buChar char="●"/>
            </a:pPr>
            <a:r>
              <a:rPr b="1" lang="en">
                <a:solidFill>
                  <a:srgbClr val="FFFFFF"/>
                </a:solidFill>
                <a:latin typeface="Merriweather"/>
                <a:ea typeface="Merriweather"/>
                <a:cs typeface="Merriweather"/>
                <a:sym typeface="Merriweather"/>
              </a:rPr>
              <a:t>Path goal theory</a:t>
            </a:r>
            <a:r>
              <a:rPr lang="en">
                <a:solidFill>
                  <a:srgbClr val="FFFFFF"/>
                </a:solidFill>
                <a:latin typeface="Merriweather"/>
                <a:ea typeface="Merriweather"/>
                <a:cs typeface="Merriweather"/>
                <a:sym typeface="Merriweather"/>
              </a:rPr>
              <a:t>: A theory stating it is the leader’s job to assist followers in attaining their goals and to provide the necessary direction/support to ensure goals are compatible with overall objectives of group/organization</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More straightforward hierarchy </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Allows more successful workers to share their tips</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b="1" lang="en">
                <a:solidFill>
                  <a:srgbClr val="FFFFFF"/>
                </a:solidFill>
                <a:latin typeface="Merriweather"/>
                <a:ea typeface="Merriweather"/>
                <a:cs typeface="Merriweather"/>
                <a:sym typeface="Merriweather"/>
              </a:rPr>
              <a:t>Task Structure</a:t>
            </a:r>
            <a:r>
              <a:rPr lang="en">
                <a:solidFill>
                  <a:srgbClr val="FFFFFF"/>
                </a:solidFill>
                <a:latin typeface="Merriweather"/>
                <a:ea typeface="Merriweather"/>
                <a:cs typeface="Merriweather"/>
                <a:sym typeface="Merriweather"/>
              </a:rPr>
              <a:t>: the degree to which job assignments are regimented</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Saving more complex functions for more experienced</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Faster, more effective service</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b="1" lang="en">
                <a:solidFill>
                  <a:srgbClr val="FFFFFF"/>
                </a:solidFill>
                <a:latin typeface="Merriweather"/>
                <a:ea typeface="Merriweather"/>
                <a:cs typeface="Merriweather"/>
                <a:sym typeface="Merriweather"/>
              </a:rPr>
              <a:t>Transformational Leaders</a:t>
            </a:r>
            <a:r>
              <a:rPr lang="en">
                <a:solidFill>
                  <a:srgbClr val="FFFFFF"/>
                </a:solidFill>
                <a:latin typeface="Merriweather"/>
                <a:ea typeface="Merriweather"/>
                <a:cs typeface="Merriweather"/>
                <a:sym typeface="Merriweather"/>
              </a:rPr>
              <a:t>: leaders who inspire, act as role models, and intellectually stimulate, develop, or mentor their followers </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Putting best employees in a position of power to create bigger change</a:t>
            </a:r>
            <a:endParaRPr b="1" sz="1300">
              <a:latin typeface="Merriweather"/>
              <a:ea typeface="Merriweather"/>
              <a:cs typeface="Merriweather"/>
              <a:sym typeface="Merriweather"/>
            </a:endParaRPr>
          </a:p>
          <a:p>
            <a:pPr indent="0" lvl="0" marL="0" rtl="0" algn="l">
              <a:spcBef>
                <a:spcPts val="1600"/>
              </a:spcBef>
              <a:spcAft>
                <a:spcPts val="1600"/>
              </a:spcAft>
              <a:buNone/>
            </a:pPr>
            <a:r>
              <a:rPr b="1" lang="en" sz="1700"/>
              <a:t> </a:t>
            </a:r>
            <a:endParaRPr b="1" sz="1700"/>
          </a:p>
        </p:txBody>
      </p:sp>
      <p:sp>
        <p:nvSpPr>
          <p:cNvPr id="328" name="Google Shape;328;p17"/>
          <p:cNvSpPr txBox="1"/>
          <p:nvPr/>
        </p:nvSpPr>
        <p:spPr>
          <a:xfrm>
            <a:off x="8055100" y="4889875"/>
            <a:ext cx="10890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David Davoodi</a:t>
            </a:r>
            <a:endParaRPr sz="1000">
              <a:solidFill>
                <a:srgbClr val="FFFFFF"/>
              </a:solidFill>
              <a:latin typeface="Merriweather"/>
              <a:ea typeface="Merriweather"/>
              <a:cs typeface="Merriweather"/>
              <a:sym typeface="Merriweather"/>
            </a:endParaRPr>
          </a:p>
        </p:txBody>
      </p:sp>
      <p:pic>
        <p:nvPicPr>
          <p:cNvPr descr="Corporate organization hierarchy Royalty Free Vector Image" id="329" name="Google Shape;329;p17"/>
          <p:cNvPicPr preferRelativeResize="0"/>
          <p:nvPr/>
        </p:nvPicPr>
        <p:blipFill>
          <a:blip r:embed="rId3">
            <a:alphaModFix/>
          </a:blip>
          <a:stretch>
            <a:fillRect/>
          </a:stretch>
        </p:blipFill>
        <p:spPr>
          <a:xfrm>
            <a:off x="5640600" y="0"/>
            <a:ext cx="3503400" cy="2485526"/>
          </a:xfrm>
          <a:prstGeom prst="rect">
            <a:avLst/>
          </a:prstGeom>
          <a:noFill/>
          <a:ln>
            <a:noFill/>
          </a:ln>
        </p:spPr>
      </p:pic>
      <p:pic>
        <p:nvPicPr>
          <p:cNvPr descr="10 Ways to Improve Team Productivity and Efficiency | ProofHub" id="330" name="Google Shape;330;p17"/>
          <p:cNvPicPr preferRelativeResize="0"/>
          <p:nvPr/>
        </p:nvPicPr>
        <p:blipFill>
          <a:blip r:embed="rId4">
            <a:alphaModFix/>
          </a:blip>
          <a:stretch>
            <a:fillRect/>
          </a:stretch>
        </p:blipFill>
        <p:spPr>
          <a:xfrm>
            <a:off x="5640600" y="2242050"/>
            <a:ext cx="3503400" cy="264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34" name="Shape 334"/>
        <p:cNvGrpSpPr/>
        <p:nvPr/>
      </p:nvGrpSpPr>
      <p:grpSpPr>
        <a:xfrm>
          <a:off x="0" y="0"/>
          <a:ext cx="0" cy="0"/>
          <a:chOff x="0" y="0"/>
          <a:chExt cx="0" cy="0"/>
        </a:xfrm>
      </p:grpSpPr>
      <p:sp>
        <p:nvSpPr>
          <p:cNvPr id="335" name="Google Shape;335;p18"/>
          <p:cNvSpPr txBox="1"/>
          <p:nvPr>
            <p:ph idx="4294967295" type="title"/>
          </p:nvPr>
        </p:nvSpPr>
        <p:spPr>
          <a:xfrm>
            <a:off x="0" y="0"/>
            <a:ext cx="4572000" cy="11058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Step 2: Reaffirm &amp; Educate Core Values</a:t>
            </a:r>
            <a:endParaRPr sz="3100">
              <a:solidFill>
                <a:srgbClr val="FFFFFF"/>
              </a:solidFill>
              <a:latin typeface="Merriweather"/>
              <a:ea typeface="Merriweather"/>
              <a:cs typeface="Merriweather"/>
              <a:sym typeface="Merriweather"/>
            </a:endParaRPr>
          </a:p>
        </p:txBody>
      </p:sp>
      <p:sp>
        <p:nvSpPr>
          <p:cNvPr id="336" name="Google Shape;336;p18"/>
          <p:cNvSpPr txBox="1"/>
          <p:nvPr>
            <p:ph idx="4294967295" type="body"/>
          </p:nvPr>
        </p:nvSpPr>
        <p:spPr>
          <a:xfrm>
            <a:off x="4572000" y="0"/>
            <a:ext cx="4572000" cy="51435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FFFFFF"/>
                </a:solidFill>
                <a:latin typeface="Merriweather"/>
                <a:ea typeface="Merriweather"/>
                <a:cs typeface="Merriweather"/>
                <a:sym typeface="Merriweather"/>
              </a:rPr>
              <a:t>Tangibles</a:t>
            </a:r>
            <a:r>
              <a:rPr b="1" lang="en" sz="1600">
                <a:solidFill>
                  <a:srgbClr val="FFFFFF"/>
                </a:solidFill>
                <a:latin typeface="Merriweather"/>
                <a:ea typeface="Merriweather"/>
                <a:cs typeface="Merriweather"/>
                <a:sym typeface="Merriweather"/>
              </a:rPr>
              <a:t> we want to accomplish:</a:t>
            </a:r>
            <a:endParaRPr b="1" sz="1600">
              <a:solidFill>
                <a:srgbClr val="FFFFFF"/>
              </a:solidFill>
              <a:latin typeface="Merriweather"/>
              <a:ea typeface="Merriweather"/>
              <a:cs typeface="Merriweather"/>
              <a:sym typeface="Merriweather"/>
            </a:endParaRPr>
          </a:p>
          <a:p>
            <a:pPr indent="-311150" lvl="0" marL="457200" rtl="0" algn="l">
              <a:lnSpc>
                <a:spcPct val="100000"/>
              </a:lnSpc>
              <a:spcBef>
                <a:spcPts val="160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Create a mission statement that is succinct and clearly spells out the organizational values</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I.e. positive customer relations, exceptional service, passion for fashion</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The core values should also be ones that workers can closely identify with</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I.e. teamwork; kindness; respect</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It would also be helpful to include examples of the expected type of behaviors:</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Training video; posters; quizzes(paid)</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S.M.A.R.T. goals for every shift</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Re-educating workers on the core values</a:t>
            </a:r>
            <a:endParaRPr sz="1300">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My personal experience</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Holding monthly/seasonal meetings to educate on new trends/issues:</a:t>
            </a:r>
            <a:endParaRPr>
              <a:solidFill>
                <a:srgbClr val="FFFFFF"/>
              </a:solidFill>
              <a:latin typeface="Merriweather"/>
              <a:ea typeface="Merriweather"/>
              <a:cs typeface="Merriweather"/>
              <a:sym typeface="Merriweather"/>
            </a:endParaRPr>
          </a:p>
          <a:p>
            <a:pPr indent="-311150" lvl="1" marL="9144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Daily check-in’s/run downs before a shift</a:t>
            </a:r>
            <a:endParaRPr sz="1300">
              <a:solidFill>
                <a:srgbClr val="FFFFFF"/>
              </a:solidFill>
              <a:latin typeface="Merriweather"/>
              <a:ea typeface="Merriweather"/>
              <a:cs typeface="Merriweather"/>
              <a:sym typeface="Merriweather"/>
            </a:endParaRPr>
          </a:p>
          <a:p>
            <a:pPr indent="-311150" lvl="2" marL="1371600" rtl="0" algn="l">
              <a:spcBef>
                <a:spcPts val="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Specific stats/ratios focused on</a:t>
            </a:r>
            <a:endParaRPr sz="1300">
              <a:solidFill>
                <a:srgbClr val="FFFFFF"/>
              </a:solidFill>
              <a:latin typeface="Merriweather"/>
              <a:ea typeface="Merriweather"/>
              <a:cs typeface="Merriweather"/>
              <a:sym typeface="Merriweather"/>
            </a:endParaRPr>
          </a:p>
          <a:p>
            <a:pPr indent="-311150" lvl="0" marL="457200" rtl="0" algn="l">
              <a:spcBef>
                <a:spcPts val="0"/>
              </a:spcBef>
              <a:spcAft>
                <a:spcPts val="0"/>
              </a:spcAft>
              <a:buClr>
                <a:srgbClr val="FFFFFF"/>
              </a:buClr>
              <a:buSzPts val="1300"/>
              <a:buFont typeface="Merriweather"/>
              <a:buChar char="●"/>
            </a:pPr>
            <a:r>
              <a:rPr lang="en">
                <a:solidFill>
                  <a:srgbClr val="FFFFFF"/>
                </a:solidFill>
                <a:latin typeface="Merriweather"/>
                <a:ea typeface="Merriweather"/>
                <a:cs typeface="Merriweather"/>
                <a:sym typeface="Merriweather"/>
              </a:rPr>
              <a:t>Getting feedback/ideas from employees</a:t>
            </a:r>
            <a:endParaRPr>
              <a:solidFill>
                <a:srgbClr val="FFFFFF"/>
              </a:solidFill>
              <a:latin typeface="Merriweather"/>
              <a:ea typeface="Merriweather"/>
              <a:cs typeface="Merriweather"/>
              <a:sym typeface="Merriweather"/>
            </a:endParaRPr>
          </a:p>
          <a:p>
            <a:pPr indent="0" lvl="0" marL="0" rtl="0" algn="l">
              <a:spcBef>
                <a:spcPts val="1600"/>
              </a:spcBef>
              <a:spcAft>
                <a:spcPts val="1600"/>
              </a:spcAft>
              <a:buNone/>
            </a:pPr>
            <a:r>
              <a:t/>
            </a:r>
            <a:endParaRPr/>
          </a:p>
        </p:txBody>
      </p:sp>
      <p:pic>
        <p:nvPicPr>
          <p:cNvPr descr="How to Write, Association Mission Statements Examples" id="337" name="Google Shape;337;p18"/>
          <p:cNvPicPr preferRelativeResize="0"/>
          <p:nvPr/>
        </p:nvPicPr>
        <p:blipFill>
          <a:blip r:embed="rId3">
            <a:alphaModFix/>
          </a:blip>
          <a:stretch>
            <a:fillRect/>
          </a:stretch>
        </p:blipFill>
        <p:spPr>
          <a:xfrm>
            <a:off x="0" y="1044950"/>
            <a:ext cx="2381250" cy="2381250"/>
          </a:xfrm>
          <a:prstGeom prst="rect">
            <a:avLst/>
          </a:prstGeom>
          <a:noFill/>
          <a:ln>
            <a:noFill/>
          </a:ln>
        </p:spPr>
      </p:pic>
      <p:pic>
        <p:nvPicPr>
          <p:cNvPr descr="Principles &amp; Core Values - Endeavor Schools" id="338" name="Google Shape;338;p18"/>
          <p:cNvPicPr preferRelativeResize="0"/>
          <p:nvPr/>
        </p:nvPicPr>
        <p:blipFill>
          <a:blip r:embed="rId4">
            <a:alphaModFix/>
          </a:blip>
          <a:stretch>
            <a:fillRect/>
          </a:stretch>
        </p:blipFill>
        <p:spPr>
          <a:xfrm>
            <a:off x="0" y="3426200"/>
            <a:ext cx="4572000" cy="1717300"/>
          </a:xfrm>
          <a:prstGeom prst="rect">
            <a:avLst/>
          </a:prstGeom>
          <a:noFill/>
          <a:ln>
            <a:noFill/>
          </a:ln>
        </p:spPr>
      </p:pic>
      <p:pic>
        <p:nvPicPr>
          <p:cNvPr descr="Earn +20% More Selling Employee Training Courses Direct to Companies" id="339" name="Google Shape;339;p18"/>
          <p:cNvPicPr preferRelativeResize="0"/>
          <p:nvPr/>
        </p:nvPicPr>
        <p:blipFill>
          <a:blip r:embed="rId5">
            <a:alphaModFix/>
          </a:blip>
          <a:stretch>
            <a:fillRect/>
          </a:stretch>
        </p:blipFill>
        <p:spPr>
          <a:xfrm>
            <a:off x="2381250" y="1044950"/>
            <a:ext cx="2190750" cy="2381250"/>
          </a:xfrm>
          <a:prstGeom prst="rect">
            <a:avLst/>
          </a:prstGeom>
          <a:noFill/>
          <a:ln>
            <a:noFill/>
          </a:ln>
        </p:spPr>
      </p:pic>
      <p:sp>
        <p:nvSpPr>
          <p:cNvPr id="340" name="Google Shape;340;p18"/>
          <p:cNvSpPr txBox="1"/>
          <p:nvPr/>
        </p:nvSpPr>
        <p:spPr>
          <a:xfrm>
            <a:off x="8065250" y="4818850"/>
            <a:ext cx="107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Haley Ajimine</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4" name="Shape 344"/>
        <p:cNvGrpSpPr/>
        <p:nvPr/>
      </p:nvGrpSpPr>
      <p:grpSpPr>
        <a:xfrm>
          <a:off x="0" y="0"/>
          <a:ext cx="0" cy="0"/>
          <a:chOff x="0" y="0"/>
          <a:chExt cx="0" cy="0"/>
        </a:xfrm>
      </p:grpSpPr>
      <p:sp>
        <p:nvSpPr>
          <p:cNvPr id="345" name="Google Shape;345;p19"/>
          <p:cNvSpPr txBox="1"/>
          <p:nvPr>
            <p:ph idx="4294967295" type="title"/>
          </p:nvPr>
        </p:nvSpPr>
        <p:spPr>
          <a:xfrm>
            <a:off x="76200" y="76200"/>
            <a:ext cx="5591700" cy="5508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OB Application/Reasoning</a:t>
            </a:r>
            <a:endParaRPr sz="3100">
              <a:solidFill>
                <a:srgbClr val="FFFFFF"/>
              </a:solidFill>
              <a:latin typeface="Merriweather"/>
              <a:ea typeface="Merriweather"/>
              <a:cs typeface="Merriweather"/>
              <a:sym typeface="Merriweather"/>
            </a:endParaRPr>
          </a:p>
        </p:txBody>
      </p:sp>
      <p:sp>
        <p:nvSpPr>
          <p:cNvPr id="346" name="Google Shape;346;p19"/>
          <p:cNvSpPr txBox="1"/>
          <p:nvPr>
            <p:ph idx="4294967295" type="body"/>
          </p:nvPr>
        </p:nvSpPr>
        <p:spPr>
          <a:xfrm>
            <a:off x="0" y="1051950"/>
            <a:ext cx="4572000" cy="3039600"/>
          </a:xfrm>
          <a:prstGeom prst="rect">
            <a:avLst/>
          </a:prstGeom>
          <a:effectLst>
            <a:outerShdw blurRad="57150" rotWithShape="0" algn="bl" dir="5400000" dist="19050">
              <a:srgbClr val="000000">
                <a:alpha val="88000"/>
              </a:srgbClr>
            </a:outerShdw>
          </a:effectLst>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Merriweather"/>
              <a:buChar char="●"/>
            </a:pPr>
            <a:r>
              <a:rPr b="1" lang="en" sz="1600">
                <a:solidFill>
                  <a:srgbClr val="FFFFFF"/>
                </a:solidFill>
                <a:latin typeface="Merriweather"/>
                <a:ea typeface="Merriweather"/>
                <a:cs typeface="Merriweather"/>
                <a:sym typeface="Merriweather"/>
              </a:rPr>
              <a:t>Mission Statement</a:t>
            </a:r>
            <a:r>
              <a:rPr lang="en" sz="1600">
                <a:solidFill>
                  <a:srgbClr val="FFFFFF"/>
                </a:solidFill>
                <a:latin typeface="Merriweather"/>
                <a:ea typeface="Merriweather"/>
                <a:cs typeface="Merriweather"/>
                <a:sym typeface="Merriweather"/>
              </a:rPr>
              <a:t>: Formal summary of the aims and values of a company, organization, or individual</a:t>
            </a:r>
            <a:endParaRPr sz="1600">
              <a:solidFill>
                <a:srgbClr val="FFFFFF"/>
              </a:solidFill>
              <a:latin typeface="Merriweather"/>
              <a:ea typeface="Merriweather"/>
              <a:cs typeface="Merriweather"/>
              <a:sym typeface="Merriweather"/>
            </a:endParaRPr>
          </a:p>
          <a:p>
            <a:pPr indent="-330200" lvl="0" marL="457200" rtl="0" algn="l">
              <a:spcBef>
                <a:spcPts val="0"/>
              </a:spcBef>
              <a:spcAft>
                <a:spcPts val="0"/>
              </a:spcAft>
              <a:buClr>
                <a:srgbClr val="FFFFFF"/>
              </a:buClr>
              <a:buSzPts val="1600"/>
              <a:buFont typeface="Merriweather"/>
              <a:buChar char="●"/>
            </a:pPr>
            <a:r>
              <a:rPr b="1" lang="en" sz="1600">
                <a:solidFill>
                  <a:srgbClr val="FFFFFF"/>
                </a:solidFill>
                <a:latin typeface="Merriweather"/>
                <a:ea typeface="Merriweather"/>
                <a:cs typeface="Merriweather"/>
                <a:sym typeface="Merriweather"/>
              </a:rPr>
              <a:t>Core Values: </a:t>
            </a:r>
            <a:r>
              <a:rPr lang="en" sz="1600">
                <a:solidFill>
                  <a:srgbClr val="FFFFFF"/>
                </a:solidFill>
                <a:latin typeface="Merriweather"/>
                <a:ea typeface="Merriweather"/>
                <a:cs typeface="Merriweather"/>
                <a:sym typeface="Merriweather"/>
              </a:rPr>
              <a:t>The primary or dominant values that are accepted throughout the organization</a:t>
            </a:r>
            <a:endParaRPr sz="1600">
              <a:solidFill>
                <a:srgbClr val="FFFFFF"/>
              </a:solidFill>
              <a:latin typeface="Merriweather"/>
              <a:ea typeface="Merriweather"/>
              <a:cs typeface="Merriweather"/>
              <a:sym typeface="Merriweather"/>
            </a:endParaRPr>
          </a:p>
          <a:p>
            <a:pPr indent="-330200" lvl="0" marL="457200" rtl="0" algn="l">
              <a:spcBef>
                <a:spcPts val="0"/>
              </a:spcBef>
              <a:spcAft>
                <a:spcPts val="0"/>
              </a:spcAft>
              <a:buClr>
                <a:srgbClr val="FFFFFF"/>
              </a:buClr>
              <a:buSzPts val="1600"/>
              <a:buFont typeface="Merriweather"/>
              <a:buChar char="●"/>
            </a:pPr>
            <a:r>
              <a:rPr b="1" lang="en" sz="1600">
                <a:solidFill>
                  <a:srgbClr val="FFFFFF"/>
                </a:solidFill>
                <a:latin typeface="Merriweather"/>
                <a:ea typeface="Merriweather"/>
                <a:cs typeface="Merriweather"/>
                <a:sym typeface="Merriweather"/>
              </a:rPr>
              <a:t>Goal Setting Theory</a:t>
            </a:r>
            <a:r>
              <a:rPr lang="en" sz="1600">
                <a:solidFill>
                  <a:srgbClr val="FFFFFF"/>
                </a:solidFill>
                <a:latin typeface="Merriweather"/>
                <a:ea typeface="Merriweather"/>
                <a:cs typeface="Merriweather"/>
                <a:sym typeface="Merriweather"/>
              </a:rPr>
              <a:t>: A theory stating that specific and difficult goals, with feedback, lead to higher performance</a:t>
            </a:r>
            <a:endParaRPr sz="1600">
              <a:solidFill>
                <a:srgbClr val="FFFFFF"/>
              </a:solidFill>
              <a:latin typeface="Merriweather"/>
              <a:ea typeface="Merriweather"/>
              <a:cs typeface="Merriweather"/>
              <a:sym typeface="Merriweather"/>
            </a:endParaRPr>
          </a:p>
          <a:p>
            <a:pPr indent="-330200" lvl="0" marL="457200" rtl="0" algn="l">
              <a:spcBef>
                <a:spcPts val="0"/>
              </a:spcBef>
              <a:spcAft>
                <a:spcPts val="0"/>
              </a:spcAft>
              <a:buClr>
                <a:srgbClr val="FFFFFF"/>
              </a:buClr>
              <a:buSzPts val="1600"/>
              <a:buFont typeface="Merriweather"/>
              <a:buChar char="●"/>
            </a:pPr>
            <a:r>
              <a:rPr b="1" lang="en" sz="1600">
                <a:solidFill>
                  <a:srgbClr val="FFFFFF"/>
                </a:solidFill>
                <a:latin typeface="Merriweather"/>
                <a:ea typeface="Merriweather"/>
                <a:cs typeface="Merriweather"/>
                <a:sym typeface="Merriweather"/>
              </a:rPr>
              <a:t>S.M.A.R.T. goals</a:t>
            </a:r>
            <a:r>
              <a:rPr lang="en" sz="1600">
                <a:solidFill>
                  <a:srgbClr val="FFFFFF"/>
                </a:solidFill>
                <a:latin typeface="Merriweather"/>
                <a:ea typeface="Merriweather"/>
                <a:cs typeface="Merriweather"/>
                <a:sym typeface="Merriweather"/>
              </a:rPr>
              <a:t>: Specific, Measurable, Achievable, Realistic, Timely</a:t>
            </a:r>
            <a:endParaRPr sz="16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descr="The Importance of Setting SMART Goals" id="347" name="Google Shape;347;p19"/>
          <p:cNvPicPr preferRelativeResize="0"/>
          <p:nvPr/>
        </p:nvPicPr>
        <p:blipFill>
          <a:blip r:embed="rId3">
            <a:alphaModFix/>
          </a:blip>
          <a:stretch>
            <a:fillRect/>
          </a:stretch>
        </p:blipFill>
        <p:spPr>
          <a:xfrm>
            <a:off x="5498575" y="2414500"/>
            <a:ext cx="3645424" cy="2414501"/>
          </a:xfrm>
          <a:prstGeom prst="rect">
            <a:avLst/>
          </a:prstGeom>
          <a:noFill/>
          <a:ln>
            <a:noFill/>
          </a:ln>
        </p:spPr>
      </p:pic>
      <p:pic>
        <p:nvPicPr>
          <p:cNvPr descr="A Guide to Writing the Perfect Vision Statement (with Examples)" id="348" name="Google Shape;348;p19"/>
          <p:cNvPicPr preferRelativeResize="0"/>
          <p:nvPr/>
        </p:nvPicPr>
        <p:blipFill>
          <a:blip r:embed="rId4">
            <a:alphaModFix/>
          </a:blip>
          <a:stretch>
            <a:fillRect/>
          </a:stretch>
        </p:blipFill>
        <p:spPr>
          <a:xfrm>
            <a:off x="5498575" y="0"/>
            <a:ext cx="3645425" cy="2414500"/>
          </a:xfrm>
          <a:prstGeom prst="rect">
            <a:avLst/>
          </a:prstGeom>
          <a:noFill/>
          <a:ln>
            <a:noFill/>
          </a:ln>
        </p:spPr>
      </p:pic>
      <p:sp>
        <p:nvSpPr>
          <p:cNvPr id="349" name="Google Shape;349;p19"/>
          <p:cNvSpPr txBox="1"/>
          <p:nvPr/>
        </p:nvSpPr>
        <p:spPr>
          <a:xfrm>
            <a:off x="8065250" y="4818850"/>
            <a:ext cx="10788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Haley Ajimine</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53" name="Shape 353"/>
        <p:cNvGrpSpPr/>
        <p:nvPr/>
      </p:nvGrpSpPr>
      <p:grpSpPr>
        <a:xfrm>
          <a:off x="0" y="0"/>
          <a:ext cx="0" cy="0"/>
          <a:chOff x="0" y="0"/>
          <a:chExt cx="0" cy="0"/>
        </a:xfrm>
      </p:grpSpPr>
      <p:sp>
        <p:nvSpPr>
          <p:cNvPr id="354" name="Google Shape;354;p20"/>
          <p:cNvSpPr txBox="1"/>
          <p:nvPr>
            <p:ph idx="4294967295" type="title"/>
          </p:nvPr>
        </p:nvSpPr>
        <p:spPr>
          <a:xfrm>
            <a:off x="0" y="0"/>
            <a:ext cx="4572000" cy="1116000"/>
          </a:xfrm>
          <a:prstGeom prst="rect">
            <a:avLst/>
          </a:prstGeom>
          <a:effectLst>
            <a:outerShdw blurRad="57150" rotWithShape="0" algn="bl" dir="5400000" dist="19050">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Step 3: Redesign Commission System </a:t>
            </a:r>
            <a:endParaRPr sz="31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55" name="Google Shape;355;p20"/>
          <p:cNvSpPr txBox="1"/>
          <p:nvPr>
            <p:ph idx="4294967295" type="body"/>
          </p:nvPr>
        </p:nvSpPr>
        <p:spPr>
          <a:xfrm>
            <a:off x="4572000" y="81150"/>
            <a:ext cx="4572000" cy="5062500"/>
          </a:xfrm>
          <a:prstGeom prst="rect">
            <a:avLst/>
          </a:prstGeom>
          <a:ln>
            <a:noFill/>
          </a:ln>
          <a:effectLst>
            <a:outerShdw blurRad="57150" rotWithShape="0" algn="bl" dir="5400000" dist="19050">
              <a:srgbClr val="000000">
                <a:alpha val="98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FFFFFF"/>
                </a:solidFill>
                <a:latin typeface="Merriweather"/>
                <a:ea typeface="Merriweather"/>
                <a:cs typeface="Merriweather"/>
                <a:sym typeface="Merriweather"/>
              </a:rPr>
              <a:t>Tangibles we want to accomplish: </a:t>
            </a:r>
            <a:endParaRPr b="1" sz="1700">
              <a:solidFill>
                <a:srgbClr val="FFFFFF"/>
              </a:solidFill>
              <a:latin typeface="Merriweather"/>
              <a:ea typeface="Merriweather"/>
              <a:cs typeface="Merriweather"/>
              <a:sym typeface="Merriweather"/>
            </a:endParaRPr>
          </a:p>
          <a:p>
            <a:pPr indent="0" lvl="0" marL="0" rtl="0" algn="l">
              <a:spcBef>
                <a:spcPts val="0"/>
              </a:spcBef>
              <a:spcAft>
                <a:spcPts val="0"/>
              </a:spcAft>
              <a:buNone/>
            </a:pPr>
            <a:r>
              <a:t/>
            </a:r>
            <a:endParaRPr b="1" sz="17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Have specific goals for them to meet each shift</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Visual representation of top performers</a:t>
            </a:r>
            <a:endParaRPr sz="1500">
              <a:solidFill>
                <a:srgbClr val="FFFFFF"/>
              </a:solidFill>
              <a:latin typeface="Merriweather"/>
              <a:ea typeface="Merriweather"/>
              <a:cs typeface="Merriweather"/>
              <a:sym typeface="Merriweather"/>
            </a:endParaRPr>
          </a:p>
          <a:p>
            <a:pPr indent="-323850" lvl="1" marL="9144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Rewards/recognition for consistency or new goals achieved(monthly employee)</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Change commission system; schedule based on performance</a:t>
            </a:r>
            <a:endParaRPr sz="1500">
              <a:solidFill>
                <a:srgbClr val="FFFFFF"/>
              </a:solidFill>
              <a:latin typeface="Merriweather"/>
              <a:ea typeface="Merriweather"/>
              <a:cs typeface="Merriweather"/>
              <a:sym typeface="Merriweather"/>
            </a:endParaRPr>
          </a:p>
          <a:p>
            <a:pPr indent="-323850" lvl="1" marL="9144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Have each employee on file - track infractions(absence, tardiness,etc.)</a:t>
            </a:r>
            <a:endParaRPr sz="1500">
              <a:solidFill>
                <a:srgbClr val="FFFFFF"/>
              </a:solidFill>
              <a:latin typeface="Merriweather"/>
              <a:ea typeface="Merriweather"/>
              <a:cs typeface="Merriweather"/>
              <a:sym typeface="Merriweather"/>
            </a:endParaRPr>
          </a:p>
          <a:p>
            <a:pPr indent="-323850" lvl="1" marL="9144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Changes attitude toward work</a:t>
            </a:r>
            <a:endParaRPr sz="1500">
              <a:solidFill>
                <a:srgbClr val="FFFFFF"/>
              </a:solidFill>
              <a:latin typeface="Merriweather"/>
              <a:ea typeface="Merriweather"/>
              <a:cs typeface="Merriweather"/>
              <a:sym typeface="Merriweather"/>
            </a:endParaRPr>
          </a:p>
          <a:p>
            <a:pPr indent="-323850" lvl="1" marL="9144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Eventually over time…</a:t>
            </a:r>
            <a:endParaRPr sz="1500">
              <a:solidFill>
                <a:srgbClr val="FFFFFF"/>
              </a:solidFill>
              <a:latin typeface="Merriweather"/>
              <a:ea typeface="Merriweather"/>
              <a:cs typeface="Merriweather"/>
              <a:sym typeface="Merriweather"/>
            </a:endParaRPr>
          </a:p>
          <a:p>
            <a:pPr indent="-323850" lvl="2" marL="13716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Job Redesign/Terminate</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Largest numbers for important ratios - separate prize</a:t>
            </a:r>
            <a:endParaRPr sz="1500">
              <a:solidFill>
                <a:srgbClr val="FFFFFF"/>
              </a:solidFill>
              <a:latin typeface="Merriweather"/>
              <a:ea typeface="Merriweather"/>
              <a:cs typeface="Merriweather"/>
              <a:sym typeface="Merriweather"/>
            </a:endParaRPr>
          </a:p>
          <a:p>
            <a:pPr indent="-323850" lvl="0" marL="457200" rtl="0" algn="l">
              <a:spcBef>
                <a:spcPts val="0"/>
              </a:spcBef>
              <a:spcAft>
                <a:spcPts val="0"/>
              </a:spcAft>
              <a:buClr>
                <a:srgbClr val="FFFFFF"/>
              </a:buClr>
              <a:buSzPts val="1500"/>
              <a:buFont typeface="Merriweather"/>
              <a:buChar char="●"/>
            </a:pPr>
            <a:r>
              <a:rPr lang="en" sz="1500">
                <a:solidFill>
                  <a:srgbClr val="FFFFFF"/>
                </a:solidFill>
                <a:latin typeface="Merriweather"/>
                <a:ea typeface="Merriweather"/>
                <a:cs typeface="Merriweather"/>
                <a:sym typeface="Merriweather"/>
              </a:rPr>
              <a:t>Employee Discount</a:t>
            </a:r>
            <a:endParaRPr sz="1500">
              <a:solidFill>
                <a:srgbClr val="FFFFFF"/>
              </a:solidFill>
              <a:latin typeface="Merriweather"/>
              <a:ea typeface="Merriweather"/>
              <a:cs typeface="Merriweather"/>
              <a:sym typeface="Merriweather"/>
            </a:endParaRPr>
          </a:p>
        </p:txBody>
      </p:sp>
      <p:pic>
        <p:nvPicPr>
          <p:cNvPr descr="Got Scheduling Headaches? You're Not Alone | SCORE" id="356" name="Google Shape;356;p20"/>
          <p:cNvPicPr preferRelativeResize="0"/>
          <p:nvPr/>
        </p:nvPicPr>
        <p:blipFill>
          <a:blip r:embed="rId3">
            <a:alphaModFix/>
          </a:blip>
          <a:stretch>
            <a:fillRect/>
          </a:stretch>
        </p:blipFill>
        <p:spPr>
          <a:xfrm>
            <a:off x="0" y="1055075"/>
            <a:ext cx="4572000" cy="1978275"/>
          </a:xfrm>
          <a:prstGeom prst="rect">
            <a:avLst/>
          </a:prstGeom>
          <a:noFill/>
          <a:ln>
            <a:noFill/>
          </a:ln>
        </p:spPr>
      </p:pic>
      <p:pic>
        <p:nvPicPr>
          <p:cNvPr descr="Amazon.com: $50 Mastercard Gift Card (plus $4.95 Purchase Fee ..." id="357" name="Google Shape;357;p20"/>
          <p:cNvPicPr preferRelativeResize="0"/>
          <p:nvPr/>
        </p:nvPicPr>
        <p:blipFill>
          <a:blip r:embed="rId4">
            <a:alphaModFix/>
          </a:blip>
          <a:stretch>
            <a:fillRect/>
          </a:stretch>
        </p:blipFill>
        <p:spPr>
          <a:xfrm>
            <a:off x="0" y="3033350"/>
            <a:ext cx="1593282" cy="2110150"/>
          </a:xfrm>
          <a:prstGeom prst="rect">
            <a:avLst/>
          </a:prstGeom>
          <a:noFill/>
          <a:ln>
            <a:noFill/>
          </a:ln>
        </p:spPr>
      </p:pic>
      <p:pic>
        <p:nvPicPr>
          <p:cNvPr descr="Starbucks Catastrophe Pay Extends to Employees Affected by ..." id="358" name="Google Shape;358;p20"/>
          <p:cNvPicPr preferRelativeResize="0"/>
          <p:nvPr/>
        </p:nvPicPr>
        <p:blipFill>
          <a:blip r:embed="rId5">
            <a:alphaModFix/>
          </a:blip>
          <a:stretch>
            <a:fillRect/>
          </a:stretch>
        </p:blipFill>
        <p:spPr>
          <a:xfrm>
            <a:off x="3167450" y="3033350"/>
            <a:ext cx="1404549" cy="2110150"/>
          </a:xfrm>
          <a:prstGeom prst="rect">
            <a:avLst/>
          </a:prstGeom>
          <a:noFill/>
          <a:ln>
            <a:noFill/>
          </a:ln>
        </p:spPr>
      </p:pic>
      <p:pic>
        <p:nvPicPr>
          <p:cNvPr descr="Is gamification a winner for employee engagement? | All Things IC" id="359" name="Google Shape;359;p20"/>
          <p:cNvPicPr preferRelativeResize="0"/>
          <p:nvPr/>
        </p:nvPicPr>
        <p:blipFill>
          <a:blip r:embed="rId6">
            <a:alphaModFix/>
          </a:blip>
          <a:stretch>
            <a:fillRect/>
          </a:stretch>
        </p:blipFill>
        <p:spPr>
          <a:xfrm>
            <a:off x="1593275" y="3033350"/>
            <a:ext cx="1574172" cy="2110150"/>
          </a:xfrm>
          <a:prstGeom prst="rect">
            <a:avLst/>
          </a:prstGeom>
          <a:noFill/>
          <a:ln>
            <a:noFill/>
          </a:ln>
        </p:spPr>
      </p:pic>
      <p:sp>
        <p:nvSpPr>
          <p:cNvPr id="360" name="Google Shape;360;p20"/>
          <p:cNvSpPr txBox="1"/>
          <p:nvPr/>
        </p:nvSpPr>
        <p:spPr>
          <a:xfrm>
            <a:off x="7739425" y="4798575"/>
            <a:ext cx="14046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Alexandra Morales</a:t>
            </a:r>
            <a:endParaRPr sz="1000">
              <a:solidFill>
                <a:srgbClr val="FFFFFF"/>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64" name="Shape 364"/>
        <p:cNvGrpSpPr/>
        <p:nvPr/>
      </p:nvGrpSpPr>
      <p:grpSpPr>
        <a:xfrm>
          <a:off x="0" y="0"/>
          <a:ext cx="0" cy="0"/>
          <a:chOff x="0" y="0"/>
          <a:chExt cx="0" cy="0"/>
        </a:xfrm>
      </p:grpSpPr>
      <p:sp>
        <p:nvSpPr>
          <p:cNvPr id="365" name="Google Shape;365;p21"/>
          <p:cNvSpPr txBox="1"/>
          <p:nvPr>
            <p:ph idx="4294967295" type="title"/>
          </p:nvPr>
        </p:nvSpPr>
        <p:spPr>
          <a:xfrm>
            <a:off x="76200" y="76200"/>
            <a:ext cx="5498100" cy="699600"/>
          </a:xfrm>
          <a:prstGeom prst="rect">
            <a:avLst/>
          </a:prstGeom>
          <a:effectLst>
            <a:outerShdw blurRad="57150" rotWithShape="0" algn="bl" dir="5400000" dist="19050">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FFFFFF"/>
                </a:solidFill>
                <a:latin typeface="Merriweather"/>
                <a:ea typeface="Merriweather"/>
                <a:cs typeface="Merriweather"/>
                <a:sym typeface="Merriweather"/>
              </a:rPr>
              <a:t>OB Application/Reasoning</a:t>
            </a:r>
            <a:endParaRPr sz="3100">
              <a:solidFill>
                <a:srgbClr val="FFFFFF"/>
              </a:solidFill>
              <a:latin typeface="Merriweather"/>
              <a:ea typeface="Merriweather"/>
              <a:cs typeface="Merriweather"/>
              <a:sym typeface="Merriweather"/>
            </a:endParaRPr>
          </a:p>
        </p:txBody>
      </p:sp>
      <p:sp>
        <p:nvSpPr>
          <p:cNvPr id="366" name="Google Shape;366;p21"/>
          <p:cNvSpPr txBox="1"/>
          <p:nvPr>
            <p:ph idx="4294967295" type="body"/>
          </p:nvPr>
        </p:nvSpPr>
        <p:spPr>
          <a:xfrm>
            <a:off x="0" y="793450"/>
            <a:ext cx="4572000" cy="4350000"/>
          </a:xfrm>
          <a:prstGeom prst="rect">
            <a:avLst/>
          </a:prstGeom>
          <a:ln>
            <a:noFill/>
          </a:ln>
          <a:effectLst>
            <a:outerShdw blurRad="57150" rotWithShape="0" algn="bl">
              <a:srgbClr val="000000"/>
            </a:outerShdw>
          </a:effectLst>
        </p:spPr>
        <p:txBody>
          <a:bodyPr anchorCtr="0" anchor="t" bIns="91425" lIns="91425" spcFirstLastPara="1" rIns="91425" wrap="square" tIns="91425">
            <a:noAutofit/>
          </a:bodyPr>
          <a:lstStyle/>
          <a:p>
            <a:pPr indent="-311150" lvl="0" marL="457200" rtl="0" algn="l">
              <a:spcBef>
                <a:spcPts val="0"/>
              </a:spcBef>
              <a:spcAft>
                <a:spcPts val="0"/>
              </a:spcAft>
              <a:buClr>
                <a:srgbClr val="FFFFFF"/>
              </a:buClr>
              <a:buSzPts val="1300"/>
              <a:buFont typeface="Merriweather"/>
              <a:buChar char="●"/>
            </a:pPr>
            <a:r>
              <a:rPr b="1" lang="en">
                <a:solidFill>
                  <a:srgbClr val="FFFFFF"/>
                </a:solidFill>
                <a:latin typeface="Merriweather"/>
                <a:ea typeface="Merriweather"/>
                <a:cs typeface="Merriweather"/>
                <a:sym typeface="Merriweather"/>
              </a:rPr>
              <a:t>Team Building</a:t>
            </a:r>
            <a:r>
              <a:rPr lang="en">
                <a:solidFill>
                  <a:srgbClr val="FFFFFF"/>
                </a:solidFill>
                <a:latin typeface="Merriweather"/>
                <a:ea typeface="Merriweather"/>
                <a:cs typeface="Merriweather"/>
                <a:sym typeface="Merriweather"/>
              </a:rPr>
              <a:t>: high interaction among team members to increase trust and openness</a:t>
            </a:r>
            <a:endParaRPr>
              <a:solidFill>
                <a:srgbClr val="FFFFFF"/>
              </a:solidFill>
              <a:latin typeface="Merriweather"/>
              <a:ea typeface="Merriweather"/>
              <a:cs typeface="Merriweather"/>
              <a:sym typeface="Merriweather"/>
            </a:endParaRPr>
          </a:p>
          <a:p>
            <a:pPr indent="-311150" lvl="1" marL="914400" rtl="0" algn="l">
              <a:spcBef>
                <a:spcPts val="1000"/>
              </a:spcBef>
              <a:spcAft>
                <a:spcPts val="0"/>
              </a:spcAft>
              <a:buClr>
                <a:srgbClr val="FFFFFF"/>
              </a:buClr>
              <a:buSzPts val="1300"/>
              <a:buFont typeface="Merriweather"/>
              <a:buChar char="○"/>
            </a:pPr>
            <a:r>
              <a:rPr lang="en" sz="1300">
                <a:solidFill>
                  <a:srgbClr val="FFFFFF"/>
                </a:solidFill>
                <a:latin typeface="Merriweather"/>
                <a:ea typeface="Merriweather"/>
                <a:cs typeface="Merriweather"/>
                <a:sym typeface="Merriweather"/>
              </a:rPr>
              <a:t>Seeing team members rewarded will encourage similar performances</a:t>
            </a:r>
            <a:endParaRPr sz="1300">
              <a:solidFill>
                <a:srgbClr val="FFFFFF"/>
              </a:solidFill>
              <a:latin typeface="Merriweather"/>
              <a:ea typeface="Merriweather"/>
              <a:cs typeface="Merriweather"/>
              <a:sym typeface="Merriweather"/>
            </a:endParaRPr>
          </a:p>
          <a:p>
            <a:pPr indent="-311150" lvl="0" marL="457200" rtl="0" algn="l">
              <a:spcBef>
                <a:spcPts val="1000"/>
              </a:spcBef>
              <a:spcAft>
                <a:spcPts val="0"/>
              </a:spcAft>
              <a:buClr>
                <a:srgbClr val="FFFFFF"/>
              </a:buClr>
              <a:buSzPts val="1300"/>
              <a:buFont typeface="Merriweather"/>
              <a:buChar char="●"/>
            </a:pPr>
            <a:r>
              <a:rPr b="1" lang="en">
                <a:solidFill>
                  <a:srgbClr val="FFFFFF"/>
                </a:solidFill>
                <a:latin typeface="Merriweather"/>
                <a:ea typeface="Merriweather"/>
                <a:cs typeface="Merriweather"/>
                <a:sym typeface="Merriweather"/>
              </a:rPr>
              <a:t>Redesigning jobs</a:t>
            </a:r>
            <a:r>
              <a:rPr lang="en">
                <a:solidFill>
                  <a:srgbClr val="FFFFFF"/>
                </a:solidFill>
                <a:latin typeface="Merriweather"/>
                <a:ea typeface="Merriweather"/>
                <a:cs typeface="Merriweather"/>
                <a:sym typeface="Merriweather"/>
              </a:rPr>
              <a:t>: giving employees more responsibility, more meaningful work, more autonomy, and increased feedback gives employees greater control over work activities and can lessen their dependence on others</a:t>
            </a:r>
            <a:endParaRPr>
              <a:solidFill>
                <a:srgbClr val="FFFFFF"/>
              </a:solidFill>
              <a:latin typeface="Merriweather"/>
              <a:ea typeface="Merriweather"/>
              <a:cs typeface="Merriweather"/>
              <a:sym typeface="Merriweather"/>
            </a:endParaRPr>
          </a:p>
          <a:p>
            <a:pPr indent="-298450" lvl="0" marL="457200" rtl="0" algn="l">
              <a:spcBef>
                <a:spcPts val="1000"/>
              </a:spcBef>
              <a:spcAft>
                <a:spcPts val="0"/>
              </a:spcAft>
              <a:buClr>
                <a:srgbClr val="FFFFFF"/>
              </a:buClr>
              <a:buSzPts val="1100"/>
              <a:buFont typeface="Merriweather"/>
              <a:buChar char="●"/>
            </a:pPr>
            <a:r>
              <a:rPr b="1" lang="en">
                <a:solidFill>
                  <a:srgbClr val="FFFFFF"/>
                </a:solidFill>
                <a:latin typeface="Merriweather"/>
                <a:ea typeface="Merriweather"/>
                <a:cs typeface="Merriweather"/>
                <a:sym typeface="Merriweather"/>
              </a:rPr>
              <a:t>Organizational Communication</a:t>
            </a:r>
            <a:r>
              <a:rPr lang="en">
                <a:solidFill>
                  <a:srgbClr val="FFFFFF"/>
                </a:solidFill>
                <a:latin typeface="Merriweather"/>
                <a:ea typeface="Merriweather"/>
                <a:cs typeface="Merriweather"/>
                <a:sym typeface="Merriweather"/>
              </a:rPr>
              <a:t>: reducing uncertainty by lessening role ambiguity and role conflict </a:t>
            </a:r>
            <a:endParaRPr>
              <a:solidFill>
                <a:srgbClr val="FFFFFF"/>
              </a:solidFill>
              <a:latin typeface="Merriweather"/>
              <a:ea typeface="Merriweather"/>
              <a:cs typeface="Merriweather"/>
              <a:sym typeface="Merriweather"/>
            </a:endParaRPr>
          </a:p>
          <a:p>
            <a:pPr indent="-304800" lvl="1" marL="914400" rtl="0" algn="l">
              <a:spcBef>
                <a:spcPts val="1000"/>
              </a:spcBef>
              <a:spcAft>
                <a:spcPts val="0"/>
              </a:spcAft>
              <a:buClr>
                <a:srgbClr val="FFFFFF"/>
              </a:buClr>
              <a:buSzPts val="1200"/>
              <a:buFont typeface="Merriweather"/>
              <a:buChar char="○"/>
            </a:pPr>
            <a:r>
              <a:rPr lang="en" sz="1200">
                <a:solidFill>
                  <a:srgbClr val="FFFFFF"/>
                </a:solidFill>
                <a:latin typeface="Merriweather"/>
                <a:ea typeface="Merriweather"/>
                <a:cs typeface="Merriweather"/>
                <a:sym typeface="Merriweather"/>
              </a:rPr>
              <a:t>Recognizing the importance of good sales performance and its relationship with compensation/scheduling</a:t>
            </a:r>
            <a:endParaRPr sz="1200">
              <a:solidFill>
                <a:srgbClr val="FFFFFF"/>
              </a:solidFill>
              <a:latin typeface="Merriweather"/>
              <a:ea typeface="Merriweather"/>
              <a:cs typeface="Merriweather"/>
              <a:sym typeface="Merriweather"/>
            </a:endParaRPr>
          </a:p>
          <a:p>
            <a:pPr indent="0" lvl="0" marL="0" rtl="0" algn="l">
              <a:spcBef>
                <a:spcPts val="1000"/>
              </a:spcBef>
              <a:spcAft>
                <a:spcPts val="1600"/>
              </a:spcAft>
              <a:buNone/>
            </a:pPr>
            <a:r>
              <a:t/>
            </a:r>
            <a:endParaRPr sz="1200">
              <a:latin typeface="Merriweather"/>
              <a:ea typeface="Merriweather"/>
              <a:cs typeface="Merriweather"/>
              <a:sym typeface="Merriweather"/>
            </a:endParaRPr>
          </a:p>
        </p:txBody>
      </p:sp>
      <p:sp>
        <p:nvSpPr>
          <p:cNvPr id="367" name="Google Shape;367;p21"/>
          <p:cNvSpPr txBox="1"/>
          <p:nvPr/>
        </p:nvSpPr>
        <p:spPr>
          <a:xfrm>
            <a:off x="7739425" y="4798575"/>
            <a:ext cx="14046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Merriweather"/>
                <a:ea typeface="Merriweather"/>
                <a:cs typeface="Merriweather"/>
                <a:sym typeface="Merriweather"/>
              </a:rPr>
              <a:t>Alexandra Morales</a:t>
            </a:r>
            <a:endParaRPr sz="1000">
              <a:solidFill>
                <a:srgbClr val="FFFFFF"/>
              </a:solidFill>
              <a:latin typeface="Merriweather"/>
              <a:ea typeface="Merriweather"/>
              <a:cs typeface="Merriweather"/>
              <a:sym typeface="Merriweather"/>
            </a:endParaRPr>
          </a:p>
        </p:txBody>
      </p:sp>
      <p:pic>
        <p:nvPicPr>
          <p:cNvPr descr="18 Productive Team Building Activities That Actually Work - nTask" id="368" name="Google Shape;368;p21"/>
          <p:cNvPicPr preferRelativeResize="0"/>
          <p:nvPr/>
        </p:nvPicPr>
        <p:blipFill>
          <a:blip r:embed="rId3">
            <a:alphaModFix/>
          </a:blip>
          <a:stretch>
            <a:fillRect/>
          </a:stretch>
        </p:blipFill>
        <p:spPr>
          <a:xfrm>
            <a:off x="4572000" y="775800"/>
            <a:ext cx="4572000" cy="2254975"/>
          </a:xfrm>
          <a:prstGeom prst="rect">
            <a:avLst/>
          </a:prstGeom>
          <a:noFill/>
          <a:ln>
            <a:noFill/>
          </a:ln>
        </p:spPr>
      </p:pic>
      <p:pic>
        <p:nvPicPr>
          <p:cNvPr descr="Employee Recognition and Reward System market sees great success ..." id="369" name="Google Shape;369;p21"/>
          <p:cNvPicPr preferRelativeResize="0"/>
          <p:nvPr/>
        </p:nvPicPr>
        <p:blipFill>
          <a:blip r:embed="rId4">
            <a:alphaModFix/>
          </a:blip>
          <a:stretch>
            <a:fillRect/>
          </a:stretch>
        </p:blipFill>
        <p:spPr>
          <a:xfrm>
            <a:off x="4572025" y="2739150"/>
            <a:ext cx="4572000" cy="201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