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1"/>
  </p:notesMasterIdLst>
  <p:sldIdLst>
    <p:sldId id="256" r:id="rId2"/>
    <p:sldId id="261" r:id="rId3"/>
    <p:sldId id="285" r:id="rId4"/>
    <p:sldId id="290" r:id="rId5"/>
    <p:sldId id="291" r:id="rId6"/>
    <p:sldId id="292" r:id="rId7"/>
    <p:sldId id="293" r:id="rId8"/>
    <p:sldId id="295" r:id="rId9"/>
    <p:sldId id="288" r:id="rId10"/>
    <p:sldId id="284" r:id="rId11"/>
    <p:sldId id="296" r:id="rId12"/>
    <p:sldId id="298" r:id="rId13"/>
    <p:sldId id="299" r:id="rId14"/>
    <p:sldId id="300" r:id="rId15"/>
    <p:sldId id="303" r:id="rId16"/>
    <p:sldId id="305" r:id="rId17"/>
    <p:sldId id="309" r:id="rId18"/>
    <p:sldId id="306" r:id="rId19"/>
    <p:sldId id="307" r:id="rId20"/>
    <p:sldId id="310" r:id="rId21"/>
    <p:sldId id="311" r:id="rId22"/>
    <p:sldId id="317" r:id="rId23"/>
    <p:sldId id="278" r:id="rId24"/>
    <p:sldId id="308" r:id="rId25"/>
    <p:sldId id="313" r:id="rId26"/>
    <p:sldId id="315" r:id="rId27"/>
    <p:sldId id="314" r:id="rId28"/>
    <p:sldId id="316" r:id="rId29"/>
    <p:sldId id="312" r:id="rId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Cambria Math" panose="02040503050406030204" pitchFamily="18" charset="0"/>
      <p:regular r:id="rId36"/>
    </p:embeddedFont>
    <p:embeddedFont>
      <p:font typeface="Encode Sans Semi Condensed" panose="020B0604020202020204" charset="0"/>
      <p:regular r:id="rId37"/>
      <p:bold r:id="rId38"/>
    </p:embeddedFont>
    <p:embeddedFont>
      <p:font typeface="Encode Sans Semi Condensed Light" panose="020B0604020202020204" charset="0"/>
      <p:regular r:id="rId39"/>
      <p:bold r:id="rId40"/>
    </p:embeddedFont>
    <p:embeddedFont>
      <p:font typeface="Encode Sans Semi Condensed SemiBold" panose="00000706000000000000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4145533-144A-43E0-B47E-208FB0E0F3AD}">
          <p14:sldIdLst>
            <p14:sldId id="256"/>
            <p14:sldId id="261"/>
          </p14:sldIdLst>
        </p14:section>
        <p14:section name="Introduction to SGE" id="{8D4E343A-1887-4635-9F0D-361269D9E22C}">
          <p14:sldIdLst>
            <p14:sldId id="285"/>
            <p14:sldId id="290"/>
            <p14:sldId id="291"/>
            <p14:sldId id="292"/>
            <p14:sldId id="293"/>
            <p14:sldId id="295"/>
          </p14:sldIdLst>
        </p14:section>
        <p14:section name="Problem Statement" id="{E21FB15F-9413-44C0-830C-1542D5E8F5A0}">
          <p14:sldIdLst>
            <p14:sldId id="288"/>
          </p14:sldIdLst>
        </p14:section>
        <p14:section name="Literature Review" id="{24591807-F791-4AC3-8581-2DC8CF9C3E82}">
          <p14:sldIdLst>
            <p14:sldId id="284"/>
          </p14:sldIdLst>
        </p14:section>
        <p14:section name="Methodology" id="{62851B0E-38BA-4B20-9FF6-2EC363599CF9}">
          <p14:sldIdLst>
            <p14:sldId id="296"/>
            <p14:sldId id="298"/>
            <p14:sldId id="299"/>
            <p14:sldId id="300"/>
            <p14:sldId id="303"/>
            <p14:sldId id="305"/>
          </p14:sldIdLst>
        </p14:section>
        <p14:section name="Results" id="{99869C96-0D1C-4279-AFA4-FF11F3AAC640}">
          <p14:sldIdLst>
            <p14:sldId id="309"/>
            <p14:sldId id="306"/>
            <p14:sldId id="307"/>
            <p14:sldId id="310"/>
            <p14:sldId id="311"/>
          </p14:sldIdLst>
        </p14:section>
        <p14:section name="Conclusion" id="{A2F2FC9D-4A24-43BB-9756-18149F2B17A2}">
          <p14:sldIdLst>
            <p14:sldId id="317"/>
            <p14:sldId id="278"/>
          </p14:sldIdLst>
        </p14:section>
        <p14:section name="Appendices" id="{16F112A7-EF18-4020-B2F0-BD47FD3E7395}">
          <p14:sldIdLst>
            <p14:sldId id="308"/>
            <p14:sldId id="313"/>
            <p14:sldId id="315"/>
            <p14:sldId id="314"/>
            <p14:sldId id="316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00"/>
    <a:srgbClr val="CCCC00"/>
    <a:srgbClr val="E2F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376551-4CF2-4E5D-9392-0A62061CCA80}">
  <a:tblStyle styleId="{5C376551-4CF2-4E5D-9392-0A62061CCA8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918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582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792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1351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6252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5915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velocity change in area equation for isentropic flow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4513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38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94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Recover pressure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191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Vital planes and areas are denoted from 0 to 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301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641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4F5876"/>
            </a:gs>
            <a:gs pos="100000">
              <a:srgbClr val="1D1F2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10800000">
            <a:off x="6904227" y="249339"/>
            <a:ext cx="2034302" cy="2271600"/>
            <a:chOff x="208025" y="2621275"/>
            <a:chExt cx="2034302" cy="2271600"/>
          </a:xfrm>
        </p:grpSpPr>
        <p:sp>
          <p:nvSpPr>
            <p:cNvPr id="11" name="Google Shape;11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208025" y="2621275"/>
            <a:ext cx="2034302" cy="2271600"/>
            <a:chOff x="208025" y="2621275"/>
            <a:chExt cx="2034302" cy="2271600"/>
          </a:xfrm>
        </p:grpSpPr>
        <p:sp>
          <p:nvSpPr>
            <p:cNvPr id="14" name="Google Shape;14;p2"/>
            <p:cNvSpPr/>
            <p:nvPr/>
          </p:nvSpPr>
          <p:spPr>
            <a:xfrm rot="-5400000" flipH="1">
              <a:off x="89375" y="2739925"/>
              <a:ext cx="2271600" cy="2034300"/>
            </a:xfrm>
            <a:prstGeom prst="parallelogram">
              <a:avLst>
                <a:gd name="adj" fmla="val 22770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617527" y="4047646"/>
              <a:ext cx="1624800" cy="380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10800000" flipH="1">
            <a:off x="624300" y="1092075"/>
            <a:ext cx="7895400" cy="2959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01000" y="173882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0" y="277661"/>
            <a:ext cx="7817376" cy="1293452"/>
            <a:chOff x="0" y="277661"/>
            <a:chExt cx="7817376" cy="1293452"/>
          </a:xfrm>
        </p:grpSpPr>
        <p:sp>
          <p:nvSpPr>
            <p:cNvPr id="39" name="Google Shape;39;p5"/>
            <p:cNvSpPr/>
            <p:nvPr/>
          </p:nvSpPr>
          <p:spPr>
            <a:xfrm rot="-5400000" flipH="1">
              <a:off x="112050" y="481364"/>
              <a:ext cx="9777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 rot="10800000">
              <a:off x="278209" y="1169850"/>
              <a:ext cx="927900" cy="2979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" name="Google Shape;41;p5"/>
            <p:cNvGrpSpPr/>
            <p:nvPr/>
          </p:nvGrpSpPr>
          <p:grpSpPr>
            <a:xfrm>
              <a:off x="284659" y="277661"/>
              <a:ext cx="7532717" cy="895903"/>
              <a:chOff x="0" y="266575"/>
              <a:chExt cx="6046490" cy="1687200"/>
            </a:xfrm>
          </p:grpSpPr>
          <p:sp>
            <p:nvSpPr>
              <p:cNvPr id="42" name="Google Shape;42;p5"/>
              <p:cNvSpPr/>
              <p:nvPr/>
            </p:nvSpPr>
            <p:spPr>
              <a:xfrm rot="10800000" flipH="1">
                <a:off x="0" y="266575"/>
                <a:ext cx="5867700" cy="16872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5"/>
              <p:cNvSpPr/>
              <p:nvPr/>
            </p:nvSpPr>
            <p:spPr>
              <a:xfrm rot="10800000">
                <a:off x="5864390" y="266658"/>
                <a:ext cx="182100" cy="1684500"/>
              </a:xfrm>
              <a:prstGeom prst="triangle">
                <a:avLst>
                  <a:gd name="adj" fmla="val 100000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" name="Google Shape;44;p5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45" name="Google Shape;45;p5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5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48" name="Google Shape;48;p5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⊳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▸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0"/>
          <p:cNvGrpSpPr/>
          <p:nvPr/>
        </p:nvGrpSpPr>
        <p:grpSpPr>
          <a:xfrm rot="10800000" flipH="1">
            <a:off x="8543953" y="4243733"/>
            <a:ext cx="600055" cy="374899"/>
            <a:chOff x="5211448" y="3165393"/>
            <a:chExt cx="1477967" cy="784800"/>
          </a:xfrm>
        </p:grpSpPr>
        <p:sp>
          <p:nvSpPr>
            <p:cNvPr id="110" name="Google Shape;110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0"/>
          <p:cNvGrpSpPr/>
          <p:nvPr/>
        </p:nvGrpSpPr>
        <p:grpSpPr>
          <a:xfrm flipH="1">
            <a:off x="8385351" y="4612318"/>
            <a:ext cx="758573" cy="531131"/>
            <a:chOff x="0" y="266575"/>
            <a:chExt cx="7503194" cy="1687200"/>
          </a:xfrm>
        </p:grpSpPr>
        <p:sp>
          <p:nvSpPr>
            <p:cNvPr id="113" name="Google Shape;113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1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6" name="Google Shape;116;p10"/>
          <p:cNvGrpSpPr/>
          <p:nvPr/>
        </p:nvGrpSpPr>
        <p:grpSpPr>
          <a:xfrm flipH="1">
            <a:off x="1" y="524824"/>
            <a:ext cx="600055" cy="374899"/>
            <a:chOff x="5211448" y="3165393"/>
            <a:chExt cx="1477967" cy="784800"/>
          </a:xfrm>
        </p:grpSpPr>
        <p:sp>
          <p:nvSpPr>
            <p:cNvPr id="117" name="Google Shape;117;p10"/>
            <p:cNvSpPr/>
            <p:nvPr/>
          </p:nvSpPr>
          <p:spPr>
            <a:xfrm rot="-5400000" flipH="1">
              <a:off x="5558565" y="2819343"/>
              <a:ext cx="784800" cy="147690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0"/>
            <p:cNvSpPr/>
            <p:nvPr/>
          </p:nvSpPr>
          <p:spPr>
            <a:xfrm rot="10800000" flipH="1">
              <a:off x="5211448" y="3169975"/>
              <a:ext cx="1477800" cy="3897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0"/>
          <p:cNvGrpSpPr/>
          <p:nvPr/>
        </p:nvGrpSpPr>
        <p:grpSpPr>
          <a:xfrm rot="10800000" flipH="1">
            <a:off x="84" y="8"/>
            <a:ext cx="758573" cy="531131"/>
            <a:chOff x="0" y="266575"/>
            <a:chExt cx="7503194" cy="1687200"/>
          </a:xfrm>
        </p:grpSpPr>
        <p:sp>
          <p:nvSpPr>
            <p:cNvPr id="120" name="Google Shape;120;p10"/>
            <p:cNvSpPr/>
            <p:nvPr/>
          </p:nvSpPr>
          <p:spPr>
            <a:xfrm rot="10800000" flipH="1">
              <a:off x="0" y="266575"/>
              <a:ext cx="5867700" cy="16872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0"/>
            <p:cNvSpPr/>
            <p:nvPr/>
          </p:nvSpPr>
          <p:spPr>
            <a:xfrm rot="10800000">
              <a:off x="5808794" y="266660"/>
              <a:ext cx="1694400" cy="1684500"/>
            </a:xfrm>
            <a:prstGeom prst="triangle">
              <a:avLst>
                <a:gd name="adj" fmla="val 100000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1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ncode Sans Semi Condensed SemiBold"/>
              <a:buNone/>
              <a:defRPr sz="32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0125" y="1553800"/>
            <a:ext cx="6915300" cy="30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Encode Sans Semi Condensed Light"/>
              <a:buChar char="⊳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▸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Encode Sans Semi Condensed SemiBold"/>
                <a:ea typeface="Encode Sans Semi Condensed SemiBold"/>
                <a:cs typeface="Encode Sans Semi Condensed SemiBold"/>
                <a:sym typeface="Encode Sans Semi Condensed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ctrTitle"/>
          </p:nvPr>
        </p:nvSpPr>
        <p:spPr>
          <a:xfrm>
            <a:off x="1101000" y="1700405"/>
            <a:ext cx="6942000" cy="166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SG" sz="4000" dirty="0"/>
              <a:t>Supersonic Gas Ejector Design and Performance Evaluation</a:t>
            </a:r>
            <a:br>
              <a:rPr lang="en-SG" sz="4000" dirty="0"/>
            </a:br>
            <a:r>
              <a:rPr lang="en-SG" sz="1200" dirty="0"/>
              <a:t>Muhammad Hazim Bin Sulaiman (A0155095B)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ESDU 84029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SG" sz="1800" dirty="0"/>
              <a:t>Ejectors and jet pumps: Design and performance for compressible flow</a:t>
            </a:r>
          </a:p>
          <a:p>
            <a:pPr lvl="0"/>
            <a:r>
              <a:rPr lang="en-SG" sz="1800" dirty="0"/>
              <a:t>Quick Design Method and Detailed Design Method</a:t>
            </a:r>
          </a:p>
          <a:p>
            <a:pPr lvl="0"/>
            <a:r>
              <a:rPr lang="en-SG" sz="1800" dirty="0"/>
              <a:t>However, these methods are only applicable if the medium is air</a:t>
            </a:r>
          </a:p>
          <a:p>
            <a:pPr lvl="0"/>
            <a:r>
              <a:rPr lang="en-SG" sz="1800" dirty="0"/>
              <a:t>Equations are provided in the appendix of the ESDU84029 that are used to find the pressures within the gas ejector</a:t>
            </a:r>
          </a:p>
          <a:p>
            <a:pPr lvl="0"/>
            <a:endParaRPr lang="en-SG" sz="18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019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Methodology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SG" sz="1800" dirty="0"/>
              <a:t>Operating Conditions</a:t>
            </a:r>
          </a:p>
          <a:p>
            <a:pPr lvl="0"/>
            <a:r>
              <a:rPr lang="en-SG" sz="1800" dirty="0"/>
              <a:t>Fixed Parameters</a:t>
            </a:r>
          </a:p>
          <a:p>
            <a:pPr lvl="0"/>
            <a:r>
              <a:rPr lang="en-SG" sz="1800" dirty="0"/>
              <a:t>Equations</a:t>
            </a:r>
          </a:p>
          <a:p>
            <a:pPr lvl="0"/>
            <a:r>
              <a:rPr lang="en-SG" sz="1800" dirty="0"/>
              <a:t>Calculations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75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Operating Conditions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endParaRPr lang="en-SG" sz="1800"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24DDF4-09EE-4865-A407-E042C3668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74824"/>
              </p:ext>
            </p:extLst>
          </p:nvPr>
        </p:nvGraphicFramePr>
        <p:xfrm>
          <a:off x="1466219" y="2006732"/>
          <a:ext cx="6500311" cy="2463736"/>
        </p:xfrm>
        <a:graphic>
          <a:graphicData uri="http://schemas.openxmlformats.org/drawingml/2006/table">
            <a:tbl>
              <a:tblPr firstRow="1" firstCol="1" bandRow="1"/>
              <a:tblGrid>
                <a:gridCol w="1429118">
                  <a:extLst>
                    <a:ext uri="{9D8B030D-6E8A-4147-A177-3AD203B41FA5}">
                      <a16:colId xmlns:a16="http://schemas.microsoft.com/office/drawing/2014/main" val="1398655969"/>
                    </a:ext>
                  </a:extLst>
                </a:gridCol>
                <a:gridCol w="957208">
                  <a:extLst>
                    <a:ext uri="{9D8B030D-6E8A-4147-A177-3AD203B41FA5}">
                      <a16:colId xmlns:a16="http://schemas.microsoft.com/office/drawing/2014/main" val="1197643663"/>
                    </a:ext>
                  </a:extLst>
                </a:gridCol>
                <a:gridCol w="1429118">
                  <a:extLst>
                    <a:ext uri="{9D8B030D-6E8A-4147-A177-3AD203B41FA5}">
                      <a16:colId xmlns:a16="http://schemas.microsoft.com/office/drawing/2014/main" val="3395053934"/>
                    </a:ext>
                  </a:extLst>
                </a:gridCol>
                <a:gridCol w="957208">
                  <a:extLst>
                    <a:ext uri="{9D8B030D-6E8A-4147-A177-3AD203B41FA5}">
                      <a16:colId xmlns:a16="http://schemas.microsoft.com/office/drawing/2014/main" val="3900284282"/>
                    </a:ext>
                  </a:extLst>
                </a:gridCol>
                <a:gridCol w="1322017">
                  <a:extLst>
                    <a:ext uri="{9D8B030D-6E8A-4147-A177-3AD203B41FA5}">
                      <a16:colId xmlns:a16="http://schemas.microsoft.com/office/drawing/2014/main" val="2241608062"/>
                    </a:ext>
                  </a:extLst>
                </a:gridCol>
                <a:gridCol w="405642">
                  <a:extLst>
                    <a:ext uri="{9D8B030D-6E8A-4147-A177-3AD203B41FA5}">
                      <a16:colId xmlns:a16="http://schemas.microsoft.com/office/drawing/2014/main" val="822129545"/>
                    </a:ext>
                  </a:extLst>
                </a:gridCol>
              </a:tblGrid>
              <a:tr h="420550"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Primary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1" marR="94231" marT="47115" marB="4711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Secondary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1" marR="94231" marT="47115" marB="4711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Mixing Duct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4231" marR="94231" marT="47115" marB="4711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58940"/>
                  </a:ext>
                </a:extLst>
              </a:tr>
              <a:tr h="3315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SG" sz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(in Celsius)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SG" sz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(in Celsius)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SG" sz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 </a:t>
                      </a: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(in Celsius)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98666"/>
                  </a:ext>
                </a:extLst>
              </a:tr>
              <a:tr h="3315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SG" sz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(in Kelvin)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298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SG" sz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(in Kelvin)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298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SG" sz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 </a:t>
                      </a: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(in Kelvin)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298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615714"/>
                  </a:ext>
                </a:extLst>
              </a:tr>
              <a:tr h="3315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SG" sz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 </a:t>
                      </a: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(in Pa)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5.00E+05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en-SG" sz="1200" baseline="-25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 </a:t>
                      </a: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(in Pa)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4.00E+04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SG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SG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15043"/>
                  </a:ext>
                </a:extLst>
              </a:tr>
              <a:tr h="33154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Mass FR (in kg/s)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Mass FR (in kg/s)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Mass FR (in m</a:t>
                      </a:r>
                      <a:r>
                        <a:rPr lang="en-SG" sz="12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/s)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1.2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281935"/>
                  </a:ext>
                </a:extLst>
              </a:tr>
              <a:tr h="71702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Volumetric FR (in m</a:t>
                      </a:r>
                      <a:r>
                        <a:rPr lang="en-SG" sz="12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/s)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1.225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Volumetric FR (in m</a:t>
                      </a:r>
                      <a:r>
                        <a:rPr lang="en-SG" sz="1200" baseline="30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/s)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0.245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SG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SG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277" marR="72277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912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75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64A2-8921-4383-94B4-0D429848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Fixed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6027E-A95A-41E7-A709-3DFE2D61F6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D1D115-59C8-4173-AD5E-CF41D806E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728348"/>
              </p:ext>
            </p:extLst>
          </p:nvPr>
        </p:nvGraphicFramePr>
        <p:xfrm>
          <a:off x="1178104" y="1700036"/>
          <a:ext cx="5167036" cy="2856057"/>
        </p:xfrm>
        <a:graphic>
          <a:graphicData uri="http://schemas.openxmlformats.org/drawingml/2006/table">
            <a:tbl>
              <a:tblPr firstRow="1" firstCol="1" bandRow="1">
                <a:tableStyleId>{5C376551-4CF2-4E5D-9392-0A62061CCA80}</a:tableStyleId>
              </a:tblPr>
              <a:tblGrid>
                <a:gridCol w="1718596">
                  <a:extLst>
                    <a:ext uri="{9D8B030D-6E8A-4147-A177-3AD203B41FA5}">
                      <a16:colId xmlns:a16="http://schemas.microsoft.com/office/drawing/2014/main" val="1068325903"/>
                    </a:ext>
                  </a:extLst>
                </a:gridCol>
                <a:gridCol w="1221016">
                  <a:extLst>
                    <a:ext uri="{9D8B030D-6E8A-4147-A177-3AD203B41FA5}">
                      <a16:colId xmlns:a16="http://schemas.microsoft.com/office/drawing/2014/main" val="2970726353"/>
                    </a:ext>
                  </a:extLst>
                </a:gridCol>
                <a:gridCol w="636901">
                  <a:extLst>
                    <a:ext uri="{9D8B030D-6E8A-4147-A177-3AD203B41FA5}">
                      <a16:colId xmlns:a16="http://schemas.microsoft.com/office/drawing/2014/main" val="1732886654"/>
                    </a:ext>
                  </a:extLst>
                </a:gridCol>
                <a:gridCol w="1590523">
                  <a:extLst>
                    <a:ext uri="{9D8B030D-6E8A-4147-A177-3AD203B41FA5}">
                      <a16:colId xmlns:a16="http://schemas.microsoft.com/office/drawing/2014/main" val="1289726958"/>
                    </a:ext>
                  </a:extLst>
                </a:gridCol>
              </a:tblGrid>
              <a:tr h="340297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Diameters (in mm)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644" marR="102644" marT="51322" marB="51322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  <a:latin typeface="Encode Sans Semi Condensed" panose="020B0604020202020204" charset="0"/>
                        </a:rPr>
                        <a:t>Areas (in m^2)</a:t>
                      </a:r>
                      <a:endParaRPr lang="en-SG" sz="140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2644" marR="102644" marT="51322" marB="51322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201691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D0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200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A0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  <a:latin typeface="Encode Sans Semi Condensed" panose="020B0604020202020204" charset="0"/>
                        </a:rPr>
                        <a:t>0.031415</a:t>
                      </a:r>
                      <a:endParaRPr lang="en-SG" sz="140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extLst>
                  <a:ext uri="{0D108BD9-81ED-4DB2-BD59-A6C34878D82A}">
                    <a16:rowId xmlns:a16="http://schemas.microsoft.com/office/drawing/2014/main" val="4130533710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D1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60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  <a:latin typeface="Encode Sans Semi Condensed" panose="020B0604020202020204" charset="0"/>
                        </a:rPr>
                        <a:t>A1</a:t>
                      </a:r>
                      <a:endParaRPr lang="en-SG" sz="140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  <a:latin typeface="Encode Sans Semi Condensed" panose="020B0604020202020204" charset="0"/>
                        </a:rPr>
                        <a:t>0.002827</a:t>
                      </a:r>
                      <a:endParaRPr lang="en-SG" sz="140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extLst>
                  <a:ext uri="{0D108BD9-81ED-4DB2-BD59-A6C34878D82A}">
                    <a16:rowId xmlns:a16="http://schemas.microsoft.com/office/drawing/2014/main" val="3014924850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 err="1">
                          <a:effectLst/>
                          <a:latin typeface="Encode Sans Semi Condensed" panose="020B0604020202020204" charset="0"/>
                        </a:rPr>
                        <a:t>Dth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  <a:latin typeface="Encode Sans Semi Condensed" panose="020B0604020202020204" charset="0"/>
                        </a:rPr>
                        <a:t>23.97252</a:t>
                      </a:r>
                      <a:endParaRPr lang="en-SG" sz="140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 err="1">
                          <a:effectLst/>
                          <a:latin typeface="Encode Sans Semi Condensed" panose="020B0604020202020204" charset="0"/>
                        </a:rPr>
                        <a:t>Ath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  <a:latin typeface="Encode Sans Semi Condensed" panose="020B0604020202020204" charset="0"/>
                        </a:rPr>
                        <a:t>0.000451</a:t>
                      </a:r>
                      <a:endParaRPr lang="en-SG" sz="140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extLst>
                  <a:ext uri="{0D108BD9-81ED-4DB2-BD59-A6C34878D82A}">
                    <a16:rowId xmlns:a16="http://schemas.microsoft.com/office/drawing/2014/main" val="3097242954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De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33.90226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Ae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0.000903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extLst>
                  <a:ext uri="{0D108BD9-81ED-4DB2-BD59-A6C34878D82A}">
                    <a16:rowId xmlns:a16="http://schemas.microsoft.com/office/drawing/2014/main" val="576567708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D2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100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  <a:latin typeface="Encode Sans Semi Condensed" panose="020B0604020202020204" charset="0"/>
                        </a:rPr>
                        <a:t>A2</a:t>
                      </a:r>
                      <a:endParaRPr lang="en-SG" sz="140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0.007854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extLst>
                  <a:ext uri="{0D108BD9-81ED-4DB2-BD59-A6C34878D82A}">
                    <a16:rowId xmlns:a16="http://schemas.microsoft.com/office/drawing/2014/main" val="149952372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  <a:latin typeface="Encode Sans Semi Condensed" panose="020B0604020202020204" charset="0"/>
                        </a:rPr>
                        <a:t>D3</a:t>
                      </a:r>
                      <a:endParaRPr lang="en-SG" sz="140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150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  <a:latin typeface="Encode Sans Semi Condensed" panose="020B0604020202020204" charset="0"/>
                        </a:rPr>
                        <a:t>A3</a:t>
                      </a:r>
                      <a:endParaRPr lang="en-SG" sz="140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0.017671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extLst>
                  <a:ext uri="{0D108BD9-81ED-4DB2-BD59-A6C34878D82A}">
                    <a16:rowId xmlns:a16="http://schemas.microsoft.com/office/drawing/2014/main" val="183665077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D3'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33.90226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A3’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0.000903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extLst>
                  <a:ext uri="{0D108BD9-81ED-4DB2-BD59-A6C34878D82A}">
                    <a16:rowId xmlns:a16="http://schemas.microsoft.com/office/drawing/2014/main" val="3838721744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  <a:latin typeface="Encode Sans Semi Condensed" panose="020B0604020202020204" charset="0"/>
                        </a:rPr>
                        <a:t>D3"</a:t>
                      </a:r>
                      <a:endParaRPr lang="en-SG" sz="140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116.0977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A3”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0.010586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extLst>
                  <a:ext uri="{0D108BD9-81ED-4DB2-BD59-A6C34878D82A}">
                    <a16:rowId xmlns:a16="http://schemas.microsoft.com/office/drawing/2014/main" val="2835757595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>
                          <a:effectLst/>
                          <a:latin typeface="Encode Sans Semi Condensed" panose="020B0604020202020204" charset="0"/>
                        </a:rPr>
                        <a:t>D4</a:t>
                      </a:r>
                      <a:endParaRPr lang="en-SG" sz="140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150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A4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0.017671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extLst>
                  <a:ext uri="{0D108BD9-81ED-4DB2-BD59-A6C34878D82A}">
                    <a16:rowId xmlns:a16="http://schemas.microsoft.com/office/drawing/2014/main" val="4114382504"/>
                  </a:ext>
                </a:extLst>
              </a:tr>
              <a:tr h="2515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D5(to be varied)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-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A5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400" dirty="0">
                          <a:effectLst/>
                          <a:latin typeface="Encode Sans Semi Condensed" panose="020B0604020202020204" charset="0"/>
                        </a:rPr>
                        <a:t>-</a:t>
                      </a:r>
                      <a:endParaRPr lang="en-SG" sz="14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390" marR="100390" marT="0" marB="0" anchor="b"/>
                </a:tc>
                <a:extLst>
                  <a:ext uri="{0D108BD9-81ED-4DB2-BD59-A6C34878D82A}">
                    <a16:rowId xmlns:a16="http://schemas.microsoft.com/office/drawing/2014/main" val="22340660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A2583B-A7CD-4496-A543-8D5C07EBCE45}"/>
                  </a:ext>
                </a:extLst>
              </p:cNvPr>
              <p:cNvSpPr/>
              <p:nvPr/>
            </p:nvSpPr>
            <p:spPr>
              <a:xfrm>
                <a:off x="6526784" y="2258042"/>
                <a:ext cx="1439112" cy="62741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SG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ad>
                                <m:radPr>
                                  <m:degHide m:val="on"/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sSub>
                                    <m:sSubPr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SG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rad>
                            </m:e>
                          </m:acc>
                        </m:num>
                        <m:den>
                          <m:r>
                            <a:rPr lang="en-SG">
                              <a:latin typeface="Cambria Math" panose="02040503050406030204" pitchFamily="18" charset="0"/>
                            </a:rPr>
                            <m:t>0.685</m:t>
                          </m:r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A2583B-A7CD-4496-A543-8D5C07EBC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84" y="2258042"/>
                <a:ext cx="1439112" cy="6274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27B8D0C-3C99-47CA-AD8C-F9748F887BC7}"/>
                  </a:ext>
                </a:extLst>
              </p:cNvPr>
              <p:cNvSpPr/>
              <p:nvPr/>
            </p:nvSpPr>
            <p:spPr>
              <a:xfrm>
                <a:off x="6526784" y="3080936"/>
                <a:ext cx="2502566" cy="1078244"/>
              </a:xfrm>
              <a:prstGeom prst="rect">
                <a:avLst/>
              </a:prstGeom>
              <a:solidFill>
                <a:schemeClr val="lt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𝐴𝑃</m:t>
                          </m:r>
                        </m:den>
                      </m:f>
                      <m:r>
                        <a:rPr lang="en-SG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rad>
                      <m:r>
                        <a:rPr lang="en-SG" i="1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1+(</m:t>
                              </m:r>
                              <m:f>
                                <m:f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SG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27B8D0C-3C99-47CA-AD8C-F9748F887B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784" y="3080936"/>
                <a:ext cx="2502566" cy="10782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5CA3A-9375-4CFC-A9B9-87C927F98AB5}"/>
              </a:ext>
            </a:extLst>
          </p:cNvPr>
          <p:cNvGrpSpPr/>
          <p:nvPr/>
        </p:nvGrpSpPr>
        <p:grpSpPr>
          <a:xfrm>
            <a:off x="6526784" y="1330909"/>
            <a:ext cx="3784535" cy="1592568"/>
            <a:chOff x="1178104" y="6294132"/>
            <a:chExt cx="11273842" cy="1592568"/>
          </a:xfrm>
        </p:grpSpPr>
        <p:sp>
          <p:nvSpPr>
            <p:cNvPr id="9" name="Google Shape;212;p20">
              <a:extLst>
                <a:ext uri="{FF2B5EF4-FFF2-40B4-BE49-F238E27FC236}">
                  <a16:creationId xmlns:a16="http://schemas.microsoft.com/office/drawing/2014/main" id="{D5E967CC-09B9-46D9-A087-E396C55D8C42}"/>
                </a:ext>
              </a:extLst>
            </p:cNvPr>
            <p:cNvSpPr txBox="1">
              <a:spLocks/>
            </p:cNvSpPr>
            <p:nvPr/>
          </p:nvSpPr>
          <p:spPr>
            <a:xfrm>
              <a:off x="5130198" y="6294307"/>
              <a:ext cx="7321748" cy="1592393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SG" sz="800" u="sng" dirty="0">
                  <a:latin typeface="Encode Sans Semi Condensed" panose="020B0604020202020204" charset="0"/>
                </a:rPr>
                <a:t>Other subscripts</a:t>
              </a:r>
            </a:p>
            <a:p>
              <a:r>
                <a:rPr lang="en-SG" sz="800" dirty="0">
                  <a:latin typeface="Encode Sans Semi Condensed" panose="020B0604020202020204" charset="0"/>
                </a:rPr>
                <a:t>e – primary nozzle exit</a:t>
              </a:r>
            </a:p>
            <a:p>
              <a:r>
                <a:rPr lang="en-SG" sz="800" dirty="0" err="1">
                  <a:latin typeface="Encode Sans Semi Condensed" panose="020B0604020202020204" charset="0"/>
                </a:rPr>
                <a:t>th</a:t>
              </a:r>
              <a:r>
                <a:rPr lang="en-SG" sz="800" dirty="0">
                  <a:latin typeface="Encode Sans Semi Condensed" panose="020B0604020202020204" charset="0"/>
                </a:rPr>
                <a:t> – primary nozzle throat</a:t>
              </a:r>
            </a:p>
            <a:p>
              <a:r>
                <a:rPr lang="en-SG" sz="800" dirty="0">
                  <a:latin typeface="Encode Sans Semi Condensed" panose="020B0604020202020204" charset="0"/>
                </a:rPr>
                <a:t>“ – secondary stream</a:t>
              </a:r>
            </a:p>
            <a:p>
              <a:r>
                <a:rPr lang="en-SG" sz="800" dirty="0">
                  <a:latin typeface="Encode Sans Semi Condensed" panose="020B0604020202020204" charset="0"/>
                </a:rPr>
                <a:t>‘ – primary stream</a:t>
              </a:r>
            </a:p>
          </p:txBody>
        </p:sp>
        <p:sp>
          <p:nvSpPr>
            <p:cNvPr id="10" name="Google Shape;212;p20">
              <a:extLst>
                <a:ext uri="{FF2B5EF4-FFF2-40B4-BE49-F238E27FC236}">
                  <a16:creationId xmlns:a16="http://schemas.microsoft.com/office/drawing/2014/main" id="{3EA5A902-C721-44FB-872A-AEC418B58625}"/>
                </a:ext>
              </a:extLst>
            </p:cNvPr>
            <p:cNvSpPr txBox="1">
              <a:spLocks/>
            </p:cNvSpPr>
            <p:nvPr/>
          </p:nvSpPr>
          <p:spPr>
            <a:xfrm>
              <a:off x="1178104" y="6294132"/>
              <a:ext cx="7321749" cy="1592393"/>
            </a:xfrm>
            <a:prstGeom prst="rect">
              <a:avLst/>
            </a:prstGeom>
          </p:spPr>
          <p:txBody>
            <a:bodyPr spcFirstLastPara="1" wrap="square" lIns="0" tIns="0" rIns="0" bIns="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SG" sz="800" u="sng" dirty="0">
                  <a:latin typeface="Encode Sans Semi Condensed" panose="020B0604020202020204" charset="0"/>
                </a:rPr>
                <a:t>Main subscripts</a:t>
              </a:r>
            </a:p>
            <a:p>
              <a:r>
                <a:rPr lang="en-SG" sz="800" dirty="0">
                  <a:latin typeface="Encode Sans Semi Condensed" panose="020B0604020202020204" charset="0"/>
                </a:rPr>
                <a:t>0 – secondary flow entry plane</a:t>
              </a:r>
            </a:p>
            <a:p>
              <a:r>
                <a:rPr lang="en-SG" sz="800" dirty="0">
                  <a:latin typeface="Encode Sans Semi Condensed" panose="020B0604020202020204" charset="0"/>
                </a:rPr>
                <a:t>1 – primary nozzle entry plane</a:t>
              </a:r>
            </a:p>
            <a:p>
              <a:r>
                <a:rPr lang="en-SG" sz="800" dirty="0">
                  <a:latin typeface="Encode Sans Semi Condensed" panose="020B0604020202020204" charset="0"/>
                </a:rPr>
                <a:t>2 – primary nozzle exit plane</a:t>
              </a:r>
            </a:p>
            <a:p>
              <a:r>
                <a:rPr lang="en-SG" sz="800" dirty="0">
                  <a:latin typeface="Encode Sans Semi Condensed" panose="020B0604020202020204" charset="0"/>
                </a:rPr>
                <a:t>3 – mixing duct entry plane</a:t>
              </a:r>
            </a:p>
            <a:p>
              <a:r>
                <a:rPr lang="en-SG" sz="800" dirty="0">
                  <a:latin typeface="Encode Sans Semi Condensed" panose="020B0604020202020204" charset="0"/>
                </a:rPr>
                <a:t>4 – mixing duct exit plane</a:t>
              </a:r>
            </a:p>
            <a:p>
              <a:r>
                <a:rPr lang="en-SG" sz="800" dirty="0">
                  <a:latin typeface="Encode Sans Semi Condensed" panose="020B0604020202020204" charset="0"/>
                </a:rPr>
                <a:t>5 – diffuser exit 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807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4CD9-864A-4DD7-802C-CCBE24CF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B4984B-142F-4D88-B18C-4B758BC1DD7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 sz="1800" dirty="0"/>
                  <a:t>Secondary flow intake continuity equation</a:t>
                </a:r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[1+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"−1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"+1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"−1)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SG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Sup>
                        <m:sSubSup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"</m:t>
                          </m:r>
                        </m:sup>
                      </m:sSubSup>
                      <m:f>
                        <m:f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[1+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"−1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  <m:t>"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"+1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"−1)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SG" sz="1400" dirty="0"/>
              </a:p>
              <a:p>
                <a:r>
                  <a:rPr lang="en-SG" sz="1800" dirty="0"/>
                  <a:t>Primary nozzle continuity equation</a:t>
                </a:r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[1+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′−1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′+1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′−1)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SG" sz="1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f>
                        <m:f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[1+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"−1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′+1</m:t>
                                  </m:r>
                                </m:num>
                                <m:den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′−1)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SG" sz="1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B4984B-142F-4D88-B18C-4B758BC1D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474" t="-23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4BCF7-1106-4BC8-8546-0A39CCECD8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762066-33EA-4280-AE31-FC9AE7BAF804}"/>
                  </a:ext>
                </a:extLst>
              </p:cNvPr>
              <p:cNvSpPr/>
              <p:nvPr/>
            </p:nvSpPr>
            <p:spPr>
              <a:xfrm>
                <a:off x="5470685" y="4155437"/>
                <a:ext cx="2825582" cy="9137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den>
                      </m:f>
                      <m:r>
                        <a:rPr lang="en-SG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>
                                          <a:latin typeface="Cambria Math" panose="02040503050406030204" pitchFamily="18" charset="0"/>
                                        </a:rPr>
                                        <m:t>2(1+</m:t>
                                      </m:r>
                                      <m:f>
                                        <m:fPr>
                                          <m:ctrlP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  <m:r>
                                            <a:rPr lang="en-SG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SG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p>
                                          <m:r>
                                            <a:rPr lang="en-SG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762066-33EA-4280-AE31-FC9AE7BAF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685" y="4155437"/>
                <a:ext cx="2825582" cy="913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16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4CD9-864A-4DD7-802C-CCBE24CF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B4984B-142F-4D88-B18C-4B758BC1DD7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SG" sz="1800" dirty="0"/>
                  <a:t>Mixing duct continuity equation</a:t>
                </a:r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sSubSup>
                                <m:sSubSup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f>
                        <m:f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[1+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′−1</m:t>
                                  </m:r>
                                </m:num>
                                <m:den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′+1</m:t>
                                  </m:r>
                                </m:num>
                                <m:den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′−1)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s-E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sup>
                          </m:sSub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  <m:sSubSup>
                                <m:sSubSup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"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f>
                        <m:f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[1+</m:t>
                              </m:r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"−1</m:t>
                                  </m:r>
                                </m:num>
                                <m:den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SG" sz="14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s-ES" sz="1400" i="1">
                                          <a:latin typeface="Cambria Math" panose="02040503050406030204" pitchFamily="18" charset="0"/>
                                        </a:rPr>
                                        <m:t>"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"+1</m:t>
                                  </m:r>
                                </m:num>
                                <m:den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s-ES" sz="1400" i="1">
                                      <a:latin typeface="Cambria Math" panose="02040503050406030204" pitchFamily="18" charset="0"/>
                                    </a:rPr>
                                    <m:t>"−1)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s-E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[1+</m:t>
                          </m:r>
                          <m:f>
                            <m:f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SG" sz="1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f>
                            <m:f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SG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1400" dirty="0"/>
              </a:p>
              <a:p>
                <a:r>
                  <a:rPr lang="en-SG" sz="1800" dirty="0"/>
                  <a:t>Diffuser Bernoulli equation</a:t>
                </a:r>
              </a:p>
              <a:p>
                <a:pPr marL="762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SG" sz="14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SG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SG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SG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SG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SG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G" sz="1400" i="1">
                          <a:latin typeface="Cambria Math" panose="02040503050406030204" pitchFamily="18" charset="0"/>
                        </a:rPr>
                        <m:t>𝑔𝑧</m:t>
                      </m:r>
                      <m:r>
                        <a:rPr lang="en-SG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sz="1400" i="1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SG" sz="1200" dirty="0"/>
              </a:p>
              <a:p>
                <a:endParaRPr lang="en-SG" sz="1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B4984B-142F-4D88-B18C-4B758BC1D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474" t="-23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4BCF7-1106-4BC8-8546-0A39CCECD8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657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71E7-5F8A-4AF9-A175-1EF73CB6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Calculations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D5759-FA8C-4610-8039-98BE42251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800" dirty="0"/>
              <a:t>Calculations are done through excel</a:t>
            </a:r>
          </a:p>
          <a:p>
            <a:r>
              <a:rPr lang="en-SG" sz="1800" dirty="0"/>
              <a:t>Physical variables of air is used first and validated</a:t>
            </a:r>
          </a:p>
          <a:p>
            <a:r>
              <a:rPr lang="en-SG" sz="1800" dirty="0"/>
              <a:t>Following that, values of methane are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D7EBD-AF3C-42EE-A807-31001BDC35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2695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D10D-212A-442B-85C1-77C83A57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1D5B6-5F8F-4922-8B60-CEEFBB23A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800" dirty="0"/>
              <a:t>Graph of diffuser exit pressure (P</a:t>
            </a:r>
            <a:r>
              <a:rPr lang="en-SG" sz="1800" baseline="-25000" dirty="0"/>
              <a:t>t5</a:t>
            </a:r>
            <a:r>
              <a:rPr lang="en-SG" sz="1800" dirty="0"/>
              <a:t>) against diffuser diameter (D</a:t>
            </a:r>
            <a:r>
              <a:rPr lang="en-SG" sz="1800" baseline="-25000" dirty="0"/>
              <a:t>5</a:t>
            </a:r>
            <a:r>
              <a:rPr lang="en-SG" sz="1800" dirty="0"/>
              <a:t>)</a:t>
            </a:r>
          </a:p>
          <a:p>
            <a:r>
              <a:rPr lang="en-SG" sz="1800" dirty="0"/>
              <a:t>Validation</a:t>
            </a:r>
          </a:p>
          <a:p>
            <a:pPr lvl="1"/>
            <a:r>
              <a:rPr lang="en-SG" sz="1800" dirty="0"/>
              <a:t>Cross-check to values found in ESDU 84029</a:t>
            </a:r>
          </a:p>
          <a:p>
            <a:r>
              <a:rPr lang="en-SG" sz="1800" dirty="0"/>
              <a:t>Methane</a:t>
            </a:r>
          </a:p>
          <a:p>
            <a:pPr lvl="1"/>
            <a:r>
              <a:rPr lang="en-SG" sz="1800" dirty="0"/>
              <a:t>Translate physical values to methane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9786E-8B1F-4464-88E2-79C89CFAAC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8160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12BA-4666-4C08-A3CA-7642F686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Graph of diffuser exit pressure (P</a:t>
            </a:r>
            <a:r>
              <a:rPr lang="en-SG" baseline="-25000" dirty="0"/>
              <a:t>t5</a:t>
            </a:r>
            <a:r>
              <a:rPr lang="en-SG" dirty="0"/>
              <a:t>) against diffuser diameter (D</a:t>
            </a:r>
            <a:r>
              <a:rPr lang="en-SG" baseline="-25000" dirty="0"/>
              <a:t>5</a:t>
            </a:r>
            <a:r>
              <a:rPr lang="en-SG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069B0-A93D-4946-A60C-032D60223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800" dirty="0"/>
              <a:t>Maximum pressure: 124100 Pa</a:t>
            </a:r>
          </a:p>
          <a:p>
            <a:r>
              <a:rPr lang="en-SG" sz="1800" dirty="0"/>
              <a:t>Chosen diameter: 220mm</a:t>
            </a:r>
          </a:p>
          <a:p>
            <a:pPr lvl="1"/>
            <a:r>
              <a:rPr lang="en-SG" sz="1800" dirty="0"/>
              <a:t>124000Pa (99.9% efficiency)</a:t>
            </a:r>
          </a:p>
          <a:p>
            <a:pPr marL="76200" indent="0">
              <a:buNone/>
            </a:pPr>
            <a:endParaRPr lang="en-SG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7137C-03B9-4C89-95ED-3AF425BCC6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B1AF5-6F1E-456A-A7AF-81093FAEB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274" y="1460379"/>
            <a:ext cx="3801076" cy="2647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B713D6-757A-46F8-B20E-C73D44FD8398}"/>
                  </a:ext>
                </a:extLst>
              </p:cNvPr>
              <p:cNvSpPr/>
              <p:nvPr/>
            </p:nvSpPr>
            <p:spPr>
              <a:xfrm>
                <a:off x="114650" y="3101310"/>
                <a:ext cx="5113624" cy="5014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SG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𝑎𝑡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𝑠𝑡𝑎𝑡𝑒𝑑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𝑒𝑥𝑖𝑡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𝑑𝑖𝑎𝑚𝑒𝑡𝑒𝑟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𝑀𝑎𝑥𝑖𝑚𝑢𝑚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den>
                      </m:f>
                      <m:r>
                        <a:rPr lang="en-SG" i="1"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FB713D6-757A-46F8-B20E-C73D44FD8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50" y="3101310"/>
                <a:ext cx="5113624" cy="501419"/>
              </a:xfrm>
              <a:prstGeom prst="rect">
                <a:avLst/>
              </a:prstGeom>
              <a:blipFill>
                <a:blip r:embed="rId4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5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42A8-B88B-4029-8659-96B57948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93F3C-F2CF-495B-8A70-7EEFD22E5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800" dirty="0"/>
              <a:t>Graph of Optimum Performance Relationship Between Pressure Ratios and Mass Flow Ratio from ESDU 84029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5E4AC-6F49-4AA7-859B-D188C8CC0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D3993F-6B56-4E6B-9651-1F58441D5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72332"/>
              </p:ext>
            </p:extLst>
          </p:nvPr>
        </p:nvGraphicFramePr>
        <p:xfrm>
          <a:off x="911170" y="3458624"/>
          <a:ext cx="4826097" cy="1285305"/>
        </p:xfrm>
        <a:graphic>
          <a:graphicData uri="http://schemas.openxmlformats.org/drawingml/2006/table">
            <a:tbl>
              <a:tblPr firstRow="1" firstCol="1" bandRow="1">
                <a:tableStyleId>{5C376551-4CF2-4E5D-9392-0A62061CCA80}</a:tableStyleId>
              </a:tblPr>
              <a:tblGrid>
                <a:gridCol w="1608496">
                  <a:extLst>
                    <a:ext uri="{9D8B030D-6E8A-4147-A177-3AD203B41FA5}">
                      <a16:colId xmlns:a16="http://schemas.microsoft.com/office/drawing/2014/main" val="4020362209"/>
                    </a:ext>
                  </a:extLst>
                </a:gridCol>
                <a:gridCol w="1608496">
                  <a:extLst>
                    <a:ext uri="{9D8B030D-6E8A-4147-A177-3AD203B41FA5}">
                      <a16:colId xmlns:a16="http://schemas.microsoft.com/office/drawing/2014/main" val="1758547811"/>
                    </a:ext>
                  </a:extLst>
                </a:gridCol>
                <a:gridCol w="1609105">
                  <a:extLst>
                    <a:ext uri="{9D8B030D-6E8A-4147-A177-3AD203B41FA5}">
                      <a16:colId xmlns:a16="http://schemas.microsoft.com/office/drawing/2014/main" val="4039510149"/>
                    </a:ext>
                  </a:extLst>
                </a:gridCol>
              </a:tblGrid>
              <a:tr h="579722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Encode Sans Semi Condensed" panose="020B0604020202020204" charset="0"/>
                        </a:rPr>
                        <a:t> </a:t>
                      </a:r>
                      <a:endParaRPr lang="en-SG" sz="12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61" marR="886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Encode Sans Semi Condensed" panose="020B0604020202020204" charset="0"/>
                        </a:rPr>
                        <a:t>Expected (Obtained from ESDU 84029)</a:t>
                      </a:r>
                      <a:endParaRPr lang="en-SG" sz="12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61" marR="886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Encode Sans Semi Condensed" panose="020B0604020202020204" charset="0"/>
                        </a:rPr>
                        <a:t>Calculated</a:t>
                      </a:r>
                      <a:endParaRPr lang="en-SG" sz="12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61" marR="88661" marT="0" marB="0"/>
                </a:tc>
                <a:extLst>
                  <a:ext uri="{0D108BD9-81ED-4DB2-BD59-A6C34878D82A}">
                    <a16:rowId xmlns:a16="http://schemas.microsoft.com/office/drawing/2014/main" val="3651439269"/>
                  </a:ext>
                </a:extLst>
              </a:tr>
              <a:tr h="267502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Encode Sans Semi Condensed" panose="020B0604020202020204" charset="0"/>
                        </a:rPr>
                        <a:t>P</a:t>
                      </a:r>
                      <a:r>
                        <a:rPr lang="en-SG" sz="1200" baseline="-25000" dirty="0">
                          <a:effectLst/>
                          <a:latin typeface="Encode Sans Semi Condensed" panose="020B0604020202020204" charset="0"/>
                        </a:rPr>
                        <a:t>t1</a:t>
                      </a:r>
                      <a:r>
                        <a:rPr lang="en-SG" sz="1200" dirty="0">
                          <a:effectLst/>
                          <a:latin typeface="Encode Sans Semi Condensed" panose="020B0604020202020204" charset="0"/>
                        </a:rPr>
                        <a:t>/P</a:t>
                      </a:r>
                      <a:r>
                        <a:rPr lang="en-SG" sz="1200" baseline="-25000" dirty="0">
                          <a:effectLst/>
                          <a:latin typeface="Encode Sans Semi Condensed" panose="020B0604020202020204" charset="0"/>
                        </a:rPr>
                        <a:t>t5</a:t>
                      </a:r>
                      <a:endParaRPr lang="en-SG" sz="12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61" marR="886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  <a:latin typeface="Encode Sans Semi Condensed" panose="020B0604020202020204" charset="0"/>
                        </a:rPr>
                        <a:t>4</a:t>
                      </a:r>
                      <a:endParaRPr lang="en-SG" sz="120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61" marR="886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  <a:latin typeface="Encode Sans Semi Condensed" panose="020B0604020202020204" charset="0"/>
                        </a:rPr>
                        <a:t>4.04</a:t>
                      </a:r>
                      <a:endParaRPr lang="en-SG" sz="120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61" marR="88661" marT="0" marB="0"/>
                </a:tc>
                <a:extLst>
                  <a:ext uri="{0D108BD9-81ED-4DB2-BD59-A6C34878D82A}">
                    <a16:rowId xmlns:a16="http://schemas.microsoft.com/office/drawing/2014/main" val="444434963"/>
                  </a:ext>
                </a:extLst>
              </a:tr>
              <a:tr h="267502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  <a:latin typeface="Encode Sans Semi Condensed" panose="020B0604020202020204" charset="0"/>
                        </a:rPr>
                        <a:t>P</a:t>
                      </a:r>
                      <a:r>
                        <a:rPr lang="en-SG" sz="1200" baseline="-25000">
                          <a:effectLst/>
                          <a:latin typeface="Encode Sans Semi Condensed" panose="020B0604020202020204" charset="0"/>
                        </a:rPr>
                        <a:t>t5</a:t>
                      </a:r>
                      <a:r>
                        <a:rPr lang="en-SG" sz="1200">
                          <a:effectLst/>
                          <a:latin typeface="Encode Sans Semi Condensed" panose="020B0604020202020204" charset="0"/>
                        </a:rPr>
                        <a:t>/P</a:t>
                      </a:r>
                      <a:r>
                        <a:rPr lang="en-SG" sz="1200" baseline="-25000">
                          <a:effectLst/>
                          <a:latin typeface="Encode Sans Semi Condensed" panose="020B0604020202020204" charset="0"/>
                        </a:rPr>
                        <a:t>t0</a:t>
                      </a:r>
                      <a:endParaRPr lang="en-SG" sz="120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61" marR="886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>
                          <a:effectLst/>
                          <a:latin typeface="Encode Sans Semi Condensed" panose="020B0604020202020204" charset="0"/>
                        </a:rPr>
                        <a:t>3.2</a:t>
                      </a:r>
                      <a:endParaRPr lang="en-SG" sz="120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61" marR="886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200" dirty="0">
                          <a:effectLst/>
                          <a:latin typeface="Encode Sans Semi Condensed" panose="020B0604020202020204" charset="0"/>
                        </a:rPr>
                        <a:t>3.1</a:t>
                      </a:r>
                      <a:endParaRPr lang="en-SG" sz="1200" dirty="0">
                        <a:effectLst/>
                        <a:latin typeface="Encode Sans Semi Condensed" panose="020B060402020202020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61" marR="88661" marT="0" marB="0"/>
                </a:tc>
                <a:extLst>
                  <a:ext uri="{0D108BD9-81ED-4DB2-BD59-A6C34878D82A}">
                    <a16:rowId xmlns:a16="http://schemas.microsoft.com/office/drawing/2014/main" val="380568562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131CDD4B-47DB-4B9A-81DA-44C0FF46878C}"/>
              </a:ext>
            </a:extLst>
          </p:cNvPr>
          <p:cNvGrpSpPr/>
          <p:nvPr/>
        </p:nvGrpSpPr>
        <p:grpSpPr>
          <a:xfrm>
            <a:off x="6032197" y="2301553"/>
            <a:ext cx="2340259" cy="2660527"/>
            <a:chOff x="2472372" y="184785"/>
            <a:chExt cx="4199255" cy="477393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2A82EA-E9CA-4E85-9892-69E53A6D8DD3}"/>
                </a:ext>
              </a:extLst>
            </p:cNvPr>
            <p:cNvPicPr/>
            <p:nvPr/>
          </p:nvPicPr>
          <p:blipFill rotWithShape="1">
            <a:blip r:embed="rId2"/>
            <a:srcRect l="911"/>
            <a:stretch/>
          </p:blipFill>
          <p:spPr>
            <a:xfrm>
              <a:off x="2472372" y="184785"/>
              <a:ext cx="4199255" cy="4773930"/>
            </a:xfrm>
            <a:prstGeom prst="rect">
              <a:avLst/>
            </a:prstGeom>
          </p:spPr>
        </p:pic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FCBBB25-2E9B-4DD1-B490-7887030E8FB1}"/>
                </a:ext>
              </a:extLst>
            </p:cNvPr>
            <p:cNvSpPr/>
            <p:nvPr/>
          </p:nvSpPr>
          <p:spPr>
            <a:xfrm>
              <a:off x="3044507" y="2324735"/>
              <a:ext cx="3173730" cy="1389380"/>
            </a:xfrm>
            <a:custGeom>
              <a:avLst/>
              <a:gdLst>
                <a:gd name="connsiteX0" fmla="*/ 0 w 4511040"/>
                <a:gd name="connsiteY0" fmla="*/ 1996440 h 1996440"/>
                <a:gd name="connsiteX1" fmla="*/ 1813560 w 4511040"/>
                <a:gd name="connsiteY1" fmla="*/ 772160 h 1996440"/>
                <a:gd name="connsiteX2" fmla="*/ 4511040 w 4511040"/>
                <a:gd name="connsiteY2" fmla="*/ 0 h 199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1040" h="1996440">
                  <a:moveTo>
                    <a:pt x="0" y="1996440"/>
                  </a:moveTo>
                  <a:cubicBezTo>
                    <a:pt x="530860" y="1550670"/>
                    <a:pt x="1061720" y="1104900"/>
                    <a:pt x="1813560" y="772160"/>
                  </a:cubicBezTo>
                  <a:cubicBezTo>
                    <a:pt x="2565400" y="439420"/>
                    <a:pt x="3965787" y="90593"/>
                    <a:pt x="4511040" y="0"/>
                  </a:cubicBezTo>
                </a:path>
              </a:pathLst>
            </a:custGeom>
            <a:ln w="19050">
              <a:solidFill>
                <a:srgbClr val="FFFF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SG" dirty="0"/>
            </a:p>
          </p:txBody>
        </p:sp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77E3D187-FFD9-4DED-B0B9-3167E8DEEDC6}"/>
                </a:ext>
              </a:extLst>
            </p:cNvPr>
            <p:cNvSpPr/>
            <p:nvPr/>
          </p:nvSpPr>
          <p:spPr>
            <a:xfrm>
              <a:off x="3769042" y="3019425"/>
              <a:ext cx="176530" cy="175260"/>
            </a:xfrm>
            <a:prstGeom prst="mathMultiply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SG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6782C8-2F66-4B7F-84D0-BE858562931A}"/>
                  </a:ext>
                </a:extLst>
              </p:cNvPr>
              <p:cNvSpPr/>
              <p:nvPr/>
            </p:nvSpPr>
            <p:spPr>
              <a:xfrm>
                <a:off x="2653441" y="2571750"/>
                <a:ext cx="916725" cy="568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SG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̇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6782C8-2F66-4B7F-84D0-BE8585629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441" y="2571750"/>
                <a:ext cx="916725" cy="568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05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Content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⊳"/>
            </a:pPr>
            <a:r>
              <a:rPr lang="en-SG" sz="1400" dirty="0"/>
              <a:t>Introduction to Supersonic Gas Ejectors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⊳"/>
            </a:pPr>
            <a:r>
              <a:rPr lang="en-SG" sz="1400" dirty="0"/>
              <a:t>Problem Statement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⊳"/>
            </a:pPr>
            <a:r>
              <a:rPr lang="en-SG" sz="1400" dirty="0"/>
              <a:t>ESDU 84029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⊳"/>
            </a:pPr>
            <a:r>
              <a:rPr lang="en-SG" sz="1400" dirty="0"/>
              <a:t>Methodology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⊳"/>
            </a:pPr>
            <a:r>
              <a:rPr lang="en-SG" sz="1400" dirty="0"/>
              <a:t>Results and Discussion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⊳"/>
            </a:pPr>
            <a:r>
              <a:rPr lang="en-SG" sz="1400" dirty="0"/>
              <a:t>Methane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⊳"/>
            </a:pPr>
            <a:r>
              <a:rPr lang="en-SG" sz="1400" dirty="0"/>
              <a:t>Performance evaluation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⊳"/>
            </a:pPr>
            <a:r>
              <a:rPr lang="en-SG" sz="1400" dirty="0"/>
              <a:t>Conclusion and Future Work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⊳"/>
            </a:pPr>
            <a:endParaRPr dirty="0"/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D2ED-8BD2-4364-A539-C89E0984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Methane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7B235-C8EC-48DD-83C2-71006221AC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800" dirty="0"/>
              <a:t>Maximum pressure: 121900 Pa</a:t>
            </a:r>
          </a:p>
          <a:p>
            <a:r>
              <a:rPr lang="en-SG" sz="1800" dirty="0"/>
              <a:t>Chosen diameter: 185 mm</a:t>
            </a:r>
          </a:p>
          <a:p>
            <a:pPr lvl="1"/>
            <a:r>
              <a:rPr lang="en-SG" sz="1800" dirty="0"/>
              <a:t>121656 Pa (99.8% efficiency)</a:t>
            </a:r>
          </a:p>
          <a:p>
            <a:endParaRPr lang="en-SG" sz="1800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5B329-C4EE-4463-ADF0-F959D9070C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159A8-5289-40EF-9942-B6BB19879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430" y="1592442"/>
            <a:ext cx="4006376" cy="25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24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7B92-65F7-4524-BE9E-127E2D25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Performance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9833A-89C8-4F48-A2B8-4FE9D1E4C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100" y="1706200"/>
            <a:ext cx="3269647" cy="3064800"/>
          </a:xfrm>
        </p:spPr>
        <p:txBody>
          <a:bodyPr/>
          <a:lstStyle/>
          <a:p>
            <a:r>
              <a:rPr lang="en-SG" sz="1800" dirty="0"/>
              <a:t>Mathematical model is set in the excel sheet</a:t>
            </a:r>
          </a:p>
          <a:p>
            <a:r>
              <a:rPr lang="en-SG" sz="1800" dirty="0"/>
              <a:t>By changing values of dimensions, operating conditions and physical variables (</a:t>
            </a:r>
            <a:r>
              <a:rPr lang="en-SG" sz="1800" dirty="0" err="1"/>
              <a:t>eg.</a:t>
            </a:r>
            <a:r>
              <a:rPr lang="en-SG" sz="1800" dirty="0"/>
              <a:t> Specific heat ratio &amp; Density), the corresponding graph will be produced</a:t>
            </a:r>
          </a:p>
          <a:p>
            <a:pPr marL="76200" indent="0">
              <a:buNone/>
            </a:pPr>
            <a:endParaRPr lang="en-SG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61B19-FD35-4F1C-B71F-524A663DEE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6825D-3ABD-488C-B4D7-9AFDBE641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382" y="1501541"/>
            <a:ext cx="4553968" cy="272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49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6BF0F9-9B17-464E-9A83-E8420F13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D9CC6-00BA-42F7-A266-0E1EC8E39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SG" sz="1800" dirty="0"/>
              <a:t>Investigate the design conditions of a supersonic gas ejector with methane as a medium</a:t>
            </a:r>
          </a:p>
          <a:p>
            <a:pPr lvl="0"/>
            <a:r>
              <a:rPr lang="en-SG" sz="1800" dirty="0"/>
              <a:t>Design condition is set to be the best diffuser diameter that outputs the highest pressure past the diffuser exit</a:t>
            </a:r>
          </a:p>
          <a:p>
            <a:pPr lvl="0"/>
            <a:r>
              <a:rPr lang="en-SG" sz="1800" dirty="0"/>
              <a:t>The mathematical model will then be used for performance evaluation</a:t>
            </a:r>
          </a:p>
          <a:p>
            <a:r>
              <a:rPr lang="en-SG" sz="1800" dirty="0"/>
              <a:t>Future work</a:t>
            </a:r>
          </a:p>
          <a:p>
            <a:pPr lvl="1"/>
            <a:r>
              <a:rPr lang="en-SG" sz="1800" dirty="0"/>
              <a:t>CFD</a:t>
            </a:r>
          </a:p>
          <a:p>
            <a:pPr lvl="1"/>
            <a:r>
              <a:rPr lang="en-SG" sz="1800" dirty="0"/>
              <a:t>Physical experiment</a:t>
            </a:r>
          </a:p>
          <a:p>
            <a:pPr lvl="1"/>
            <a:endParaRPr lang="en-SG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A0CC2B-0503-4DC8-8721-73AFA9A758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90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74" name="Google Shape;374;p33"/>
          <p:cNvGrpSpPr/>
          <p:nvPr/>
        </p:nvGrpSpPr>
        <p:grpSpPr>
          <a:xfrm>
            <a:off x="2374163" y="2163505"/>
            <a:ext cx="4395686" cy="816480"/>
            <a:chOff x="0" y="1715400"/>
            <a:chExt cx="4395686" cy="816480"/>
          </a:xfrm>
        </p:grpSpPr>
        <p:sp>
          <p:nvSpPr>
            <p:cNvPr id="375" name="Google Shape;375;p33"/>
            <p:cNvSpPr/>
            <p:nvPr/>
          </p:nvSpPr>
          <p:spPr>
            <a:xfrm rot="5400000">
              <a:off x="3486236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 rot="10800000" flipH="1">
              <a:off x="3189575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 rot="-5400000" flipH="1">
              <a:off x="292350" y="1622430"/>
              <a:ext cx="617100" cy="1201800"/>
            </a:xfrm>
            <a:prstGeom prst="parallelogram">
              <a:avLst>
                <a:gd name="adj" fmla="val 10943"/>
              </a:avLst>
            </a:prstGeom>
            <a:gradFill>
              <a:gsLst>
                <a:gs pos="0">
                  <a:schemeClr val="accent1"/>
                </a:gs>
                <a:gs pos="29000">
                  <a:schemeClr val="accent2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 rot="10800000">
              <a:off x="278211" y="2278442"/>
              <a:ext cx="927900" cy="188100"/>
            </a:xfrm>
            <a:prstGeom prst="rtTriangle">
              <a:avLst/>
            </a:prstGeom>
            <a:gradFill>
              <a:gsLst>
                <a:gs pos="0">
                  <a:schemeClr val="accent1"/>
                </a:gs>
                <a:gs pos="4700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 rot="10800000" flipH="1">
              <a:off x="281975" y="1715400"/>
              <a:ext cx="3840000" cy="565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33"/>
          <p:cNvSpPr txBox="1">
            <a:spLocks noGrp="1"/>
          </p:cNvSpPr>
          <p:nvPr>
            <p:ph type="ctrTitle" idx="4294967295"/>
          </p:nvPr>
        </p:nvSpPr>
        <p:spPr>
          <a:xfrm>
            <a:off x="802525" y="1165450"/>
            <a:ext cx="7539000" cy="77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2"/>
                </a:solidFill>
              </a:rPr>
              <a:t>Thank </a:t>
            </a:r>
            <a:r>
              <a:rPr lang="en-SG" sz="7200" dirty="0">
                <a:solidFill>
                  <a:schemeClr val="accent2"/>
                </a:solidFill>
              </a:rPr>
              <a:t>You</a:t>
            </a:r>
            <a:endParaRPr sz="7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E4E5-373B-4483-8073-8313D7FA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Flow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06180-215C-406B-81DA-450C25D12C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231C38-CFC8-49C6-B1EF-2D87E42B4D74}"/>
              </a:ext>
            </a:extLst>
          </p:cNvPr>
          <p:cNvGrpSpPr/>
          <p:nvPr/>
        </p:nvGrpSpPr>
        <p:grpSpPr>
          <a:xfrm>
            <a:off x="1594441" y="1664554"/>
            <a:ext cx="6314584" cy="3143892"/>
            <a:chOff x="832206" y="1618182"/>
            <a:chExt cx="8774132" cy="314389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53FC13C-B504-4C39-B9B8-A09F681C2836}"/>
                </a:ext>
              </a:extLst>
            </p:cNvPr>
            <p:cNvSpPr/>
            <p:nvPr/>
          </p:nvSpPr>
          <p:spPr>
            <a:xfrm>
              <a:off x="832206" y="1618182"/>
              <a:ext cx="1952090" cy="1047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SG" sz="1200" dirty="0"/>
                <a:t>Primary nozzle continuity equation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200" dirty="0"/>
                <a:t>Input P</a:t>
              </a:r>
              <a:r>
                <a:rPr lang="en-SG" sz="1200" baseline="-25000" dirty="0"/>
                <a:t>t1 </a:t>
              </a:r>
              <a:r>
                <a:rPr lang="en-SG" sz="1200" dirty="0"/>
                <a:t>to obtain P</a:t>
              </a:r>
              <a:r>
                <a:rPr lang="en-SG" sz="1200" baseline="-25000" dirty="0"/>
                <a:t>t3</a:t>
              </a:r>
              <a:r>
                <a:rPr lang="en-SG" sz="1200" dirty="0"/>
                <a:t>”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61CE9F9-140F-4A1A-8C76-E49B2B19D2B1}"/>
                </a:ext>
              </a:extLst>
            </p:cNvPr>
            <p:cNvSpPr/>
            <p:nvPr/>
          </p:nvSpPr>
          <p:spPr>
            <a:xfrm>
              <a:off x="832206" y="3714110"/>
              <a:ext cx="1952090" cy="1047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dirty="0"/>
                <a:t>Secondary flow intake continuity equation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200" dirty="0"/>
                <a:t>Input P</a:t>
              </a:r>
              <a:r>
                <a:rPr lang="en-SG" sz="1200" baseline="-25000" dirty="0"/>
                <a:t>t0 </a:t>
              </a:r>
              <a:r>
                <a:rPr lang="en-SG" sz="1200" dirty="0"/>
                <a:t>to obtain P</a:t>
              </a:r>
              <a:r>
                <a:rPr lang="en-SG" sz="1200" baseline="-25000" dirty="0"/>
                <a:t>t3</a:t>
              </a:r>
              <a:r>
                <a:rPr lang="en-SG" sz="1200" dirty="0"/>
                <a:t>’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77DD9A39-AB94-4302-AF54-76BFDECCFADE}"/>
                </a:ext>
              </a:extLst>
            </p:cNvPr>
            <p:cNvSpPr/>
            <p:nvPr/>
          </p:nvSpPr>
          <p:spPr>
            <a:xfrm rot="1200000">
              <a:off x="2958957" y="2363055"/>
              <a:ext cx="1109609" cy="51370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4348C923-BA76-4EF4-A6ED-016E61622D53}"/>
                </a:ext>
              </a:extLst>
            </p:cNvPr>
            <p:cNvSpPr/>
            <p:nvPr/>
          </p:nvSpPr>
          <p:spPr>
            <a:xfrm rot="20400000">
              <a:off x="2958957" y="3457256"/>
              <a:ext cx="1109609" cy="51370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4B7D93D-748E-4175-9730-201FBFC81A2B}"/>
                </a:ext>
              </a:extLst>
            </p:cNvPr>
            <p:cNvSpPr/>
            <p:nvPr/>
          </p:nvSpPr>
          <p:spPr>
            <a:xfrm>
              <a:off x="4157609" y="2419503"/>
              <a:ext cx="1952090" cy="13349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dirty="0"/>
                <a:t>Mixing duct continuity equation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200" dirty="0"/>
                <a:t>Input P</a:t>
              </a:r>
              <a:r>
                <a:rPr lang="en-SG" sz="1200" baseline="-25000" dirty="0"/>
                <a:t>t3</a:t>
              </a:r>
              <a:r>
                <a:rPr lang="en-SG" sz="1200" dirty="0"/>
                <a:t>’ &amp; P</a:t>
              </a:r>
              <a:r>
                <a:rPr lang="en-SG" sz="1200" baseline="-25000" dirty="0"/>
                <a:t>t3</a:t>
              </a:r>
              <a:r>
                <a:rPr lang="en-SG" sz="1200" dirty="0"/>
                <a:t>”</a:t>
              </a:r>
              <a:r>
                <a:rPr lang="en-SG" sz="1200" baseline="-25000" dirty="0"/>
                <a:t> </a:t>
              </a:r>
              <a:r>
                <a:rPr lang="en-SG" sz="1200" dirty="0"/>
                <a:t>to obtain P</a:t>
              </a:r>
              <a:r>
                <a:rPr lang="en-SG" sz="1200" baseline="-25000" dirty="0"/>
                <a:t>t4</a:t>
              </a:r>
              <a:endParaRPr lang="en-SG" sz="1200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4B331B84-00DF-4647-86B1-0F1622CB8A65}"/>
                </a:ext>
              </a:extLst>
            </p:cNvPr>
            <p:cNvSpPr/>
            <p:nvPr/>
          </p:nvSpPr>
          <p:spPr>
            <a:xfrm>
              <a:off x="6327169" y="2887037"/>
              <a:ext cx="1109609" cy="51370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EE2C6A8-8FC0-44C5-AFB5-22668E906C27}"/>
                </a:ext>
              </a:extLst>
            </p:cNvPr>
            <p:cNvSpPr/>
            <p:nvPr/>
          </p:nvSpPr>
          <p:spPr>
            <a:xfrm>
              <a:off x="7654248" y="2419502"/>
              <a:ext cx="1952090" cy="133499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dirty="0"/>
                <a:t>Diffuser continuity equation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200" dirty="0"/>
                <a:t>Input P</a:t>
              </a:r>
              <a:r>
                <a:rPr lang="en-SG" sz="1200" baseline="-25000" dirty="0"/>
                <a:t>t4 </a:t>
              </a:r>
              <a:r>
                <a:rPr lang="en-SG" sz="1200" dirty="0"/>
                <a:t>and vary D</a:t>
              </a:r>
              <a:r>
                <a:rPr lang="en-SG" sz="1200" baseline="-25000" dirty="0"/>
                <a:t>5 </a:t>
              </a:r>
              <a:r>
                <a:rPr lang="en-SG" sz="1200" dirty="0"/>
                <a:t>to obtain P</a:t>
              </a:r>
              <a:r>
                <a:rPr lang="en-SG" sz="1200" baseline="-25000" dirty="0"/>
                <a:t>t5</a:t>
              </a:r>
              <a:endParaRPr lang="en-SG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92132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5B99EE-575D-4DDD-B458-DFDC78BB54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A9B06-A737-4F82-9F8F-916FED3DC7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4600" y="688975"/>
            <a:ext cx="4114800" cy="37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00564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D3E447-06F2-472D-BAB5-9D502099F8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31217-D328-48AB-B283-0F359F9C5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318012"/>
            <a:ext cx="4140200" cy="450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21727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CE2309-45F0-4EDD-80BF-A1685C7F8E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7A7C5B-C49D-483D-AF75-EDDA337B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69" y="209246"/>
            <a:ext cx="3372062" cy="472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45036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21BE59-817F-4246-952C-28501F4191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F3A49E8-E2CC-40FE-9012-609265519AD8}"/>
                  </a:ext>
                </a:extLst>
              </p:cNvPr>
              <p:cNvSpPr/>
              <p:nvPr/>
            </p:nvSpPr>
            <p:spPr>
              <a:xfrm>
                <a:off x="2186160" y="2155354"/>
                <a:ext cx="5132505" cy="832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dirty="0">
                    <a:latin typeface="Encode Sans Semi Condensed" panose="020B0604020202020204" charset="0"/>
                  </a:rPr>
                  <a:t>Static pressure based mass flow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𝐴𝑃</m:t>
                          </m:r>
                        </m:den>
                      </m:f>
                      <m:r>
                        <a:rPr lang="en-SG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rad>
                      <m:r>
                        <a:rPr lang="en-SG" i="1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1+(</m:t>
                              </m:r>
                              <m:f>
                                <m:f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SG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SG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F3A49E8-E2CC-40FE-9012-609265519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160" y="2155354"/>
                <a:ext cx="5132505" cy="832792"/>
              </a:xfrm>
              <a:prstGeom prst="rect">
                <a:avLst/>
              </a:prstGeom>
              <a:blipFill>
                <a:blip r:embed="rId2"/>
                <a:stretch>
                  <a:fillRect t="-14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568B921-75BF-4ADE-B268-D426AFF1187B}"/>
                  </a:ext>
                </a:extLst>
              </p:cNvPr>
              <p:cNvSpPr/>
              <p:nvPr/>
            </p:nvSpPr>
            <p:spPr>
              <a:xfrm>
                <a:off x="4096046" y="643955"/>
                <a:ext cx="14590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SG" dirty="0">
                    <a:latin typeface="Encode Sans Semi Condensed" panose="020B0604020202020204" charset="0"/>
                  </a:rPr>
                  <a:t>Velocity of sound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SG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568B921-75BF-4ADE-B268-D426AFF11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046" y="643955"/>
                <a:ext cx="1459054" cy="523220"/>
              </a:xfrm>
              <a:prstGeom prst="rect">
                <a:avLst/>
              </a:prstGeom>
              <a:blipFill>
                <a:blip r:embed="rId3"/>
                <a:stretch>
                  <a:fillRect l="-837" t="-2353" r="-418" b="-23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09E549-295D-4E23-8B2C-D6B3A90A3A4A}"/>
                  </a:ext>
                </a:extLst>
              </p:cNvPr>
              <p:cNvSpPr/>
              <p:nvPr/>
            </p:nvSpPr>
            <p:spPr>
              <a:xfrm>
                <a:off x="4225088" y="1364030"/>
                <a:ext cx="1200970" cy="711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SG" dirty="0">
                    <a:latin typeface="Encode Sans Semi Condensed" panose="020B0604020202020204" charset="0"/>
                  </a:rPr>
                  <a:t>Mach number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SG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09E549-295D-4E23-8B2C-D6B3A90A3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088" y="1364030"/>
                <a:ext cx="1200970" cy="711092"/>
              </a:xfrm>
              <a:prstGeom prst="rect">
                <a:avLst/>
              </a:prstGeom>
              <a:blipFill>
                <a:blip r:embed="rId4"/>
                <a:stretch>
                  <a:fillRect l="-1015" t="-1724" r="-50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CBE764-C882-41FE-8740-92DF7D22714B}"/>
                  </a:ext>
                </a:extLst>
              </p:cNvPr>
              <p:cNvSpPr/>
              <p:nvPr/>
            </p:nvSpPr>
            <p:spPr>
              <a:xfrm>
                <a:off x="3065092" y="3222971"/>
                <a:ext cx="3374642" cy="1129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SG" dirty="0">
                    <a:latin typeface="Cambria Math" panose="02040503050406030204" pitchFamily="18" charset="0"/>
                  </a:rPr>
                  <a:t>Area ratio equation for compressible flow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b>
                            <m:sSub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SG" i="1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sub>
                          </m:sSub>
                        </m:den>
                      </m:f>
                      <m:r>
                        <a:rPr lang="en-SG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SG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en-S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d>
                                    <m:dPr>
                                      <m:begChr m:val=""/>
                                      <m:ctrlPr>
                                        <a:rPr lang="en-S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SG">
                                          <a:latin typeface="Cambria Math" panose="02040503050406030204" pitchFamily="18" charset="0"/>
                                        </a:rPr>
                                        <m:t>2(1+</m:t>
                                      </m:r>
                                      <m:f>
                                        <m:fPr>
                                          <m:ctrlP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  <m:r>
                                            <a:rPr lang="en-SG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SG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SG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p>
                                          <m:r>
                                            <a:rPr lang="en-SG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SG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SG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SG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SG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8CBE764-C882-41FE-8740-92DF7D227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092" y="3222971"/>
                <a:ext cx="3374642" cy="1129220"/>
              </a:xfrm>
              <a:prstGeom prst="rect">
                <a:avLst/>
              </a:prstGeom>
              <a:blipFill>
                <a:blip r:embed="rId5"/>
                <a:stretch>
                  <a:fillRect l="-181" t="-16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371585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D9F8-3A09-4934-8C27-6B93BDDB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45868-0202-4D77-8265-DBCD45532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52859-4D12-4290-8CA0-B07EE650A4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62A501-A3D4-4161-A75C-951046751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54961"/>
              </p:ext>
            </p:extLst>
          </p:nvPr>
        </p:nvGraphicFramePr>
        <p:xfrm>
          <a:off x="1430325" y="2571750"/>
          <a:ext cx="6507575" cy="1740981"/>
        </p:xfrm>
        <a:graphic>
          <a:graphicData uri="http://schemas.openxmlformats.org/drawingml/2006/table">
            <a:tbl>
              <a:tblPr firstRow="1" firstCol="1" bandRow="1">
                <a:tableStyleId>{5C376551-4CF2-4E5D-9392-0A62061CCA80}</a:tableStyleId>
              </a:tblPr>
              <a:tblGrid>
                <a:gridCol w="2168918">
                  <a:extLst>
                    <a:ext uri="{9D8B030D-6E8A-4147-A177-3AD203B41FA5}">
                      <a16:colId xmlns:a16="http://schemas.microsoft.com/office/drawing/2014/main" val="4020362209"/>
                    </a:ext>
                  </a:extLst>
                </a:gridCol>
                <a:gridCol w="2168918">
                  <a:extLst>
                    <a:ext uri="{9D8B030D-6E8A-4147-A177-3AD203B41FA5}">
                      <a16:colId xmlns:a16="http://schemas.microsoft.com/office/drawing/2014/main" val="1758547811"/>
                    </a:ext>
                  </a:extLst>
                </a:gridCol>
                <a:gridCol w="2169739">
                  <a:extLst>
                    <a:ext uri="{9D8B030D-6E8A-4147-A177-3AD203B41FA5}">
                      <a16:colId xmlns:a16="http://schemas.microsoft.com/office/drawing/2014/main" val="4039510149"/>
                    </a:ext>
                  </a:extLst>
                </a:gridCol>
              </a:tblGrid>
              <a:tr h="877994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 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61" marR="886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</a:rPr>
                        <a:t>Expected (Obtained from ESDU 84029)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61" marR="886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</a:rPr>
                        <a:t>Calculated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61" marR="88661" marT="0" marB="0"/>
                </a:tc>
                <a:extLst>
                  <a:ext uri="{0D108BD9-81ED-4DB2-BD59-A6C34878D82A}">
                    <a16:rowId xmlns:a16="http://schemas.microsoft.com/office/drawing/2014/main" val="3651439269"/>
                  </a:ext>
                </a:extLst>
              </a:tr>
              <a:tr h="405134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</a:rPr>
                        <a:t>P</a:t>
                      </a:r>
                      <a:r>
                        <a:rPr lang="en-SG" sz="1600" baseline="-25000">
                          <a:effectLst/>
                        </a:rPr>
                        <a:t>t1</a:t>
                      </a:r>
                      <a:r>
                        <a:rPr lang="en-SG" sz="1600">
                          <a:effectLst/>
                        </a:rPr>
                        <a:t>/P</a:t>
                      </a:r>
                      <a:r>
                        <a:rPr lang="en-SG" sz="1600" baseline="-25000">
                          <a:effectLst/>
                        </a:rPr>
                        <a:t>t5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61" marR="886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</a:rPr>
                        <a:t>4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61" marR="886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</a:rPr>
                        <a:t>4.04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61" marR="88661" marT="0" marB="0"/>
                </a:tc>
                <a:extLst>
                  <a:ext uri="{0D108BD9-81ED-4DB2-BD59-A6C34878D82A}">
                    <a16:rowId xmlns:a16="http://schemas.microsoft.com/office/drawing/2014/main" val="444434963"/>
                  </a:ext>
                </a:extLst>
              </a:tr>
              <a:tr h="405134"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</a:rPr>
                        <a:t>P</a:t>
                      </a:r>
                      <a:r>
                        <a:rPr lang="en-SG" sz="1600" baseline="-25000">
                          <a:effectLst/>
                        </a:rPr>
                        <a:t>t5</a:t>
                      </a:r>
                      <a:r>
                        <a:rPr lang="en-SG" sz="1600">
                          <a:effectLst/>
                        </a:rPr>
                        <a:t>/P</a:t>
                      </a:r>
                      <a:r>
                        <a:rPr lang="en-SG" sz="1600" baseline="-25000">
                          <a:effectLst/>
                        </a:rPr>
                        <a:t>t0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61" marR="886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600">
                          <a:effectLst/>
                        </a:rPr>
                        <a:t>3.2</a:t>
                      </a:r>
                      <a:endParaRPr lang="en-SG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61" marR="886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SG" sz="1600" dirty="0">
                          <a:effectLst/>
                        </a:rPr>
                        <a:t>3.1</a:t>
                      </a:r>
                      <a:endParaRPr lang="en-SG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8661" marR="88661" marT="0" marB="0"/>
                </a:tc>
                <a:extLst>
                  <a:ext uri="{0D108BD9-81ED-4DB2-BD59-A6C34878D82A}">
                    <a16:rowId xmlns:a16="http://schemas.microsoft.com/office/drawing/2014/main" val="38056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068959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SG" dirty="0"/>
              <a:t>Introduction to Supersonic Gas Ejectors</a:t>
            </a:r>
            <a:endParaRPr dirty="0"/>
          </a:p>
        </p:txBody>
      </p:sp>
      <p:sp>
        <p:nvSpPr>
          <p:cNvPr id="212" name="Google Shape;212;p20"/>
          <p:cNvSpPr txBox="1">
            <a:spLocks noGrp="1"/>
          </p:cNvSpPr>
          <p:nvPr>
            <p:ph type="body" idx="1"/>
          </p:nvPr>
        </p:nvSpPr>
        <p:spPr>
          <a:xfrm>
            <a:off x="911125" y="4130944"/>
            <a:ext cx="7321749" cy="15923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SG" sz="1400" dirty="0"/>
              <a:t>Gas ejectors are used in many appliances throughout many industries. It is an appliance that draws the pressure energy from a high-pressure motive stream to entrain the low pressure stream from a secondary source</a:t>
            </a:r>
            <a:endParaRPr sz="1400" dirty="0"/>
          </a:p>
        </p:txBody>
      </p:sp>
      <p:sp>
        <p:nvSpPr>
          <p:cNvPr id="214" name="Google Shape;214;p20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7E643E-7E23-4EEB-A2C1-D2101C9E713B}"/>
              </a:ext>
            </a:extLst>
          </p:cNvPr>
          <p:cNvGrpSpPr/>
          <p:nvPr/>
        </p:nvGrpSpPr>
        <p:grpSpPr>
          <a:xfrm>
            <a:off x="1223123" y="1618520"/>
            <a:ext cx="6697751" cy="2207213"/>
            <a:chOff x="328690" y="1173387"/>
            <a:chExt cx="8486619" cy="279672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0708E16-B7B7-486E-A2C7-11656CE46E00}"/>
                </a:ext>
              </a:extLst>
            </p:cNvPr>
            <p:cNvGrpSpPr/>
            <p:nvPr/>
          </p:nvGrpSpPr>
          <p:grpSpPr>
            <a:xfrm>
              <a:off x="328690" y="1173387"/>
              <a:ext cx="8486619" cy="2796726"/>
              <a:chOff x="122861" y="1470739"/>
              <a:chExt cx="11946277" cy="3936841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73C3FC4-6A3C-4A06-A837-987EB72DC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861" y="1470739"/>
                <a:ext cx="11946277" cy="3936841"/>
              </a:xfrm>
              <a:prstGeom prst="rect">
                <a:avLst/>
              </a:prstGeom>
            </p:spPr>
          </p:pic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79C7CC62-721B-47AF-9EBC-CAEE355B482A}"/>
                  </a:ext>
                </a:extLst>
              </p:cNvPr>
              <p:cNvSpPr/>
              <p:nvPr/>
            </p:nvSpPr>
            <p:spPr>
              <a:xfrm>
                <a:off x="1324939" y="3339148"/>
                <a:ext cx="503861" cy="249576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9A928461-D04E-4845-9B79-830F31E240E7}"/>
                  </a:ext>
                </a:extLst>
              </p:cNvPr>
              <p:cNvSpPr/>
              <p:nvPr/>
            </p:nvSpPr>
            <p:spPr>
              <a:xfrm>
                <a:off x="122861" y="2500948"/>
                <a:ext cx="503861" cy="24957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rgbClr val="CC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5EBFC829-10D4-4693-8FF4-342224FEB053}"/>
                  </a:ext>
                </a:extLst>
              </p:cNvPr>
              <p:cNvSpPr/>
              <p:nvPr/>
            </p:nvSpPr>
            <p:spPr>
              <a:xfrm>
                <a:off x="122861" y="2889442"/>
                <a:ext cx="503861" cy="24957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rgbClr val="CC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C6581B4E-5EA8-4EB4-9258-F97644F700F0}"/>
                  </a:ext>
                </a:extLst>
              </p:cNvPr>
              <p:cNvSpPr/>
              <p:nvPr/>
            </p:nvSpPr>
            <p:spPr>
              <a:xfrm>
                <a:off x="122861" y="3249782"/>
                <a:ext cx="503861" cy="24957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rgbClr val="CC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22EA1784-5D92-459E-A5D9-A45417195BB6}"/>
                  </a:ext>
                </a:extLst>
              </p:cNvPr>
              <p:cNvSpPr/>
              <p:nvPr/>
            </p:nvSpPr>
            <p:spPr>
              <a:xfrm>
                <a:off x="122861" y="3612401"/>
                <a:ext cx="503861" cy="249576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rgbClr val="CC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788C8418-5C37-421C-96EC-65098BA2748A}"/>
                </a:ext>
              </a:extLst>
            </p:cNvPr>
            <p:cNvSpPr/>
            <p:nvPr/>
          </p:nvSpPr>
          <p:spPr>
            <a:xfrm>
              <a:off x="8422104" y="2082544"/>
              <a:ext cx="357942" cy="177298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BFF7434-FB77-4B08-ACE5-2337C42FFAB5}"/>
                </a:ext>
              </a:extLst>
            </p:cNvPr>
            <p:cNvSpPr/>
            <p:nvPr/>
          </p:nvSpPr>
          <p:spPr>
            <a:xfrm>
              <a:off x="8422104" y="2358530"/>
              <a:ext cx="357942" cy="177298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C1F0FE6-C01F-4A8F-ABDF-83EBFE91B939}"/>
                </a:ext>
              </a:extLst>
            </p:cNvPr>
            <p:cNvSpPr/>
            <p:nvPr/>
          </p:nvSpPr>
          <p:spPr>
            <a:xfrm>
              <a:off x="8422104" y="2614515"/>
              <a:ext cx="357942" cy="177298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E1011412-3A01-4EC4-ACAE-F58EEF8AF9D8}"/>
                </a:ext>
              </a:extLst>
            </p:cNvPr>
            <p:cNvSpPr/>
            <p:nvPr/>
          </p:nvSpPr>
          <p:spPr>
            <a:xfrm>
              <a:off x="8422104" y="2872119"/>
              <a:ext cx="357942" cy="177298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0D6CFB1A-5B1F-4F9F-886B-8B7ED069E2EB}"/>
                </a:ext>
              </a:extLst>
            </p:cNvPr>
            <p:cNvSpPr/>
            <p:nvPr/>
          </p:nvSpPr>
          <p:spPr>
            <a:xfrm>
              <a:off x="8430297" y="3129723"/>
              <a:ext cx="357942" cy="177298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51C084F4-8A3A-47BD-B906-F4EBA5FF9970}"/>
                </a:ext>
              </a:extLst>
            </p:cNvPr>
            <p:cNvSpPr/>
            <p:nvPr/>
          </p:nvSpPr>
          <p:spPr>
            <a:xfrm>
              <a:off x="8422104" y="1824940"/>
              <a:ext cx="357942" cy="177298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995D8521-B0C5-4B9A-9A7A-1F9CC1353612}"/>
                </a:ext>
              </a:extLst>
            </p:cNvPr>
            <p:cNvSpPr/>
            <p:nvPr/>
          </p:nvSpPr>
          <p:spPr>
            <a:xfrm rot="5400000">
              <a:off x="927889" y="2040007"/>
              <a:ext cx="357942" cy="17729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76123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C8BB96-BF38-4681-B0CF-FC110246E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90" y="1173387"/>
            <a:ext cx="8486619" cy="2796726"/>
          </a:xfrm>
          <a:prstGeom prst="rect">
            <a:avLst/>
          </a:prstGeom>
        </p:spPr>
      </p:pic>
      <p:grpSp>
        <p:nvGrpSpPr>
          <p:cNvPr id="261" name="Group 260">
            <a:extLst>
              <a:ext uri="{FF2B5EF4-FFF2-40B4-BE49-F238E27FC236}">
                <a16:creationId xmlns:a16="http://schemas.microsoft.com/office/drawing/2014/main" id="{C7CE2E9E-5C98-4818-8A21-8B817CA9D5A5}"/>
              </a:ext>
            </a:extLst>
          </p:cNvPr>
          <p:cNvGrpSpPr/>
          <p:nvPr/>
        </p:nvGrpSpPr>
        <p:grpSpPr>
          <a:xfrm>
            <a:off x="965200" y="1253067"/>
            <a:ext cx="1569720" cy="1530773"/>
            <a:chOff x="965200" y="1253067"/>
            <a:chExt cx="1569720" cy="153077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F7D5C51-9632-4338-8F07-AEB2397B5C50}"/>
                </a:ext>
              </a:extLst>
            </p:cNvPr>
            <p:cNvCxnSpPr/>
            <p:nvPr/>
          </p:nvCxnSpPr>
          <p:spPr>
            <a:xfrm>
              <a:off x="965200" y="1253067"/>
              <a:ext cx="296333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56151E-B8FC-4034-8B16-F470122A4F4E}"/>
                </a:ext>
              </a:extLst>
            </p:cNvPr>
            <p:cNvCxnSpPr/>
            <p:nvPr/>
          </p:nvCxnSpPr>
          <p:spPr>
            <a:xfrm>
              <a:off x="1259840" y="1264920"/>
              <a:ext cx="0" cy="111252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234D9E-FCE4-4E3B-8A4B-9EFFF7CB35CE}"/>
                </a:ext>
              </a:extLst>
            </p:cNvPr>
            <p:cNvCxnSpPr/>
            <p:nvPr/>
          </p:nvCxnSpPr>
          <p:spPr>
            <a:xfrm>
              <a:off x="1261533" y="2367280"/>
              <a:ext cx="1273387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37AC904-C34B-48D9-A3C2-EDD5966FFC93}"/>
                </a:ext>
              </a:extLst>
            </p:cNvPr>
            <p:cNvCxnSpPr/>
            <p:nvPr/>
          </p:nvCxnSpPr>
          <p:spPr>
            <a:xfrm>
              <a:off x="2534920" y="2377440"/>
              <a:ext cx="0" cy="39116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3E88D3B-1307-4FB9-9C62-775F606A743C}"/>
                </a:ext>
              </a:extLst>
            </p:cNvPr>
            <p:cNvCxnSpPr/>
            <p:nvPr/>
          </p:nvCxnSpPr>
          <p:spPr>
            <a:xfrm flipH="1">
              <a:off x="965200" y="2783840"/>
              <a:ext cx="1569720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C657C481-3CE8-4391-B1B0-6B348B44D947}"/>
                </a:ext>
              </a:extLst>
            </p:cNvPr>
            <p:cNvCxnSpPr/>
            <p:nvPr/>
          </p:nvCxnSpPr>
          <p:spPr>
            <a:xfrm>
              <a:off x="965200" y="1264920"/>
              <a:ext cx="0" cy="150368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B6733899-2D7D-4D24-AC58-2DBE83DB0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4201550"/>
            <a:ext cx="33623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0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C8BB96-BF38-4681-B0CF-FC110246E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90" y="1173387"/>
            <a:ext cx="8486619" cy="27967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628115-3F29-4F0D-A604-9C864789FFB4}"/>
              </a:ext>
            </a:extLst>
          </p:cNvPr>
          <p:cNvSpPr/>
          <p:nvPr/>
        </p:nvSpPr>
        <p:spPr>
          <a:xfrm>
            <a:off x="328690" y="1597794"/>
            <a:ext cx="1904371" cy="2079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036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C8BB96-BF38-4681-B0CF-FC110246E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90" y="1173387"/>
            <a:ext cx="8486619" cy="27967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628115-3F29-4F0D-A604-9C864789FFB4}"/>
              </a:ext>
            </a:extLst>
          </p:cNvPr>
          <p:cNvSpPr/>
          <p:nvPr/>
        </p:nvSpPr>
        <p:spPr>
          <a:xfrm>
            <a:off x="2146434" y="1597794"/>
            <a:ext cx="4109987" cy="2079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806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C8BB96-BF38-4681-B0CF-FC110246E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90" y="1173387"/>
            <a:ext cx="8486619" cy="27967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628115-3F29-4F0D-A604-9C864789FFB4}"/>
              </a:ext>
            </a:extLst>
          </p:cNvPr>
          <p:cNvSpPr/>
          <p:nvPr/>
        </p:nvSpPr>
        <p:spPr>
          <a:xfrm>
            <a:off x="5938787" y="1597794"/>
            <a:ext cx="2876522" cy="2079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854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3BC289-2977-4FC7-B5CE-45A1E96B27C3}"/>
              </a:ext>
            </a:extLst>
          </p:cNvPr>
          <p:cNvGrpSpPr/>
          <p:nvPr/>
        </p:nvGrpSpPr>
        <p:grpSpPr>
          <a:xfrm>
            <a:off x="524494" y="852281"/>
            <a:ext cx="8486619" cy="2796726"/>
            <a:chOff x="328690" y="1173387"/>
            <a:chExt cx="8486619" cy="279672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BC8BB96-BF38-4681-B0CF-FC110246E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690" y="1173387"/>
              <a:ext cx="8486619" cy="279672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9C09BC-4B1C-4477-894E-2CD7118CB9C9}"/>
                </a:ext>
              </a:extLst>
            </p:cNvPr>
            <p:cNvSpPr/>
            <p:nvPr/>
          </p:nvSpPr>
          <p:spPr>
            <a:xfrm>
              <a:off x="2175310" y="3433681"/>
              <a:ext cx="235820" cy="1597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C4B791-73D9-46AE-9C70-0B51D9EF1AC2}"/>
                </a:ext>
              </a:extLst>
            </p:cNvPr>
            <p:cNvSpPr/>
            <p:nvPr/>
          </p:nvSpPr>
          <p:spPr>
            <a:xfrm>
              <a:off x="2175310" y="3593430"/>
              <a:ext cx="235820" cy="1597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4DBA4B-07DC-43DC-B489-7CA68DB81945}"/>
                </a:ext>
              </a:extLst>
            </p:cNvPr>
            <p:cNvSpPr/>
            <p:nvPr/>
          </p:nvSpPr>
          <p:spPr>
            <a:xfrm>
              <a:off x="1504921" y="2884706"/>
              <a:ext cx="235820" cy="1597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B7ECB55-36BB-4FF2-AF4E-3EC7DAD1D3DE}"/>
                </a:ext>
              </a:extLst>
            </p:cNvPr>
            <p:cNvSpPr/>
            <p:nvPr/>
          </p:nvSpPr>
          <p:spPr>
            <a:xfrm>
              <a:off x="893546" y="2793558"/>
              <a:ext cx="235820" cy="1597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4FA43F-679A-4C43-B797-33FF0B8C4D82}"/>
                </a:ext>
              </a:extLst>
            </p:cNvPr>
            <p:cNvSpPr/>
            <p:nvPr/>
          </p:nvSpPr>
          <p:spPr>
            <a:xfrm>
              <a:off x="5985310" y="3433680"/>
              <a:ext cx="235820" cy="1597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37020B-EF8D-4E43-BD89-BBB060D05DE8}"/>
                </a:ext>
              </a:extLst>
            </p:cNvPr>
            <p:cNvSpPr/>
            <p:nvPr/>
          </p:nvSpPr>
          <p:spPr>
            <a:xfrm>
              <a:off x="8476575" y="3503930"/>
              <a:ext cx="235820" cy="1597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4" name="Google Shape;212;p20">
            <a:extLst>
              <a:ext uri="{FF2B5EF4-FFF2-40B4-BE49-F238E27FC236}">
                <a16:creationId xmlns:a16="http://schemas.microsoft.com/office/drawing/2014/main" id="{85733D57-8323-41DE-BB54-B48B5DC81DF5}"/>
              </a:ext>
            </a:extLst>
          </p:cNvPr>
          <p:cNvSpPr txBox="1">
            <a:spLocks/>
          </p:cNvSpPr>
          <p:nvPr/>
        </p:nvSpPr>
        <p:spPr>
          <a:xfrm>
            <a:off x="5059021" y="3551107"/>
            <a:ext cx="7321749" cy="15923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u="sng" dirty="0">
                <a:latin typeface="Encode Sans Semi Condensed" panose="020B0604020202020204" charset="0"/>
              </a:rPr>
              <a:t>Other subscripts</a:t>
            </a:r>
          </a:p>
          <a:p>
            <a:r>
              <a:rPr lang="en-SG" dirty="0">
                <a:latin typeface="Encode Sans Semi Condensed" panose="020B0604020202020204" charset="0"/>
              </a:rPr>
              <a:t>e – primary nozzle exit</a:t>
            </a:r>
          </a:p>
          <a:p>
            <a:r>
              <a:rPr lang="en-SG" dirty="0" err="1">
                <a:latin typeface="Encode Sans Semi Condensed" panose="020B0604020202020204" charset="0"/>
              </a:rPr>
              <a:t>th</a:t>
            </a:r>
            <a:r>
              <a:rPr lang="en-SG" dirty="0">
                <a:latin typeface="Encode Sans Semi Condensed" panose="020B0604020202020204" charset="0"/>
              </a:rPr>
              <a:t> – primary nozzle throat</a:t>
            </a:r>
          </a:p>
          <a:p>
            <a:r>
              <a:rPr lang="en-SG" dirty="0">
                <a:latin typeface="Encode Sans Semi Condensed" panose="020B0604020202020204" charset="0"/>
              </a:rPr>
              <a:t>“ – secondary stream</a:t>
            </a:r>
          </a:p>
          <a:p>
            <a:r>
              <a:rPr lang="en-SG" dirty="0">
                <a:latin typeface="Encode Sans Semi Condensed" panose="020B0604020202020204" charset="0"/>
              </a:rPr>
              <a:t>‘ – primary stream</a:t>
            </a:r>
          </a:p>
        </p:txBody>
      </p:sp>
      <p:sp>
        <p:nvSpPr>
          <p:cNvPr id="15" name="Google Shape;212;p20">
            <a:extLst>
              <a:ext uri="{FF2B5EF4-FFF2-40B4-BE49-F238E27FC236}">
                <a16:creationId xmlns:a16="http://schemas.microsoft.com/office/drawing/2014/main" id="{B87C1870-E6D1-4F49-97D1-7951F81593C4}"/>
              </a:ext>
            </a:extLst>
          </p:cNvPr>
          <p:cNvSpPr txBox="1">
            <a:spLocks/>
          </p:cNvSpPr>
          <p:nvPr/>
        </p:nvSpPr>
        <p:spPr>
          <a:xfrm>
            <a:off x="1106928" y="3550932"/>
            <a:ext cx="7321749" cy="15923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SG" u="sng" dirty="0">
                <a:latin typeface="Encode Sans Semi Condensed" panose="020B0604020202020204" charset="0"/>
              </a:rPr>
              <a:t>Main subscripts</a:t>
            </a:r>
          </a:p>
          <a:p>
            <a:r>
              <a:rPr lang="en-SG" dirty="0">
                <a:latin typeface="Encode Sans Semi Condensed" panose="020B0604020202020204" charset="0"/>
              </a:rPr>
              <a:t>0 – secondary flow entry plane</a:t>
            </a:r>
          </a:p>
          <a:p>
            <a:r>
              <a:rPr lang="en-SG" dirty="0">
                <a:latin typeface="Encode Sans Semi Condensed" panose="020B0604020202020204" charset="0"/>
              </a:rPr>
              <a:t>1 – primary nozzle entry plane</a:t>
            </a:r>
          </a:p>
          <a:p>
            <a:r>
              <a:rPr lang="en-SG" dirty="0">
                <a:latin typeface="Encode Sans Semi Condensed" panose="020B0604020202020204" charset="0"/>
              </a:rPr>
              <a:t>2 – primary nozzle exit plane</a:t>
            </a:r>
          </a:p>
          <a:p>
            <a:r>
              <a:rPr lang="en-SG" dirty="0">
                <a:latin typeface="Encode Sans Semi Condensed" panose="020B0604020202020204" charset="0"/>
              </a:rPr>
              <a:t>3 – mixing duct entry plane</a:t>
            </a:r>
          </a:p>
          <a:p>
            <a:r>
              <a:rPr lang="en-SG" dirty="0">
                <a:latin typeface="Encode Sans Semi Condensed" panose="020B0604020202020204" charset="0"/>
              </a:rPr>
              <a:t>4 – mixing duct exit plane</a:t>
            </a:r>
          </a:p>
          <a:p>
            <a:r>
              <a:rPr lang="en-SG" dirty="0">
                <a:latin typeface="Encode Sans Semi Condensed" panose="020B0604020202020204" charset="0"/>
              </a:rPr>
              <a:t>5 – diffuser exit plane</a:t>
            </a:r>
          </a:p>
        </p:txBody>
      </p:sp>
    </p:spTree>
    <p:extLst>
      <p:ext uri="{BB962C8B-B14F-4D97-AF65-F5344CB8AC3E}">
        <p14:creationId xmlns:p14="http://schemas.microsoft.com/office/powerpoint/2010/main" val="2434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title"/>
          </p:nvPr>
        </p:nvSpPr>
        <p:spPr>
          <a:xfrm>
            <a:off x="533400" y="277650"/>
            <a:ext cx="6840600" cy="895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Problem Statement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body" idx="1"/>
          </p:nvPr>
        </p:nvSpPr>
        <p:spPr>
          <a:xfrm>
            <a:off x="1206100" y="1706200"/>
            <a:ext cx="7026900" cy="30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⊳"/>
            </a:pPr>
            <a:r>
              <a:rPr lang="en-SG" sz="1800" dirty="0"/>
              <a:t>Investigate the design conditions of a supersonic gas ejector with methane as a medium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⊳"/>
            </a:pPr>
            <a:r>
              <a:rPr lang="en-SG" sz="1800" dirty="0"/>
              <a:t>Design condition is set to be the best diffuser diameter that outputs the highest pressure past the diffuser exit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⊳"/>
            </a:pPr>
            <a:r>
              <a:rPr lang="en-SG" sz="1800" dirty="0"/>
              <a:t>The mathematical model will then be used for performance evaluation</a:t>
            </a:r>
          </a:p>
        </p:txBody>
      </p:sp>
      <p:sp>
        <p:nvSpPr>
          <p:cNvPr id="169" name="Google Shape;169;p16"/>
          <p:cNvSpPr txBox="1">
            <a:spLocks noGrp="1"/>
          </p:cNvSpPr>
          <p:nvPr>
            <p:ph type="sldNum" idx="12"/>
          </p:nvPr>
        </p:nvSpPr>
        <p:spPr>
          <a:xfrm>
            <a:off x="8543950" y="4612325"/>
            <a:ext cx="485400" cy="53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7949597"/>
      </p:ext>
    </p:extLst>
  </p:cSld>
  <p:clrMapOvr>
    <a:masterClrMapping/>
  </p:clrMapOvr>
</p:sld>
</file>

<file path=ppt/theme/theme1.xml><?xml version="1.0" encoding="utf-8"?>
<a:theme xmlns:a="http://schemas.openxmlformats.org/drawingml/2006/main" name="Ferdinand template">
  <a:themeElements>
    <a:clrScheme name="Custom 347">
      <a:dk1>
        <a:srgbClr val="343A4E"/>
      </a:dk1>
      <a:lt1>
        <a:srgbClr val="FFFFFF"/>
      </a:lt1>
      <a:dk2>
        <a:srgbClr val="707A96"/>
      </a:dk2>
      <a:lt2>
        <a:srgbClr val="EEEFF3"/>
      </a:lt2>
      <a:accent1>
        <a:srgbClr val="ACD701"/>
      </a:accent1>
      <a:accent2>
        <a:srgbClr val="69B636"/>
      </a:accent2>
      <a:accent3>
        <a:srgbClr val="32A318"/>
      </a:accent3>
      <a:accent4>
        <a:srgbClr val="9EACD1"/>
      </a:accent4>
      <a:accent5>
        <a:srgbClr val="707A96"/>
      </a:accent5>
      <a:accent6>
        <a:srgbClr val="394057"/>
      </a:accent6>
      <a:hlink>
        <a:srgbClr val="0E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12026</TotalTime>
  <Words>894</Words>
  <Application>Microsoft Office PowerPoint</Application>
  <PresentationFormat>On-screen Show (16:9)</PresentationFormat>
  <Paragraphs>235</Paragraphs>
  <Slides>29</Slides>
  <Notes>15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Encode Sans Semi Condensed Light</vt:lpstr>
      <vt:lpstr>Cambria Math</vt:lpstr>
      <vt:lpstr>Encode Sans Semi Condensed SemiBold</vt:lpstr>
      <vt:lpstr>Arial</vt:lpstr>
      <vt:lpstr>Encode Sans Semi Condensed</vt:lpstr>
      <vt:lpstr>Calibri</vt:lpstr>
      <vt:lpstr>Ferdinand template</vt:lpstr>
      <vt:lpstr>Supersonic Gas Ejector Design and Performance Evaluation Muhammad Hazim Bin Sulaiman (A0155095B)</vt:lpstr>
      <vt:lpstr>Content</vt:lpstr>
      <vt:lpstr>Introduction to Supersonic Gas Ejectors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Statement</vt:lpstr>
      <vt:lpstr>ESDU 84029</vt:lpstr>
      <vt:lpstr>Methodology</vt:lpstr>
      <vt:lpstr>Operating Conditions</vt:lpstr>
      <vt:lpstr>Fixed Parameters</vt:lpstr>
      <vt:lpstr>Equations</vt:lpstr>
      <vt:lpstr>Equations</vt:lpstr>
      <vt:lpstr>Calculations</vt:lpstr>
      <vt:lpstr>Results</vt:lpstr>
      <vt:lpstr>Graph of diffuser exit pressure (Pt5) against diffuser diameter (D5)</vt:lpstr>
      <vt:lpstr>Validation</vt:lpstr>
      <vt:lpstr>Methane</vt:lpstr>
      <vt:lpstr>Performance Evaluation</vt:lpstr>
      <vt:lpstr>Conclusion</vt:lpstr>
      <vt:lpstr>Thank You</vt:lpstr>
      <vt:lpstr>Flow Chart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Supersonic Gas Ejector Design and Performance Evaluation Muhammad Hazim Bin Sulaiman (A0155095B)</dc:title>
  <cp:lastModifiedBy>hazim sulaiman</cp:lastModifiedBy>
  <cp:revision>49</cp:revision>
  <dcterms:modified xsi:type="dcterms:W3CDTF">2020-04-19T16:05:17Z</dcterms:modified>
</cp:coreProperties>
</file>