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14">
          <p15:clr>
            <a:srgbClr val="A4A3A4"/>
          </p15:clr>
        </p15:guide>
        <p15:guide id="2" pos="2880">
          <p15:clr>
            <a:srgbClr val="A4A3A4"/>
          </p15:clr>
        </p15:guide>
        <p15:guide id="3" pos="2027">
          <p15:clr>
            <a:srgbClr val="9AA0A6"/>
          </p15:clr>
        </p15:guide>
        <p15:guide id="4" pos="3798">
          <p15:clr>
            <a:srgbClr val="9AA0A6"/>
          </p15:clr>
        </p15:guide>
        <p15:guide id="5" orient="horz">
          <p15:clr>
            <a:srgbClr val="9AA0A6"/>
          </p15:clr>
        </p15:guide>
        <p15:guide id="6" pos="1174">
          <p15:clr>
            <a:srgbClr val="9AA0A6"/>
          </p15:clr>
        </p15:guide>
        <p15:guide id="7" orient="horz" pos="57">
          <p15:clr>
            <a:srgbClr val="9AA0A6"/>
          </p15:clr>
        </p15:guide>
        <p15:guide id="8" pos="481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14" orient="horz"/>
        <p:guide pos="2880"/>
        <p:guide pos="2027"/>
        <p:guide pos="3798"/>
        <p:guide orient="horz"/>
        <p:guide pos="1174"/>
        <p:guide pos="57" orient="horz"/>
        <p:guide pos="481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Hajin: Oh man that test was so tiring. Half of the questions were too easy, and the other half was way too hard!</a:t>
            </a:r>
            <a:endParaRPr/>
          </a:p>
          <a:p>
            <a:pPr indent="0" lvl="0" marL="0" rtl="0" algn="l">
              <a:spcBef>
                <a:spcPts val="0"/>
              </a:spcBef>
              <a:spcAft>
                <a:spcPts val="0"/>
              </a:spcAft>
              <a:buNone/>
            </a:pPr>
            <a:r>
              <a:rPr lang="en-GB"/>
              <a:t>Oscar: That sounds like a problem that computer adaptive testing can solve </a:t>
            </a:r>
            <a:endParaRPr/>
          </a:p>
          <a:p>
            <a:pPr indent="0" lvl="0" marL="0" rtl="0" algn="l">
              <a:spcBef>
                <a:spcPts val="0"/>
              </a:spcBef>
              <a:spcAft>
                <a:spcPts val="0"/>
              </a:spcAft>
              <a:buNone/>
            </a:pPr>
            <a:r>
              <a:rPr lang="en-GB"/>
              <a:t>Hajin: Really?</a:t>
            </a:r>
            <a:endParaRPr/>
          </a:p>
          <a:p>
            <a:pPr indent="0" lvl="0" marL="0" rtl="0" algn="l">
              <a:spcBef>
                <a:spcPts val="0"/>
              </a:spcBef>
              <a:spcAft>
                <a:spcPts val="0"/>
              </a:spcAft>
              <a:buNone/>
            </a:pPr>
            <a:r>
              <a:rPr lang="en-GB"/>
              <a:t>Oscar: Yes!</a:t>
            </a:r>
            <a:r>
              <a:rPr lang="en-GB"/>
              <a:t>​ That’s why we are here to talk about applications of computer adaptive testing in educational assessment. My name is oscar and i am with my partner hajin and this is our part 4 project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6c5707eda_1_1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6c5707eda_1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10:20</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6c5707e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6c5707e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1:10</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6c5707e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6c5707e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3:15</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6c5707ed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6c5707ed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4:00</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6c5707ed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6c5707ed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4:49</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c0851ab4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c0851ab4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6c5707ed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6c5707ed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GB" sz="1450">
                <a:solidFill>
                  <a:schemeClr val="dk1"/>
                </a:solidFill>
              </a:rPr>
              <a:t>Implemnetation of </a:t>
            </a:r>
            <a:r>
              <a:rPr b="1" lang="en-GB" sz="1450">
                <a:solidFill>
                  <a:schemeClr val="dk1"/>
                </a:solidFill>
              </a:rPr>
              <a:t>CAT</a:t>
            </a:r>
            <a:r>
              <a:rPr lang="en-GB" sz="1450">
                <a:solidFill>
                  <a:schemeClr val="dk1"/>
                </a:solidFill>
              </a:rPr>
              <a:t> sounds </a:t>
            </a:r>
            <a:r>
              <a:rPr b="1" lang="en-GB" sz="1450">
                <a:solidFill>
                  <a:schemeClr val="dk1"/>
                </a:solidFill>
              </a:rPr>
              <a:t>simple</a:t>
            </a:r>
            <a:r>
              <a:rPr lang="en-GB" sz="1450">
                <a:solidFill>
                  <a:schemeClr val="dk1"/>
                </a:solidFill>
              </a:rPr>
              <a:t> at a first glance. but implementation from </a:t>
            </a:r>
            <a:r>
              <a:rPr b="1" lang="en-GB" sz="1450">
                <a:solidFill>
                  <a:schemeClr val="dk1"/>
                </a:solidFill>
              </a:rPr>
              <a:t>scratch</a:t>
            </a:r>
            <a:r>
              <a:rPr lang="en-GB" sz="1450">
                <a:solidFill>
                  <a:schemeClr val="dk1"/>
                </a:solidFill>
              </a:rPr>
              <a:t> is </a:t>
            </a:r>
            <a:r>
              <a:rPr b="1" lang="en-GB" sz="1450">
                <a:solidFill>
                  <a:schemeClr val="dk1"/>
                </a:solidFill>
              </a:rPr>
              <a:t>quite </a:t>
            </a:r>
            <a:r>
              <a:rPr lang="en-GB" sz="1450">
                <a:solidFill>
                  <a:schemeClr val="dk1"/>
                </a:solidFill>
              </a:rPr>
              <a:t>infeasible. that’s because the models behind CAT are very </a:t>
            </a:r>
            <a:r>
              <a:rPr b="1" lang="en-GB" sz="1450">
                <a:solidFill>
                  <a:schemeClr val="dk1"/>
                </a:solidFill>
              </a:rPr>
              <a:t>complex</a:t>
            </a:r>
            <a:r>
              <a:rPr lang="en-GB" sz="1450">
                <a:solidFill>
                  <a:schemeClr val="dk1"/>
                </a:solidFill>
              </a:rPr>
              <a:t>. </a:t>
            </a:r>
            <a:endParaRPr sz="14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450">
                <a:solidFill>
                  <a:schemeClr val="dk1"/>
                </a:solidFill>
              </a:rPr>
              <a:t>These are the </a:t>
            </a:r>
            <a:r>
              <a:rPr b="1" lang="en-GB" sz="1450">
                <a:solidFill>
                  <a:schemeClr val="dk1"/>
                </a:solidFill>
              </a:rPr>
              <a:t>frameworks</a:t>
            </a:r>
            <a:r>
              <a:rPr lang="en-GB" sz="1450">
                <a:solidFill>
                  <a:schemeClr val="dk1"/>
                </a:solidFill>
              </a:rPr>
              <a:t> that provide </a:t>
            </a:r>
            <a:r>
              <a:rPr b="1" lang="en-GB" sz="1450">
                <a:solidFill>
                  <a:schemeClr val="dk1"/>
                </a:solidFill>
              </a:rPr>
              <a:t>common </a:t>
            </a:r>
            <a:r>
              <a:rPr lang="en-GB" sz="1450">
                <a:solidFill>
                  <a:schemeClr val="dk1"/>
                </a:solidFill>
              </a:rPr>
              <a:t>CAT modules, so that we </a:t>
            </a:r>
            <a:r>
              <a:rPr b="1" lang="en-GB" sz="1450">
                <a:solidFill>
                  <a:schemeClr val="dk1"/>
                </a:solidFill>
              </a:rPr>
              <a:t>don’t </a:t>
            </a:r>
            <a:r>
              <a:rPr lang="en-GB" sz="1450">
                <a:solidFill>
                  <a:schemeClr val="dk1"/>
                </a:solidFill>
              </a:rPr>
              <a:t>have to care about implementing CAT models</a:t>
            </a:r>
            <a:r>
              <a:rPr b="1" lang="en-GB" sz="1450">
                <a:solidFill>
                  <a:schemeClr val="dk1"/>
                </a:solidFill>
              </a:rPr>
              <a:t> correctly</a:t>
            </a:r>
            <a:r>
              <a:rPr lang="en-GB" sz="1450">
                <a:solidFill>
                  <a:schemeClr val="dk1"/>
                </a:solidFill>
              </a:rPr>
              <a:t>.</a:t>
            </a:r>
            <a:endParaRPr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450">
                <a:solidFill>
                  <a:schemeClr val="dk1"/>
                </a:solidFill>
              </a:rPr>
              <a:t>we have explored </a:t>
            </a:r>
            <a:r>
              <a:rPr b="1" lang="en-GB" sz="1450">
                <a:solidFill>
                  <a:schemeClr val="dk1"/>
                </a:solidFill>
              </a:rPr>
              <a:t>many</a:t>
            </a:r>
            <a:r>
              <a:rPr lang="en-GB" sz="1450">
                <a:solidFill>
                  <a:schemeClr val="dk1"/>
                </a:solidFill>
              </a:rPr>
              <a:t> frameworks, but these two frameworks had the biggest share in research and open source community.</a:t>
            </a:r>
            <a:endParaRPr sz="14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450">
                <a:solidFill>
                  <a:schemeClr val="dk1"/>
                </a:solidFill>
              </a:rPr>
              <a:t>for implementing question adaptive model, we have catR. catR is a very widely used R framework both in research and open source community. It backs up the largest open source CAT platform called concerto. It pretty much provides all the models and variations of those models that you might need to implement CAT. there are other frameworks for implementing question adaptive model, but there are no frameworks as large, actively maintained and comprehensive as catR framework.</a:t>
            </a:r>
            <a:endParaRPr sz="14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450">
                <a:solidFill>
                  <a:schemeClr val="dk1"/>
                </a:solidFill>
              </a:rPr>
              <a:t>in the area of multistage adaptive test, mstR is the only framework that is built as robust and comprehensive as catR. It is the only R framework that provides proper implementation of common cat routines. It is also easy to learn as it was inspired by catR.</a:t>
            </a:r>
            <a:endParaRPr sz="14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450">
                <a:solidFill>
                  <a:schemeClr val="dk1"/>
                </a:solidFill>
              </a:rPr>
              <a:t>In summary, we decided to use these two frameworks, one for implementing question adaptive model CAT, and another for multistage adaptive test.</a:t>
            </a:r>
            <a:endParaRPr sz="14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GB"/>
              <a:t>-----------</a:t>
            </a:r>
            <a:endParaRPr/>
          </a:p>
          <a:p>
            <a:pPr indent="0" lvl="0" marL="0" rtl="0" algn="l">
              <a:lnSpc>
                <a:spcPct val="115000"/>
              </a:lnSpc>
              <a:spcBef>
                <a:spcPts val="0"/>
              </a:spcBef>
              <a:spcAft>
                <a:spcPts val="0"/>
              </a:spcAft>
              <a:buNone/>
            </a:pPr>
            <a:r>
              <a:rPr lang="en-GB"/>
              <a:t>hajin:</a:t>
            </a:r>
            <a:endParaRPr/>
          </a:p>
          <a:p>
            <a:pPr indent="0" lvl="0" marL="0" rtl="0" algn="l">
              <a:lnSpc>
                <a:spcPct val="115000"/>
              </a:lnSpc>
              <a:spcBef>
                <a:spcPts val="0"/>
              </a:spcBef>
              <a:spcAft>
                <a:spcPts val="0"/>
              </a:spcAft>
              <a:buNone/>
            </a:pPr>
            <a:r>
              <a:t/>
            </a:r>
            <a:endParaRPr sz="900">
              <a:solidFill>
                <a:schemeClr val="dk1"/>
              </a:solidFill>
            </a:endParaRPr>
          </a:p>
          <a:p>
            <a:pPr indent="0" lvl="0" marL="0" rtl="0" algn="l">
              <a:lnSpc>
                <a:spcPct val="115000"/>
              </a:lnSpc>
              <a:spcBef>
                <a:spcPts val="0"/>
              </a:spcBef>
              <a:spcAft>
                <a:spcPts val="0"/>
              </a:spcAft>
              <a:buNone/>
            </a:pPr>
            <a:r>
              <a:rPr lang="en-GB" sz="900">
                <a:solidFill>
                  <a:schemeClr val="dk1"/>
                </a:solidFill>
              </a:rPr>
              <a:t>One of our main goal is to implement a working CAT prototype.</a:t>
            </a:r>
            <a:endParaRPr sz="900">
              <a:solidFill>
                <a:schemeClr val="dk1"/>
              </a:solidFill>
            </a:endParaRPr>
          </a:p>
          <a:p>
            <a:pPr indent="0" lvl="0" marL="0" rtl="0" algn="l">
              <a:lnSpc>
                <a:spcPct val="115000"/>
              </a:lnSpc>
              <a:spcBef>
                <a:spcPts val="0"/>
              </a:spcBef>
              <a:spcAft>
                <a:spcPts val="0"/>
              </a:spcAft>
              <a:buNone/>
            </a:pPr>
            <a:r>
              <a:rPr lang="en-GB" sz="900">
                <a:solidFill>
                  <a:schemeClr val="dk1"/>
                </a:solidFill>
              </a:rPr>
              <a:t>For implemneting question adaptive model CAT, we found two frameworks from research. </a:t>
            </a:r>
            <a:endParaRPr sz="900">
              <a:solidFill>
                <a:schemeClr val="dk1"/>
              </a:solidFill>
            </a:endParaRPr>
          </a:p>
          <a:p>
            <a:pPr indent="0" lvl="0" marL="0" rtl="0" algn="l">
              <a:lnSpc>
                <a:spcPct val="115000"/>
              </a:lnSpc>
              <a:spcBef>
                <a:spcPts val="0"/>
              </a:spcBef>
              <a:spcAft>
                <a:spcPts val="0"/>
              </a:spcAft>
              <a:buNone/>
            </a:pPr>
            <a:r>
              <a:rPr lang="en-GB" sz="900">
                <a:solidFill>
                  <a:schemeClr val="dk1"/>
                </a:solidFill>
              </a:rPr>
              <a:t>OSCATS provides….. downsides...makes it less appealing to use</a:t>
            </a:r>
            <a:endParaRPr sz="900">
              <a:solidFill>
                <a:schemeClr val="dk1"/>
              </a:solidFill>
            </a:endParaRPr>
          </a:p>
          <a:p>
            <a:pPr indent="0" lvl="0" marL="0" rtl="0" algn="l">
              <a:lnSpc>
                <a:spcPct val="115000"/>
              </a:lnSpc>
              <a:spcBef>
                <a:spcPts val="0"/>
              </a:spcBef>
              <a:spcAft>
                <a:spcPts val="0"/>
              </a:spcAft>
              <a:buNone/>
            </a:pPr>
            <a:r>
              <a:rPr lang="en-GB" sz="900">
                <a:solidFill>
                  <a:schemeClr val="dk1"/>
                </a:solidFill>
              </a:rPr>
              <a:t>catR….</a:t>
            </a:r>
            <a:endParaRPr sz="900">
              <a:solidFill>
                <a:schemeClr val="dk1"/>
              </a:solidFill>
            </a:endParaRPr>
          </a:p>
          <a:p>
            <a:pPr indent="0" lvl="0" marL="0" rtl="0" algn="l">
              <a:lnSpc>
                <a:spcPct val="115000"/>
              </a:lnSpc>
              <a:spcBef>
                <a:spcPts val="0"/>
              </a:spcBef>
              <a:spcAft>
                <a:spcPts val="0"/>
              </a:spcAft>
              <a:buNone/>
            </a:pPr>
            <a:r>
              <a:t/>
            </a:r>
            <a:endParaRPr sz="900">
              <a:solidFill>
                <a:schemeClr val="dk1"/>
              </a:solidFill>
            </a:endParaRPr>
          </a:p>
          <a:p>
            <a:pPr indent="0" lvl="0" marL="0" rtl="0" algn="l">
              <a:lnSpc>
                <a:spcPct val="115000"/>
              </a:lnSpc>
              <a:spcBef>
                <a:spcPts val="0"/>
              </a:spcBef>
              <a:spcAft>
                <a:spcPts val="0"/>
              </a:spcAft>
              <a:buNone/>
            </a:pPr>
            <a:r>
              <a:rPr lang="en-GB" sz="900">
                <a:solidFill>
                  <a:schemeClr val="dk1"/>
                </a:solidFill>
              </a:rPr>
              <a:t>For Mulstistage Adaptive Testing, there is only one framework that is able to provide very solid implementations of MST. </a:t>
            </a:r>
            <a:endParaRPr sz="900">
              <a:solidFill>
                <a:schemeClr val="dk1"/>
              </a:solidFill>
            </a:endParaRPr>
          </a:p>
          <a:p>
            <a:pPr indent="0" lvl="0" marL="0" rtl="0" algn="l">
              <a:lnSpc>
                <a:spcPct val="115000"/>
              </a:lnSpc>
              <a:spcBef>
                <a:spcPts val="0"/>
              </a:spcBef>
              <a:spcAft>
                <a:spcPts val="0"/>
              </a:spcAft>
              <a:buNone/>
            </a:pPr>
            <a:r>
              <a:rPr lang="en-GB" sz="900">
                <a:solidFill>
                  <a:schemeClr val="dk1"/>
                </a:solidFill>
              </a:rPr>
              <a:t>in fact it is the only CRAN package….</a:t>
            </a:r>
            <a:endParaRPr sz="900">
              <a:solidFill>
                <a:schemeClr val="dk1"/>
              </a:solidFill>
            </a:endParaRPr>
          </a:p>
          <a:p>
            <a:pPr indent="0" lvl="0" marL="0" rtl="0" algn="l">
              <a:lnSpc>
                <a:spcPct val="115000"/>
              </a:lnSpc>
              <a:spcBef>
                <a:spcPts val="0"/>
              </a:spcBef>
              <a:spcAft>
                <a:spcPts val="0"/>
              </a:spcAft>
              <a:buNone/>
            </a:pPr>
            <a:r>
              <a:t/>
            </a:r>
            <a:endParaRPr sz="900">
              <a:solidFill>
                <a:schemeClr val="dk1"/>
              </a:solidFill>
            </a:endParaRPr>
          </a:p>
          <a:p>
            <a:pPr indent="0" lvl="0" marL="0" rtl="0" algn="l">
              <a:lnSpc>
                <a:spcPct val="115000"/>
              </a:lnSpc>
              <a:spcBef>
                <a:spcPts val="0"/>
              </a:spcBef>
              <a:spcAft>
                <a:spcPts val="0"/>
              </a:spcAft>
              <a:buNone/>
            </a:pPr>
            <a:r>
              <a:rPr lang="en-GB" sz="900">
                <a:solidFill>
                  <a:schemeClr val="dk1"/>
                </a:solidFill>
              </a:rPr>
              <a:t>Out of these frameworks, catR and mstR had the most documentations and researches, which meant that we will most likely focus on exploring those two packages (one for MST and one for QAM)</a:t>
            </a:r>
            <a:endParaRPr sz="900">
              <a:solidFill>
                <a:schemeClr val="dk1"/>
              </a:solidFill>
            </a:endParaRPr>
          </a:p>
          <a:p>
            <a:pPr indent="0" lvl="0" marL="0" rtl="0" algn="l">
              <a:lnSpc>
                <a:spcPct val="115000"/>
              </a:lnSpc>
              <a:spcBef>
                <a:spcPts val="0"/>
              </a:spcBef>
              <a:spcAft>
                <a:spcPts val="0"/>
              </a:spcAft>
              <a:buNone/>
            </a:pPr>
            <a:r>
              <a:t/>
            </a:r>
            <a:endParaRPr sz="900">
              <a:solidFill>
                <a:schemeClr val="dk1"/>
              </a:solidFill>
            </a:endParaRPr>
          </a:p>
          <a:p>
            <a:pPr indent="0" lvl="0" marL="0" rtl="0" algn="l">
              <a:lnSpc>
                <a:spcPct val="115000"/>
              </a:lnSpc>
              <a:spcBef>
                <a:spcPts val="0"/>
              </a:spcBef>
              <a:spcAft>
                <a:spcPts val="0"/>
              </a:spcAft>
              <a:buNone/>
            </a:pPr>
            <a:r>
              <a:t/>
            </a:r>
            <a:endParaRPr sz="900">
              <a:solidFill>
                <a:schemeClr val="dk1"/>
              </a:solidFill>
            </a:endParaRPr>
          </a:p>
          <a:p>
            <a:pPr indent="0" lvl="0" marL="0" rtl="0" algn="l">
              <a:lnSpc>
                <a:spcPct val="115000"/>
              </a:lnSpc>
              <a:spcBef>
                <a:spcPts val="0"/>
              </a:spcBef>
              <a:spcAft>
                <a:spcPts val="0"/>
              </a:spcAft>
              <a:buNone/>
            </a:pPr>
            <a:r>
              <a:rPr lang="en-GB" sz="900">
                <a:solidFill>
                  <a:schemeClr val="dk1"/>
                </a:solidFill>
              </a:rPr>
              <a:t>The gap in the resaerch is that there are not many empirical researches around MST. </a:t>
            </a:r>
            <a:endParaRPr sz="900">
              <a:solidFill>
                <a:schemeClr val="dk1"/>
              </a:solidFill>
            </a:endParaRPr>
          </a:p>
          <a:p>
            <a:pPr indent="0" lvl="0" marL="0" rtl="0" algn="l">
              <a:lnSpc>
                <a:spcPct val="115000"/>
              </a:lnSpc>
              <a:spcBef>
                <a:spcPts val="0"/>
              </a:spcBef>
              <a:spcAft>
                <a:spcPts val="0"/>
              </a:spcAft>
              <a:buNone/>
            </a:pPr>
            <a:r>
              <a:t/>
            </a:r>
            <a:endParaRPr sz="900">
              <a:solidFill>
                <a:schemeClr val="dk1"/>
              </a:solidFill>
            </a:endParaRPr>
          </a:p>
          <a:p>
            <a:pPr indent="0" lvl="0" marL="0" rtl="0" algn="l">
              <a:lnSpc>
                <a:spcPct val="115000"/>
              </a:lnSpc>
              <a:spcBef>
                <a:spcPts val="0"/>
              </a:spcBef>
              <a:spcAft>
                <a:spcPts val="0"/>
              </a:spcAft>
              <a:buNone/>
            </a:pPr>
            <a:r>
              <a:rPr lang="en-GB" sz="900">
                <a:solidFill>
                  <a:schemeClr val="dk1"/>
                </a:solidFill>
              </a:rPr>
              <a:t>1. …=&gt; it would contribute to the research if we conduct an emirical research around MST implementation</a:t>
            </a:r>
            <a:endParaRPr sz="900">
              <a:solidFill>
                <a:schemeClr val="dk1"/>
              </a:solidFill>
            </a:endParaRPr>
          </a:p>
          <a:p>
            <a:pPr indent="0" lvl="0" marL="0" rtl="0" algn="l">
              <a:lnSpc>
                <a:spcPct val="115000"/>
              </a:lnSpc>
              <a:spcBef>
                <a:spcPts val="0"/>
              </a:spcBef>
              <a:spcAft>
                <a:spcPts val="0"/>
              </a:spcAft>
              <a:buNone/>
            </a:pPr>
            <a:r>
              <a:rPr lang="en-GB" sz="900">
                <a:solidFill>
                  <a:schemeClr val="dk1"/>
                </a:solidFill>
              </a:rPr>
              <a:t>2. =&gt; it would be interesting and significant to observe if any results from other demographics are consistent with our findings with secondary school students</a:t>
            </a:r>
            <a:endParaRPr sz="900">
              <a:solidFill>
                <a:schemeClr val="dk1"/>
              </a:solidFill>
            </a:endParaRPr>
          </a:p>
          <a:p>
            <a:pPr indent="0" lvl="0" marL="0" rtl="0" algn="l">
              <a:lnSpc>
                <a:spcPct val="115000"/>
              </a:lnSpc>
              <a:spcBef>
                <a:spcPts val="0"/>
              </a:spcBef>
              <a:spcAft>
                <a:spcPts val="0"/>
              </a:spcAft>
              <a:buNone/>
            </a:pPr>
            <a:r>
              <a:rPr lang="en-GB" sz="900">
                <a:solidFill>
                  <a:schemeClr val="dk1"/>
                </a:solidFill>
              </a:rPr>
              <a:t>3. =&gt; our implemetation will be valuable to the research community</a:t>
            </a:r>
            <a:endParaRPr sz="900">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6c5707eda_1_1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6c5707eda_1_1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1/2: replicate studies and see if results are consistent</a:t>
            </a:r>
            <a:endParaRPr/>
          </a:p>
          <a:p>
            <a:pPr indent="0" lvl="0" marL="0" rtl="0" algn="l">
              <a:spcBef>
                <a:spcPts val="0"/>
              </a:spcBef>
              <a:spcAft>
                <a:spcPts val="0"/>
              </a:spcAft>
              <a:buNone/>
            </a:pPr>
            <a:r>
              <a:rPr lang="en-GB"/>
              <a:t>1: also encourage adoption of CAT at small scales</a:t>
            </a:r>
            <a:endParaRPr/>
          </a:p>
          <a:p>
            <a:pPr indent="0" lvl="0" marL="0" rtl="0" algn="l">
              <a:spcBef>
                <a:spcPts val="0"/>
              </a:spcBef>
              <a:spcAft>
                <a:spcPts val="0"/>
              </a:spcAft>
              <a:buNone/>
            </a:pPr>
            <a:r>
              <a:rPr lang="en-GB"/>
              <a:t>3: given current trend, would be significant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6c5707ed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6c5707ed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naturally...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and by doing so....</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7.jpg"/><Relationship Id="rId5"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GB" sz="3600"/>
              <a:t>Applications of Computer </a:t>
            </a:r>
            <a:endParaRPr sz="3600"/>
          </a:p>
          <a:p>
            <a:pPr indent="0" lvl="0" marL="0" rtl="0" algn="l">
              <a:spcBef>
                <a:spcPts val="0"/>
              </a:spcBef>
              <a:spcAft>
                <a:spcPts val="0"/>
              </a:spcAft>
              <a:buClr>
                <a:schemeClr val="dk1"/>
              </a:buClr>
              <a:buSzPts val="990"/>
              <a:buFont typeface="Arial"/>
              <a:buNone/>
            </a:pPr>
            <a:r>
              <a:rPr lang="en-GB" sz="3600"/>
              <a:t>Adaptive Testing in </a:t>
            </a:r>
            <a:endParaRPr sz="3600"/>
          </a:p>
          <a:p>
            <a:pPr indent="0" lvl="0" marL="0" rtl="0" algn="l">
              <a:spcBef>
                <a:spcPts val="0"/>
              </a:spcBef>
              <a:spcAft>
                <a:spcPts val="0"/>
              </a:spcAft>
              <a:buSzPts val="990"/>
              <a:buNone/>
            </a:pPr>
            <a:r>
              <a:rPr lang="en-GB" sz="3600"/>
              <a:t>Educational Assessment</a:t>
            </a:r>
            <a:endParaRPr sz="3600"/>
          </a:p>
        </p:txBody>
      </p:sp>
      <p:sp>
        <p:nvSpPr>
          <p:cNvPr id="87" name="Google Shape;87;p13"/>
          <p:cNvSpPr txBox="1"/>
          <p:nvPr>
            <p:ph idx="1" type="subTitle"/>
          </p:nvPr>
        </p:nvSpPr>
        <p:spPr>
          <a:xfrm>
            <a:off x="729452" y="31403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By Oscar Li and Hajin Kim</a:t>
            </a:r>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idx="1" type="body"/>
          </p:nvPr>
        </p:nvSpPr>
        <p:spPr>
          <a:xfrm>
            <a:off x="6247200" y="3598975"/>
            <a:ext cx="2805600" cy="13551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b="1" lang="en-GB"/>
              <a:t>September-October</a:t>
            </a:r>
            <a:endParaRPr b="1"/>
          </a:p>
          <a:p>
            <a:pPr indent="0" lvl="0" marL="0" rtl="0" algn="l">
              <a:spcBef>
                <a:spcPts val="1200"/>
              </a:spcBef>
              <a:spcAft>
                <a:spcPts val="0"/>
              </a:spcAft>
              <a:buNone/>
            </a:pPr>
            <a:r>
              <a:rPr lang="en-GB"/>
              <a:t>Test on high school students</a:t>
            </a:r>
            <a:endParaRPr/>
          </a:p>
          <a:p>
            <a:pPr indent="0" lvl="0" marL="0" rtl="0" algn="l">
              <a:spcBef>
                <a:spcPts val="1200"/>
              </a:spcBef>
              <a:spcAft>
                <a:spcPts val="0"/>
              </a:spcAft>
              <a:buNone/>
            </a:pPr>
            <a:r>
              <a:rPr lang="en-GB"/>
              <a:t>Document findings &amp; results</a:t>
            </a:r>
            <a:endParaRPr/>
          </a:p>
          <a:p>
            <a:pPr indent="0" lvl="0" marL="0" rtl="0" algn="l">
              <a:spcBef>
                <a:spcPts val="1200"/>
              </a:spcBef>
              <a:spcAft>
                <a:spcPts val="1200"/>
              </a:spcAft>
              <a:buNone/>
            </a:pPr>
            <a:r>
              <a:rPr lang="en-GB"/>
              <a:t>Conduct seminar &amp; finish report</a:t>
            </a:r>
            <a:endParaRPr/>
          </a:p>
        </p:txBody>
      </p:sp>
      <p:sp>
        <p:nvSpPr>
          <p:cNvPr id="176" name="Google Shape;17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Timeline</a:t>
            </a:r>
            <a:endParaRPr/>
          </a:p>
        </p:txBody>
      </p:sp>
      <p:sp>
        <p:nvSpPr>
          <p:cNvPr id="177" name="Google Shape;177;p22"/>
          <p:cNvSpPr txBox="1"/>
          <p:nvPr/>
        </p:nvSpPr>
        <p:spPr>
          <a:xfrm>
            <a:off x="401550" y="3548425"/>
            <a:ext cx="2668500" cy="1536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300">
                <a:solidFill>
                  <a:schemeClr val="accent1"/>
                </a:solidFill>
                <a:latin typeface="Lato"/>
                <a:ea typeface="Lato"/>
                <a:cs typeface="Lato"/>
                <a:sym typeface="Lato"/>
              </a:rPr>
              <a:t>May-June</a:t>
            </a:r>
            <a:endParaRPr b="1"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GB" sz="1300">
                <a:solidFill>
                  <a:schemeClr val="accent1"/>
                </a:solidFill>
                <a:latin typeface="Lato"/>
                <a:ea typeface="Lato"/>
                <a:cs typeface="Lato"/>
                <a:sym typeface="Lato"/>
              </a:rPr>
              <a:t>Design the empirical study</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GB" sz="1300">
                <a:solidFill>
                  <a:schemeClr val="accent1"/>
                </a:solidFill>
                <a:latin typeface="Lato"/>
                <a:ea typeface="Lato"/>
                <a:cs typeface="Lato"/>
                <a:sym typeface="Lato"/>
              </a:rPr>
              <a:t>Ethics application</a:t>
            </a:r>
            <a:endParaRPr sz="13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rPr lang="en-GB" sz="1300">
                <a:solidFill>
                  <a:schemeClr val="accent1"/>
                </a:solidFill>
                <a:latin typeface="Lato"/>
                <a:ea typeface="Lato"/>
                <a:cs typeface="Lato"/>
                <a:sym typeface="Lato"/>
              </a:rPr>
              <a:t>Start implementing CAT</a:t>
            </a:r>
            <a:endParaRPr/>
          </a:p>
        </p:txBody>
      </p:sp>
      <p:pic>
        <p:nvPicPr>
          <p:cNvPr id="178" name="Google Shape;178;p22"/>
          <p:cNvPicPr preferRelativeResize="0"/>
          <p:nvPr/>
        </p:nvPicPr>
        <p:blipFill>
          <a:blip r:embed="rId3">
            <a:alphaModFix/>
          </a:blip>
          <a:stretch>
            <a:fillRect/>
          </a:stretch>
        </p:blipFill>
        <p:spPr>
          <a:xfrm>
            <a:off x="4003784" y="2113050"/>
            <a:ext cx="1229082" cy="1229100"/>
          </a:xfrm>
          <a:prstGeom prst="rect">
            <a:avLst/>
          </a:prstGeom>
          <a:noFill/>
          <a:ln>
            <a:noFill/>
          </a:ln>
        </p:spPr>
      </p:pic>
      <p:sp>
        <p:nvSpPr>
          <p:cNvPr id="179" name="Google Shape;179;p22"/>
          <p:cNvSpPr txBox="1"/>
          <p:nvPr/>
        </p:nvSpPr>
        <p:spPr>
          <a:xfrm>
            <a:off x="3239550" y="3585775"/>
            <a:ext cx="2668500" cy="1536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300">
                <a:solidFill>
                  <a:schemeClr val="accent1"/>
                </a:solidFill>
                <a:latin typeface="Lato"/>
                <a:ea typeface="Lato"/>
                <a:cs typeface="Lato"/>
                <a:sym typeface="Lato"/>
              </a:rPr>
              <a:t>July-August</a:t>
            </a:r>
            <a:endParaRPr b="1"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GB" sz="1300">
                <a:solidFill>
                  <a:schemeClr val="accent1"/>
                </a:solidFill>
                <a:latin typeface="Lato"/>
                <a:ea typeface="Lato"/>
                <a:cs typeface="Lato"/>
                <a:sym typeface="Lato"/>
              </a:rPr>
              <a:t>Pilot test &amp; iterate on study design</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GB" sz="1300">
                <a:solidFill>
                  <a:schemeClr val="accent1"/>
                </a:solidFill>
                <a:latin typeface="Lato"/>
                <a:ea typeface="Lato"/>
                <a:cs typeface="Lato"/>
                <a:sym typeface="Lato"/>
              </a:rPr>
              <a:t>Continue implementing CAT</a:t>
            </a:r>
            <a:endParaRPr sz="13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rPr lang="en-GB" sz="1300">
                <a:solidFill>
                  <a:schemeClr val="accent1"/>
                </a:solidFill>
                <a:latin typeface="Lato"/>
                <a:ea typeface="Lato"/>
                <a:cs typeface="Lato"/>
                <a:sym typeface="Lato"/>
              </a:rPr>
              <a:t> Document findings and results</a:t>
            </a:r>
            <a:endParaRPr/>
          </a:p>
        </p:txBody>
      </p:sp>
      <p:pic>
        <p:nvPicPr>
          <p:cNvPr id="180" name="Google Shape;180;p22"/>
          <p:cNvPicPr preferRelativeResize="0"/>
          <p:nvPr/>
        </p:nvPicPr>
        <p:blipFill>
          <a:blip r:embed="rId4">
            <a:alphaModFix/>
          </a:blip>
          <a:stretch>
            <a:fillRect/>
          </a:stretch>
        </p:blipFill>
        <p:spPr>
          <a:xfrm>
            <a:off x="6916875" y="1994475"/>
            <a:ext cx="1466250" cy="1466250"/>
          </a:xfrm>
          <a:prstGeom prst="rect">
            <a:avLst/>
          </a:prstGeom>
          <a:noFill/>
          <a:ln>
            <a:noFill/>
          </a:ln>
        </p:spPr>
      </p:pic>
      <p:pic>
        <p:nvPicPr>
          <p:cNvPr id="181" name="Google Shape;181;p22"/>
          <p:cNvPicPr preferRelativeResize="0"/>
          <p:nvPr/>
        </p:nvPicPr>
        <p:blipFill>
          <a:blip r:embed="rId5">
            <a:alphaModFix/>
          </a:blip>
          <a:stretch>
            <a:fillRect/>
          </a:stretch>
        </p:blipFill>
        <p:spPr>
          <a:xfrm>
            <a:off x="1299500" y="2163650"/>
            <a:ext cx="1127900" cy="1127900"/>
          </a:xfrm>
          <a:prstGeom prst="rect">
            <a:avLst/>
          </a:prstGeom>
          <a:noFill/>
          <a:ln>
            <a:noFill/>
          </a:ln>
        </p:spPr>
      </p:pic>
      <p:sp>
        <p:nvSpPr>
          <p:cNvPr id="182" name="Google Shape;182;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Computer Adaptive Testing?</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Computer Adaptive Testing (CAT) is a form of testing that adapts to the user’s ability.</a:t>
            </a:r>
            <a:endParaRPr/>
          </a:p>
          <a:p>
            <a:pPr indent="-311150" lvl="0" marL="457200" rtl="0" algn="l">
              <a:spcBef>
                <a:spcPts val="1000"/>
              </a:spcBef>
              <a:spcAft>
                <a:spcPts val="0"/>
              </a:spcAft>
              <a:buSzPts val="1300"/>
              <a:buChar char="●"/>
            </a:pPr>
            <a:r>
              <a:rPr lang="en-GB"/>
              <a:t>Uses item response theory (IRT) to measure user ability and select subsequent test items based on prior answers.</a:t>
            </a:r>
            <a:endParaRPr/>
          </a:p>
          <a:p>
            <a:pPr indent="-311150" lvl="0" marL="457200" rtl="0" algn="l">
              <a:spcBef>
                <a:spcPts val="1000"/>
              </a:spcBef>
              <a:spcAft>
                <a:spcPts val="0"/>
              </a:spcAft>
              <a:buSzPts val="1300"/>
              <a:buChar char="●"/>
            </a:pPr>
            <a:r>
              <a:rPr lang="en-GB"/>
              <a:t>Aims to increase measurement precision while requiring the same or fewer test items compared to fixed length tests.</a:t>
            </a:r>
            <a:endParaRPr/>
          </a:p>
          <a:p>
            <a:pPr indent="-311150" lvl="0" marL="457200" rtl="0" algn="l">
              <a:spcBef>
                <a:spcPts val="1000"/>
              </a:spcBef>
              <a:spcAft>
                <a:spcPts val="0"/>
              </a:spcAft>
              <a:buSzPts val="1300"/>
              <a:buChar char="●"/>
            </a:pPr>
            <a:r>
              <a:rPr lang="en-GB"/>
              <a:t>Becoming increasingly popular in large-scale learning assessments.</a:t>
            </a:r>
            <a:endParaRPr/>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Traditional CAT Components</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AutoNum type="arabicPeriod"/>
            </a:pPr>
            <a:r>
              <a:rPr lang="en-GB"/>
              <a:t>Item Response Model - models the probability of a correct answer based on person and item parameters</a:t>
            </a:r>
            <a:endParaRPr/>
          </a:p>
          <a:p>
            <a:pPr indent="-311150" lvl="0" marL="457200" rtl="0" algn="l">
              <a:spcBef>
                <a:spcPts val="1000"/>
              </a:spcBef>
              <a:spcAft>
                <a:spcPts val="0"/>
              </a:spcAft>
              <a:buSzPts val="1300"/>
              <a:buAutoNum type="arabicPeriod"/>
            </a:pPr>
            <a:r>
              <a:rPr lang="en-GB"/>
              <a:t>Item Pool</a:t>
            </a:r>
            <a:r>
              <a:rPr lang="en-GB"/>
              <a:t> - the complete set of test items</a:t>
            </a:r>
            <a:endParaRPr/>
          </a:p>
          <a:p>
            <a:pPr indent="-311150" lvl="0" marL="457200" rtl="0" algn="l">
              <a:spcBef>
                <a:spcPts val="1000"/>
              </a:spcBef>
              <a:spcAft>
                <a:spcPts val="0"/>
              </a:spcAft>
              <a:buSzPts val="1300"/>
              <a:buAutoNum type="arabicPeriod"/>
            </a:pPr>
            <a:r>
              <a:rPr lang="en-GB"/>
              <a:t>Entry Level</a:t>
            </a:r>
            <a:r>
              <a:rPr lang="en-GB"/>
              <a:t> - the level the test begins at</a:t>
            </a:r>
            <a:endParaRPr/>
          </a:p>
          <a:p>
            <a:pPr indent="-311150" lvl="0" marL="457200" rtl="0" algn="l">
              <a:spcBef>
                <a:spcPts val="1000"/>
              </a:spcBef>
              <a:spcAft>
                <a:spcPts val="0"/>
              </a:spcAft>
              <a:buSzPts val="1300"/>
              <a:buAutoNum type="arabicPeriod"/>
            </a:pPr>
            <a:r>
              <a:rPr lang="en-GB"/>
              <a:t>Item Selection</a:t>
            </a:r>
            <a:r>
              <a:rPr lang="en-GB"/>
              <a:t> - how each test item is selected</a:t>
            </a:r>
            <a:endParaRPr/>
          </a:p>
          <a:p>
            <a:pPr indent="-311150" lvl="0" marL="457200" rtl="0" algn="l">
              <a:spcBef>
                <a:spcPts val="1000"/>
              </a:spcBef>
              <a:spcAft>
                <a:spcPts val="0"/>
              </a:spcAft>
              <a:buSzPts val="1300"/>
              <a:buAutoNum type="arabicPeriod"/>
            </a:pPr>
            <a:r>
              <a:rPr lang="en-GB"/>
              <a:t>Scoring Method</a:t>
            </a:r>
            <a:r>
              <a:rPr lang="en-GB"/>
              <a:t> - estimating test taker ability based on item responses</a:t>
            </a:r>
            <a:endParaRPr/>
          </a:p>
          <a:p>
            <a:pPr indent="-311150" lvl="0" marL="457200" rtl="0" algn="l">
              <a:spcBef>
                <a:spcPts val="1000"/>
              </a:spcBef>
              <a:spcAft>
                <a:spcPts val="1000"/>
              </a:spcAft>
              <a:buSzPts val="1300"/>
              <a:buAutoNum type="arabicPeriod"/>
            </a:pPr>
            <a:r>
              <a:rPr lang="en-GB"/>
              <a:t>Termination Criterion</a:t>
            </a:r>
            <a:r>
              <a:rPr lang="en-GB"/>
              <a:t> - when to stop the test</a:t>
            </a:r>
            <a:endParaRPr/>
          </a:p>
        </p:txBody>
      </p:sp>
      <p:sp>
        <p:nvSpPr>
          <p:cNvPr id="102" name="Google Shape;102;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03" name="Google Shape;103;p15"/>
          <p:cNvPicPr preferRelativeResize="0"/>
          <p:nvPr/>
        </p:nvPicPr>
        <p:blipFill>
          <a:blip r:embed="rId3">
            <a:alphaModFix/>
          </a:blip>
          <a:stretch>
            <a:fillRect/>
          </a:stretch>
        </p:blipFill>
        <p:spPr>
          <a:xfrm>
            <a:off x="6292125" y="3411275"/>
            <a:ext cx="2543950" cy="1732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7650" y="1308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Innovations in CAT</a:t>
            </a:r>
            <a:endParaRPr/>
          </a:p>
        </p:txBody>
      </p:sp>
      <p:sp>
        <p:nvSpPr>
          <p:cNvPr id="109" name="Google Shape;109;p16"/>
          <p:cNvSpPr/>
          <p:nvPr/>
        </p:nvSpPr>
        <p:spPr>
          <a:xfrm>
            <a:off x="4618663" y="3321675"/>
            <a:ext cx="978000" cy="43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Testlet A</a:t>
            </a:r>
            <a:endParaRPr/>
          </a:p>
        </p:txBody>
      </p:sp>
      <p:sp>
        <p:nvSpPr>
          <p:cNvPr id="110" name="Google Shape;110;p16"/>
          <p:cNvSpPr/>
          <p:nvPr/>
        </p:nvSpPr>
        <p:spPr>
          <a:xfrm>
            <a:off x="5836913" y="2838475"/>
            <a:ext cx="978000" cy="43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Testlet B</a:t>
            </a:r>
            <a:endParaRPr/>
          </a:p>
        </p:txBody>
      </p:sp>
      <p:sp>
        <p:nvSpPr>
          <p:cNvPr id="111" name="Google Shape;111;p16"/>
          <p:cNvSpPr/>
          <p:nvPr/>
        </p:nvSpPr>
        <p:spPr>
          <a:xfrm>
            <a:off x="5836913" y="3716550"/>
            <a:ext cx="978000" cy="43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Testlet C</a:t>
            </a:r>
            <a:endParaRPr/>
          </a:p>
        </p:txBody>
      </p:sp>
      <p:sp>
        <p:nvSpPr>
          <p:cNvPr id="112" name="Google Shape;112;p16"/>
          <p:cNvSpPr/>
          <p:nvPr/>
        </p:nvSpPr>
        <p:spPr>
          <a:xfrm>
            <a:off x="7162738" y="2454363"/>
            <a:ext cx="978000" cy="43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Testlet D</a:t>
            </a:r>
            <a:endParaRPr/>
          </a:p>
        </p:txBody>
      </p:sp>
      <p:sp>
        <p:nvSpPr>
          <p:cNvPr id="113" name="Google Shape;113;p16"/>
          <p:cNvSpPr/>
          <p:nvPr/>
        </p:nvSpPr>
        <p:spPr>
          <a:xfrm>
            <a:off x="7162738" y="3175963"/>
            <a:ext cx="978000" cy="43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Testlet E</a:t>
            </a:r>
            <a:endParaRPr/>
          </a:p>
        </p:txBody>
      </p:sp>
      <p:sp>
        <p:nvSpPr>
          <p:cNvPr id="114" name="Google Shape;114;p16"/>
          <p:cNvSpPr/>
          <p:nvPr/>
        </p:nvSpPr>
        <p:spPr>
          <a:xfrm>
            <a:off x="7162738" y="4012863"/>
            <a:ext cx="978000" cy="43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Testlet F</a:t>
            </a:r>
            <a:endParaRPr/>
          </a:p>
        </p:txBody>
      </p:sp>
      <p:cxnSp>
        <p:nvCxnSpPr>
          <p:cNvPr id="115" name="Google Shape;115;p16"/>
          <p:cNvCxnSpPr>
            <a:stCxn id="109" idx="3"/>
            <a:endCxn id="110" idx="1"/>
          </p:cNvCxnSpPr>
          <p:nvPr/>
        </p:nvCxnSpPr>
        <p:spPr>
          <a:xfrm flipH="1" rot="10800000">
            <a:off x="5596663" y="3053475"/>
            <a:ext cx="240300" cy="4833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6"/>
          <p:cNvCxnSpPr>
            <a:stCxn id="109" idx="3"/>
            <a:endCxn id="111" idx="1"/>
          </p:cNvCxnSpPr>
          <p:nvPr/>
        </p:nvCxnSpPr>
        <p:spPr>
          <a:xfrm>
            <a:off x="5596663" y="3536775"/>
            <a:ext cx="240300" cy="3948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6"/>
          <p:cNvCxnSpPr>
            <a:stCxn id="110" idx="3"/>
            <a:endCxn id="112" idx="1"/>
          </p:cNvCxnSpPr>
          <p:nvPr/>
        </p:nvCxnSpPr>
        <p:spPr>
          <a:xfrm flipH="1" rot="10800000">
            <a:off x="6814913" y="2669575"/>
            <a:ext cx="347700" cy="3840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6"/>
          <p:cNvCxnSpPr>
            <a:stCxn id="110" idx="3"/>
            <a:endCxn id="113" idx="1"/>
          </p:cNvCxnSpPr>
          <p:nvPr/>
        </p:nvCxnSpPr>
        <p:spPr>
          <a:xfrm>
            <a:off x="6814913" y="3053575"/>
            <a:ext cx="347700" cy="3375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6"/>
          <p:cNvCxnSpPr>
            <a:stCxn id="111" idx="3"/>
            <a:endCxn id="114" idx="1"/>
          </p:cNvCxnSpPr>
          <p:nvPr/>
        </p:nvCxnSpPr>
        <p:spPr>
          <a:xfrm>
            <a:off x="6814913" y="3931650"/>
            <a:ext cx="347700" cy="2964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16"/>
          <p:cNvSpPr/>
          <p:nvPr/>
        </p:nvSpPr>
        <p:spPr>
          <a:xfrm>
            <a:off x="842775" y="3495588"/>
            <a:ext cx="615900" cy="53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Q1</a:t>
            </a:r>
            <a:endParaRPr/>
          </a:p>
        </p:txBody>
      </p:sp>
      <p:sp>
        <p:nvSpPr>
          <p:cNvPr id="121" name="Google Shape;121;p16"/>
          <p:cNvSpPr txBox="1"/>
          <p:nvPr/>
        </p:nvSpPr>
        <p:spPr>
          <a:xfrm>
            <a:off x="4945263" y="1951450"/>
            <a:ext cx="301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Multistage Testing (MST)</a:t>
            </a:r>
            <a:endParaRPr>
              <a:latin typeface="Lato"/>
              <a:ea typeface="Lato"/>
              <a:cs typeface="Lato"/>
              <a:sym typeface="Lato"/>
            </a:endParaRPr>
          </a:p>
        </p:txBody>
      </p:sp>
      <p:sp>
        <p:nvSpPr>
          <p:cNvPr id="122" name="Google Shape;122;p16"/>
          <p:cNvSpPr txBox="1"/>
          <p:nvPr/>
        </p:nvSpPr>
        <p:spPr>
          <a:xfrm>
            <a:off x="1134100" y="1951450"/>
            <a:ext cx="301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Lato"/>
                <a:ea typeface="Lato"/>
                <a:cs typeface="Lato"/>
                <a:sym typeface="Lato"/>
              </a:rPr>
              <a:t>Question Adaptive Model (QAM)</a:t>
            </a:r>
            <a:endParaRPr>
              <a:latin typeface="Lato"/>
              <a:ea typeface="Lato"/>
              <a:cs typeface="Lato"/>
              <a:sym typeface="Lato"/>
            </a:endParaRPr>
          </a:p>
        </p:txBody>
      </p:sp>
      <p:sp>
        <p:nvSpPr>
          <p:cNvPr id="123" name="Google Shape;123;p16"/>
          <p:cNvSpPr/>
          <p:nvPr/>
        </p:nvSpPr>
        <p:spPr>
          <a:xfrm>
            <a:off x="1650350" y="3495588"/>
            <a:ext cx="615900" cy="53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Q2</a:t>
            </a:r>
            <a:endParaRPr/>
          </a:p>
        </p:txBody>
      </p:sp>
      <p:sp>
        <p:nvSpPr>
          <p:cNvPr id="124" name="Google Shape;124;p16"/>
          <p:cNvSpPr/>
          <p:nvPr/>
        </p:nvSpPr>
        <p:spPr>
          <a:xfrm>
            <a:off x="2457925" y="3495588"/>
            <a:ext cx="615900" cy="53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Q3</a:t>
            </a:r>
            <a:endParaRPr/>
          </a:p>
        </p:txBody>
      </p:sp>
      <p:sp>
        <p:nvSpPr>
          <p:cNvPr id="125" name="Google Shape;125;p16"/>
          <p:cNvSpPr/>
          <p:nvPr/>
        </p:nvSpPr>
        <p:spPr>
          <a:xfrm>
            <a:off x="3265500" y="3495588"/>
            <a:ext cx="615900" cy="535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Q4</a:t>
            </a:r>
            <a:endParaRPr/>
          </a:p>
        </p:txBody>
      </p:sp>
      <p:cxnSp>
        <p:nvCxnSpPr>
          <p:cNvPr id="126" name="Google Shape;126;p16"/>
          <p:cNvCxnSpPr>
            <a:endCxn id="123" idx="2"/>
          </p:cNvCxnSpPr>
          <p:nvPr/>
        </p:nvCxnSpPr>
        <p:spPr>
          <a:xfrm>
            <a:off x="1458650" y="3763188"/>
            <a:ext cx="191700" cy="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p16"/>
          <p:cNvCxnSpPr>
            <a:endCxn id="124" idx="2"/>
          </p:cNvCxnSpPr>
          <p:nvPr/>
        </p:nvCxnSpPr>
        <p:spPr>
          <a:xfrm>
            <a:off x="2266225" y="3763188"/>
            <a:ext cx="191700" cy="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16"/>
          <p:cNvCxnSpPr>
            <a:stCxn id="124" idx="6"/>
            <a:endCxn id="125" idx="2"/>
          </p:cNvCxnSpPr>
          <p:nvPr/>
        </p:nvCxnSpPr>
        <p:spPr>
          <a:xfrm>
            <a:off x="3073825" y="3763188"/>
            <a:ext cx="191700" cy="0"/>
          </a:xfrm>
          <a:prstGeom prst="straightConnector1">
            <a:avLst/>
          </a:prstGeom>
          <a:noFill/>
          <a:ln cap="flat" cmpd="sng" w="9525">
            <a:solidFill>
              <a:schemeClr val="dk2"/>
            </a:solidFill>
            <a:prstDash val="solid"/>
            <a:round/>
            <a:headEnd len="med" w="med" type="none"/>
            <a:tailEnd len="med" w="med" type="triangle"/>
          </a:ln>
        </p:spPr>
      </p:cxnSp>
      <p:sp>
        <p:nvSpPr>
          <p:cNvPr id="129" name="Google Shape;129;p16"/>
          <p:cNvSpPr/>
          <p:nvPr/>
        </p:nvSpPr>
        <p:spPr>
          <a:xfrm>
            <a:off x="2397575" y="2559463"/>
            <a:ext cx="1789500" cy="40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Question Pool</a:t>
            </a:r>
            <a:endParaRPr/>
          </a:p>
        </p:txBody>
      </p:sp>
      <p:sp>
        <p:nvSpPr>
          <p:cNvPr id="130" name="Google Shape;130;p16"/>
          <p:cNvSpPr/>
          <p:nvPr/>
        </p:nvSpPr>
        <p:spPr>
          <a:xfrm rot="2234775">
            <a:off x="2155453" y="2973852"/>
            <a:ext cx="191824" cy="430329"/>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32" name="Google Shape;132;p16"/>
          <p:cNvSpPr txBox="1"/>
          <p:nvPr/>
        </p:nvSpPr>
        <p:spPr>
          <a:xfrm>
            <a:off x="630150" y="4654350"/>
            <a:ext cx="5886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latin typeface="Lato"/>
                <a:ea typeface="Lato"/>
                <a:cs typeface="Lato"/>
                <a:sym typeface="Lato"/>
              </a:rPr>
              <a:t>O. Rotou, L. Patsula, M. Steffen, and S. Rizavi, “Comparison of multistage tests with computerized adaptive  and </a:t>
            </a:r>
            <a:endParaRPr sz="900">
              <a:latin typeface="Lato"/>
              <a:ea typeface="Lato"/>
              <a:cs typeface="Lato"/>
              <a:sym typeface="Lato"/>
            </a:endParaRPr>
          </a:p>
          <a:p>
            <a:pPr indent="0" lvl="0" marL="0" rtl="0" algn="l">
              <a:spcBef>
                <a:spcPts val="0"/>
              </a:spcBef>
              <a:spcAft>
                <a:spcPts val="0"/>
              </a:spcAft>
              <a:buNone/>
            </a:pPr>
            <a:r>
              <a:rPr lang="en-GB" sz="900">
                <a:latin typeface="Lato"/>
                <a:ea typeface="Lato"/>
                <a:cs typeface="Lato"/>
                <a:sym typeface="Lato"/>
              </a:rPr>
              <a:t>paper-and-pencil tests,” ETS Research Report Series, vol. 2007, no. 1, pp. i-27, 2007. </a:t>
            </a:r>
            <a:endParaRPr sz="9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Graduate Record Examinations (GRE): </a:t>
            </a:r>
            <a:r>
              <a:rPr lang="en-GB"/>
              <a:t>QAM (1993~2013), now MST (2014~)</a:t>
            </a:r>
            <a:endParaRPr/>
          </a:p>
          <a:p>
            <a:pPr indent="0" lvl="0" marL="0" rtl="0" algn="l">
              <a:spcBef>
                <a:spcPts val="1200"/>
              </a:spcBef>
              <a:spcAft>
                <a:spcPts val="0"/>
              </a:spcAft>
              <a:buNone/>
            </a:pPr>
            <a:r>
              <a:rPr b="1" lang="en-GB"/>
              <a:t>National Assessment Program – Literacy and Numeracy (NAPLAN): </a:t>
            </a:r>
            <a:r>
              <a:rPr lang="en-GB"/>
              <a:t>MST (2017~)</a:t>
            </a:r>
            <a:endParaRPr/>
          </a:p>
          <a:p>
            <a:pPr indent="0" lvl="0" marL="0" rtl="0" algn="l">
              <a:spcBef>
                <a:spcPts val="1200"/>
              </a:spcBef>
              <a:spcAft>
                <a:spcPts val="0"/>
              </a:spcAft>
              <a:buNone/>
            </a:pPr>
            <a:r>
              <a:rPr lang="en-GB"/>
              <a:t>Tradeoffs and why GRE &amp; NAPLAN chose MST over QAM:</a:t>
            </a:r>
            <a:endParaRPr/>
          </a:p>
          <a:p>
            <a:pPr indent="-311150" lvl="0" marL="457200" rtl="0" algn="l">
              <a:spcBef>
                <a:spcPts val="1200"/>
              </a:spcBef>
              <a:spcAft>
                <a:spcPts val="0"/>
              </a:spcAft>
              <a:buSzPts val="1300"/>
              <a:buChar char="●"/>
            </a:pPr>
            <a:r>
              <a:rPr lang="en-GB"/>
              <a:t>Full evaluation of each testlet is possible before delivery</a:t>
            </a:r>
            <a:endParaRPr/>
          </a:p>
          <a:p>
            <a:pPr indent="-311150" lvl="0" marL="457200" rtl="0" algn="l">
              <a:spcBef>
                <a:spcPts val="0"/>
              </a:spcBef>
              <a:spcAft>
                <a:spcPts val="0"/>
              </a:spcAft>
              <a:buSzPts val="1300"/>
              <a:buChar char="●"/>
            </a:pPr>
            <a:r>
              <a:rPr lang="en-GB"/>
              <a:t>Students can review responses</a:t>
            </a:r>
            <a:endParaRPr/>
          </a:p>
          <a:p>
            <a:pPr indent="-311150" lvl="0" marL="457200" rtl="0" algn="l">
              <a:spcBef>
                <a:spcPts val="0"/>
              </a:spcBef>
              <a:spcAft>
                <a:spcPts val="0"/>
              </a:spcAft>
              <a:buSzPts val="1300"/>
              <a:buChar char="●"/>
            </a:pPr>
            <a:r>
              <a:rPr lang="en-GB"/>
              <a:t>Less cost in ensuring that each test set measures students equally well</a:t>
            </a:r>
            <a:endParaRPr/>
          </a:p>
          <a:p>
            <a:pPr indent="-311150" lvl="0" marL="457200" rtl="0" algn="l">
              <a:spcBef>
                <a:spcPts val="0"/>
              </a:spcBef>
              <a:spcAft>
                <a:spcPts val="0"/>
              </a:spcAft>
              <a:buSzPts val="1300"/>
              <a:buChar char="●"/>
            </a:pPr>
            <a:r>
              <a:rPr lang="en-GB"/>
              <a:t>G</a:t>
            </a:r>
            <a:r>
              <a:rPr lang="en-GB"/>
              <a:t>reater security: l</a:t>
            </a:r>
            <a:r>
              <a:rPr lang="en-GB"/>
              <a:t>imits can be imposed on testlet reuse and test item overlap between testlets</a:t>
            </a:r>
            <a:endParaRPr/>
          </a:p>
        </p:txBody>
      </p:sp>
      <p:sp>
        <p:nvSpPr>
          <p:cNvPr id="138" name="Google Shape;138;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Case Studies</a:t>
            </a:r>
            <a:endParaRPr/>
          </a:p>
        </p:txBody>
      </p:sp>
      <p:sp>
        <p:nvSpPr>
          <p:cNvPr id="139" name="Google Shape;139;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cat</a:t>
            </a:r>
            <a:endParaRPr/>
          </a:p>
        </p:txBody>
      </p:sp>
      <p:sp>
        <p:nvSpPr>
          <p:cNvPr id="145" name="Google Shape;145;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4 more slides to go!</a:t>
            </a:r>
            <a:endParaRPr/>
          </a:p>
        </p:txBody>
      </p:sp>
      <p:sp>
        <p:nvSpPr>
          <p:cNvPr id="146" name="Google Shape;146;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47" name="Google Shape;147;p18"/>
          <p:cNvPicPr preferRelativeResize="0"/>
          <p:nvPr/>
        </p:nvPicPr>
        <p:blipFill>
          <a:blip r:embed="rId3">
            <a:alphaModFix/>
          </a:blip>
          <a:stretch>
            <a:fillRect/>
          </a:stretch>
        </p:blipFill>
        <p:spPr>
          <a:xfrm>
            <a:off x="4225500" y="1009725"/>
            <a:ext cx="3740550" cy="374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idx="1" type="body"/>
          </p:nvPr>
        </p:nvSpPr>
        <p:spPr>
          <a:xfrm>
            <a:off x="729450" y="2078875"/>
            <a:ext cx="7688700" cy="247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catR: question adaptive model</a:t>
            </a:r>
            <a:endParaRPr b="1"/>
          </a:p>
          <a:p>
            <a:pPr indent="-311150" lvl="0" marL="457200" rtl="0" algn="l">
              <a:spcBef>
                <a:spcPts val="1000"/>
              </a:spcBef>
              <a:spcAft>
                <a:spcPts val="0"/>
              </a:spcAft>
              <a:buSzPts val="1300"/>
              <a:buChar char="●"/>
            </a:pPr>
            <a:r>
              <a:rPr lang="en-GB"/>
              <a:t>R framework that is a</a:t>
            </a:r>
            <a:r>
              <a:rPr lang="en-GB"/>
              <a:t>ctively maintained and </a:t>
            </a:r>
            <a:r>
              <a:rPr b="1" lang="en-GB"/>
              <a:t>very </a:t>
            </a:r>
            <a:r>
              <a:rPr lang="en-GB"/>
              <a:t>comprehensive.</a:t>
            </a:r>
            <a:endParaRPr/>
          </a:p>
          <a:p>
            <a:pPr indent="-311150" lvl="0" marL="457200" rtl="0" algn="l">
              <a:spcBef>
                <a:spcPts val="1000"/>
              </a:spcBef>
              <a:spcAft>
                <a:spcPts val="0"/>
              </a:spcAft>
              <a:buSzPts val="1300"/>
              <a:buChar char="●"/>
            </a:pPr>
            <a:r>
              <a:rPr lang="en-GB"/>
              <a:t>Used extensively in simulations, research and open source (eg concerto)</a:t>
            </a:r>
            <a:endParaRPr/>
          </a:p>
          <a:p>
            <a:pPr indent="0" lvl="0" marL="0" rtl="0" algn="l">
              <a:spcBef>
                <a:spcPts val="1000"/>
              </a:spcBef>
              <a:spcAft>
                <a:spcPts val="0"/>
              </a:spcAft>
              <a:buNone/>
            </a:pPr>
            <a:r>
              <a:rPr b="1" lang="en-GB"/>
              <a:t>mstR: multistage adaptive test</a:t>
            </a:r>
            <a:endParaRPr b="1"/>
          </a:p>
          <a:p>
            <a:pPr indent="-311150" lvl="0" marL="457200" rtl="0" algn="l">
              <a:spcBef>
                <a:spcPts val="1000"/>
              </a:spcBef>
              <a:spcAft>
                <a:spcPts val="0"/>
              </a:spcAft>
              <a:buSzPts val="1300"/>
              <a:buChar char="●"/>
            </a:pPr>
            <a:r>
              <a:rPr lang="en-GB"/>
              <a:t>R framework with the most solid ground in Item Response Theory out of all the MST frameworks.  </a:t>
            </a:r>
            <a:endParaRPr/>
          </a:p>
          <a:p>
            <a:pPr indent="-311150" lvl="0" marL="457200" rtl="0" algn="l">
              <a:spcBef>
                <a:spcPts val="1000"/>
              </a:spcBef>
              <a:spcAft>
                <a:spcPts val="1000"/>
              </a:spcAft>
              <a:buSzPts val="1300"/>
              <a:buChar char="●"/>
            </a:pPr>
            <a:r>
              <a:rPr lang="en-GB"/>
              <a:t>Inspired by catR, so easy to learn</a:t>
            </a:r>
            <a:endParaRPr/>
          </a:p>
        </p:txBody>
      </p:sp>
      <p:pic>
        <p:nvPicPr>
          <p:cNvPr id="153" name="Google Shape;153;p19"/>
          <p:cNvPicPr preferRelativeResize="0"/>
          <p:nvPr/>
        </p:nvPicPr>
        <p:blipFill>
          <a:blip r:embed="rId3">
            <a:alphaModFix/>
          </a:blip>
          <a:stretch>
            <a:fillRect/>
          </a:stretch>
        </p:blipFill>
        <p:spPr>
          <a:xfrm>
            <a:off x="6030001" y="543201"/>
            <a:ext cx="3044624" cy="2286125"/>
          </a:xfrm>
          <a:prstGeom prst="rect">
            <a:avLst/>
          </a:prstGeom>
          <a:noFill/>
          <a:ln>
            <a:noFill/>
          </a:ln>
        </p:spPr>
      </p:pic>
      <p:sp>
        <p:nvSpPr>
          <p:cNvPr id="154" name="Google Shape;15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CAT Software Frameworks</a:t>
            </a:r>
            <a:endParaRPr/>
          </a:p>
        </p:txBody>
      </p:sp>
      <p:sp>
        <p:nvSpPr>
          <p:cNvPr id="155" name="Google Shape;155;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Gap in research</a:t>
            </a:r>
            <a:endParaRPr/>
          </a:p>
        </p:txBody>
      </p:sp>
      <p:sp>
        <p:nvSpPr>
          <p:cNvPr id="161" name="Google Shape;161;p20"/>
          <p:cNvSpPr txBox="1"/>
          <p:nvPr>
            <p:ph idx="1" type="body"/>
          </p:nvPr>
        </p:nvSpPr>
        <p:spPr>
          <a:xfrm>
            <a:off x="729450" y="2078875"/>
            <a:ext cx="7688700" cy="247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Lack of open sourced CAT implementations in general (especially MST!)</a:t>
            </a:r>
            <a:endParaRPr b="1"/>
          </a:p>
          <a:p>
            <a:pPr indent="-311150" lvl="0" marL="457200" rtl="0" algn="l">
              <a:spcBef>
                <a:spcPts val="1000"/>
              </a:spcBef>
              <a:spcAft>
                <a:spcPts val="0"/>
              </a:spcAft>
              <a:buSzPts val="1300"/>
              <a:buChar char="●"/>
            </a:pPr>
            <a:r>
              <a:rPr lang="en-GB"/>
              <a:t>Only a few open source from research: campsych/concerto-platform and oopl/AdaptiveTesting. </a:t>
            </a:r>
            <a:endParaRPr/>
          </a:p>
          <a:p>
            <a:pPr indent="0" lvl="0" marL="0" rtl="0" algn="l">
              <a:spcBef>
                <a:spcPts val="1000"/>
              </a:spcBef>
              <a:spcAft>
                <a:spcPts val="0"/>
              </a:spcAft>
              <a:buNone/>
            </a:pPr>
            <a:r>
              <a:rPr b="1" lang="en-GB"/>
              <a:t>Lack of s</a:t>
            </a:r>
            <a:r>
              <a:rPr b="1" lang="en-GB"/>
              <a:t>tudies targeting secondary school demographic	</a:t>
            </a:r>
            <a:endParaRPr b="1"/>
          </a:p>
          <a:p>
            <a:pPr indent="-311150" lvl="0" marL="457200" rtl="0" algn="l">
              <a:spcBef>
                <a:spcPts val="1000"/>
              </a:spcBef>
              <a:spcAft>
                <a:spcPts val="0"/>
              </a:spcAft>
              <a:buSzPts val="1300"/>
              <a:buChar char="●"/>
            </a:pPr>
            <a:r>
              <a:rPr lang="en-GB"/>
              <a:t>GRE - university graduate students, NAPLAN - primary students</a:t>
            </a:r>
            <a:endParaRPr/>
          </a:p>
          <a:p>
            <a:pPr indent="0" lvl="0" marL="0" rtl="0" algn="l">
              <a:spcBef>
                <a:spcPts val="1000"/>
              </a:spcBef>
              <a:spcAft>
                <a:spcPts val="0"/>
              </a:spcAft>
              <a:buNone/>
            </a:pPr>
            <a:r>
              <a:rPr b="1" lang="en-GB"/>
              <a:t>Lack of empirical studies comparing MST and QAM</a:t>
            </a:r>
            <a:endParaRPr b="1"/>
          </a:p>
          <a:p>
            <a:pPr indent="-311150" lvl="0" marL="457200" rtl="0" algn="l">
              <a:spcBef>
                <a:spcPts val="1000"/>
              </a:spcBef>
              <a:spcAft>
                <a:spcPts val="1000"/>
              </a:spcAft>
              <a:buSzPts val="1300"/>
              <a:buChar char="●"/>
            </a:pPr>
            <a:r>
              <a:rPr lang="en-GB"/>
              <a:t>GRE compared MST and QAM empirically. </a:t>
            </a:r>
            <a:endParaRPr/>
          </a:p>
        </p:txBody>
      </p:sp>
      <p:sp>
        <p:nvSpPr>
          <p:cNvPr id="162" name="Google Shape;162;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63" name="Google Shape;163;p20"/>
          <p:cNvPicPr preferRelativeResize="0"/>
          <p:nvPr/>
        </p:nvPicPr>
        <p:blipFill>
          <a:blip r:embed="rId3">
            <a:alphaModFix/>
          </a:blip>
          <a:stretch>
            <a:fillRect/>
          </a:stretch>
        </p:blipFill>
        <p:spPr>
          <a:xfrm>
            <a:off x="6112125" y="558049"/>
            <a:ext cx="2756999" cy="1836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GB"/>
              <a:t>Create a CAT platform prototype </a:t>
            </a:r>
            <a:endParaRPr b="1"/>
          </a:p>
          <a:p>
            <a:pPr indent="-311150" lvl="0" marL="457200" rtl="0" algn="l">
              <a:lnSpc>
                <a:spcPct val="100000"/>
              </a:lnSpc>
              <a:spcBef>
                <a:spcPts val="1000"/>
              </a:spcBef>
              <a:spcAft>
                <a:spcPts val="0"/>
              </a:spcAft>
              <a:buSzPts val="1300"/>
              <a:buChar char="●"/>
            </a:pPr>
            <a:r>
              <a:rPr lang="en-GB"/>
              <a:t>Based on multiple models presented in CAT literature</a:t>
            </a:r>
            <a:endParaRPr/>
          </a:p>
          <a:p>
            <a:pPr indent="-311150" lvl="0" marL="457200" rtl="0" algn="l">
              <a:lnSpc>
                <a:spcPct val="100000"/>
              </a:lnSpc>
              <a:spcBef>
                <a:spcPts val="1000"/>
              </a:spcBef>
              <a:spcAft>
                <a:spcPts val="0"/>
              </a:spcAft>
              <a:buSzPts val="1300"/>
              <a:buChar char="●"/>
            </a:pPr>
            <a:r>
              <a:rPr lang="en-GB"/>
              <a:t>Leverage CAT frameworks and modern web stack</a:t>
            </a:r>
            <a:endParaRPr/>
          </a:p>
          <a:p>
            <a:pPr indent="0" lvl="0" marL="0" rtl="0" algn="l">
              <a:lnSpc>
                <a:spcPct val="100000"/>
              </a:lnSpc>
              <a:spcBef>
                <a:spcPts val="1000"/>
              </a:spcBef>
              <a:spcAft>
                <a:spcPts val="0"/>
              </a:spcAft>
              <a:buNone/>
            </a:pPr>
            <a:r>
              <a:rPr b="1" lang="en-GB"/>
              <a:t>Compare </a:t>
            </a:r>
            <a:r>
              <a:rPr b="1" lang="en-GB"/>
              <a:t>MST and QAM </a:t>
            </a:r>
            <a:endParaRPr b="1"/>
          </a:p>
          <a:p>
            <a:pPr indent="-311150" lvl="0" marL="457200" rtl="0" algn="l">
              <a:lnSpc>
                <a:spcPct val="100000"/>
              </a:lnSpc>
              <a:spcBef>
                <a:spcPts val="1000"/>
              </a:spcBef>
              <a:spcAft>
                <a:spcPts val="0"/>
              </a:spcAft>
              <a:buSzPts val="1300"/>
              <a:buChar char="●"/>
            </a:pPr>
            <a:r>
              <a:rPr lang="en-GB"/>
              <a:t>Through an experiment on </a:t>
            </a:r>
            <a:r>
              <a:rPr lang="en-GB"/>
              <a:t>secondary school demographics</a:t>
            </a:r>
            <a:endParaRPr/>
          </a:p>
          <a:p>
            <a:pPr indent="0" lvl="0" marL="0" rtl="0" algn="l">
              <a:lnSpc>
                <a:spcPct val="100000"/>
              </a:lnSpc>
              <a:spcBef>
                <a:spcPts val="1000"/>
              </a:spcBef>
              <a:spcAft>
                <a:spcPts val="1000"/>
              </a:spcAft>
              <a:buNone/>
            </a:pPr>
            <a:r>
              <a:rPr b="1" lang="en-GB"/>
              <a:t>Research output</a:t>
            </a:r>
            <a:r>
              <a:rPr lang="en-GB"/>
              <a:t>: </a:t>
            </a:r>
            <a:r>
              <a:rPr lang="en-GB"/>
              <a:t>open source CAT implementation, </a:t>
            </a:r>
            <a:r>
              <a:rPr lang="en-GB"/>
              <a:t>empirical study results, software architecture</a:t>
            </a:r>
            <a:endParaRPr/>
          </a:p>
        </p:txBody>
      </p:sp>
      <p:sp>
        <p:nvSpPr>
          <p:cNvPr id="169" name="Google Shape;16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Research Intent</a:t>
            </a:r>
            <a:endParaRPr/>
          </a:p>
        </p:txBody>
      </p:sp>
      <p:sp>
        <p:nvSpPr>
          <p:cNvPr id="170" name="Google Shape;170;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