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Economica"/>
      <p:regular r:id="rId20"/>
      <p:bold r:id="rId21"/>
      <p:italic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Roboto-regular.fntdata"/><Relationship Id="rId23" Type="http://schemas.openxmlformats.org/officeDocument/2006/relationships/font" Target="fonts/Economic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names</a:t>
            </a:r>
            <a:endParaRPr/>
          </a:p>
          <a:p>
            <a:pPr indent="0" lvl="0" marL="0" rtl="0" algn="l">
              <a:spcBef>
                <a:spcPts val="0"/>
              </a:spcBef>
              <a:spcAft>
                <a:spcPts val="0"/>
              </a:spcAft>
              <a:buNone/>
            </a:pPr>
            <a:r>
              <a:rPr lang="en-GB"/>
              <a:t>we gon do tech demo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da36566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da36566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Moving forward, we plan to conduct pilot testing to gather feedbacks on our platform. We also aim to conduct experiment on highschool students, so that we can measure and </a:t>
            </a:r>
            <a:r>
              <a:rPr lang="en-GB">
                <a:solidFill>
                  <a:schemeClr val="dk1"/>
                </a:solidFill>
              </a:rPr>
              <a:t>evaluate the effectiveness of multistage computer adaptive testing.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We aim to do that by using data analysis on </a:t>
            </a:r>
            <a:r>
              <a:rPr lang="en-GB">
                <a:solidFill>
                  <a:schemeClr val="dk1"/>
                </a:solidFill>
              </a:rPr>
              <a:t>the scores that students achieve in a fixed length test and the scores that students achieve in multistage testing. This is possible as the responses are collected through the platform, and we will have scores for both multistage and fixed length test recorded on the user document.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That’s the end of our demo. Hope you enjoyed our tech demo. See you next time.</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d68b02f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d68b02f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 a little background about our project.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Computer adaptive t</a:t>
            </a:r>
            <a:r>
              <a:rPr lang="en-GB"/>
              <a:t>esting, also known as CAT, is a form of test that adjusts its difficulty according to the user’s ability in order to achieve a more precise estimate of the test taker’s ability using fewer test items compared to a traditional fixed length test. Multistage testing is a form of CAT that involves administering test items in groups, also known as stages or testlets, and using the result of each testlet to inform the administration</a:t>
            </a:r>
            <a:r>
              <a:rPr lang="en-GB"/>
              <a:t> of subsequent testlets.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Our project aims to explore the feasibility of implementing a computer adaptive test at a small scale and to</a:t>
            </a:r>
            <a:r>
              <a:rPr lang="en-GB"/>
              <a:t> </a:t>
            </a:r>
            <a:r>
              <a:rPr lang="en-GB"/>
              <a:t>measure the effectiveness of multistage testing in comparison to traditional fixed length tests.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d68b02f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3d68b02f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project utilises mstR which is an R package that provides implementations of </a:t>
            </a:r>
            <a:r>
              <a:rPr lang="en-GB"/>
              <a:t>commonly used </a:t>
            </a:r>
            <a:r>
              <a:rPr lang="en-GB"/>
              <a:t>algorithms in multistage testing. More specifically, our test is designed using the 1 parameter logistic model (1PL) which measures test items based on a single characteristic, item difficulty. We plan to create a calibrated item bank using questions from the TIMSS 2011 Grade 8 Mathematics Assessment. After exploring </a:t>
            </a:r>
            <a:r>
              <a:rPr lang="en-GB"/>
              <a:t>the</a:t>
            </a:r>
            <a:r>
              <a:rPr lang="en-GB"/>
              <a:t> functionality provided by mstR, we identified two functions that were crucial for our application.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d8f1a31b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d8f1a31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The first of which is the eapEst() function which allows us to calculate the ability estimate of a test taker based on their responses. Using the 1 parameter logistic model, the ability estimate is determined not only</a:t>
            </a:r>
            <a:r>
              <a:rPr lang="en-GB">
                <a:solidFill>
                  <a:schemeClr val="dk1"/>
                </a:solidFill>
              </a:rPr>
              <a:t> by </a:t>
            </a:r>
            <a:r>
              <a:rPr lang="en-GB">
                <a:solidFill>
                  <a:schemeClr val="dk1"/>
                </a:solidFill>
              </a:rPr>
              <a:t>the number of questions answered correctly but also by the difficulty of the questions answered.</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d8f1a31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d8f1a31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After</a:t>
            </a:r>
            <a:r>
              <a:rPr lang="en-GB">
                <a:solidFill>
                  <a:schemeClr val="dk1"/>
                </a:solidFill>
              </a:rPr>
              <a:t> we have obtained the ability estimate, we can then use it to call the nextModule() function which selects the next testlet that best matches the ability of the user.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d8f1a31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d8f1a31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Using mstR, o</a:t>
            </a:r>
            <a:r>
              <a:rPr lang="en-GB">
                <a:solidFill>
                  <a:schemeClr val="dk1"/>
                </a:solidFill>
              </a:rPr>
              <a:t>ur plan is to create a two stage test with an initial testlet in the first stage which branches into three testlets in the second stage. Using this test design and the R functions discussed previously, the next challenge was to implement a functional online testing application which I will discuss now.</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strike="sngStrike">
                <a:solidFill>
                  <a:schemeClr val="dk1"/>
                </a:solidFill>
              </a:rPr>
              <a:t>All users will submit their responses for the same testlet in the first stage. The application then uses these responses to generate an ability estimate and select the next stage of questions that each user should receive. Once the user has completed the second stage, the test concludes and the responses from both stages are used to calculate the final score for the user. </a:t>
            </a:r>
            <a:endParaRPr strike="sng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d68b02f1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d68b02f1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technology we used for our project is Java for the backend using Spring Boot and MongoDB and JavaScript for the frontend using React. In order to utilise the mstR package for our project, we also utilised the RCaller Java library which allows us to call R functions from within Java.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d8f1a31b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d8f1a31b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functionality that has been implemented can be seen in the endpoints provided by the controllers. Users can sign in with their ID and sit either the traditional fixed length or the multistage tests by getting the questions from and posting their responses to the respective endpoints. Most importantly, the application calculates and stores the test scores of each user after they have submitted their responses and, in the case of the multistage test, also calculates the next module that the user should take. This information is stored in the user document and can be retrieved using the API.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d68b02f1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d68b02f1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My name is Hajin, and I’ll be</a:t>
            </a:r>
            <a:r>
              <a:rPr lang="en-GB"/>
              <a:t> showing you a </a:t>
            </a:r>
            <a:r>
              <a:rPr lang="en-GB"/>
              <a:t>demo of our platform, which will be used for our experiment. The </a:t>
            </a:r>
            <a:r>
              <a:rPr lang="en-GB"/>
              <a:t>platform supports administration of both fixed length test and multistage test.</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GB"/>
              <a:t>(On login screen)</a:t>
            </a:r>
            <a:endParaRPr i="1"/>
          </a:p>
          <a:p>
            <a:pPr indent="0" lvl="0" marL="0" rtl="0" algn="l">
              <a:spcBef>
                <a:spcPts val="0"/>
              </a:spcBef>
              <a:spcAft>
                <a:spcPts val="0"/>
              </a:spcAft>
              <a:buNone/>
            </a:pPr>
            <a:r>
              <a:rPr lang="en-GB"/>
              <a:t>Here’s the screen that a student would see when they first enter our platform. Before the experiment, we would have created multiple user accounts whose ID’s are distributed prior to the testing. </a:t>
            </a:r>
            <a:endParaRPr/>
          </a:p>
          <a:p>
            <a:pPr indent="0" lvl="0" marL="0" rtl="0" algn="l">
              <a:spcBef>
                <a:spcPts val="0"/>
              </a:spcBef>
              <a:spcAft>
                <a:spcPts val="0"/>
              </a:spcAft>
              <a:buNone/>
            </a:pPr>
            <a:br>
              <a:rPr lang="en-GB"/>
            </a:br>
            <a:r>
              <a:rPr lang="en-GB"/>
              <a:t>(Type even user id, so that you sit MST first)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(Click login, see Instruction Screen)</a:t>
            </a:r>
            <a:endParaRPr/>
          </a:p>
          <a:p>
            <a:pPr indent="0" lvl="0" marL="0" rtl="0" algn="l">
              <a:spcBef>
                <a:spcPts val="0"/>
              </a:spcBef>
              <a:spcAft>
                <a:spcPts val="0"/>
              </a:spcAft>
              <a:buNone/>
            </a:pPr>
            <a:r>
              <a:rPr lang="en-GB"/>
              <a:t>When you click ‘login’, it makes a request to fetch the user document associated with the given user id. This </a:t>
            </a:r>
            <a:r>
              <a:rPr lang="en-GB">
                <a:solidFill>
                  <a:schemeClr val="dk1"/>
                </a:solidFill>
              </a:rPr>
              <a:t>user document indicates what test a student should take, allowing frontend to fetch the relevant test set. Here, the student is to take a module of multistage test. When the user presses confirm, </a:t>
            </a:r>
            <a:r>
              <a:rPr lang="en-GB"/>
              <a:t>t</a:t>
            </a:r>
            <a:r>
              <a:rPr lang="en-GB"/>
              <a:t>he frontend makes another request to fetch the questions that the student needs to take.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(click confirm, see Test screen)</a:t>
            </a:r>
            <a:endParaRPr/>
          </a:p>
          <a:p>
            <a:pPr indent="0" lvl="0" marL="0" rtl="0" algn="l">
              <a:spcBef>
                <a:spcPts val="0"/>
              </a:spcBef>
              <a:spcAft>
                <a:spcPts val="0"/>
              </a:spcAft>
              <a:buNone/>
            </a:pPr>
            <a:r>
              <a:rPr lang="en-GB"/>
              <a:t>Here is the test screen.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(Show left) </a:t>
            </a:r>
            <a:endParaRPr/>
          </a:p>
          <a:p>
            <a:pPr indent="0" lvl="0" marL="0" rtl="0" algn="l">
              <a:spcBef>
                <a:spcPts val="0"/>
              </a:spcBef>
              <a:spcAft>
                <a:spcPts val="0"/>
              </a:spcAft>
              <a:buNone/>
            </a:pPr>
            <a:r>
              <a:rPr lang="en-GB"/>
              <a:t>On the left, you have the list of questions you need to answer. This will be either the whole fixed length test or one module of the multistage testing.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(Middle screen)</a:t>
            </a:r>
            <a:endParaRPr/>
          </a:p>
          <a:p>
            <a:pPr indent="0" lvl="0" marL="0" rtl="0" algn="l">
              <a:spcBef>
                <a:spcPts val="0"/>
              </a:spcBef>
              <a:spcAft>
                <a:spcPts val="0"/>
              </a:spcAft>
              <a:buNone/>
            </a:pPr>
            <a:r>
              <a:rPr lang="en-GB"/>
              <a:t>When you click an answer, it gets stored into the application context. </a:t>
            </a:r>
            <a:r>
              <a:rPr lang="en-GB">
                <a:solidFill>
                  <a:schemeClr val="dk1"/>
                </a:solidFill>
              </a:rPr>
              <a:t>You can click </a:t>
            </a:r>
            <a:r>
              <a:rPr lang="en-GB">
                <a:solidFill>
                  <a:schemeClr val="dk1"/>
                </a:solidFill>
              </a:rPr>
              <a:t>questions</a:t>
            </a:r>
            <a:r>
              <a:rPr lang="en-GB">
                <a:solidFill>
                  <a:schemeClr val="dk1"/>
                </a:solidFill>
              </a:rPr>
              <a:t> on the left to change the question you are </a:t>
            </a:r>
            <a:r>
              <a:rPr lang="en-GB">
                <a:solidFill>
                  <a:schemeClr val="dk1"/>
                </a:solidFill>
              </a:rPr>
              <a:t>currently answering. T</a:t>
            </a:r>
            <a:r>
              <a:rPr lang="en-GB"/>
              <a:t>he answered questions are displayed as green. The current question which you are on is indicated with border.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(Click submit test)</a:t>
            </a:r>
            <a:endParaRPr/>
          </a:p>
          <a:p>
            <a:pPr indent="0" lvl="0" marL="0" rtl="0" algn="l">
              <a:spcBef>
                <a:spcPts val="0"/>
              </a:spcBef>
              <a:spcAft>
                <a:spcPts val="0"/>
              </a:spcAft>
              <a:buNone/>
            </a:pPr>
            <a:r>
              <a:rPr lang="en-GB"/>
              <a:t>When you click submit test button, it submits the user responses to the backend. Backend processes these answers and computes the score, and returns the next module number if the test is multistage 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(Instruction screen)</a:t>
            </a:r>
            <a:endParaRPr/>
          </a:p>
          <a:p>
            <a:pPr indent="0" lvl="0" marL="0" rtl="0" algn="l">
              <a:spcBef>
                <a:spcPts val="0"/>
              </a:spcBef>
              <a:spcAft>
                <a:spcPts val="0"/>
              </a:spcAft>
              <a:buNone/>
            </a:pPr>
            <a:r>
              <a:rPr lang="en-GB"/>
              <a:t>The frontend instructs you to sit the next module, as the test was a multistage 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(Click Confirm)</a:t>
            </a:r>
            <a:endParaRPr/>
          </a:p>
          <a:p>
            <a:pPr indent="0" lvl="0" marL="0" rtl="0" algn="l">
              <a:spcBef>
                <a:spcPts val="0"/>
              </a:spcBef>
              <a:spcAft>
                <a:spcPts val="0"/>
              </a:spcAft>
              <a:buNone/>
            </a:pPr>
            <a:r>
              <a:rPr lang="en-GB"/>
              <a:t>When the confirm button is clicked, the frontend fetches the next module’s questions.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t>
            </a:r>
            <a:r>
              <a:rPr i="1" lang="en-GB"/>
              <a:t>Sit the test</a:t>
            </a:r>
            <a:r>
              <a:rPr lang="en-GB"/>
              <a:t>)</a:t>
            </a:r>
            <a:endParaRPr/>
          </a:p>
          <a:p>
            <a:pPr indent="0" lvl="0" marL="0" rtl="0" algn="l">
              <a:spcBef>
                <a:spcPts val="0"/>
              </a:spcBef>
              <a:spcAft>
                <a:spcPts val="0"/>
              </a:spcAft>
              <a:buNone/>
            </a:pPr>
            <a:r>
              <a:rPr lang="en-GB"/>
              <a:t>When a test is completed, the student will be asked to let the supervisor know.</a:t>
            </a:r>
            <a:endParaRPr/>
          </a:p>
          <a:p>
            <a:pPr indent="0" lvl="0" marL="0" rtl="0" algn="l">
              <a:spcBef>
                <a:spcPts val="0"/>
              </a:spcBef>
              <a:spcAft>
                <a:spcPts val="0"/>
              </a:spcAft>
              <a:buNone/>
            </a:pPr>
            <a:r>
              <a:rPr lang="en-GB"/>
              <a:t>That’s the end of the demo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4.jpg"/><Relationship Id="rId5" Type="http://schemas.openxmlformats.org/officeDocument/2006/relationships/image" Target="../media/image4.jpg"/><Relationship Id="rId6" Type="http://schemas.openxmlformats.org/officeDocument/2006/relationships/image" Target="../media/image2.jpg"/><Relationship Id="rId7" Type="http://schemas.openxmlformats.org/officeDocument/2006/relationships/image" Target="../media/image15.png"/><Relationship Id="rId8"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6.png"/><Relationship Id="rId7"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0500" y="912575"/>
            <a:ext cx="3063000" cy="2990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rgbClr val="1A9988"/>
              </a:buClr>
              <a:buSzPts val="990"/>
              <a:buFont typeface="Arial"/>
              <a:buNone/>
            </a:pPr>
            <a:r>
              <a:rPr b="1" lang="en-GB" sz="3600">
                <a:solidFill>
                  <a:srgbClr val="1A1A1A"/>
                </a:solidFill>
                <a:latin typeface="Raleway"/>
                <a:ea typeface="Raleway"/>
                <a:cs typeface="Raleway"/>
                <a:sym typeface="Raleway"/>
              </a:rPr>
              <a:t>Computer </a:t>
            </a:r>
            <a:endParaRPr b="1" sz="3600">
              <a:solidFill>
                <a:srgbClr val="1A1A1A"/>
              </a:solidFill>
              <a:latin typeface="Raleway"/>
              <a:ea typeface="Raleway"/>
              <a:cs typeface="Raleway"/>
              <a:sym typeface="Raleway"/>
            </a:endParaRPr>
          </a:p>
          <a:p>
            <a:pPr indent="0" lvl="0" marL="0" rtl="0" algn="l">
              <a:spcBef>
                <a:spcPts val="0"/>
              </a:spcBef>
              <a:spcAft>
                <a:spcPts val="0"/>
              </a:spcAft>
              <a:buClr>
                <a:srgbClr val="1A9988"/>
              </a:buClr>
              <a:buSzPts val="990"/>
              <a:buFont typeface="Arial"/>
              <a:buNone/>
            </a:pPr>
            <a:r>
              <a:rPr b="1" lang="en-GB" sz="3600">
                <a:solidFill>
                  <a:srgbClr val="1A1A1A"/>
                </a:solidFill>
                <a:latin typeface="Raleway"/>
                <a:ea typeface="Raleway"/>
                <a:cs typeface="Raleway"/>
                <a:sym typeface="Raleway"/>
              </a:rPr>
              <a:t>Adaptive Testing in </a:t>
            </a:r>
            <a:endParaRPr b="1" sz="3600">
              <a:solidFill>
                <a:srgbClr val="1A1A1A"/>
              </a:solidFill>
              <a:latin typeface="Raleway"/>
              <a:ea typeface="Raleway"/>
              <a:cs typeface="Raleway"/>
              <a:sym typeface="Raleway"/>
            </a:endParaRPr>
          </a:p>
          <a:p>
            <a:pPr indent="0" lvl="0" marL="0" rtl="0" algn="l">
              <a:spcBef>
                <a:spcPts val="0"/>
              </a:spcBef>
              <a:spcAft>
                <a:spcPts val="0"/>
              </a:spcAft>
              <a:buClr>
                <a:schemeClr val="dk1"/>
              </a:buClr>
              <a:buSzPts val="990"/>
              <a:buFont typeface="Arial"/>
              <a:buNone/>
            </a:pPr>
            <a:r>
              <a:rPr b="1" lang="en-GB" sz="3600">
                <a:solidFill>
                  <a:srgbClr val="1A1A1A"/>
                </a:solidFill>
                <a:latin typeface="Raleway"/>
                <a:ea typeface="Raleway"/>
                <a:cs typeface="Raleway"/>
                <a:sym typeface="Raleway"/>
              </a:rPr>
              <a:t>Educational Assessment</a:t>
            </a:r>
            <a:endParaRPr/>
          </a:p>
        </p:txBody>
      </p:sp>
      <p:sp>
        <p:nvSpPr>
          <p:cNvPr id="63" name="Google Shape;63;p13"/>
          <p:cNvSpPr txBox="1"/>
          <p:nvPr>
            <p:ph idx="1" type="subTitle"/>
          </p:nvPr>
        </p:nvSpPr>
        <p:spPr>
          <a:xfrm>
            <a:off x="2682300" y="3903275"/>
            <a:ext cx="3779400" cy="70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600">
                <a:latin typeface="Lato"/>
                <a:ea typeface="Lato"/>
                <a:cs typeface="Lato"/>
                <a:sym typeface="Lato"/>
              </a:rPr>
              <a:t>A Tech Demo By Oscar Li and Hajin Kim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Next steps...</a:t>
            </a:r>
            <a:endParaRPr/>
          </a:p>
        </p:txBody>
      </p:sp>
      <p:pic>
        <p:nvPicPr>
          <p:cNvPr id="131" name="Google Shape;131;p22"/>
          <p:cNvPicPr preferRelativeResize="0"/>
          <p:nvPr/>
        </p:nvPicPr>
        <p:blipFill>
          <a:blip r:embed="rId3">
            <a:alphaModFix/>
          </a:blip>
          <a:stretch>
            <a:fillRect/>
          </a:stretch>
        </p:blipFill>
        <p:spPr>
          <a:xfrm>
            <a:off x="359950" y="3145625"/>
            <a:ext cx="3489825" cy="1834975"/>
          </a:xfrm>
          <a:prstGeom prst="rect">
            <a:avLst/>
          </a:prstGeom>
          <a:noFill/>
          <a:ln>
            <a:noFill/>
          </a:ln>
        </p:spPr>
      </p:pic>
      <p:pic>
        <p:nvPicPr>
          <p:cNvPr id="132" name="Google Shape;132;p22"/>
          <p:cNvPicPr preferRelativeResize="0"/>
          <p:nvPr/>
        </p:nvPicPr>
        <p:blipFill>
          <a:blip r:embed="rId4">
            <a:alphaModFix/>
          </a:blip>
          <a:stretch>
            <a:fillRect/>
          </a:stretch>
        </p:blipFill>
        <p:spPr>
          <a:xfrm>
            <a:off x="5369550" y="315925"/>
            <a:ext cx="2549550" cy="1557625"/>
          </a:xfrm>
          <a:prstGeom prst="rect">
            <a:avLst/>
          </a:prstGeom>
          <a:noFill/>
          <a:ln>
            <a:noFill/>
          </a:ln>
        </p:spPr>
      </p:pic>
      <p:pic>
        <p:nvPicPr>
          <p:cNvPr id="133" name="Google Shape;133;p22"/>
          <p:cNvPicPr preferRelativeResize="0"/>
          <p:nvPr/>
        </p:nvPicPr>
        <p:blipFill>
          <a:blip r:embed="rId5">
            <a:alphaModFix/>
          </a:blip>
          <a:stretch>
            <a:fillRect/>
          </a:stretch>
        </p:blipFill>
        <p:spPr>
          <a:xfrm>
            <a:off x="4669250" y="2336800"/>
            <a:ext cx="1735875" cy="2603801"/>
          </a:xfrm>
          <a:prstGeom prst="rect">
            <a:avLst/>
          </a:prstGeom>
          <a:noFill/>
          <a:ln>
            <a:noFill/>
          </a:ln>
        </p:spPr>
      </p:pic>
      <p:pic>
        <p:nvPicPr>
          <p:cNvPr id="134" name="Google Shape;134;p22"/>
          <p:cNvPicPr preferRelativeResize="0"/>
          <p:nvPr/>
        </p:nvPicPr>
        <p:blipFill>
          <a:blip r:embed="rId6">
            <a:alphaModFix/>
          </a:blip>
          <a:stretch>
            <a:fillRect/>
          </a:stretch>
        </p:blipFill>
        <p:spPr>
          <a:xfrm>
            <a:off x="2681275" y="1316588"/>
            <a:ext cx="1735875" cy="1735875"/>
          </a:xfrm>
          <a:prstGeom prst="rect">
            <a:avLst/>
          </a:prstGeom>
          <a:noFill/>
          <a:ln>
            <a:noFill/>
          </a:ln>
        </p:spPr>
      </p:pic>
      <p:pic>
        <p:nvPicPr>
          <p:cNvPr id="135" name="Google Shape;135;p22"/>
          <p:cNvPicPr preferRelativeResize="0"/>
          <p:nvPr/>
        </p:nvPicPr>
        <p:blipFill>
          <a:blip r:embed="rId7">
            <a:alphaModFix/>
          </a:blip>
          <a:stretch>
            <a:fillRect/>
          </a:stretch>
        </p:blipFill>
        <p:spPr>
          <a:xfrm>
            <a:off x="6657225" y="2674238"/>
            <a:ext cx="2230675" cy="2266375"/>
          </a:xfrm>
          <a:prstGeom prst="rect">
            <a:avLst/>
          </a:prstGeom>
          <a:noFill/>
          <a:ln>
            <a:noFill/>
          </a:ln>
        </p:spPr>
      </p:pic>
      <p:pic>
        <p:nvPicPr>
          <p:cNvPr id="136" name="Google Shape;136;p22"/>
          <p:cNvPicPr preferRelativeResize="0"/>
          <p:nvPr/>
        </p:nvPicPr>
        <p:blipFill>
          <a:blip r:embed="rId8">
            <a:alphaModFix/>
          </a:blip>
          <a:stretch>
            <a:fillRect/>
          </a:stretch>
        </p:blipFill>
        <p:spPr>
          <a:xfrm>
            <a:off x="311696" y="1461896"/>
            <a:ext cx="1933256" cy="1445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Background</a:t>
            </a:r>
            <a:endParaRPr/>
          </a:p>
        </p:txBody>
      </p:sp>
      <p:sp>
        <p:nvSpPr>
          <p:cNvPr id="69" name="Google Shape;69;p14"/>
          <p:cNvSpPr txBox="1"/>
          <p:nvPr>
            <p:ph idx="1" type="body"/>
          </p:nvPr>
        </p:nvSpPr>
        <p:spPr>
          <a:xfrm>
            <a:off x="311700" y="1207800"/>
            <a:ext cx="85206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Computer Adaptive Testing (CAT) and Multistage Testing (MST)?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What are the goals of our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Multistage Testing in R</a:t>
            </a:r>
            <a:endParaRPr/>
          </a:p>
        </p:txBody>
      </p:sp>
      <p:pic>
        <p:nvPicPr>
          <p:cNvPr id="75" name="Google Shape;75;p15"/>
          <p:cNvPicPr preferRelativeResize="0"/>
          <p:nvPr/>
        </p:nvPicPr>
        <p:blipFill>
          <a:blip r:embed="rId3">
            <a:alphaModFix/>
          </a:blip>
          <a:stretch>
            <a:fillRect/>
          </a:stretch>
        </p:blipFill>
        <p:spPr>
          <a:xfrm>
            <a:off x="5307812" y="792200"/>
            <a:ext cx="3038949" cy="2383325"/>
          </a:xfrm>
          <a:prstGeom prst="rect">
            <a:avLst/>
          </a:prstGeom>
          <a:noFill/>
          <a:ln>
            <a:noFill/>
          </a:ln>
        </p:spPr>
      </p:pic>
      <p:pic>
        <p:nvPicPr>
          <p:cNvPr id="76" name="Google Shape;76;p15"/>
          <p:cNvPicPr preferRelativeResize="0"/>
          <p:nvPr/>
        </p:nvPicPr>
        <p:blipFill>
          <a:blip r:embed="rId4">
            <a:alphaModFix/>
          </a:blip>
          <a:stretch>
            <a:fillRect/>
          </a:stretch>
        </p:blipFill>
        <p:spPr>
          <a:xfrm>
            <a:off x="4822263" y="3370300"/>
            <a:ext cx="4010025" cy="1390650"/>
          </a:xfrm>
          <a:prstGeom prst="rect">
            <a:avLst/>
          </a:prstGeom>
          <a:noFill/>
          <a:ln>
            <a:noFill/>
          </a:ln>
        </p:spPr>
      </p:pic>
      <p:sp>
        <p:nvSpPr>
          <p:cNvPr id="77" name="Google Shape;77;p15"/>
          <p:cNvSpPr txBox="1"/>
          <p:nvPr>
            <p:ph idx="1" type="body"/>
          </p:nvPr>
        </p:nvSpPr>
        <p:spPr>
          <a:xfrm>
            <a:off x="311700" y="1152475"/>
            <a:ext cx="4361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mstR package provides implementations for commonly used algorithms. </a:t>
            </a:r>
            <a:endParaRPr/>
          </a:p>
          <a:p>
            <a:pPr indent="-342900" lvl="0" marL="457200" rtl="0" algn="l">
              <a:spcBef>
                <a:spcPts val="1000"/>
              </a:spcBef>
              <a:spcAft>
                <a:spcPts val="0"/>
              </a:spcAft>
              <a:buSzPts val="1800"/>
              <a:buChar char="●"/>
            </a:pPr>
            <a:r>
              <a:rPr lang="en-GB"/>
              <a:t>Our test uses one-parameter logistic model (1PL) </a:t>
            </a:r>
            <a:endParaRPr/>
          </a:p>
          <a:p>
            <a:pPr indent="-342900" lvl="0" marL="457200" rtl="0" algn="l">
              <a:spcBef>
                <a:spcPts val="1000"/>
              </a:spcBef>
              <a:spcAft>
                <a:spcPts val="1000"/>
              </a:spcAft>
              <a:buSzPts val="1800"/>
              <a:buChar char="●"/>
            </a:pPr>
            <a:r>
              <a:rPr lang="en-GB"/>
              <a:t>Using released q</a:t>
            </a:r>
            <a:r>
              <a:rPr lang="en-GB"/>
              <a:t>uestions from TIMSS 2011 Grade 8 Mathematics Assessment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1446525" y="1044075"/>
            <a:ext cx="6140351" cy="296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1453363" y="1045513"/>
            <a:ext cx="6476925" cy="305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Test Design</a:t>
            </a:r>
            <a:endParaRPr/>
          </a:p>
        </p:txBody>
      </p:sp>
      <p:sp>
        <p:nvSpPr>
          <p:cNvPr id="93" name="Google Shape;93;p18"/>
          <p:cNvSpPr/>
          <p:nvPr/>
        </p:nvSpPr>
        <p:spPr>
          <a:xfrm>
            <a:off x="1764013" y="2245124"/>
            <a:ext cx="2020500" cy="5253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Initial Testlet</a:t>
            </a:r>
            <a:endParaRPr sz="1100">
              <a:solidFill>
                <a:srgbClr val="FFFFFF"/>
              </a:solidFill>
              <a:latin typeface="Roboto"/>
              <a:ea typeface="Roboto"/>
              <a:cs typeface="Roboto"/>
              <a:sym typeface="Roboto"/>
            </a:endParaRPr>
          </a:p>
        </p:txBody>
      </p:sp>
      <p:sp>
        <p:nvSpPr>
          <p:cNvPr id="94" name="Google Shape;94;p18"/>
          <p:cNvSpPr/>
          <p:nvPr/>
        </p:nvSpPr>
        <p:spPr>
          <a:xfrm>
            <a:off x="5377938" y="1338813"/>
            <a:ext cx="2020500" cy="5253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High Ability Testlet</a:t>
            </a:r>
            <a:endParaRPr sz="1100">
              <a:solidFill>
                <a:srgbClr val="FFFFFF"/>
              </a:solidFill>
              <a:latin typeface="Roboto"/>
              <a:ea typeface="Roboto"/>
              <a:cs typeface="Roboto"/>
              <a:sym typeface="Roboto"/>
            </a:endParaRPr>
          </a:p>
        </p:txBody>
      </p:sp>
      <p:sp>
        <p:nvSpPr>
          <p:cNvPr id="95" name="Google Shape;95;p18"/>
          <p:cNvSpPr/>
          <p:nvPr/>
        </p:nvSpPr>
        <p:spPr>
          <a:xfrm>
            <a:off x="5377938" y="2245113"/>
            <a:ext cx="2020500" cy="5253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Medium Ability Testlet</a:t>
            </a:r>
            <a:endParaRPr sz="1100">
              <a:solidFill>
                <a:srgbClr val="FFFFFF"/>
              </a:solidFill>
              <a:latin typeface="Roboto"/>
              <a:ea typeface="Roboto"/>
              <a:cs typeface="Roboto"/>
              <a:sym typeface="Roboto"/>
            </a:endParaRPr>
          </a:p>
        </p:txBody>
      </p:sp>
      <p:sp>
        <p:nvSpPr>
          <p:cNvPr id="96" name="Google Shape;96;p18"/>
          <p:cNvSpPr/>
          <p:nvPr/>
        </p:nvSpPr>
        <p:spPr>
          <a:xfrm>
            <a:off x="5377938" y="3150313"/>
            <a:ext cx="2020500" cy="5253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Low Ability Testlet</a:t>
            </a:r>
            <a:endParaRPr sz="1100">
              <a:solidFill>
                <a:srgbClr val="FFFFFF"/>
              </a:solidFill>
              <a:latin typeface="Roboto"/>
              <a:ea typeface="Roboto"/>
              <a:cs typeface="Roboto"/>
              <a:sym typeface="Roboto"/>
            </a:endParaRPr>
          </a:p>
        </p:txBody>
      </p:sp>
      <p:cxnSp>
        <p:nvCxnSpPr>
          <p:cNvPr id="97" name="Google Shape;97;p18"/>
          <p:cNvCxnSpPr>
            <a:stCxn id="93" idx="3"/>
            <a:endCxn id="94" idx="1"/>
          </p:cNvCxnSpPr>
          <p:nvPr/>
        </p:nvCxnSpPr>
        <p:spPr>
          <a:xfrm flipH="1" rot="10800000">
            <a:off x="3784513" y="1601474"/>
            <a:ext cx="1593300" cy="906300"/>
          </a:xfrm>
          <a:prstGeom prst="straightConnector1">
            <a:avLst/>
          </a:prstGeom>
          <a:noFill/>
          <a:ln cap="flat" cmpd="sng" w="9525">
            <a:solidFill>
              <a:schemeClr val="dk1"/>
            </a:solidFill>
            <a:prstDash val="solid"/>
            <a:round/>
            <a:headEnd len="med" w="med" type="none"/>
            <a:tailEnd len="med" w="med" type="triangle"/>
          </a:ln>
        </p:spPr>
      </p:cxnSp>
      <p:cxnSp>
        <p:nvCxnSpPr>
          <p:cNvPr id="98" name="Google Shape;98;p18"/>
          <p:cNvCxnSpPr>
            <a:stCxn id="93" idx="3"/>
            <a:endCxn id="95" idx="1"/>
          </p:cNvCxnSpPr>
          <p:nvPr/>
        </p:nvCxnSpPr>
        <p:spPr>
          <a:xfrm>
            <a:off x="3784513" y="2507774"/>
            <a:ext cx="1593300" cy="0"/>
          </a:xfrm>
          <a:prstGeom prst="straightConnector1">
            <a:avLst/>
          </a:prstGeom>
          <a:noFill/>
          <a:ln cap="flat" cmpd="sng" w="9525">
            <a:solidFill>
              <a:schemeClr val="dk1"/>
            </a:solidFill>
            <a:prstDash val="solid"/>
            <a:round/>
            <a:headEnd len="med" w="med" type="none"/>
            <a:tailEnd len="med" w="med" type="triangle"/>
          </a:ln>
        </p:spPr>
      </p:cxnSp>
      <p:cxnSp>
        <p:nvCxnSpPr>
          <p:cNvPr id="99" name="Google Shape;99;p18"/>
          <p:cNvCxnSpPr>
            <a:stCxn id="93" idx="3"/>
            <a:endCxn id="96" idx="1"/>
          </p:cNvCxnSpPr>
          <p:nvPr/>
        </p:nvCxnSpPr>
        <p:spPr>
          <a:xfrm>
            <a:off x="3784513" y="2507774"/>
            <a:ext cx="1593300" cy="905100"/>
          </a:xfrm>
          <a:prstGeom prst="straightConnector1">
            <a:avLst/>
          </a:prstGeom>
          <a:noFill/>
          <a:ln cap="flat" cmpd="sng" w="9525">
            <a:solidFill>
              <a:schemeClr val="dk1"/>
            </a:solidFill>
            <a:prstDash val="solid"/>
            <a:round/>
            <a:headEnd len="med" w="med" type="none"/>
            <a:tailEnd len="med" w="med" type="triangle"/>
          </a:ln>
        </p:spPr>
      </p:cxnSp>
      <p:sp>
        <p:nvSpPr>
          <p:cNvPr id="100" name="Google Shape;100;p18"/>
          <p:cNvSpPr txBox="1"/>
          <p:nvPr/>
        </p:nvSpPr>
        <p:spPr>
          <a:xfrm>
            <a:off x="1655125" y="4055525"/>
            <a:ext cx="212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Stage 1</a:t>
            </a:r>
            <a:endParaRPr/>
          </a:p>
        </p:txBody>
      </p:sp>
      <p:sp>
        <p:nvSpPr>
          <p:cNvPr id="101" name="Google Shape;101;p18"/>
          <p:cNvSpPr txBox="1"/>
          <p:nvPr/>
        </p:nvSpPr>
        <p:spPr>
          <a:xfrm>
            <a:off x="5269050" y="4055525"/>
            <a:ext cx="212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Stage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Software</a:t>
            </a:r>
            <a:r>
              <a:rPr lang="en-GB"/>
              <a:t> Architecture</a:t>
            </a:r>
            <a:endParaRPr/>
          </a:p>
        </p:txBody>
      </p:sp>
      <p:pic>
        <p:nvPicPr>
          <p:cNvPr id="107" name="Google Shape;107;p19"/>
          <p:cNvPicPr preferRelativeResize="0"/>
          <p:nvPr/>
        </p:nvPicPr>
        <p:blipFill>
          <a:blip r:embed="rId3">
            <a:alphaModFix/>
          </a:blip>
          <a:stretch>
            <a:fillRect/>
          </a:stretch>
        </p:blipFill>
        <p:spPr>
          <a:xfrm>
            <a:off x="496852" y="1373063"/>
            <a:ext cx="3219636" cy="1379850"/>
          </a:xfrm>
          <a:prstGeom prst="rect">
            <a:avLst/>
          </a:prstGeom>
          <a:noFill/>
          <a:ln>
            <a:noFill/>
          </a:ln>
        </p:spPr>
      </p:pic>
      <p:pic>
        <p:nvPicPr>
          <p:cNvPr id="108" name="Google Shape;108;p19"/>
          <p:cNvPicPr preferRelativeResize="0"/>
          <p:nvPr/>
        </p:nvPicPr>
        <p:blipFill>
          <a:blip r:embed="rId4">
            <a:alphaModFix/>
          </a:blip>
          <a:stretch>
            <a:fillRect/>
          </a:stretch>
        </p:blipFill>
        <p:spPr>
          <a:xfrm>
            <a:off x="580600" y="2660750"/>
            <a:ext cx="3466199" cy="935944"/>
          </a:xfrm>
          <a:prstGeom prst="rect">
            <a:avLst/>
          </a:prstGeom>
          <a:noFill/>
          <a:ln>
            <a:noFill/>
          </a:ln>
        </p:spPr>
      </p:pic>
      <p:pic>
        <p:nvPicPr>
          <p:cNvPr id="109" name="Google Shape;109;p19"/>
          <p:cNvPicPr preferRelativeResize="0"/>
          <p:nvPr/>
        </p:nvPicPr>
        <p:blipFill>
          <a:blip r:embed="rId5">
            <a:alphaModFix/>
          </a:blip>
          <a:stretch>
            <a:fillRect/>
          </a:stretch>
        </p:blipFill>
        <p:spPr>
          <a:xfrm>
            <a:off x="5908575" y="1626313"/>
            <a:ext cx="2877650" cy="1890875"/>
          </a:xfrm>
          <a:prstGeom prst="rect">
            <a:avLst/>
          </a:prstGeom>
          <a:noFill/>
          <a:ln>
            <a:noFill/>
          </a:ln>
        </p:spPr>
      </p:pic>
      <p:pic>
        <p:nvPicPr>
          <p:cNvPr id="110" name="Google Shape;110;p19"/>
          <p:cNvPicPr preferRelativeResize="0"/>
          <p:nvPr/>
        </p:nvPicPr>
        <p:blipFill>
          <a:blip r:embed="rId6">
            <a:alphaModFix/>
          </a:blip>
          <a:stretch>
            <a:fillRect/>
          </a:stretch>
        </p:blipFill>
        <p:spPr>
          <a:xfrm>
            <a:off x="580597" y="3914638"/>
            <a:ext cx="911275" cy="714675"/>
          </a:xfrm>
          <a:prstGeom prst="rect">
            <a:avLst/>
          </a:prstGeom>
          <a:noFill/>
          <a:ln>
            <a:noFill/>
          </a:ln>
        </p:spPr>
      </p:pic>
      <p:pic>
        <p:nvPicPr>
          <p:cNvPr id="111" name="Google Shape;111;p19"/>
          <p:cNvPicPr preferRelativeResize="0"/>
          <p:nvPr/>
        </p:nvPicPr>
        <p:blipFill>
          <a:blip r:embed="rId7">
            <a:alphaModFix/>
          </a:blip>
          <a:stretch>
            <a:fillRect/>
          </a:stretch>
        </p:blipFill>
        <p:spPr>
          <a:xfrm>
            <a:off x="1557250" y="4171511"/>
            <a:ext cx="4157600" cy="41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497650" y="265600"/>
            <a:ext cx="35229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Backend Structure</a:t>
            </a:r>
            <a:endParaRPr/>
          </a:p>
        </p:txBody>
      </p:sp>
      <p:sp>
        <p:nvSpPr>
          <p:cNvPr id="117" name="Google Shape;117;p20"/>
          <p:cNvSpPr txBox="1"/>
          <p:nvPr/>
        </p:nvSpPr>
        <p:spPr>
          <a:xfrm>
            <a:off x="4377925" y="1083000"/>
            <a:ext cx="4495800" cy="211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POST /mst </a:t>
            </a:r>
            <a:r>
              <a:rPr lang="en-GB"/>
              <a:t>Submit a testlet response</a:t>
            </a:r>
            <a:endParaRPr/>
          </a:p>
          <a:p>
            <a:pPr indent="0" lvl="0" marL="0" rtl="0" algn="l">
              <a:spcBef>
                <a:spcPts val="1000"/>
              </a:spcBef>
              <a:spcAft>
                <a:spcPts val="0"/>
              </a:spcAft>
              <a:buClr>
                <a:schemeClr val="dk1"/>
              </a:buClr>
              <a:buSzPts val="1100"/>
              <a:buFont typeface="Arial"/>
              <a:buNone/>
            </a:pPr>
            <a:r>
              <a:rPr b="1" lang="en-GB">
                <a:solidFill>
                  <a:schemeClr val="dk1"/>
                </a:solidFill>
              </a:rPr>
              <a:t>POST /fixed </a:t>
            </a:r>
            <a:r>
              <a:rPr lang="en-GB">
                <a:solidFill>
                  <a:schemeClr val="dk1"/>
                </a:solidFill>
              </a:rPr>
              <a:t>Submit a fixed length test response</a:t>
            </a:r>
            <a:endParaRPr/>
          </a:p>
          <a:p>
            <a:pPr indent="0" lvl="0" marL="0" rtl="0" algn="l">
              <a:spcBef>
                <a:spcPts val="1000"/>
              </a:spcBef>
              <a:spcAft>
                <a:spcPts val="0"/>
              </a:spcAft>
              <a:buNone/>
            </a:pPr>
            <a:r>
              <a:rPr b="1" lang="en-GB"/>
              <a:t>GET /mst/:moduleId</a:t>
            </a:r>
            <a:r>
              <a:rPr lang="en-GB"/>
              <a:t> Get a testlet for a module</a:t>
            </a:r>
            <a:endParaRPr>
              <a:solidFill>
                <a:schemeClr val="dk1"/>
              </a:solidFill>
            </a:endParaRPr>
          </a:p>
          <a:p>
            <a:pPr indent="0" lvl="0" marL="0" rtl="0" algn="l">
              <a:spcBef>
                <a:spcPts val="1000"/>
              </a:spcBef>
              <a:spcAft>
                <a:spcPts val="0"/>
              </a:spcAft>
              <a:buClr>
                <a:schemeClr val="dk1"/>
              </a:buClr>
              <a:buSzPts val="1100"/>
              <a:buFont typeface="Arial"/>
              <a:buNone/>
            </a:pPr>
            <a:r>
              <a:rPr b="1" lang="en-GB">
                <a:solidFill>
                  <a:schemeClr val="dk1"/>
                </a:solidFill>
              </a:rPr>
              <a:t>GET /fixed</a:t>
            </a:r>
            <a:r>
              <a:rPr lang="en-GB">
                <a:solidFill>
                  <a:schemeClr val="dk1"/>
                </a:solidFill>
              </a:rPr>
              <a:t> Get a fixed length test</a:t>
            </a:r>
            <a:endParaRPr/>
          </a:p>
          <a:p>
            <a:pPr indent="0" lvl="0" marL="0" rtl="0" algn="l">
              <a:spcBef>
                <a:spcPts val="1000"/>
              </a:spcBef>
              <a:spcAft>
                <a:spcPts val="0"/>
              </a:spcAft>
              <a:buNone/>
            </a:pPr>
            <a:r>
              <a:rPr b="1" lang="en-GB"/>
              <a:t>GET /user/:userId</a:t>
            </a:r>
            <a:r>
              <a:rPr lang="en-GB"/>
              <a:t> Get a user document</a:t>
            </a:r>
            <a:endParaRPr/>
          </a:p>
          <a:p>
            <a:pPr indent="0" lvl="0" marL="0" rtl="0" algn="l">
              <a:spcBef>
                <a:spcPts val="1000"/>
              </a:spcBef>
              <a:spcAft>
                <a:spcPts val="0"/>
              </a:spcAft>
              <a:buNone/>
            </a:pPr>
            <a:r>
              <a:t/>
            </a:r>
            <a:endParaRPr/>
          </a:p>
        </p:txBody>
      </p:sp>
      <p:sp>
        <p:nvSpPr>
          <p:cNvPr id="118" name="Google Shape;118;p20"/>
          <p:cNvSpPr txBox="1"/>
          <p:nvPr>
            <p:ph type="title"/>
          </p:nvPr>
        </p:nvSpPr>
        <p:spPr>
          <a:xfrm>
            <a:off x="4377913" y="265600"/>
            <a:ext cx="35229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API Endpoints</a:t>
            </a:r>
            <a:endParaRPr/>
          </a:p>
        </p:txBody>
      </p:sp>
      <p:pic>
        <p:nvPicPr>
          <p:cNvPr id="119" name="Google Shape;119;p20"/>
          <p:cNvPicPr preferRelativeResize="0"/>
          <p:nvPr/>
        </p:nvPicPr>
        <p:blipFill>
          <a:blip r:embed="rId3">
            <a:alphaModFix/>
          </a:blip>
          <a:stretch>
            <a:fillRect/>
          </a:stretch>
        </p:blipFill>
        <p:spPr>
          <a:xfrm>
            <a:off x="1310688" y="953949"/>
            <a:ext cx="1896825" cy="3857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Demo</a:t>
            </a:r>
            <a:endParaRPr/>
          </a:p>
        </p:txBody>
      </p:sp>
      <p:pic>
        <p:nvPicPr>
          <p:cNvPr id="125" name="Google Shape;125;p21"/>
          <p:cNvPicPr preferRelativeResize="0"/>
          <p:nvPr/>
        </p:nvPicPr>
        <p:blipFill>
          <a:blip r:embed="rId3">
            <a:alphaModFix/>
          </a:blip>
          <a:stretch>
            <a:fillRect/>
          </a:stretch>
        </p:blipFill>
        <p:spPr>
          <a:xfrm>
            <a:off x="2098227" y="315925"/>
            <a:ext cx="6839250" cy="45583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