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5" r:id="rId6"/>
    <p:sldId id="264" r:id="rId7"/>
    <p:sldId id="263" r:id="rId8"/>
    <p:sldId id="262" r:id="rId9"/>
    <p:sldId id="261" r:id="rId10"/>
    <p:sldId id="2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4" y="96"/>
      </p:cViewPr>
      <p:guideLst>
        <p:guide orient="horz" pos="2140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O8RDKX0"/>
          <p:cNvPicPr>
            <a:picLocks noChangeAspect="1"/>
          </p:cNvPicPr>
          <p:nvPr/>
        </p:nvPicPr>
        <p:blipFill>
          <a:blip r:embed="rId1"/>
          <a:srcRect b="16387"/>
          <a:stretch>
            <a:fillRect/>
          </a:stretch>
        </p:blipFill>
        <p:spPr>
          <a:xfrm>
            <a:off x="4445" y="-2540"/>
            <a:ext cx="12183110" cy="68624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45" y="1905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40280" y="2049145"/>
            <a:ext cx="80518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14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Food and Beverage Market Analysis</a:t>
            </a:r>
            <a:endParaRPr lang="en-US" altLang="zh-CN" sz="6000" spc="14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08958" y="4193208"/>
            <a:ext cx="8269059" cy="1356360"/>
            <a:chOff x="689883" y="4209083"/>
            <a:chExt cx="8269059" cy="1356360"/>
          </a:xfrm>
        </p:grpSpPr>
        <p:sp>
          <p:nvSpPr>
            <p:cNvPr id="9" name="文本框 8"/>
            <p:cNvSpPr txBox="1"/>
            <p:nvPr/>
          </p:nvSpPr>
          <p:spPr>
            <a:xfrm>
              <a:off x="689883" y="5105068"/>
              <a:ext cx="329247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Designer</a:t>
              </a:r>
              <a:r>
                <a:rPr lang="zh-CN" altLang="en-US" sz="2400" dirty="0">
                  <a:solidFill>
                    <a:schemeClr val="bg1"/>
                  </a:solidFill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</a:rPr>
                <a:t>Hajira Kousar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17457" y="4209083"/>
              <a:ext cx="354148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32460" y="504825"/>
            <a:ext cx="11085195" cy="578675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78288" y="522514"/>
            <a:ext cx="5747656" cy="798286"/>
          </a:xfrm>
          <a:prstGeom prst="rect">
            <a:avLst/>
          </a:prstGeom>
          <a:noFill/>
          <a:ln w="28575">
            <a:solidFill>
              <a:srgbClr val="D13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878287" y="522514"/>
            <a:ext cx="805541" cy="798286"/>
          </a:xfrm>
          <a:prstGeom prst="rect">
            <a:avLst/>
          </a:prstGeom>
          <a:solidFill>
            <a:srgbClr val="D13400"/>
          </a:solidFill>
          <a:ln>
            <a:solidFill>
              <a:srgbClr val="D13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83829" y="616412"/>
            <a:ext cx="46590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13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endParaRPr lang="en-US" altLang="zh-CN" sz="3600" spc="13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78287" y="1828800"/>
            <a:ext cx="42817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Overview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878287" y="4576445"/>
            <a:ext cx="42817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Goals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878287" y="2687310"/>
            <a:ext cx="4992913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878195" y="2274570"/>
            <a:ext cx="56108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&gt; It is a substantial part of F&amp;B activities of the hotel and                              catering industry.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&gt; F&amp;B operations are characterized by their diversity.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&gt;Broadly manager’s functions are:-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1. Planning process, setting objectives,making decisions,formulating policies.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2. Analyzing tasks and assigning individuals or groups.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3. Involved in staff movtivation to move the organization. 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78286" y="5113109"/>
            <a:ext cx="5747657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&gt; Market to satisfy guest’s expecctations.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&gt; The purcchasing , receiving,storing , issusing and preparation of food and beverages for final provision.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&gt; Training , directing , motivating and monitoring.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&gt;Feedback from guest, comment, complaints and compliments for improve overall standards.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 descr="463640-PFPKUJ-897"/>
          <p:cNvPicPr>
            <a:picLocks noChangeAspect="1"/>
          </p:cNvPicPr>
          <p:nvPr/>
        </p:nvPicPr>
        <p:blipFill>
          <a:blip r:embed="rId1"/>
          <a:srcRect r="49547"/>
          <a:stretch>
            <a:fillRect/>
          </a:stretch>
        </p:blipFill>
        <p:spPr>
          <a:xfrm>
            <a:off x="-24130" y="-2540"/>
            <a:ext cx="5188585" cy="68630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24130" y="-2540"/>
            <a:ext cx="518922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546428-PJXF0G-928"/>
          <p:cNvPicPr>
            <a:picLocks noChangeAspect="1"/>
          </p:cNvPicPr>
          <p:nvPr/>
        </p:nvPicPr>
        <p:blipFill>
          <a:blip r:embed="rId1"/>
          <a:srcRect t="6289" b="3516"/>
          <a:stretch>
            <a:fillRect/>
          </a:stretch>
        </p:blipFill>
        <p:spPr>
          <a:xfrm>
            <a:off x="635" y="-10160"/>
            <a:ext cx="12192000" cy="73310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635" y="0"/>
            <a:ext cx="12193270" cy="7320915"/>
          </a:xfrm>
          <a:prstGeom prst="rect">
            <a:avLst/>
          </a:prstGeom>
          <a:solidFill>
            <a:schemeClr val="tx1">
              <a:lumMod val="85000"/>
              <a:lumOff val="1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67092" y="1527186"/>
            <a:ext cx="531297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13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Insights </a:t>
            </a:r>
            <a:endParaRPr lang="en-US" altLang="zh-CN" sz="5400" spc="13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7155" y="2627630"/>
            <a:ext cx="58483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</a:rPr>
              <a:t>1. West Europe have highest distinct Flavours (5528)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/>
            <a:endParaRPr lang="en-US" altLang="zh-CN" dirty="0">
              <a:solidFill>
                <a:schemeClr val="bg1"/>
              </a:solidFill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</a:rPr>
              <a:t>2. North America have second highest Flavours(4584)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/>
            <a:endParaRPr lang="en-US" altLang="zh-CN" dirty="0">
              <a:solidFill>
                <a:schemeClr val="bg1"/>
              </a:solidFill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</a:rPr>
              <a:t>3. Aisa have third highest Flavours(4088)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216140" y="464185"/>
            <a:ext cx="5538470" cy="6858000"/>
            <a:chOff x="11364" y="731"/>
            <a:chExt cx="8722" cy="10800"/>
          </a:xfrm>
        </p:grpSpPr>
        <p:grpSp>
          <p:nvGrpSpPr>
            <p:cNvPr id="8" name="组合 7"/>
            <p:cNvGrpSpPr/>
            <p:nvPr/>
          </p:nvGrpSpPr>
          <p:grpSpPr>
            <a:xfrm>
              <a:off x="11364" y="731"/>
              <a:ext cx="8722" cy="10800"/>
              <a:chOff x="11364" y="731"/>
              <a:chExt cx="8722" cy="108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64" y="731"/>
                <a:ext cx="8722" cy="10800"/>
              </a:xfrm>
              <a:prstGeom prst="rect">
                <a:avLst/>
              </a:prstGeom>
            </p:spPr>
          </p:pic>
          <p:pic>
            <p:nvPicPr>
              <p:cNvPr id="3" name="图片 2" descr="463640-PFPKUJ-897"/>
              <p:cNvPicPr>
                <a:picLocks noChangeAspect="1"/>
              </p:cNvPicPr>
              <p:nvPr/>
            </p:nvPicPr>
            <p:blipFill>
              <a:blip r:embed="rId3"/>
              <a:srcRect r="62568"/>
              <a:stretch>
                <a:fillRect/>
              </a:stretch>
            </p:blipFill>
            <p:spPr>
              <a:xfrm>
                <a:off x="13516" y="2574"/>
                <a:ext cx="3569" cy="6365"/>
              </a:xfrm>
              <a:prstGeom prst="rect">
                <a:avLst/>
              </a:prstGeom>
            </p:spPr>
          </p:pic>
        </p:grpSp>
        <p:sp>
          <p:nvSpPr>
            <p:cNvPr id="10" name="矩形 9"/>
            <p:cNvSpPr/>
            <p:nvPr/>
          </p:nvSpPr>
          <p:spPr>
            <a:xfrm>
              <a:off x="13516" y="2574"/>
              <a:ext cx="3568" cy="6365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5" t="15315" r="26940" b="325"/>
          <a:stretch>
            <a:fillRect/>
          </a:stretch>
        </p:blipFill>
        <p:spPr>
          <a:xfrm>
            <a:off x="8190963" y="3419341"/>
            <a:ext cx="4001037" cy="3438659"/>
          </a:xfrm>
          <a:custGeom>
            <a:avLst/>
            <a:gdLst>
              <a:gd name="connsiteX0" fmla="*/ 0 w 4001037"/>
              <a:gd name="connsiteY0" fmla="*/ 0 h 3438659"/>
              <a:gd name="connsiteX1" fmla="*/ 4001037 w 4001037"/>
              <a:gd name="connsiteY1" fmla="*/ 0 h 3438659"/>
              <a:gd name="connsiteX2" fmla="*/ 4001037 w 4001037"/>
              <a:gd name="connsiteY2" fmla="*/ 3438659 h 3438659"/>
              <a:gd name="connsiteX3" fmla="*/ 0 w 4001037"/>
              <a:gd name="connsiteY3" fmla="*/ 3438659 h 3438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037" h="3438659">
                <a:moveTo>
                  <a:pt x="0" y="0"/>
                </a:moveTo>
                <a:lnTo>
                  <a:pt x="4001037" y="0"/>
                </a:lnTo>
                <a:lnTo>
                  <a:pt x="4001037" y="3438659"/>
                </a:lnTo>
                <a:lnTo>
                  <a:pt x="0" y="3438659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t="17938" r="25220" b="6638"/>
          <a:stretch>
            <a:fillRect/>
          </a:stretch>
        </p:blipFill>
        <p:spPr>
          <a:xfrm>
            <a:off x="4276161" y="-19318"/>
            <a:ext cx="3940935" cy="3438659"/>
          </a:xfrm>
          <a:custGeom>
            <a:avLst/>
            <a:gdLst>
              <a:gd name="connsiteX0" fmla="*/ 0 w 3940935"/>
              <a:gd name="connsiteY0" fmla="*/ 0 h 3438659"/>
              <a:gd name="connsiteX1" fmla="*/ 3940935 w 3940935"/>
              <a:gd name="connsiteY1" fmla="*/ 0 h 3438659"/>
              <a:gd name="connsiteX2" fmla="*/ 3940935 w 3940935"/>
              <a:gd name="connsiteY2" fmla="*/ 3438659 h 3438659"/>
              <a:gd name="connsiteX3" fmla="*/ 0 w 3940935"/>
              <a:gd name="connsiteY3" fmla="*/ 3438659 h 3438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0935" h="3438659">
                <a:moveTo>
                  <a:pt x="0" y="0"/>
                </a:moveTo>
                <a:lnTo>
                  <a:pt x="3940935" y="0"/>
                </a:lnTo>
                <a:lnTo>
                  <a:pt x="3940935" y="3438659"/>
                </a:lnTo>
                <a:lnTo>
                  <a:pt x="0" y="3438659"/>
                </a:lnTo>
                <a:close/>
              </a:path>
            </a:pathLst>
          </a:custGeom>
        </p:spPr>
      </p:pic>
      <p:sp>
        <p:nvSpPr>
          <p:cNvPr id="13" name="文本框 12"/>
          <p:cNvSpPr txBox="1"/>
          <p:nvPr/>
        </p:nvSpPr>
        <p:spPr>
          <a:xfrm>
            <a:off x="4514232" y="3835781"/>
            <a:ext cx="343865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Most of the Products</a:t>
            </a:r>
            <a:r>
              <a:rPr lang="en-US" altLang="zh-CN" dirty="0">
                <a:sym typeface="+mn-ea"/>
              </a:rPr>
              <a:t> (49643)</a:t>
            </a:r>
            <a:r>
              <a:rPr lang="en-US" altLang="zh-CN" dirty="0"/>
              <a:t> were launched in juice &amp; juice drink category over all regions 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8485218" y="355629"/>
            <a:ext cx="34386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In 2009 highest (17813) products were launched over all regions</a:t>
            </a:r>
            <a:endParaRPr lang="en-US" altLang="zh-CN" dirty="0"/>
          </a:p>
        </p:txBody>
      </p:sp>
      <p:pic>
        <p:nvPicPr>
          <p:cNvPr id="2" name="图片 1" descr="O8RDKX0"/>
          <p:cNvPicPr>
            <a:picLocks noChangeAspect="1"/>
          </p:cNvPicPr>
          <p:nvPr/>
        </p:nvPicPr>
        <p:blipFill>
          <a:blip r:embed="rId3"/>
          <a:srcRect r="58256"/>
          <a:stretch>
            <a:fillRect/>
          </a:stretch>
        </p:blipFill>
        <p:spPr>
          <a:xfrm>
            <a:off x="6985" y="-19050"/>
            <a:ext cx="4257675" cy="68713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700" y="-12065"/>
            <a:ext cx="426339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15"/>
          <p:cNvSpPr txBox="1"/>
          <p:nvPr/>
        </p:nvSpPr>
        <p:spPr>
          <a:xfrm>
            <a:off x="8539193" y="1344324"/>
            <a:ext cx="343865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dirty="0"/>
              <a:t>In West Europe more products were launched compare to other region in year 2009 (4986) and 2010 (5625). </a:t>
            </a:r>
            <a:endParaRPr lang="en-US" altLang="zh-CN" dirty="0"/>
          </a:p>
        </p:txBody>
      </p:sp>
      <p:sp>
        <p:nvSpPr>
          <p:cNvPr id="19" name="文本框 15"/>
          <p:cNvSpPr txBox="1"/>
          <p:nvPr/>
        </p:nvSpPr>
        <p:spPr>
          <a:xfrm>
            <a:off x="4508213" y="4922549"/>
            <a:ext cx="3438659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The highest </a:t>
            </a:r>
            <a:r>
              <a:rPr lang="en-US" altLang="zh-CN" dirty="0">
                <a:sym typeface="+mn-ea"/>
              </a:rPr>
              <a:t>Products(</a:t>
            </a:r>
            <a:r>
              <a:rPr lang="en-US" altLang="zh-CN" dirty="0">
                <a:sym typeface="+mn-ea"/>
              </a:rPr>
              <a:t>16487) were launched in juice &amp; juice drink category in West Europe  region    compared to other regions.</a:t>
            </a:r>
            <a:endParaRPr lang="en-US" altLang="zh-CN" dirty="0"/>
          </a:p>
          <a:p>
            <a:pPr algn="just"/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63640-PFPKUJ-897"/>
          <p:cNvPicPr>
            <a:picLocks noChangeAspect="1"/>
          </p:cNvPicPr>
          <p:nvPr/>
        </p:nvPicPr>
        <p:blipFill>
          <a:blip r:embed="rId1"/>
          <a:srcRect b="11410"/>
          <a:stretch>
            <a:fillRect/>
          </a:stretch>
        </p:blipFill>
        <p:spPr>
          <a:xfrm>
            <a:off x="0" y="6985"/>
            <a:ext cx="12192000" cy="72078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6985"/>
            <a:ext cx="12192000" cy="7207885"/>
          </a:xfrm>
          <a:prstGeom prst="rect">
            <a:avLst/>
          </a:prstGeom>
          <a:solidFill>
            <a:schemeClr val="tx1">
              <a:lumMod val="85000"/>
              <a:lumOff val="1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135116" y="715434"/>
            <a:ext cx="1208449" cy="1106805"/>
            <a:chOff x="1324303" y="888854"/>
            <a:chExt cx="1208449" cy="1106805"/>
          </a:xfrm>
        </p:grpSpPr>
        <p:sp>
          <p:nvSpPr>
            <p:cNvPr id="9" name="椭圆 8"/>
            <p:cNvSpPr/>
            <p:nvPr/>
          </p:nvSpPr>
          <p:spPr>
            <a:xfrm>
              <a:off x="1324303" y="1036649"/>
              <a:ext cx="898635" cy="898635"/>
            </a:xfrm>
            <a:prstGeom prst="ellipse">
              <a:avLst/>
            </a:prstGeom>
            <a:solidFill>
              <a:srgbClr val="D13400"/>
            </a:solidFill>
            <a:ln>
              <a:solidFill>
                <a:srgbClr val="D13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81869" y="888854"/>
              <a:ext cx="1150883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endParaRPr lang="en-US" altLang="zh-CN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35116" y="2157081"/>
            <a:ext cx="1270679" cy="1106805"/>
            <a:chOff x="1324303" y="926319"/>
            <a:chExt cx="1270679" cy="1106805"/>
          </a:xfrm>
        </p:grpSpPr>
        <p:sp>
          <p:nvSpPr>
            <p:cNvPr id="12" name="椭圆 11"/>
            <p:cNvSpPr/>
            <p:nvPr/>
          </p:nvSpPr>
          <p:spPr>
            <a:xfrm>
              <a:off x="1324303" y="1036649"/>
              <a:ext cx="898635" cy="898635"/>
            </a:xfrm>
            <a:prstGeom prst="ellipse">
              <a:avLst/>
            </a:prstGeom>
            <a:solidFill>
              <a:srgbClr val="D13400"/>
            </a:solidFill>
            <a:ln>
              <a:solidFill>
                <a:srgbClr val="D13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44099" y="926319"/>
              <a:ext cx="1150883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endParaRPr lang="en-US" altLang="zh-CN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35116" y="3581811"/>
            <a:ext cx="1188129" cy="1106805"/>
            <a:chOff x="1324303" y="934574"/>
            <a:chExt cx="1188129" cy="1106805"/>
          </a:xfrm>
        </p:grpSpPr>
        <p:sp>
          <p:nvSpPr>
            <p:cNvPr id="15" name="椭圆 14"/>
            <p:cNvSpPr/>
            <p:nvPr/>
          </p:nvSpPr>
          <p:spPr>
            <a:xfrm>
              <a:off x="1324303" y="1036649"/>
              <a:ext cx="898635" cy="898635"/>
            </a:xfrm>
            <a:prstGeom prst="ellipse">
              <a:avLst/>
            </a:prstGeom>
            <a:solidFill>
              <a:srgbClr val="D13400"/>
            </a:solidFill>
            <a:ln>
              <a:solidFill>
                <a:srgbClr val="D13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61549" y="934574"/>
              <a:ext cx="1150883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</a:t>
              </a:r>
              <a:endParaRPr lang="en-US" altLang="zh-CN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35116" y="4990031"/>
            <a:ext cx="1237659" cy="1106805"/>
            <a:chOff x="1324303" y="926319"/>
            <a:chExt cx="1237659" cy="1106805"/>
          </a:xfrm>
        </p:grpSpPr>
        <p:sp>
          <p:nvSpPr>
            <p:cNvPr id="18" name="椭圆 17"/>
            <p:cNvSpPr/>
            <p:nvPr/>
          </p:nvSpPr>
          <p:spPr>
            <a:xfrm>
              <a:off x="1324303" y="1036649"/>
              <a:ext cx="898635" cy="898635"/>
            </a:xfrm>
            <a:prstGeom prst="ellipse">
              <a:avLst/>
            </a:prstGeom>
            <a:solidFill>
              <a:srgbClr val="D13400"/>
            </a:solidFill>
            <a:ln>
              <a:solidFill>
                <a:srgbClr val="D13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11079" y="926319"/>
              <a:ext cx="1150883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</a:t>
              </a:r>
              <a:endParaRPr lang="en-US" altLang="zh-CN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293882" y="850881"/>
            <a:ext cx="877351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</a:rPr>
              <a:t>1. Orange Flavour was mostly used in Africa .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</a:rPr>
              <a:t>2. Unflavour was mostly used in Aisa.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93882" y="2200583"/>
            <a:ext cx="877351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  <a:sym typeface="+mn-ea"/>
              </a:rPr>
              <a:t>3. Unflavour was mostly used in East Europe.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</a:rPr>
              <a:t>4.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Orange Flavour was mostly used in Latin America.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/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93882" y="3659191"/>
            <a:ext cx="877351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</a:rPr>
              <a:t>5.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Orange Flavour was mostly used in Middle East.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sym typeface="+mn-ea"/>
              </a:rPr>
              <a:t>6. Unflavour was mostly used in North America.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/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93882" y="5026107"/>
            <a:ext cx="877351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</a:rPr>
              <a:t>7.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Unflavour was mostly used in West Europe.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sym typeface="+mn-ea"/>
              </a:rPr>
              <a:t>8. Unflavour was mostly used in Australia.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/>
            <a:endParaRPr lang="en-US" altLang="zh-CN" dirty="0">
              <a:solidFill>
                <a:schemeClr val="bg1"/>
              </a:solidFill>
            </a:endParaRPr>
          </a:p>
          <a:p>
            <a:pPr algn="just"/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63640-PFPKUJ-897"/>
          <p:cNvPicPr>
            <a:picLocks noChangeAspect="1"/>
          </p:cNvPicPr>
          <p:nvPr/>
        </p:nvPicPr>
        <p:blipFill>
          <a:blip r:embed="rId1"/>
          <a:srcRect b="12936"/>
          <a:stretch>
            <a:fillRect/>
          </a:stretch>
        </p:blipFill>
        <p:spPr>
          <a:xfrm>
            <a:off x="551815" y="1339850"/>
            <a:ext cx="7119620" cy="413702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551794" y="388419"/>
            <a:ext cx="4903076" cy="715166"/>
          </a:xfrm>
          <a:prstGeom prst="roundRect">
            <a:avLst>
              <a:gd name="adj" fmla="val 50000"/>
            </a:avLst>
          </a:prstGeom>
          <a:solidFill>
            <a:srgbClr val="D13400"/>
          </a:solidFill>
          <a:ln w="28575">
            <a:solidFill>
              <a:srgbClr val="D13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250" y="453614"/>
            <a:ext cx="449286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spc="14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 10 Flavours</a:t>
            </a:r>
            <a:endParaRPr lang="en-US" altLang="zh-CN" sz="3200" spc="14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61586" y="2041966"/>
            <a:ext cx="3689131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This are the top 10 emerging flavours over last five years (2006 to 2010)</a:t>
            </a:r>
            <a:endParaRPr lang="en-US" altLang="zh-CN" dirty="0"/>
          </a:p>
          <a:p>
            <a:pPr algn="just"/>
            <a:r>
              <a:rPr lang="en-US" altLang="zh-CN" dirty="0"/>
              <a:t>1. Aloe  vera</a:t>
            </a:r>
            <a:endParaRPr lang="en-US" altLang="zh-CN" dirty="0"/>
          </a:p>
          <a:p>
            <a:pPr algn="just"/>
            <a:r>
              <a:rPr lang="en-US" altLang="zh-CN" dirty="0"/>
              <a:t>2.Aloe vera , Apple ,Red</a:t>
            </a:r>
            <a:endParaRPr lang="en-US" altLang="zh-CN" dirty="0"/>
          </a:p>
          <a:p>
            <a:pPr algn="just"/>
            <a:r>
              <a:rPr lang="en-US" altLang="zh-CN" dirty="0"/>
              <a:t>3.Aloe vera , Cherry</a:t>
            </a:r>
            <a:endParaRPr lang="en-US" altLang="zh-CN" dirty="0"/>
          </a:p>
          <a:p>
            <a:pPr algn="just"/>
            <a:r>
              <a:rPr lang="en-US" altLang="zh-CN" dirty="0"/>
              <a:t>4.Aloe vera , Berry &amp; Bule berry </a:t>
            </a:r>
            <a:endParaRPr lang="en-US" altLang="zh-CN" dirty="0"/>
          </a:p>
          <a:p>
            <a:pPr algn="just"/>
            <a:r>
              <a:rPr lang="en-US" altLang="zh-CN" dirty="0"/>
              <a:t>5.Agave</a:t>
            </a:r>
            <a:endParaRPr lang="en-US" altLang="zh-CN" dirty="0"/>
          </a:p>
          <a:p>
            <a:pPr algn="just"/>
            <a:r>
              <a:rPr lang="en-US" altLang="zh-CN" dirty="0"/>
              <a:t>6.Acacia</a:t>
            </a:r>
            <a:endParaRPr lang="en-US" altLang="zh-CN" dirty="0"/>
          </a:p>
          <a:p>
            <a:pPr algn="just"/>
            <a:r>
              <a:rPr lang="en-US" altLang="zh-CN" dirty="0"/>
              <a:t>7.Aloe vera , Fruits </a:t>
            </a:r>
            <a:endParaRPr lang="en-US" altLang="zh-CN" dirty="0"/>
          </a:p>
          <a:p>
            <a:pPr algn="just"/>
            <a:r>
              <a:rPr lang="en-US" altLang="zh-CN" dirty="0"/>
              <a:t>8.Aloe vera , Berry , Blue berry</a:t>
            </a:r>
            <a:endParaRPr lang="en-US" altLang="zh-CN" dirty="0"/>
          </a:p>
          <a:p>
            <a:pPr algn="just"/>
            <a:r>
              <a:rPr lang="en-US" altLang="zh-CN" dirty="0"/>
              <a:t>9.Aloe vera , Grapes  </a:t>
            </a:r>
            <a:endParaRPr lang="en-US" altLang="zh-CN" dirty="0"/>
          </a:p>
          <a:p>
            <a:pPr algn="just"/>
            <a:r>
              <a:rPr lang="en-US" altLang="zh-CN" dirty="0"/>
              <a:t>10.Aloe vera ,Blackcurrant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51180" y="1339215"/>
            <a:ext cx="7119620" cy="4137660"/>
          </a:xfrm>
          <a:prstGeom prst="rect">
            <a:avLst/>
          </a:prstGeom>
          <a:solidFill>
            <a:schemeClr val="bg1">
              <a:lumMod val="50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913380" y="5722620"/>
            <a:ext cx="8549640" cy="819785"/>
            <a:chOff x="4588" y="9012"/>
            <a:chExt cx="13464" cy="1291"/>
          </a:xfrm>
        </p:grpSpPr>
        <p:sp>
          <p:nvSpPr>
            <p:cNvPr id="5" name="矩形 4"/>
            <p:cNvSpPr/>
            <p:nvPr/>
          </p:nvSpPr>
          <p:spPr>
            <a:xfrm>
              <a:off x="16760" y="9012"/>
              <a:ext cx="1293" cy="1291"/>
            </a:xfrm>
            <a:prstGeom prst="rect">
              <a:avLst/>
            </a:prstGeom>
            <a:solidFill>
              <a:srgbClr val="D13400"/>
            </a:solidFill>
            <a:ln>
              <a:solidFill>
                <a:srgbClr val="D13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 descr="463640-PFPKUJ-897"/>
            <p:cNvPicPr>
              <a:picLocks noChangeAspect="1"/>
            </p:cNvPicPr>
            <p:nvPr/>
          </p:nvPicPr>
          <p:blipFill>
            <a:blip r:embed="rId1"/>
            <a:srcRect t="43080" r="24432" b="44773"/>
            <a:stretch>
              <a:fillRect/>
            </a:stretch>
          </p:blipFill>
          <p:spPr>
            <a:xfrm>
              <a:off x="4588" y="9019"/>
              <a:ext cx="11970" cy="1284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3953" y="9012"/>
              <a:ext cx="1293" cy="1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46428-PJXF0G-928"/>
          <p:cNvPicPr>
            <a:picLocks noChangeAspect="1"/>
          </p:cNvPicPr>
          <p:nvPr/>
        </p:nvPicPr>
        <p:blipFill>
          <a:blip r:embed="rId1"/>
          <a:srcRect b="15941"/>
          <a:stretch>
            <a:fillRect/>
          </a:stretch>
        </p:blipFill>
        <p:spPr>
          <a:xfrm>
            <a:off x="-10160" y="6985"/>
            <a:ext cx="12212955" cy="68440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9525" y="-102235"/>
            <a:ext cx="12212320" cy="68580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>
                <a:solidFill>
                  <a:schemeClr val="bg1"/>
                </a:solidFill>
                <a:sym typeface="+mn-ea"/>
              </a:rPr>
              <a:t>Aleo vera was one of the most emerging Flavour over last 5 years and in all the regions . </a:t>
            </a: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262360" y="294998"/>
            <a:ext cx="898635" cy="898635"/>
          </a:xfrm>
          <a:prstGeom prst="ellipse">
            <a:avLst/>
          </a:prstGeom>
          <a:solidFill>
            <a:srgbClr val="D13400"/>
          </a:solidFill>
          <a:ln>
            <a:solidFill>
              <a:srgbClr val="D13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69788" y="177970"/>
            <a:ext cx="85606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140" dirty="0">
                <a:solidFill>
                  <a:schemeClr val="bg1"/>
                </a:solidFill>
                <a:latin typeface="Kabos Gyula" panose="00000400000000000000" pitchFamily="2" charset="0"/>
              </a:rPr>
              <a:t>Recommendations</a:t>
            </a:r>
            <a:endParaRPr lang="en-US" altLang="zh-CN" sz="4000" spc="140" dirty="0">
              <a:solidFill>
                <a:schemeClr val="bg1"/>
              </a:solidFill>
              <a:latin typeface="Kabos Gyula" panose="00000400000000000000" pitchFamily="2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79755" y="4483371"/>
            <a:ext cx="2965210" cy="1698884"/>
            <a:chOff x="523578" y="4666596"/>
            <a:chExt cx="2965210" cy="1698884"/>
          </a:xfrm>
        </p:grpSpPr>
        <p:sp>
          <p:nvSpPr>
            <p:cNvPr id="21" name="矩形 20"/>
            <p:cNvSpPr/>
            <p:nvPr/>
          </p:nvSpPr>
          <p:spPr>
            <a:xfrm flipV="1">
              <a:off x="1284923" y="4666596"/>
              <a:ext cx="1442520" cy="47296"/>
            </a:xfrm>
            <a:prstGeom prst="rect">
              <a:avLst/>
            </a:prstGeom>
            <a:solidFill>
              <a:srgbClr val="D13400"/>
            </a:solidFill>
            <a:ln>
              <a:solidFill>
                <a:srgbClr val="D13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851244" y="4719540"/>
              <a:ext cx="3098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3578" y="4889105"/>
              <a:ext cx="2965210" cy="147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solidFill>
                    <a:schemeClr val="bg1"/>
                  </a:solidFill>
                </a:rPr>
                <a:t>Orange and unflavour product flavours were saled more in all the regions using this 2 flavours can give better growth for all the regions.  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612271" y="4556396"/>
            <a:ext cx="2965210" cy="1494414"/>
            <a:chOff x="523578" y="4666596"/>
            <a:chExt cx="2965210" cy="1494414"/>
          </a:xfrm>
        </p:grpSpPr>
        <p:sp>
          <p:nvSpPr>
            <p:cNvPr id="29" name="矩形 28"/>
            <p:cNvSpPr/>
            <p:nvPr/>
          </p:nvSpPr>
          <p:spPr>
            <a:xfrm flipV="1">
              <a:off x="1284923" y="4666596"/>
              <a:ext cx="1442520" cy="47296"/>
            </a:xfrm>
            <a:prstGeom prst="rect">
              <a:avLst/>
            </a:prstGeom>
            <a:solidFill>
              <a:srgbClr val="D13400"/>
            </a:solidFill>
            <a:ln>
              <a:solidFill>
                <a:srgbClr val="D13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851243" y="4719540"/>
              <a:ext cx="3098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23578" y="4962130"/>
              <a:ext cx="296521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solidFill>
                    <a:schemeClr val="bg1"/>
                  </a:solidFill>
                </a:rPr>
                <a:t>The lowest 5 flavours can be removed or chnaged with new flavours which are in demand and likely to users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251275" y="4585606"/>
            <a:ext cx="2965210" cy="1494414"/>
            <a:chOff x="523578" y="4666596"/>
            <a:chExt cx="2965210" cy="1494414"/>
          </a:xfrm>
        </p:grpSpPr>
        <p:sp>
          <p:nvSpPr>
            <p:cNvPr id="33" name="矩形 32"/>
            <p:cNvSpPr/>
            <p:nvPr/>
          </p:nvSpPr>
          <p:spPr>
            <a:xfrm flipV="1">
              <a:off x="1284923" y="4666596"/>
              <a:ext cx="1442520" cy="47296"/>
            </a:xfrm>
            <a:prstGeom prst="rect">
              <a:avLst/>
            </a:prstGeom>
            <a:solidFill>
              <a:srgbClr val="D13400"/>
            </a:solidFill>
            <a:ln>
              <a:solidFill>
                <a:srgbClr val="D13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23578" y="4962130"/>
              <a:ext cx="296521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solidFill>
                    <a:schemeClr val="bg1"/>
                  </a:solidFill>
                </a:rPr>
                <a:t>Aleo vera was one of the most emerging Flavour over last 5 years and in all the regions . 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 descr="546428-PJXF0G-928"/>
          <p:cNvPicPr>
            <a:picLocks noChangeAspect="1"/>
          </p:cNvPicPr>
          <p:nvPr/>
        </p:nvPicPr>
        <p:blipFill>
          <a:blip r:embed="rId1"/>
          <a:srcRect t="15941" b="47091"/>
          <a:stretch>
            <a:fillRect/>
          </a:stretch>
        </p:blipFill>
        <p:spPr>
          <a:xfrm>
            <a:off x="-9525" y="1285240"/>
            <a:ext cx="12212955" cy="3009900"/>
          </a:xfrm>
          <a:prstGeom prst="rect">
            <a:avLst/>
          </a:prstGeom>
        </p:spPr>
      </p:pic>
      <p:sp>
        <p:nvSpPr>
          <p:cNvPr id="4" name="文本框 34"/>
          <p:cNvSpPr txBox="1"/>
          <p:nvPr/>
        </p:nvSpPr>
        <p:spPr>
          <a:xfrm>
            <a:off x="561340" y="6235065"/>
            <a:ext cx="11094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 dirty="0">
                <a:solidFill>
                  <a:schemeClr val="bg1"/>
                </a:solidFill>
              </a:rPr>
              <a:t>Thus the company can further make decisions by focusing on every region and every flavours in order to get good growth and sales of the company.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759" y="0"/>
            <a:ext cx="5919216" cy="6858000"/>
          </a:xfrm>
          <a:prstGeom prst="rect">
            <a:avLst/>
          </a:prstGeom>
        </p:spPr>
      </p:pic>
      <p:sp>
        <p:nvSpPr>
          <p:cNvPr id="12" name="任意多边形 11"/>
          <p:cNvSpPr/>
          <p:nvPr/>
        </p:nvSpPr>
        <p:spPr>
          <a:xfrm>
            <a:off x="1978264" y="1315689"/>
            <a:ext cx="2254644" cy="2254644"/>
          </a:xfrm>
          <a:custGeom>
            <a:avLst/>
            <a:gdLst>
              <a:gd name="connsiteX0" fmla="*/ 0 w 2254644"/>
              <a:gd name="connsiteY0" fmla="*/ 1127322 h 2254644"/>
              <a:gd name="connsiteX1" fmla="*/ 1127322 w 2254644"/>
              <a:gd name="connsiteY1" fmla="*/ 0 h 2254644"/>
              <a:gd name="connsiteX2" fmla="*/ 2254644 w 2254644"/>
              <a:gd name="connsiteY2" fmla="*/ 1127322 h 2254644"/>
              <a:gd name="connsiteX3" fmla="*/ 1127322 w 2254644"/>
              <a:gd name="connsiteY3" fmla="*/ 2254644 h 2254644"/>
              <a:gd name="connsiteX4" fmla="*/ 0 w 2254644"/>
              <a:gd name="connsiteY4" fmla="*/ 1127322 h 225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644" h="2254644">
                <a:moveTo>
                  <a:pt x="0" y="1127322"/>
                </a:moveTo>
                <a:cubicBezTo>
                  <a:pt x="0" y="504719"/>
                  <a:pt x="504719" y="0"/>
                  <a:pt x="1127322" y="0"/>
                </a:cubicBezTo>
                <a:cubicBezTo>
                  <a:pt x="1749925" y="0"/>
                  <a:pt x="2254644" y="504719"/>
                  <a:pt x="2254644" y="1127322"/>
                </a:cubicBezTo>
                <a:cubicBezTo>
                  <a:pt x="2254644" y="1749925"/>
                  <a:pt x="1749925" y="2254644"/>
                  <a:pt x="1127322" y="2254644"/>
                </a:cubicBezTo>
                <a:cubicBezTo>
                  <a:pt x="504719" y="2254644"/>
                  <a:pt x="0" y="1749925"/>
                  <a:pt x="0" y="1127322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00620" tIns="394563" rIns="300619" bIns="845492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600" kern="1200">
              <a:solidFill>
                <a:srgbClr val="D13400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2791815" y="2724842"/>
            <a:ext cx="2254644" cy="2254644"/>
          </a:xfrm>
          <a:custGeom>
            <a:avLst/>
            <a:gdLst>
              <a:gd name="connsiteX0" fmla="*/ 0 w 2254644"/>
              <a:gd name="connsiteY0" fmla="*/ 1127322 h 2254644"/>
              <a:gd name="connsiteX1" fmla="*/ 1127322 w 2254644"/>
              <a:gd name="connsiteY1" fmla="*/ 0 h 2254644"/>
              <a:gd name="connsiteX2" fmla="*/ 2254644 w 2254644"/>
              <a:gd name="connsiteY2" fmla="*/ 1127322 h 2254644"/>
              <a:gd name="connsiteX3" fmla="*/ 1127322 w 2254644"/>
              <a:gd name="connsiteY3" fmla="*/ 2254644 h 2254644"/>
              <a:gd name="connsiteX4" fmla="*/ 0 w 2254644"/>
              <a:gd name="connsiteY4" fmla="*/ 1127322 h 225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644" h="2254644">
                <a:moveTo>
                  <a:pt x="0" y="1127322"/>
                </a:moveTo>
                <a:cubicBezTo>
                  <a:pt x="0" y="504719"/>
                  <a:pt x="504719" y="0"/>
                  <a:pt x="1127322" y="0"/>
                </a:cubicBezTo>
                <a:cubicBezTo>
                  <a:pt x="1749925" y="0"/>
                  <a:pt x="2254644" y="504719"/>
                  <a:pt x="2254644" y="1127322"/>
                </a:cubicBezTo>
                <a:cubicBezTo>
                  <a:pt x="2254644" y="1749925"/>
                  <a:pt x="1749925" y="2254644"/>
                  <a:pt x="1127322" y="2254644"/>
                </a:cubicBezTo>
                <a:cubicBezTo>
                  <a:pt x="504719" y="2254644"/>
                  <a:pt x="0" y="1749925"/>
                  <a:pt x="0" y="1127322"/>
                </a:cubicBezTo>
                <a:close/>
              </a:path>
            </a:pathLst>
          </a:custGeom>
          <a:solidFill>
            <a:srgbClr val="C000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689545" tIns="582449" rIns="212313" bIns="432141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sp>
        <p:nvSpPr>
          <p:cNvPr id="14" name="任意多边形 13"/>
          <p:cNvSpPr/>
          <p:nvPr/>
        </p:nvSpPr>
        <p:spPr>
          <a:xfrm>
            <a:off x="1164714" y="2724842"/>
            <a:ext cx="2254644" cy="2254644"/>
          </a:xfrm>
          <a:custGeom>
            <a:avLst/>
            <a:gdLst>
              <a:gd name="connsiteX0" fmla="*/ 0 w 2254644"/>
              <a:gd name="connsiteY0" fmla="*/ 1127322 h 2254644"/>
              <a:gd name="connsiteX1" fmla="*/ 1127322 w 2254644"/>
              <a:gd name="connsiteY1" fmla="*/ 0 h 2254644"/>
              <a:gd name="connsiteX2" fmla="*/ 2254644 w 2254644"/>
              <a:gd name="connsiteY2" fmla="*/ 1127322 h 2254644"/>
              <a:gd name="connsiteX3" fmla="*/ 1127322 w 2254644"/>
              <a:gd name="connsiteY3" fmla="*/ 2254644 h 2254644"/>
              <a:gd name="connsiteX4" fmla="*/ 0 w 2254644"/>
              <a:gd name="connsiteY4" fmla="*/ 1127322 h 225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644" h="2254644">
                <a:moveTo>
                  <a:pt x="0" y="1127322"/>
                </a:moveTo>
                <a:cubicBezTo>
                  <a:pt x="0" y="504719"/>
                  <a:pt x="504719" y="0"/>
                  <a:pt x="1127322" y="0"/>
                </a:cubicBezTo>
                <a:cubicBezTo>
                  <a:pt x="1749925" y="0"/>
                  <a:pt x="2254644" y="504719"/>
                  <a:pt x="2254644" y="1127322"/>
                </a:cubicBezTo>
                <a:cubicBezTo>
                  <a:pt x="2254644" y="1749925"/>
                  <a:pt x="1749925" y="2254644"/>
                  <a:pt x="1127322" y="2254644"/>
                </a:cubicBezTo>
                <a:cubicBezTo>
                  <a:pt x="504719" y="2254644"/>
                  <a:pt x="0" y="1749925"/>
                  <a:pt x="0" y="1127322"/>
                </a:cubicBezTo>
                <a:close/>
              </a:path>
            </a:pathLst>
          </a:custGeom>
          <a:solidFill>
            <a:srgbClr val="D134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2312" tIns="582449" rIns="689546" bIns="432141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sp>
        <p:nvSpPr>
          <p:cNvPr id="8" name="椭圆 7"/>
          <p:cNvSpPr/>
          <p:nvPr/>
        </p:nvSpPr>
        <p:spPr>
          <a:xfrm>
            <a:off x="704210" y="368209"/>
            <a:ext cx="620093" cy="620093"/>
          </a:xfrm>
          <a:prstGeom prst="ellipse">
            <a:avLst/>
          </a:prstGeom>
          <a:solidFill>
            <a:srgbClr val="D13400"/>
          </a:solidFill>
          <a:ln>
            <a:solidFill>
              <a:srgbClr val="D13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4850" y="280670"/>
            <a:ext cx="87566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14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en-US" altLang="zh-CN" sz="2400" spc="14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enefits of using F&amp;B Dashbaord</a:t>
            </a:r>
            <a:endParaRPr lang="en-US" altLang="zh-CN" sz="2400" spc="14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22497" y="1409914"/>
            <a:ext cx="16966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 Having important information at your fingertips.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44269" y="3307641"/>
            <a:ext cx="16966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Imporve sales &amp; growth of comapny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35694" y="2884963"/>
            <a:ext cx="16966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Supply exact stock to the retails over the regions 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O8RDKX0"/>
          <p:cNvPicPr>
            <a:picLocks noChangeAspect="1"/>
          </p:cNvPicPr>
          <p:nvPr/>
        </p:nvPicPr>
        <p:blipFill>
          <a:blip r:embed="rId1"/>
          <a:srcRect b="16387"/>
          <a:stretch>
            <a:fillRect/>
          </a:stretch>
        </p:blipFill>
        <p:spPr>
          <a:xfrm>
            <a:off x="4445" y="-2540"/>
            <a:ext cx="12183110" cy="686244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445" y="1905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48840" y="2422525"/>
            <a:ext cx="80518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14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en-US" altLang="zh-CN" sz="6000" spc="14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2460" y="504825"/>
            <a:ext cx="11085195" cy="578675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32960" y="4256405"/>
            <a:ext cx="3792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Designer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</a:rPr>
              <a:t>Hajira Kousar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2730</Words>
  <Application>WPS Presentation</Application>
  <PresentationFormat>宽屏</PresentationFormat>
  <Paragraphs>103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Kabos Gyula</vt:lpstr>
      <vt:lpstr>Segoe Print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user</cp:lastModifiedBy>
  <cp:revision>53</cp:revision>
  <dcterms:created xsi:type="dcterms:W3CDTF">2015-05-05T08:02:00Z</dcterms:created>
  <dcterms:modified xsi:type="dcterms:W3CDTF">2022-08-14T20:56:42Z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1033-11.2.0.11254</vt:lpwstr>
  </property>
  <property fmtid="{D5CDD505-2E9C-101B-9397-08002B2CF9AE}" pid="3" name="ICV">
    <vt:lpwstr>F50708C3ECA4427683AB83E06B617E71</vt:lpwstr>
  </property>
</Properties>
</file>