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75" r:id="rId11"/>
    <p:sldId id="266" r:id="rId12"/>
    <p:sldId id="276"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282" r:id="rId53"/>
    <p:sldId id="283" r:id="rId54"/>
    <p:sldId id="284" r:id="rId55"/>
    <p:sldId id="285" r:id="rId56"/>
    <p:sldId id="286" r:id="rId57"/>
    <p:sldId id="287" r:id="rId58"/>
    <p:sldId id="288" r:id="rId59"/>
    <p:sldId id="289" r:id="rId60"/>
    <p:sldId id="290" r:id="rId61"/>
    <p:sldId id="291" r:id="rId62"/>
    <p:sldId id="29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94B87-1EB8-432D-A5A6-2956CC6A14F8}" type="datetimeFigureOut">
              <a:rPr lang="en-US" smtClean="0"/>
              <a:t>4/19/2024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2BE7B-5BA1-4C1A-B2A2-75D098017A6F}" type="slidenum">
              <a:rPr lang="en-US" smtClean="0"/>
              <a:t>‹#›</a:t>
            </a:fld>
            <a:endParaRPr lang="en-US"/>
          </a:p>
        </p:txBody>
      </p:sp>
    </p:spTree>
    <p:extLst>
      <p:ext uri="{BB962C8B-B14F-4D97-AF65-F5344CB8AC3E}">
        <p14:creationId xmlns:p14="http://schemas.microsoft.com/office/powerpoint/2010/main" val="303002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E" baseline="0" dirty="0" smtClean="0"/>
              </a:p>
            </p:txBody>
          </p:sp>
        </mc:Choice>
        <mc:Fallback xmlns="">
          <p:sp>
            <p:nvSpPr>
              <p:cNvPr id="3" name="Notes Placeholder 2"/>
              <p:cNvSpPr>
                <a:spLocks noGrp="1"/>
              </p:cNvSpPr>
              <p:nvPr>
                <p:ph type="body" idx="1"/>
              </p:nvPr>
            </p:nvSpPr>
            <p:spPr/>
            <p:txBody>
              <a:bodyPr/>
              <a:lstStyle/>
              <a:p>
                <a:r>
                  <a:rPr lang="en-IE" dirty="0" smtClean="0"/>
                  <a:t>Have</a:t>
                </a:r>
                <a:r>
                  <a:rPr lang="en-IE" baseline="0" dirty="0" smtClean="0"/>
                  <a:t> a go at this.</a:t>
                </a:r>
              </a:p>
              <a:p>
                <a:endParaRPr lang="en-IE" baseline="0" dirty="0" smtClean="0"/>
              </a:p>
              <a:p>
                <a:r>
                  <a:rPr lang="en-IE" baseline="0" dirty="0" smtClean="0"/>
                  <a:t>How do you teach this?</a:t>
                </a:r>
              </a:p>
              <a:p>
                <a:endParaRPr lang="en-IE" baseline="0" dirty="0" smtClean="0"/>
              </a:p>
              <a:p>
                <a:r>
                  <a:rPr lang="en-IE" b="0" baseline="0" dirty="0" smtClean="0"/>
                  <a:t>Hopefully the method you see is: </a:t>
                </a:r>
                <a:r>
                  <a:rPr lang="en-IE" b="0" i="0" baseline="0" smtClean="0">
                    <a:latin typeface="Cambria Math"/>
                  </a:rPr>
                  <a:t>√(2 𝑥 9)</a:t>
                </a:r>
                <a:r>
                  <a:rPr lang="en-IE" baseline="0" dirty="0" smtClean="0"/>
                  <a:t> + </a:t>
                </a:r>
                <a:r>
                  <a:rPr lang="en-IE" i="0" baseline="0" smtClean="0">
                    <a:latin typeface="Cambria Math"/>
                  </a:rPr>
                  <a:t>√(</a:t>
                </a:r>
                <a:r>
                  <a:rPr lang="en-IE" b="0" i="0" baseline="0" smtClean="0">
                    <a:latin typeface="Cambria Math"/>
                  </a:rPr>
                  <a:t>2 𝑥 16)</a:t>
                </a:r>
                <a:r>
                  <a:rPr lang="en-IE" baseline="0" dirty="0" smtClean="0"/>
                  <a:t> =3</a:t>
                </a:r>
                <a:r>
                  <a:rPr lang="en-IE" i="0" baseline="0" smtClean="0">
                    <a:latin typeface="Cambria Math"/>
                  </a:rPr>
                  <a:t>√</a:t>
                </a:r>
                <a:r>
                  <a:rPr lang="en-IE" b="0" i="0" baseline="0" smtClean="0">
                    <a:latin typeface="Cambria Math"/>
                  </a:rPr>
                  <a:t>2+4√2</a:t>
                </a:r>
                <a:r>
                  <a:rPr lang="en-IE" baseline="0" dirty="0" smtClean="0"/>
                  <a:t>=7</a:t>
                </a:r>
                <a:r>
                  <a:rPr lang="en-IE" i="0" baseline="0" dirty="0" smtClean="0">
                    <a:latin typeface="Cambria Math"/>
                  </a:rPr>
                  <a:t>√</a:t>
                </a:r>
                <a:r>
                  <a:rPr lang="en-IE" b="0" i="0" baseline="0" dirty="0" smtClean="0">
                    <a:latin typeface="Cambria Math"/>
                  </a:rPr>
                  <a:t>2</a:t>
                </a:r>
                <a:r>
                  <a:rPr lang="en-IE" baseline="0" dirty="0" smtClean="0"/>
                  <a:t> </a:t>
                </a:r>
              </a:p>
            </p:txBody>
          </p:sp>
        </mc:Fallback>
      </mc:AlternateContent>
      <p:sp>
        <p:nvSpPr>
          <p:cNvPr id="4" name="Slide Number Placeholder 3"/>
          <p:cNvSpPr>
            <a:spLocks noGrp="1"/>
          </p:cNvSpPr>
          <p:nvPr>
            <p:ph type="sldNum" sz="quarter" idx="10"/>
          </p:nvPr>
        </p:nvSpPr>
        <p:spPr/>
        <p:txBody>
          <a:bodyPr/>
          <a:lstStyle/>
          <a:p>
            <a:fld id="{D32FC816-F476-44D6-8F95-6C038E5ABBF9}" type="slidenum">
              <a:rPr lang="en-IE" smtClean="0"/>
              <a:t>24</a:t>
            </a:fld>
            <a:endParaRPr lang="en-IE"/>
          </a:p>
        </p:txBody>
      </p:sp>
    </p:spTree>
    <p:extLst>
      <p:ext uri="{BB962C8B-B14F-4D97-AF65-F5344CB8AC3E}">
        <p14:creationId xmlns:p14="http://schemas.microsoft.com/office/powerpoint/2010/main" val="397603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58C2280-E8AB-4EBE-98B8-F058A2795A8B}" type="slidenum">
              <a:rPr lang="en-US" altLang="en-US"/>
              <a:pPr>
                <a:spcBef>
                  <a:spcPct val="0"/>
                </a:spcBef>
              </a:pPr>
              <a:t>35</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7799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B9EDEE0-90B5-41E2-AE4D-8CC810DA47DF}" type="slidenum">
              <a:rPr lang="en-US" altLang="en-US"/>
              <a:pPr>
                <a:spcBef>
                  <a:spcPct val="0"/>
                </a:spcBef>
              </a:pPr>
              <a:t>36</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1264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86CB8D-8109-45EE-A54A-FAB6AFF68B0E}" type="slidenum">
              <a:rPr lang="en-US" altLang="en-US"/>
              <a:pPr>
                <a:spcBef>
                  <a:spcPct val="0"/>
                </a:spcBef>
              </a:pPr>
              <a:t>37</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4540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F32E69B-2592-45FB-A97B-9A9948B29FA5}" type="slidenum">
              <a:rPr lang="en-US" altLang="en-US"/>
              <a:pPr>
                <a:spcBef>
                  <a:spcPct val="0"/>
                </a:spcBef>
              </a:pPr>
              <a:t>38</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852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2643D8-F9DD-4CD1-8D7A-FEB1252A6A45}" type="slidenum">
              <a:rPr lang="en-US" altLang="en-US"/>
              <a:pPr>
                <a:spcBef>
                  <a:spcPct val="0"/>
                </a:spcBef>
              </a:pPr>
              <a:t>39</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1792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94B8C1-EF79-496C-8D41-05304496B4B8}" type="slidenum">
              <a:rPr lang="en-US" altLang="en-US"/>
              <a:pPr>
                <a:spcBef>
                  <a:spcPct val="0"/>
                </a:spcBef>
              </a:pPr>
              <a:t>40</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47879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807C86B-EA66-4742-8358-A788A28666F8}" type="slidenum">
              <a:rPr lang="en-US" altLang="en-US"/>
              <a:pPr>
                <a:spcBef>
                  <a:spcPct val="0"/>
                </a:spcBef>
              </a:pPr>
              <a:t>41</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3214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1D0759E-3052-4F1B-9566-AD2D918B2428}" type="slidenum">
              <a:rPr lang="en-US" altLang="en-US"/>
              <a:pPr>
                <a:spcBef>
                  <a:spcPct val="0"/>
                </a:spcBef>
              </a:pPr>
              <a:t>42</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0420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BD3DC6-C2FB-42E0-AEE3-6F81C3ADB6F4}" type="slidenum">
              <a:rPr lang="en-US" altLang="en-US"/>
              <a:pPr>
                <a:spcBef>
                  <a:spcPct val="0"/>
                </a:spcBef>
              </a:pPr>
              <a:t>43</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06956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791B16A-4A4F-4A28-AD86-346C73D55037}" type="slidenum">
              <a:rPr lang="en-US" altLang="en-US"/>
              <a:pPr>
                <a:spcBef>
                  <a:spcPct val="0"/>
                </a:spcBef>
              </a:pPr>
              <a:t>44</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811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3E3B13-A5CA-4307-991E-504ADE368048}" type="slidenum">
              <a:rPr lang="en-US" altLang="en-US"/>
              <a:pPr>
                <a:spcBef>
                  <a:spcPct val="0"/>
                </a:spcBef>
              </a:pPr>
              <a:t>25</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50845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F4B468-F0F8-4610-AAFB-FBC793525223}" type="slidenum">
              <a:rPr lang="en-US" altLang="en-US"/>
              <a:pPr>
                <a:spcBef>
                  <a:spcPct val="0"/>
                </a:spcBef>
              </a:pPr>
              <a:t>45</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28536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97EE1DA-29AC-4928-8CD6-8A67D8771858}" type="slidenum">
              <a:rPr lang="en-US" altLang="en-US"/>
              <a:pPr>
                <a:spcBef>
                  <a:spcPct val="0"/>
                </a:spcBef>
              </a:pPr>
              <a:t>46</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2063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8BE4D30-CFEF-4069-B0EB-3AE0181E2683}" type="slidenum">
              <a:rPr lang="en-US" altLang="en-US"/>
              <a:pPr>
                <a:spcBef>
                  <a:spcPct val="0"/>
                </a:spcBef>
              </a:pPr>
              <a:t>47</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25229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F924C1A-4828-4857-8586-655D9CA56AC3}" type="slidenum">
              <a:rPr lang="en-US" altLang="en-US"/>
              <a:pPr>
                <a:spcBef>
                  <a:spcPct val="0"/>
                </a:spcBef>
              </a:pPr>
              <a:t>48</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09130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E6E20D7-334C-4C96-A086-72158CEB9B06}" type="slidenum">
              <a:rPr lang="en-US" altLang="en-US"/>
              <a:pPr>
                <a:spcBef>
                  <a:spcPct val="0"/>
                </a:spcBef>
              </a:pPr>
              <a:t>49</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49674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9374DFE-CC94-4B87-9D0F-8CBFC5144233}" type="slidenum">
              <a:rPr lang="en-US" altLang="en-US"/>
              <a:pPr>
                <a:spcBef>
                  <a:spcPct val="0"/>
                </a:spcBef>
              </a:pPr>
              <a:t>50</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42185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3F7F62E-2167-410A-875D-5D1EDA5D476E}" type="slidenum">
              <a:rPr lang="en-US" altLang="en-US" sz="1200">
                <a:latin typeface="Calibri" panose="020F0502020204030204" pitchFamily="34" charset="0"/>
              </a:rPr>
              <a:pPr/>
              <a:t>56</a:t>
            </a:fld>
            <a:endParaRPr lang="en-US" altLang="en-US" sz="1200">
              <a:latin typeface="Calibri" panose="020F0502020204030204" pitchFamily="34" charset="0"/>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Tree>
    <p:extLst>
      <p:ext uri="{BB962C8B-B14F-4D97-AF65-F5344CB8AC3E}">
        <p14:creationId xmlns:p14="http://schemas.microsoft.com/office/powerpoint/2010/main" val="258373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6B76F95-696A-45E0-8F51-6F1923E75C22}" type="slidenum">
              <a:rPr lang="en-US" altLang="en-US"/>
              <a:pPr>
                <a:spcBef>
                  <a:spcPct val="0"/>
                </a:spcBef>
              </a:pPr>
              <a:t>26</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3726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F972A3D-85E6-4527-82B0-A1C77F809FED}" type="slidenum">
              <a:rPr lang="en-US" altLang="en-US"/>
              <a:pPr>
                <a:spcBef>
                  <a:spcPct val="0"/>
                </a:spcBef>
              </a:pPr>
              <a:t>27</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1646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A6F1C76-3E7D-4423-8F58-E5D55207E970}" type="slidenum">
              <a:rPr lang="en-US" altLang="en-US"/>
              <a:pPr>
                <a:spcBef>
                  <a:spcPct val="0"/>
                </a:spcBef>
              </a:pPr>
              <a:t>28</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8748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4D59689-9B47-4AED-94BC-5C61CA43A67D}" type="slidenum">
              <a:rPr lang="en-US" altLang="en-US"/>
              <a:pPr>
                <a:spcBef>
                  <a:spcPct val="0"/>
                </a:spcBef>
              </a:pPr>
              <a:t>29</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6847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2C82CBC-D489-4A9D-94A9-EA8F93C851C5}" type="slidenum">
              <a:rPr lang="en-US" altLang="en-US"/>
              <a:pPr>
                <a:spcBef>
                  <a:spcPct val="0"/>
                </a:spcBef>
              </a:pPr>
              <a:t>30</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8193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A44C5D8-2772-4AC9-8CBB-F93DE386578F}" type="slidenum">
              <a:rPr lang="en-US" altLang="en-US"/>
              <a:pPr>
                <a:spcBef>
                  <a:spcPct val="0"/>
                </a:spcBef>
              </a:pPr>
              <a:t>33</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17168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B94B80F-20E7-4C6C-9DF2-9E418211D514}" type="slidenum">
              <a:rPr lang="en-US" altLang="en-US"/>
              <a:pPr>
                <a:spcBef>
                  <a:spcPct val="0"/>
                </a:spcBef>
              </a:pPr>
              <a:t>34</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5793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99A87D-0E30-4333-9AC3-49E3F4C3216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364468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99A87D-0E30-4333-9AC3-49E3F4C3216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22850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99A87D-0E30-4333-9AC3-49E3F4C3216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321234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84679" y="112060"/>
            <a:ext cx="8136000" cy="648000"/>
          </a:xfr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effectLst>
            <a:outerShdw blurRad="50800" dist="38100" dir="2700000" algn="tl" rotWithShape="0">
              <a:prstClr val="black">
                <a:alpha val="40000"/>
              </a:prstClr>
            </a:outerShdw>
          </a:effectLst>
        </p:spPr>
        <p:txBody>
          <a:bodyPr/>
          <a:lstStyle>
            <a:lvl1pPr algn="r">
              <a:defRPr sz="2400">
                <a:solidFill>
                  <a:schemeClr val="tx1"/>
                </a:solidFill>
                <a:effectLst>
                  <a:outerShdw blurRad="38100" dist="38100" dir="2700000" algn="tl">
                    <a:srgbClr val="000000">
                      <a:alpha val="43137"/>
                    </a:srgbClr>
                  </a:outerShdw>
                </a:effectLst>
                <a:latin typeface="Century Gothic" pitchFamily="34" charset="0"/>
              </a:defRPr>
            </a:lvl1pPr>
          </a:lstStyle>
          <a:p>
            <a:r>
              <a:rPr lang="en-US" dirty="0" smtClean="0"/>
              <a:t>CLICK TO EDIT MASTER TITLE STYLE</a:t>
            </a:r>
            <a:endParaRPr lang="en-IE" dirty="0"/>
          </a:p>
        </p:txBody>
      </p:sp>
      <p:sp>
        <p:nvSpPr>
          <p:cNvPr id="7" name="Text Placeholder 2"/>
          <p:cNvSpPr>
            <a:spLocks noGrp="1"/>
          </p:cNvSpPr>
          <p:nvPr>
            <p:ph type="body" sz="quarter" idx="12"/>
          </p:nvPr>
        </p:nvSpPr>
        <p:spPr>
          <a:xfrm>
            <a:off x="120650" y="112060"/>
            <a:ext cx="648000" cy="648000"/>
          </a:xfr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effectLst>
            <a:outerShdw blurRad="50800" dist="38100" dir="2700000" algn="tl" rotWithShape="0">
              <a:prstClr val="black">
                <a:alpha val="40000"/>
              </a:prstClr>
            </a:outerShdw>
          </a:effectLst>
        </p:spPr>
        <p:txBody>
          <a:bodyPr anchor="ctr"/>
          <a:lstStyle>
            <a:lvl1pPr marL="0" indent="0" algn="ctr">
              <a:buNone/>
              <a:defRPr b="1">
                <a:solidFill>
                  <a:schemeClr val="tx1"/>
                </a:solidFill>
                <a:effectLst>
                  <a:outerShdw blurRad="38100" dist="38100" dir="2700000" algn="tl">
                    <a:srgbClr val="000000">
                      <a:alpha val="43137"/>
                    </a:srgbClr>
                  </a:outerShdw>
                </a:effectLst>
                <a:latin typeface="Century Gothic" pitchFamily="34" charset="0"/>
              </a:defRPr>
            </a:lvl1pPr>
            <a:lvl2pPr marL="457200" indent="0">
              <a:buNone/>
              <a:defRPr b="1">
                <a:solidFill>
                  <a:schemeClr val="tx1"/>
                </a:solidFill>
                <a:effectLst>
                  <a:outerShdw blurRad="38100" dist="38100" dir="2700000" algn="tl">
                    <a:srgbClr val="000000">
                      <a:alpha val="43137"/>
                    </a:srgbClr>
                  </a:outerShdw>
                </a:effectLst>
                <a:latin typeface="Century Gothic" pitchFamily="34" charset="0"/>
              </a:defRPr>
            </a:lvl2pPr>
            <a:lvl3pPr marL="914400" indent="0">
              <a:buNone/>
              <a:defRPr b="1">
                <a:solidFill>
                  <a:schemeClr val="tx1"/>
                </a:solidFill>
                <a:effectLst>
                  <a:outerShdw blurRad="38100" dist="38100" dir="2700000" algn="tl">
                    <a:srgbClr val="000000">
                      <a:alpha val="43137"/>
                    </a:srgbClr>
                  </a:outerShdw>
                </a:effectLst>
                <a:latin typeface="Century Gothic" pitchFamily="34" charset="0"/>
              </a:defRPr>
            </a:lvl3pPr>
            <a:lvl4pPr marL="1371600" indent="0">
              <a:buNone/>
              <a:defRPr b="1">
                <a:solidFill>
                  <a:schemeClr val="tx1"/>
                </a:solidFill>
                <a:effectLst>
                  <a:outerShdw blurRad="38100" dist="38100" dir="2700000" algn="tl">
                    <a:srgbClr val="000000">
                      <a:alpha val="43137"/>
                    </a:srgbClr>
                  </a:outerShdw>
                </a:effectLst>
                <a:latin typeface="Century Gothic" pitchFamily="34" charset="0"/>
              </a:defRPr>
            </a:lvl4pPr>
            <a:lvl5pPr marL="1828800" indent="0">
              <a:buNone/>
              <a:defRPr b="1">
                <a:solidFill>
                  <a:schemeClr val="tx1"/>
                </a:solidFill>
                <a:effectLst>
                  <a:outerShdw blurRad="38100" dist="38100" dir="2700000" algn="tl">
                    <a:srgbClr val="000000">
                      <a:alpha val="43137"/>
                    </a:srgbClr>
                  </a:outerShdw>
                </a:effectLst>
                <a:latin typeface="Century Gothic" pitchFamily="34" charset="0"/>
              </a:defRPr>
            </a:lvl5pPr>
          </a:lstStyle>
          <a:p>
            <a:pPr lvl="0"/>
            <a:r>
              <a:rPr lang="en-US" smtClean="0"/>
              <a:t>Click to edit Master text styles</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33840"/>
            <a:ext cx="762000" cy="485775"/>
          </a:xfrm>
          <a:prstGeom prst="rect">
            <a:avLst/>
          </a:prstGeom>
        </p:spPr>
      </p:pic>
    </p:spTree>
    <p:extLst>
      <p:ext uri="{BB962C8B-B14F-4D97-AF65-F5344CB8AC3E}">
        <p14:creationId xmlns:p14="http://schemas.microsoft.com/office/powerpoint/2010/main" val="145697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99A87D-0E30-4333-9AC3-49E3F4C3216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315811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9A87D-0E30-4333-9AC3-49E3F4C3216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41988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99A87D-0E30-4333-9AC3-49E3F4C3216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256970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99A87D-0E30-4333-9AC3-49E3F4C32167}"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366038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99A87D-0E30-4333-9AC3-49E3F4C32167}"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45667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9A87D-0E30-4333-9AC3-49E3F4C32167}"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295566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9A87D-0E30-4333-9AC3-49E3F4C3216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14499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9A87D-0E30-4333-9AC3-49E3F4C3216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CCE7D-FEBD-4C67-90BF-948152A431FA}" type="slidenum">
              <a:rPr lang="en-US" smtClean="0"/>
              <a:t>‹#›</a:t>
            </a:fld>
            <a:endParaRPr lang="en-US"/>
          </a:p>
        </p:txBody>
      </p:sp>
    </p:spTree>
    <p:extLst>
      <p:ext uri="{BB962C8B-B14F-4D97-AF65-F5344CB8AC3E}">
        <p14:creationId xmlns:p14="http://schemas.microsoft.com/office/powerpoint/2010/main" val="21432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9A87D-0E30-4333-9AC3-49E3F4C32167}" type="datetimeFigureOut">
              <a:rPr lang="en-US" smtClean="0"/>
              <a:t>4/19/2024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CCE7D-FEBD-4C67-90BF-948152A431FA}" type="slidenum">
              <a:rPr lang="en-US" smtClean="0"/>
              <a:t>‹#›</a:t>
            </a:fld>
            <a:endParaRPr lang="en-US"/>
          </a:p>
        </p:txBody>
      </p:sp>
    </p:spTree>
    <p:extLst>
      <p:ext uri="{BB962C8B-B14F-4D97-AF65-F5344CB8AC3E}">
        <p14:creationId xmlns:p14="http://schemas.microsoft.com/office/powerpoint/2010/main" val="3691434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490.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6.png"/><Relationship Id="rId11" Type="http://schemas.openxmlformats.org/officeDocument/2006/relationships/image" Target="../media/image82.png"/><Relationship Id="rId5" Type="http://schemas.openxmlformats.org/officeDocument/2006/relationships/image" Target="../media/image75.png"/><Relationship Id="rId10" Type="http://schemas.openxmlformats.org/officeDocument/2006/relationships/image" Target="../media/image81.png"/><Relationship Id="rId4" Type="http://schemas.openxmlformats.org/officeDocument/2006/relationships/image" Target="../media/image732.png"/><Relationship Id="rId9" Type="http://schemas.openxmlformats.org/officeDocument/2006/relationships/image" Target="../media/image8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0.bin"/><Relationship Id="rId14" Type="http://schemas.openxmlformats.org/officeDocument/2006/relationships/image" Target="../media/image39.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8.bin"/><Relationship Id="rId18" Type="http://schemas.openxmlformats.org/officeDocument/2006/relationships/image" Target="../media/image47.wmf"/><Relationship Id="rId3" Type="http://schemas.openxmlformats.org/officeDocument/2006/relationships/oleObject" Target="../embeddings/oleObject13.bin"/><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44.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5.vml"/><Relationship Id="rId6" Type="http://schemas.openxmlformats.org/officeDocument/2006/relationships/image" Target="../media/image41.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43.wmf"/><Relationship Id="rId19" Type="http://schemas.openxmlformats.org/officeDocument/2006/relationships/oleObject" Target="../embeddings/oleObject21.bin"/><Relationship Id="rId4" Type="http://schemas.openxmlformats.org/officeDocument/2006/relationships/image" Target="../media/image40.wmf"/><Relationship Id="rId9" Type="http://schemas.openxmlformats.org/officeDocument/2006/relationships/oleObject" Target="../embeddings/oleObject16.bin"/><Relationship Id="rId14" Type="http://schemas.openxmlformats.org/officeDocument/2006/relationships/image" Target="../media/image45.wmf"/><Relationship Id="rId22" Type="http://schemas.openxmlformats.org/officeDocument/2006/relationships/image" Target="../media/image4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1.wmf"/><Relationship Id="rId5" Type="http://schemas.openxmlformats.org/officeDocument/2006/relationships/oleObject" Target="../embeddings/oleObject24.bin"/><Relationship Id="rId4" Type="http://schemas.openxmlformats.org/officeDocument/2006/relationships/image" Target="../media/image50.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jakuson.com/uploaded_images/iceburg-726556.gif"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1000"/>
            <a:ext cx="7886700" cy="1066800"/>
          </a:xfrm>
        </p:spPr>
        <p:txBody>
          <a:bodyPr>
            <a:noAutofit/>
          </a:bodyPr>
          <a:lstStyle/>
          <a:p>
            <a:pPr algn="ctr"/>
            <a:r>
              <a:rPr lang="en-GB"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GB"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MWALIMU NYERERE MEMORIAL ACADEMY (MNMA – KARUME CUMPASS)</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2751434" y="2840399"/>
            <a:ext cx="3509780" cy="3877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MODULE </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THREE</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798973" y="3473289"/>
            <a:ext cx="7523527" cy="16199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1">
                    <a:lumMod val="50000"/>
                  </a:schemeClr>
                </a:solidFill>
                <a:latin typeface="Algerian" panose="04020705040A02060702" pitchFamily="82" charset="0"/>
              </a:rPr>
              <a:t>MODULE code: </a:t>
            </a:r>
            <a:r>
              <a:rPr lang="en-US" sz="4400" dirty="0" smtClean="0">
                <a:solidFill>
                  <a:schemeClr val="accent1">
                    <a:lumMod val="50000"/>
                  </a:schemeClr>
                </a:solidFill>
                <a:latin typeface="Algerian" panose="04020705040A02060702" pitchFamily="82" charset="0"/>
              </a:rPr>
              <a:t>bat 04101</a:t>
            </a:r>
            <a:endParaRPr lang="en-US" sz="4400" dirty="0">
              <a:solidFill>
                <a:schemeClr val="accent1">
                  <a:lumMod val="50000"/>
                </a:schemeClr>
              </a:solidFill>
              <a:latin typeface="Algerian" panose="04020705040A02060702" pitchFamily="82" charset="0"/>
            </a:endParaRPr>
          </a:p>
          <a:p>
            <a:pPr algn="ctr"/>
            <a:r>
              <a:rPr lang="en-US" sz="4400" dirty="0" smtClean="0">
                <a:solidFill>
                  <a:schemeClr val="accent1">
                    <a:lumMod val="50000"/>
                  </a:schemeClr>
                </a:solidFill>
                <a:latin typeface="Algerian" panose="04020705040A02060702" pitchFamily="82" charset="0"/>
              </a:rPr>
              <a:t>BASIC BUSINESS MATHEMATICS</a:t>
            </a:r>
            <a:endParaRPr lang="en-US" sz="4400" dirty="0">
              <a:solidFill>
                <a:schemeClr val="accent1">
                  <a:lumMod val="50000"/>
                </a:schemeClr>
              </a:solidFill>
              <a:latin typeface="Algerian" panose="04020705040A02060702" pitchFamily="82" charset="0"/>
            </a:endParaRPr>
          </a:p>
        </p:txBody>
      </p:sp>
      <p:sp>
        <p:nvSpPr>
          <p:cNvPr id="14" name="Rounded Rectangle 13"/>
          <p:cNvSpPr/>
          <p:nvPr/>
        </p:nvSpPr>
        <p:spPr>
          <a:xfrm>
            <a:off x="2234555" y="5364054"/>
            <a:ext cx="4613722" cy="50334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n w="0"/>
                <a:solidFill>
                  <a:srgbClr val="00B0F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Instructor : Mr. Fungwa Elias Joseph</a:t>
            </a:r>
          </a:p>
        </p:txBody>
      </p:sp>
      <p:sp>
        <p:nvSpPr>
          <p:cNvPr id="15" name="Rounded Rectangle 14"/>
          <p:cNvSpPr/>
          <p:nvPr/>
        </p:nvSpPr>
        <p:spPr>
          <a:xfrm>
            <a:off x="814924" y="6276317"/>
            <a:ext cx="7430445" cy="35254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Email:</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josephfungwa88@gmail.com          </a:t>
            </a:r>
            <a:r>
              <a:rPr lang="en-US"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Phone:0765-808876</a:t>
            </a:r>
            <a:r>
              <a:rPr lang="en-US" dirty="0">
                <a:latin typeface="Tahoma" panose="020B0604030504040204" pitchFamily="34" charset="0"/>
                <a:ea typeface="Tahoma" panose="020B0604030504040204" pitchFamily="34" charset="0"/>
                <a:cs typeface="Tahoma" panose="020B0604030504040204" pitchFamily="34" charset="0"/>
              </a:rPr>
              <a:t> </a:t>
            </a:r>
            <a:endParaRPr lang="en-US"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3505200" y="1295402"/>
            <a:ext cx="2286000" cy="1544997"/>
          </a:xfrm>
          <a:prstGeom prst="rect">
            <a:avLst/>
          </a:prstGeom>
        </p:spPr>
      </p:pic>
    </p:spTree>
    <p:extLst>
      <p:ext uri="{BB962C8B-B14F-4D97-AF65-F5344CB8AC3E}">
        <p14:creationId xmlns:p14="http://schemas.microsoft.com/office/powerpoint/2010/main" val="153043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0348"/>
          </a:xfrm>
        </p:spPr>
        <p:txBody>
          <a:bodyPr/>
          <a:lstStyle/>
          <a:p>
            <a:pPr algn="ctr"/>
            <a:r>
              <a:rPr lang="en-US" b="1" dirty="0" smtClean="0">
                <a:latin typeface="Arial" panose="020B0604020202020204" pitchFamily="34" charset="0"/>
                <a:cs typeface="Arial" panose="020B0604020202020204" pitchFamily="34" charset="0"/>
              </a:rPr>
              <a:t>Cont…..</a:t>
            </a:r>
            <a:endParaRPr 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89166"/>
                <a:ext cx="7886700" cy="4687797"/>
              </a:xfrm>
            </p:spPr>
            <p:txBody>
              <a:bodyPr/>
              <a:lstStyle/>
              <a:p>
                <a:pPr marL="0" indent="0">
                  <a:buNone/>
                </a:pPr>
                <a:r>
                  <a:rPr lang="en-IE" kern="0" dirty="0"/>
                  <a:t>A </a:t>
                </a:r>
                <a:r>
                  <a:rPr lang="en-IE" b="1" u="sng" kern="0" dirty="0">
                    <a:solidFill>
                      <a:srgbClr val="FF0000"/>
                    </a:solidFill>
                  </a:rPr>
                  <a:t>Rational number</a:t>
                </a:r>
                <a:r>
                  <a:rPr lang="en-IE" b="1" kern="0" dirty="0">
                    <a:solidFill>
                      <a:srgbClr val="FF0000"/>
                    </a:solidFill>
                  </a:rPr>
                  <a:t>(</a:t>
                </a:r>
                <a:r>
                  <a:rPr lang="en-IE" dirty="0">
                    <a:solidFill>
                      <a:srgbClr val="FF0000"/>
                    </a:solidFill>
                    <a:latin typeface="Calibri" panose="020F0502020204030204" pitchFamily="34" charset="0"/>
                    <a:ea typeface="Cambria Math"/>
                  </a:rPr>
                  <a:t>ℚ</a:t>
                </a:r>
                <a:r>
                  <a:rPr lang="en-IE" b="1" kern="0" dirty="0">
                    <a:solidFill>
                      <a:srgbClr val="FF0000"/>
                    </a:solidFill>
                  </a:rPr>
                  <a:t>)</a:t>
                </a:r>
                <a:r>
                  <a:rPr lang="en-IE" kern="0" dirty="0"/>
                  <a:t> is a number that can be written as a ratio of two integers  </a:t>
                </a:r>
                <a14:m>
                  <m:oMath xmlns:m="http://schemas.openxmlformats.org/officeDocument/2006/math">
                    <m:f>
                      <m:fPr>
                        <m:ctrlPr>
                          <a:rPr lang="en-IE" i="1" kern="0">
                            <a:latin typeface="Cambria Math" panose="02040503050406030204" pitchFamily="18" charset="0"/>
                          </a:rPr>
                        </m:ctrlPr>
                      </m:fPr>
                      <m:num>
                        <m:r>
                          <a:rPr lang="en-IE" i="1" kern="0">
                            <a:latin typeface="Cambria Math"/>
                          </a:rPr>
                          <m:t>𝑝</m:t>
                        </m:r>
                      </m:num>
                      <m:den>
                        <m:r>
                          <a:rPr lang="en-IE" i="1" kern="0">
                            <a:latin typeface="Cambria Math"/>
                          </a:rPr>
                          <m:t>𝑞</m:t>
                        </m:r>
                      </m:den>
                    </m:f>
                  </m:oMath>
                </a14:m>
                <a:r>
                  <a:rPr lang="en-IE" b="1" kern="0" dirty="0"/>
                  <a:t> ,  </a:t>
                </a:r>
                <a:r>
                  <a:rPr lang="en-IE" kern="0" dirty="0"/>
                  <a:t>where p, q </a:t>
                </a:r>
                <a14:m>
                  <m:oMath xmlns:m="http://schemas.openxmlformats.org/officeDocument/2006/math">
                    <m:r>
                      <a:rPr lang="en-IE" i="1" kern="0">
                        <a:latin typeface="Cambria Math"/>
                        <a:ea typeface="Cambria Math"/>
                      </a:rPr>
                      <m:t>∈</m:t>
                    </m:r>
                  </m:oMath>
                </a14:m>
                <a:r>
                  <a:rPr lang="en-IE" kern="0" dirty="0"/>
                  <a:t> </a:t>
                </a:r>
                <a:r>
                  <a:rPr lang="en-IE" dirty="0">
                    <a:latin typeface="Cambria Math"/>
                    <a:ea typeface="Cambria Math"/>
                  </a:rPr>
                  <a:t>ℤ</a:t>
                </a:r>
                <a:r>
                  <a:rPr lang="en-IE" kern="0" dirty="0"/>
                  <a:t> &amp; q≠ 0.</a:t>
                </a:r>
              </a:p>
              <a:p>
                <a:pPr marL="0" indent="0">
                  <a:buNone/>
                </a:pPr>
                <a:r>
                  <a:rPr lang="en-GB" dirty="0"/>
                  <a:t>A </a:t>
                </a:r>
                <a:r>
                  <a:rPr lang="en-GB" b="1" u="sng" dirty="0">
                    <a:solidFill>
                      <a:srgbClr val="FF0000"/>
                    </a:solidFill>
                  </a:rPr>
                  <a:t>Rational number </a:t>
                </a:r>
                <a:r>
                  <a:rPr lang="en-GB" dirty="0"/>
                  <a:t>will have a decimal expansion that is </a:t>
                </a:r>
                <a:r>
                  <a:rPr lang="en-GB" dirty="0">
                    <a:solidFill>
                      <a:srgbClr val="FF0000"/>
                    </a:solidFill>
                  </a:rPr>
                  <a:t>terminating </a:t>
                </a:r>
                <a:r>
                  <a:rPr lang="en-GB" dirty="0"/>
                  <a:t>or</a:t>
                </a:r>
                <a:r>
                  <a:rPr lang="en-GB" dirty="0">
                    <a:solidFill>
                      <a:srgbClr val="FF0000"/>
                    </a:solidFill>
                  </a:rPr>
                  <a:t> recurring.</a:t>
                </a:r>
                <a:endParaRPr lang="en-IE" kern="0"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89166"/>
                <a:ext cx="7886700" cy="4687797"/>
              </a:xfrm>
              <a:blipFill>
                <a:blip r:embed="rId2"/>
                <a:stretch>
                  <a:fillRect l="-1546" t="-247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28650" y="3853543"/>
            <a:ext cx="7886700" cy="2323420"/>
          </a:xfrm>
          <a:prstGeom prst="rect">
            <a:avLst/>
          </a:prstGeom>
        </p:spPr>
      </p:pic>
    </p:spTree>
    <p:extLst>
      <p:ext uri="{BB962C8B-B14F-4D97-AF65-F5344CB8AC3E}">
        <p14:creationId xmlns:p14="http://schemas.microsoft.com/office/powerpoint/2010/main" val="475908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1788"/>
          </a:xfrm>
        </p:spPr>
        <p:txBody>
          <a:bodyPr/>
          <a:lstStyle/>
          <a:p>
            <a:pPr algn="ctr"/>
            <a:r>
              <a:rPr lang="en-US" altLang="en-US" b="1" dirty="0">
                <a:latin typeface="Tempus Sans ITC" panose="04020404030D07020202" pitchFamily="82" charset="0"/>
                <a:ea typeface="ＭＳ Ｐゴシック" panose="020B0600070205080204" pitchFamily="34" charset="-128"/>
              </a:rPr>
              <a:t>Irrational Numbers</a:t>
            </a:r>
            <a:endParaRPr lang="en-US" b="1" dirty="0"/>
          </a:p>
        </p:txBody>
      </p:sp>
      <p:sp>
        <p:nvSpPr>
          <p:cNvPr id="3" name="Content Placeholder 2"/>
          <p:cNvSpPr>
            <a:spLocks noGrp="1"/>
          </p:cNvSpPr>
          <p:nvPr>
            <p:ph idx="1"/>
          </p:nvPr>
        </p:nvSpPr>
        <p:spPr>
          <a:xfrm>
            <a:off x="628650" y="1436915"/>
            <a:ext cx="7886700" cy="4740048"/>
          </a:xfrm>
        </p:spPr>
        <p:txBody>
          <a:bodyPr/>
          <a:lstStyle/>
          <a:p>
            <a:r>
              <a:rPr lang="en-US" altLang="en-US" dirty="0">
                <a:ea typeface="ＭＳ Ｐゴシック" panose="020B0600070205080204" pitchFamily="34" charset="-128"/>
              </a:rPr>
              <a:t>Numbers that </a:t>
            </a:r>
            <a:r>
              <a:rPr lang="en-US" altLang="en-US" b="1" dirty="0">
                <a:ea typeface="ＭＳ Ｐゴシック" panose="020B0600070205080204" pitchFamily="34" charset="-128"/>
              </a:rPr>
              <a:t>CANNOT </a:t>
            </a:r>
            <a:r>
              <a:rPr lang="en-US" altLang="en-US" dirty="0">
                <a:ea typeface="ＭＳ Ｐゴシック" panose="020B0600070205080204" pitchFamily="34" charset="-128"/>
              </a:rPr>
              <a:t>be expressed as a fraction of integers.</a:t>
            </a:r>
          </a:p>
          <a:p>
            <a:r>
              <a:rPr lang="en-US" altLang="en-US" dirty="0">
                <a:ea typeface="ＭＳ Ｐゴシック" panose="020B0600070205080204" pitchFamily="34" charset="-128"/>
              </a:rPr>
              <a:t>In decimal form, they are the numbers that go on forever without a repeating pattern.</a:t>
            </a:r>
          </a:p>
          <a:p>
            <a:r>
              <a:rPr lang="en-US" altLang="en-US" dirty="0">
                <a:ea typeface="ＭＳ Ｐゴシック" panose="020B0600070205080204" pitchFamily="34" charset="-128"/>
              </a:rPr>
              <a:t>Some examples:</a:t>
            </a:r>
          </a:p>
          <a:p>
            <a:r>
              <a:rPr lang="en-US" altLang="en-US" dirty="0">
                <a:ea typeface="ＭＳ Ｐゴシック" panose="020B0600070205080204" pitchFamily="34" charset="-128"/>
                <a:cs typeface="Arial" panose="020B0604020202020204" pitchFamily="34" charset="0"/>
              </a:rPr>
              <a:t>√2 = 1.4142…</a:t>
            </a:r>
          </a:p>
          <a:p>
            <a:r>
              <a:rPr lang="el-GR" altLang="en-US" i="1" dirty="0">
                <a:latin typeface="Comic Sans MS" panose="030F0702030302020204" pitchFamily="66" charset="0"/>
                <a:ea typeface="ＭＳ Ｐゴシック" panose="020B0600070205080204" pitchFamily="34" charset="-128"/>
                <a:cs typeface="Arial" panose="020B0604020202020204" pitchFamily="34" charset="0"/>
              </a:rPr>
              <a:t>π</a:t>
            </a:r>
            <a:r>
              <a:rPr lang="en-US" altLang="en-US" i="1" dirty="0">
                <a:latin typeface="Comic Sans MS" panose="030F0702030302020204" pitchFamily="66" charset="0"/>
                <a:ea typeface="ＭＳ Ｐゴシック" panose="020B0600070205080204" pitchFamily="34" charset="-128"/>
                <a:cs typeface="Arial" panose="020B0604020202020204" pitchFamily="34" charset="0"/>
              </a:rPr>
              <a:t> </a:t>
            </a:r>
            <a:r>
              <a:rPr lang="en-US" altLang="en-US" dirty="0">
                <a:latin typeface="Comic Sans MS" panose="030F0702030302020204" pitchFamily="66" charset="0"/>
                <a:ea typeface="ＭＳ Ｐゴシック" panose="020B0600070205080204" pitchFamily="34" charset="-128"/>
                <a:cs typeface="Arial" panose="020B0604020202020204" pitchFamily="34" charset="0"/>
              </a:rPr>
              <a:t>= </a:t>
            </a:r>
            <a:r>
              <a:rPr lang="en-US" altLang="en-US" dirty="0">
                <a:latin typeface="Arial Unicode MS" charset="0"/>
                <a:ea typeface="ＭＳ Ｐゴシック" panose="020B0600070205080204" pitchFamily="34" charset="-128"/>
                <a:cs typeface="Arial" panose="020B0604020202020204" pitchFamily="34" charset="0"/>
              </a:rPr>
              <a:t>3.1415…</a:t>
            </a:r>
          </a:p>
          <a:p>
            <a:r>
              <a:rPr lang="en-US" altLang="en-US" dirty="0">
                <a:latin typeface="Arial Unicode MS" charset="0"/>
                <a:ea typeface="ＭＳ Ｐゴシック" panose="020B0600070205080204" pitchFamily="34" charset="-128"/>
                <a:cs typeface="Arial" panose="020B0604020202020204" pitchFamily="34" charset="0"/>
              </a:rPr>
              <a:t>45.9492…</a:t>
            </a:r>
            <a:endParaRPr lang="el-GR" altLang="en-US" i="1" dirty="0">
              <a:latin typeface="Arial Unicode MS" charset="0"/>
              <a:ea typeface="ＭＳ Ｐゴシック" panose="020B0600070205080204" pitchFamily="34" charset="-128"/>
              <a:cs typeface="Arial" panose="020B0604020202020204" pitchFamily="34" charset="0"/>
            </a:endParaRPr>
          </a:p>
          <a:p>
            <a:endParaRPr lang="en-US" dirty="0"/>
          </a:p>
        </p:txBody>
      </p:sp>
      <p:pic>
        <p:nvPicPr>
          <p:cNvPr id="4" name="Picture 5" descr="boy_-_s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733800"/>
            <a:ext cx="2320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462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0348"/>
          </a:xfrm>
        </p:spPr>
        <p:txBody>
          <a:bodyPr/>
          <a:lstStyle/>
          <a:p>
            <a:pPr algn="ctr"/>
            <a:r>
              <a:rPr lang="en-US" b="1" dirty="0">
                <a:latin typeface="Arial" panose="020B0604020202020204" pitchFamily="34" charset="0"/>
                <a:cs typeface="Arial" panose="020B0604020202020204" pitchFamily="34" charset="0"/>
              </a:rPr>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49977"/>
                <a:ext cx="7886700" cy="4726986"/>
              </a:xfrm>
            </p:spPr>
            <p:txBody>
              <a:bodyPr/>
              <a:lstStyle/>
              <a:p>
                <a:pPr marL="0" lvl="0" indent="0" algn="just">
                  <a:lnSpc>
                    <a:spcPct val="100000"/>
                  </a:lnSpc>
                  <a:spcBef>
                    <a:spcPts val="0"/>
                  </a:spcBef>
                  <a:buNone/>
                </a:pPr>
                <a:r>
                  <a:rPr lang="en-IE" kern="0" dirty="0">
                    <a:solidFill>
                      <a:prstClr val="black"/>
                    </a:solidFill>
                    <a:latin typeface="Cambria"/>
                  </a:rPr>
                  <a:t>An </a:t>
                </a:r>
                <a:r>
                  <a:rPr lang="en-IE" b="1" u="sng" kern="0" dirty="0">
                    <a:solidFill>
                      <a:srgbClr val="FF0000"/>
                    </a:solidFill>
                    <a:latin typeface="Cambria"/>
                  </a:rPr>
                  <a:t>Irrational number </a:t>
                </a:r>
                <a:r>
                  <a:rPr lang="en-IE" kern="0" dirty="0">
                    <a:solidFill>
                      <a:prstClr val="black"/>
                    </a:solidFill>
                    <a:latin typeface="Cambria"/>
                  </a:rPr>
                  <a:t>is any number that </a:t>
                </a:r>
                <a:r>
                  <a:rPr lang="en-IE" kern="0" dirty="0">
                    <a:solidFill>
                      <a:srgbClr val="FF0000"/>
                    </a:solidFill>
                    <a:latin typeface="Cambria"/>
                  </a:rPr>
                  <a:t>cannot</a:t>
                </a:r>
                <a:r>
                  <a:rPr lang="en-IE" kern="0" dirty="0">
                    <a:solidFill>
                      <a:prstClr val="black"/>
                    </a:solidFill>
                    <a:latin typeface="Cambria"/>
                  </a:rPr>
                  <a:t> be expressed as a ratio of two integers </a:t>
                </a:r>
                <a14:m>
                  <m:oMath xmlns:m="http://schemas.openxmlformats.org/officeDocument/2006/math">
                    <m:f>
                      <m:fPr>
                        <m:ctrlPr>
                          <a:rPr lang="en-IE" i="1" kern="0">
                            <a:solidFill>
                              <a:prstClr val="black"/>
                            </a:solidFill>
                            <a:latin typeface="Cambria Math" panose="02040503050406030204" pitchFamily="18" charset="0"/>
                          </a:rPr>
                        </m:ctrlPr>
                      </m:fPr>
                      <m:num>
                        <m:r>
                          <a:rPr lang="en-IE" i="1" kern="0">
                            <a:solidFill>
                              <a:prstClr val="black"/>
                            </a:solidFill>
                            <a:latin typeface="Cambria Math"/>
                          </a:rPr>
                          <m:t>𝑝</m:t>
                        </m:r>
                      </m:num>
                      <m:den>
                        <m:r>
                          <a:rPr lang="en-IE" i="1" kern="0">
                            <a:solidFill>
                              <a:prstClr val="black"/>
                            </a:solidFill>
                            <a:latin typeface="Cambria Math"/>
                          </a:rPr>
                          <m:t>𝑞</m:t>
                        </m:r>
                      </m:den>
                    </m:f>
                  </m:oMath>
                </a14:m>
                <a:r>
                  <a:rPr lang="en-IE" kern="0" dirty="0">
                    <a:solidFill>
                      <a:prstClr val="black"/>
                    </a:solidFill>
                    <a:latin typeface="Cambria"/>
                  </a:rPr>
                  <a:t> , where </a:t>
                </a:r>
                <a:r>
                  <a:rPr lang="en-IE" i="1" kern="0" dirty="0">
                    <a:solidFill>
                      <a:prstClr val="black"/>
                    </a:solidFill>
                    <a:latin typeface="Cambria"/>
                  </a:rPr>
                  <a:t>p</a:t>
                </a:r>
                <a:r>
                  <a:rPr lang="en-IE" kern="0" dirty="0">
                    <a:solidFill>
                      <a:prstClr val="black"/>
                    </a:solidFill>
                    <a:latin typeface="Cambria"/>
                  </a:rPr>
                  <a:t> and </a:t>
                </a:r>
                <a:r>
                  <a:rPr lang="en-IE" i="1" kern="0" dirty="0">
                    <a:solidFill>
                      <a:prstClr val="black"/>
                    </a:solidFill>
                    <a:latin typeface="Cambria"/>
                  </a:rPr>
                  <a:t>q</a:t>
                </a:r>
                <a:r>
                  <a:rPr lang="en-IE" kern="0" dirty="0">
                    <a:solidFill>
                      <a:prstClr val="black"/>
                    </a:solidFill>
                    <a:latin typeface="Cambria"/>
                  </a:rPr>
                  <a:t> </a:t>
                </a:r>
                <a14:m>
                  <m:oMath xmlns:m="http://schemas.openxmlformats.org/officeDocument/2006/math">
                    <m:r>
                      <a:rPr lang="en-IE" i="1" kern="0">
                        <a:solidFill>
                          <a:prstClr val="black"/>
                        </a:solidFill>
                        <a:latin typeface="Cambria Math"/>
                        <a:ea typeface="Cambria Math"/>
                      </a:rPr>
                      <m:t>∈</m:t>
                    </m:r>
                    <m:r>
                      <m:rPr>
                        <m:nor/>
                      </m:rPr>
                      <a:rPr lang="en-IE" dirty="0">
                        <a:solidFill>
                          <a:prstClr val="black"/>
                        </a:solidFill>
                        <a:latin typeface="Cambria Math"/>
                        <a:ea typeface="Cambria Math"/>
                      </a:rPr>
                      <m:t>ℤ</m:t>
                    </m:r>
                    <m:r>
                      <m:rPr>
                        <m:nor/>
                      </m:rPr>
                      <a:rPr lang="en-US" b="0" i="0" dirty="0" smtClean="0">
                        <a:solidFill>
                          <a:prstClr val="black"/>
                        </a:solidFill>
                        <a:latin typeface="Cambria Math"/>
                        <a:ea typeface="Cambria Math"/>
                      </a:rPr>
                      <m:t> </m:t>
                    </m:r>
                  </m:oMath>
                </a14:m>
                <a:r>
                  <a:rPr lang="en-IE" kern="0" dirty="0">
                    <a:solidFill>
                      <a:prstClr val="black"/>
                    </a:solidFill>
                    <a:latin typeface="Cambria"/>
                  </a:rPr>
                  <a:t>and </a:t>
                </a:r>
                <a:r>
                  <a:rPr lang="en-IE" i="1" kern="0" dirty="0">
                    <a:solidFill>
                      <a:prstClr val="black"/>
                    </a:solidFill>
                    <a:latin typeface="Cambria"/>
                  </a:rPr>
                  <a:t>q</a:t>
                </a:r>
                <a:r>
                  <a:rPr lang="en-IE" kern="0" dirty="0">
                    <a:solidFill>
                      <a:prstClr val="black"/>
                    </a:solidFill>
                    <a:latin typeface="Cambria"/>
                  </a:rPr>
                  <a:t>≠0. </a:t>
                </a:r>
              </a:p>
              <a:p>
                <a:pPr marL="0" lvl="0" indent="0" algn="just">
                  <a:lnSpc>
                    <a:spcPct val="100000"/>
                  </a:lnSpc>
                  <a:spcBef>
                    <a:spcPts val="0"/>
                  </a:spcBef>
                  <a:buNone/>
                </a:pPr>
                <a:endParaRPr lang="en-IE" kern="0" dirty="0">
                  <a:solidFill>
                    <a:prstClr val="black"/>
                  </a:solidFill>
                  <a:latin typeface="Cambria"/>
                </a:endParaRPr>
              </a:p>
              <a:p>
                <a:pPr marL="0" lvl="0" indent="0" algn="just">
                  <a:lnSpc>
                    <a:spcPct val="100000"/>
                  </a:lnSpc>
                  <a:spcBef>
                    <a:spcPts val="0"/>
                  </a:spcBef>
                  <a:buNone/>
                </a:pPr>
                <a:r>
                  <a:rPr lang="en-IE" b="1" u="sng" kern="0" dirty="0">
                    <a:solidFill>
                      <a:srgbClr val="FF0000"/>
                    </a:solidFill>
                    <a:latin typeface="Cambria"/>
                  </a:rPr>
                  <a:t>Irrational numbers </a:t>
                </a:r>
                <a:r>
                  <a:rPr lang="en-IE" kern="0" dirty="0">
                    <a:solidFill>
                      <a:prstClr val="black"/>
                    </a:solidFill>
                    <a:latin typeface="Cambria"/>
                  </a:rPr>
                  <a:t>are numbers that can be written as </a:t>
                </a:r>
                <a:r>
                  <a:rPr lang="en-IE" kern="0" dirty="0" smtClean="0">
                    <a:solidFill>
                      <a:prstClr val="black"/>
                    </a:solidFill>
                    <a:latin typeface="Cambria"/>
                  </a:rPr>
                  <a:t>decimals </a:t>
                </a:r>
                <a:r>
                  <a:rPr lang="en-IE" kern="0" dirty="0">
                    <a:solidFill>
                      <a:prstClr val="black"/>
                    </a:solidFill>
                    <a:latin typeface="Cambria"/>
                  </a:rPr>
                  <a:t>that go on </a:t>
                </a:r>
                <a:r>
                  <a:rPr lang="en-IE" kern="0" dirty="0">
                    <a:solidFill>
                      <a:srgbClr val="FF0000"/>
                    </a:solidFill>
                    <a:latin typeface="Cambria"/>
                  </a:rPr>
                  <a:t>forever</a:t>
                </a:r>
                <a:r>
                  <a:rPr lang="en-IE" kern="0" dirty="0">
                    <a:solidFill>
                      <a:prstClr val="black"/>
                    </a:solidFill>
                    <a:latin typeface="Cambria"/>
                  </a:rPr>
                  <a:t> </a:t>
                </a:r>
                <a:r>
                  <a:rPr lang="en-IE" kern="0" dirty="0">
                    <a:solidFill>
                      <a:srgbClr val="FF0000"/>
                    </a:solidFill>
                    <a:latin typeface="Cambria"/>
                  </a:rPr>
                  <a:t>without recurring</a:t>
                </a:r>
                <a:r>
                  <a:rPr lang="en-US" altLang="en-US" dirty="0">
                    <a:solidFill>
                      <a:srgbClr val="FF0000"/>
                    </a:solidFill>
                    <a:latin typeface="Cambria"/>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49977"/>
                <a:ext cx="7886700" cy="4726986"/>
              </a:xfrm>
              <a:blipFill>
                <a:blip r:embed="rId2"/>
                <a:stretch>
                  <a:fillRect l="-1546" t="-1419" r="-1623"/>
                </a:stretch>
              </a:blipFill>
            </p:spPr>
            <p:txBody>
              <a:bodyPr/>
              <a:lstStyle/>
              <a:p>
                <a:r>
                  <a:rPr lang="en-US">
                    <a:noFill/>
                  </a:rPr>
                  <a:t> </a:t>
                </a:r>
              </a:p>
            </p:txBody>
          </p:sp>
        </mc:Fallback>
      </mc:AlternateContent>
    </p:spTree>
    <p:extLst>
      <p:ext uri="{BB962C8B-B14F-4D97-AF65-F5344CB8AC3E}">
        <p14:creationId xmlns:p14="http://schemas.microsoft.com/office/powerpoint/2010/main" val="1525608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algn="ctr" eaLnBrk="1" hangingPunct="1"/>
            <a:r>
              <a:rPr lang="en-US" altLang="en-US" b="1" dirty="0" smtClean="0">
                <a:latin typeface="Fawn Script" pitchFamily="2" charset="0"/>
                <a:ea typeface="ＭＳ Ｐゴシック" panose="020B0600070205080204" pitchFamily="34" charset="-128"/>
              </a:rPr>
              <a:t>Venn Diagram of REAL</a:t>
            </a:r>
            <a:br>
              <a:rPr lang="en-US" altLang="en-US" b="1" dirty="0" smtClean="0">
                <a:latin typeface="Fawn Script" pitchFamily="2" charset="0"/>
                <a:ea typeface="ＭＳ Ｐゴシック" panose="020B0600070205080204" pitchFamily="34" charset="-128"/>
              </a:rPr>
            </a:br>
            <a:r>
              <a:rPr lang="en-US" altLang="en-US" b="1" dirty="0" smtClean="0">
                <a:latin typeface="Fawn Script" pitchFamily="2" charset="0"/>
                <a:ea typeface="ＭＳ Ｐゴシック" panose="020B0600070205080204" pitchFamily="34" charset="-128"/>
              </a:rPr>
              <a:t>Number System</a:t>
            </a:r>
          </a:p>
        </p:txBody>
      </p:sp>
      <p:sp>
        <p:nvSpPr>
          <p:cNvPr id="4" name="Oval 3"/>
          <p:cNvSpPr/>
          <p:nvPr/>
        </p:nvSpPr>
        <p:spPr>
          <a:xfrm>
            <a:off x="838200" y="1905000"/>
            <a:ext cx="6019800" cy="449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2057400" y="2743200"/>
            <a:ext cx="4495800" cy="2895600"/>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3276600" y="3276600"/>
            <a:ext cx="2819400" cy="22098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Oval 6"/>
          <p:cNvSpPr/>
          <p:nvPr/>
        </p:nvSpPr>
        <p:spPr>
          <a:xfrm>
            <a:off x="4267200" y="3886200"/>
            <a:ext cx="1447800" cy="1295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6781800" y="4343400"/>
            <a:ext cx="2133600" cy="2057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511" name="TextBox 8"/>
          <p:cNvSpPr txBox="1">
            <a:spLocks noChangeArrowheads="1"/>
          </p:cNvSpPr>
          <p:nvPr/>
        </p:nvSpPr>
        <p:spPr bwMode="auto">
          <a:xfrm>
            <a:off x="2590800" y="22098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t>Rational Numbers</a:t>
            </a:r>
          </a:p>
        </p:txBody>
      </p:sp>
      <p:sp>
        <p:nvSpPr>
          <p:cNvPr id="21512" name="TextBox 9"/>
          <p:cNvSpPr txBox="1">
            <a:spLocks noChangeArrowheads="1"/>
          </p:cNvSpPr>
          <p:nvPr/>
        </p:nvSpPr>
        <p:spPr bwMode="auto">
          <a:xfrm>
            <a:off x="3352800" y="28194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t>Integers</a:t>
            </a:r>
          </a:p>
        </p:txBody>
      </p:sp>
      <p:sp>
        <p:nvSpPr>
          <p:cNvPr id="21513" name="TextBox 10"/>
          <p:cNvSpPr txBox="1">
            <a:spLocks noChangeArrowheads="1"/>
          </p:cNvSpPr>
          <p:nvPr/>
        </p:nvSpPr>
        <p:spPr bwMode="auto">
          <a:xfrm>
            <a:off x="4191000" y="3429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t>Whole</a:t>
            </a:r>
          </a:p>
        </p:txBody>
      </p:sp>
      <p:sp>
        <p:nvSpPr>
          <p:cNvPr id="21514" name="TextBox 11"/>
          <p:cNvSpPr txBox="1">
            <a:spLocks noChangeArrowheads="1"/>
          </p:cNvSpPr>
          <p:nvPr/>
        </p:nvSpPr>
        <p:spPr bwMode="auto">
          <a:xfrm>
            <a:off x="4419600" y="43434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chemeClr val="bg1"/>
                </a:solidFill>
              </a:rPr>
              <a:t>Natural</a:t>
            </a:r>
          </a:p>
        </p:txBody>
      </p:sp>
      <p:sp>
        <p:nvSpPr>
          <p:cNvPr id="21515" name="TextBox 12"/>
          <p:cNvSpPr txBox="1">
            <a:spLocks noChangeArrowheads="1"/>
          </p:cNvSpPr>
          <p:nvPr/>
        </p:nvSpPr>
        <p:spPr bwMode="auto">
          <a:xfrm>
            <a:off x="7162800" y="4800600"/>
            <a:ext cx="152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chemeClr val="bg1"/>
                </a:solidFill>
              </a:rPr>
              <a:t>Irrational Numbers</a:t>
            </a:r>
          </a:p>
        </p:txBody>
      </p:sp>
    </p:spTree>
    <p:extLst>
      <p:ext uri="{BB962C8B-B14F-4D97-AF65-F5344CB8AC3E}">
        <p14:creationId xmlns:p14="http://schemas.microsoft.com/office/powerpoint/2010/main" val="3017274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E" dirty="0" smtClean="0"/>
              <a:t/>
            </a:r>
            <a:br>
              <a:rPr lang="en-IE" dirty="0" smtClean="0"/>
            </a:br>
            <a:r>
              <a:rPr lang="en-IE" dirty="0" smtClean="0">
                <a:solidFill>
                  <a:srgbClr val="FF0000"/>
                </a:solidFill>
                <a:latin typeface="Tahoma" panose="020B0604030504040204" pitchFamily="34" charset="0"/>
                <a:ea typeface="Tahoma" panose="020B0604030504040204" pitchFamily="34" charset="0"/>
                <a:cs typeface="Tahoma" panose="020B0604030504040204" pitchFamily="34" charset="0"/>
              </a:rPr>
              <a:t>Quiz</a:t>
            </a:r>
            <a:r>
              <a:rPr lang="en-IE" dirty="0">
                <a:solidFill>
                  <a:srgbClr val="FF0000"/>
                </a:solidFill>
                <a:latin typeface="Tahoma" panose="020B0604030504040204" pitchFamily="34" charset="0"/>
                <a:ea typeface="Tahoma" panose="020B0604030504040204" pitchFamily="34" charset="0"/>
                <a:cs typeface="Tahoma" panose="020B0604030504040204" pitchFamily="34" charset="0"/>
              </a:rPr>
              <a:t>: Working in Pairs- Discuss </a:t>
            </a:r>
            <a:r>
              <a:rPr lang="en-IE" dirty="0" smtClean="0">
                <a:solidFill>
                  <a:srgbClr val="FF0000"/>
                </a:solidFill>
                <a:latin typeface="Tahoma" panose="020B0604030504040204" pitchFamily="34" charset="0"/>
                <a:ea typeface="Tahoma" panose="020B0604030504040204" pitchFamily="34" charset="0"/>
                <a:cs typeface="Tahoma" panose="020B0604030504040204" pitchFamily="34" charset="0"/>
              </a:rPr>
              <a:t>question </a:t>
            </a:r>
            <a:r>
              <a:rPr lang="en-IE" dirty="0"/>
              <a:t/>
            </a:r>
            <a:br>
              <a:rPr lang="en-IE" dirty="0"/>
            </a:br>
            <a:endParaRPr lang="en-US" dirty="0"/>
          </a:p>
        </p:txBody>
      </p:sp>
      <p:sp>
        <p:nvSpPr>
          <p:cNvPr id="3" name="Content Placeholder 2"/>
          <p:cNvSpPr>
            <a:spLocks noGrp="1"/>
          </p:cNvSpPr>
          <p:nvPr>
            <p:ph idx="1"/>
          </p:nvPr>
        </p:nvSpPr>
        <p:spPr/>
        <p:txBody>
          <a:bodyPr/>
          <a:lstStyle/>
          <a:p>
            <a:pPr marL="514350" indent="-514350">
              <a:spcBef>
                <a:spcPct val="0"/>
              </a:spcBef>
              <a:buFont typeface="+mj-lt"/>
              <a:buAutoNum type="arabicPeriod"/>
            </a:pPr>
            <a:r>
              <a:rPr lang="en-IE" dirty="0" smtClean="0"/>
              <a:t>Give </a:t>
            </a:r>
            <a:r>
              <a:rPr lang="en-IE" dirty="0"/>
              <a:t>me examples of natural numbers.</a:t>
            </a:r>
          </a:p>
          <a:p>
            <a:pPr marL="514350" indent="-514350">
              <a:spcBef>
                <a:spcPct val="0"/>
              </a:spcBef>
              <a:buFont typeface="+mj-lt"/>
              <a:buAutoNum type="arabicPeriod"/>
            </a:pPr>
            <a:r>
              <a:rPr lang="en-IE" dirty="0" smtClean="0"/>
              <a:t>Give </a:t>
            </a:r>
            <a:r>
              <a:rPr lang="en-IE" dirty="0"/>
              <a:t>me an example of something that is not a natural </a:t>
            </a:r>
            <a:r>
              <a:rPr lang="en-IE" dirty="0" smtClean="0"/>
              <a:t>number</a:t>
            </a:r>
          </a:p>
          <a:p>
            <a:pPr marL="514350" indent="-514350">
              <a:spcBef>
                <a:spcPct val="0"/>
              </a:spcBef>
              <a:buFont typeface="+mj-lt"/>
              <a:buAutoNum type="arabicPeriod"/>
            </a:pPr>
            <a:r>
              <a:rPr lang="en-IE" dirty="0" smtClean="0"/>
              <a:t>Is </a:t>
            </a:r>
            <a:r>
              <a:rPr lang="en-IE" dirty="0"/>
              <a:t>“0” a natural number ? What is the smallest natural number</a:t>
            </a:r>
            <a:r>
              <a:rPr lang="en-IE" dirty="0" smtClean="0"/>
              <a:t>?</a:t>
            </a:r>
          </a:p>
          <a:p>
            <a:pPr marL="514350" indent="-514350">
              <a:spcBef>
                <a:spcPct val="0"/>
              </a:spcBef>
              <a:buFont typeface="+mj-lt"/>
              <a:buAutoNum type="arabicPeriod"/>
            </a:pPr>
            <a:r>
              <a:rPr lang="en-US" dirty="0"/>
              <a:t>How many rational numbers are there between 0 and 1?</a:t>
            </a:r>
          </a:p>
          <a:p>
            <a:pPr marL="514350" indent="-514350">
              <a:spcBef>
                <a:spcPct val="0"/>
              </a:spcBef>
              <a:buFont typeface="+mj-lt"/>
              <a:buAutoNum type="arabicPeriod"/>
            </a:pPr>
            <a:endParaRPr lang="en-IE" dirty="0"/>
          </a:p>
          <a:p>
            <a:endParaRPr lang="en-US" dirty="0"/>
          </a:p>
        </p:txBody>
      </p:sp>
    </p:spTree>
    <p:extLst>
      <p:ext uri="{BB962C8B-B14F-4D97-AF65-F5344CB8AC3E}">
        <p14:creationId xmlns:p14="http://schemas.microsoft.com/office/powerpoint/2010/main" val="252536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E" b="1" i="1" dirty="0">
                <a:solidFill>
                  <a:srgbClr val="00B0F0"/>
                </a:solidFill>
              </a:rPr>
              <a:t>Consider whether the following statements are </a:t>
            </a:r>
            <a:r>
              <a:rPr lang="en-IE" b="1" i="1" u="sng" dirty="0">
                <a:solidFill>
                  <a:srgbClr val="0070C0"/>
                </a:solidFill>
              </a:rPr>
              <a:t>True</a:t>
            </a:r>
            <a:r>
              <a:rPr lang="en-IE" b="1" i="1" dirty="0">
                <a:solidFill>
                  <a:srgbClr val="00B0F0"/>
                </a:solidFill>
              </a:rPr>
              <a:t> or </a:t>
            </a:r>
            <a:r>
              <a:rPr lang="en-IE" b="1" i="1" u="sng" dirty="0">
                <a:solidFill>
                  <a:schemeClr val="accent1"/>
                </a:solidFill>
              </a:rPr>
              <a:t>False</a:t>
            </a:r>
            <a:r>
              <a:rPr lang="en-IE" b="1" i="1" dirty="0" smtClean="0">
                <a:solidFill>
                  <a:srgbClr val="00B0F0"/>
                </a:solidFill>
              </a:rPr>
              <a:t>?</a:t>
            </a:r>
            <a:endParaRPr lang="en-US" dirty="0"/>
          </a:p>
        </p:txBody>
      </p:sp>
      <p:sp>
        <p:nvSpPr>
          <p:cNvPr id="3" name="Content Placeholder 2"/>
          <p:cNvSpPr>
            <a:spLocks noGrp="1"/>
          </p:cNvSpPr>
          <p:nvPr>
            <p:ph idx="1"/>
          </p:nvPr>
        </p:nvSpPr>
        <p:spPr/>
        <p:txBody>
          <a:bodyPr>
            <a:normAutofit lnSpcReduction="10000"/>
          </a:bodyPr>
          <a:lstStyle/>
          <a:p>
            <a:pPr marL="514350" indent="-514350" algn="just" fontAlgn="ctr">
              <a:lnSpc>
                <a:spcPct val="150000"/>
              </a:lnSpc>
              <a:spcBef>
                <a:spcPts val="0"/>
              </a:spcBef>
              <a:buFont typeface="+mj-lt"/>
              <a:buAutoNum type="arabicPeriod"/>
            </a:pPr>
            <a:r>
              <a:rPr lang="en-IE" sz="3200" dirty="0" smtClean="0">
                <a:latin typeface="Tahoma" panose="020B0604030504040204" pitchFamily="34" charset="0"/>
                <a:ea typeface="Tahoma" panose="020B0604030504040204" pitchFamily="34" charset="0"/>
                <a:cs typeface="Tahoma" panose="020B0604030504040204" pitchFamily="34" charset="0"/>
              </a:rPr>
              <a:t>Every </a:t>
            </a:r>
            <a:r>
              <a:rPr lang="en-IE" sz="3200" dirty="0">
                <a:latin typeface="Tahoma" panose="020B0604030504040204" pitchFamily="34" charset="0"/>
                <a:ea typeface="Tahoma" panose="020B0604030504040204" pitchFamily="34" charset="0"/>
                <a:cs typeface="Tahoma" panose="020B0604030504040204" pitchFamily="34" charset="0"/>
              </a:rPr>
              <a:t>integer is a natural number</a:t>
            </a:r>
            <a:endParaRPr lang="en-US" sz="3200" dirty="0">
              <a:latin typeface="Tahoma" panose="020B0604030504040204" pitchFamily="34" charset="0"/>
              <a:ea typeface="Tahoma" panose="020B0604030504040204" pitchFamily="34" charset="0"/>
              <a:cs typeface="Tahoma" panose="020B0604030504040204" pitchFamily="34" charset="0"/>
            </a:endParaRPr>
          </a:p>
          <a:p>
            <a:pPr marL="514350" indent="-514350" algn="just">
              <a:lnSpc>
                <a:spcPct val="150000"/>
              </a:lnSpc>
              <a:spcBef>
                <a:spcPts val="0"/>
              </a:spcBef>
              <a:buFont typeface="+mj-lt"/>
              <a:buAutoNum type="arabicPeriod"/>
            </a:pPr>
            <a:r>
              <a:rPr lang="en-IE" sz="3200" dirty="0">
                <a:latin typeface="Tahoma" panose="020B0604030504040204" pitchFamily="34" charset="0"/>
                <a:ea typeface="Tahoma" panose="020B0604030504040204" pitchFamily="34" charset="0"/>
                <a:cs typeface="Tahoma" panose="020B0604030504040204" pitchFamily="34" charset="0"/>
              </a:rPr>
              <a:t>Every natural number is a rational number</a:t>
            </a:r>
            <a:endParaRPr lang="en-US" sz="3200" dirty="0">
              <a:latin typeface="Tahoma" panose="020B0604030504040204" pitchFamily="34" charset="0"/>
              <a:ea typeface="Tahoma" panose="020B0604030504040204" pitchFamily="34" charset="0"/>
              <a:cs typeface="Tahoma" panose="020B0604030504040204" pitchFamily="34" charset="0"/>
            </a:endParaRPr>
          </a:p>
          <a:p>
            <a:pPr marL="514350" indent="-514350" algn="just">
              <a:lnSpc>
                <a:spcPct val="150000"/>
              </a:lnSpc>
              <a:spcBef>
                <a:spcPts val="0"/>
              </a:spcBef>
              <a:buFont typeface="+mj-lt"/>
              <a:buAutoNum type="arabicPeriod"/>
            </a:pPr>
            <a:r>
              <a:rPr lang="en-IE" sz="3200" dirty="0">
                <a:latin typeface="Tahoma" panose="020B0604030504040204" pitchFamily="34" charset="0"/>
                <a:ea typeface="Tahoma" panose="020B0604030504040204" pitchFamily="34" charset="0"/>
                <a:cs typeface="Tahoma" panose="020B0604030504040204" pitchFamily="34" charset="0"/>
              </a:rPr>
              <a:t>Every rational number is an integer </a:t>
            </a:r>
            <a:endParaRPr lang="en-US" sz="3200" dirty="0">
              <a:latin typeface="Tahoma" panose="020B0604030504040204" pitchFamily="34" charset="0"/>
              <a:ea typeface="Tahoma" panose="020B0604030504040204" pitchFamily="34" charset="0"/>
              <a:cs typeface="Tahoma" panose="020B0604030504040204" pitchFamily="34" charset="0"/>
            </a:endParaRPr>
          </a:p>
          <a:p>
            <a:pPr marL="514350" indent="-514350" algn="just">
              <a:lnSpc>
                <a:spcPct val="150000"/>
              </a:lnSpc>
              <a:spcBef>
                <a:spcPts val="0"/>
              </a:spcBef>
              <a:buFont typeface="+mj-lt"/>
              <a:buAutoNum type="arabicPeriod"/>
            </a:pPr>
            <a:r>
              <a:rPr lang="en-IE" sz="3200" dirty="0">
                <a:latin typeface="Tahoma" panose="020B0604030504040204" pitchFamily="34" charset="0"/>
                <a:ea typeface="Tahoma" panose="020B0604030504040204" pitchFamily="34" charset="0"/>
                <a:cs typeface="Tahoma" panose="020B0604030504040204" pitchFamily="34" charset="0"/>
              </a:rPr>
              <a:t>Every integer is a rational number</a:t>
            </a:r>
            <a:endParaRPr lang="en-US" sz="3200" dirty="0">
              <a:latin typeface="Tahoma" panose="020B0604030504040204" pitchFamily="34" charset="0"/>
              <a:ea typeface="Tahoma" panose="020B0604030504040204" pitchFamily="34" charset="0"/>
              <a:cs typeface="Tahoma" panose="020B0604030504040204" pitchFamily="34" charset="0"/>
            </a:endParaRPr>
          </a:p>
          <a:p>
            <a:pPr marL="514350" indent="-514350" algn="just">
              <a:lnSpc>
                <a:spcPct val="150000"/>
              </a:lnSpc>
              <a:spcBef>
                <a:spcPts val="0"/>
              </a:spcBef>
              <a:buFont typeface="+mj-lt"/>
              <a:buAutoNum type="arabicPeriod"/>
            </a:pPr>
            <a:r>
              <a:rPr lang="en-IE" sz="3200" dirty="0">
                <a:latin typeface="Tahoma" panose="020B0604030504040204" pitchFamily="34" charset="0"/>
                <a:ea typeface="Tahoma" panose="020B0604030504040204" pitchFamily="34" charset="0"/>
                <a:cs typeface="Tahoma" panose="020B0604030504040204" pitchFamily="34" charset="0"/>
              </a:rPr>
              <a:t>Every natural number is an integer</a:t>
            </a:r>
            <a:endParaRPr lang="en-US" sz="32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102636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32600"/>
          </a:xfrm>
        </p:spPr>
        <p:txBody>
          <a:bodyPr>
            <a:normAutofit/>
          </a:bodyPr>
          <a:lstStyle/>
          <a:p>
            <a:r>
              <a:rPr lang="en-IE" sz="2800" b="1" kern="0" dirty="0"/>
              <a:t>Student Activity  </a:t>
            </a:r>
            <a:r>
              <a:rPr lang="en-IE" sz="2800" b="1" kern="0" dirty="0" smtClean="0"/>
              <a:t>                              Calculator </a:t>
            </a:r>
            <a:r>
              <a:rPr lang="en-IE" sz="2800" b="1" kern="0" dirty="0"/>
              <a:t>Activity </a:t>
            </a:r>
            <a:endParaRPr lang="en-US" sz="2800" b="1" dirty="0"/>
          </a:p>
        </p:txBody>
      </p:sp>
      <p:pic>
        <p:nvPicPr>
          <p:cNvPr id="4" name="Content Placeholder 3"/>
          <p:cNvPicPr>
            <a:picLocks noGrp="1" noChangeAspect="1"/>
          </p:cNvPicPr>
          <p:nvPr>
            <p:ph idx="1"/>
          </p:nvPr>
        </p:nvPicPr>
        <p:blipFill>
          <a:blip r:embed="rId2"/>
          <a:stretch>
            <a:fillRect/>
          </a:stretch>
        </p:blipFill>
        <p:spPr>
          <a:xfrm>
            <a:off x="628650" y="1293223"/>
            <a:ext cx="7886700" cy="4883740"/>
          </a:xfrm>
          <a:prstGeom prst="rect">
            <a:avLst/>
          </a:prstGeom>
        </p:spPr>
      </p:pic>
    </p:spTree>
    <p:extLst>
      <p:ext uri="{BB962C8B-B14F-4D97-AF65-F5344CB8AC3E}">
        <p14:creationId xmlns:p14="http://schemas.microsoft.com/office/powerpoint/2010/main" val="2787956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a:t>
            </a:r>
            <a:endParaRPr lang="en-US" b="1" dirty="0"/>
          </a:p>
        </p:txBody>
      </p:sp>
      <p:pic>
        <p:nvPicPr>
          <p:cNvPr id="4" name="Content Placeholder 3"/>
          <p:cNvPicPr>
            <a:picLocks noGrp="1" noChangeAspect="1"/>
          </p:cNvPicPr>
          <p:nvPr>
            <p:ph idx="1"/>
          </p:nvPr>
        </p:nvPicPr>
        <p:blipFill>
          <a:blip r:embed="rId2"/>
          <a:stretch>
            <a:fillRect/>
          </a:stretch>
        </p:blipFill>
        <p:spPr>
          <a:xfrm>
            <a:off x="628650" y="1789610"/>
            <a:ext cx="7886699" cy="4767943"/>
          </a:xfrm>
          <a:prstGeom prst="rect">
            <a:avLst/>
          </a:prstGeom>
        </p:spPr>
      </p:pic>
    </p:spTree>
    <p:extLst>
      <p:ext uri="{BB962C8B-B14F-4D97-AF65-F5344CB8AC3E}">
        <p14:creationId xmlns:p14="http://schemas.microsoft.com/office/powerpoint/2010/main" val="3929983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41160"/>
          </a:xfrm>
        </p:spPr>
        <p:txBody>
          <a:bodyPr/>
          <a:lstStyle/>
          <a:p>
            <a:pPr algn="ctr"/>
            <a:r>
              <a:rPr lang="en-US" b="1" dirty="0" smtClean="0"/>
              <a:t>Cont…….</a:t>
            </a:r>
            <a:endParaRPr lang="en-US" b="1" dirty="0"/>
          </a:p>
        </p:txBody>
      </p:sp>
      <p:pic>
        <p:nvPicPr>
          <p:cNvPr id="4" name="Content Placeholder 3"/>
          <p:cNvPicPr>
            <a:picLocks noGrp="1" noChangeAspect="1"/>
          </p:cNvPicPr>
          <p:nvPr>
            <p:ph idx="1"/>
          </p:nvPr>
        </p:nvPicPr>
        <p:blipFill>
          <a:blip r:embed="rId2"/>
          <a:stretch>
            <a:fillRect/>
          </a:stretch>
        </p:blipFill>
        <p:spPr>
          <a:xfrm>
            <a:off x="628650" y="1410789"/>
            <a:ext cx="7886700" cy="5172891"/>
          </a:xfrm>
          <a:prstGeom prst="rect">
            <a:avLst/>
          </a:prstGeom>
        </p:spPr>
      </p:pic>
    </p:spTree>
    <p:extLst>
      <p:ext uri="{BB962C8B-B14F-4D97-AF65-F5344CB8AC3E}">
        <p14:creationId xmlns:p14="http://schemas.microsoft.com/office/powerpoint/2010/main" val="3188771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41160"/>
          </a:xfrm>
        </p:spPr>
        <p:txBody>
          <a:bodyPr/>
          <a:lstStyle/>
          <a:p>
            <a:pPr algn="ctr"/>
            <a:r>
              <a:rPr lang="en-IE" b="1" dirty="0"/>
              <a:t>Real Number System </a:t>
            </a:r>
            <a:r>
              <a:rPr lang="en-IE" b="1" dirty="0">
                <a:solidFill>
                  <a:srgbClr val="FF0000"/>
                </a:solidFill>
              </a:rPr>
              <a:t>(</a:t>
            </a:r>
            <a:r>
              <a:rPr lang="en-IE" b="1" dirty="0">
                <a:solidFill>
                  <a:srgbClr val="FF0000"/>
                </a:solidFill>
                <a:latin typeface="Calibri" panose="020F0502020204030204" pitchFamily="34" charset="0"/>
                <a:ea typeface="Cambria Math"/>
              </a:rPr>
              <a:t>ℝ</a:t>
            </a:r>
            <a:r>
              <a:rPr lang="en-IE" b="1" dirty="0" smtClean="0">
                <a:solidFill>
                  <a:srgbClr val="FF0000"/>
                </a:solidFill>
                <a:latin typeface="Calibri" panose="020F0502020204030204" pitchFamily="34" charset="0"/>
                <a:ea typeface="Cambria Math"/>
              </a:rPr>
              <a:t>)</a:t>
            </a:r>
            <a:endParaRPr lang="en-US" b="1" dirty="0"/>
          </a:p>
        </p:txBody>
      </p:sp>
      <p:sp>
        <p:nvSpPr>
          <p:cNvPr id="3" name="Content Placeholder 2"/>
          <p:cNvSpPr>
            <a:spLocks noGrp="1"/>
          </p:cNvSpPr>
          <p:nvPr>
            <p:ph idx="1"/>
          </p:nvPr>
        </p:nvSpPr>
        <p:spPr>
          <a:xfrm>
            <a:off x="628650" y="1306287"/>
            <a:ext cx="7886700" cy="4870676"/>
          </a:xfrm>
        </p:spPr>
        <p:txBody>
          <a:bodyPr/>
          <a:lstStyle/>
          <a:p>
            <a:pPr>
              <a:lnSpc>
                <a:spcPct val="150000"/>
              </a:lnSpc>
            </a:pPr>
            <a:r>
              <a:rPr lang="en-IE" sz="3200" kern="0" dirty="0"/>
              <a:t>The set of </a:t>
            </a:r>
            <a:r>
              <a:rPr lang="en-IE" sz="3200" u="sng" kern="0" dirty="0">
                <a:solidFill>
                  <a:srgbClr val="FF0000"/>
                </a:solidFill>
              </a:rPr>
              <a:t>Rational</a:t>
            </a:r>
            <a:r>
              <a:rPr lang="en-IE" sz="3200" kern="0" dirty="0"/>
              <a:t> and </a:t>
            </a:r>
            <a:r>
              <a:rPr lang="en-IE" sz="3200" u="sng" kern="0" dirty="0">
                <a:solidFill>
                  <a:srgbClr val="FF0000"/>
                </a:solidFill>
              </a:rPr>
              <a:t>Irrational</a:t>
            </a:r>
            <a:r>
              <a:rPr lang="en-IE" sz="3200" kern="0" dirty="0"/>
              <a:t> numbers together make up the </a:t>
            </a:r>
            <a:r>
              <a:rPr lang="en-IE" sz="3200" u="sng" kern="0" dirty="0">
                <a:solidFill>
                  <a:srgbClr val="FF0000"/>
                </a:solidFill>
              </a:rPr>
              <a:t>Real number system </a:t>
            </a:r>
            <a:r>
              <a:rPr lang="en-IE" sz="3200" b="1" kern="0" dirty="0">
                <a:solidFill>
                  <a:srgbClr val="FF0000"/>
                </a:solidFill>
              </a:rPr>
              <a:t>(</a:t>
            </a:r>
            <a:r>
              <a:rPr lang="en-IE" sz="3200" dirty="0">
                <a:solidFill>
                  <a:srgbClr val="FF0000"/>
                </a:solidFill>
                <a:latin typeface="Calibri" panose="020F0502020204030204" pitchFamily="34" charset="0"/>
                <a:ea typeface="Cambria Math"/>
              </a:rPr>
              <a:t>ℝ</a:t>
            </a:r>
            <a:r>
              <a:rPr lang="en-IE" sz="3200" b="1" kern="0" dirty="0">
                <a:solidFill>
                  <a:srgbClr val="FF0000"/>
                </a:solidFill>
              </a:rPr>
              <a:t>).</a:t>
            </a:r>
          </a:p>
          <a:p>
            <a:endParaRPr lang="en-US" dirty="0"/>
          </a:p>
        </p:txBody>
      </p:sp>
    </p:spTree>
    <p:extLst>
      <p:ext uri="{BB962C8B-B14F-4D97-AF65-F5344CB8AC3E}">
        <p14:creationId xmlns:p14="http://schemas.microsoft.com/office/powerpoint/2010/main" val="405143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284618"/>
            <a:ext cx="7772400" cy="1632856"/>
          </a:xfrm>
        </p:spPr>
        <p:style>
          <a:lnRef idx="2">
            <a:schemeClr val="accent2"/>
          </a:lnRef>
          <a:fillRef idx="1">
            <a:schemeClr val="lt1"/>
          </a:fillRef>
          <a:effectRef idx="0">
            <a:schemeClr val="accent2"/>
          </a:effectRef>
          <a:fontRef idx="minor">
            <a:schemeClr val="dk1"/>
          </a:fontRef>
        </p:style>
        <p:txBody>
          <a:bodyPr>
            <a:normAutofit/>
          </a:bodyPr>
          <a:lstStyle/>
          <a:p>
            <a:pPr algn="r"/>
            <a:r>
              <a:rPr lang="en-US" sz="44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Basic numerical concepts in business mathematics </a:t>
            </a:r>
            <a:endParaRPr lang="en-US" sz="4400" b="1" cap="none"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722313" y="3581400"/>
            <a:ext cx="7772400" cy="825500"/>
          </a:xfrm>
        </p:spPr>
        <p:txBody>
          <a:bodyPr>
            <a:normAutofit/>
          </a:bodyPr>
          <a:lstStyle/>
          <a:p>
            <a:pPr algn="r"/>
            <a:endParaRPr lang="en-US" sz="4800" b="1"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
        <p:nvSpPr>
          <p:cNvPr id="6" name="Rounded Rectangle 5"/>
          <p:cNvSpPr/>
          <p:nvPr/>
        </p:nvSpPr>
        <p:spPr>
          <a:xfrm>
            <a:off x="722313" y="3474720"/>
            <a:ext cx="7772400" cy="8098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en-US" sz="44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Lesson 1</a:t>
            </a:r>
          </a:p>
        </p:txBody>
      </p:sp>
    </p:spTree>
    <p:extLst>
      <p:ext uri="{BB962C8B-B14F-4D97-AF65-F5344CB8AC3E}">
        <p14:creationId xmlns:p14="http://schemas.microsoft.com/office/powerpoint/2010/main" val="921540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37103"/>
          </a:xfrm>
        </p:spPr>
        <p:txBody>
          <a:bodyPr>
            <a:normAutofit fontScale="90000"/>
          </a:bodyPr>
          <a:lstStyle/>
          <a:p>
            <a:pPr lvl="0" algn="ctr">
              <a:lnSpc>
                <a:spcPct val="80000"/>
              </a:lnSpc>
              <a:spcBef>
                <a:spcPts val="0"/>
              </a:spcBef>
            </a:pPr>
            <a:r>
              <a:rPr lang="en-US" altLang="en-US" sz="3000" b="1" dirty="0">
                <a:solidFill>
                  <a:srgbClr val="0070C0"/>
                </a:solidFill>
                <a:latin typeface="Cambria"/>
                <a:ea typeface="+mn-ea"/>
                <a:cs typeface="+mn-cs"/>
              </a:rPr>
              <a:t>Student Activity</a:t>
            </a:r>
            <a:r>
              <a:rPr lang="en-US" altLang="en-US" sz="3000" b="1" u="sng" dirty="0">
                <a:solidFill>
                  <a:srgbClr val="0070C0"/>
                </a:solidFill>
                <a:latin typeface="Cambria"/>
                <a:ea typeface="+mn-ea"/>
                <a:cs typeface="+mn-cs"/>
              </a:rPr>
              <a:t/>
            </a:r>
            <a:br>
              <a:rPr lang="en-US" altLang="en-US" sz="3000" b="1" u="sng" dirty="0">
                <a:solidFill>
                  <a:srgbClr val="0070C0"/>
                </a:solidFill>
                <a:latin typeface="Cambria"/>
                <a:ea typeface="+mn-ea"/>
                <a:cs typeface="+mn-cs"/>
              </a:rPr>
            </a:br>
            <a:r>
              <a:rPr lang="en-US" altLang="en-US" sz="1400" dirty="0">
                <a:solidFill>
                  <a:srgbClr val="00B0F0"/>
                </a:solidFill>
                <a:latin typeface="Cambria"/>
                <a:ea typeface="+mn-ea"/>
                <a:cs typeface="+mn-cs"/>
              </a:rPr>
              <a:t/>
            </a:r>
            <a:br>
              <a:rPr lang="en-US" altLang="en-US" sz="1400" dirty="0">
                <a:solidFill>
                  <a:srgbClr val="00B0F0"/>
                </a:solidFill>
                <a:latin typeface="Cambria"/>
                <a:ea typeface="+mn-ea"/>
                <a:cs typeface="+mn-cs"/>
              </a:rPr>
            </a:br>
            <a:r>
              <a:rPr lang="en-US" altLang="en-US" sz="2400" dirty="0">
                <a:solidFill>
                  <a:srgbClr val="0070C0"/>
                </a:solidFill>
                <a:latin typeface="Cambria"/>
                <a:ea typeface="+mn-ea"/>
                <a:cs typeface="+mn-cs"/>
              </a:rPr>
              <a:t>Classify all the following numbers as </a:t>
            </a:r>
            <a:r>
              <a:rPr lang="en-US" altLang="en-US" sz="2400" b="1" dirty="0">
                <a:solidFill>
                  <a:srgbClr val="0070C0"/>
                </a:solidFill>
                <a:latin typeface="Cambria"/>
                <a:ea typeface="+mn-ea"/>
                <a:cs typeface="+mn-cs"/>
              </a:rPr>
              <a:t>natural</a:t>
            </a:r>
            <a:r>
              <a:rPr lang="en-US" altLang="en-US" sz="2400" dirty="0">
                <a:solidFill>
                  <a:srgbClr val="0070C0"/>
                </a:solidFill>
                <a:latin typeface="Cambria"/>
                <a:ea typeface="+mn-ea"/>
                <a:cs typeface="+mn-cs"/>
              </a:rPr>
              <a:t>, </a:t>
            </a:r>
            <a:r>
              <a:rPr lang="en-US" altLang="en-US" sz="2400" b="1" dirty="0">
                <a:solidFill>
                  <a:srgbClr val="0070C0"/>
                </a:solidFill>
                <a:latin typeface="Cambria"/>
                <a:ea typeface="+mn-ea"/>
                <a:cs typeface="+mn-cs"/>
              </a:rPr>
              <a:t>integer</a:t>
            </a:r>
            <a:r>
              <a:rPr lang="en-US" altLang="en-US" sz="2400" dirty="0">
                <a:solidFill>
                  <a:srgbClr val="0070C0"/>
                </a:solidFill>
                <a:latin typeface="Cambria"/>
                <a:ea typeface="+mn-ea"/>
                <a:cs typeface="+mn-cs"/>
              </a:rPr>
              <a:t>, </a:t>
            </a:r>
            <a:r>
              <a:rPr lang="en-US" altLang="en-US" sz="2400" b="1" dirty="0">
                <a:solidFill>
                  <a:srgbClr val="0070C0"/>
                </a:solidFill>
                <a:latin typeface="Cambria"/>
                <a:ea typeface="+mn-ea"/>
                <a:cs typeface="+mn-cs"/>
              </a:rPr>
              <a:t>rational</a:t>
            </a:r>
            <a:r>
              <a:rPr lang="en-US" altLang="en-US" sz="2400" dirty="0">
                <a:solidFill>
                  <a:srgbClr val="0070C0"/>
                </a:solidFill>
                <a:latin typeface="Cambria"/>
                <a:ea typeface="+mn-ea"/>
                <a:cs typeface="+mn-cs"/>
              </a:rPr>
              <a:t>, </a:t>
            </a:r>
            <a:r>
              <a:rPr lang="en-US" altLang="en-US" sz="2400" b="1" dirty="0">
                <a:solidFill>
                  <a:srgbClr val="0070C0"/>
                </a:solidFill>
                <a:latin typeface="Cambria"/>
                <a:ea typeface="+mn-ea"/>
                <a:cs typeface="+mn-cs"/>
              </a:rPr>
              <a:t>irrational or real </a:t>
            </a:r>
            <a:r>
              <a:rPr lang="en-US" altLang="en-US" sz="2400" dirty="0">
                <a:solidFill>
                  <a:srgbClr val="0070C0"/>
                </a:solidFill>
                <a:latin typeface="Cambria"/>
                <a:ea typeface="+mn-ea"/>
                <a:cs typeface="+mn-cs"/>
              </a:rPr>
              <a:t>using the table below. List all that apply</a:t>
            </a:r>
            <a:r>
              <a:rPr lang="en-US" altLang="en-US" sz="2400" dirty="0" smtClean="0">
                <a:solidFill>
                  <a:srgbClr val="0070C0"/>
                </a:solidFill>
                <a:latin typeface="Cambria"/>
                <a:ea typeface="+mn-ea"/>
                <a:cs typeface="+mn-cs"/>
              </a:rPr>
              <a:t>.</a:t>
            </a:r>
            <a:endParaRPr lang="en-US" dirty="0"/>
          </a:p>
        </p:txBody>
      </p:sp>
      <p:pic>
        <p:nvPicPr>
          <p:cNvPr id="4" name="Content Placeholder 3"/>
          <p:cNvPicPr>
            <a:picLocks noGrp="1" noChangeAspect="1"/>
          </p:cNvPicPr>
          <p:nvPr>
            <p:ph idx="1"/>
          </p:nvPr>
        </p:nvPicPr>
        <p:blipFill>
          <a:blip r:embed="rId2"/>
          <a:stretch>
            <a:fillRect/>
          </a:stretch>
        </p:blipFill>
        <p:spPr>
          <a:xfrm>
            <a:off x="628650" y="1632857"/>
            <a:ext cx="7886700" cy="4624252"/>
          </a:xfrm>
          <a:prstGeom prst="rect">
            <a:avLst/>
          </a:prstGeom>
        </p:spPr>
      </p:pic>
    </p:spTree>
    <p:extLst>
      <p:ext uri="{BB962C8B-B14F-4D97-AF65-F5344CB8AC3E}">
        <p14:creationId xmlns:p14="http://schemas.microsoft.com/office/powerpoint/2010/main" val="4046581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37103"/>
          </a:xfrm>
        </p:spPr>
        <p:txBody>
          <a:bodyPr/>
          <a:lstStyle/>
          <a:p>
            <a:pPr algn="ctr"/>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628650" y="1690689"/>
            <a:ext cx="7886700" cy="4840740"/>
          </a:xfrm>
          <a:prstGeom prst="rect">
            <a:avLst/>
          </a:prstGeom>
        </p:spPr>
      </p:pic>
    </p:spTree>
    <p:extLst>
      <p:ext uri="{BB962C8B-B14F-4D97-AF65-F5344CB8AC3E}">
        <p14:creationId xmlns:p14="http://schemas.microsoft.com/office/powerpoint/2010/main" val="3420383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28650" y="365126"/>
            <a:ext cx="7886700" cy="6192427"/>
          </a:xfrm>
          <a:prstGeom prst="rect">
            <a:avLst/>
          </a:prstGeom>
        </p:spPr>
      </p:pic>
    </p:spTree>
    <p:extLst>
      <p:ext uri="{BB962C8B-B14F-4D97-AF65-F5344CB8AC3E}">
        <p14:creationId xmlns:p14="http://schemas.microsoft.com/office/powerpoint/2010/main" val="3133461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28650" y="261257"/>
            <a:ext cx="7979773" cy="6035040"/>
          </a:xfrm>
          <a:prstGeom prst="rect">
            <a:avLst/>
          </a:prstGeom>
        </p:spPr>
      </p:pic>
    </p:spTree>
    <p:extLst>
      <p:ext uri="{BB962C8B-B14F-4D97-AF65-F5344CB8AC3E}">
        <p14:creationId xmlns:p14="http://schemas.microsoft.com/office/powerpoint/2010/main" val="3764345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2400" y="122186"/>
                <a:ext cx="8820150" cy="934295"/>
              </a:xfrm>
              <a:prstGeom prst="rect">
                <a:avLst/>
              </a:prstGeom>
              <a:solidFill>
                <a:schemeClr val="accent3">
                  <a:lumMod val="20000"/>
                  <a:lumOff val="80000"/>
                </a:schemeClr>
              </a:solidFill>
              <a:ln w="28575">
                <a:solidFill>
                  <a:schemeClr val="accent1"/>
                </a:solidFill>
              </a:ln>
            </p:spPr>
            <p:txBody>
              <a:bodyPr wrap="square" rtlCol="0">
                <a:spAutoFit/>
              </a:bodyPr>
              <a:lstStyle/>
              <a:p>
                <a:r>
                  <a:rPr lang="en-IE" sz="2600" b="0" dirty="0" smtClean="0"/>
                  <a:t>Show that</a:t>
                </a:r>
                <a14:m>
                  <m:oMath xmlns:m="http://schemas.openxmlformats.org/officeDocument/2006/math">
                    <m:r>
                      <a:rPr lang="en-IE" sz="2600" b="0" i="1" smtClean="0">
                        <a:latin typeface="Cambria Math"/>
                      </a:rPr>
                      <m:t>  </m:t>
                    </m:r>
                    <m:rad>
                      <m:radPr>
                        <m:degHide m:val="on"/>
                        <m:ctrlPr>
                          <a:rPr lang="en-IE" sz="2600" b="0" i="1" smtClean="0">
                            <a:latin typeface="Cambria Math" panose="02040503050406030204" pitchFamily="18" charset="0"/>
                          </a:rPr>
                        </m:ctrlPr>
                      </m:radPr>
                      <m:deg/>
                      <m:e>
                        <m:r>
                          <a:rPr lang="en-IE" sz="2600" b="0" i="1" smtClean="0">
                            <a:latin typeface="Cambria Math"/>
                          </a:rPr>
                          <m:t>8 </m:t>
                        </m:r>
                      </m:e>
                    </m:rad>
                  </m:oMath>
                </a14:m>
                <a:r>
                  <a:rPr lang="en-IE" sz="2600" dirty="0" smtClean="0">
                    <a:latin typeface="Cambria" panose="02040503050406030204" pitchFamily="18" charset="0"/>
                  </a:rPr>
                  <a:t> </a:t>
                </a:r>
                <a14:m>
                  <m:oMath xmlns:m="http://schemas.openxmlformats.org/officeDocument/2006/math">
                    <m:r>
                      <a:rPr lang="en-IE" sz="2600" i="1" dirty="0">
                        <a:latin typeface="Cambria Math"/>
                      </a:rPr>
                      <m:t>+</m:t>
                    </m:r>
                    <m:r>
                      <a:rPr lang="en-IE" sz="2600" b="0" i="1" dirty="0" smtClean="0">
                        <a:latin typeface="Cambria Math"/>
                      </a:rPr>
                      <m:t> </m:t>
                    </m:r>
                    <m:rad>
                      <m:radPr>
                        <m:degHide m:val="on"/>
                        <m:ctrlPr>
                          <a:rPr lang="en-IE" sz="2600" b="0" i="1" dirty="0" smtClean="0">
                            <a:latin typeface="Cambria Math" panose="02040503050406030204" pitchFamily="18" charset="0"/>
                          </a:rPr>
                        </m:ctrlPr>
                      </m:radPr>
                      <m:deg/>
                      <m:e>
                        <m:r>
                          <a:rPr lang="en-IE" sz="2600" b="0" i="1" dirty="0" smtClean="0">
                            <a:latin typeface="Cambria Math"/>
                          </a:rPr>
                          <m:t>18</m:t>
                        </m:r>
                      </m:e>
                    </m:rad>
                  </m:oMath>
                </a14:m>
                <a:r>
                  <a:rPr lang="en-IE" sz="2600" b="0" dirty="0" smtClean="0">
                    <a:latin typeface="Cambria" panose="02040503050406030204" pitchFamily="18" charset="0"/>
                  </a:rPr>
                  <a:t>  = </a:t>
                </a:r>
                <a14:m>
                  <m:oMath xmlns:m="http://schemas.openxmlformats.org/officeDocument/2006/math">
                    <m:rad>
                      <m:radPr>
                        <m:degHide m:val="on"/>
                        <m:ctrlPr>
                          <a:rPr lang="en-IE" sz="2600" b="0" i="1" dirty="0" smtClean="0">
                            <a:latin typeface="Cambria Math" panose="02040503050406030204" pitchFamily="18" charset="0"/>
                          </a:rPr>
                        </m:ctrlPr>
                      </m:radPr>
                      <m:deg/>
                      <m:e>
                        <m:r>
                          <a:rPr lang="en-IE" sz="2600" b="0" i="1" dirty="0" smtClean="0">
                            <a:latin typeface="Cambria Math"/>
                          </a:rPr>
                          <m:t>50</m:t>
                        </m:r>
                      </m:e>
                    </m:rad>
                    <m:r>
                      <a:rPr lang="en-IE" sz="2600" b="0" i="0" dirty="0" smtClean="0">
                        <a:latin typeface="Cambria Math"/>
                      </a:rPr>
                      <m:t> </m:t>
                    </m:r>
                  </m:oMath>
                </a14:m>
                <a:r>
                  <a:rPr lang="en-IE" sz="2600" dirty="0" smtClean="0">
                    <a:latin typeface="Cambria" panose="02040503050406030204" pitchFamily="18" charset="0"/>
                  </a:rPr>
                  <a:t>without the use of a calculator.</a:t>
                </a:r>
              </a:p>
              <a:p>
                <a:endParaRPr lang="en-IE" sz="2600" dirty="0" smtClean="0">
                  <a:latin typeface="Cambria"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2400" y="122186"/>
                <a:ext cx="8820150" cy="934295"/>
              </a:xfrm>
              <a:prstGeom prst="rect">
                <a:avLst/>
              </a:prstGeom>
              <a:blipFill rotWithShape="1">
                <a:blip r:embed="rId3"/>
                <a:stretch>
                  <a:fillRect l="-1033"/>
                </a:stretch>
              </a:blipFill>
              <a:ln w="28575">
                <a:solidFill>
                  <a:schemeClr val="accent1"/>
                </a:solid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6897" y="1186186"/>
                <a:ext cx="2744280" cy="583750"/>
              </a:xfrm>
              <a:prstGeom prst="rect">
                <a:avLst/>
              </a:prstGeom>
              <a:solidFill>
                <a:schemeClr val="accent3">
                  <a:lumMod val="20000"/>
                  <a:lumOff val="80000"/>
                </a:schemeClr>
              </a:solidFill>
              <a:ln w="47625">
                <a:solidFill>
                  <a:srgbClr val="0070C0"/>
                </a:solidFill>
              </a:ln>
            </p:spPr>
            <p:txBody>
              <a:bodyPr wrap="square" rtlCol="0">
                <a:spAutoFit/>
              </a:bodyPr>
              <a:lstStyle/>
              <a:p>
                <a14:m>
                  <m:oMath xmlns:m="http://schemas.openxmlformats.org/officeDocument/2006/math">
                    <m:rad>
                      <m:radPr>
                        <m:degHide m:val="on"/>
                        <m:ctrlPr>
                          <a:rPr lang="en-IE" sz="2800" i="1" smtClean="0">
                            <a:latin typeface="Cambria Math" panose="02040503050406030204" pitchFamily="18" charset="0"/>
                          </a:rPr>
                        </m:ctrlPr>
                      </m:radPr>
                      <m:deg/>
                      <m:e>
                        <m:r>
                          <a:rPr lang="en-IE" sz="2800" b="0" i="1">
                            <a:latin typeface="Cambria Math"/>
                          </a:rPr>
                          <m:t>8 </m:t>
                        </m:r>
                      </m:e>
                    </m:rad>
                  </m:oMath>
                </a14:m>
                <a:r>
                  <a:rPr lang="en-IE" sz="2800" dirty="0">
                    <a:latin typeface="Cambria" panose="02040503050406030204" pitchFamily="18" charset="0"/>
                  </a:rPr>
                  <a:t> </a:t>
                </a:r>
                <a:r>
                  <a:rPr lang="en-IE" sz="2800" dirty="0" smtClean="0">
                    <a:latin typeface="Cambria" panose="02040503050406030204" pitchFamily="18" charset="0"/>
                  </a:rPr>
                  <a:t>   </a:t>
                </a:r>
                <a14:m>
                  <m:oMath xmlns:m="http://schemas.openxmlformats.org/officeDocument/2006/math">
                    <m:r>
                      <a:rPr lang="en-IE" sz="2800" b="0" i="0" dirty="0" smtClean="0">
                        <a:latin typeface="Cambria Math"/>
                      </a:rPr>
                      <m:t>   </m:t>
                    </m:r>
                    <m:r>
                      <a:rPr lang="en-IE" sz="2800" b="0" i="1" dirty="0" smtClean="0">
                        <a:latin typeface="Cambria Math"/>
                      </a:rPr>
                      <m:t> </m:t>
                    </m:r>
                    <m:r>
                      <a:rPr lang="en-IE" sz="2800" b="0" i="1" dirty="0">
                        <a:latin typeface="Cambria Math"/>
                      </a:rPr>
                      <m:t>+ </m:t>
                    </m:r>
                    <m:r>
                      <a:rPr lang="en-IE" sz="2800" b="0" i="1" dirty="0" smtClean="0">
                        <a:latin typeface="Cambria Math"/>
                      </a:rPr>
                      <m:t>    </m:t>
                    </m:r>
                    <m:rad>
                      <m:radPr>
                        <m:degHide m:val="on"/>
                        <m:ctrlPr>
                          <a:rPr lang="en-IE" sz="2800" i="1" dirty="0">
                            <a:latin typeface="Cambria Math" panose="02040503050406030204" pitchFamily="18" charset="0"/>
                          </a:rPr>
                        </m:ctrlPr>
                      </m:radPr>
                      <m:deg/>
                      <m:e>
                        <m:r>
                          <a:rPr lang="en-IE" sz="2800" b="0" i="1" dirty="0">
                            <a:latin typeface="Cambria Math"/>
                          </a:rPr>
                          <m:t>18</m:t>
                        </m:r>
                      </m:e>
                    </m:rad>
                  </m:oMath>
                </a14:m>
                <a:endParaRPr lang="en-IE" sz="2800" dirty="0" smtClean="0">
                  <a:solidFill>
                    <a:srgbClr val="0070C0"/>
                  </a:solidFill>
                  <a:latin typeface="Cambria"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6897" y="1186186"/>
                <a:ext cx="2744280" cy="583750"/>
              </a:xfrm>
              <a:prstGeom prst="rect">
                <a:avLst/>
              </a:prstGeom>
              <a:blipFill rotWithShape="1">
                <a:blip r:embed="rId4"/>
                <a:stretch>
                  <a:fillRect/>
                </a:stretch>
              </a:blipFill>
              <a:ln w="47625">
                <a:solidFill>
                  <a:srgbClr val="0070C0"/>
                </a:solid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6897" y="3658687"/>
                <a:ext cx="5610224" cy="531428"/>
              </a:xfrm>
              <a:prstGeom prst="rect">
                <a:avLst/>
              </a:prstGeom>
              <a:noFill/>
              <a:ln w="28575">
                <a:noFill/>
              </a:ln>
            </p:spPr>
            <p:txBody>
              <a:bodyPr wrap="square" rtlCol="0">
                <a:spAutoFit/>
              </a:bodyPr>
              <a:lstStyle/>
              <a:p>
                <a:r>
                  <a:rPr lang="en-IE" sz="2600" dirty="0" smtClean="0">
                    <a:latin typeface="Cambria" panose="02040503050406030204" pitchFamily="18" charset="0"/>
                  </a:rPr>
                  <a:t>    2</a:t>
                </a:r>
                <a14:m>
                  <m:oMath xmlns:m="http://schemas.openxmlformats.org/officeDocument/2006/math">
                    <m:rad>
                      <m:radPr>
                        <m:degHide m:val="on"/>
                        <m:ctrlPr>
                          <a:rPr lang="en-IE" sz="2600" i="1" smtClean="0">
                            <a:latin typeface="Cambria Math" panose="02040503050406030204" pitchFamily="18" charset="0"/>
                          </a:rPr>
                        </m:ctrlPr>
                      </m:radPr>
                      <m:deg/>
                      <m:e>
                        <m:r>
                          <a:rPr lang="en-IE" sz="2600" b="0" i="1" smtClean="0">
                            <a:latin typeface="Cambria Math"/>
                          </a:rPr>
                          <m:t>2</m:t>
                        </m:r>
                      </m:e>
                    </m:rad>
                    <m:r>
                      <a:rPr lang="en-IE" sz="2600" b="0" i="0" smtClean="0">
                        <a:latin typeface="Cambria Math"/>
                      </a:rPr>
                      <m:t>    +</m:t>
                    </m:r>
                  </m:oMath>
                </a14:m>
                <a:r>
                  <a:rPr lang="en-IE" sz="2600" dirty="0" smtClean="0">
                    <a:latin typeface="Cambria" panose="02040503050406030204" pitchFamily="18" charset="0"/>
                  </a:rPr>
                  <a:t>     3</a:t>
                </a:r>
                <a14:m>
                  <m:oMath xmlns:m="http://schemas.openxmlformats.org/officeDocument/2006/math">
                    <m:rad>
                      <m:radPr>
                        <m:degHide m:val="on"/>
                        <m:ctrlPr>
                          <a:rPr lang="en-IE" sz="2600" i="1">
                            <a:latin typeface="Cambria Math" panose="02040503050406030204" pitchFamily="18" charset="0"/>
                          </a:rPr>
                        </m:ctrlPr>
                      </m:radPr>
                      <m:deg/>
                      <m:e>
                        <m:r>
                          <a:rPr lang="en-IE" sz="2600" b="0" i="1">
                            <a:latin typeface="Cambria Math"/>
                          </a:rPr>
                          <m:t>2</m:t>
                        </m:r>
                      </m:e>
                    </m:rad>
                  </m:oMath>
                </a14:m>
                <a:endParaRPr lang="en-IE" sz="2600" dirty="0" smtClean="0">
                  <a:latin typeface="Cambria"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6897" y="3658687"/>
                <a:ext cx="5610224" cy="531428"/>
              </a:xfrm>
              <a:prstGeom prst="rect">
                <a:avLst/>
              </a:prstGeom>
              <a:blipFill rotWithShape="1">
                <a:blip r:embed="rId5"/>
                <a:stretch>
                  <a:fillRect t="-3448" b="-27586"/>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2400" y="2101611"/>
                <a:ext cx="3563257" cy="547714"/>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IE" sz="2600" i="1" smtClean="0">
                              <a:latin typeface="Cambria Math" panose="02040503050406030204" pitchFamily="18" charset="0"/>
                            </a:rPr>
                          </m:ctrlPr>
                        </m:radPr>
                        <m:deg/>
                        <m:e>
                          <m:r>
                            <a:rPr lang="en-IE" sz="2600" b="0" i="1" smtClean="0">
                              <a:latin typeface="Cambria Math"/>
                            </a:rPr>
                            <m:t>4 </m:t>
                          </m:r>
                          <m:r>
                            <m:rPr>
                              <m:sty m:val="p"/>
                            </m:rPr>
                            <a:rPr lang="en-IE" sz="2600" b="0" i="0" smtClean="0">
                              <a:latin typeface="Cambria Math"/>
                            </a:rPr>
                            <m:t>x</m:t>
                          </m:r>
                          <m:r>
                            <a:rPr lang="en-IE" sz="2600" b="0" i="0" smtClean="0">
                              <a:latin typeface="Cambria Math"/>
                            </a:rPr>
                            <m:t> </m:t>
                          </m:r>
                          <m:r>
                            <a:rPr lang="en-IE" sz="2600" b="0" i="1" smtClean="0">
                              <a:latin typeface="Cambria Math"/>
                            </a:rPr>
                            <m:t>2</m:t>
                          </m:r>
                        </m:e>
                      </m:rad>
                      <m:r>
                        <a:rPr lang="en-IE" sz="2600" b="0" i="0" smtClean="0">
                          <a:latin typeface="Cambria Math"/>
                        </a:rPr>
                        <m:t> </m:t>
                      </m:r>
                      <m:r>
                        <a:rPr lang="en-IE" sz="2600" b="0" i="1" smtClean="0">
                          <a:latin typeface="Cambria Math"/>
                        </a:rPr>
                        <m:t>  +</m:t>
                      </m:r>
                      <m:r>
                        <a:rPr lang="en-IE" sz="2600" b="0" i="1" dirty="0" smtClean="0">
                          <a:latin typeface="Cambria Math"/>
                        </a:rPr>
                        <m:t>  </m:t>
                      </m:r>
                      <m:rad>
                        <m:radPr>
                          <m:degHide m:val="on"/>
                          <m:ctrlPr>
                            <a:rPr lang="en-IE" sz="2600" i="1" dirty="0" smtClean="0">
                              <a:latin typeface="Cambria Math" panose="02040503050406030204" pitchFamily="18" charset="0"/>
                            </a:rPr>
                          </m:ctrlPr>
                        </m:radPr>
                        <m:deg/>
                        <m:e>
                          <m:r>
                            <a:rPr lang="en-IE" sz="2600" b="0" i="1" dirty="0" smtClean="0">
                              <a:latin typeface="Cambria Math"/>
                            </a:rPr>
                            <m:t>9 </m:t>
                          </m:r>
                          <m:r>
                            <m:rPr>
                              <m:sty m:val="p"/>
                            </m:rPr>
                            <a:rPr lang="en-IE" sz="2600" b="0" i="0" dirty="0" smtClean="0">
                              <a:latin typeface="Cambria Math"/>
                            </a:rPr>
                            <m:t>x</m:t>
                          </m:r>
                          <m:r>
                            <a:rPr lang="en-IE" sz="2600" b="0" i="1" dirty="0" smtClean="0">
                              <a:latin typeface="Cambria Math"/>
                            </a:rPr>
                            <m:t> 2</m:t>
                          </m:r>
                        </m:e>
                      </m:rad>
                    </m:oMath>
                  </m:oMathPara>
                </a14:m>
                <a:endParaRPr lang="en-IE" sz="2600" dirty="0" smtClean="0">
                  <a:latin typeface="Cambria"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52400" y="2101611"/>
                <a:ext cx="3563257" cy="547714"/>
              </a:xfrm>
              <a:prstGeom prst="rect">
                <a:avLst/>
              </a:prstGeom>
              <a:blipFill rotWithShape="1">
                <a:blip r:embed="rId6"/>
                <a:stretch>
                  <a:fillRect/>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46077" y="2968633"/>
                <a:ext cx="5597925" cy="547714"/>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IE" sz="2600" i="1" smtClean="0">
                              <a:latin typeface="Cambria Math" panose="02040503050406030204" pitchFamily="18" charset="0"/>
                            </a:rPr>
                          </m:ctrlPr>
                        </m:radPr>
                        <m:deg/>
                        <m:e>
                          <m:r>
                            <a:rPr lang="en-IE" sz="2600" b="0" i="1" smtClean="0">
                              <a:latin typeface="Cambria Math"/>
                            </a:rPr>
                            <m:t>4 </m:t>
                          </m:r>
                        </m:e>
                      </m:rad>
                      <m:rad>
                        <m:radPr>
                          <m:degHide m:val="on"/>
                          <m:ctrlPr>
                            <a:rPr lang="en-IE" sz="2600" i="1">
                              <a:latin typeface="Cambria Math" panose="02040503050406030204" pitchFamily="18" charset="0"/>
                            </a:rPr>
                          </m:ctrlPr>
                        </m:radPr>
                        <m:deg/>
                        <m:e>
                          <m:r>
                            <a:rPr lang="en-IE" sz="2600" b="0" i="1" smtClean="0">
                              <a:latin typeface="Cambria Math"/>
                            </a:rPr>
                            <m:t>2</m:t>
                          </m:r>
                          <m:r>
                            <a:rPr lang="en-IE" sz="2600" b="0" i="1">
                              <a:latin typeface="Cambria Math"/>
                            </a:rPr>
                            <m:t> </m:t>
                          </m:r>
                        </m:e>
                      </m:rad>
                      <m:r>
                        <a:rPr lang="en-IE" sz="2600" b="0" i="1" smtClean="0">
                          <a:latin typeface="Cambria Math"/>
                        </a:rPr>
                        <m:t>  +</m:t>
                      </m:r>
                      <m:r>
                        <a:rPr lang="en-IE" sz="2600" b="0" i="1" dirty="0" smtClean="0">
                          <a:latin typeface="Cambria Math"/>
                        </a:rPr>
                        <m:t>  </m:t>
                      </m:r>
                      <m:rad>
                        <m:radPr>
                          <m:degHide m:val="on"/>
                          <m:ctrlPr>
                            <a:rPr lang="en-IE" sz="2600" i="1" dirty="0" smtClean="0">
                              <a:latin typeface="Cambria Math" panose="02040503050406030204" pitchFamily="18" charset="0"/>
                            </a:rPr>
                          </m:ctrlPr>
                        </m:radPr>
                        <m:deg/>
                        <m:e>
                          <m:r>
                            <a:rPr lang="en-IE" sz="2600" b="0" i="1" dirty="0" smtClean="0">
                              <a:latin typeface="Cambria Math"/>
                            </a:rPr>
                            <m:t>9</m:t>
                          </m:r>
                        </m:e>
                      </m:rad>
                      <m:r>
                        <a:rPr lang="en-IE" sz="2600" b="0" i="1" dirty="0" smtClean="0">
                          <a:latin typeface="Cambria Math"/>
                        </a:rPr>
                        <m:t> </m:t>
                      </m:r>
                      <m:rad>
                        <m:radPr>
                          <m:degHide m:val="on"/>
                          <m:ctrlPr>
                            <a:rPr lang="en-IE" sz="2600" i="1" dirty="0" smtClean="0">
                              <a:latin typeface="Cambria Math" panose="02040503050406030204" pitchFamily="18" charset="0"/>
                            </a:rPr>
                          </m:ctrlPr>
                        </m:radPr>
                        <m:deg/>
                        <m:e>
                          <m:r>
                            <a:rPr lang="en-IE" sz="2600" b="0" i="1" dirty="0" smtClean="0">
                              <a:latin typeface="Cambria Math"/>
                            </a:rPr>
                            <m:t>2</m:t>
                          </m:r>
                        </m:e>
                      </m:rad>
                    </m:oMath>
                  </m:oMathPara>
                </a14:m>
                <a:endParaRPr lang="en-IE" sz="2600" dirty="0" smtClean="0">
                  <a:latin typeface="Cambria"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46077" y="2968633"/>
                <a:ext cx="5597925" cy="547714"/>
              </a:xfrm>
              <a:prstGeom prst="rect">
                <a:avLst/>
              </a:prstGeom>
              <a:blipFill rotWithShape="1">
                <a:blip r:embed="rId7"/>
                <a:stretch>
                  <a:fillRect/>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76400" y="5334669"/>
                <a:ext cx="5772150" cy="568169"/>
              </a:xfrm>
              <a:prstGeom prst="rect">
                <a:avLst/>
              </a:prstGeom>
              <a:solidFill>
                <a:schemeClr val="accent3">
                  <a:lumMod val="20000"/>
                  <a:lumOff val="80000"/>
                </a:schemeClr>
              </a:solidFill>
              <a:ln w="47625">
                <a:solidFill>
                  <a:srgbClr val="0070C0"/>
                </a:solidFill>
              </a:ln>
            </p:spPr>
            <p:txBody>
              <a:bodyPr wrap="square" rtlCol="0">
                <a:spAutoFit/>
              </a:bodyPr>
              <a:lstStyle/>
              <a:p>
                <a14:m>
                  <m:oMath xmlns:m="http://schemas.openxmlformats.org/officeDocument/2006/math">
                    <m:r>
                      <a:rPr lang="en-IE" sz="2800" b="0" i="1" smtClean="0">
                        <a:latin typeface="Cambria Math"/>
                      </a:rPr>
                      <m:t>⇒</m:t>
                    </m:r>
                    <m:rad>
                      <m:radPr>
                        <m:degHide m:val="on"/>
                        <m:ctrlPr>
                          <a:rPr lang="en-IE" sz="2800" i="1" smtClean="0">
                            <a:latin typeface="Cambria Math" panose="02040503050406030204" pitchFamily="18" charset="0"/>
                          </a:rPr>
                        </m:ctrlPr>
                      </m:radPr>
                      <m:deg/>
                      <m:e>
                        <m:r>
                          <a:rPr lang="en-IE" sz="2800" b="0" i="1">
                            <a:latin typeface="Cambria Math"/>
                          </a:rPr>
                          <m:t>8 </m:t>
                        </m:r>
                      </m:e>
                    </m:rad>
                  </m:oMath>
                </a14:m>
                <a:r>
                  <a:rPr lang="en-IE" sz="2800" dirty="0">
                    <a:latin typeface="Cambria" panose="02040503050406030204" pitchFamily="18" charset="0"/>
                  </a:rPr>
                  <a:t> </a:t>
                </a:r>
                <a:r>
                  <a:rPr lang="en-IE" sz="2800" dirty="0" smtClean="0">
                    <a:latin typeface="Cambria" panose="02040503050406030204" pitchFamily="18" charset="0"/>
                  </a:rPr>
                  <a:t>   </a:t>
                </a:r>
                <a14:m>
                  <m:oMath xmlns:m="http://schemas.openxmlformats.org/officeDocument/2006/math">
                    <m:r>
                      <a:rPr lang="en-IE" sz="2800" b="0" i="0" dirty="0" smtClean="0">
                        <a:latin typeface="Cambria Math"/>
                      </a:rPr>
                      <m:t>   </m:t>
                    </m:r>
                    <m:r>
                      <a:rPr lang="en-IE" sz="2800" b="0" i="1" dirty="0" smtClean="0">
                        <a:latin typeface="Cambria Math"/>
                      </a:rPr>
                      <m:t> </m:t>
                    </m:r>
                    <m:r>
                      <a:rPr lang="en-IE" sz="2800" b="0" i="1" dirty="0">
                        <a:latin typeface="Cambria Math"/>
                      </a:rPr>
                      <m:t>+ </m:t>
                    </m:r>
                    <m:r>
                      <a:rPr lang="en-IE" sz="2800" b="0" i="1" dirty="0" smtClean="0">
                        <a:latin typeface="Cambria Math"/>
                      </a:rPr>
                      <m:t>    </m:t>
                    </m:r>
                    <m:rad>
                      <m:radPr>
                        <m:degHide m:val="on"/>
                        <m:ctrlPr>
                          <a:rPr lang="en-IE" sz="2800" i="1" dirty="0">
                            <a:latin typeface="Cambria Math" panose="02040503050406030204" pitchFamily="18" charset="0"/>
                          </a:rPr>
                        </m:ctrlPr>
                      </m:radPr>
                      <m:deg/>
                      <m:e>
                        <m:r>
                          <a:rPr lang="en-IE" sz="2800" b="0" i="1" dirty="0">
                            <a:latin typeface="Cambria Math"/>
                          </a:rPr>
                          <m:t>18</m:t>
                        </m:r>
                      </m:e>
                    </m:rad>
                  </m:oMath>
                </a14:m>
                <a:r>
                  <a:rPr lang="en-IE" sz="2800" dirty="0" smtClean="0">
                    <a:latin typeface="Cambria" panose="02040503050406030204" pitchFamily="18" charset="0"/>
                  </a:rPr>
                  <a:t>         =     </a:t>
                </a:r>
                <a14:m>
                  <m:oMath xmlns:m="http://schemas.openxmlformats.org/officeDocument/2006/math">
                    <m:rad>
                      <m:radPr>
                        <m:degHide m:val="on"/>
                        <m:ctrlPr>
                          <a:rPr lang="en-IE" sz="2800" i="1" dirty="0">
                            <a:latin typeface="Cambria Math" panose="02040503050406030204" pitchFamily="18" charset="0"/>
                          </a:rPr>
                        </m:ctrlPr>
                      </m:radPr>
                      <m:deg/>
                      <m:e>
                        <m:r>
                          <a:rPr lang="en-IE" sz="2800" b="0" i="1" dirty="0">
                            <a:latin typeface="Cambria Math"/>
                          </a:rPr>
                          <m:t>50</m:t>
                        </m:r>
                      </m:e>
                    </m:rad>
                  </m:oMath>
                </a14:m>
                <a:endParaRPr lang="en-IE" sz="2800" dirty="0" smtClean="0">
                  <a:solidFill>
                    <a:srgbClr val="0070C0"/>
                  </a:solidFill>
                  <a:latin typeface="Cambria"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76400" y="5334669"/>
                <a:ext cx="5772150" cy="568169"/>
              </a:xfrm>
              <a:prstGeom prst="rect">
                <a:avLst/>
              </a:prstGeom>
              <a:blipFill rotWithShape="1">
                <a:blip r:embed="rId8"/>
                <a:stretch>
                  <a:fillRect b="-22772"/>
                </a:stretch>
              </a:blipFill>
              <a:ln w="47625">
                <a:solidFill>
                  <a:srgbClr val="0070C0"/>
                </a:solid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939079" y="1186186"/>
                <a:ext cx="2744280" cy="583045"/>
              </a:xfrm>
              <a:prstGeom prst="rect">
                <a:avLst/>
              </a:prstGeom>
              <a:solidFill>
                <a:schemeClr val="accent3">
                  <a:lumMod val="20000"/>
                  <a:lumOff val="80000"/>
                </a:schemeClr>
              </a:solidFill>
              <a:ln w="47625">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IE" sz="2800" i="1" smtClean="0">
                              <a:latin typeface="Cambria Math" panose="02040503050406030204" pitchFamily="18" charset="0"/>
                            </a:rPr>
                          </m:ctrlPr>
                        </m:radPr>
                        <m:deg/>
                        <m:e>
                          <m:r>
                            <a:rPr lang="en-IE" sz="2800" b="0" i="1" smtClean="0">
                              <a:latin typeface="Cambria Math"/>
                            </a:rPr>
                            <m:t>50</m:t>
                          </m:r>
                          <m:r>
                            <a:rPr lang="en-IE" sz="2800" b="0" i="1">
                              <a:latin typeface="Cambria Math"/>
                            </a:rPr>
                            <m:t> </m:t>
                          </m:r>
                        </m:e>
                      </m:rad>
                    </m:oMath>
                  </m:oMathPara>
                </a14:m>
                <a:endParaRPr lang="en-IE" sz="2800" dirty="0" smtClean="0">
                  <a:solidFill>
                    <a:srgbClr val="0070C0"/>
                  </a:solidFill>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939079" y="1186186"/>
                <a:ext cx="2744280" cy="583045"/>
              </a:xfrm>
              <a:prstGeom prst="rect">
                <a:avLst/>
              </a:prstGeom>
              <a:blipFill rotWithShape="1">
                <a:blip r:embed="rId9"/>
                <a:stretch>
                  <a:fillRect/>
                </a:stretch>
              </a:blipFill>
              <a:ln w="47625">
                <a:solidFill>
                  <a:srgbClr val="0070C0"/>
                </a:solid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409975" y="3779261"/>
                <a:ext cx="2921227" cy="531428"/>
              </a:xfrm>
              <a:prstGeom prst="rect">
                <a:avLst/>
              </a:prstGeom>
              <a:noFill/>
              <a:ln w="28575">
                <a:noFill/>
              </a:ln>
            </p:spPr>
            <p:txBody>
              <a:bodyPr wrap="square" rtlCol="0">
                <a:spAutoFit/>
              </a:bodyPr>
              <a:lstStyle/>
              <a:p>
                <a:r>
                  <a:rPr lang="en-IE" sz="2600" dirty="0" smtClean="0">
                    <a:latin typeface="Cambria" panose="02040503050406030204" pitchFamily="18" charset="0"/>
                  </a:rPr>
                  <a:t>    </a:t>
                </a:r>
                <a14:m>
                  <m:oMath xmlns:m="http://schemas.openxmlformats.org/officeDocument/2006/math">
                    <m:r>
                      <a:rPr lang="en-IE" sz="2600" b="0" i="0" dirty="0" smtClean="0">
                        <a:latin typeface="Cambria Math"/>
                      </a:rPr>
                      <m:t> </m:t>
                    </m:r>
                    <m:r>
                      <a:rPr lang="en-IE" sz="2600" b="0" i="1" dirty="0" smtClean="0">
                        <a:latin typeface="Cambria Math"/>
                      </a:rPr>
                      <m:t>   5</m:t>
                    </m:r>
                    <m:rad>
                      <m:radPr>
                        <m:degHide m:val="on"/>
                        <m:ctrlPr>
                          <a:rPr lang="en-IE" sz="2600" i="1" dirty="0" smtClean="0">
                            <a:latin typeface="Cambria Math" panose="02040503050406030204" pitchFamily="18" charset="0"/>
                          </a:rPr>
                        </m:ctrlPr>
                      </m:radPr>
                      <m:deg/>
                      <m:e>
                        <m:r>
                          <a:rPr lang="en-IE" sz="2600" b="0" i="1" dirty="0" smtClean="0">
                            <a:latin typeface="Cambria Math"/>
                          </a:rPr>
                          <m:t>2</m:t>
                        </m:r>
                      </m:e>
                    </m:rad>
                    <m:r>
                      <a:rPr lang="en-IE" sz="2600" b="0" i="0" dirty="0" smtClean="0">
                        <a:latin typeface="Cambria Math"/>
                      </a:rPr>
                      <m:t>       </m:t>
                    </m:r>
                  </m:oMath>
                </a14:m>
                <a:endParaRPr lang="en-IE" sz="2600" dirty="0" smtClean="0">
                  <a:latin typeface="Cambria"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409975" y="3779261"/>
                <a:ext cx="2921227" cy="531428"/>
              </a:xfrm>
              <a:prstGeom prst="rect">
                <a:avLst/>
              </a:prstGeom>
              <a:blipFill rotWithShape="1">
                <a:blip r:embed="rId10"/>
                <a:stretch>
                  <a:fillRect/>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62475" y="2083695"/>
                <a:ext cx="3376839" cy="547714"/>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IE" sz="2600" i="1" dirty="0" smtClean="0">
                              <a:latin typeface="Cambria Math" panose="02040503050406030204" pitchFamily="18" charset="0"/>
                            </a:rPr>
                          </m:ctrlPr>
                        </m:radPr>
                        <m:deg/>
                        <m:e>
                          <m:r>
                            <a:rPr lang="en-IE" sz="2600" b="0" i="1" dirty="0" smtClean="0">
                              <a:latin typeface="Cambria Math"/>
                            </a:rPr>
                            <m:t>25 </m:t>
                          </m:r>
                          <m:r>
                            <m:rPr>
                              <m:sty m:val="p"/>
                            </m:rPr>
                            <a:rPr lang="en-IE" sz="2600" b="0" i="0" dirty="0" smtClean="0">
                              <a:latin typeface="Cambria Math"/>
                            </a:rPr>
                            <m:t>x</m:t>
                          </m:r>
                          <m:r>
                            <a:rPr lang="en-IE" sz="2600" b="0" i="1" dirty="0" smtClean="0">
                              <a:latin typeface="Cambria Math"/>
                            </a:rPr>
                            <m:t> 2</m:t>
                          </m:r>
                        </m:e>
                      </m:rad>
                    </m:oMath>
                  </m:oMathPara>
                </a14:m>
                <a:endParaRPr lang="en-IE" sz="2600" dirty="0" smtClean="0">
                  <a:latin typeface="Cambria"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62475" y="2083695"/>
                <a:ext cx="3376839" cy="547714"/>
              </a:xfrm>
              <a:prstGeom prst="rect">
                <a:avLst/>
              </a:prstGeom>
              <a:blipFill rotWithShape="1">
                <a:blip r:embed="rId11"/>
                <a:stretch>
                  <a:fillRect/>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468714" y="2923182"/>
                <a:ext cx="5597925" cy="547714"/>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IE" sz="2600" i="1" dirty="0" smtClean="0">
                              <a:latin typeface="Cambria Math" panose="02040503050406030204" pitchFamily="18" charset="0"/>
                            </a:rPr>
                          </m:ctrlPr>
                        </m:radPr>
                        <m:deg/>
                        <m:e>
                          <m:r>
                            <a:rPr lang="en-IE" sz="2600" b="0" i="1" dirty="0" smtClean="0">
                              <a:latin typeface="Cambria Math"/>
                            </a:rPr>
                            <m:t>25 </m:t>
                          </m:r>
                        </m:e>
                      </m:rad>
                      <m:rad>
                        <m:radPr>
                          <m:degHide m:val="on"/>
                          <m:ctrlPr>
                            <a:rPr lang="en-IE" sz="2600" i="1" dirty="0" smtClean="0">
                              <a:latin typeface="Cambria Math" panose="02040503050406030204" pitchFamily="18" charset="0"/>
                            </a:rPr>
                          </m:ctrlPr>
                        </m:radPr>
                        <m:deg/>
                        <m:e>
                          <m:r>
                            <a:rPr lang="en-IE" sz="2600" b="0" i="1" dirty="0" smtClean="0">
                              <a:latin typeface="Cambria Math"/>
                            </a:rPr>
                            <m:t>2</m:t>
                          </m:r>
                        </m:e>
                      </m:rad>
                    </m:oMath>
                  </m:oMathPara>
                </a14:m>
                <a:endParaRPr lang="en-IE" sz="2600" dirty="0" smtClean="0">
                  <a:latin typeface="Cambria" panose="020405030504060302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468714" y="2923182"/>
                <a:ext cx="5597925" cy="547714"/>
              </a:xfrm>
              <a:prstGeom prst="rect">
                <a:avLst/>
              </a:prstGeom>
              <a:blipFill rotWithShape="1">
                <a:blip r:embed="rId12"/>
                <a:stretch>
                  <a:fillRect/>
                </a:stretch>
              </a:blipFill>
              <a:ln w="28575">
                <a:noFill/>
              </a:ln>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183824" y="4355286"/>
                <a:ext cx="1631951" cy="531428"/>
              </a:xfrm>
              <a:prstGeom prst="rect">
                <a:avLst/>
              </a:prstGeom>
              <a:noFill/>
              <a:ln w="28575">
                <a:noFill/>
              </a:ln>
            </p:spPr>
            <p:txBody>
              <a:bodyPr wrap="square" rtlCol="0">
                <a:spAutoFit/>
              </a:bodyPr>
              <a:lstStyle/>
              <a:p>
                <a:r>
                  <a:rPr lang="en-IE" sz="2600" dirty="0" smtClean="0">
                    <a:latin typeface="Cambria" panose="02040503050406030204" pitchFamily="18" charset="0"/>
                  </a:rPr>
                  <a:t>        5</a:t>
                </a:r>
                <a14:m>
                  <m:oMath xmlns:m="http://schemas.openxmlformats.org/officeDocument/2006/math">
                    <m:rad>
                      <m:radPr>
                        <m:degHide m:val="on"/>
                        <m:ctrlPr>
                          <a:rPr lang="en-IE" sz="2600" i="1">
                            <a:latin typeface="Cambria Math" panose="02040503050406030204" pitchFamily="18" charset="0"/>
                          </a:rPr>
                        </m:ctrlPr>
                      </m:radPr>
                      <m:deg/>
                      <m:e>
                        <m:r>
                          <a:rPr lang="en-IE" sz="2600" b="0" i="1">
                            <a:latin typeface="Cambria Math"/>
                          </a:rPr>
                          <m:t>2</m:t>
                        </m:r>
                      </m:e>
                    </m:rad>
                  </m:oMath>
                </a14:m>
                <a:endParaRPr lang="en-IE" sz="2600" dirty="0" smtClean="0">
                  <a:latin typeface="Cambria" panose="020405030504060302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183824" y="4355286"/>
                <a:ext cx="1631951" cy="531428"/>
              </a:xfrm>
              <a:prstGeom prst="rect">
                <a:avLst/>
              </a:prstGeom>
              <a:blipFill rotWithShape="1">
                <a:blip r:embed="rId13"/>
                <a:stretch>
                  <a:fillRect t="-3409" b="-26136"/>
                </a:stretch>
              </a:blipFill>
              <a:ln w="28575">
                <a:noFill/>
              </a:ln>
            </p:spPr>
            <p:txBody>
              <a:bodyPr/>
              <a:lstStyle/>
              <a:p>
                <a:r>
                  <a:rPr lang="en-IE">
                    <a:noFill/>
                  </a:rPr>
                  <a:t> </a:t>
                </a:r>
              </a:p>
            </p:txBody>
          </p:sp>
        </mc:Fallback>
      </mc:AlternateContent>
      <p:cxnSp>
        <p:nvCxnSpPr>
          <p:cNvPr id="3" name="Straight Connector 2"/>
          <p:cNvCxnSpPr/>
          <p:nvPr/>
        </p:nvCxnSpPr>
        <p:spPr bwMode="auto">
          <a:xfrm>
            <a:off x="4258356" y="1310122"/>
            <a:ext cx="0" cy="3576592"/>
          </a:xfrm>
          <a:prstGeom prst="line">
            <a:avLst/>
          </a:prstGeom>
          <a:solidFill>
            <a:schemeClr val="hlink">
              <a:alpha val="64999"/>
            </a:schemeClr>
          </a:solidFill>
          <a:ln w="508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56775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animBg="1"/>
      <p:bldP spid="9" grpId="0" animBg="1"/>
      <p:bldP spid="13" grpId="0"/>
      <p:bldP spid="15" grpId="0"/>
      <p:bldP spid="16"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76400" y="2286000"/>
            <a:ext cx="5562600" cy="1143000"/>
          </a:xfrm>
        </p:spPr>
        <p:txBody>
          <a:bodyPr>
            <a:normAutofit fontScale="90000"/>
          </a:bodyPr>
          <a:lstStyle/>
          <a:p>
            <a:pPr eaLnBrk="1" hangingPunct="1"/>
            <a:r>
              <a:rPr lang="en-US" altLang="en-US" b="1" smtClean="0">
                <a:solidFill>
                  <a:srgbClr val="FC2C1C"/>
                </a:solidFill>
              </a:rPr>
              <a:t>Squares &amp; Square Roots</a:t>
            </a:r>
          </a:p>
        </p:txBody>
      </p:sp>
    </p:spTree>
    <p:extLst>
      <p:ext uri="{BB962C8B-B14F-4D97-AF65-F5344CB8AC3E}">
        <p14:creationId xmlns:p14="http://schemas.microsoft.com/office/powerpoint/2010/main" val="1275517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3000" y="609600"/>
            <a:ext cx="7772400" cy="762000"/>
          </a:xfrm>
        </p:spPr>
        <p:txBody>
          <a:bodyPr>
            <a:normAutofit fontScale="90000"/>
          </a:bodyPr>
          <a:lstStyle/>
          <a:p>
            <a:pPr eaLnBrk="1" hangingPunct="1"/>
            <a:r>
              <a:rPr lang="en-US" altLang="en-US" sz="5400" b="1" smtClean="0">
                <a:solidFill>
                  <a:schemeClr val="folHlink"/>
                </a:solidFill>
              </a:rPr>
              <a:t>Square Number</a:t>
            </a:r>
            <a:endParaRPr lang="en-US" altLang="en-US" smtClean="0"/>
          </a:p>
        </p:txBody>
      </p:sp>
      <p:sp>
        <p:nvSpPr>
          <p:cNvPr id="5123" name="Rectangle 3"/>
          <p:cNvSpPr>
            <a:spLocks noGrp="1" noChangeArrowheads="1"/>
          </p:cNvSpPr>
          <p:nvPr>
            <p:ph type="body" idx="1"/>
          </p:nvPr>
        </p:nvSpPr>
        <p:spPr>
          <a:xfrm>
            <a:off x="2057400" y="1295400"/>
            <a:ext cx="6705600" cy="2971800"/>
          </a:xfrm>
        </p:spPr>
        <p:txBody>
          <a:bodyPr/>
          <a:lstStyle/>
          <a:p>
            <a:pPr algn="r" eaLnBrk="1" hangingPunct="1"/>
            <a:r>
              <a:rPr lang="en-US" altLang="en-US" b="1" smtClean="0">
                <a:solidFill>
                  <a:schemeClr val="accent2"/>
                </a:solidFill>
              </a:rPr>
              <a:t>Also called a </a:t>
            </a:r>
            <a:r>
              <a:rPr lang="ja-JP" altLang="en-US" b="1" smtClean="0">
                <a:solidFill>
                  <a:schemeClr val="accent2"/>
                </a:solidFill>
              </a:rPr>
              <a:t>“</a:t>
            </a:r>
            <a:r>
              <a:rPr lang="en-US" altLang="ja-JP" b="1" i="1" smtClean="0">
                <a:solidFill>
                  <a:srgbClr val="FC2C1C"/>
                </a:solidFill>
              </a:rPr>
              <a:t>perfect square</a:t>
            </a:r>
            <a:r>
              <a:rPr lang="ja-JP" altLang="en-US" b="1" smtClean="0">
                <a:solidFill>
                  <a:schemeClr val="accent2"/>
                </a:solidFill>
              </a:rPr>
              <a:t>”</a:t>
            </a:r>
            <a:endParaRPr lang="en-US" altLang="ja-JP" b="1" smtClean="0">
              <a:solidFill>
                <a:schemeClr val="accent2"/>
              </a:solidFill>
            </a:endParaRPr>
          </a:p>
          <a:p>
            <a:pPr algn="r" eaLnBrk="1" hangingPunct="1"/>
            <a:r>
              <a:rPr lang="en-US" altLang="en-US" b="1" smtClean="0">
                <a:solidFill>
                  <a:schemeClr val="accent2"/>
                </a:solidFill>
              </a:rPr>
              <a:t>A number that is the square of a whole number</a:t>
            </a:r>
          </a:p>
          <a:p>
            <a:pPr algn="r" eaLnBrk="1" hangingPunct="1"/>
            <a:r>
              <a:rPr lang="en-US" altLang="en-US" b="1" smtClean="0">
                <a:solidFill>
                  <a:schemeClr val="accent2"/>
                </a:solidFill>
              </a:rPr>
              <a:t>Can be represented by arranging objects in a square.</a:t>
            </a:r>
            <a:endParaRPr lang="en-US" altLang="en-US" smtClean="0">
              <a:solidFill>
                <a:schemeClr val="accent2"/>
              </a:solidFill>
            </a:endParaRPr>
          </a:p>
        </p:txBody>
      </p:sp>
      <p:pic>
        <p:nvPicPr>
          <p:cNvPr id="5124" name="Picture 4" descr="4-15"/>
          <p:cNvPicPr>
            <a:picLocks noChangeAspect="1" noChangeArrowheads="1"/>
          </p:cNvPicPr>
          <p:nvPr/>
        </p:nvPicPr>
        <p:blipFill>
          <a:blip r:embed="rId3">
            <a:extLst>
              <a:ext uri="{28A0092B-C50C-407E-A947-70E740481C1C}">
                <a14:useLocalDpi xmlns:a14="http://schemas.microsoft.com/office/drawing/2010/main" val="0"/>
              </a:ext>
            </a:extLst>
          </a:blip>
          <a:srcRect l="26042" r="1720" b="53719"/>
          <a:stretch>
            <a:fillRect/>
          </a:stretch>
        </p:blipFill>
        <p:spPr bwMode="auto">
          <a:xfrm>
            <a:off x="1219200" y="4267200"/>
            <a:ext cx="6400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737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Square Numbers</a:t>
            </a:r>
            <a:endParaRPr lang="en-US" altLang="en-US" smtClean="0"/>
          </a:p>
        </p:txBody>
      </p:sp>
      <p:pic>
        <p:nvPicPr>
          <p:cNvPr id="7171" name="Picture 3" descr="mul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95400"/>
            <a:ext cx="57912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971800" y="2133600"/>
            <a:ext cx="609600" cy="5334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3" name="Rectangle 5"/>
          <p:cNvSpPr>
            <a:spLocks noChangeArrowheads="1"/>
          </p:cNvSpPr>
          <p:nvPr/>
        </p:nvSpPr>
        <p:spPr bwMode="auto">
          <a:xfrm>
            <a:off x="3581400" y="2667000"/>
            <a:ext cx="5334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4" name="Rectangle 6"/>
          <p:cNvSpPr>
            <a:spLocks noChangeArrowheads="1"/>
          </p:cNvSpPr>
          <p:nvPr/>
        </p:nvSpPr>
        <p:spPr bwMode="auto">
          <a:xfrm>
            <a:off x="5867400" y="4572000"/>
            <a:ext cx="5334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5" name="Rectangle 7"/>
          <p:cNvSpPr>
            <a:spLocks noChangeArrowheads="1"/>
          </p:cNvSpPr>
          <p:nvPr/>
        </p:nvSpPr>
        <p:spPr bwMode="auto">
          <a:xfrm>
            <a:off x="6400800" y="5029200"/>
            <a:ext cx="5334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6" name="Rectangle 8"/>
          <p:cNvSpPr>
            <a:spLocks noChangeArrowheads="1"/>
          </p:cNvSpPr>
          <p:nvPr/>
        </p:nvSpPr>
        <p:spPr bwMode="auto">
          <a:xfrm>
            <a:off x="6934200" y="5486400"/>
            <a:ext cx="6096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7" name="Rectangle 9"/>
          <p:cNvSpPr>
            <a:spLocks noChangeArrowheads="1"/>
          </p:cNvSpPr>
          <p:nvPr/>
        </p:nvSpPr>
        <p:spPr bwMode="auto">
          <a:xfrm>
            <a:off x="7543800" y="5943600"/>
            <a:ext cx="5334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8" name="Rectangle 10"/>
          <p:cNvSpPr>
            <a:spLocks noChangeArrowheads="1"/>
          </p:cNvSpPr>
          <p:nvPr/>
        </p:nvSpPr>
        <p:spPr bwMode="auto">
          <a:xfrm>
            <a:off x="4114800" y="3124200"/>
            <a:ext cx="6096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79" name="Rectangle 11"/>
          <p:cNvSpPr>
            <a:spLocks noChangeArrowheads="1"/>
          </p:cNvSpPr>
          <p:nvPr/>
        </p:nvSpPr>
        <p:spPr bwMode="auto">
          <a:xfrm>
            <a:off x="4724400" y="3581400"/>
            <a:ext cx="533400" cy="4572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7180" name="Rectangle 12"/>
          <p:cNvSpPr>
            <a:spLocks noChangeArrowheads="1"/>
          </p:cNvSpPr>
          <p:nvPr/>
        </p:nvSpPr>
        <p:spPr bwMode="auto">
          <a:xfrm>
            <a:off x="5257800" y="4038600"/>
            <a:ext cx="533400" cy="533400"/>
          </a:xfrm>
          <a:prstGeom prst="rect">
            <a:avLst/>
          </a:prstGeom>
          <a:solidFill>
            <a:srgbClr val="00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925953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457200"/>
            <a:ext cx="7772400" cy="1524000"/>
          </a:xfrm>
        </p:spPr>
        <p:txBody>
          <a:bodyPr/>
          <a:lstStyle/>
          <a:p>
            <a:pPr eaLnBrk="1" hangingPunct="1"/>
            <a:r>
              <a:rPr lang="en-US" altLang="en-US" sz="4800" b="1" smtClean="0">
                <a:solidFill>
                  <a:schemeClr val="folHlink"/>
                </a:solidFill>
              </a:rPr>
              <a:t>Square Numbers</a:t>
            </a:r>
            <a:br>
              <a:rPr lang="en-US" altLang="en-US" sz="4800" b="1" smtClean="0">
                <a:solidFill>
                  <a:schemeClr val="folHlink"/>
                </a:solidFill>
              </a:rPr>
            </a:br>
            <a:endParaRPr lang="en-US" altLang="en-US" sz="4000" smtClean="0"/>
          </a:p>
        </p:txBody>
      </p:sp>
      <p:sp>
        <p:nvSpPr>
          <p:cNvPr id="9219" name="Rectangle 3"/>
          <p:cNvSpPr>
            <a:spLocks noGrp="1" noChangeArrowheads="1"/>
          </p:cNvSpPr>
          <p:nvPr>
            <p:ph type="body" idx="1"/>
          </p:nvPr>
        </p:nvSpPr>
        <p:spPr>
          <a:xfrm>
            <a:off x="1447800" y="1600200"/>
            <a:ext cx="3276600" cy="4724400"/>
          </a:xfrm>
        </p:spPr>
        <p:txBody>
          <a:bodyPr/>
          <a:lstStyle/>
          <a:p>
            <a:pPr eaLnBrk="1" hangingPunct="1"/>
            <a:r>
              <a:rPr lang="en-US" altLang="en-US" sz="3600" b="1" smtClean="0"/>
              <a:t> 1 x 1 = </a:t>
            </a:r>
            <a:r>
              <a:rPr lang="en-US" altLang="en-US" sz="3600" b="1" smtClean="0">
                <a:solidFill>
                  <a:srgbClr val="FC2C1C"/>
                </a:solidFill>
              </a:rPr>
              <a:t>1</a:t>
            </a:r>
          </a:p>
          <a:p>
            <a:pPr eaLnBrk="1" hangingPunct="1"/>
            <a:r>
              <a:rPr lang="en-US" altLang="en-US" sz="3600" b="1" smtClean="0"/>
              <a:t> 2 x 2 = </a:t>
            </a:r>
            <a:r>
              <a:rPr lang="en-US" altLang="en-US" sz="3600" b="1" smtClean="0">
                <a:solidFill>
                  <a:srgbClr val="FC2C1C"/>
                </a:solidFill>
              </a:rPr>
              <a:t>4</a:t>
            </a:r>
          </a:p>
          <a:p>
            <a:pPr eaLnBrk="1" hangingPunct="1"/>
            <a:r>
              <a:rPr lang="en-US" altLang="en-US" sz="3600" b="1" smtClean="0"/>
              <a:t> 3 x 3 = </a:t>
            </a:r>
            <a:r>
              <a:rPr lang="en-US" altLang="en-US" sz="3600" b="1" smtClean="0">
                <a:solidFill>
                  <a:srgbClr val="FC2C1C"/>
                </a:solidFill>
              </a:rPr>
              <a:t>9</a:t>
            </a:r>
          </a:p>
          <a:p>
            <a:pPr eaLnBrk="1" hangingPunct="1"/>
            <a:r>
              <a:rPr lang="en-US" altLang="en-US" sz="3600" b="1" smtClean="0"/>
              <a:t> 4 x 4 = </a:t>
            </a:r>
            <a:r>
              <a:rPr lang="en-US" altLang="en-US" sz="3600" b="1" smtClean="0">
                <a:solidFill>
                  <a:srgbClr val="FC2C1C"/>
                </a:solidFill>
              </a:rPr>
              <a:t>16</a:t>
            </a:r>
          </a:p>
        </p:txBody>
      </p:sp>
    </p:spTree>
    <p:extLst>
      <p:ext uri="{BB962C8B-B14F-4D97-AF65-F5344CB8AC3E}">
        <p14:creationId xmlns:p14="http://schemas.microsoft.com/office/powerpoint/2010/main" val="3242426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457200"/>
            <a:ext cx="7772400" cy="1143000"/>
          </a:xfrm>
        </p:spPr>
        <p:txBody>
          <a:bodyPr>
            <a:normAutofit fontScale="90000"/>
          </a:bodyPr>
          <a:lstStyle/>
          <a:p>
            <a:pPr eaLnBrk="1" hangingPunct="1"/>
            <a:r>
              <a:rPr lang="en-US" altLang="en-US" sz="4800" b="1" smtClean="0">
                <a:solidFill>
                  <a:schemeClr val="folHlink"/>
                </a:solidFill>
              </a:rPr>
              <a:t/>
            </a:r>
            <a:br>
              <a:rPr lang="en-US" altLang="en-US" sz="4800" b="1" smtClean="0">
                <a:solidFill>
                  <a:schemeClr val="folHlink"/>
                </a:solidFill>
              </a:rPr>
            </a:br>
            <a:r>
              <a:rPr lang="en-US" altLang="en-US" sz="4800" b="1" smtClean="0">
                <a:solidFill>
                  <a:schemeClr val="folHlink"/>
                </a:solidFill>
              </a:rPr>
              <a:t>Square Numbers</a:t>
            </a:r>
            <a:br>
              <a:rPr lang="en-US" altLang="en-US" sz="4800" b="1" smtClean="0">
                <a:solidFill>
                  <a:schemeClr val="folHlink"/>
                </a:solidFill>
              </a:rPr>
            </a:br>
            <a:endParaRPr lang="en-US" altLang="en-US" sz="4000" smtClean="0"/>
          </a:p>
        </p:txBody>
      </p:sp>
      <p:sp>
        <p:nvSpPr>
          <p:cNvPr id="11267" name="Rectangle 3"/>
          <p:cNvSpPr>
            <a:spLocks noGrp="1" noChangeArrowheads="1"/>
          </p:cNvSpPr>
          <p:nvPr>
            <p:ph type="body" idx="1"/>
          </p:nvPr>
        </p:nvSpPr>
        <p:spPr>
          <a:xfrm>
            <a:off x="1447800" y="1600200"/>
            <a:ext cx="6477000" cy="4724400"/>
          </a:xfrm>
        </p:spPr>
        <p:txBody>
          <a:bodyPr/>
          <a:lstStyle/>
          <a:p>
            <a:pPr eaLnBrk="1" hangingPunct="1"/>
            <a:r>
              <a:rPr lang="en-US" altLang="en-US" sz="3600" b="1" smtClean="0"/>
              <a:t> 1 x 1 = </a:t>
            </a:r>
            <a:r>
              <a:rPr lang="en-US" altLang="en-US" sz="3600" b="1" smtClean="0">
                <a:solidFill>
                  <a:srgbClr val="FC2C1C"/>
                </a:solidFill>
              </a:rPr>
              <a:t>1</a:t>
            </a:r>
          </a:p>
          <a:p>
            <a:pPr eaLnBrk="1" hangingPunct="1"/>
            <a:r>
              <a:rPr lang="en-US" altLang="en-US" sz="3600" b="1" smtClean="0"/>
              <a:t> 2 x 2 = </a:t>
            </a:r>
            <a:r>
              <a:rPr lang="en-US" altLang="en-US" sz="3600" b="1" smtClean="0">
                <a:solidFill>
                  <a:srgbClr val="FC2C1C"/>
                </a:solidFill>
              </a:rPr>
              <a:t>4</a:t>
            </a:r>
          </a:p>
          <a:p>
            <a:pPr eaLnBrk="1" hangingPunct="1"/>
            <a:r>
              <a:rPr lang="en-US" altLang="en-US" sz="3600" b="1" smtClean="0"/>
              <a:t> 3 x 3 = </a:t>
            </a:r>
            <a:r>
              <a:rPr lang="en-US" altLang="en-US" sz="3600" b="1" smtClean="0">
                <a:solidFill>
                  <a:srgbClr val="FC2C1C"/>
                </a:solidFill>
              </a:rPr>
              <a:t>9</a:t>
            </a:r>
          </a:p>
          <a:p>
            <a:pPr eaLnBrk="1" hangingPunct="1"/>
            <a:r>
              <a:rPr lang="en-US" altLang="en-US" sz="3600" b="1" smtClean="0"/>
              <a:t> 4 x 4 = </a:t>
            </a:r>
            <a:r>
              <a:rPr lang="en-US" altLang="en-US" sz="3600" b="1" smtClean="0">
                <a:solidFill>
                  <a:srgbClr val="FC2C1C"/>
                </a:solidFill>
              </a:rPr>
              <a:t>16</a:t>
            </a:r>
          </a:p>
          <a:p>
            <a:pPr eaLnBrk="1" hangingPunct="1">
              <a:buFont typeface="Wingdings" panose="05000000000000000000" pitchFamily="2" charset="2"/>
              <a:buNone/>
            </a:pPr>
            <a:r>
              <a:rPr lang="en-US" altLang="en-US" sz="3600" b="1" i="1" smtClean="0">
                <a:solidFill>
                  <a:schemeClr val="folHlink"/>
                </a:solidFill>
              </a:rPr>
              <a:t>Activity: </a:t>
            </a:r>
            <a:r>
              <a:rPr lang="en-US" altLang="en-US" sz="3600" b="1" i="1" smtClean="0">
                <a:solidFill>
                  <a:srgbClr val="3366FF"/>
                </a:solidFill>
              </a:rPr>
              <a:t> </a:t>
            </a:r>
          </a:p>
          <a:p>
            <a:pPr eaLnBrk="1" hangingPunct="1">
              <a:buFont typeface="Wingdings" panose="05000000000000000000" pitchFamily="2" charset="2"/>
              <a:buNone/>
            </a:pPr>
            <a:r>
              <a:rPr lang="en-US" altLang="en-US" sz="3600" b="1" i="1" smtClean="0">
                <a:solidFill>
                  <a:srgbClr val="3366FF"/>
                </a:solidFill>
              </a:rPr>
              <a:t>Calculate the perfect </a:t>
            </a:r>
          </a:p>
          <a:p>
            <a:pPr eaLnBrk="1" hangingPunct="1">
              <a:buFont typeface="Wingdings" panose="05000000000000000000" pitchFamily="2" charset="2"/>
              <a:buNone/>
            </a:pPr>
            <a:r>
              <a:rPr lang="en-US" altLang="en-US" sz="3600" b="1" i="1" smtClean="0">
                <a:solidFill>
                  <a:srgbClr val="3366FF"/>
                </a:solidFill>
              </a:rPr>
              <a:t>squares up to 15</a:t>
            </a:r>
            <a:r>
              <a:rPr lang="en-US" altLang="en-US" sz="3600" b="1" i="1" baseline="30000" smtClean="0">
                <a:solidFill>
                  <a:srgbClr val="3366FF"/>
                </a:solidFill>
              </a:rPr>
              <a:t>2</a:t>
            </a:r>
            <a:r>
              <a:rPr lang="en-US" altLang="en-US" sz="3600" b="1" i="1" smtClean="0">
                <a:solidFill>
                  <a:srgbClr val="3366FF"/>
                </a:solidFill>
              </a:rPr>
              <a:t>…</a:t>
            </a:r>
          </a:p>
        </p:txBody>
      </p:sp>
    </p:spTree>
    <p:extLst>
      <p:ext uri="{BB962C8B-B14F-4D97-AF65-F5344CB8AC3E}">
        <p14:creationId xmlns:p14="http://schemas.microsoft.com/office/powerpoint/2010/main" val="2760234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332" y="352697"/>
            <a:ext cx="7773338" cy="679269"/>
          </a:xfrm>
        </p:spPr>
        <p:txBody>
          <a:bodyPr>
            <a:normAutofit fontScale="90000"/>
          </a:bodyPr>
          <a:lstStyle/>
          <a:p>
            <a:pPr algn="ctr"/>
            <a:r>
              <a:rPr lang="en-US" b="1" dirty="0">
                <a:latin typeface="Tahoma" panose="020B0604030504040204" pitchFamily="34" charset="0"/>
                <a:ea typeface="Tahoma" panose="020B0604030504040204" pitchFamily="34" charset="0"/>
                <a:cs typeface="Tahoma" panose="020B0604030504040204" pitchFamily="34" charset="0"/>
              </a:rPr>
              <a:t>OBJECTIVES</a:t>
            </a:r>
            <a:endParaRPr lang="en-US" dirty="0"/>
          </a:p>
        </p:txBody>
      </p:sp>
      <p:sp>
        <p:nvSpPr>
          <p:cNvPr id="5" name="Content Placeholder 4"/>
          <p:cNvSpPr>
            <a:spLocks noGrp="1"/>
          </p:cNvSpPr>
          <p:nvPr>
            <p:ph sz="quarter" idx="4294967295"/>
          </p:nvPr>
        </p:nvSpPr>
        <p:spPr>
          <a:xfrm>
            <a:off x="685330" y="1149531"/>
            <a:ext cx="7772870" cy="5381898"/>
          </a:xfrm>
        </p:spPr>
        <p:txBody>
          <a:bodyPr>
            <a:normAutofit/>
          </a:bodyPr>
          <a:lstStyle/>
          <a:p>
            <a:pPr marL="0" indent="0" algn="just">
              <a:buNone/>
            </a:pPr>
            <a:r>
              <a:rPr lang="en-US" sz="2800" cap="none"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After the successful discussion in class, students will be able to:</a:t>
            </a:r>
          </a:p>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Define different types of numbers (natural, integers, prime, rational and irrational real numbers)</a:t>
            </a:r>
            <a:endParaRPr lang="en-US" sz="2800" cap="none" dirty="0" smtClean="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Distinguish between </a:t>
            </a:r>
            <a:r>
              <a:rPr lang="en-US" dirty="0">
                <a:latin typeface="Tahoma" panose="020B0604030504040204" pitchFamily="34" charset="0"/>
                <a:ea typeface="Tahoma" panose="020B0604030504040204" pitchFamily="34" charset="0"/>
                <a:cs typeface="Tahoma" panose="020B0604030504040204" pitchFamily="34" charset="0"/>
              </a:rPr>
              <a:t>rational and irrational </a:t>
            </a:r>
            <a:r>
              <a:rPr lang="en-US" dirty="0" smtClean="0">
                <a:latin typeface="Tahoma" panose="020B0604030504040204" pitchFamily="34" charset="0"/>
                <a:ea typeface="Tahoma" panose="020B0604030504040204" pitchFamily="34" charset="0"/>
                <a:cs typeface="Tahoma" panose="020B0604030504040204" pitchFamily="34" charset="0"/>
              </a:rPr>
              <a:t>numbers</a:t>
            </a:r>
            <a:endParaRPr lang="en-US" sz="2800" cap="none" dirty="0" smtClean="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Perform basic mathematical operations using different types of numbers</a:t>
            </a:r>
          </a:p>
          <a:p>
            <a:pPr algn="just">
              <a:buFont typeface="Wingdings" panose="05000000000000000000" pitchFamily="2" charset="2"/>
              <a:buChar char="§"/>
            </a:pPr>
            <a:r>
              <a:rPr lang="en-US" sz="2800" cap="none" dirty="0" smtClean="0">
                <a:latin typeface="Tahoma" panose="020B0604030504040204" pitchFamily="34" charset="0"/>
                <a:ea typeface="Tahoma" panose="020B0604030504040204" pitchFamily="34" charset="0"/>
                <a:cs typeface="Tahoma" panose="020B0604030504040204" pitchFamily="34" charset="0"/>
              </a:rPr>
              <a:t>Calculate squares, square roots, cubes and cube roots of numbers</a:t>
            </a:r>
          </a:p>
          <a:p>
            <a:pPr algn="just"/>
            <a:endParaRPr lang="en-US" sz="2800" cap="none" dirty="0">
              <a:latin typeface="Tahoma" panose="020B0604030504040204" pitchFamily="34" charset="0"/>
              <a:ea typeface="Tahoma" panose="020B0604030504040204" pitchFamily="34" charset="0"/>
              <a:cs typeface="Tahoma" panose="020B0604030504040204" pitchFamily="34" charset="0"/>
            </a:endParaRPr>
          </a:p>
          <a:p>
            <a:pPr algn="just"/>
            <a:endParaRPr lang="en-US" sz="2800" cap="none" dirty="0">
              <a:latin typeface="Tahoma" panose="020B0604030504040204" pitchFamily="34" charset="0"/>
              <a:ea typeface="Tahoma" panose="020B0604030504040204" pitchFamily="34" charset="0"/>
              <a:cs typeface="Tahoma" panose="020B0604030504040204" pitchFamily="34" charset="0"/>
            </a:endParaRPr>
          </a:p>
          <a:p>
            <a:pPr algn="just"/>
            <a:endParaRPr lang="en-US" sz="2800" cap="none" dirty="0" smtClean="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101992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457200"/>
            <a:ext cx="7772400" cy="1143000"/>
          </a:xfrm>
        </p:spPr>
        <p:txBody>
          <a:bodyPr/>
          <a:lstStyle/>
          <a:p>
            <a:pPr eaLnBrk="1" hangingPunct="1"/>
            <a:r>
              <a:rPr lang="en-US" altLang="en-US" sz="4800" b="1" smtClean="0">
                <a:solidFill>
                  <a:schemeClr val="folHlink"/>
                </a:solidFill>
              </a:rPr>
              <a:t>Square Numbers</a:t>
            </a:r>
            <a:endParaRPr lang="en-US" altLang="en-US" sz="4000" smtClean="0"/>
          </a:p>
        </p:txBody>
      </p:sp>
      <p:sp>
        <p:nvSpPr>
          <p:cNvPr id="108547" name="Rectangle 3"/>
          <p:cNvSpPr>
            <a:spLocks noGrp="1" noChangeArrowheads="1"/>
          </p:cNvSpPr>
          <p:nvPr>
            <p:ph type="body" idx="1"/>
          </p:nvPr>
        </p:nvSpPr>
        <p:spPr>
          <a:xfrm>
            <a:off x="1447800" y="1600200"/>
            <a:ext cx="3429000" cy="5257800"/>
          </a:xfrm>
        </p:spPr>
        <p:txBody>
          <a:bodyPr/>
          <a:lstStyle/>
          <a:p>
            <a:pPr eaLnBrk="1" hangingPunct="1"/>
            <a:r>
              <a:rPr lang="en-US" altLang="en-US" sz="3600" b="1" smtClean="0"/>
              <a:t> 1 x 1 = </a:t>
            </a:r>
            <a:r>
              <a:rPr lang="en-US" altLang="en-US" sz="3600" b="1" smtClean="0">
                <a:solidFill>
                  <a:srgbClr val="FC2C1C"/>
                </a:solidFill>
              </a:rPr>
              <a:t>1</a:t>
            </a:r>
          </a:p>
          <a:p>
            <a:pPr eaLnBrk="1" hangingPunct="1"/>
            <a:r>
              <a:rPr lang="en-US" altLang="en-US" sz="3600" b="1" smtClean="0"/>
              <a:t> 2 x 2 = </a:t>
            </a:r>
            <a:r>
              <a:rPr lang="en-US" altLang="en-US" sz="3600" b="1" smtClean="0">
                <a:solidFill>
                  <a:srgbClr val="FC2C1C"/>
                </a:solidFill>
              </a:rPr>
              <a:t>4</a:t>
            </a:r>
          </a:p>
          <a:p>
            <a:pPr eaLnBrk="1" hangingPunct="1"/>
            <a:r>
              <a:rPr lang="en-US" altLang="en-US" sz="3600" b="1" smtClean="0"/>
              <a:t> 3 x 3 = </a:t>
            </a:r>
            <a:r>
              <a:rPr lang="en-US" altLang="en-US" sz="3600" b="1" smtClean="0">
                <a:solidFill>
                  <a:srgbClr val="FC2C1C"/>
                </a:solidFill>
              </a:rPr>
              <a:t>9</a:t>
            </a:r>
          </a:p>
          <a:p>
            <a:pPr eaLnBrk="1" hangingPunct="1"/>
            <a:r>
              <a:rPr lang="en-US" altLang="en-US" sz="3600" b="1" smtClean="0"/>
              <a:t> 4 x 4 = </a:t>
            </a:r>
            <a:r>
              <a:rPr lang="en-US" altLang="en-US" sz="3600" b="1" smtClean="0">
                <a:solidFill>
                  <a:srgbClr val="FC2C1C"/>
                </a:solidFill>
              </a:rPr>
              <a:t>16</a:t>
            </a:r>
          </a:p>
          <a:p>
            <a:pPr eaLnBrk="1" hangingPunct="1"/>
            <a:r>
              <a:rPr lang="en-US" altLang="en-US" sz="3600" b="1" smtClean="0">
                <a:solidFill>
                  <a:srgbClr val="FC2C1C"/>
                </a:solidFill>
              </a:rPr>
              <a:t> </a:t>
            </a:r>
            <a:r>
              <a:rPr lang="en-US" altLang="en-US" sz="3600" b="1" smtClean="0"/>
              <a:t>5 x 5 = </a:t>
            </a:r>
            <a:r>
              <a:rPr lang="en-US" altLang="en-US" sz="3600" b="1" smtClean="0">
                <a:solidFill>
                  <a:srgbClr val="FC2C1C"/>
                </a:solidFill>
              </a:rPr>
              <a:t>25</a:t>
            </a:r>
          </a:p>
          <a:p>
            <a:pPr eaLnBrk="1" hangingPunct="1"/>
            <a:r>
              <a:rPr lang="en-US" altLang="en-US" sz="3600" b="1" smtClean="0">
                <a:solidFill>
                  <a:srgbClr val="FC2C1C"/>
                </a:solidFill>
              </a:rPr>
              <a:t> </a:t>
            </a:r>
            <a:r>
              <a:rPr lang="en-US" altLang="en-US" sz="3600" b="1" smtClean="0"/>
              <a:t>6 x 6 = </a:t>
            </a:r>
            <a:r>
              <a:rPr lang="en-US" altLang="en-US" sz="3600" b="1" smtClean="0">
                <a:solidFill>
                  <a:srgbClr val="FC2C1C"/>
                </a:solidFill>
              </a:rPr>
              <a:t>36</a:t>
            </a:r>
          </a:p>
          <a:p>
            <a:pPr eaLnBrk="1" hangingPunct="1"/>
            <a:r>
              <a:rPr lang="en-US" altLang="en-US" sz="3600" b="1" smtClean="0">
                <a:solidFill>
                  <a:srgbClr val="FC2C1C"/>
                </a:solidFill>
              </a:rPr>
              <a:t> </a:t>
            </a:r>
            <a:r>
              <a:rPr lang="en-US" altLang="en-US" sz="3600" b="1" smtClean="0"/>
              <a:t>7 x 7 = </a:t>
            </a:r>
            <a:r>
              <a:rPr lang="en-US" altLang="en-US" sz="3600" b="1" smtClean="0">
                <a:solidFill>
                  <a:srgbClr val="FC2C1C"/>
                </a:solidFill>
              </a:rPr>
              <a:t>49</a:t>
            </a:r>
          </a:p>
          <a:p>
            <a:pPr eaLnBrk="1" hangingPunct="1"/>
            <a:r>
              <a:rPr lang="en-US" altLang="en-US" sz="3600" b="1" smtClean="0">
                <a:solidFill>
                  <a:srgbClr val="FC2C1C"/>
                </a:solidFill>
              </a:rPr>
              <a:t> </a:t>
            </a:r>
            <a:r>
              <a:rPr lang="en-US" altLang="en-US" sz="3600" b="1" smtClean="0"/>
              <a:t>8 x 8 = </a:t>
            </a:r>
            <a:r>
              <a:rPr lang="en-US" altLang="en-US" sz="3600" b="1" smtClean="0">
                <a:solidFill>
                  <a:srgbClr val="FC2C1C"/>
                </a:solidFill>
              </a:rPr>
              <a:t>64</a:t>
            </a:r>
          </a:p>
        </p:txBody>
      </p:sp>
      <p:sp>
        <p:nvSpPr>
          <p:cNvPr id="108548" name="Rectangle 4"/>
          <p:cNvSpPr>
            <a:spLocks noChangeArrowheads="1"/>
          </p:cNvSpPr>
          <p:nvPr/>
        </p:nvSpPr>
        <p:spPr bwMode="auto">
          <a:xfrm>
            <a:off x="5257800" y="1600200"/>
            <a:ext cx="3733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chemeClr val="accent2"/>
              </a:buClr>
              <a:buSzPct val="90000"/>
              <a:buFont typeface="Wingdings" panose="05000000000000000000" pitchFamily="2" charset="2"/>
              <a:buChar char=""/>
            </a:pPr>
            <a:r>
              <a:rPr lang="en-US" altLang="en-US" sz="3600" b="1">
                <a:latin typeface="Trebuchet MS" panose="020B0603020202020204" pitchFamily="34" charset="0"/>
              </a:rPr>
              <a:t> 9 x 9 = </a:t>
            </a:r>
            <a:r>
              <a:rPr lang="en-US" altLang="en-US" sz="3600" b="1">
                <a:solidFill>
                  <a:srgbClr val="FC2C1C"/>
                </a:solidFill>
                <a:latin typeface="Trebuchet MS" panose="020B0603020202020204" pitchFamily="34" charset="0"/>
              </a:rPr>
              <a:t>81</a:t>
            </a:r>
          </a:p>
          <a:p>
            <a:pPr eaLnBrk="1" hangingPunct="1">
              <a:spcBef>
                <a:spcPct val="20000"/>
              </a:spcBef>
              <a:buClr>
                <a:schemeClr val="accent2"/>
              </a:buClr>
              <a:buSzPct val="90000"/>
              <a:buFont typeface="Wingdings" panose="05000000000000000000" pitchFamily="2" charset="2"/>
              <a:buChar char=""/>
            </a:pPr>
            <a:r>
              <a:rPr lang="en-US" altLang="en-US" sz="3600" b="1">
                <a:latin typeface="Trebuchet MS" panose="020B0603020202020204" pitchFamily="34" charset="0"/>
              </a:rPr>
              <a:t> 10 x 10 = </a:t>
            </a:r>
            <a:r>
              <a:rPr lang="en-US" altLang="en-US" sz="3600" b="1">
                <a:solidFill>
                  <a:srgbClr val="FC2C1C"/>
                </a:solidFill>
                <a:latin typeface="Trebuchet MS" panose="020B0603020202020204" pitchFamily="34" charset="0"/>
              </a:rPr>
              <a:t>100</a:t>
            </a:r>
          </a:p>
          <a:p>
            <a:pPr eaLnBrk="1" hangingPunct="1">
              <a:spcBef>
                <a:spcPct val="20000"/>
              </a:spcBef>
              <a:buClr>
                <a:schemeClr val="accent2"/>
              </a:buClr>
              <a:buSzPct val="90000"/>
              <a:buFont typeface="Wingdings" panose="05000000000000000000" pitchFamily="2" charset="2"/>
              <a:buChar char=""/>
            </a:pPr>
            <a:r>
              <a:rPr lang="en-US" altLang="en-US" sz="3600" b="1">
                <a:latin typeface="Trebuchet MS" panose="020B0603020202020204" pitchFamily="34" charset="0"/>
              </a:rPr>
              <a:t> 11 x 11 = </a:t>
            </a:r>
            <a:r>
              <a:rPr lang="en-US" altLang="en-US" sz="3600" b="1">
                <a:solidFill>
                  <a:srgbClr val="FC2C1C"/>
                </a:solidFill>
                <a:latin typeface="Trebuchet MS" panose="020B0603020202020204" pitchFamily="34" charset="0"/>
              </a:rPr>
              <a:t>121</a:t>
            </a:r>
          </a:p>
          <a:p>
            <a:pPr eaLnBrk="1" hangingPunct="1">
              <a:spcBef>
                <a:spcPct val="20000"/>
              </a:spcBef>
              <a:buClr>
                <a:schemeClr val="accent2"/>
              </a:buClr>
              <a:buSzPct val="90000"/>
              <a:buFont typeface="Wingdings" panose="05000000000000000000" pitchFamily="2" charset="2"/>
              <a:buChar char=""/>
            </a:pPr>
            <a:r>
              <a:rPr lang="en-US" altLang="en-US" sz="3600" b="1">
                <a:latin typeface="Trebuchet MS" panose="020B0603020202020204" pitchFamily="34" charset="0"/>
              </a:rPr>
              <a:t> 12 x 12 = </a:t>
            </a:r>
            <a:r>
              <a:rPr lang="en-US" altLang="en-US" sz="3600" b="1">
                <a:solidFill>
                  <a:srgbClr val="FC2C1C"/>
                </a:solidFill>
                <a:latin typeface="Trebuchet MS" panose="020B0603020202020204" pitchFamily="34" charset="0"/>
              </a:rPr>
              <a:t>144</a:t>
            </a:r>
          </a:p>
          <a:p>
            <a:pPr eaLnBrk="1" hangingPunct="1">
              <a:spcBef>
                <a:spcPct val="20000"/>
              </a:spcBef>
              <a:buClr>
                <a:schemeClr val="accent2"/>
              </a:buClr>
              <a:buSzPct val="90000"/>
              <a:buFont typeface="Wingdings" panose="05000000000000000000" pitchFamily="2" charset="2"/>
              <a:buChar char=""/>
            </a:pPr>
            <a:r>
              <a:rPr lang="en-US" altLang="en-US" sz="3600" b="1">
                <a:solidFill>
                  <a:srgbClr val="FC2C1C"/>
                </a:solidFill>
                <a:latin typeface="Trebuchet MS" panose="020B0603020202020204" pitchFamily="34" charset="0"/>
              </a:rPr>
              <a:t> </a:t>
            </a:r>
            <a:r>
              <a:rPr lang="en-US" altLang="en-US" sz="3600" b="1">
                <a:latin typeface="Trebuchet MS" panose="020B0603020202020204" pitchFamily="34" charset="0"/>
              </a:rPr>
              <a:t>13 x 13 = </a:t>
            </a:r>
            <a:r>
              <a:rPr lang="en-US" altLang="en-US" sz="3600" b="1">
                <a:solidFill>
                  <a:srgbClr val="FC2C1C"/>
                </a:solidFill>
                <a:latin typeface="Trebuchet MS" panose="020B0603020202020204" pitchFamily="34" charset="0"/>
              </a:rPr>
              <a:t>169</a:t>
            </a:r>
          </a:p>
          <a:p>
            <a:pPr eaLnBrk="1" hangingPunct="1">
              <a:spcBef>
                <a:spcPct val="20000"/>
              </a:spcBef>
              <a:buClr>
                <a:schemeClr val="accent2"/>
              </a:buClr>
              <a:buSzPct val="90000"/>
              <a:buFont typeface="Wingdings" panose="05000000000000000000" pitchFamily="2" charset="2"/>
              <a:buChar char=""/>
            </a:pPr>
            <a:r>
              <a:rPr lang="en-US" altLang="en-US" sz="3600" b="1">
                <a:solidFill>
                  <a:srgbClr val="FC2C1C"/>
                </a:solidFill>
                <a:latin typeface="Trebuchet MS" panose="020B0603020202020204" pitchFamily="34" charset="0"/>
              </a:rPr>
              <a:t> </a:t>
            </a:r>
            <a:r>
              <a:rPr lang="en-US" altLang="en-US" sz="3600" b="1">
                <a:latin typeface="Trebuchet MS" panose="020B0603020202020204" pitchFamily="34" charset="0"/>
              </a:rPr>
              <a:t>14 x 14 = </a:t>
            </a:r>
            <a:r>
              <a:rPr lang="en-US" altLang="en-US" sz="3600" b="1">
                <a:solidFill>
                  <a:srgbClr val="FC2C1C"/>
                </a:solidFill>
                <a:latin typeface="Trebuchet MS" panose="020B0603020202020204" pitchFamily="34" charset="0"/>
              </a:rPr>
              <a:t>196</a:t>
            </a:r>
          </a:p>
          <a:p>
            <a:pPr eaLnBrk="1" hangingPunct="1">
              <a:spcBef>
                <a:spcPct val="20000"/>
              </a:spcBef>
              <a:buClr>
                <a:schemeClr val="accent2"/>
              </a:buClr>
              <a:buSzPct val="90000"/>
              <a:buFont typeface="Wingdings" panose="05000000000000000000" pitchFamily="2" charset="2"/>
              <a:buChar char=""/>
            </a:pPr>
            <a:r>
              <a:rPr lang="en-US" altLang="en-US" sz="3600" b="1">
                <a:solidFill>
                  <a:srgbClr val="FC2C1C"/>
                </a:solidFill>
                <a:latin typeface="Trebuchet MS" panose="020B0603020202020204" pitchFamily="34" charset="0"/>
              </a:rPr>
              <a:t> </a:t>
            </a:r>
            <a:r>
              <a:rPr lang="en-US" altLang="en-US" sz="3600" b="1">
                <a:latin typeface="Trebuchet MS" panose="020B0603020202020204" pitchFamily="34" charset="0"/>
              </a:rPr>
              <a:t>15 x 15 = </a:t>
            </a:r>
            <a:r>
              <a:rPr lang="en-US" altLang="en-US" sz="3600" b="1">
                <a:solidFill>
                  <a:srgbClr val="FC2C1C"/>
                </a:solidFill>
                <a:latin typeface="Trebuchet MS" panose="020B0603020202020204" pitchFamily="34" charset="0"/>
              </a:rPr>
              <a:t>225</a:t>
            </a:r>
          </a:p>
        </p:txBody>
      </p:sp>
    </p:spTree>
    <p:extLst>
      <p:ext uri="{BB962C8B-B14F-4D97-AF65-F5344CB8AC3E}">
        <p14:creationId xmlns:p14="http://schemas.microsoft.com/office/powerpoint/2010/main" val="2656749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dissolve">
                                      <p:cBhvr>
                                        <p:cTn id="7" dur="5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dissolve">
                                      <p:cBhvr>
                                        <p:cTn id="12" dur="500"/>
                                        <p:tgtEl>
                                          <p:spTgt spid="108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dissolve">
                                      <p:cBhvr>
                                        <p:cTn id="17" dur="500"/>
                                        <p:tgtEl>
                                          <p:spTgt spid="108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dissolve">
                                      <p:cBhvr>
                                        <p:cTn id="22" dur="500"/>
                                        <p:tgtEl>
                                          <p:spTgt spid="108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8547">
                                            <p:txEl>
                                              <p:pRg st="4" end="4"/>
                                            </p:txEl>
                                          </p:spTgt>
                                        </p:tgtEl>
                                        <p:attrNameLst>
                                          <p:attrName>style.visibility</p:attrName>
                                        </p:attrNameLst>
                                      </p:cBhvr>
                                      <p:to>
                                        <p:strVal val="visible"/>
                                      </p:to>
                                    </p:set>
                                    <p:animEffect transition="in" filter="dissolve">
                                      <p:cBhvr>
                                        <p:cTn id="27" dur="500"/>
                                        <p:tgtEl>
                                          <p:spTgt spid="1085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8547">
                                            <p:txEl>
                                              <p:pRg st="5" end="5"/>
                                            </p:txEl>
                                          </p:spTgt>
                                        </p:tgtEl>
                                        <p:attrNameLst>
                                          <p:attrName>style.visibility</p:attrName>
                                        </p:attrNameLst>
                                      </p:cBhvr>
                                      <p:to>
                                        <p:strVal val="visible"/>
                                      </p:to>
                                    </p:set>
                                    <p:animEffect transition="in" filter="dissolve">
                                      <p:cBhvr>
                                        <p:cTn id="32" dur="500"/>
                                        <p:tgtEl>
                                          <p:spTgt spid="1085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8547">
                                            <p:txEl>
                                              <p:pRg st="6" end="6"/>
                                            </p:txEl>
                                          </p:spTgt>
                                        </p:tgtEl>
                                        <p:attrNameLst>
                                          <p:attrName>style.visibility</p:attrName>
                                        </p:attrNameLst>
                                      </p:cBhvr>
                                      <p:to>
                                        <p:strVal val="visible"/>
                                      </p:to>
                                    </p:set>
                                    <p:animEffect transition="in" filter="dissolve">
                                      <p:cBhvr>
                                        <p:cTn id="37" dur="500"/>
                                        <p:tgtEl>
                                          <p:spTgt spid="1085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8547">
                                            <p:txEl>
                                              <p:pRg st="7" end="7"/>
                                            </p:txEl>
                                          </p:spTgt>
                                        </p:tgtEl>
                                        <p:attrNameLst>
                                          <p:attrName>style.visibility</p:attrName>
                                        </p:attrNameLst>
                                      </p:cBhvr>
                                      <p:to>
                                        <p:strVal val="visible"/>
                                      </p:to>
                                    </p:set>
                                    <p:animEffect transition="in" filter="dissolve">
                                      <p:cBhvr>
                                        <p:cTn id="42" dur="500"/>
                                        <p:tgtEl>
                                          <p:spTgt spid="1085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8548">
                                            <p:txEl>
                                              <p:pRg st="0" end="0"/>
                                            </p:txEl>
                                          </p:spTgt>
                                        </p:tgtEl>
                                        <p:attrNameLst>
                                          <p:attrName>style.visibility</p:attrName>
                                        </p:attrNameLst>
                                      </p:cBhvr>
                                      <p:to>
                                        <p:strVal val="visible"/>
                                      </p:to>
                                    </p:set>
                                    <p:animEffect transition="in" filter="dissolve">
                                      <p:cBhvr>
                                        <p:cTn id="47" dur="500"/>
                                        <p:tgtEl>
                                          <p:spTgt spid="10854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8548">
                                            <p:txEl>
                                              <p:pRg st="1" end="1"/>
                                            </p:txEl>
                                          </p:spTgt>
                                        </p:tgtEl>
                                        <p:attrNameLst>
                                          <p:attrName>style.visibility</p:attrName>
                                        </p:attrNameLst>
                                      </p:cBhvr>
                                      <p:to>
                                        <p:strVal val="visible"/>
                                      </p:to>
                                    </p:set>
                                    <p:animEffect transition="in" filter="dissolve">
                                      <p:cBhvr>
                                        <p:cTn id="52" dur="500"/>
                                        <p:tgtEl>
                                          <p:spTgt spid="10854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8548">
                                            <p:txEl>
                                              <p:pRg st="2" end="2"/>
                                            </p:txEl>
                                          </p:spTgt>
                                        </p:tgtEl>
                                        <p:attrNameLst>
                                          <p:attrName>style.visibility</p:attrName>
                                        </p:attrNameLst>
                                      </p:cBhvr>
                                      <p:to>
                                        <p:strVal val="visible"/>
                                      </p:to>
                                    </p:set>
                                    <p:animEffect transition="in" filter="dissolve">
                                      <p:cBhvr>
                                        <p:cTn id="57" dur="500"/>
                                        <p:tgtEl>
                                          <p:spTgt spid="108548">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8548">
                                            <p:txEl>
                                              <p:pRg st="3" end="3"/>
                                            </p:txEl>
                                          </p:spTgt>
                                        </p:tgtEl>
                                        <p:attrNameLst>
                                          <p:attrName>style.visibility</p:attrName>
                                        </p:attrNameLst>
                                      </p:cBhvr>
                                      <p:to>
                                        <p:strVal val="visible"/>
                                      </p:to>
                                    </p:set>
                                    <p:animEffect transition="in" filter="dissolve">
                                      <p:cBhvr>
                                        <p:cTn id="62" dur="500"/>
                                        <p:tgtEl>
                                          <p:spTgt spid="108548">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08548">
                                            <p:txEl>
                                              <p:pRg st="4" end="4"/>
                                            </p:txEl>
                                          </p:spTgt>
                                        </p:tgtEl>
                                        <p:attrNameLst>
                                          <p:attrName>style.visibility</p:attrName>
                                        </p:attrNameLst>
                                      </p:cBhvr>
                                      <p:to>
                                        <p:strVal val="visible"/>
                                      </p:to>
                                    </p:set>
                                    <p:animEffect transition="in" filter="dissolve">
                                      <p:cBhvr>
                                        <p:cTn id="67" dur="500"/>
                                        <p:tgtEl>
                                          <p:spTgt spid="108548">
                                            <p:txEl>
                                              <p:pRg st="4" end="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8548">
                                            <p:txEl>
                                              <p:pRg st="5" end="5"/>
                                            </p:txEl>
                                          </p:spTgt>
                                        </p:tgtEl>
                                        <p:attrNameLst>
                                          <p:attrName>style.visibility</p:attrName>
                                        </p:attrNameLst>
                                      </p:cBhvr>
                                      <p:to>
                                        <p:strVal val="visible"/>
                                      </p:to>
                                    </p:set>
                                    <p:animEffect transition="in" filter="dissolve">
                                      <p:cBhvr>
                                        <p:cTn id="72" dur="500"/>
                                        <p:tgtEl>
                                          <p:spTgt spid="108548">
                                            <p:txEl>
                                              <p:pRg st="5" end="5"/>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08548">
                                            <p:txEl>
                                              <p:pRg st="6" end="6"/>
                                            </p:txEl>
                                          </p:spTgt>
                                        </p:tgtEl>
                                        <p:attrNameLst>
                                          <p:attrName>style.visibility</p:attrName>
                                        </p:attrNameLst>
                                      </p:cBhvr>
                                      <p:to>
                                        <p:strVal val="visible"/>
                                      </p:to>
                                    </p:set>
                                    <p:animEffect transition="in" filter="dissolve">
                                      <p:cBhvr>
                                        <p:cTn id="77" dur="500"/>
                                        <p:tgtEl>
                                          <p:spTgt spid="1085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P spid="10854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0"/>
            <a:ext cx="7772400" cy="1752600"/>
          </a:xfrm>
        </p:spPr>
        <p:txBody>
          <a:bodyPr/>
          <a:lstStyle/>
          <a:p>
            <a:pPr eaLnBrk="1" hangingPunct="1"/>
            <a:r>
              <a:rPr lang="en-US" altLang="en-US" sz="4000" smtClean="0">
                <a:solidFill>
                  <a:schemeClr val="folHlink"/>
                </a:solidFill>
              </a:rPr>
              <a:t>Activity:</a:t>
            </a:r>
            <a:r>
              <a:rPr lang="en-US" altLang="en-US" sz="4000" smtClean="0"/>
              <a:t/>
            </a:r>
            <a:br>
              <a:rPr lang="en-US" altLang="en-US" sz="4000" smtClean="0"/>
            </a:br>
            <a:r>
              <a:rPr lang="en-US" altLang="en-US" sz="4000" smtClean="0"/>
              <a:t>Identify the following numbers as perfect squares or not.</a:t>
            </a:r>
          </a:p>
        </p:txBody>
      </p:sp>
      <p:sp>
        <p:nvSpPr>
          <p:cNvPr id="15363" name="Rectangle 3"/>
          <p:cNvSpPr>
            <a:spLocks noGrp="1" noChangeArrowheads="1"/>
          </p:cNvSpPr>
          <p:nvPr>
            <p:ph type="body" idx="1"/>
          </p:nvPr>
        </p:nvSpPr>
        <p:spPr>
          <a:xfrm>
            <a:off x="685800" y="2438400"/>
            <a:ext cx="7772400" cy="3657600"/>
          </a:xfrm>
        </p:spPr>
        <p:txBody>
          <a:bodyPr/>
          <a:lstStyle/>
          <a:p>
            <a:pPr marL="660400" indent="-660400" algn="ctr" eaLnBrk="1" hangingPunct="1">
              <a:buFont typeface="Wingdings" panose="05000000000000000000" pitchFamily="2" charset="2"/>
              <a:buAutoNum type="romanLcPeriod"/>
            </a:pPr>
            <a:r>
              <a:rPr lang="en-US" altLang="en-US" b="1" smtClean="0"/>
              <a:t>16</a:t>
            </a:r>
          </a:p>
          <a:p>
            <a:pPr marL="660400" indent="-660400" algn="ctr" eaLnBrk="1" hangingPunct="1">
              <a:buFont typeface="Wingdings" panose="05000000000000000000" pitchFamily="2" charset="2"/>
              <a:buAutoNum type="romanLcPeriod"/>
            </a:pPr>
            <a:r>
              <a:rPr lang="en-US" altLang="en-US" b="1" smtClean="0"/>
              <a:t>15</a:t>
            </a:r>
          </a:p>
          <a:p>
            <a:pPr marL="660400" indent="-660400" algn="ctr" eaLnBrk="1" hangingPunct="1">
              <a:buFont typeface="Wingdings" panose="05000000000000000000" pitchFamily="2" charset="2"/>
              <a:buAutoNum type="romanLcPeriod"/>
            </a:pPr>
            <a:r>
              <a:rPr lang="en-US" altLang="en-US" b="1" smtClean="0"/>
              <a:t>146</a:t>
            </a:r>
          </a:p>
          <a:p>
            <a:pPr marL="660400" indent="-660400" algn="ctr" eaLnBrk="1" hangingPunct="1">
              <a:buFont typeface="Wingdings" panose="05000000000000000000" pitchFamily="2" charset="2"/>
              <a:buAutoNum type="romanLcPeriod"/>
            </a:pPr>
            <a:r>
              <a:rPr lang="en-US" altLang="en-US" b="1" smtClean="0"/>
              <a:t>300</a:t>
            </a:r>
          </a:p>
          <a:p>
            <a:pPr marL="660400" indent="-660400" algn="ctr" eaLnBrk="1" hangingPunct="1">
              <a:buFont typeface="Wingdings" panose="05000000000000000000" pitchFamily="2" charset="2"/>
              <a:buAutoNum type="romanLcPeriod"/>
            </a:pPr>
            <a:r>
              <a:rPr lang="en-US" altLang="en-US" b="1" smtClean="0"/>
              <a:t>324</a:t>
            </a:r>
          </a:p>
          <a:p>
            <a:pPr marL="660400" indent="-660400" algn="ctr" eaLnBrk="1" hangingPunct="1">
              <a:buFont typeface="Wingdings" panose="05000000000000000000" pitchFamily="2" charset="2"/>
              <a:buAutoNum type="romanLcPeriod"/>
            </a:pPr>
            <a:r>
              <a:rPr lang="en-US" altLang="en-US" b="1" smtClean="0"/>
              <a:t>729</a:t>
            </a:r>
          </a:p>
          <a:p>
            <a:pPr marL="660400" indent="-660400" eaLnBrk="1" hangingPunct="1">
              <a:buFont typeface="Wingdings" panose="05000000000000000000" pitchFamily="2" charset="2"/>
              <a:buAutoNum type="romanLcPeriod"/>
            </a:pPr>
            <a:endParaRPr lang="en-US" altLang="en-US" smtClean="0"/>
          </a:p>
        </p:txBody>
      </p:sp>
    </p:spTree>
    <p:extLst>
      <p:ext uri="{BB962C8B-B14F-4D97-AF65-F5344CB8AC3E}">
        <p14:creationId xmlns:p14="http://schemas.microsoft.com/office/powerpoint/2010/main" val="3843490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1752600"/>
          </a:xfrm>
        </p:spPr>
        <p:txBody>
          <a:bodyPr/>
          <a:lstStyle/>
          <a:p>
            <a:pPr eaLnBrk="1" hangingPunct="1"/>
            <a:r>
              <a:rPr lang="en-US" altLang="en-US" sz="4000" smtClean="0">
                <a:solidFill>
                  <a:schemeClr val="folHlink"/>
                </a:solidFill>
              </a:rPr>
              <a:t>Activity:</a:t>
            </a:r>
            <a:r>
              <a:rPr lang="en-US" altLang="en-US" sz="4000" smtClean="0"/>
              <a:t/>
            </a:r>
            <a:br>
              <a:rPr lang="en-US" altLang="en-US" sz="4000" smtClean="0"/>
            </a:br>
            <a:r>
              <a:rPr lang="en-US" altLang="en-US" sz="4000" smtClean="0"/>
              <a:t>Identify the following numbers as perfect squares or not.</a:t>
            </a:r>
          </a:p>
        </p:txBody>
      </p:sp>
      <p:sp>
        <p:nvSpPr>
          <p:cNvPr id="16387" name="Rectangle 3"/>
          <p:cNvSpPr>
            <a:spLocks noGrp="1" noChangeArrowheads="1"/>
          </p:cNvSpPr>
          <p:nvPr>
            <p:ph type="body" idx="1"/>
          </p:nvPr>
        </p:nvSpPr>
        <p:spPr>
          <a:xfrm>
            <a:off x="685800" y="2438400"/>
            <a:ext cx="7772400" cy="3657600"/>
          </a:xfrm>
        </p:spPr>
        <p:txBody>
          <a:bodyPr/>
          <a:lstStyle/>
          <a:p>
            <a:pPr marL="660400" indent="-660400" algn="ctr" eaLnBrk="1" hangingPunct="1">
              <a:buFont typeface="Wingdings" panose="05000000000000000000" pitchFamily="2" charset="2"/>
              <a:buAutoNum type="romanLcPeriod"/>
            </a:pPr>
            <a:r>
              <a:rPr lang="en-US" altLang="en-US" b="1" smtClean="0">
                <a:solidFill>
                  <a:srgbClr val="FC2C1C"/>
                </a:solidFill>
              </a:rPr>
              <a:t>16 = 4 x 4</a:t>
            </a:r>
          </a:p>
          <a:p>
            <a:pPr marL="660400" indent="-660400" algn="ctr" eaLnBrk="1" hangingPunct="1">
              <a:buFont typeface="Wingdings" panose="05000000000000000000" pitchFamily="2" charset="2"/>
              <a:buAutoNum type="romanLcPeriod"/>
            </a:pPr>
            <a:r>
              <a:rPr lang="en-US" altLang="en-US" b="1" smtClean="0"/>
              <a:t>15</a:t>
            </a:r>
          </a:p>
          <a:p>
            <a:pPr marL="660400" indent="-660400" algn="ctr" eaLnBrk="1" hangingPunct="1">
              <a:buFont typeface="Wingdings" panose="05000000000000000000" pitchFamily="2" charset="2"/>
              <a:buAutoNum type="romanLcPeriod"/>
            </a:pPr>
            <a:r>
              <a:rPr lang="en-US" altLang="en-US" b="1" smtClean="0"/>
              <a:t>146</a:t>
            </a:r>
          </a:p>
          <a:p>
            <a:pPr marL="660400" indent="-660400" algn="ctr" eaLnBrk="1" hangingPunct="1">
              <a:buFont typeface="Wingdings" panose="05000000000000000000" pitchFamily="2" charset="2"/>
              <a:buAutoNum type="romanLcPeriod"/>
            </a:pPr>
            <a:r>
              <a:rPr lang="en-US" altLang="en-US" b="1" smtClean="0"/>
              <a:t>300</a:t>
            </a:r>
          </a:p>
          <a:p>
            <a:pPr marL="660400" indent="-660400" algn="ctr" eaLnBrk="1" hangingPunct="1">
              <a:buFont typeface="Wingdings" panose="05000000000000000000" pitchFamily="2" charset="2"/>
              <a:buAutoNum type="romanLcPeriod"/>
            </a:pPr>
            <a:r>
              <a:rPr lang="en-US" altLang="en-US" b="1" smtClean="0">
                <a:solidFill>
                  <a:srgbClr val="FC2C1C"/>
                </a:solidFill>
              </a:rPr>
              <a:t>324 = 18 x 18</a:t>
            </a:r>
          </a:p>
          <a:p>
            <a:pPr marL="660400" indent="-660400" algn="ctr" eaLnBrk="1" hangingPunct="1">
              <a:buFont typeface="Wingdings" panose="05000000000000000000" pitchFamily="2" charset="2"/>
              <a:buAutoNum type="romanLcPeriod"/>
            </a:pPr>
            <a:r>
              <a:rPr lang="en-US" altLang="en-US" b="1" smtClean="0">
                <a:solidFill>
                  <a:srgbClr val="FC2C1C"/>
                </a:solidFill>
              </a:rPr>
              <a:t>729 = 27 x 27</a:t>
            </a:r>
          </a:p>
          <a:p>
            <a:pPr marL="660400" indent="-660400" eaLnBrk="1" hangingPunct="1">
              <a:buFont typeface="Wingdings" panose="05000000000000000000" pitchFamily="2" charset="2"/>
              <a:buAutoNum type="romanLcPeriod"/>
            </a:pPr>
            <a:endParaRPr lang="en-US" altLang="en-US" b="1" smtClean="0">
              <a:solidFill>
                <a:srgbClr val="FC2C1C"/>
              </a:solidFill>
            </a:endParaRPr>
          </a:p>
        </p:txBody>
      </p:sp>
    </p:spTree>
    <p:extLst>
      <p:ext uri="{BB962C8B-B14F-4D97-AF65-F5344CB8AC3E}">
        <p14:creationId xmlns:p14="http://schemas.microsoft.com/office/powerpoint/2010/main" val="11444019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Square Numbers</a:t>
            </a:r>
            <a:endParaRPr lang="en-US" altLang="en-US" smtClean="0"/>
          </a:p>
        </p:txBody>
      </p:sp>
      <p:sp>
        <p:nvSpPr>
          <p:cNvPr id="17411" name="Rectangle 3"/>
          <p:cNvSpPr>
            <a:spLocks noGrp="1" noChangeArrowheads="1"/>
          </p:cNvSpPr>
          <p:nvPr>
            <p:ph type="body" idx="1"/>
          </p:nvPr>
        </p:nvSpPr>
        <p:spPr>
          <a:xfrm>
            <a:off x="2438400" y="1295400"/>
            <a:ext cx="6324600" cy="5105400"/>
          </a:xfrm>
        </p:spPr>
        <p:txBody>
          <a:bodyPr/>
          <a:lstStyle/>
          <a:p>
            <a:pPr algn="r" eaLnBrk="1" hangingPunct="1"/>
            <a:r>
              <a:rPr lang="en-US" altLang="en-US" b="1" smtClean="0">
                <a:solidFill>
                  <a:schemeClr val="accent2"/>
                </a:solidFill>
              </a:rPr>
              <a:t>One property of a perfect square is that it can be represented by a square array. </a:t>
            </a:r>
          </a:p>
          <a:p>
            <a:pPr algn="r" eaLnBrk="1" hangingPunct="1"/>
            <a:r>
              <a:rPr lang="en-US" altLang="en-US" b="1" smtClean="0">
                <a:solidFill>
                  <a:srgbClr val="FC2C1C"/>
                </a:solidFill>
              </a:rPr>
              <a:t>Each small square in the array shown has a side length of 1cm.</a:t>
            </a:r>
            <a:r>
              <a:rPr lang="en-US" altLang="en-US" b="1" smtClean="0">
                <a:solidFill>
                  <a:schemeClr val="accent2"/>
                </a:solidFill>
              </a:rPr>
              <a:t> </a:t>
            </a:r>
          </a:p>
          <a:p>
            <a:pPr algn="r" eaLnBrk="1" hangingPunct="1"/>
            <a:r>
              <a:rPr lang="en-US" altLang="en-US" b="1" smtClean="0">
                <a:solidFill>
                  <a:schemeClr val="folHlink"/>
                </a:solidFill>
              </a:rPr>
              <a:t>The large square has a side length of 4 cm.</a:t>
            </a:r>
          </a:p>
        </p:txBody>
      </p:sp>
      <p:sp>
        <p:nvSpPr>
          <p:cNvPr id="17412" name="Rectangle 4"/>
          <p:cNvSpPr>
            <a:spLocks noChangeArrowheads="1"/>
          </p:cNvSpPr>
          <p:nvPr/>
        </p:nvSpPr>
        <p:spPr bwMode="auto">
          <a:xfrm>
            <a:off x="762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3" name="Rectangle 5"/>
          <p:cNvSpPr>
            <a:spLocks noChangeArrowheads="1"/>
          </p:cNvSpPr>
          <p:nvPr/>
        </p:nvSpPr>
        <p:spPr bwMode="auto">
          <a:xfrm>
            <a:off x="762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4" name="Rectangle 6"/>
          <p:cNvSpPr>
            <a:spLocks noChangeArrowheads="1"/>
          </p:cNvSpPr>
          <p:nvPr/>
        </p:nvSpPr>
        <p:spPr bwMode="auto">
          <a:xfrm>
            <a:off x="1143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5" name="Rectangle 7"/>
          <p:cNvSpPr>
            <a:spLocks noChangeArrowheads="1"/>
          </p:cNvSpPr>
          <p:nvPr/>
        </p:nvSpPr>
        <p:spPr bwMode="auto">
          <a:xfrm>
            <a:off x="1143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6" name="Rectangle 8"/>
          <p:cNvSpPr>
            <a:spLocks noChangeArrowheads="1"/>
          </p:cNvSpPr>
          <p:nvPr/>
        </p:nvSpPr>
        <p:spPr bwMode="auto">
          <a:xfrm>
            <a:off x="1524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7" name="Rectangle 9"/>
          <p:cNvSpPr>
            <a:spLocks noChangeArrowheads="1"/>
          </p:cNvSpPr>
          <p:nvPr/>
        </p:nvSpPr>
        <p:spPr bwMode="auto">
          <a:xfrm>
            <a:off x="1524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8" name="Rectangle 10"/>
          <p:cNvSpPr>
            <a:spLocks noChangeArrowheads="1"/>
          </p:cNvSpPr>
          <p:nvPr/>
        </p:nvSpPr>
        <p:spPr bwMode="auto">
          <a:xfrm>
            <a:off x="762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19" name="Rectangle 11"/>
          <p:cNvSpPr>
            <a:spLocks noChangeArrowheads="1"/>
          </p:cNvSpPr>
          <p:nvPr/>
        </p:nvSpPr>
        <p:spPr bwMode="auto">
          <a:xfrm>
            <a:off x="1143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0" name="Rectangle 12"/>
          <p:cNvSpPr>
            <a:spLocks noChangeArrowheads="1"/>
          </p:cNvSpPr>
          <p:nvPr/>
        </p:nvSpPr>
        <p:spPr bwMode="auto">
          <a:xfrm>
            <a:off x="1524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1" name="Rectangle 13"/>
          <p:cNvSpPr>
            <a:spLocks noChangeArrowheads="1"/>
          </p:cNvSpPr>
          <p:nvPr/>
        </p:nvSpPr>
        <p:spPr bwMode="auto">
          <a:xfrm>
            <a:off x="1905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2" name="Rectangle 14"/>
          <p:cNvSpPr>
            <a:spLocks noChangeArrowheads="1"/>
          </p:cNvSpPr>
          <p:nvPr/>
        </p:nvSpPr>
        <p:spPr bwMode="auto">
          <a:xfrm>
            <a:off x="1905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3" name="Rectangle 15"/>
          <p:cNvSpPr>
            <a:spLocks noChangeArrowheads="1"/>
          </p:cNvSpPr>
          <p:nvPr/>
        </p:nvSpPr>
        <p:spPr bwMode="auto">
          <a:xfrm>
            <a:off x="1905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4" name="Rectangle 16"/>
          <p:cNvSpPr>
            <a:spLocks noChangeArrowheads="1"/>
          </p:cNvSpPr>
          <p:nvPr/>
        </p:nvSpPr>
        <p:spPr bwMode="auto">
          <a:xfrm>
            <a:off x="762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5" name="Rectangle 17"/>
          <p:cNvSpPr>
            <a:spLocks noChangeArrowheads="1"/>
          </p:cNvSpPr>
          <p:nvPr/>
        </p:nvSpPr>
        <p:spPr bwMode="auto">
          <a:xfrm>
            <a:off x="1143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6" name="Rectangle 18"/>
          <p:cNvSpPr>
            <a:spLocks noChangeArrowheads="1"/>
          </p:cNvSpPr>
          <p:nvPr/>
        </p:nvSpPr>
        <p:spPr bwMode="auto">
          <a:xfrm>
            <a:off x="1524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7" name="Rectangle 19"/>
          <p:cNvSpPr>
            <a:spLocks noChangeArrowheads="1"/>
          </p:cNvSpPr>
          <p:nvPr/>
        </p:nvSpPr>
        <p:spPr bwMode="auto">
          <a:xfrm>
            <a:off x="1905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7428" name="Text Box 20"/>
          <p:cNvSpPr txBox="1">
            <a:spLocks noChangeArrowheads="1"/>
          </p:cNvSpPr>
          <p:nvPr/>
        </p:nvSpPr>
        <p:spPr bwMode="auto">
          <a:xfrm>
            <a:off x="1066800" y="28956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t>4cm</a:t>
            </a:r>
          </a:p>
        </p:txBody>
      </p:sp>
      <p:sp>
        <p:nvSpPr>
          <p:cNvPr id="17429" name="Text Box 21"/>
          <p:cNvSpPr txBox="1">
            <a:spLocks noChangeArrowheads="1"/>
          </p:cNvSpPr>
          <p:nvPr/>
        </p:nvSpPr>
        <p:spPr bwMode="auto">
          <a:xfrm>
            <a:off x="0" y="39624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4cm</a:t>
            </a:r>
          </a:p>
        </p:txBody>
      </p:sp>
      <p:sp>
        <p:nvSpPr>
          <p:cNvPr id="17430" name="Text Box 22"/>
          <p:cNvSpPr txBox="1">
            <a:spLocks noChangeArrowheads="1"/>
          </p:cNvSpPr>
          <p:nvPr/>
        </p:nvSpPr>
        <p:spPr bwMode="auto">
          <a:xfrm>
            <a:off x="944563" y="3962400"/>
            <a:ext cx="116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b="1">
                <a:solidFill>
                  <a:srgbClr val="3366FF"/>
                </a:solidFill>
              </a:rPr>
              <a:t>16 cm</a:t>
            </a:r>
            <a:r>
              <a:rPr lang="en-US" altLang="en-US" sz="2400" b="1" baseline="30000">
                <a:solidFill>
                  <a:srgbClr val="3366FF"/>
                </a:solidFill>
              </a:rPr>
              <a:t>2</a:t>
            </a:r>
          </a:p>
        </p:txBody>
      </p:sp>
    </p:spTree>
    <p:extLst>
      <p:ext uri="{BB962C8B-B14F-4D97-AF65-F5344CB8AC3E}">
        <p14:creationId xmlns:p14="http://schemas.microsoft.com/office/powerpoint/2010/main" val="3823871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Square Numbers</a:t>
            </a:r>
            <a:endParaRPr lang="en-US" altLang="en-US" smtClean="0"/>
          </a:p>
        </p:txBody>
      </p:sp>
      <p:sp>
        <p:nvSpPr>
          <p:cNvPr id="19459" name="Rectangle 3"/>
          <p:cNvSpPr>
            <a:spLocks noGrp="1" noChangeArrowheads="1"/>
          </p:cNvSpPr>
          <p:nvPr>
            <p:ph type="body" idx="1"/>
          </p:nvPr>
        </p:nvSpPr>
        <p:spPr>
          <a:xfrm>
            <a:off x="2438400" y="1905000"/>
            <a:ext cx="6324600" cy="4495800"/>
          </a:xfrm>
        </p:spPr>
        <p:txBody>
          <a:bodyPr/>
          <a:lstStyle/>
          <a:p>
            <a:pPr algn="r" eaLnBrk="1" hangingPunct="1"/>
            <a:r>
              <a:rPr lang="en-US" altLang="en-US" b="1" smtClean="0">
                <a:solidFill>
                  <a:schemeClr val="accent2"/>
                </a:solidFill>
              </a:rPr>
              <a:t>The large square has an area of 4cm x 4cm = 16 cm</a:t>
            </a:r>
            <a:r>
              <a:rPr lang="en-US" altLang="en-US" b="1" baseline="30000" smtClean="0">
                <a:solidFill>
                  <a:schemeClr val="accent2"/>
                </a:solidFill>
              </a:rPr>
              <a:t>2</a:t>
            </a:r>
            <a:r>
              <a:rPr lang="en-US" altLang="en-US" b="1" smtClean="0">
                <a:solidFill>
                  <a:schemeClr val="accent2"/>
                </a:solidFill>
              </a:rPr>
              <a:t>.</a:t>
            </a:r>
          </a:p>
          <a:p>
            <a:pPr algn="r" eaLnBrk="1" hangingPunct="1"/>
            <a:endParaRPr lang="en-US" altLang="en-US" b="1" smtClean="0">
              <a:solidFill>
                <a:schemeClr val="accent2"/>
              </a:solidFill>
            </a:endParaRPr>
          </a:p>
          <a:p>
            <a:pPr algn="r" eaLnBrk="1" hangingPunct="1"/>
            <a:r>
              <a:rPr lang="en-US" altLang="en-US" b="1" smtClean="0">
                <a:solidFill>
                  <a:schemeClr val="accent2"/>
                </a:solidFill>
              </a:rPr>
              <a:t>The number 4 is called the square root of 16.</a:t>
            </a:r>
          </a:p>
          <a:p>
            <a:pPr algn="r" eaLnBrk="1" hangingPunct="1"/>
            <a:endParaRPr lang="en-US" altLang="en-US" b="1" smtClean="0">
              <a:solidFill>
                <a:schemeClr val="accent2"/>
              </a:solidFill>
            </a:endParaRPr>
          </a:p>
          <a:p>
            <a:pPr algn="r" eaLnBrk="1" hangingPunct="1"/>
            <a:r>
              <a:rPr lang="en-US" altLang="en-US" b="1" smtClean="0">
                <a:solidFill>
                  <a:schemeClr val="accent2"/>
                </a:solidFill>
              </a:rPr>
              <a:t>We write:   4 =     16</a:t>
            </a:r>
          </a:p>
          <a:p>
            <a:pPr algn="r" eaLnBrk="1" hangingPunct="1"/>
            <a:endParaRPr lang="en-US" altLang="en-US" b="1" smtClean="0">
              <a:solidFill>
                <a:schemeClr val="accent2"/>
              </a:solidFill>
            </a:endParaRPr>
          </a:p>
          <a:p>
            <a:pPr algn="r" eaLnBrk="1" hangingPunct="1"/>
            <a:endParaRPr lang="en-US" altLang="en-US" b="1" smtClean="0">
              <a:solidFill>
                <a:schemeClr val="accent2"/>
              </a:solidFill>
            </a:endParaRPr>
          </a:p>
        </p:txBody>
      </p:sp>
      <p:sp>
        <p:nvSpPr>
          <p:cNvPr id="19460" name="Rectangle 4"/>
          <p:cNvSpPr>
            <a:spLocks noChangeArrowheads="1"/>
          </p:cNvSpPr>
          <p:nvPr/>
        </p:nvSpPr>
        <p:spPr bwMode="auto">
          <a:xfrm>
            <a:off x="762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1" name="Rectangle 5"/>
          <p:cNvSpPr>
            <a:spLocks noChangeArrowheads="1"/>
          </p:cNvSpPr>
          <p:nvPr/>
        </p:nvSpPr>
        <p:spPr bwMode="auto">
          <a:xfrm>
            <a:off x="762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2" name="Rectangle 6"/>
          <p:cNvSpPr>
            <a:spLocks noChangeArrowheads="1"/>
          </p:cNvSpPr>
          <p:nvPr/>
        </p:nvSpPr>
        <p:spPr bwMode="auto">
          <a:xfrm>
            <a:off x="1143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3" name="Rectangle 7"/>
          <p:cNvSpPr>
            <a:spLocks noChangeArrowheads="1"/>
          </p:cNvSpPr>
          <p:nvPr/>
        </p:nvSpPr>
        <p:spPr bwMode="auto">
          <a:xfrm>
            <a:off x="1143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4" name="Rectangle 8"/>
          <p:cNvSpPr>
            <a:spLocks noChangeArrowheads="1"/>
          </p:cNvSpPr>
          <p:nvPr/>
        </p:nvSpPr>
        <p:spPr bwMode="auto">
          <a:xfrm>
            <a:off x="1524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5" name="Rectangle 9"/>
          <p:cNvSpPr>
            <a:spLocks noChangeArrowheads="1"/>
          </p:cNvSpPr>
          <p:nvPr/>
        </p:nvSpPr>
        <p:spPr bwMode="auto">
          <a:xfrm>
            <a:off x="1524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6" name="Rectangle 10"/>
          <p:cNvSpPr>
            <a:spLocks noChangeArrowheads="1"/>
          </p:cNvSpPr>
          <p:nvPr/>
        </p:nvSpPr>
        <p:spPr bwMode="auto">
          <a:xfrm>
            <a:off x="762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7" name="Rectangle 11"/>
          <p:cNvSpPr>
            <a:spLocks noChangeArrowheads="1"/>
          </p:cNvSpPr>
          <p:nvPr/>
        </p:nvSpPr>
        <p:spPr bwMode="auto">
          <a:xfrm>
            <a:off x="1143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8" name="Rectangle 12"/>
          <p:cNvSpPr>
            <a:spLocks noChangeArrowheads="1"/>
          </p:cNvSpPr>
          <p:nvPr/>
        </p:nvSpPr>
        <p:spPr bwMode="auto">
          <a:xfrm>
            <a:off x="1524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69" name="Rectangle 13"/>
          <p:cNvSpPr>
            <a:spLocks noChangeArrowheads="1"/>
          </p:cNvSpPr>
          <p:nvPr/>
        </p:nvSpPr>
        <p:spPr bwMode="auto">
          <a:xfrm>
            <a:off x="1905000" y="3429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0" name="Rectangle 14"/>
          <p:cNvSpPr>
            <a:spLocks noChangeArrowheads="1"/>
          </p:cNvSpPr>
          <p:nvPr/>
        </p:nvSpPr>
        <p:spPr bwMode="auto">
          <a:xfrm>
            <a:off x="1905000" y="3810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1" name="Rectangle 15"/>
          <p:cNvSpPr>
            <a:spLocks noChangeArrowheads="1"/>
          </p:cNvSpPr>
          <p:nvPr/>
        </p:nvSpPr>
        <p:spPr bwMode="auto">
          <a:xfrm>
            <a:off x="1905000" y="4191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2" name="Rectangle 16"/>
          <p:cNvSpPr>
            <a:spLocks noChangeArrowheads="1"/>
          </p:cNvSpPr>
          <p:nvPr/>
        </p:nvSpPr>
        <p:spPr bwMode="auto">
          <a:xfrm>
            <a:off x="762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3" name="Rectangle 17"/>
          <p:cNvSpPr>
            <a:spLocks noChangeArrowheads="1"/>
          </p:cNvSpPr>
          <p:nvPr/>
        </p:nvSpPr>
        <p:spPr bwMode="auto">
          <a:xfrm>
            <a:off x="1143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4" name="Rectangle 18"/>
          <p:cNvSpPr>
            <a:spLocks noChangeArrowheads="1"/>
          </p:cNvSpPr>
          <p:nvPr/>
        </p:nvSpPr>
        <p:spPr bwMode="auto">
          <a:xfrm>
            <a:off x="1524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5" name="Rectangle 19"/>
          <p:cNvSpPr>
            <a:spLocks noChangeArrowheads="1"/>
          </p:cNvSpPr>
          <p:nvPr/>
        </p:nvSpPr>
        <p:spPr bwMode="auto">
          <a:xfrm>
            <a:off x="1905000" y="4572000"/>
            <a:ext cx="3810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19476" name="Text Box 20"/>
          <p:cNvSpPr txBox="1">
            <a:spLocks noChangeArrowheads="1"/>
          </p:cNvSpPr>
          <p:nvPr/>
        </p:nvSpPr>
        <p:spPr bwMode="auto">
          <a:xfrm>
            <a:off x="1066800" y="28956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t>4cm</a:t>
            </a:r>
          </a:p>
        </p:txBody>
      </p:sp>
      <p:sp>
        <p:nvSpPr>
          <p:cNvPr id="19477" name="Text Box 21"/>
          <p:cNvSpPr txBox="1">
            <a:spLocks noChangeArrowheads="1"/>
          </p:cNvSpPr>
          <p:nvPr/>
        </p:nvSpPr>
        <p:spPr bwMode="auto">
          <a:xfrm>
            <a:off x="0" y="39624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4cm</a:t>
            </a:r>
          </a:p>
        </p:txBody>
      </p:sp>
      <p:sp>
        <p:nvSpPr>
          <p:cNvPr id="19478" name="Text Box 22"/>
          <p:cNvSpPr txBox="1">
            <a:spLocks noChangeArrowheads="1"/>
          </p:cNvSpPr>
          <p:nvPr/>
        </p:nvSpPr>
        <p:spPr bwMode="auto">
          <a:xfrm>
            <a:off x="944563" y="3962400"/>
            <a:ext cx="116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b="1">
                <a:solidFill>
                  <a:srgbClr val="3366FF"/>
                </a:solidFill>
              </a:rPr>
              <a:t>16 cm</a:t>
            </a:r>
            <a:r>
              <a:rPr lang="en-US" altLang="en-US" sz="2400" b="1" baseline="30000">
                <a:solidFill>
                  <a:srgbClr val="3366FF"/>
                </a:solidFill>
              </a:rPr>
              <a:t>2</a:t>
            </a:r>
          </a:p>
        </p:txBody>
      </p:sp>
      <p:sp>
        <p:nvSpPr>
          <p:cNvPr id="19479" name="Line 23"/>
          <p:cNvSpPr>
            <a:spLocks noChangeShapeType="1"/>
          </p:cNvSpPr>
          <p:nvPr/>
        </p:nvSpPr>
        <p:spPr bwMode="auto">
          <a:xfrm flipV="1">
            <a:off x="7772400" y="5257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24"/>
          <p:cNvSpPr>
            <a:spLocks noChangeShapeType="1"/>
          </p:cNvSpPr>
          <p:nvPr/>
        </p:nvSpPr>
        <p:spPr bwMode="auto">
          <a:xfrm>
            <a:off x="7848600" y="5257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25"/>
          <p:cNvSpPr>
            <a:spLocks noChangeShapeType="1"/>
          </p:cNvSpPr>
          <p:nvPr/>
        </p:nvSpPr>
        <p:spPr bwMode="auto">
          <a:xfrm flipH="1">
            <a:off x="8001000" y="5257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26"/>
          <p:cNvSpPr>
            <a:spLocks noChangeShapeType="1"/>
          </p:cNvSpPr>
          <p:nvPr/>
        </p:nvSpPr>
        <p:spPr bwMode="auto">
          <a:xfrm>
            <a:off x="8077200" y="52578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2297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Square Root</a:t>
            </a:r>
            <a:endParaRPr lang="en-US" altLang="en-US" smtClean="0"/>
          </a:p>
        </p:txBody>
      </p:sp>
      <p:sp>
        <p:nvSpPr>
          <p:cNvPr id="21507" name="Rectangle 3"/>
          <p:cNvSpPr>
            <a:spLocks noGrp="1" noChangeArrowheads="1"/>
          </p:cNvSpPr>
          <p:nvPr>
            <p:ph type="body" idx="1"/>
          </p:nvPr>
        </p:nvSpPr>
        <p:spPr>
          <a:xfrm>
            <a:off x="2057400" y="1828800"/>
            <a:ext cx="6705600" cy="2971800"/>
          </a:xfrm>
        </p:spPr>
        <p:txBody>
          <a:bodyPr/>
          <a:lstStyle/>
          <a:p>
            <a:pPr algn="r" eaLnBrk="1" hangingPunct="1"/>
            <a:r>
              <a:rPr lang="en-US" altLang="en-US" b="1" smtClean="0">
                <a:solidFill>
                  <a:schemeClr val="accent2"/>
                </a:solidFill>
              </a:rPr>
              <a:t>A number which, when multiplied by itself, results in another number.</a:t>
            </a:r>
          </a:p>
          <a:p>
            <a:pPr algn="r" eaLnBrk="1" hangingPunct="1"/>
            <a:endParaRPr lang="en-US" altLang="en-US" b="1" smtClean="0">
              <a:solidFill>
                <a:schemeClr val="accent2"/>
              </a:solidFill>
            </a:endParaRPr>
          </a:p>
          <a:p>
            <a:pPr algn="r" eaLnBrk="1" hangingPunct="1"/>
            <a:r>
              <a:rPr lang="en-US" altLang="en-US" b="1" smtClean="0">
                <a:solidFill>
                  <a:schemeClr val="accent2"/>
                </a:solidFill>
              </a:rPr>
              <a:t>Ex: 5 is the square root of 25.</a:t>
            </a:r>
            <a:endParaRPr lang="en-US" altLang="en-US" smtClean="0">
              <a:solidFill>
                <a:schemeClr val="accent2"/>
              </a:solidFill>
            </a:endParaRPr>
          </a:p>
        </p:txBody>
      </p:sp>
      <p:sp>
        <p:nvSpPr>
          <p:cNvPr id="21508" name="Text Box 4"/>
          <p:cNvSpPr txBox="1">
            <a:spLocks noChangeArrowheads="1"/>
          </p:cNvSpPr>
          <p:nvPr/>
        </p:nvSpPr>
        <p:spPr bwMode="auto">
          <a:xfrm>
            <a:off x="1447800" y="5105400"/>
            <a:ext cx="2378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t>5  =    25</a:t>
            </a:r>
          </a:p>
        </p:txBody>
      </p:sp>
      <p:grpSp>
        <p:nvGrpSpPr>
          <p:cNvPr id="21509" name="Group 9"/>
          <p:cNvGrpSpPr>
            <a:grpSpLocks/>
          </p:cNvGrpSpPr>
          <p:nvPr/>
        </p:nvGrpSpPr>
        <p:grpSpPr bwMode="auto">
          <a:xfrm>
            <a:off x="2590800" y="5181600"/>
            <a:ext cx="1295400" cy="533400"/>
            <a:chOff x="1632" y="3264"/>
            <a:chExt cx="816" cy="336"/>
          </a:xfrm>
        </p:grpSpPr>
        <p:sp>
          <p:nvSpPr>
            <p:cNvPr id="21510" name="Line 5"/>
            <p:cNvSpPr>
              <a:spLocks noChangeShapeType="1"/>
            </p:cNvSpPr>
            <p:nvPr/>
          </p:nvSpPr>
          <p:spPr bwMode="auto">
            <a:xfrm flipV="1">
              <a:off x="1632" y="3264"/>
              <a:ext cx="48"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6"/>
            <p:cNvSpPr>
              <a:spLocks noChangeShapeType="1"/>
            </p:cNvSpPr>
            <p:nvPr/>
          </p:nvSpPr>
          <p:spPr bwMode="auto">
            <a:xfrm>
              <a:off x="1680" y="3264"/>
              <a:ext cx="9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flipH="1">
              <a:off x="1776" y="3264"/>
              <a:ext cx="4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1824" y="3264"/>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82990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Finding Square Roots </a:t>
            </a:r>
            <a:endParaRPr lang="en-US" altLang="en-US" smtClean="0"/>
          </a:p>
        </p:txBody>
      </p:sp>
      <p:sp>
        <p:nvSpPr>
          <p:cNvPr id="23555" name="Rectangle 3"/>
          <p:cNvSpPr>
            <a:spLocks noGrp="1" noChangeArrowheads="1"/>
          </p:cNvSpPr>
          <p:nvPr>
            <p:ph type="body" idx="1"/>
          </p:nvPr>
        </p:nvSpPr>
        <p:spPr>
          <a:xfrm>
            <a:off x="2057400" y="1828800"/>
            <a:ext cx="6705600" cy="1828800"/>
          </a:xfrm>
        </p:spPr>
        <p:txBody>
          <a:bodyPr/>
          <a:lstStyle/>
          <a:p>
            <a:pPr algn="r" eaLnBrk="1" hangingPunct="1"/>
            <a:r>
              <a:rPr lang="en-US" altLang="en-US" b="1" smtClean="0">
                <a:solidFill>
                  <a:schemeClr val="accent2"/>
                </a:solidFill>
              </a:rPr>
              <a:t>We can use the following strategy to find a square root of a large number.</a:t>
            </a:r>
          </a:p>
          <a:p>
            <a:pPr algn="r" eaLnBrk="1" hangingPunct="1">
              <a:buFont typeface="Wingdings" panose="05000000000000000000" pitchFamily="2" charset="2"/>
              <a:buNone/>
            </a:pPr>
            <a:endParaRPr lang="en-US" altLang="en-US" smtClean="0">
              <a:solidFill>
                <a:schemeClr val="accent2"/>
              </a:solidFill>
            </a:endParaRPr>
          </a:p>
        </p:txBody>
      </p:sp>
      <p:sp>
        <p:nvSpPr>
          <p:cNvPr id="23556" name="Text Box 4"/>
          <p:cNvSpPr txBox="1">
            <a:spLocks noChangeArrowheads="1"/>
          </p:cNvSpPr>
          <p:nvPr/>
        </p:nvSpPr>
        <p:spPr bwMode="auto">
          <a:xfrm>
            <a:off x="2590800" y="4038600"/>
            <a:ext cx="514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t>4 x 9	=     4   x    9</a:t>
            </a:r>
          </a:p>
        </p:txBody>
      </p:sp>
      <p:sp>
        <p:nvSpPr>
          <p:cNvPr id="23557" name="Line 5"/>
          <p:cNvSpPr>
            <a:spLocks noChangeShapeType="1"/>
          </p:cNvSpPr>
          <p:nvPr/>
        </p:nvSpPr>
        <p:spPr bwMode="auto">
          <a:xfrm flipV="1">
            <a:off x="2209800" y="4038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8" name="Line 6"/>
          <p:cNvSpPr>
            <a:spLocks noChangeShapeType="1"/>
          </p:cNvSpPr>
          <p:nvPr/>
        </p:nvSpPr>
        <p:spPr bwMode="auto">
          <a:xfrm>
            <a:off x="2286000" y="4038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7"/>
          <p:cNvSpPr>
            <a:spLocks noChangeShapeType="1"/>
          </p:cNvSpPr>
          <p:nvPr/>
        </p:nvSpPr>
        <p:spPr bwMode="auto">
          <a:xfrm flipH="1">
            <a:off x="2438400" y="4038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8"/>
          <p:cNvSpPr>
            <a:spLocks noChangeShapeType="1"/>
          </p:cNvSpPr>
          <p:nvPr/>
        </p:nvSpPr>
        <p:spPr bwMode="auto">
          <a:xfrm>
            <a:off x="2514600" y="40386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9"/>
          <p:cNvSpPr>
            <a:spLocks noChangeShapeType="1"/>
          </p:cNvSpPr>
          <p:nvPr/>
        </p:nvSpPr>
        <p:spPr bwMode="auto">
          <a:xfrm flipV="1">
            <a:off x="6781800" y="4114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0"/>
          <p:cNvSpPr>
            <a:spLocks noChangeShapeType="1"/>
          </p:cNvSpPr>
          <p:nvPr/>
        </p:nvSpPr>
        <p:spPr bwMode="auto">
          <a:xfrm>
            <a:off x="6858000" y="4114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1"/>
          <p:cNvSpPr>
            <a:spLocks noChangeShapeType="1"/>
          </p:cNvSpPr>
          <p:nvPr/>
        </p:nvSpPr>
        <p:spPr bwMode="auto">
          <a:xfrm flipH="1">
            <a:off x="7010400" y="4114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2"/>
          <p:cNvSpPr>
            <a:spLocks noChangeShapeType="1"/>
          </p:cNvSpPr>
          <p:nvPr/>
        </p:nvSpPr>
        <p:spPr bwMode="auto">
          <a:xfrm>
            <a:off x="7086600" y="4114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Line 13"/>
          <p:cNvSpPr>
            <a:spLocks noChangeShapeType="1"/>
          </p:cNvSpPr>
          <p:nvPr/>
        </p:nvSpPr>
        <p:spPr bwMode="auto">
          <a:xfrm flipV="1">
            <a:off x="5105400" y="4114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4"/>
          <p:cNvSpPr>
            <a:spLocks noChangeShapeType="1"/>
          </p:cNvSpPr>
          <p:nvPr/>
        </p:nvSpPr>
        <p:spPr bwMode="auto">
          <a:xfrm>
            <a:off x="5181600" y="4114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5"/>
          <p:cNvSpPr>
            <a:spLocks noChangeShapeType="1"/>
          </p:cNvSpPr>
          <p:nvPr/>
        </p:nvSpPr>
        <p:spPr bwMode="auto">
          <a:xfrm flipH="1">
            <a:off x="5334000" y="4114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6"/>
          <p:cNvSpPr>
            <a:spLocks noChangeShapeType="1"/>
          </p:cNvSpPr>
          <p:nvPr/>
        </p:nvSpPr>
        <p:spPr bwMode="auto">
          <a:xfrm>
            <a:off x="5410200" y="4114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p:cNvSpPr>
            <a:spLocks noChangeShapeType="1"/>
          </p:cNvSpPr>
          <p:nvPr/>
        </p:nvSpPr>
        <p:spPr bwMode="auto">
          <a:xfrm flipV="1">
            <a:off x="2133600" y="5029200"/>
            <a:ext cx="76200" cy="762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8"/>
          <p:cNvSpPr>
            <a:spLocks noChangeShapeType="1"/>
          </p:cNvSpPr>
          <p:nvPr/>
        </p:nvSpPr>
        <p:spPr bwMode="auto">
          <a:xfrm>
            <a:off x="2209800" y="5029200"/>
            <a:ext cx="1524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19"/>
          <p:cNvSpPr>
            <a:spLocks noChangeShapeType="1"/>
          </p:cNvSpPr>
          <p:nvPr/>
        </p:nvSpPr>
        <p:spPr bwMode="auto">
          <a:xfrm flipH="1">
            <a:off x="2362200" y="5029200"/>
            <a:ext cx="762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0"/>
          <p:cNvSpPr>
            <a:spLocks noChangeShapeType="1"/>
          </p:cNvSpPr>
          <p:nvPr/>
        </p:nvSpPr>
        <p:spPr bwMode="auto">
          <a:xfrm>
            <a:off x="2438400" y="5029200"/>
            <a:ext cx="1371600" cy="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Text Box 21"/>
          <p:cNvSpPr txBox="1">
            <a:spLocks noChangeArrowheads="1"/>
          </p:cNvSpPr>
          <p:nvPr/>
        </p:nvSpPr>
        <p:spPr bwMode="auto">
          <a:xfrm>
            <a:off x="2590800" y="4953000"/>
            <a:ext cx="5159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3366FF"/>
                </a:solidFill>
              </a:rPr>
              <a:t>36	      =     2   x    3</a:t>
            </a:r>
          </a:p>
        </p:txBody>
      </p:sp>
      <p:sp>
        <p:nvSpPr>
          <p:cNvPr id="23574" name="Text Box 22"/>
          <p:cNvSpPr txBox="1">
            <a:spLocks noChangeArrowheads="1"/>
          </p:cNvSpPr>
          <p:nvPr/>
        </p:nvSpPr>
        <p:spPr bwMode="auto">
          <a:xfrm>
            <a:off x="2743200" y="5867400"/>
            <a:ext cx="4225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FC2C1C"/>
                </a:solidFill>
              </a:rPr>
              <a:t>6	     =          6 </a:t>
            </a:r>
          </a:p>
        </p:txBody>
      </p:sp>
    </p:spTree>
    <p:extLst>
      <p:ext uri="{BB962C8B-B14F-4D97-AF65-F5344CB8AC3E}">
        <p14:creationId xmlns:p14="http://schemas.microsoft.com/office/powerpoint/2010/main" val="190241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Finding Square Roots </a:t>
            </a:r>
            <a:endParaRPr lang="en-US" altLang="en-US" smtClean="0"/>
          </a:p>
        </p:txBody>
      </p:sp>
      <p:sp>
        <p:nvSpPr>
          <p:cNvPr id="25603" name="Text Box 3"/>
          <p:cNvSpPr txBox="1">
            <a:spLocks noChangeArrowheads="1"/>
          </p:cNvSpPr>
          <p:nvPr/>
        </p:nvSpPr>
        <p:spPr bwMode="auto">
          <a:xfrm>
            <a:off x="1371600" y="1828800"/>
            <a:ext cx="514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t>4 x 9	=     4         9</a:t>
            </a:r>
          </a:p>
        </p:txBody>
      </p:sp>
      <p:sp>
        <p:nvSpPr>
          <p:cNvPr id="25604" name="Line 4"/>
          <p:cNvSpPr>
            <a:spLocks noChangeShapeType="1"/>
          </p:cNvSpPr>
          <p:nvPr/>
        </p:nvSpPr>
        <p:spPr bwMode="auto">
          <a:xfrm flipV="1">
            <a:off x="990600" y="1828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Line 5"/>
          <p:cNvSpPr>
            <a:spLocks noChangeShapeType="1"/>
          </p:cNvSpPr>
          <p:nvPr/>
        </p:nvSpPr>
        <p:spPr bwMode="auto">
          <a:xfrm>
            <a:off x="1066800" y="1828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6"/>
          <p:cNvSpPr>
            <a:spLocks noChangeShapeType="1"/>
          </p:cNvSpPr>
          <p:nvPr/>
        </p:nvSpPr>
        <p:spPr bwMode="auto">
          <a:xfrm flipH="1">
            <a:off x="1219200" y="1828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7"/>
          <p:cNvSpPr>
            <a:spLocks noChangeShapeType="1"/>
          </p:cNvSpPr>
          <p:nvPr/>
        </p:nvSpPr>
        <p:spPr bwMode="auto">
          <a:xfrm>
            <a:off x="1295400" y="18288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8"/>
          <p:cNvSpPr>
            <a:spLocks noChangeShapeType="1"/>
          </p:cNvSpPr>
          <p:nvPr/>
        </p:nvSpPr>
        <p:spPr bwMode="auto">
          <a:xfrm flipV="1">
            <a:off x="5562600" y="19050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9"/>
          <p:cNvSpPr>
            <a:spLocks noChangeShapeType="1"/>
          </p:cNvSpPr>
          <p:nvPr/>
        </p:nvSpPr>
        <p:spPr bwMode="auto">
          <a:xfrm>
            <a:off x="5638800" y="19050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0"/>
          <p:cNvSpPr>
            <a:spLocks noChangeShapeType="1"/>
          </p:cNvSpPr>
          <p:nvPr/>
        </p:nvSpPr>
        <p:spPr bwMode="auto">
          <a:xfrm flipH="1">
            <a:off x="5791200" y="19050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p:cNvSpPr>
            <a:spLocks noChangeShapeType="1"/>
          </p:cNvSpPr>
          <p:nvPr/>
        </p:nvSpPr>
        <p:spPr bwMode="auto">
          <a:xfrm>
            <a:off x="5867400" y="19050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p:cNvSpPr>
            <a:spLocks noChangeShapeType="1"/>
          </p:cNvSpPr>
          <p:nvPr/>
        </p:nvSpPr>
        <p:spPr bwMode="auto">
          <a:xfrm flipV="1">
            <a:off x="3886200" y="19050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3"/>
          <p:cNvSpPr>
            <a:spLocks noChangeShapeType="1"/>
          </p:cNvSpPr>
          <p:nvPr/>
        </p:nvSpPr>
        <p:spPr bwMode="auto">
          <a:xfrm>
            <a:off x="3962400" y="19050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4"/>
          <p:cNvSpPr>
            <a:spLocks noChangeShapeType="1"/>
          </p:cNvSpPr>
          <p:nvPr/>
        </p:nvSpPr>
        <p:spPr bwMode="auto">
          <a:xfrm flipH="1">
            <a:off x="4114800" y="19050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5"/>
          <p:cNvSpPr>
            <a:spLocks noChangeShapeType="1"/>
          </p:cNvSpPr>
          <p:nvPr/>
        </p:nvSpPr>
        <p:spPr bwMode="auto">
          <a:xfrm>
            <a:off x="4191000" y="19050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16"/>
          <p:cNvSpPr>
            <a:spLocks noChangeShapeType="1"/>
          </p:cNvSpPr>
          <p:nvPr/>
        </p:nvSpPr>
        <p:spPr bwMode="auto">
          <a:xfrm flipV="1">
            <a:off x="914400" y="2819400"/>
            <a:ext cx="76200" cy="762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17"/>
          <p:cNvSpPr>
            <a:spLocks noChangeShapeType="1"/>
          </p:cNvSpPr>
          <p:nvPr/>
        </p:nvSpPr>
        <p:spPr bwMode="auto">
          <a:xfrm>
            <a:off x="990600" y="2819400"/>
            <a:ext cx="1524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18"/>
          <p:cNvSpPr>
            <a:spLocks noChangeShapeType="1"/>
          </p:cNvSpPr>
          <p:nvPr/>
        </p:nvSpPr>
        <p:spPr bwMode="auto">
          <a:xfrm flipH="1">
            <a:off x="1143000" y="2819400"/>
            <a:ext cx="762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19"/>
          <p:cNvSpPr>
            <a:spLocks noChangeShapeType="1"/>
          </p:cNvSpPr>
          <p:nvPr/>
        </p:nvSpPr>
        <p:spPr bwMode="auto">
          <a:xfrm>
            <a:off x="1219200" y="2819400"/>
            <a:ext cx="1371600" cy="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Text Box 20"/>
          <p:cNvSpPr txBox="1">
            <a:spLocks noChangeArrowheads="1"/>
          </p:cNvSpPr>
          <p:nvPr/>
        </p:nvSpPr>
        <p:spPr bwMode="auto">
          <a:xfrm>
            <a:off x="1371600" y="2743200"/>
            <a:ext cx="5159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3366FF"/>
                </a:solidFill>
              </a:rPr>
              <a:t>36	      =     2   x    3</a:t>
            </a:r>
          </a:p>
        </p:txBody>
      </p:sp>
      <p:sp>
        <p:nvSpPr>
          <p:cNvPr id="25621" name="Text Box 21"/>
          <p:cNvSpPr txBox="1">
            <a:spLocks noChangeArrowheads="1"/>
          </p:cNvSpPr>
          <p:nvPr/>
        </p:nvSpPr>
        <p:spPr bwMode="auto">
          <a:xfrm>
            <a:off x="1524000" y="3657600"/>
            <a:ext cx="4225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FC2C1C"/>
                </a:solidFill>
              </a:rPr>
              <a:t>6	     =          6 </a:t>
            </a:r>
          </a:p>
        </p:txBody>
      </p:sp>
      <p:sp>
        <p:nvSpPr>
          <p:cNvPr id="25622" name="Rectangle 22"/>
          <p:cNvSpPr>
            <a:spLocks noGrp="1" noChangeArrowheads="1"/>
          </p:cNvSpPr>
          <p:nvPr>
            <p:ph type="body" idx="1"/>
          </p:nvPr>
        </p:nvSpPr>
        <p:spPr>
          <a:xfrm>
            <a:off x="609600" y="4572000"/>
            <a:ext cx="6705600" cy="1828800"/>
          </a:xfrm>
        </p:spPr>
        <p:txBody>
          <a:bodyPr/>
          <a:lstStyle/>
          <a:p>
            <a:pPr algn="r" eaLnBrk="1" hangingPunct="1"/>
            <a:r>
              <a:rPr lang="en-US" altLang="en-US" b="1" smtClean="0"/>
              <a:t>We can factor large perfect squares into smaller perfect squares to simplify.</a:t>
            </a:r>
          </a:p>
          <a:p>
            <a:pPr algn="r" eaLnBrk="1" hangingPunct="1">
              <a:buFont typeface="Wingdings" panose="05000000000000000000" pitchFamily="2" charset="2"/>
              <a:buNone/>
            </a:pPr>
            <a:endParaRPr lang="en-US" altLang="en-US" smtClean="0">
              <a:solidFill>
                <a:schemeClr val="accent2"/>
              </a:solidFill>
            </a:endParaRPr>
          </a:p>
        </p:txBody>
      </p:sp>
    </p:spTree>
    <p:extLst>
      <p:ext uri="{BB962C8B-B14F-4D97-AF65-F5344CB8AC3E}">
        <p14:creationId xmlns:p14="http://schemas.microsoft.com/office/powerpoint/2010/main" val="1447877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228600"/>
            <a:ext cx="7772400" cy="1143000"/>
          </a:xfrm>
        </p:spPr>
        <p:txBody>
          <a:bodyPr/>
          <a:lstStyle/>
          <a:p>
            <a:pPr eaLnBrk="1" hangingPunct="1"/>
            <a:r>
              <a:rPr lang="en-US" altLang="en-US" sz="5400" b="1" smtClean="0">
                <a:solidFill>
                  <a:schemeClr val="folHlink"/>
                </a:solidFill>
              </a:rPr>
              <a:t>Finding Square Roots </a:t>
            </a:r>
            <a:endParaRPr lang="en-US" altLang="en-US" smtClean="0"/>
          </a:p>
        </p:txBody>
      </p:sp>
      <p:sp>
        <p:nvSpPr>
          <p:cNvPr id="27651" name="Text Box 3"/>
          <p:cNvSpPr txBox="1">
            <a:spLocks noChangeArrowheads="1"/>
          </p:cNvSpPr>
          <p:nvPr/>
        </p:nvSpPr>
        <p:spPr bwMode="auto">
          <a:xfrm>
            <a:off x="4572000" y="2514600"/>
            <a:ext cx="201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t>256	</a:t>
            </a:r>
          </a:p>
        </p:txBody>
      </p:sp>
      <p:sp>
        <p:nvSpPr>
          <p:cNvPr id="27652" name="Line 4"/>
          <p:cNvSpPr>
            <a:spLocks noChangeShapeType="1"/>
          </p:cNvSpPr>
          <p:nvPr/>
        </p:nvSpPr>
        <p:spPr bwMode="auto">
          <a:xfrm flipV="1">
            <a:off x="4191000" y="2590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Line 5"/>
          <p:cNvSpPr>
            <a:spLocks noChangeShapeType="1"/>
          </p:cNvSpPr>
          <p:nvPr/>
        </p:nvSpPr>
        <p:spPr bwMode="auto">
          <a:xfrm>
            <a:off x="4267200" y="2590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6"/>
          <p:cNvSpPr>
            <a:spLocks noChangeShapeType="1"/>
          </p:cNvSpPr>
          <p:nvPr/>
        </p:nvSpPr>
        <p:spPr bwMode="auto">
          <a:xfrm flipH="1">
            <a:off x="4419600" y="2590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4495800" y="25908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0" name="Line 8"/>
          <p:cNvSpPr>
            <a:spLocks noChangeShapeType="1"/>
          </p:cNvSpPr>
          <p:nvPr/>
        </p:nvSpPr>
        <p:spPr bwMode="auto">
          <a:xfrm flipV="1">
            <a:off x="3733800" y="3657600"/>
            <a:ext cx="76200" cy="762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1" name="Line 9"/>
          <p:cNvSpPr>
            <a:spLocks noChangeShapeType="1"/>
          </p:cNvSpPr>
          <p:nvPr/>
        </p:nvSpPr>
        <p:spPr bwMode="auto">
          <a:xfrm>
            <a:off x="3810000" y="3657600"/>
            <a:ext cx="1524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2" name="Line 10"/>
          <p:cNvSpPr>
            <a:spLocks noChangeShapeType="1"/>
          </p:cNvSpPr>
          <p:nvPr/>
        </p:nvSpPr>
        <p:spPr bwMode="auto">
          <a:xfrm flipH="1">
            <a:off x="3962400" y="3657600"/>
            <a:ext cx="762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3" name="Line 11"/>
          <p:cNvSpPr>
            <a:spLocks noChangeShapeType="1"/>
          </p:cNvSpPr>
          <p:nvPr/>
        </p:nvSpPr>
        <p:spPr bwMode="auto">
          <a:xfrm>
            <a:off x="4038600" y="3657600"/>
            <a:ext cx="609600" cy="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4" name="Text Box 12"/>
          <p:cNvSpPr txBox="1">
            <a:spLocks noChangeArrowheads="1"/>
          </p:cNvSpPr>
          <p:nvPr/>
        </p:nvSpPr>
        <p:spPr bwMode="auto">
          <a:xfrm>
            <a:off x="3124200" y="3581400"/>
            <a:ext cx="2066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3366FF"/>
                </a:solidFill>
              </a:rPr>
              <a:t>=</a:t>
            </a:r>
            <a:r>
              <a:rPr lang="en-US" altLang="en-US" sz="4400" b="1">
                <a:solidFill>
                  <a:srgbClr val="FC2C1C"/>
                </a:solidFill>
              </a:rPr>
              <a:t>    4  </a:t>
            </a:r>
            <a:r>
              <a:rPr lang="en-US" altLang="en-US" sz="4400" b="1"/>
              <a:t>x</a:t>
            </a:r>
          </a:p>
        </p:txBody>
      </p:sp>
      <p:sp>
        <p:nvSpPr>
          <p:cNvPr id="27661" name="Rectangle 13"/>
          <p:cNvSpPr>
            <a:spLocks noGrp="1" noChangeArrowheads="1"/>
          </p:cNvSpPr>
          <p:nvPr>
            <p:ph type="body" idx="1"/>
          </p:nvPr>
        </p:nvSpPr>
        <p:spPr>
          <a:xfrm>
            <a:off x="1066800" y="1524000"/>
            <a:ext cx="7848600" cy="838200"/>
          </a:xfrm>
        </p:spPr>
        <p:txBody>
          <a:bodyPr/>
          <a:lstStyle/>
          <a:p>
            <a:pPr eaLnBrk="1" hangingPunct="1"/>
            <a:r>
              <a:rPr lang="en-US" altLang="en-US" b="1" i="1" smtClean="0">
                <a:solidFill>
                  <a:schemeClr val="hlink"/>
                </a:solidFill>
              </a:rPr>
              <a:t>Activity: Find the square root of 256</a:t>
            </a:r>
          </a:p>
          <a:p>
            <a:pPr algn="r" eaLnBrk="1" hangingPunct="1">
              <a:buFont typeface="Wingdings" panose="05000000000000000000" pitchFamily="2" charset="2"/>
              <a:buNone/>
            </a:pPr>
            <a:endParaRPr lang="en-US" altLang="en-US" i="1" smtClean="0">
              <a:solidFill>
                <a:schemeClr val="hlink"/>
              </a:solidFill>
            </a:endParaRPr>
          </a:p>
        </p:txBody>
      </p:sp>
      <p:sp>
        <p:nvSpPr>
          <p:cNvPr id="172046" name="Line 14"/>
          <p:cNvSpPr>
            <a:spLocks noChangeShapeType="1"/>
          </p:cNvSpPr>
          <p:nvPr/>
        </p:nvSpPr>
        <p:spPr bwMode="auto">
          <a:xfrm flipV="1">
            <a:off x="5334000" y="3657600"/>
            <a:ext cx="76200" cy="762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7" name="Line 15"/>
          <p:cNvSpPr>
            <a:spLocks noChangeShapeType="1"/>
          </p:cNvSpPr>
          <p:nvPr/>
        </p:nvSpPr>
        <p:spPr bwMode="auto">
          <a:xfrm>
            <a:off x="5410200" y="3657600"/>
            <a:ext cx="1524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8" name="Line 16"/>
          <p:cNvSpPr>
            <a:spLocks noChangeShapeType="1"/>
          </p:cNvSpPr>
          <p:nvPr/>
        </p:nvSpPr>
        <p:spPr bwMode="auto">
          <a:xfrm flipH="1">
            <a:off x="5562600" y="3657600"/>
            <a:ext cx="76200" cy="53340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9" name="Line 17"/>
          <p:cNvSpPr>
            <a:spLocks noChangeShapeType="1"/>
          </p:cNvSpPr>
          <p:nvPr/>
        </p:nvSpPr>
        <p:spPr bwMode="auto">
          <a:xfrm>
            <a:off x="5638800" y="3657600"/>
            <a:ext cx="609600" cy="0"/>
          </a:xfrm>
          <a:prstGeom prst="line">
            <a:avLst/>
          </a:prstGeom>
          <a:noFill/>
          <a:ln w="28575">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50" name="Text Box 18"/>
          <p:cNvSpPr txBox="1">
            <a:spLocks noChangeArrowheads="1"/>
          </p:cNvSpPr>
          <p:nvPr/>
        </p:nvSpPr>
        <p:spPr bwMode="auto">
          <a:xfrm>
            <a:off x="5715000" y="3581400"/>
            <a:ext cx="806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FC2C1C"/>
                </a:solidFill>
              </a:rPr>
              <a:t>64</a:t>
            </a:r>
          </a:p>
        </p:txBody>
      </p:sp>
      <p:sp>
        <p:nvSpPr>
          <p:cNvPr id="172051" name="Text Box 19"/>
          <p:cNvSpPr txBox="1">
            <a:spLocks noChangeArrowheads="1"/>
          </p:cNvSpPr>
          <p:nvPr/>
        </p:nvSpPr>
        <p:spPr bwMode="auto">
          <a:xfrm>
            <a:off x="3962400" y="4495800"/>
            <a:ext cx="2533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914400" indent="-457200">
              <a:defRPr>
                <a:solidFill>
                  <a:schemeClr val="tx1"/>
                </a:solidFill>
                <a:latin typeface="Arial" panose="020B0604020202020204" pitchFamily="34" charset="0"/>
                <a:ea typeface="MS PGothic" panose="020B0600070205080204" pitchFamily="34" charset="-128"/>
              </a:defRPr>
            </a:lvl2pPr>
            <a:lvl3pPr marL="1371600" indent="-457200">
              <a:defRPr>
                <a:solidFill>
                  <a:schemeClr val="tx1"/>
                </a:solidFill>
                <a:latin typeface="Arial" panose="020B0604020202020204" pitchFamily="34" charset="0"/>
                <a:ea typeface="MS PGothic" panose="020B0600070205080204" pitchFamily="34" charset="-128"/>
              </a:defRPr>
            </a:lvl3pPr>
            <a:lvl4pPr marL="1828800" indent="-457200">
              <a:defRPr>
                <a:solidFill>
                  <a:schemeClr val="tx1"/>
                </a:solidFill>
                <a:latin typeface="Arial" panose="020B0604020202020204" pitchFamily="34" charset="0"/>
                <a:ea typeface="MS PGothic" panose="020B0600070205080204" pitchFamily="34" charset="-128"/>
              </a:defRPr>
            </a:lvl4pPr>
            <a:lvl5pPr marL="2286000" indent="-457200">
              <a:defRPr>
                <a:solidFill>
                  <a:schemeClr val="tx1"/>
                </a:solidFill>
                <a:latin typeface="Arial" panose="020B0604020202020204" pitchFamily="34" charset="0"/>
                <a:ea typeface="MS PGothic" panose="020B0600070205080204" pitchFamily="34" charset="-128"/>
              </a:defRPr>
            </a:lvl5pPr>
            <a:lvl6pPr marL="27432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004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6576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1148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3366FF"/>
                </a:solidFill>
              </a:rPr>
              <a:t>= 2</a:t>
            </a:r>
            <a:r>
              <a:rPr lang="en-US" altLang="en-US" sz="4400" b="1"/>
              <a:t>  x    </a:t>
            </a:r>
            <a:r>
              <a:rPr lang="en-US" altLang="en-US" sz="4400" b="1">
                <a:solidFill>
                  <a:srgbClr val="3366FF"/>
                </a:solidFill>
              </a:rPr>
              <a:t>8</a:t>
            </a:r>
          </a:p>
        </p:txBody>
      </p:sp>
      <p:sp>
        <p:nvSpPr>
          <p:cNvPr id="172052" name="Text Box 20"/>
          <p:cNvSpPr txBox="1">
            <a:spLocks noChangeArrowheads="1"/>
          </p:cNvSpPr>
          <p:nvPr/>
        </p:nvSpPr>
        <p:spPr bwMode="auto">
          <a:xfrm>
            <a:off x="4114800" y="5410200"/>
            <a:ext cx="160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914400" indent="-457200">
              <a:defRPr>
                <a:solidFill>
                  <a:schemeClr val="tx1"/>
                </a:solidFill>
                <a:latin typeface="Arial" panose="020B0604020202020204" pitchFamily="34" charset="0"/>
                <a:ea typeface="MS PGothic" panose="020B0600070205080204" pitchFamily="34" charset="-128"/>
              </a:defRPr>
            </a:lvl2pPr>
            <a:lvl3pPr marL="1371600" indent="-457200">
              <a:defRPr>
                <a:solidFill>
                  <a:schemeClr val="tx1"/>
                </a:solidFill>
                <a:latin typeface="Arial" panose="020B0604020202020204" pitchFamily="34" charset="0"/>
                <a:ea typeface="MS PGothic" panose="020B0600070205080204" pitchFamily="34" charset="-128"/>
              </a:defRPr>
            </a:lvl3pPr>
            <a:lvl4pPr marL="1828800" indent="-457200">
              <a:defRPr>
                <a:solidFill>
                  <a:schemeClr val="tx1"/>
                </a:solidFill>
                <a:latin typeface="Arial" panose="020B0604020202020204" pitchFamily="34" charset="0"/>
                <a:ea typeface="MS PGothic" panose="020B0600070205080204" pitchFamily="34" charset="-128"/>
              </a:defRPr>
            </a:lvl4pPr>
            <a:lvl5pPr marL="2286000" indent="-457200">
              <a:defRPr>
                <a:solidFill>
                  <a:schemeClr val="tx1"/>
                </a:solidFill>
                <a:latin typeface="Arial" panose="020B0604020202020204" pitchFamily="34" charset="0"/>
                <a:ea typeface="MS PGothic" panose="020B0600070205080204" pitchFamily="34" charset="-128"/>
              </a:defRPr>
            </a:lvl5pPr>
            <a:lvl6pPr marL="27432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2004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6576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4114800" indent="-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4400" b="1">
                <a:solidFill>
                  <a:srgbClr val="3366FF"/>
                </a:solidFill>
              </a:rPr>
              <a:t>=   16</a:t>
            </a:r>
          </a:p>
        </p:txBody>
      </p:sp>
    </p:spTree>
    <p:extLst>
      <p:ext uri="{BB962C8B-B14F-4D97-AF65-F5344CB8AC3E}">
        <p14:creationId xmlns:p14="http://schemas.microsoft.com/office/powerpoint/2010/main" val="781333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dissolve">
                                      <p:cBhvr>
                                        <p:cTn id="7" dur="500"/>
                                        <p:tgtEl>
                                          <p:spTgt spid="172040"/>
                                        </p:tgtEl>
                                      </p:cBhvr>
                                    </p:animEffect>
                                  </p:childTnLst>
                                </p:cTn>
                              </p:par>
                              <p:par>
                                <p:cTn id="8" presetID="9" presetClass="entr" presetSubtype="0" fill="hold" nodeType="withEffect">
                                  <p:stCondLst>
                                    <p:cond delay="0"/>
                                  </p:stCondLst>
                                  <p:childTnLst>
                                    <p:set>
                                      <p:cBhvr>
                                        <p:cTn id="9" dur="1" fill="hold">
                                          <p:stCondLst>
                                            <p:cond delay="0"/>
                                          </p:stCondLst>
                                        </p:cTn>
                                        <p:tgtEl>
                                          <p:spTgt spid="172041"/>
                                        </p:tgtEl>
                                        <p:attrNameLst>
                                          <p:attrName>style.visibility</p:attrName>
                                        </p:attrNameLst>
                                      </p:cBhvr>
                                      <p:to>
                                        <p:strVal val="visible"/>
                                      </p:to>
                                    </p:set>
                                    <p:animEffect transition="in" filter="dissolve">
                                      <p:cBhvr>
                                        <p:cTn id="10" dur="500"/>
                                        <p:tgtEl>
                                          <p:spTgt spid="172041"/>
                                        </p:tgtEl>
                                      </p:cBhvr>
                                    </p:animEffect>
                                  </p:childTnLst>
                                </p:cTn>
                              </p:par>
                              <p:par>
                                <p:cTn id="11" presetID="9" presetClass="entr" presetSubtype="0" fill="hold" nodeType="withEffect">
                                  <p:stCondLst>
                                    <p:cond delay="0"/>
                                  </p:stCondLst>
                                  <p:childTnLst>
                                    <p:set>
                                      <p:cBhvr>
                                        <p:cTn id="12" dur="1" fill="hold">
                                          <p:stCondLst>
                                            <p:cond delay="0"/>
                                          </p:stCondLst>
                                        </p:cTn>
                                        <p:tgtEl>
                                          <p:spTgt spid="172042"/>
                                        </p:tgtEl>
                                        <p:attrNameLst>
                                          <p:attrName>style.visibility</p:attrName>
                                        </p:attrNameLst>
                                      </p:cBhvr>
                                      <p:to>
                                        <p:strVal val="visible"/>
                                      </p:to>
                                    </p:set>
                                    <p:animEffect transition="in" filter="dissolve">
                                      <p:cBhvr>
                                        <p:cTn id="13" dur="500"/>
                                        <p:tgtEl>
                                          <p:spTgt spid="172042"/>
                                        </p:tgtEl>
                                      </p:cBhvr>
                                    </p:animEffect>
                                  </p:childTnLst>
                                </p:cTn>
                              </p:par>
                              <p:par>
                                <p:cTn id="14" presetID="9" presetClass="entr" presetSubtype="0" fill="hold" nodeType="withEffect">
                                  <p:stCondLst>
                                    <p:cond delay="0"/>
                                  </p:stCondLst>
                                  <p:childTnLst>
                                    <p:set>
                                      <p:cBhvr>
                                        <p:cTn id="15" dur="1" fill="hold">
                                          <p:stCondLst>
                                            <p:cond delay="0"/>
                                          </p:stCondLst>
                                        </p:cTn>
                                        <p:tgtEl>
                                          <p:spTgt spid="172043"/>
                                        </p:tgtEl>
                                        <p:attrNameLst>
                                          <p:attrName>style.visibility</p:attrName>
                                        </p:attrNameLst>
                                      </p:cBhvr>
                                      <p:to>
                                        <p:strVal val="visible"/>
                                      </p:to>
                                    </p:set>
                                    <p:animEffect transition="in" filter="dissolve">
                                      <p:cBhvr>
                                        <p:cTn id="16" dur="500"/>
                                        <p:tgtEl>
                                          <p:spTgt spid="17204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2044"/>
                                        </p:tgtEl>
                                        <p:attrNameLst>
                                          <p:attrName>style.visibility</p:attrName>
                                        </p:attrNameLst>
                                      </p:cBhvr>
                                      <p:to>
                                        <p:strVal val="visible"/>
                                      </p:to>
                                    </p:set>
                                    <p:animEffect transition="in" filter="dissolve">
                                      <p:cBhvr>
                                        <p:cTn id="19" dur="500"/>
                                        <p:tgtEl>
                                          <p:spTgt spid="172044"/>
                                        </p:tgtEl>
                                      </p:cBhvr>
                                    </p:animEffect>
                                  </p:childTnLst>
                                </p:cTn>
                              </p:par>
                              <p:par>
                                <p:cTn id="20" presetID="9" presetClass="entr" presetSubtype="0" fill="hold" nodeType="withEffect">
                                  <p:stCondLst>
                                    <p:cond delay="0"/>
                                  </p:stCondLst>
                                  <p:childTnLst>
                                    <p:set>
                                      <p:cBhvr>
                                        <p:cTn id="21" dur="1" fill="hold">
                                          <p:stCondLst>
                                            <p:cond delay="0"/>
                                          </p:stCondLst>
                                        </p:cTn>
                                        <p:tgtEl>
                                          <p:spTgt spid="172046"/>
                                        </p:tgtEl>
                                        <p:attrNameLst>
                                          <p:attrName>style.visibility</p:attrName>
                                        </p:attrNameLst>
                                      </p:cBhvr>
                                      <p:to>
                                        <p:strVal val="visible"/>
                                      </p:to>
                                    </p:set>
                                    <p:animEffect transition="in" filter="dissolve">
                                      <p:cBhvr>
                                        <p:cTn id="22" dur="500"/>
                                        <p:tgtEl>
                                          <p:spTgt spid="172046"/>
                                        </p:tgtEl>
                                      </p:cBhvr>
                                    </p:animEffect>
                                  </p:childTnLst>
                                </p:cTn>
                              </p:par>
                              <p:par>
                                <p:cTn id="23" presetID="9" presetClass="entr" presetSubtype="0" fill="hold" nodeType="withEffect">
                                  <p:stCondLst>
                                    <p:cond delay="0"/>
                                  </p:stCondLst>
                                  <p:childTnLst>
                                    <p:set>
                                      <p:cBhvr>
                                        <p:cTn id="24" dur="1" fill="hold">
                                          <p:stCondLst>
                                            <p:cond delay="0"/>
                                          </p:stCondLst>
                                        </p:cTn>
                                        <p:tgtEl>
                                          <p:spTgt spid="172047"/>
                                        </p:tgtEl>
                                        <p:attrNameLst>
                                          <p:attrName>style.visibility</p:attrName>
                                        </p:attrNameLst>
                                      </p:cBhvr>
                                      <p:to>
                                        <p:strVal val="visible"/>
                                      </p:to>
                                    </p:set>
                                    <p:animEffect transition="in" filter="dissolve">
                                      <p:cBhvr>
                                        <p:cTn id="25" dur="500"/>
                                        <p:tgtEl>
                                          <p:spTgt spid="172047"/>
                                        </p:tgtEl>
                                      </p:cBhvr>
                                    </p:animEffect>
                                  </p:childTnLst>
                                </p:cTn>
                              </p:par>
                              <p:par>
                                <p:cTn id="26" presetID="9" presetClass="entr" presetSubtype="0" fill="hold" nodeType="withEffect">
                                  <p:stCondLst>
                                    <p:cond delay="0"/>
                                  </p:stCondLst>
                                  <p:childTnLst>
                                    <p:set>
                                      <p:cBhvr>
                                        <p:cTn id="27" dur="1" fill="hold">
                                          <p:stCondLst>
                                            <p:cond delay="0"/>
                                          </p:stCondLst>
                                        </p:cTn>
                                        <p:tgtEl>
                                          <p:spTgt spid="172048"/>
                                        </p:tgtEl>
                                        <p:attrNameLst>
                                          <p:attrName>style.visibility</p:attrName>
                                        </p:attrNameLst>
                                      </p:cBhvr>
                                      <p:to>
                                        <p:strVal val="visible"/>
                                      </p:to>
                                    </p:set>
                                    <p:animEffect transition="in" filter="dissolve">
                                      <p:cBhvr>
                                        <p:cTn id="28" dur="500"/>
                                        <p:tgtEl>
                                          <p:spTgt spid="172048"/>
                                        </p:tgtEl>
                                      </p:cBhvr>
                                    </p:animEffect>
                                  </p:childTnLst>
                                </p:cTn>
                              </p:par>
                              <p:par>
                                <p:cTn id="29" presetID="9" presetClass="entr" presetSubtype="0" fill="hold" nodeType="withEffect">
                                  <p:stCondLst>
                                    <p:cond delay="0"/>
                                  </p:stCondLst>
                                  <p:childTnLst>
                                    <p:set>
                                      <p:cBhvr>
                                        <p:cTn id="30" dur="1" fill="hold">
                                          <p:stCondLst>
                                            <p:cond delay="0"/>
                                          </p:stCondLst>
                                        </p:cTn>
                                        <p:tgtEl>
                                          <p:spTgt spid="172049"/>
                                        </p:tgtEl>
                                        <p:attrNameLst>
                                          <p:attrName>style.visibility</p:attrName>
                                        </p:attrNameLst>
                                      </p:cBhvr>
                                      <p:to>
                                        <p:strVal val="visible"/>
                                      </p:to>
                                    </p:set>
                                    <p:animEffect transition="in" filter="dissolve">
                                      <p:cBhvr>
                                        <p:cTn id="31" dur="500"/>
                                        <p:tgtEl>
                                          <p:spTgt spid="17204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2050"/>
                                        </p:tgtEl>
                                        <p:attrNameLst>
                                          <p:attrName>style.visibility</p:attrName>
                                        </p:attrNameLst>
                                      </p:cBhvr>
                                      <p:to>
                                        <p:strVal val="visible"/>
                                      </p:to>
                                    </p:set>
                                    <p:animEffect transition="in" filter="dissolve">
                                      <p:cBhvr>
                                        <p:cTn id="34" dur="500"/>
                                        <p:tgtEl>
                                          <p:spTgt spid="1720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72051"/>
                                        </p:tgtEl>
                                        <p:attrNameLst>
                                          <p:attrName>style.visibility</p:attrName>
                                        </p:attrNameLst>
                                      </p:cBhvr>
                                      <p:to>
                                        <p:strVal val="visible"/>
                                      </p:to>
                                    </p:set>
                                    <p:animEffect transition="in" filter="dissolve">
                                      <p:cBhvr>
                                        <p:cTn id="39" dur="500"/>
                                        <p:tgtEl>
                                          <p:spTgt spid="1720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72052"/>
                                        </p:tgtEl>
                                        <p:attrNameLst>
                                          <p:attrName>style.visibility</p:attrName>
                                        </p:attrNameLst>
                                      </p:cBhvr>
                                      <p:to>
                                        <p:strVal val="visible"/>
                                      </p:to>
                                    </p:set>
                                    <p:animEffect transition="in" filter="dissolve">
                                      <p:cBhvr>
                                        <p:cTn id="44" dur="500"/>
                                        <p:tgtEl>
                                          <p:spTgt spid="17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4" grpId="0"/>
      <p:bldP spid="172050" grpId="0"/>
      <p:bldP spid="172051" grpId="0"/>
      <p:bldP spid="1720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676400" y="2286000"/>
            <a:ext cx="5562600" cy="1143000"/>
          </a:xfrm>
        </p:spPr>
        <p:txBody>
          <a:bodyPr>
            <a:normAutofit fontScale="90000"/>
          </a:bodyPr>
          <a:lstStyle/>
          <a:p>
            <a:pPr eaLnBrk="1" hangingPunct="1"/>
            <a:r>
              <a:rPr lang="en-US" altLang="en-US" b="1" smtClean="0">
                <a:solidFill>
                  <a:srgbClr val="FC2C1C"/>
                </a:solidFill>
              </a:rPr>
              <a:t>Squares &amp; </a:t>
            </a:r>
            <a:br>
              <a:rPr lang="en-US" altLang="en-US" b="1" smtClean="0">
                <a:solidFill>
                  <a:srgbClr val="FC2C1C"/>
                </a:solidFill>
              </a:rPr>
            </a:br>
            <a:r>
              <a:rPr lang="en-US" altLang="en-US" b="1" smtClean="0">
                <a:solidFill>
                  <a:srgbClr val="FC2C1C"/>
                </a:solidFill>
              </a:rPr>
              <a:t>Square Roots</a:t>
            </a:r>
          </a:p>
        </p:txBody>
      </p:sp>
      <p:sp>
        <p:nvSpPr>
          <p:cNvPr id="29699"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b="1" smtClean="0"/>
              <a:t>Estimating Square Root</a:t>
            </a:r>
          </a:p>
        </p:txBody>
      </p:sp>
    </p:spTree>
    <p:extLst>
      <p:ext uri="{BB962C8B-B14F-4D97-AF65-F5344CB8AC3E}">
        <p14:creationId xmlns:p14="http://schemas.microsoft.com/office/powerpoint/2010/main" val="1863414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Bodoni MT Black" panose="02070A03080606020203" pitchFamily="18" charset="0"/>
                <a:ea typeface="ＭＳ Ｐゴシック" panose="020B0600070205080204" pitchFamily="34" charset="-128"/>
              </a:rPr>
              <a:t>What’s In A Number?</a:t>
            </a:r>
            <a:endParaRPr lang="en-US" dirty="0"/>
          </a:p>
        </p:txBody>
      </p:sp>
      <p:sp>
        <p:nvSpPr>
          <p:cNvPr id="3" name="Content Placeholder 2"/>
          <p:cNvSpPr>
            <a:spLocks noGrp="1"/>
          </p:cNvSpPr>
          <p:nvPr>
            <p:ph idx="1"/>
          </p:nvPr>
        </p:nvSpPr>
        <p:spPr/>
        <p:txBody>
          <a:bodyPr>
            <a:normAutofit lnSpcReduction="10000"/>
          </a:bodyPr>
          <a:lstStyle/>
          <a:p>
            <a:pPr marL="0" lvl="0" indent="0" algn="ctr" fontAlgn="base">
              <a:lnSpc>
                <a:spcPct val="100000"/>
              </a:lnSpc>
              <a:spcBef>
                <a:spcPct val="20000"/>
              </a:spcBef>
              <a:spcAft>
                <a:spcPct val="0"/>
              </a:spcAft>
              <a:buNone/>
            </a:pPr>
            <a:endParaRPr lang="en-US" altLang="en-US" sz="5000" b="1" kern="0" dirty="0" smtClean="0">
              <a:solidFill>
                <a:srgbClr val="000000"/>
              </a:solidFill>
              <a:latin typeface="Chiller" panose="04020404031007020602" pitchFamily="82" charset="0"/>
              <a:ea typeface="ＭＳ Ｐゴシック" panose="020B0600070205080204" pitchFamily="34" charset="-128"/>
            </a:endParaRPr>
          </a:p>
          <a:p>
            <a:pPr marL="0" lvl="0" indent="0" algn="ctr" fontAlgn="base">
              <a:lnSpc>
                <a:spcPct val="100000"/>
              </a:lnSpc>
              <a:spcBef>
                <a:spcPct val="20000"/>
              </a:spcBef>
              <a:spcAft>
                <a:spcPct val="0"/>
              </a:spcAft>
              <a:buNone/>
            </a:pPr>
            <a:endParaRPr lang="en-US" altLang="en-US" sz="5000" b="1" kern="0" dirty="0">
              <a:solidFill>
                <a:srgbClr val="000000"/>
              </a:solidFill>
              <a:latin typeface="Chiller" panose="04020404031007020602" pitchFamily="82" charset="0"/>
              <a:ea typeface="ＭＳ Ｐゴシック" panose="020B0600070205080204" pitchFamily="34" charset="-128"/>
            </a:endParaRPr>
          </a:p>
          <a:p>
            <a:pPr marL="0" lvl="0" indent="0" algn="ctr" fontAlgn="base">
              <a:lnSpc>
                <a:spcPct val="100000"/>
              </a:lnSpc>
              <a:spcBef>
                <a:spcPct val="20000"/>
              </a:spcBef>
              <a:spcAft>
                <a:spcPct val="0"/>
              </a:spcAft>
              <a:buNone/>
            </a:pPr>
            <a:endParaRPr lang="en-US" altLang="en-US" sz="5000" b="1" kern="0" dirty="0" smtClean="0">
              <a:solidFill>
                <a:srgbClr val="000000"/>
              </a:solidFill>
              <a:latin typeface="Chiller" panose="04020404031007020602" pitchFamily="82" charset="0"/>
              <a:ea typeface="ＭＳ Ｐゴシック" panose="020B0600070205080204" pitchFamily="34" charset="-128"/>
            </a:endParaRPr>
          </a:p>
          <a:p>
            <a:pPr marL="0" lvl="0" indent="0" algn="ctr" fontAlgn="base">
              <a:lnSpc>
                <a:spcPct val="100000"/>
              </a:lnSpc>
              <a:spcBef>
                <a:spcPct val="20000"/>
              </a:spcBef>
              <a:spcAft>
                <a:spcPct val="0"/>
              </a:spcAft>
              <a:buNone/>
            </a:pPr>
            <a:r>
              <a:rPr lang="en-US" altLang="en-US" sz="5000" b="1" kern="0" dirty="0" smtClean="0">
                <a:solidFill>
                  <a:srgbClr val="000000"/>
                </a:solidFill>
                <a:latin typeface="Chiller" panose="04020404031007020602" pitchFamily="82" charset="0"/>
                <a:ea typeface="ＭＳ Ｐゴシック" panose="020B0600070205080204" pitchFamily="34" charset="-128"/>
              </a:rPr>
              <a:t>The </a:t>
            </a:r>
            <a:r>
              <a:rPr lang="en-US" altLang="en-US" sz="5000" b="1" kern="0" dirty="0">
                <a:solidFill>
                  <a:srgbClr val="000000"/>
                </a:solidFill>
                <a:latin typeface="Chiller" panose="04020404031007020602" pitchFamily="82" charset="0"/>
                <a:ea typeface="ＭＳ Ｐゴシック" panose="020B0600070205080204" pitchFamily="34" charset="-128"/>
              </a:rPr>
              <a:t>Mysterious World of </a:t>
            </a:r>
          </a:p>
          <a:p>
            <a:pPr marL="0" lvl="0" indent="0" algn="ctr" fontAlgn="base">
              <a:lnSpc>
                <a:spcPct val="100000"/>
              </a:lnSpc>
              <a:spcBef>
                <a:spcPct val="20000"/>
              </a:spcBef>
              <a:spcAft>
                <a:spcPct val="0"/>
              </a:spcAft>
              <a:buNone/>
            </a:pPr>
            <a:r>
              <a:rPr lang="en-US" altLang="en-US" sz="5000" b="1" kern="0" dirty="0">
                <a:solidFill>
                  <a:srgbClr val="000000"/>
                </a:solidFill>
                <a:latin typeface="Chiller" panose="04020404031007020602" pitchFamily="82" charset="0"/>
                <a:ea typeface="ＭＳ Ｐゴシック" panose="020B0600070205080204" pitchFamily="34" charset="-128"/>
              </a:rPr>
              <a:t>Number Identity…</a:t>
            </a:r>
          </a:p>
          <a:p>
            <a:endParaRPr lang="en-US" dirty="0"/>
          </a:p>
        </p:txBody>
      </p:sp>
      <p:pic>
        <p:nvPicPr>
          <p:cNvPr id="4" name="Picture 6" descr="detective_&amp;_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022293"/>
            <a:ext cx="46672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48316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31747"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25   =   ?</a:t>
            </a:r>
          </a:p>
        </p:txBody>
      </p:sp>
      <p:sp>
        <p:nvSpPr>
          <p:cNvPr id="31748"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9"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0"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0796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33795"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25   =   5</a:t>
            </a:r>
          </a:p>
        </p:txBody>
      </p:sp>
      <p:sp>
        <p:nvSpPr>
          <p:cNvPr id="33796"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06689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35843"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49   =   ?</a:t>
            </a:r>
          </a:p>
        </p:txBody>
      </p:sp>
      <p:sp>
        <p:nvSpPr>
          <p:cNvPr id="35844"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3483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37891"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49   =   7</a:t>
            </a:r>
          </a:p>
        </p:txBody>
      </p:sp>
      <p:sp>
        <p:nvSpPr>
          <p:cNvPr id="37892"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2032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39939"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27   =   ?</a:t>
            </a:r>
          </a:p>
        </p:txBody>
      </p:sp>
      <p:sp>
        <p:nvSpPr>
          <p:cNvPr id="39940"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2"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57393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41987" name="Rectangle 3"/>
          <p:cNvSpPr>
            <a:spLocks noGrp="1" noChangeArrowheads="1"/>
          </p:cNvSpPr>
          <p:nvPr>
            <p:ph type="body" idx="1"/>
          </p:nvPr>
        </p:nvSpPr>
        <p:spPr>
          <a:xfrm>
            <a:off x="3200400" y="3276600"/>
            <a:ext cx="3505200" cy="1752600"/>
          </a:xfrm>
        </p:spPr>
        <p:txBody>
          <a:bodyPr/>
          <a:lstStyle/>
          <a:p>
            <a:pPr eaLnBrk="1" hangingPunct="1">
              <a:buFont typeface="Wingdings" panose="05000000000000000000" pitchFamily="2" charset="2"/>
              <a:buNone/>
            </a:pPr>
            <a:r>
              <a:rPr lang="en-US" altLang="en-US" sz="4000" b="1" smtClean="0">
                <a:solidFill>
                  <a:schemeClr val="folHlink"/>
                </a:solidFill>
              </a:rPr>
              <a:t>27   =   ?</a:t>
            </a:r>
          </a:p>
        </p:txBody>
      </p:sp>
      <p:sp>
        <p:nvSpPr>
          <p:cNvPr id="41988" name="Line 4"/>
          <p:cNvSpPr>
            <a:spLocks noChangeShapeType="1"/>
          </p:cNvSpPr>
          <p:nvPr/>
        </p:nvSpPr>
        <p:spPr bwMode="auto">
          <a:xfrm flipV="1">
            <a:off x="2743200" y="32766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9" name="Line 5"/>
          <p:cNvSpPr>
            <a:spLocks noChangeShapeType="1"/>
          </p:cNvSpPr>
          <p:nvPr/>
        </p:nvSpPr>
        <p:spPr bwMode="auto">
          <a:xfrm>
            <a:off x="2819400" y="32766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0" name="Line 6"/>
          <p:cNvSpPr>
            <a:spLocks noChangeShapeType="1"/>
          </p:cNvSpPr>
          <p:nvPr/>
        </p:nvSpPr>
        <p:spPr bwMode="auto">
          <a:xfrm flipH="1">
            <a:off x="2971800" y="32766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7"/>
          <p:cNvSpPr>
            <a:spLocks noChangeShapeType="1"/>
          </p:cNvSpPr>
          <p:nvPr/>
        </p:nvSpPr>
        <p:spPr bwMode="auto">
          <a:xfrm>
            <a:off x="3048000" y="32766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2" name="Rectangle 8"/>
          <p:cNvSpPr>
            <a:spLocks noChangeArrowheads="1"/>
          </p:cNvSpPr>
          <p:nvPr/>
        </p:nvSpPr>
        <p:spPr bwMode="auto">
          <a:xfrm>
            <a:off x="762000" y="4343400"/>
            <a:ext cx="762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90000"/>
              <a:buFont typeface="Wingdings" panose="05000000000000000000" pitchFamily="2" charset="2"/>
              <a:buChar char=""/>
              <a:defRPr sz="3200">
                <a:solidFill>
                  <a:schemeClr val="tx1"/>
                </a:solidFill>
                <a:latin typeface="Trebuchet MS" panose="020B0603020202020204" pitchFamily="34" charset="0"/>
                <a:ea typeface="MS PGothic" panose="020B0600070205080204" pitchFamily="34" charset="-128"/>
              </a:defRPr>
            </a:lvl1pPr>
            <a:lvl2pPr marL="742950" indent="-285750">
              <a:spcBef>
                <a:spcPct val="20000"/>
              </a:spcBef>
              <a:buClr>
                <a:schemeClr val="hlink"/>
              </a:buClr>
              <a:buSzPct val="90000"/>
              <a:buFont typeface="Wingdings" panose="05000000000000000000" pitchFamily="2" charset="2"/>
              <a:buChar char=""/>
              <a:defRPr sz="2800">
                <a:solidFill>
                  <a:schemeClr val="tx1"/>
                </a:solidFill>
                <a:latin typeface="Trebuchet MS" panose="020B0603020202020204" pitchFamily="34" charset="0"/>
                <a:ea typeface="MS PGothic" panose="020B0600070205080204" pitchFamily="34" charset="-128"/>
              </a:defRPr>
            </a:lvl2pPr>
            <a:lvl3pPr marL="1143000" indent="-228600">
              <a:spcBef>
                <a:spcPct val="20000"/>
              </a:spcBef>
              <a:buClr>
                <a:schemeClr val="folHlink"/>
              </a:buClr>
              <a:buSzPct val="90000"/>
              <a:buFont typeface="Wingdings" panose="05000000000000000000" pitchFamily="2" charset="2"/>
              <a:buChar char=""/>
              <a:defRPr sz="2400">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4pPr>
            <a:lvl5pPr marL="2057400" indent="-228600">
              <a:spcBef>
                <a:spcPct val="20000"/>
              </a:spcBef>
              <a:buClr>
                <a:schemeClr val="bg2"/>
              </a:buClr>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SzPct val="90000"/>
              <a:buFont typeface="Wingdings" panose="05000000000000000000" pitchFamily="2" charset="2"/>
              <a:buChar char=""/>
              <a:defRPr sz="2000">
                <a:solidFill>
                  <a:schemeClr val="tx1"/>
                </a:solidFill>
                <a:latin typeface="Trebuchet MS" panose="020B0603020202020204" pitchFamily="34" charset="0"/>
                <a:ea typeface="MS PGothic" panose="020B0600070205080204" pitchFamily="34" charset="-128"/>
              </a:defRPr>
            </a:lvl9pPr>
          </a:lstStyle>
          <a:p>
            <a:pPr eaLnBrk="1" hangingPunct="1">
              <a:buFont typeface="Wingdings" panose="05000000000000000000" pitchFamily="2" charset="2"/>
              <a:buNone/>
            </a:pPr>
            <a:r>
              <a:rPr lang="en-US" altLang="en-US" b="1">
                <a:solidFill>
                  <a:schemeClr val="accent2"/>
                </a:solidFill>
              </a:rPr>
              <a:t>Since 27 is not a perfect square, we </a:t>
            </a:r>
          </a:p>
          <a:p>
            <a:pPr eaLnBrk="1" hangingPunct="1">
              <a:buFont typeface="Wingdings" panose="05000000000000000000" pitchFamily="2" charset="2"/>
              <a:buNone/>
            </a:pPr>
            <a:r>
              <a:rPr lang="en-US" altLang="en-US" b="1">
                <a:solidFill>
                  <a:schemeClr val="accent2"/>
                </a:solidFill>
              </a:rPr>
              <a:t>have to use another method to </a:t>
            </a:r>
          </a:p>
          <a:p>
            <a:pPr eaLnBrk="1" hangingPunct="1">
              <a:buFont typeface="Wingdings" panose="05000000000000000000" pitchFamily="2" charset="2"/>
              <a:buNone/>
            </a:pPr>
            <a:r>
              <a:rPr lang="en-US" altLang="en-US" b="1">
                <a:solidFill>
                  <a:schemeClr val="accent2"/>
                </a:solidFill>
              </a:rPr>
              <a:t>calculate it</a:t>
            </a:r>
            <a:r>
              <a:rPr lang="ja-JP" altLang="en-US" b="1">
                <a:solidFill>
                  <a:schemeClr val="accent2"/>
                </a:solidFill>
              </a:rPr>
              <a:t>’</a:t>
            </a:r>
            <a:r>
              <a:rPr lang="en-US" altLang="ja-JP" b="1">
                <a:solidFill>
                  <a:schemeClr val="accent2"/>
                </a:solidFill>
              </a:rPr>
              <a:t>s square root.</a:t>
            </a:r>
            <a:endParaRPr lang="en-US" altLang="en-US" b="1">
              <a:solidFill>
                <a:schemeClr val="accent2"/>
              </a:solidFill>
            </a:endParaRPr>
          </a:p>
        </p:txBody>
      </p:sp>
    </p:spTree>
    <p:extLst>
      <p:ext uri="{BB962C8B-B14F-4D97-AF65-F5344CB8AC3E}">
        <p14:creationId xmlns:p14="http://schemas.microsoft.com/office/powerpoint/2010/main" val="3024533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44035" name="Rectangle 3"/>
          <p:cNvSpPr>
            <a:spLocks noGrp="1" noChangeArrowheads="1"/>
          </p:cNvSpPr>
          <p:nvPr>
            <p:ph type="body" idx="1"/>
          </p:nvPr>
        </p:nvSpPr>
        <p:spPr>
          <a:xfrm>
            <a:off x="990600" y="2286000"/>
            <a:ext cx="7772400" cy="3962400"/>
          </a:xfrm>
        </p:spPr>
        <p:txBody>
          <a:bodyPr/>
          <a:lstStyle/>
          <a:p>
            <a:pPr algn="r" eaLnBrk="1" hangingPunct="1"/>
            <a:r>
              <a:rPr lang="en-US" altLang="en-US" sz="3600" b="1" smtClean="0">
                <a:solidFill>
                  <a:schemeClr val="accent2"/>
                </a:solidFill>
              </a:rPr>
              <a:t>Not all numbers are perfect squares. </a:t>
            </a:r>
          </a:p>
          <a:p>
            <a:pPr algn="r" eaLnBrk="1" hangingPunct="1"/>
            <a:r>
              <a:rPr lang="en-US" altLang="en-US" sz="3600" b="1" smtClean="0">
                <a:solidFill>
                  <a:srgbClr val="FC2C1C"/>
                </a:solidFill>
              </a:rPr>
              <a:t>Not every number has an Integer for a square root.</a:t>
            </a:r>
            <a:r>
              <a:rPr lang="en-US" altLang="en-US" sz="3600" b="1" smtClean="0">
                <a:solidFill>
                  <a:schemeClr val="accent2"/>
                </a:solidFill>
              </a:rPr>
              <a:t> </a:t>
            </a:r>
          </a:p>
          <a:p>
            <a:pPr algn="r" eaLnBrk="1" hangingPunct="1"/>
            <a:r>
              <a:rPr lang="en-US" altLang="en-US" sz="3600" b="1" smtClean="0">
                <a:solidFill>
                  <a:schemeClr val="folHlink"/>
                </a:solidFill>
              </a:rPr>
              <a:t>We have to estimate square roots for numbers between perfect squares.</a:t>
            </a:r>
          </a:p>
        </p:txBody>
      </p:sp>
    </p:spTree>
    <p:extLst>
      <p:ext uri="{BB962C8B-B14F-4D97-AF65-F5344CB8AC3E}">
        <p14:creationId xmlns:p14="http://schemas.microsoft.com/office/powerpoint/2010/main" val="3152720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46083" name="Rectangle 3"/>
          <p:cNvSpPr>
            <a:spLocks noGrp="1" noChangeArrowheads="1"/>
          </p:cNvSpPr>
          <p:nvPr>
            <p:ph type="body" idx="1"/>
          </p:nvPr>
        </p:nvSpPr>
        <p:spPr>
          <a:xfrm>
            <a:off x="1447800" y="2209800"/>
            <a:ext cx="7315200" cy="4343400"/>
          </a:xfrm>
        </p:spPr>
        <p:txBody>
          <a:bodyPr/>
          <a:lstStyle/>
          <a:p>
            <a:pPr algn="r" eaLnBrk="1" hangingPunct="1">
              <a:lnSpc>
                <a:spcPct val="90000"/>
              </a:lnSpc>
            </a:pPr>
            <a:r>
              <a:rPr lang="en-US" altLang="en-US" b="1" smtClean="0">
                <a:solidFill>
                  <a:schemeClr val="accent2"/>
                </a:solidFill>
              </a:rPr>
              <a:t>To calculate the square root of a non-perfect square</a:t>
            </a:r>
          </a:p>
          <a:p>
            <a:pPr algn="r" eaLnBrk="1" hangingPunct="1">
              <a:lnSpc>
                <a:spcPct val="90000"/>
              </a:lnSpc>
            </a:pPr>
            <a:endParaRPr lang="en-US" altLang="en-US" b="1" smtClean="0">
              <a:solidFill>
                <a:schemeClr val="accent2"/>
              </a:solidFill>
            </a:endParaRPr>
          </a:p>
          <a:p>
            <a:pPr algn="r" eaLnBrk="1" hangingPunct="1">
              <a:lnSpc>
                <a:spcPct val="90000"/>
              </a:lnSpc>
              <a:buFont typeface="Wingdings" panose="05000000000000000000" pitchFamily="2" charset="2"/>
              <a:buNone/>
            </a:pPr>
            <a:r>
              <a:rPr lang="en-US" altLang="en-US" b="1" smtClean="0">
                <a:solidFill>
                  <a:srgbClr val="FC2C1C"/>
                </a:solidFill>
              </a:rPr>
              <a:t>1. Place the values of the adjacent perfect squares on a number line.</a:t>
            </a:r>
          </a:p>
          <a:p>
            <a:pPr algn="r" eaLnBrk="1" hangingPunct="1">
              <a:lnSpc>
                <a:spcPct val="90000"/>
              </a:lnSpc>
            </a:pPr>
            <a:endParaRPr lang="en-US" altLang="en-US" b="1" smtClean="0">
              <a:solidFill>
                <a:srgbClr val="FC2C1C"/>
              </a:solidFill>
            </a:endParaRPr>
          </a:p>
          <a:p>
            <a:pPr algn="r" eaLnBrk="1" hangingPunct="1">
              <a:lnSpc>
                <a:spcPct val="90000"/>
              </a:lnSpc>
              <a:buFont typeface="Wingdings" panose="05000000000000000000" pitchFamily="2" charset="2"/>
              <a:buNone/>
            </a:pPr>
            <a:r>
              <a:rPr lang="en-US" altLang="en-US" b="1" smtClean="0">
                <a:solidFill>
                  <a:srgbClr val="FC2C1C"/>
                </a:solidFill>
              </a:rPr>
              <a:t>2. Interpolate between the points to estimate to the nearest tenth.</a:t>
            </a:r>
          </a:p>
        </p:txBody>
      </p:sp>
    </p:spTree>
    <p:extLst>
      <p:ext uri="{BB962C8B-B14F-4D97-AF65-F5344CB8AC3E}">
        <p14:creationId xmlns:p14="http://schemas.microsoft.com/office/powerpoint/2010/main" val="408161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48131" name="Rectangle 3"/>
          <p:cNvSpPr>
            <a:spLocks noGrp="1" noChangeArrowheads="1"/>
          </p:cNvSpPr>
          <p:nvPr>
            <p:ph type="body" idx="1"/>
          </p:nvPr>
        </p:nvSpPr>
        <p:spPr>
          <a:xfrm>
            <a:off x="838200" y="2209800"/>
            <a:ext cx="7315200" cy="914400"/>
          </a:xfrm>
        </p:spPr>
        <p:txBody>
          <a:bodyPr/>
          <a:lstStyle/>
          <a:p>
            <a:pPr algn="r" eaLnBrk="1" hangingPunct="1"/>
            <a:r>
              <a:rPr lang="en-US" altLang="en-US" b="1" smtClean="0">
                <a:solidFill>
                  <a:schemeClr val="accent2"/>
                </a:solidFill>
              </a:rPr>
              <a:t>Example:       27</a:t>
            </a:r>
          </a:p>
          <a:p>
            <a:pPr algn="r" eaLnBrk="1" hangingPunct="1"/>
            <a:endParaRPr lang="en-US" altLang="en-US" b="1" smtClean="0">
              <a:solidFill>
                <a:schemeClr val="accent2"/>
              </a:solidFill>
            </a:endParaRPr>
          </a:p>
        </p:txBody>
      </p:sp>
      <p:sp>
        <p:nvSpPr>
          <p:cNvPr id="48132" name="Line 4"/>
          <p:cNvSpPr>
            <a:spLocks noChangeShapeType="1"/>
          </p:cNvSpPr>
          <p:nvPr/>
        </p:nvSpPr>
        <p:spPr bwMode="auto">
          <a:xfrm flipV="1">
            <a:off x="7010400" y="2209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3" name="Line 5"/>
          <p:cNvSpPr>
            <a:spLocks noChangeShapeType="1"/>
          </p:cNvSpPr>
          <p:nvPr/>
        </p:nvSpPr>
        <p:spPr bwMode="auto">
          <a:xfrm>
            <a:off x="7086600" y="2209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4" name="Line 6"/>
          <p:cNvSpPr>
            <a:spLocks noChangeShapeType="1"/>
          </p:cNvSpPr>
          <p:nvPr/>
        </p:nvSpPr>
        <p:spPr bwMode="auto">
          <a:xfrm flipH="1">
            <a:off x="7239000" y="2209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Line 7"/>
          <p:cNvSpPr>
            <a:spLocks noChangeShapeType="1"/>
          </p:cNvSpPr>
          <p:nvPr/>
        </p:nvSpPr>
        <p:spPr bwMode="auto">
          <a:xfrm>
            <a:off x="7315200" y="2209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 name="Line 8"/>
          <p:cNvSpPr>
            <a:spLocks noChangeShapeType="1"/>
          </p:cNvSpPr>
          <p:nvPr/>
        </p:nvSpPr>
        <p:spPr bwMode="auto">
          <a:xfrm>
            <a:off x="1066800" y="4648200"/>
            <a:ext cx="6934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37" name="Line 9"/>
          <p:cNvSpPr>
            <a:spLocks noChangeShapeType="1"/>
          </p:cNvSpPr>
          <p:nvPr/>
        </p:nvSpPr>
        <p:spPr bwMode="auto">
          <a:xfrm>
            <a:off x="1524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10"/>
          <p:cNvSpPr>
            <a:spLocks noChangeShapeType="1"/>
          </p:cNvSpPr>
          <p:nvPr/>
        </p:nvSpPr>
        <p:spPr bwMode="auto">
          <a:xfrm>
            <a:off x="1981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Line 11"/>
          <p:cNvSpPr>
            <a:spLocks noChangeShapeType="1"/>
          </p:cNvSpPr>
          <p:nvPr/>
        </p:nvSpPr>
        <p:spPr bwMode="auto">
          <a:xfrm>
            <a:off x="2438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12"/>
          <p:cNvSpPr>
            <a:spLocks noChangeShapeType="1"/>
          </p:cNvSpPr>
          <p:nvPr/>
        </p:nvSpPr>
        <p:spPr bwMode="auto">
          <a:xfrm>
            <a:off x="28956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Line 13"/>
          <p:cNvSpPr>
            <a:spLocks noChangeShapeType="1"/>
          </p:cNvSpPr>
          <p:nvPr/>
        </p:nvSpPr>
        <p:spPr bwMode="auto">
          <a:xfrm>
            <a:off x="33528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Line 14"/>
          <p:cNvSpPr>
            <a:spLocks noChangeShapeType="1"/>
          </p:cNvSpPr>
          <p:nvPr/>
        </p:nvSpPr>
        <p:spPr bwMode="auto">
          <a:xfrm>
            <a:off x="3810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15"/>
          <p:cNvSpPr>
            <a:spLocks noChangeShapeType="1"/>
          </p:cNvSpPr>
          <p:nvPr/>
        </p:nvSpPr>
        <p:spPr bwMode="auto">
          <a:xfrm>
            <a:off x="4267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4" name="Line 16"/>
          <p:cNvSpPr>
            <a:spLocks noChangeShapeType="1"/>
          </p:cNvSpPr>
          <p:nvPr/>
        </p:nvSpPr>
        <p:spPr bwMode="auto">
          <a:xfrm>
            <a:off x="4724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Line 17"/>
          <p:cNvSpPr>
            <a:spLocks noChangeShapeType="1"/>
          </p:cNvSpPr>
          <p:nvPr/>
        </p:nvSpPr>
        <p:spPr bwMode="auto">
          <a:xfrm>
            <a:off x="51816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6" name="Line 18"/>
          <p:cNvSpPr>
            <a:spLocks noChangeShapeType="1"/>
          </p:cNvSpPr>
          <p:nvPr/>
        </p:nvSpPr>
        <p:spPr bwMode="auto">
          <a:xfrm>
            <a:off x="56388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7" name="Line 19"/>
          <p:cNvSpPr>
            <a:spLocks noChangeShapeType="1"/>
          </p:cNvSpPr>
          <p:nvPr/>
        </p:nvSpPr>
        <p:spPr bwMode="auto">
          <a:xfrm>
            <a:off x="6096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Line 20"/>
          <p:cNvSpPr>
            <a:spLocks noChangeShapeType="1"/>
          </p:cNvSpPr>
          <p:nvPr/>
        </p:nvSpPr>
        <p:spPr bwMode="auto">
          <a:xfrm>
            <a:off x="6553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9" name="Line 21"/>
          <p:cNvSpPr>
            <a:spLocks noChangeShapeType="1"/>
          </p:cNvSpPr>
          <p:nvPr/>
        </p:nvSpPr>
        <p:spPr bwMode="auto">
          <a:xfrm>
            <a:off x="7391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0" name="Line 22"/>
          <p:cNvSpPr>
            <a:spLocks noChangeShapeType="1"/>
          </p:cNvSpPr>
          <p:nvPr/>
        </p:nvSpPr>
        <p:spPr bwMode="auto">
          <a:xfrm>
            <a:off x="7010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1" name="Text Box 23"/>
          <p:cNvSpPr txBox="1">
            <a:spLocks noChangeArrowheads="1"/>
          </p:cNvSpPr>
          <p:nvPr/>
        </p:nvSpPr>
        <p:spPr bwMode="auto">
          <a:xfrm>
            <a:off x="1752600" y="4724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b="1">
                <a:solidFill>
                  <a:srgbClr val="FC2C1C"/>
                </a:solidFill>
              </a:rPr>
              <a:t>25</a:t>
            </a:r>
          </a:p>
        </p:txBody>
      </p:sp>
      <p:sp>
        <p:nvSpPr>
          <p:cNvPr id="48152" name="Text Box 24"/>
          <p:cNvSpPr txBox="1">
            <a:spLocks noChangeArrowheads="1"/>
          </p:cNvSpPr>
          <p:nvPr/>
        </p:nvSpPr>
        <p:spPr bwMode="auto">
          <a:xfrm>
            <a:off x="63246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35</a:t>
            </a:r>
          </a:p>
        </p:txBody>
      </p:sp>
      <p:sp>
        <p:nvSpPr>
          <p:cNvPr id="48153" name="Text Box 25"/>
          <p:cNvSpPr txBox="1">
            <a:spLocks noChangeArrowheads="1"/>
          </p:cNvSpPr>
          <p:nvPr/>
        </p:nvSpPr>
        <p:spPr bwMode="auto">
          <a:xfrm>
            <a:off x="40386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30</a:t>
            </a:r>
          </a:p>
        </p:txBody>
      </p:sp>
      <p:sp>
        <p:nvSpPr>
          <p:cNvPr id="48154" name="Text Box 26"/>
          <p:cNvSpPr txBox="1">
            <a:spLocks noChangeArrowheads="1"/>
          </p:cNvSpPr>
          <p:nvPr/>
        </p:nvSpPr>
        <p:spPr bwMode="auto">
          <a:xfrm>
            <a:off x="990600" y="2971800"/>
            <a:ext cx="7254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200" b="1" i="1">
                <a:solidFill>
                  <a:srgbClr val="FC2C1C"/>
                </a:solidFill>
              </a:rPr>
              <a:t>What are the perfect squares on each side of 27?</a:t>
            </a:r>
          </a:p>
        </p:txBody>
      </p:sp>
      <p:sp>
        <p:nvSpPr>
          <p:cNvPr id="48155" name="Text Box 27"/>
          <p:cNvSpPr txBox="1">
            <a:spLocks noChangeArrowheads="1"/>
          </p:cNvSpPr>
          <p:nvPr/>
        </p:nvSpPr>
        <p:spPr bwMode="auto">
          <a:xfrm>
            <a:off x="67818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b="1">
                <a:solidFill>
                  <a:srgbClr val="FC2C1C"/>
                </a:solidFill>
              </a:rPr>
              <a:t>36</a:t>
            </a:r>
          </a:p>
        </p:txBody>
      </p:sp>
    </p:spTree>
    <p:extLst>
      <p:ext uri="{BB962C8B-B14F-4D97-AF65-F5344CB8AC3E}">
        <p14:creationId xmlns:p14="http://schemas.microsoft.com/office/powerpoint/2010/main" val="465800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50179" name="Rectangle 3"/>
          <p:cNvSpPr>
            <a:spLocks noGrp="1" noChangeArrowheads="1"/>
          </p:cNvSpPr>
          <p:nvPr>
            <p:ph type="body" idx="1"/>
          </p:nvPr>
        </p:nvSpPr>
        <p:spPr>
          <a:xfrm>
            <a:off x="838200" y="2209800"/>
            <a:ext cx="7315200" cy="914400"/>
          </a:xfrm>
        </p:spPr>
        <p:txBody>
          <a:bodyPr/>
          <a:lstStyle/>
          <a:p>
            <a:pPr algn="r" eaLnBrk="1" hangingPunct="1"/>
            <a:r>
              <a:rPr lang="en-US" altLang="en-US" b="1" smtClean="0">
                <a:solidFill>
                  <a:schemeClr val="accent2"/>
                </a:solidFill>
              </a:rPr>
              <a:t>Example:       27</a:t>
            </a:r>
          </a:p>
          <a:p>
            <a:pPr algn="r" eaLnBrk="1" hangingPunct="1"/>
            <a:endParaRPr lang="en-US" altLang="en-US" b="1" smtClean="0">
              <a:solidFill>
                <a:schemeClr val="accent2"/>
              </a:solidFill>
            </a:endParaRPr>
          </a:p>
        </p:txBody>
      </p:sp>
      <p:sp>
        <p:nvSpPr>
          <p:cNvPr id="50180" name="Line 4"/>
          <p:cNvSpPr>
            <a:spLocks noChangeShapeType="1"/>
          </p:cNvSpPr>
          <p:nvPr/>
        </p:nvSpPr>
        <p:spPr bwMode="auto">
          <a:xfrm flipV="1">
            <a:off x="7010400" y="2209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1" name="Line 5"/>
          <p:cNvSpPr>
            <a:spLocks noChangeShapeType="1"/>
          </p:cNvSpPr>
          <p:nvPr/>
        </p:nvSpPr>
        <p:spPr bwMode="auto">
          <a:xfrm>
            <a:off x="7086600" y="2209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Line 6"/>
          <p:cNvSpPr>
            <a:spLocks noChangeShapeType="1"/>
          </p:cNvSpPr>
          <p:nvPr/>
        </p:nvSpPr>
        <p:spPr bwMode="auto">
          <a:xfrm flipH="1">
            <a:off x="7239000" y="2209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3" name="Line 7"/>
          <p:cNvSpPr>
            <a:spLocks noChangeShapeType="1"/>
          </p:cNvSpPr>
          <p:nvPr/>
        </p:nvSpPr>
        <p:spPr bwMode="auto">
          <a:xfrm>
            <a:off x="7315200" y="2209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0" name="Line 8"/>
          <p:cNvSpPr>
            <a:spLocks noChangeShapeType="1"/>
          </p:cNvSpPr>
          <p:nvPr/>
        </p:nvSpPr>
        <p:spPr bwMode="auto">
          <a:xfrm>
            <a:off x="1066800" y="4648200"/>
            <a:ext cx="6934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61" name="Line 9"/>
          <p:cNvSpPr>
            <a:spLocks noChangeShapeType="1"/>
          </p:cNvSpPr>
          <p:nvPr/>
        </p:nvSpPr>
        <p:spPr bwMode="auto">
          <a:xfrm>
            <a:off x="1524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2" name="Line 10"/>
          <p:cNvSpPr>
            <a:spLocks noChangeShapeType="1"/>
          </p:cNvSpPr>
          <p:nvPr/>
        </p:nvSpPr>
        <p:spPr bwMode="auto">
          <a:xfrm>
            <a:off x="1981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3" name="Line 11"/>
          <p:cNvSpPr>
            <a:spLocks noChangeShapeType="1"/>
          </p:cNvSpPr>
          <p:nvPr/>
        </p:nvSpPr>
        <p:spPr bwMode="auto">
          <a:xfrm>
            <a:off x="2438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4" name="Line 12"/>
          <p:cNvSpPr>
            <a:spLocks noChangeShapeType="1"/>
          </p:cNvSpPr>
          <p:nvPr/>
        </p:nvSpPr>
        <p:spPr bwMode="auto">
          <a:xfrm>
            <a:off x="28956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5" name="Line 13"/>
          <p:cNvSpPr>
            <a:spLocks noChangeShapeType="1"/>
          </p:cNvSpPr>
          <p:nvPr/>
        </p:nvSpPr>
        <p:spPr bwMode="auto">
          <a:xfrm>
            <a:off x="33528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6" name="Line 14"/>
          <p:cNvSpPr>
            <a:spLocks noChangeShapeType="1"/>
          </p:cNvSpPr>
          <p:nvPr/>
        </p:nvSpPr>
        <p:spPr bwMode="auto">
          <a:xfrm>
            <a:off x="3810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7" name="Line 15"/>
          <p:cNvSpPr>
            <a:spLocks noChangeShapeType="1"/>
          </p:cNvSpPr>
          <p:nvPr/>
        </p:nvSpPr>
        <p:spPr bwMode="auto">
          <a:xfrm>
            <a:off x="4267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8" name="Line 16"/>
          <p:cNvSpPr>
            <a:spLocks noChangeShapeType="1"/>
          </p:cNvSpPr>
          <p:nvPr/>
        </p:nvSpPr>
        <p:spPr bwMode="auto">
          <a:xfrm>
            <a:off x="4724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9" name="Line 17"/>
          <p:cNvSpPr>
            <a:spLocks noChangeShapeType="1"/>
          </p:cNvSpPr>
          <p:nvPr/>
        </p:nvSpPr>
        <p:spPr bwMode="auto">
          <a:xfrm>
            <a:off x="51816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0" name="Line 18"/>
          <p:cNvSpPr>
            <a:spLocks noChangeShapeType="1"/>
          </p:cNvSpPr>
          <p:nvPr/>
        </p:nvSpPr>
        <p:spPr bwMode="auto">
          <a:xfrm>
            <a:off x="56388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1" name="Line 19"/>
          <p:cNvSpPr>
            <a:spLocks noChangeShapeType="1"/>
          </p:cNvSpPr>
          <p:nvPr/>
        </p:nvSpPr>
        <p:spPr bwMode="auto">
          <a:xfrm>
            <a:off x="60960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2" name="Line 20"/>
          <p:cNvSpPr>
            <a:spLocks noChangeShapeType="1"/>
          </p:cNvSpPr>
          <p:nvPr/>
        </p:nvSpPr>
        <p:spPr bwMode="auto">
          <a:xfrm>
            <a:off x="65532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3" name="Line 21"/>
          <p:cNvSpPr>
            <a:spLocks noChangeShapeType="1"/>
          </p:cNvSpPr>
          <p:nvPr/>
        </p:nvSpPr>
        <p:spPr bwMode="auto">
          <a:xfrm>
            <a:off x="7391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4" name="Line 22"/>
          <p:cNvSpPr>
            <a:spLocks noChangeShapeType="1"/>
          </p:cNvSpPr>
          <p:nvPr/>
        </p:nvSpPr>
        <p:spPr bwMode="auto">
          <a:xfrm>
            <a:off x="7010400" y="44958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5" name="Text Box 23"/>
          <p:cNvSpPr txBox="1">
            <a:spLocks noChangeArrowheads="1"/>
          </p:cNvSpPr>
          <p:nvPr/>
        </p:nvSpPr>
        <p:spPr bwMode="auto">
          <a:xfrm>
            <a:off x="1752600" y="4724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b="1">
                <a:solidFill>
                  <a:srgbClr val="FC2C1C"/>
                </a:solidFill>
              </a:rPr>
              <a:t>25</a:t>
            </a:r>
          </a:p>
        </p:txBody>
      </p:sp>
      <p:sp>
        <p:nvSpPr>
          <p:cNvPr id="151576" name="Text Box 24"/>
          <p:cNvSpPr txBox="1">
            <a:spLocks noChangeArrowheads="1"/>
          </p:cNvSpPr>
          <p:nvPr/>
        </p:nvSpPr>
        <p:spPr bwMode="auto">
          <a:xfrm>
            <a:off x="63246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35</a:t>
            </a:r>
          </a:p>
        </p:txBody>
      </p:sp>
      <p:sp>
        <p:nvSpPr>
          <p:cNvPr id="151577" name="Text Box 25"/>
          <p:cNvSpPr txBox="1">
            <a:spLocks noChangeArrowheads="1"/>
          </p:cNvSpPr>
          <p:nvPr/>
        </p:nvSpPr>
        <p:spPr bwMode="auto">
          <a:xfrm>
            <a:off x="40386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30</a:t>
            </a:r>
          </a:p>
        </p:txBody>
      </p:sp>
      <p:sp>
        <p:nvSpPr>
          <p:cNvPr id="151578" name="Text Box 26"/>
          <p:cNvSpPr txBox="1">
            <a:spLocks noChangeArrowheads="1"/>
          </p:cNvSpPr>
          <p:nvPr/>
        </p:nvSpPr>
        <p:spPr bwMode="auto">
          <a:xfrm>
            <a:off x="2590800" y="5233988"/>
            <a:ext cx="63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200" b="1">
                <a:solidFill>
                  <a:srgbClr val="FC2C1C"/>
                </a:solidFill>
              </a:rPr>
              <a:t>27</a:t>
            </a:r>
          </a:p>
        </p:txBody>
      </p:sp>
      <p:sp>
        <p:nvSpPr>
          <p:cNvPr id="151579" name="Line 27"/>
          <p:cNvSpPr>
            <a:spLocks noChangeShapeType="1"/>
          </p:cNvSpPr>
          <p:nvPr/>
        </p:nvSpPr>
        <p:spPr bwMode="auto">
          <a:xfrm flipV="1">
            <a:off x="2895600" y="4876800"/>
            <a:ext cx="0" cy="381000"/>
          </a:xfrm>
          <a:prstGeom prst="line">
            <a:avLst/>
          </a:prstGeom>
          <a:noFill/>
          <a:ln w="28575">
            <a:solidFill>
              <a:srgbClr val="FC2C1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80" name="Text Box 28"/>
          <p:cNvSpPr txBox="1">
            <a:spLocks noChangeArrowheads="1"/>
          </p:cNvSpPr>
          <p:nvPr/>
        </p:nvSpPr>
        <p:spPr bwMode="auto">
          <a:xfrm>
            <a:off x="1752600" y="34290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600" b="1">
                <a:solidFill>
                  <a:srgbClr val="3366FF"/>
                </a:solidFill>
              </a:rPr>
              <a:t>5</a:t>
            </a:r>
          </a:p>
        </p:txBody>
      </p:sp>
      <p:sp>
        <p:nvSpPr>
          <p:cNvPr id="151581" name="Text Box 29"/>
          <p:cNvSpPr txBox="1">
            <a:spLocks noChangeArrowheads="1"/>
          </p:cNvSpPr>
          <p:nvPr/>
        </p:nvSpPr>
        <p:spPr bwMode="auto">
          <a:xfrm>
            <a:off x="6781800" y="34290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600" b="1">
                <a:solidFill>
                  <a:srgbClr val="3366FF"/>
                </a:solidFill>
              </a:rPr>
              <a:t>6</a:t>
            </a:r>
          </a:p>
        </p:txBody>
      </p:sp>
      <p:sp>
        <p:nvSpPr>
          <p:cNvPr id="151582" name="Line 30"/>
          <p:cNvSpPr>
            <a:spLocks noChangeShapeType="1"/>
          </p:cNvSpPr>
          <p:nvPr/>
        </p:nvSpPr>
        <p:spPr bwMode="auto">
          <a:xfrm>
            <a:off x="1981200" y="4038600"/>
            <a:ext cx="0" cy="304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83" name="Line 31"/>
          <p:cNvSpPr>
            <a:spLocks noChangeShapeType="1"/>
          </p:cNvSpPr>
          <p:nvPr/>
        </p:nvSpPr>
        <p:spPr bwMode="auto">
          <a:xfrm>
            <a:off x="7010400" y="4038600"/>
            <a:ext cx="0" cy="304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84" name="Line 32"/>
          <p:cNvSpPr>
            <a:spLocks noChangeShapeType="1"/>
          </p:cNvSpPr>
          <p:nvPr/>
        </p:nvSpPr>
        <p:spPr bwMode="auto">
          <a:xfrm>
            <a:off x="4495800" y="3657600"/>
            <a:ext cx="0" cy="762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85" name="Text Box 33"/>
          <p:cNvSpPr txBox="1">
            <a:spLocks noChangeArrowheads="1"/>
          </p:cNvSpPr>
          <p:nvPr/>
        </p:nvSpPr>
        <p:spPr bwMode="auto">
          <a:xfrm>
            <a:off x="4038600" y="3048000"/>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600" b="1">
                <a:solidFill>
                  <a:schemeClr val="hlink"/>
                </a:solidFill>
              </a:rPr>
              <a:t>half</a:t>
            </a:r>
          </a:p>
        </p:txBody>
      </p:sp>
      <p:sp>
        <p:nvSpPr>
          <p:cNvPr id="151586" name="Text Box 34"/>
          <p:cNvSpPr txBox="1">
            <a:spLocks noChangeArrowheads="1"/>
          </p:cNvSpPr>
          <p:nvPr/>
        </p:nvSpPr>
        <p:spPr bwMode="auto">
          <a:xfrm>
            <a:off x="3505200" y="5791200"/>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3600" b="1"/>
              <a:t>Estimate       27  =  5.2</a:t>
            </a:r>
          </a:p>
        </p:txBody>
      </p:sp>
      <p:sp>
        <p:nvSpPr>
          <p:cNvPr id="151587" name="Line 35"/>
          <p:cNvSpPr>
            <a:spLocks noChangeShapeType="1"/>
          </p:cNvSpPr>
          <p:nvPr/>
        </p:nvSpPr>
        <p:spPr bwMode="auto">
          <a:xfrm flipV="1">
            <a:off x="5791200" y="57912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8" name="Line 36"/>
          <p:cNvSpPr>
            <a:spLocks noChangeShapeType="1"/>
          </p:cNvSpPr>
          <p:nvPr/>
        </p:nvSpPr>
        <p:spPr bwMode="auto">
          <a:xfrm>
            <a:off x="5867400" y="57912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9" name="Line 37"/>
          <p:cNvSpPr>
            <a:spLocks noChangeShapeType="1"/>
          </p:cNvSpPr>
          <p:nvPr/>
        </p:nvSpPr>
        <p:spPr bwMode="auto">
          <a:xfrm flipH="1">
            <a:off x="6019800" y="57912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90" name="Line 38"/>
          <p:cNvSpPr>
            <a:spLocks noChangeShapeType="1"/>
          </p:cNvSpPr>
          <p:nvPr/>
        </p:nvSpPr>
        <p:spPr bwMode="auto">
          <a:xfrm>
            <a:off x="6096000" y="57912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91" name="Text Box 39"/>
          <p:cNvSpPr txBox="1">
            <a:spLocks noChangeArrowheads="1"/>
          </p:cNvSpPr>
          <p:nvPr/>
        </p:nvSpPr>
        <p:spPr bwMode="auto">
          <a:xfrm>
            <a:off x="6781800" y="4800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b="1">
                <a:solidFill>
                  <a:srgbClr val="FC2C1C"/>
                </a:solidFill>
              </a:rPr>
              <a:t>36</a:t>
            </a:r>
          </a:p>
        </p:txBody>
      </p:sp>
    </p:spTree>
    <p:extLst>
      <p:ext uri="{BB962C8B-B14F-4D97-AF65-F5344CB8AC3E}">
        <p14:creationId xmlns:p14="http://schemas.microsoft.com/office/powerpoint/2010/main" val="3433179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560"/>
                                        </p:tgtEl>
                                        <p:attrNameLst>
                                          <p:attrName>style.visibility</p:attrName>
                                        </p:attrNameLst>
                                      </p:cBhvr>
                                      <p:to>
                                        <p:strVal val="visible"/>
                                      </p:to>
                                    </p:set>
                                    <p:animEffect transition="in" filter="dissolve">
                                      <p:cBhvr>
                                        <p:cTn id="7" dur="500"/>
                                        <p:tgtEl>
                                          <p:spTgt spid="151560"/>
                                        </p:tgtEl>
                                      </p:cBhvr>
                                    </p:animEffect>
                                  </p:childTnLst>
                                </p:cTn>
                              </p:par>
                              <p:par>
                                <p:cTn id="8" presetID="9" presetClass="entr" presetSubtype="0" fill="hold" nodeType="withEffect">
                                  <p:stCondLst>
                                    <p:cond delay="0"/>
                                  </p:stCondLst>
                                  <p:childTnLst>
                                    <p:set>
                                      <p:cBhvr>
                                        <p:cTn id="9" dur="1" fill="hold">
                                          <p:stCondLst>
                                            <p:cond delay="0"/>
                                          </p:stCondLst>
                                        </p:cTn>
                                        <p:tgtEl>
                                          <p:spTgt spid="151561"/>
                                        </p:tgtEl>
                                        <p:attrNameLst>
                                          <p:attrName>style.visibility</p:attrName>
                                        </p:attrNameLst>
                                      </p:cBhvr>
                                      <p:to>
                                        <p:strVal val="visible"/>
                                      </p:to>
                                    </p:set>
                                    <p:animEffect transition="in" filter="dissolve">
                                      <p:cBhvr>
                                        <p:cTn id="10" dur="500"/>
                                        <p:tgtEl>
                                          <p:spTgt spid="151561"/>
                                        </p:tgtEl>
                                      </p:cBhvr>
                                    </p:animEffect>
                                  </p:childTnLst>
                                </p:cTn>
                              </p:par>
                              <p:par>
                                <p:cTn id="11" presetID="9" presetClass="entr" presetSubtype="0" fill="hold" nodeType="withEffect">
                                  <p:stCondLst>
                                    <p:cond delay="0"/>
                                  </p:stCondLst>
                                  <p:childTnLst>
                                    <p:set>
                                      <p:cBhvr>
                                        <p:cTn id="12" dur="1" fill="hold">
                                          <p:stCondLst>
                                            <p:cond delay="0"/>
                                          </p:stCondLst>
                                        </p:cTn>
                                        <p:tgtEl>
                                          <p:spTgt spid="151562"/>
                                        </p:tgtEl>
                                        <p:attrNameLst>
                                          <p:attrName>style.visibility</p:attrName>
                                        </p:attrNameLst>
                                      </p:cBhvr>
                                      <p:to>
                                        <p:strVal val="visible"/>
                                      </p:to>
                                    </p:set>
                                    <p:animEffect transition="in" filter="dissolve">
                                      <p:cBhvr>
                                        <p:cTn id="13" dur="500"/>
                                        <p:tgtEl>
                                          <p:spTgt spid="151562"/>
                                        </p:tgtEl>
                                      </p:cBhvr>
                                    </p:animEffect>
                                  </p:childTnLst>
                                </p:cTn>
                              </p:par>
                              <p:par>
                                <p:cTn id="14" presetID="9" presetClass="entr" presetSubtype="0" fill="hold" nodeType="withEffect">
                                  <p:stCondLst>
                                    <p:cond delay="0"/>
                                  </p:stCondLst>
                                  <p:childTnLst>
                                    <p:set>
                                      <p:cBhvr>
                                        <p:cTn id="15" dur="1" fill="hold">
                                          <p:stCondLst>
                                            <p:cond delay="0"/>
                                          </p:stCondLst>
                                        </p:cTn>
                                        <p:tgtEl>
                                          <p:spTgt spid="151563"/>
                                        </p:tgtEl>
                                        <p:attrNameLst>
                                          <p:attrName>style.visibility</p:attrName>
                                        </p:attrNameLst>
                                      </p:cBhvr>
                                      <p:to>
                                        <p:strVal val="visible"/>
                                      </p:to>
                                    </p:set>
                                    <p:animEffect transition="in" filter="dissolve">
                                      <p:cBhvr>
                                        <p:cTn id="16" dur="500"/>
                                        <p:tgtEl>
                                          <p:spTgt spid="151563"/>
                                        </p:tgtEl>
                                      </p:cBhvr>
                                    </p:animEffect>
                                  </p:childTnLst>
                                </p:cTn>
                              </p:par>
                              <p:par>
                                <p:cTn id="17" presetID="9" presetClass="entr" presetSubtype="0" fill="hold" nodeType="withEffect">
                                  <p:stCondLst>
                                    <p:cond delay="0"/>
                                  </p:stCondLst>
                                  <p:childTnLst>
                                    <p:set>
                                      <p:cBhvr>
                                        <p:cTn id="18" dur="1" fill="hold">
                                          <p:stCondLst>
                                            <p:cond delay="0"/>
                                          </p:stCondLst>
                                        </p:cTn>
                                        <p:tgtEl>
                                          <p:spTgt spid="151564"/>
                                        </p:tgtEl>
                                        <p:attrNameLst>
                                          <p:attrName>style.visibility</p:attrName>
                                        </p:attrNameLst>
                                      </p:cBhvr>
                                      <p:to>
                                        <p:strVal val="visible"/>
                                      </p:to>
                                    </p:set>
                                    <p:animEffect transition="in" filter="dissolve">
                                      <p:cBhvr>
                                        <p:cTn id="19" dur="500"/>
                                        <p:tgtEl>
                                          <p:spTgt spid="151564"/>
                                        </p:tgtEl>
                                      </p:cBhvr>
                                    </p:animEffect>
                                  </p:childTnLst>
                                </p:cTn>
                              </p:par>
                              <p:par>
                                <p:cTn id="20" presetID="9" presetClass="entr" presetSubtype="0" fill="hold" nodeType="withEffect">
                                  <p:stCondLst>
                                    <p:cond delay="0"/>
                                  </p:stCondLst>
                                  <p:childTnLst>
                                    <p:set>
                                      <p:cBhvr>
                                        <p:cTn id="21" dur="1" fill="hold">
                                          <p:stCondLst>
                                            <p:cond delay="0"/>
                                          </p:stCondLst>
                                        </p:cTn>
                                        <p:tgtEl>
                                          <p:spTgt spid="151565"/>
                                        </p:tgtEl>
                                        <p:attrNameLst>
                                          <p:attrName>style.visibility</p:attrName>
                                        </p:attrNameLst>
                                      </p:cBhvr>
                                      <p:to>
                                        <p:strVal val="visible"/>
                                      </p:to>
                                    </p:set>
                                    <p:animEffect transition="in" filter="dissolve">
                                      <p:cBhvr>
                                        <p:cTn id="22" dur="500"/>
                                        <p:tgtEl>
                                          <p:spTgt spid="151565"/>
                                        </p:tgtEl>
                                      </p:cBhvr>
                                    </p:animEffect>
                                  </p:childTnLst>
                                </p:cTn>
                              </p:par>
                              <p:par>
                                <p:cTn id="23" presetID="9" presetClass="entr" presetSubtype="0" fill="hold" nodeType="withEffect">
                                  <p:stCondLst>
                                    <p:cond delay="0"/>
                                  </p:stCondLst>
                                  <p:childTnLst>
                                    <p:set>
                                      <p:cBhvr>
                                        <p:cTn id="24" dur="1" fill="hold">
                                          <p:stCondLst>
                                            <p:cond delay="0"/>
                                          </p:stCondLst>
                                        </p:cTn>
                                        <p:tgtEl>
                                          <p:spTgt spid="151566"/>
                                        </p:tgtEl>
                                        <p:attrNameLst>
                                          <p:attrName>style.visibility</p:attrName>
                                        </p:attrNameLst>
                                      </p:cBhvr>
                                      <p:to>
                                        <p:strVal val="visible"/>
                                      </p:to>
                                    </p:set>
                                    <p:animEffect transition="in" filter="dissolve">
                                      <p:cBhvr>
                                        <p:cTn id="25" dur="500"/>
                                        <p:tgtEl>
                                          <p:spTgt spid="151566"/>
                                        </p:tgtEl>
                                      </p:cBhvr>
                                    </p:animEffect>
                                  </p:childTnLst>
                                </p:cTn>
                              </p:par>
                              <p:par>
                                <p:cTn id="26" presetID="9" presetClass="entr" presetSubtype="0" fill="hold" nodeType="withEffect">
                                  <p:stCondLst>
                                    <p:cond delay="0"/>
                                  </p:stCondLst>
                                  <p:childTnLst>
                                    <p:set>
                                      <p:cBhvr>
                                        <p:cTn id="27" dur="1" fill="hold">
                                          <p:stCondLst>
                                            <p:cond delay="0"/>
                                          </p:stCondLst>
                                        </p:cTn>
                                        <p:tgtEl>
                                          <p:spTgt spid="151567"/>
                                        </p:tgtEl>
                                        <p:attrNameLst>
                                          <p:attrName>style.visibility</p:attrName>
                                        </p:attrNameLst>
                                      </p:cBhvr>
                                      <p:to>
                                        <p:strVal val="visible"/>
                                      </p:to>
                                    </p:set>
                                    <p:animEffect transition="in" filter="dissolve">
                                      <p:cBhvr>
                                        <p:cTn id="28" dur="500"/>
                                        <p:tgtEl>
                                          <p:spTgt spid="151567"/>
                                        </p:tgtEl>
                                      </p:cBhvr>
                                    </p:animEffect>
                                  </p:childTnLst>
                                </p:cTn>
                              </p:par>
                              <p:par>
                                <p:cTn id="29" presetID="9" presetClass="entr" presetSubtype="0" fill="hold" nodeType="withEffect">
                                  <p:stCondLst>
                                    <p:cond delay="0"/>
                                  </p:stCondLst>
                                  <p:childTnLst>
                                    <p:set>
                                      <p:cBhvr>
                                        <p:cTn id="30" dur="1" fill="hold">
                                          <p:stCondLst>
                                            <p:cond delay="0"/>
                                          </p:stCondLst>
                                        </p:cTn>
                                        <p:tgtEl>
                                          <p:spTgt spid="151568"/>
                                        </p:tgtEl>
                                        <p:attrNameLst>
                                          <p:attrName>style.visibility</p:attrName>
                                        </p:attrNameLst>
                                      </p:cBhvr>
                                      <p:to>
                                        <p:strVal val="visible"/>
                                      </p:to>
                                    </p:set>
                                    <p:animEffect transition="in" filter="dissolve">
                                      <p:cBhvr>
                                        <p:cTn id="31" dur="500"/>
                                        <p:tgtEl>
                                          <p:spTgt spid="151568"/>
                                        </p:tgtEl>
                                      </p:cBhvr>
                                    </p:animEffect>
                                  </p:childTnLst>
                                </p:cTn>
                              </p:par>
                              <p:par>
                                <p:cTn id="32" presetID="9" presetClass="entr" presetSubtype="0" fill="hold" nodeType="withEffect">
                                  <p:stCondLst>
                                    <p:cond delay="0"/>
                                  </p:stCondLst>
                                  <p:childTnLst>
                                    <p:set>
                                      <p:cBhvr>
                                        <p:cTn id="33" dur="1" fill="hold">
                                          <p:stCondLst>
                                            <p:cond delay="0"/>
                                          </p:stCondLst>
                                        </p:cTn>
                                        <p:tgtEl>
                                          <p:spTgt spid="151569"/>
                                        </p:tgtEl>
                                        <p:attrNameLst>
                                          <p:attrName>style.visibility</p:attrName>
                                        </p:attrNameLst>
                                      </p:cBhvr>
                                      <p:to>
                                        <p:strVal val="visible"/>
                                      </p:to>
                                    </p:set>
                                    <p:animEffect transition="in" filter="dissolve">
                                      <p:cBhvr>
                                        <p:cTn id="34" dur="500"/>
                                        <p:tgtEl>
                                          <p:spTgt spid="151569"/>
                                        </p:tgtEl>
                                      </p:cBhvr>
                                    </p:animEffect>
                                  </p:childTnLst>
                                </p:cTn>
                              </p:par>
                              <p:par>
                                <p:cTn id="35" presetID="9" presetClass="entr" presetSubtype="0" fill="hold" nodeType="withEffect">
                                  <p:stCondLst>
                                    <p:cond delay="0"/>
                                  </p:stCondLst>
                                  <p:childTnLst>
                                    <p:set>
                                      <p:cBhvr>
                                        <p:cTn id="36" dur="1" fill="hold">
                                          <p:stCondLst>
                                            <p:cond delay="0"/>
                                          </p:stCondLst>
                                        </p:cTn>
                                        <p:tgtEl>
                                          <p:spTgt spid="151570"/>
                                        </p:tgtEl>
                                        <p:attrNameLst>
                                          <p:attrName>style.visibility</p:attrName>
                                        </p:attrNameLst>
                                      </p:cBhvr>
                                      <p:to>
                                        <p:strVal val="visible"/>
                                      </p:to>
                                    </p:set>
                                    <p:animEffect transition="in" filter="dissolve">
                                      <p:cBhvr>
                                        <p:cTn id="37" dur="500"/>
                                        <p:tgtEl>
                                          <p:spTgt spid="151570"/>
                                        </p:tgtEl>
                                      </p:cBhvr>
                                    </p:animEffect>
                                  </p:childTnLst>
                                </p:cTn>
                              </p:par>
                              <p:par>
                                <p:cTn id="38" presetID="9" presetClass="entr" presetSubtype="0" fill="hold" nodeType="withEffect">
                                  <p:stCondLst>
                                    <p:cond delay="0"/>
                                  </p:stCondLst>
                                  <p:childTnLst>
                                    <p:set>
                                      <p:cBhvr>
                                        <p:cTn id="39" dur="1" fill="hold">
                                          <p:stCondLst>
                                            <p:cond delay="0"/>
                                          </p:stCondLst>
                                        </p:cTn>
                                        <p:tgtEl>
                                          <p:spTgt spid="151571"/>
                                        </p:tgtEl>
                                        <p:attrNameLst>
                                          <p:attrName>style.visibility</p:attrName>
                                        </p:attrNameLst>
                                      </p:cBhvr>
                                      <p:to>
                                        <p:strVal val="visible"/>
                                      </p:to>
                                    </p:set>
                                    <p:animEffect transition="in" filter="dissolve">
                                      <p:cBhvr>
                                        <p:cTn id="40" dur="500"/>
                                        <p:tgtEl>
                                          <p:spTgt spid="151571"/>
                                        </p:tgtEl>
                                      </p:cBhvr>
                                    </p:animEffect>
                                  </p:childTnLst>
                                </p:cTn>
                              </p:par>
                              <p:par>
                                <p:cTn id="41" presetID="9" presetClass="entr" presetSubtype="0" fill="hold" nodeType="withEffect">
                                  <p:stCondLst>
                                    <p:cond delay="0"/>
                                  </p:stCondLst>
                                  <p:childTnLst>
                                    <p:set>
                                      <p:cBhvr>
                                        <p:cTn id="42" dur="1" fill="hold">
                                          <p:stCondLst>
                                            <p:cond delay="0"/>
                                          </p:stCondLst>
                                        </p:cTn>
                                        <p:tgtEl>
                                          <p:spTgt spid="151572"/>
                                        </p:tgtEl>
                                        <p:attrNameLst>
                                          <p:attrName>style.visibility</p:attrName>
                                        </p:attrNameLst>
                                      </p:cBhvr>
                                      <p:to>
                                        <p:strVal val="visible"/>
                                      </p:to>
                                    </p:set>
                                    <p:animEffect transition="in" filter="dissolve">
                                      <p:cBhvr>
                                        <p:cTn id="43" dur="500"/>
                                        <p:tgtEl>
                                          <p:spTgt spid="151572"/>
                                        </p:tgtEl>
                                      </p:cBhvr>
                                    </p:animEffect>
                                  </p:childTnLst>
                                </p:cTn>
                              </p:par>
                              <p:par>
                                <p:cTn id="44" presetID="9" presetClass="entr" presetSubtype="0" fill="hold" nodeType="withEffect">
                                  <p:stCondLst>
                                    <p:cond delay="0"/>
                                  </p:stCondLst>
                                  <p:childTnLst>
                                    <p:set>
                                      <p:cBhvr>
                                        <p:cTn id="45" dur="1" fill="hold">
                                          <p:stCondLst>
                                            <p:cond delay="0"/>
                                          </p:stCondLst>
                                        </p:cTn>
                                        <p:tgtEl>
                                          <p:spTgt spid="151573"/>
                                        </p:tgtEl>
                                        <p:attrNameLst>
                                          <p:attrName>style.visibility</p:attrName>
                                        </p:attrNameLst>
                                      </p:cBhvr>
                                      <p:to>
                                        <p:strVal val="visible"/>
                                      </p:to>
                                    </p:set>
                                    <p:animEffect transition="in" filter="dissolve">
                                      <p:cBhvr>
                                        <p:cTn id="46" dur="500"/>
                                        <p:tgtEl>
                                          <p:spTgt spid="151573"/>
                                        </p:tgtEl>
                                      </p:cBhvr>
                                    </p:animEffect>
                                  </p:childTnLst>
                                </p:cTn>
                              </p:par>
                              <p:par>
                                <p:cTn id="47" presetID="9" presetClass="entr" presetSubtype="0" fill="hold" nodeType="withEffect">
                                  <p:stCondLst>
                                    <p:cond delay="0"/>
                                  </p:stCondLst>
                                  <p:childTnLst>
                                    <p:set>
                                      <p:cBhvr>
                                        <p:cTn id="48" dur="1" fill="hold">
                                          <p:stCondLst>
                                            <p:cond delay="0"/>
                                          </p:stCondLst>
                                        </p:cTn>
                                        <p:tgtEl>
                                          <p:spTgt spid="151574"/>
                                        </p:tgtEl>
                                        <p:attrNameLst>
                                          <p:attrName>style.visibility</p:attrName>
                                        </p:attrNameLst>
                                      </p:cBhvr>
                                      <p:to>
                                        <p:strVal val="visible"/>
                                      </p:to>
                                    </p:set>
                                    <p:animEffect transition="in" filter="dissolve">
                                      <p:cBhvr>
                                        <p:cTn id="49" dur="500"/>
                                        <p:tgtEl>
                                          <p:spTgt spid="15157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1575"/>
                                        </p:tgtEl>
                                        <p:attrNameLst>
                                          <p:attrName>style.visibility</p:attrName>
                                        </p:attrNameLst>
                                      </p:cBhvr>
                                      <p:to>
                                        <p:strVal val="visible"/>
                                      </p:to>
                                    </p:set>
                                    <p:animEffect transition="in" filter="dissolve">
                                      <p:cBhvr>
                                        <p:cTn id="52" dur="500"/>
                                        <p:tgtEl>
                                          <p:spTgt spid="15157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1576"/>
                                        </p:tgtEl>
                                        <p:attrNameLst>
                                          <p:attrName>style.visibility</p:attrName>
                                        </p:attrNameLst>
                                      </p:cBhvr>
                                      <p:to>
                                        <p:strVal val="visible"/>
                                      </p:to>
                                    </p:set>
                                    <p:animEffect transition="in" filter="dissolve">
                                      <p:cBhvr>
                                        <p:cTn id="55" dur="500"/>
                                        <p:tgtEl>
                                          <p:spTgt spid="15157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51577"/>
                                        </p:tgtEl>
                                        <p:attrNameLst>
                                          <p:attrName>style.visibility</p:attrName>
                                        </p:attrNameLst>
                                      </p:cBhvr>
                                      <p:to>
                                        <p:strVal val="visible"/>
                                      </p:to>
                                    </p:set>
                                    <p:animEffect transition="in" filter="dissolve">
                                      <p:cBhvr>
                                        <p:cTn id="58" dur="500"/>
                                        <p:tgtEl>
                                          <p:spTgt spid="15157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1" nodeType="clickEffect">
                                  <p:stCondLst>
                                    <p:cond delay="0"/>
                                  </p:stCondLst>
                                  <p:childTnLst>
                                    <p:set>
                                      <p:cBhvr>
                                        <p:cTn id="62" dur="1" fill="hold">
                                          <p:stCondLst>
                                            <p:cond delay="0"/>
                                          </p:stCondLst>
                                        </p:cTn>
                                        <p:tgtEl>
                                          <p:spTgt spid="151591"/>
                                        </p:tgtEl>
                                        <p:attrNameLst>
                                          <p:attrName>style.visibility</p:attrName>
                                        </p:attrNameLst>
                                      </p:cBhvr>
                                      <p:to>
                                        <p:strVal val="visible"/>
                                      </p:to>
                                    </p:set>
                                    <p:animEffect transition="in" filter="dissolve">
                                      <p:cBhvr>
                                        <p:cTn id="63" dur="500"/>
                                        <p:tgtEl>
                                          <p:spTgt spid="15159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51578"/>
                                        </p:tgtEl>
                                        <p:attrNameLst>
                                          <p:attrName>style.visibility</p:attrName>
                                        </p:attrNameLst>
                                      </p:cBhvr>
                                      <p:to>
                                        <p:strVal val="visible"/>
                                      </p:to>
                                    </p:set>
                                    <p:animEffect transition="in" filter="dissolve">
                                      <p:cBhvr>
                                        <p:cTn id="68" dur="500"/>
                                        <p:tgtEl>
                                          <p:spTgt spid="151578"/>
                                        </p:tgtEl>
                                      </p:cBhvr>
                                    </p:animEffect>
                                  </p:childTnLst>
                                </p:cTn>
                              </p:par>
                              <p:par>
                                <p:cTn id="69" presetID="9" presetClass="entr" presetSubtype="0" fill="hold" nodeType="withEffect">
                                  <p:stCondLst>
                                    <p:cond delay="0"/>
                                  </p:stCondLst>
                                  <p:childTnLst>
                                    <p:set>
                                      <p:cBhvr>
                                        <p:cTn id="70" dur="1" fill="hold">
                                          <p:stCondLst>
                                            <p:cond delay="0"/>
                                          </p:stCondLst>
                                        </p:cTn>
                                        <p:tgtEl>
                                          <p:spTgt spid="151579"/>
                                        </p:tgtEl>
                                        <p:attrNameLst>
                                          <p:attrName>style.visibility</p:attrName>
                                        </p:attrNameLst>
                                      </p:cBhvr>
                                      <p:to>
                                        <p:strVal val="visible"/>
                                      </p:to>
                                    </p:set>
                                    <p:animEffect transition="in" filter="dissolve">
                                      <p:cBhvr>
                                        <p:cTn id="71" dur="500"/>
                                        <p:tgtEl>
                                          <p:spTgt spid="1515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151582"/>
                                        </p:tgtEl>
                                        <p:attrNameLst>
                                          <p:attrName>style.visibility</p:attrName>
                                        </p:attrNameLst>
                                      </p:cBhvr>
                                      <p:to>
                                        <p:strVal val="visible"/>
                                      </p:to>
                                    </p:set>
                                    <p:animEffect transition="in" filter="dissolve">
                                      <p:cBhvr>
                                        <p:cTn id="76" dur="500"/>
                                        <p:tgtEl>
                                          <p:spTgt spid="151582"/>
                                        </p:tgtEl>
                                      </p:cBhvr>
                                    </p:animEffect>
                                  </p:childTnLst>
                                </p:cTn>
                              </p:par>
                              <p:par>
                                <p:cTn id="77" presetID="9" presetClass="entr" presetSubtype="0" fill="hold" nodeType="withEffect">
                                  <p:stCondLst>
                                    <p:cond delay="0"/>
                                  </p:stCondLst>
                                  <p:childTnLst>
                                    <p:set>
                                      <p:cBhvr>
                                        <p:cTn id="78" dur="1" fill="hold">
                                          <p:stCondLst>
                                            <p:cond delay="0"/>
                                          </p:stCondLst>
                                        </p:cTn>
                                        <p:tgtEl>
                                          <p:spTgt spid="151583"/>
                                        </p:tgtEl>
                                        <p:attrNameLst>
                                          <p:attrName>style.visibility</p:attrName>
                                        </p:attrNameLst>
                                      </p:cBhvr>
                                      <p:to>
                                        <p:strVal val="visible"/>
                                      </p:to>
                                    </p:set>
                                    <p:animEffect transition="in" filter="dissolve">
                                      <p:cBhvr>
                                        <p:cTn id="79" dur="500"/>
                                        <p:tgtEl>
                                          <p:spTgt spid="15158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51580"/>
                                        </p:tgtEl>
                                        <p:attrNameLst>
                                          <p:attrName>style.visibility</p:attrName>
                                        </p:attrNameLst>
                                      </p:cBhvr>
                                      <p:to>
                                        <p:strVal val="visible"/>
                                      </p:to>
                                    </p:set>
                                    <p:animEffect transition="in" filter="dissolve">
                                      <p:cBhvr>
                                        <p:cTn id="82" dur="500"/>
                                        <p:tgtEl>
                                          <p:spTgt spid="151580"/>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51581"/>
                                        </p:tgtEl>
                                        <p:attrNameLst>
                                          <p:attrName>style.visibility</p:attrName>
                                        </p:attrNameLst>
                                      </p:cBhvr>
                                      <p:to>
                                        <p:strVal val="visible"/>
                                      </p:to>
                                    </p:set>
                                    <p:animEffect transition="in" filter="dissolve">
                                      <p:cBhvr>
                                        <p:cTn id="85" dur="500"/>
                                        <p:tgtEl>
                                          <p:spTgt spid="15158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51585"/>
                                        </p:tgtEl>
                                        <p:attrNameLst>
                                          <p:attrName>style.visibility</p:attrName>
                                        </p:attrNameLst>
                                      </p:cBhvr>
                                      <p:to>
                                        <p:strVal val="visible"/>
                                      </p:to>
                                    </p:set>
                                    <p:animEffect transition="in" filter="dissolve">
                                      <p:cBhvr>
                                        <p:cTn id="90" dur="500"/>
                                        <p:tgtEl>
                                          <p:spTgt spid="151585"/>
                                        </p:tgtEl>
                                      </p:cBhvr>
                                    </p:animEffect>
                                  </p:childTnLst>
                                </p:cTn>
                              </p:par>
                              <p:par>
                                <p:cTn id="91" presetID="9" presetClass="entr" presetSubtype="0" fill="hold" nodeType="withEffect">
                                  <p:stCondLst>
                                    <p:cond delay="0"/>
                                  </p:stCondLst>
                                  <p:childTnLst>
                                    <p:set>
                                      <p:cBhvr>
                                        <p:cTn id="92" dur="1" fill="hold">
                                          <p:stCondLst>
                                            <p:cond delay="0"/>
                                          </p:stCondLst>
                                        </p:cTn>
                                        <p:tgtEl>
                                          <p:spTgt spid="151584"/>
                                        </p:tgtEl>
                                        <p:attrNameLst>
                                          <p:attrName>style.visibility</p:attrName>
                                        </p:attrNameLst>
                                      </p:cBhvr>
                                      <p:to>
                                        <p:strVal val="visible"/>
                                      </p:to>
                                    </p:set>
                                    <p:animEffect transition="in" filter="dissolve">
                                      <p:cBhvr>
                                        <p:cTn id="93" dur="500"/>
                                        <p:tgtEl>
                                          <p:spTgt spid="15158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1586"/>
                                        </p:tgtEl>
                                        <p:attrNameLst>
                                          <p:attrName>style.visibility</p:attrName>
                                        </p:attrNameLst>
                                      </p:cBhvr>
                                      <p:to>
                                        <p:strVal val="visible"/>
                                      </p:to>
                                    </p:set>
                                    <p:animEffect transition="in" filter="dissolve">
                                      <p:cBhvr>
                                        <p:cTn id="98" dur="500"/>
                                        <p:tgtEl>
                                          <p:spTgt spid="151586"/>
                                        </p:tgtEl>
                                      </p:cBhvr>
                                    </p:animEffect>
                                  </p:childTnLst>
                                </p:cTn>
                              </p:par>
                              <p:par>
                                <p:cTn id="99" presetID="9" presetClass="entr" presetSubtype="0" fill="hold" nodeType="withEffect">
                                  <p:stCondLst>
                                    <p:cond delay="0"/>
                                  </p:stCondLst>
                                  <p:childTnLst>
                                    <p:set>
                                      <p:cBhvr>
                                        <p:cTn id="100" dur="1" fill="hold">
                                          <p:stCondLst>
                                            <p:cond delay="0"/>
                                          </p:stCondLst>
                                        </p:cTn>
                                        <p:tgtEl>
                                          <p:spTgt spid="151587"/>
                                        </p:tgtEl>
                                        <p:attrNameLst>
                                          <p:attrName>style.visibility</p:attrName>
                                        </p:attrNameLst>
                                      </p:cBhvr>
                                      <p:to>
                                        <p:strVal val="visible"/>
                                      </p:to>
                                    </p:set>
                                    <p:animEffect transition="in" filter="dissolve">
                                      <p:cBhvr>
                                        <p:cTn id="101" dur="500"/>
                                        <p:tgtEl>
                                          <p:spTgt spid="151587"/>
                                        </p:tgtEl>
                                      </p:cBhvr>
                                    </p:animEffect>
                                  </p:childTnLst>
                                </p:cTn>
                              </p:par>
                              <p:par>
                                <p:cTn id="102" presetID="9" presetClass="entr" presetSubtype="0" fill="hold" nodeType="withEffect">
                                  <p:stCondLst>
                                    <p:cond delay="0"/>
                                  </p:stCondLst>
                                  <p:childTnLst>
                                    <p:set>
                                      <p:cBhvr>
                                        <p:cTn id="103" dur="1" fill="hold">
                                          <p:stCondLst>
                                            <p:cond delay="0"/>
                                          </p:stCondLst>
                                        </p:cTn>
                                        <p:tgtEl>
                                          <p:spTgt spid="151588"/>
                                        </p:tgtEl>
                                        <p:attrNameLst>
                                          <p:attrName>style.visibility</p:attrName>
                                        </p:attrNameLst>
                                      </p:cBhvr>
                                      <p:to>
                                        <p:strVal val="visible"/>
                                      </p:to>
                                    </p:set>
                                    <p:animEffect transition="in" filter="dissolve">
                                      <p:cBhvr>
                                        <p:cTn id="104" dur="500"/>
                                        <p:tgtEl>
                                          <p:spTgt spid="151588"/>
                                        </p:tgtEl>
                                      </p:cBhvr>
                                    </p:animEffect>
                                  </p:childTnLst>
                                </p:cTn>
                              </p:par>
                              <p:par>
                                <p:cTn id="105" presetID="9" presetClass="entr" presetSubtype="0" fill="hold" nodeType="withEffect">
                                  <p:stCondLst>
                                    <p:cond delay="0"/>
                                  </p:stCondLst>
                                  <p:childTnLst>
                                    <p:set>
                                      <p:cBhvr>
                                        <p:cTn id="106" dur="1" fill="hold">
                                          <p:stCondLst>
                                            <p:cond delay="0"/>
                                          </p:stCondLst>
                                        </p:cTn>
                                        <p:tgtEl>
                                          <p:spTgt spid="151589"/>
                                        </p:tgtEl>
                                        <p:attrNameLst>
                                          <p:attrName>style.visibility</p:attrName>
                                        </p:attrNameLst>
                                      </p:cBhvr>
                                      <p:to>
                                        <p:strVal val="visible"/>
                                      </p:to>
                                    </p:set>
                                    <p:animEffect transition="in" filter="dissolve">
                                      <p:cBhvr>
                                        <p:cTn id="107" dur="500"/>
                                        <p:tgtEl>
                                          <p:spTgt spid="151589"/>
                                        </p:tgtEl>
                                      </p:cBhvr>
                                    </p:animEffect>
                                  </p:childTnLst>
                                </p:cTn>
                              </p:par>
                              <p:par>
                                <p:cTn id="108" presetID="9" presetClass="entr" presetSubtype="0" fill="hold" nodeType="withEffect">
                                  <p:stCondLst>
                                    <p:cond delay="0"/>
                                  </p:stCondLst>
                                  <p:childTnLst>
                                    <p:set>
                                      <p:cBhvr>
                                        <p:cTn id="109" dur="1" fill="hold">
                                          <p:stCondLst>
                                            <p:cond delay="0"/>
                                          </p:stCondLst>
                                        </p:cTn>
                                        <p:tgtEl>
                                          <p:spTgt spid="151590"/>
                                        </p:tgtEl>
                                        <p:attrNameLst>
                                          <p:attrName>style.visibility</p:attrName>
                                        </p:attrNameLst>
                                      </p:cBhvr>
                                      <p:to>
                                        <p:strVal val="visible"/>
                                      </p:to>
                                    </p:set>
                                    <p:animEffect transition="in" filter="dissolve">
                                      <p:cBhvr>
                                        <p:cTn id="110" dur="500"/>
                                        <p:tgtEl>
                                          <p:spTgt spid="15159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51591"/>
                                        </p:tgtEl>
                                        <p:attrNameLst>
                                          <p:attrName>style.visibility</p:attrName>
                                        </p:attrNameLst>
                                      </p:cBhvr>
                                      <p:to>
                                        <p:strVal val="visible"/>
                                      </p:to>
                                    </p:set>
                                    <p:animEffect transition="in" filter="dissolve">
                                      <p:cBhvr>
                                        <p:cTn id="113" dur="500"/>
                                        <p:tgtEl>
                                          <p:spTgt spid="151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5" grpId="0"/>
      <p:bldP spid="151576" grpId="0"/>
      <p:bldP spid="151577" grpId="0"/>
      <p:bldP spid="151578" grpId="0"/>
      <p:bldP spid="151580" grpId="0"/>
      <p:bldP spid="151581" grpId="0"/>
      <p:bldP spid="151585" grpId="0"/>
      <p:bldP spid="151586" grpId="0"/>
      <p:bldP spid="151591" grpId="0"/>
      <p:bldP spid="15159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000" b="1" kern="0" dirty="0">
                <a:solidFill>
                  <a:srgbClr val="000000"/>
                </a:solidFill>
                <a:latin typeface="Arial"/>
                <a:ea typeface="ＭＳ Ｐゴシック" panose="020B0600070205080204" pitchFamily="34" charset="-128"/>
              </a:rPr>
              <a:t>Categories of Numbers in the </a:t>
            </a:r>
            <a:r>
              <a:rPr lang="en-US" altLang="en-US" sz="4000" b="1" i="1" kern="0" dirty="0">
                <a:solidFill>
                  <a:srgbClr val="000000"/>
                </a:solidFill>
                <a:latin typeface="Arial"/>
                <a:ea typeface="ＭＳ Ｐゴシック" panose="020B0600070205080204" pitchFamily="34" charset="-128"/>
              </a:rPr>
              <a:t>REAL</a:t>
            </a:r>
            <a:r>
              <a:rPr lang="en-US" altLang="en-US" sz="4000" b="1" kern="0" dirty="0">
                <a:solidFill>
                  <a:srgbClr val="000000"/>
                </a:solidFill>
                <a:latin typeface="Arial"/>
                <a:ea typeface="ＭＳ Ｐゴシック" panose="020B0600070205080204" pitchFamily="34" charset="-128"/>
              </a:rPr>
              <a:t> Number System</a:t>
            </a:r>
            <a:endParaRPr lang="en-US" dirty="0"/>
          </a:p>
        </p:txBody>
      </p:sp>
      <p:sp>
        <p:nvSpPr>
          <p:cNvPr id="3" name="Content Placeholder 2"/>
          <p:cNvSpPr>
            <a:spLocks noGrp="1"/>
          </p:cNvSpPr>
          <p:nvPr>
            <p:ph idx="1"/>
          </p:nvPr>
        </p:nvSpPr>
        <p:spPr/>
        <p:txBody>
          <a:bodyPr/>
          <a:lstStyle/>
          <a:p>
            <a:pPr marL="342900" lvl="0" indent="-342900" fontAlgn="base">
              <a:lnSpc>
                <a:spcPct val="100000"/>
              </a:lnSpc>
              <a:spcBef>
                <a:spcPct val="20000"/>
              </a:spcBef>
              <a:spcAft>
                <a:spcPct val="0"/>
              </a:spcAft>
              <a:buFontTx/>
              <a:buChar char="•"/>
            </a:pPr>
            <a:r>
              <a:rPr lang="en-US" altLang="en-US" sz="3200" kern="0" dirty="0">
                <a:solidFill>
                  <a:srgbClr val="000000"/>
                </a:solidFill>
                <a:latin typeface="Arial"/>
                <a:ea typeface="ＭＳ Ｐゴシック" panose="020B0600070205080204" pitchFamily="34" charset="-128"/>
              </a:rPr>
              <a:t>Natural Numbers</a:t>
            </a:r>
          </a:p>
          <a:p>
            <a:pPr marL="342900" lvl="0" indent="-342900" fontAlgn="base">
              <a:lnSpc>
                <a:spcPct val="100000"/>
              </a:lnSpc>
              <a:spcBef>
                <a:spcPct val="20000"/>
              </a:spcBef>
              <a:spcAft>
                <a:spcPct val="0"/>
              </a:spcAft>
              <a:buFontTx/>
              <a:buChar char="•"/>
            </a:pPr>
            <a:r>
              <a:rPr lang="en-US" altLang="en-US" sz="3200" kern="0" dirty="0">
                <a:solidFill>
                  <a:srgbClr val="000000"/>
                </a:solidFill>
                <a:latin typeface="Arial"/>
                <a:ea typeface="ＭＳ Ｐゴシック" panose="020B0600070205080204" pitchFamily="34" charset="-128"/>
              </a:rPr>
              <a:t>Whole Numbers</a:t>
            </a:r>
          </a:p>
          <a:p>
            <a:pPr marL="342900" lvl="0" indent="-342900" fontAlgn="base">
              <a:lnSpc>
                <a:spcPct val="100000"/>
              </a:lnSpc>
              <a:spcBef>
                <a:spcPct val="20000"/>
              </a:spcBef>
              <a:spcAft>
                <a:spcPct val="0"/>
              </a:spcAft>
              <a:buFontTx/>
              <a:buChar char="•"/>
            </a:pPr>
            <a:r>
              <a:rPr lang="en-US" altLang="en-US" sz="3200" kern="0" dirty="0">
                <a:solidFill>
                  <a:srgbClr val="000000"/>
                </a:solidFill>
                <a:latin typeface="Arial"/>
                <a:ea typeface="ＭＳ Ｐゴシック" panose="020B0600070205080204" pitchFamily="34" charset="-128"/>
              </a:rPr>
              <a:t>Integers</a:t>
            </a:r>
          </a:p>
          <a:p>
            <a:pPr marL="342900" lvl="0" indent="-342900" fontAlgn="base">
              <a:lnSpc>
                <a:spcPct val="100000"/>
              </a:lnSpc>
              <a:spcBef>
                <a:spcPct val="20000"/>
              </a:spcBef>
              <a:spcAft>
                <a:spcPct val="0"/>
              </a:spcAft>
              <a:buFontTx/>
              <a:buChar char="•"/>
            </a:pPr>
            <a:r>
              <a:rPr lang="en-US" altLang="en-US" sz="3200" kern="0" dirty="0">
                <a:solidFill>
                  <a:srgbClr val="000000"/>
                </a:solidFill>
                <a:latin typeface="Arial"/>
                <a:ea typeface="ＭＳ Ｐゴシック" panose="020B0600070205080204" pitchFamily="34" charset="-128"/>
              </a:rPr>
              <a:t>Rational Numbers</a:t>
            </a:r>
          </a:p>
          <a:p>
            <a:pPr marL="342900" lvl="0" indent="-342900" fontAlgn="base">
              <a:lnSpc>
                <a:spcPct val="100000"/>
              </a:lnSpc>
              <a:spcBef>
                <a:spcPct val="20000"/>
              </a:spcBef>
              <a:spcAft>
                <a:spcPct val="0"/>
              </a:spcAft>
              <a:buFontTx/>
              <a:buChar char="•"/>
            </a:pPr>
            <a:r>
              <a:rPr lang="en-US" altLang="en-US" sz="3200" kern="0" dirty="0">
                <a:solidFill>
                  <a:srgbClr val="000000"/>
                </a:solidFill>
                <a:latin typeface="Arial"/>
                <a:ea typeface="ＭＳ Ｐゴシック" panose="020B0600070205080204" pitchFamily="34" charset="-128"/>
              </a:rPr>
              <a:t>Irrational Numbers</a:t>
            </a:r>
          </a:p>
          <a:p>
            <a:endParaRPr lang="en-US" dirty="0"/>
          </a:p>
        </p:txBody>
      </p:sp>
      <p:pic>
        <p:nvPicPr>
          <p:cNvPr id="4" name="Picture 3"/>
          <p:cNvPicPr>
            <a:picLocks noChangeAspect="1"/>
          </p:cNvPicPr>
          <p:nvPr/>
        </p:nvPicPr>
        <p:blipFill>
          <a:blip r:embed="rId2"/>
          <a:stretch>
            <a:fillRect/>
          </a:stretch>
        </p:blipFill>
        <p:spPr>
          <a:xfrm>
            <a:off x="4715691" y="2593017"/>
            <a:ext cx="3799659" cy="3583946"/>
          </a:xfrm>
          <a:prstGeom prst="rect">
            <a:avLst/>
          </a:prstGeom>
        </p:spPr>
      </p:pic>
    </p:spTree>
    <p:extLst>
      <p:ext uri="{BB962C8B-B14F-4D97-AF65-F5344CB8AC3E}">
        <p14:creationId xmlns:p14="http://schemas.microsoft.com/office/powerpoint/2010/main" val="19739926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43000" y="228600"/>
            <a:ext cx="7772400" cy="1524000"/>
          </a:xfrm>
        </p:spPr>
        <p:txBody>
          <a:bodyPr/>
          <a:lstStyle/>
          <a:p>
            <a:pPr eaLnBrk="1" hangingPunct="1"/>
            <a:r>
              <a:rPr lang="en-US" altLang="en-US" sz="4800" b="1" smtClean="0">
                <a:solidFill>
                  <a:schemeClr val="folHlink"/>
                </a:solidFill>
              </a:rPr>
              <a:t> Estimating </a:t>
            </a:r>
            <a:br>
              <a:rPr lang="en-US" altLang="en-US" sz="4800" b="1" smtClean="0">
                <a:solidFill>
                  <a:schemeClr val="folHlink"/>
                </a:solidFill>
              </a:rPr>
            </a:br>
            <a:r>
              <a:rPr lang="en-US" altLang="en-US" sz="4800" b="1" smtClean="0">
                <a:solidFill>
                  <a:schemeClr val="folHlink"/>
                </a:solidFill>
              </a:rPr>
              <a:t>Square Roots</a:t>
            </a:r>
            <a:endParaRPr lang="en-US" altLang="en-US" sz="4000" smtClean="0"/>
          </a:p>
        </p:txBody>
      </p:sp>
      <p:sp>
        <p:nvSpPr>
          <p:cNvPr id="52227" name="Rectangle 3"/>
          <p:cNvSpPr>
            <a:spLocks noGrp="1" noChangeArrowheads="1"/>
          </p:cNvSpPr>
          <p:nvPr>
            <p:ph type="body" idx="1"/>
          </p:nvPr>
        </p:nvSpPr>
        <p:spPr>
          <a:xfrm>
            <a:off x="838200" y="2209800"/>
            <a:ext cx="7315200" cy="914400"/>
          </a:xfrm>
        </p:spPr>
        <p:txBody>
          <a:bodyPr/>
          <a:lstStyle/>
          <a:p>
            <a:pPr algn="r" eaLnBrk="1" hangingPunct="1"/>
            <a:r>
              <a:rPr lang="en-US" altLang="en-US" b="1" smtClean="0">
                <a:solidFill>
                  <a:schemeClr val="accent2"/>
                </a:solidFill>
              </a:rPr>
              <a:t>Example:       27</a:t>
            </a:r>
          </a:p>
          <a:p>
            <a:pPr algn="r" eaLnBrk="1" hangingPunct="1"/>
            <a:endParaRPr lang="en-US" altLang="en-US" b="1" smtClean="0">
              <a:solidFill>
                <a:schemeClr val="accent2"/>
              </a:solidFill>
            </a:endParaRPr>
          </a:p>
        </p:txBody>
      </p:sp>
      <p:sp>
        <p:nvSpPr>
          <p:cNvPr id="52228" name="Line 4"/>
          <p:cNvSpPr>
            <a:spLocks noChangeShapeType="1"/>
          </p:cNvSpPr>
          <p:nvPr/>
        </p:nvSpPr>
        <p:spPr bwMode="auto">
          <a:xfrm flipV="1">
            <a:off x="7010400" y="2209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9" name="Line 5"/>
          <p:cNvSpPr>
            <a:spLocks noChangeShapeType="1"/>
          </p:cNvSpPr>
          <p:nvPr/>
        </p:nvSpPr>
        <p:spPr bwMode="auto">
          <a:xfrm>
            <a:off x="7086600" y="2209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0" name="Line 6"/>
          <p:cNvSpPr>
            <a:spLocks noChangeShapeType="1"/>
          </p:cNvSpPr>
          <p:nvPr/>
        </p:nvSpPr>
        <p:spPr bwMode="auto">
          <a:xfrm flipH="1">
            <a:off x="7239000" y="2209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1" name="Line 7"/>
          <p:cNvSpPr>
            <a:spLocks noChangeShapeType="1"/>
          </p:cNvSpPr>
          <p:nvPr/>
        </p:nvSpPr>
        <p:spPr bwMode="auto">
          <a:xfrm>
            <a:off x="7315200" y="2209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2" name="Rectangle 8"/>
          <p:cNvSpPr>
            <a:spLocks noChangeArrowheads="1"/>
          </p:cNvSpPr>
          <p:nvPr/>
        </p:nvSpPr>
        <p:spPr bwMode="auto">
          <a:xfrm>
            <a:off x="762000" y="37338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buClr>
                <a:schemeClr val="accent2"/>
              </a:buClr>
              <a:buSzPct val="90000"/>
              <a:buFont typeface="Wingdings" panose="05000000000000000000" pitchFamily="2" charset="2"/>
              <a:buChar char=""/>
            </a:pPr>
            <a:r>
              <a:rPr lang="en-US" altLang="en-US" sz="3200" b="1">
                <a:solidFill>
                  <a:schemeClr val="accent2"/>
                </a:solidFill>
                <a:latin typeface="Trebuchet MS" panose="020B0603020202020204" pitchFamily="34" charset="0"/>
              </a:rPr>
              <a:t>Estimate:       27    =   5.2</a:t>
            </a:r>
          </a:p>
          <a:p>
            <a:pPr algn="ctr" eaLnBrk="1" hangingPunct="1">
              <a:spcBef>
                <a:spcPct val="20000"/>
              </a:spcBef>
              <a:buClr>
                <a:schemeClr val="accent2"/>
              </a:buClr>
              <a:buSzPct val="90000"/>
              <a:buFont typeface="Wingdings" panose="05000000000000000000" pitchFamily="2" charset="2"/>
              <a:buChar char=""/>
            </a:pPr>
            <a:endParaRPr lang="en-US" altLang="en-US" sz="3200" b="1">
              <a:solidFill>
                <a:schemeClr val="accent2"/>
              </a:solidFill>
              <a:latin typeface="Trebuchet MS" panose="020B0603020202020204" pitchFamily="34" charset="0"/>
            </a:endParaRPr>
          </a:p>
          <a:p>
            <a:pPr algn="ctr" eaLnBrk="1" hangingPunct="1">
              <a:spcBef>
                <a:spcPct val="20000"/>
              </a:spcBef>
              <a:buClr>
                <a:schemeClr val="accent2"/>
              </a:buClr>
              <a:buSzPct val="90000"/>
              <a:buFont typeface="Wingdings" panose="05000000000000000000" pitchFamily="2" charset="2"/>
              <a:buChar char=""/>
            </a:pPr>
            <a:r>
              <a:rPr lang="en-US" altLang="en-US" sz="3200" b="1">
                <a:solidFill>
                  <a:srgbClr val="FC2C1C"/>
                </a:solidFill>
                <a:latin typeface="Trebuchet MS" panose="020B0603020202020204" pitchFamily="34" charset="0"/>
              </a:rPr>
              <a:t>Check: (5.2) (5.2) = 27.04</a:t>
            </a:r>
          </a:p>
          <a:p>
            <a:pPr algn="r" eaLnBrk="1" hangingPunct="1">
              <a:spcBef>
                <a:spcPct val="20000"/>
              </a:spcBef>
              <a:buClr>
                <a:schemeClr val="accent2"/>
              </a:buClr>
              <a:buSzPct val="90000"/>
              <a:buFont typeface="Wingdings" panose="05000000000000000000" pitchFamily="2" charset="2"/>
              <a:buChar char=""/>
            </a:pPr>
            <a:endParaRPr lang="en-US" altLang="en-US" sz="3200" b="1">
              <a:solidFill>
                <a:srgbClr val="FC2C1C"/>
              </a:solidFill>
              <a:latin typeface="Trebuchet MS" panose="020B0603020202020204" pitchFamily="34" charset="0"/>
            </a:endParaRPr>
          </a:p>
        </p:txBody>
      </p:sp>
      <p:sp>
        <p:nvSpPr>
          <p:cNvPr id="52233" name="Line 9"/>
          <p:cNvSpPr>
            <a:spLocks noChangeShapeType="1"/>
          </p:cNvSpPr>
          <p:nvPr/>
        </p:nvSpPr>
        <p:spPr bwMode="auto">
          <a:xfrm flipV="1">
            <a:off x="4343400" y="3733800"/>
            <a:ext cx="76200" cy="7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4" name="Line 10"/>
          <p:cNvSpPr>
            <a:spLocks noChangeShapeType="1"/>
          </p:cNvSpPr>
          <p:nvPr/>
        </p:nvSpPr>
        <p:spPr bwMode="auto">
          <a:xfrm>
            <a:off x="4419600" y="3733800"/>
            <a:ext cx="152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5" name="Line 11"/>
          <p:cNvSpPr>
            <a:spLocks noChangeShapeType="1"/>
          </p:cNvSpPr>
          <p:nvPr/>
        </p:nvSpPr>
        <p:spPr bwMode="auto">
          <a:xfrm flipH="1">
            <a:off x="4572000" y="3733800"/>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Line 12"/>
          <p:cNvSpPr>
            <a:spLocks noChangeShapeType="1"/>
          </p:cNvSpPr>
          <p:nvPr/>
        </p:nvSpPr>
        <p:spPr bwMode="auto">
          <a:xfrm>
            <a:off x="4648200" y="37338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9994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7772400" cy="5867400"/>
          </a:xfrm>
        </p:spPr>
        <p:txBody>
          <a:bodyPr>
            <a:normAutofit/>
          </a:bodyPr>
          <a:lstStyle/>
          <a:p>
            <a:pPr algn="just">
              <a:defRPr/>
            </a:pPr>
            <a:r>
              <a:rPr lang="en-GB" dirty="0">
                <a:latin typeface="Tahoma" panose="020B0604030504040204" pitchFamily="34" charset="0"/>
                <a:ea typeface="Tahoma" panose="020B0604030504040204" pitchFamily="34" charset="0"/>
                <a:cs typeface="Tahoma" panose="020B0604030504040204" pitchFamily="34" charset="0"/>
              </a:rPr>
              <a:t>O</a:t>
            </a:r>
            <a:r>
              <a:rPr lang="en-GB" dirty="0" smtClean="0">
                <a:latin typeface="Tahoma" panose="020B0604030504040204" pitchFamily="34" charset="0"/>
                <a:ea typeface="Tahoma" panose="020B0604030504040204" pitchFamily="34" charset="0"/>
                <a:cs typeface="Tahoma" panose="020B0604030504040204" pitchFamily="34" charset="0"/>
              </a:rPr>
              <a:t>ne of the great mathematical geniuses, S ramanujan</a:t>
            </a:r>
            <a:r>
              <a:rPr lang="en-GB" dirty="0">
                <a:latin typeface="Tahoma" panose="020B0604030504040204" pitchFamily="34" charset="0"/>
                <a:ea typeface="Tahoma" panose="020B0604030504040204" pitchFamily="34" charset="0"/>
                <a:cs typeface="Tahoma" panose="020B0604030504040204" pitchFamily="34" charset="0"/>
              </a:rPr>
              <a:t> </a:t>
            </a:r>
            <a:r>
              <a:rPr lang="en-GB" dirty="0" smtClean="0">
                <a:latin typeface="Tahoma" panose="020B0604030504040204" pitchFamily="34" charset="0"/>
                <a:ea typeface="Tahoma" panose="020B0604030504040204" pitchFamily="34" charset="0"/>
                <a:cs typeface="Tahoma" panose="020B0604030504040204" pitchFamily="34" charset="0"/>
              </a:rPr>
              <a:t>had a visit of prof G H hardy. He came with a taxi whose number is </a:t>
            </a:r>
            <a:r>
              <a:rPr lang="en-GB" sz="2800"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1729 </a:t>
            </a:r>
            <a:r>
              <a:rPr lang="en-GB" dirty="0" smtClean="0">
                <a:latin typeface="Tahoma" panose="020B0604030504040204" pitchFamily="34" charset="0"/>
                <a:ea typeface="Tahoma" panose="020B0604030504040204" pitchFamily="34" charset="0"/>
                <a:cs typeface="Tahoma" panose="020B0604030504040204" pitchFamily="34" charset="0"/>
              </a:rPr>
              <a:t>.he described the number as a dull number. Ramanujan quickly pointed that 1729 was indeed interesting. He said it was the smallest number that can be expressed as the sum of two cubes in two different ways</a:t>
            </a:r>
            <a:r>
              <a:rPr lang="en-GB" dirty="0" smtClean="0">
                <a:latin typeface="Algerian" pitchFamily="82" charset="0"/>
                <a:ea typeface="+mn-ea"/>
              </a:rPr>
              <a:t>. </a:t>
            </a:r>
          </a:p>
          <a:p>
            <a:pPr marL="0" indent="0">
              <a:buFont typeface="Wingdings" panose="05000000000000000000" pitchFamily="2" charset="2"/>
              <a:buNone/>
              <a:defRPr/>
            </a:pPr>
            <a:r>
              <a:rPr lang="en-GB" sz="4400" dirty="0" smtClean="0">
                <a:solidFill>
                  <a:srgbClr val="FF0000"/>
                </a:solidFill>
                <a:latin typeface="Algerian" pitchFamily="82" charset="0"/>
                <a:ea typeface="+mn-ea"/>
              </a:rPr>
              <a:t>1729 = 1728+1=12</a:t>
            </a:r>
            <a:r>
              <a:rPr lang="en-GB" sz="4400" baseline="30000" dirty="0" smtClean="0">
                <a:solidFill>
                  <a:srgbClr val="FF0000"/>
                </a:solidFill>
                <a:latin typeface="Algerian" pitchFamily="82" charset="0"/>
                <a:ea typeface="+mn-ea"/>
              </a:rPr>
              <a:t>3</a:t>
            </a:r>
            <a:r>
              <a:rPr lang="en-GB" sz="4400" dirty="0" smtClean="0">
                <a:solidFill>
                  <a:srgbClr val="FF0000"/>
                </a:solidFill>
                <a:latin typeface="Algerian" pitchFamily="82" charset="0"/>
                <a:ea typeface="+mn-ea"/>
              </a:rPr>
              <a:t> + 1</a:t>
            </a:r>
            <a:r>
              <a:rPr lang="en-GB" sz="4400" baseline="30000" dirty="0" smtClean="0">
                <a:solidFill>
                  <a:srgbClr val="FF0000"/>
                </a:solidFill>
                <a:latin typeface="Algerian" pitchFamily="82" charset="0"/>
                <a:ea typeface="+mn-ea"/>
              </a:rPr>
              <a:t>3</a:t>
            </a:r>
          </a:p>
          <a:p>
            <a:pPr marL="0" indent="0">
              <a:buFont typeface="Wingdings" panose="05000000000000000000" pitchFamily="2" charset="2"/>
              <a:buNone/>
              <a:defRPr/>
            </a:pPr>
            <a:r>
              <a:rPr lang="en-GB" sz="4000" dirty="0" smtClean="0">
                <a:solidFill>
                  <a:srgbClr val="FF0000"/>
                </a:solidFill>
                <a:latin typeface="Algerian" pitchFamily="82" charset="0"/>
                <a:ea typeface="+mn-ea"/>
              </a:rPr>
              <a:t>1729 = 1000+729=10</a:t>
            </a:r>
            <a:r>
              <a:rPr lang="en-GB" sz="4000" baseline="30000" dirty="0" smtClean="0">
                <a:solidFill>
                  <a:srgbClr val="FF0000"/>
                </a:solidFill>
                <a:latin typeface="Algerian" pitchFamily="82" charset="0"/>
                <a:ea typeface="+mn-ea"/>
              </a:rPr>
              <a:t>3</a:t>
            </a:r>
            <a:r>
              <a:rPr lang="en-GB" sz="4000" dirty="0" smtClean="0">
                <a:solidFill>
                  <a:srgbClr val="FF0000"/>
                </a:solidFill>
                <a:latin typeface="Algerian" pitchFamily="82" charset="0"/>
                <a:ea typeface="+mn-ea"/>
              </a:rPr>
              <a:t> + 9</a:t>
            </a:r>
            <a:r>
              <a:rPr lang="en-GB" sz="4000" baseline="30000" dirty="0" smtClean="0">
                <a:solidFill>
                  <a:srgbClr val="FF0000"/>
                </a:solidFill>
                <a:latin typeface="Algerian" pitchFamily="82" charset="0"/>
                <a:ea typeface="+mn-ea"/>
              </a:rPr>
              <a:t>3</a:t>
            </a:r>
            <a:r>
              <a:rPr lang="en-GB" sz="4000" dirty="0" smtClean="0">
                <a:solidFill>
                  <a:srgbClr val="FF0000"/>
                </a:solidFill>
                <a:latin typeface="Algerian" pitchFamily="82" charset="0"/>
                <a:ea typeface="+mn-ea"/>
              </a:rPr>
              <a:t>  </a:t>
            </a:r>
            <a:endParaRPr lang="en-GB" sz="4000" dirty="0">
              <a:solidFill>
                <a:srgbClr val="FF0000"/>
              </a:solidFill>
              <a:latin typeface="Algerian" pitchFamily="82" charset="0"/>
              <a:ea typeface="+mn-ea"/>
            </a:endParaRPr>
          </a:p>
        </p:txBody>
      </p:sp>
    </p:spTree>
    <p:extLst>
      <p:ext uri="{BB962C8B-B14F-4D97-AF65-F5344CB8AC3E}">
        <p14:creationId xmlns:p14="http://schemas.microsoft.com/office/powerpoint/2010/main" val="3957804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par>
                                <p:cTn id="21" presetID="41" presetClass="entr" presetSubtype="0" fill="hold" nodeType="with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43000" y="2133600"/>
            <a:ext cx="70866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4400">
                <a:latin typeface="Calibri" panose="020F0502020204030204" pitchFamily="34" charset="0"/>
              </a:rPr>
              <a:t>The index of a</a:t>
            </a:r>
            <a:r>
              <a:rPr lang="en-US" altLang="en-US" sz="4400">
                <a:solidFill>
                  <a:srgbClr val="0000FF"/>
                </a:solidFill>
                <a:latin typeface="Calibri" panose="020F0502020204030204" pitchFamily="34" charset="0"/>
              </a:rPr>
              <a:t> </a:t>
            </a:r>
            <a:r>
              <a:rPr lang="en-US" altLang="en-US" sz="4400">
                <a:solidFill>
                  <a:srgbClr val="FF0000"/>
                </a:solidFill>
                <a:latin typeface="Calibri" panose="020F0502020204030204" pitchFamily="34" charset="0"/>
              </a:rPr>
              <a:t>cube root</a:t>
            </a:r>
            <a:r>
              <a:rPr lang="en-US" altLang="en-US" sz="4400">
                <a:solidFill>
                  <a:srgbClr val="0000FF"/>
                </a:solidFill>
                <a:latin typeface="Calibri" panose="020F0502020204030204" pitchFamily="34" charset="0"/>
              </a:rPr>
              <a:t> </a:t>
            </a:r>
            <a:r>
              <a:rPr lang="en-US" altLang="en-US" sz="4400">
                <a:latin typeface="Calibri" panose="020F0502020204030204" pitchFamily="34" charset="0"/>
              </a:rPr>
              <a:t>is</a:t>
            </a:r>
            <a:r>
              <a:rPr lang="en-US" altLang="en-US" sz="4400">
                <a:solidFill>
                  <a:srgbClr val="0000FF"/>
                </a:solidFill>
                <a:latin typeface="Calibri" panose="020F0502020204030204" pitchFamily="34" charset="0"/>
              </a:rPr>
              <a:t> </a:t>
            </a:r>
            <a:r>
              <a:rPr lang="en-US" altLang="en-US" sz="4400">
                <a:latin typeface="Calibri" panose="020F0502020204030204" pitchFamily="34" charset="0"/>
              </a:rPr>
              <a:t>always</a:t>
            </a:r>
            <a:r>
              <a:rPr lang="en-US" altLang="en-US" sz="4400">
                <a:solidFill>
                  <a:srgbClr val="0000FF"/>
                </a:solidFill>
                <a:latin typeface="Calibri" panose="020F0502020204030204" pitchFamily="34" charset="0"/>
              </a:rPr>
              <a:t> </a:t>
            </a:r>
            <a:r>
              <a:rPr lang="en-US" altLang="en-US" sz="4400">
                <a:solidFill>
                  <a:srgbClr val="FF0000"/>
                </a:solidFill>
                <a:latin typeface="Calibri" panose="020F0502020204030204" pitchFamily="34" charset="0"/>
              </a:rPr>
              <a:t>3</a:t>
            </a:r>
            <a:r>
              <a:rPr lang="en-US" altLang="en-US" sz="4400">
                <a:latin typeface="Calibri" panose="020F0502020204030204" pitchFamily="34" charset="0"/>
              </a:rPr>
              <a:t>.</a:t>
            </a:r>
          </a:p>
        </p:txBody>
      </p:sp>
      <p:grpSp>
        <p:nvGrpSpPr>
          <p:cNvPr id="4099" name="Group 7"/>
          <p:cNvGrpSpPr>
            <a:grpSpLocks/>
          </p:cNvGrpSpPr>
          <p:nvPr/>
        </p:nvGrpSpPr>
        <p:grpSpPr bwMode="auto">
          <a:xfrm>
            <a:off x="1219200" y="3657600"/>
            <a:ext cx="7543800" cy="1468438"/>
            <a:chOff x="768" y="2304"/>
            <a:chExt cx="4752" cy="925"/>
          </a:xfrm>
        </p:grpSpPr>
        <p:sp>
          <p:nvSpPr>
            <p:cNvPr id="4101" name="Text Box 6"/>
            <p:cNvSpPr txBox="1">
              <a:spLocks noChangeArrowheads="1"/>
            </p:cNvSpPr>
            <p:nvPr/>
          </p:nvSpPr>
          <p:spPr bwMode="auto">
            <a:xfrm>
              <a:off x="768" y="2304"/>
              <a:ext cx="4752"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4400">
                  <a:latin typeface="Calibri" panose="020F0502020204030204" pitchFamily="34" charset="0"/>
                </a:rPr>
                <a:t>The cube root of 64 is written as                	  .</a:t>
              </a:r>
            </a:p>
          </p:txBody>
        </p:sp>
        <p:graphicFrame>
          <p:nvGraphicFramePr>
            <p:cNvPr id="4102" name="Object 5"/>
            <p:cNvGraphicFramePr>
              <a:graphicFrameLocks noChangeAspect="1"/>
            </p:cNvGraphicFramePr>
            <p:nvPr/>
          </p:nvGraphicFramePr>
          <p:xfrm>
            <a:off x="816" y="2676"/>
            <a:ext cx="768" cy="553"/>
          </p:xfrm>
          <a:graphic>
            <a:graphicData uri="http://schemas.openxmlformats.org/presentationml/2006/ole">
              <mc:AlternateContent xmlns:mc="http://schemas.openxmlformats.org/markup-compatibility/2006">
                <mc:Choice xmlns:v="urn:schemas-microsoft-com:vml" Requires="v">
                  <p:oleObj spid="_x0000_s1026" name="Equation" r:id="rId3" imgW="317362" imgH="228501" progId="Equation.DSMT4">
                    <p:embed/>
                  </p:oleObj>
                </mc:Choice>
                <mc:Fallback>
                  <p:oleObj name="Equation" r:id="rId3" imgW="317362" imgH="228501" progId="Equation.DSMT4">
                    <p:embed/>
                    <p:pic>
                      <p:nvPicPr>
                        <p:cNvPr id="41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676"/>
                          <a:ext cx="768" cy="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0" name="TextBox 1"/>
          <p:cNvSpPr txBox="1">
            <a:spLocks noChangeArrowheads="1"/>
          </p:cNvSpPr>
          <p:nvPr/>
        </p:nvSpPr>
        <p:spPr bwMode="auto">
          <a:xfrm>
            <a:off x="2044700" y="1066800"/>
            <a:ext cx="3429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4400" b="1">
                <a:solidFill>
                  <a:srgbClr val="0000FF"/>
                </a:solidFill>
                <a:latin typeface="Comic Sans MS" panose="030F0702030302020204" pitchFamily="66" charset="0"/>
              </a:rPr>
              <a:t>Cube Roots</a:t>
            </a:r>
          </a:p>
        </p:txBody>
      </p:sp>
    </p:spTree>
    <p:extLst>
      <p:ext uri="{BB962C8B-B14F-4D97-AF65-F5344CB8AC3E}">
        <p14:creationId xmlns:p14="http://schemas.microsoft.com/office/powerpoint/2010/main" val="3751994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1600200" y="1143000"/>
            <a:ext cx="5757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b="1">
                <a:solidFill>
                  <a:srgbClr val="0000FF"/>
                </a:solidFill>
                <a:latin typeface="Comic Sans MS" panose="030F0702030302020204" pitchFamily="66" charset="0"/>
              </a:rPr>
              <a:t>What does cube root mean?</a:t>
            </a:r>
          </a:p>
        </p:txBody>
      </p:sp>
      <p:sp>
        <p:nvSpPr>
          <p:cNvPr id="5123" name="Text Box 4"/>
          <p:cNvSpPr txBox="1">
            <a:spLocks noChangeArrowheads="1"/>
          </p:cNvSpPr>
          <p:nvPr/>
        </p:nvSpPr>
        <p:spPr bwMode="auto">
          <a:xfrm>
            <a:off x="762000" y="2514600"/>
            <a:ext cx="723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3600" b="1">
                <a:latin typeface="Calibri" panose="020F0502020204030204" pitchFamily="34" charset="0"/>
              </a:rPr>
              <a:t>The </a:t>
            </a:r>
            <a:r>
              <a:rPr lang="en-US" altLang="en-US" sz="3600" b="1">
                <a:solidFill>
                  <a:schemeClr val="hlink"/>
                </a:solidFill>
                <a:latin typeface="Calibri" panose="020F0502020204030204" pitchFamily="34" charset="0"/>
              </a:rPr>
              <a:t>cube root</a:t>
            </a:r>
            <a:r>
              <a:rPr lang="en-US" altLang="en-US" sz="3600" b="1">
                <a:latin typeface="Calibri" panose="020F0502020204030204" pitchFamily="34" charset="0"/>
              </a:rPr>
              <a:t> of a number is…</a:t>
            </a:r>
          </a:p>
        </p:txBody>
      </p:sp>
      <p:sp>
        <p:nvSpPr>
          <p:cNvPr id="5" name="Rectangle 8"/>
          <p:cNvSpPr>
            <a:spLocks noChangeArrowheads="1"/>
          </p:cNvSpPr>
          <p:nvPr/>
        </p:nvSpPr>
        <p:spPr bwMode="auto">
          <a:xfrm>
            <a:off x="457200" y="3810000"/>
            <a:ext cx="7848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3600" b="1">
                <a:latin typeface="Calibri" panose="020F0502020204030204" pitchFamily="34" charset="0"/>
              </a:rPr>
              <a:t>…the value when multiplied by itself three times gives the original number.</a:t>
            </a:r>
          </a:p>
        </p:txBody>
      </p:sp>
    </p:spTree>
    <p:extLst>
      <p:ext uri="{BB962C8B-B14F-4D97-AF65-F5344CB8AC3E}">
        <p14:creationId xmlns:p14="http://schemas.microsoft.com/office/powerpoint/2010/main" val="337204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a:xfrm>
            <a:off x="1524000" y="228600"/>
            <a:ext cx="7793038" cy="1462088"/>
          </a:xfrm>
        </p:spPr>
        <p:txBody>
          <a:bodyPr/>
          <a:lstStyle/>
          <a:p>
            <a:pPr eaLnBrk="1" hangingPunct="1"/>
            <a:r>
              <a:rPr lang="en-US" altLang="en-US" sz="3600" b="1" smtClean="0">
                <a:solidFill>
                  <a:srgbClr val="0000FF"/>
                </a:solidFill>
                <a:latin typeface="Comic Sans MS" panose="030F0702030302020204" pitchFamily="66" charset="0"/>
              </a:rPr>
              <a:t>Cube Root Vocabulary</a:t>
            </a:r>
          </a:p>
        </p:txBody>
      </p:sp>
      <p:graphicFrame>
        <p:nvGraphicFramePr>
          <p:cNvPr id="6147" name="Object 4"/>
          <p:cNvGraphicFramePr>
            <a:graphicFrameLocks noChangeAspect="1"/>
          </p:cNvGraphicFramePr>
          <p:nvPr>
            <p:ph idx="1"/>
          </p:nvPr>
        </p:nvGraphicFramePr>
        <p:xfrm>
          <a:off x="2819400" y="2819400"/>
          <a:ext cx="1828800" cy="1646238"/>
        </p:xfrm>
        <a:graphic>
          <a:graphicData uri="http://schemas.openxmlformats.org/presentationml/2006/ole">
            <mc:AlternateContent xmlns:mc="http://schemas.openxmlformats.org/markup-compatibility/2006">
              <mc:Choice xmlns:v="urn:schemas-microsoft-com:vml" Requires="v">
                <p:oleObj spid="_x0000_s2050" name="Equation" r:id="rId3" imgW="253890" imgH="228501" progId="Equation.DSMT4">
                  <p:embed/>
                </p:oleObj>
              </mc:Choice>
              <mc:Fallback>
                <p:oleObj name="Equation" r:id="rId3" imgW="253890" imgH="228501" progId="Equation.DSMT4">
                  <p:embed/>
                  <p:pic>
                    <p:nvPicPr>
                      <p:cNvPr id="614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19400"/>
                        <a:ext cx="1828800" cy="164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8" name="Group 14"/>
          <p:cNvGrpSpPr>
            <a:grpSpLocks/>
          </p:cNvGrpSpPr>
          <p:nvPr/>
        </p:nvGrpSpPr>
        <p:grpSpPr bwMode="auto">
          <a:xfrm>
            <a:off x="1905000" y="2590800"/>
            <a:ext cx="1211263" cy="782638"/>
            <a:chOff x="1200" y="1667"/>
            <a:chExt cx="763" cy="493"/>
          </a:xfrm>
        </p:grpSpPr>
        <p:sp>
          <p:nvSpPr>
            <p:cNvPr id="6155" name="Text Box 7"/>
            <p:cNvSpPr txBox="1">
              <a:spLocks noChangeArrowheads="1"/>
            </p:cNvSpPr>
            <p:nvPr/>
          </p:nvSpPr>
          <p:spPr bwMode="auto">
            <a:xfrm>
              <a:off x="1200" y="1667"/>
              <a:ext cx="7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chemeClr val="hlink"/>
                  </a:solidFill>
                  <a:latin typeface="Comic Sans MS" panose="030F0702030302020204" pitchFamily="66" charset="0"/>
                </a:rPr>
                <a:t>index</a:t>
              </a:r>
            </a:p>
          </p:txBody>
        </p:sp>
        <p:sp>
          <p:nvSpPr>
            <p:cNvPr id="6156" name="Line 10"/>
            <p:cNvSpPr>
              <a:spLocks noChangeShapeType="1"/>
            </p:cNvSpPr>
            <p:nvPr/>
          </p:nvSpPr>
          <p:spPr bwMode="auto">
            <a:xfrm>
              <a:off x="1776" y="2016"/>
              <a:ext cx="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49" name="Group 15"/>
          <p:cNvGrpSpPr>
            <a:grpSpLocks/>
          </p:cNvGrpSpPr>
          <p:nvPr/>
        </p:nvGrpSpPr>
        <p:grpSpPr bwMode="auto">
          <a:xfrm>
            <a:off x="4419600" y="3636963"/>
            <a:ext cx="2417763" cy="579437"/>
            <a:chOff x="2784" y="2291"/>
            <a:chExt cx="1523" cy="365"/>
          </a:xfrm>
        </p:grpSpPr>
        <p:sp>
          <p:nvSpPr>
            <p:cNvPr id="6153" name="Text Box 9"/>
            <p:cNvSpPr txBox="1">
              <a:spLocks noChangeArrowheads="1"/>
            </p:cNvSpPr>
            <p:nvPr/>
          </p:nvSpPr>
          <p:spPr bwMode="auto">
            <a:xfrm>
              <a:off x="3168" y="2291"/>
              <a:ext cx="113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chemeClr val="hlink"/>
                  </a:solidFill>
                  <a:latin typeface="Comic Sans MS" panose="030F0702030302020204" pitchFamily="66" charset="0"/>
                </a:rPr>
                <a:t>radicand</a:t>
              </a:r>
            </a:p>
          </p:txBody>
        </p:sp>
        <p:sp>
          <p:nvSpPr>
            <p:cNvPr id="6154" name="Line 11"/>
            <p:cNvSpPr>
              <a:spLocks noChangeShapeType="1"/>
            </p:cNvSpPr>
            <p:nvPr/>
          </p:nvSpPr>
          <p:spPr bwMode="auto">
            <a:xfrm flipH="1" flipV="1">
              <a:off x="2784" y="2448"/>
              <a:ext cx="33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50" name="Group 16"/>
          <p:cNvGrpSpPr>
            <a:grpSpLocks/>
          </p:cNvGrpSpPr>
          <p:nvPr/>
        </p:nvGrpSpPr>
        <p:grpSpPr bwMode="auto">
          <a:xfrm>
            <a:off x="4495800" y="2341563"/>
            <a:ext cx="2713038" cy="630237"/>
            <a:chOff x="2832" y="1475"/>
            <a:chExt cx="1709" cy="397"/>
          </a:xfrm>
        </p:grpSpPr>
        <p:sp>
          <p:nvSpPr>
            <p:cNvPr id="6151" name="Text Box 8"/>
            <p:cNvSpPr txBox="1">
              <a:spLocks noChangeArrowheads="1"/>
            </p:cNvSpPr>
            <p:nvPr/>
          </p:nvSpPr>
          <p:spPr bwMode="auto">
            <a:xfrm>
              <a:off x="3072" y="1475"/>
              <a:ext cx="146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chemeClr val="hlink"/>
                  </a:solidFill>
                  <a:latin typeface="Comic Sans MS" panose="030F0702030302020204" pitchFamily="66" charset="0"/>
                </a:rPr>
                <a:t>radical sign</a:t>
              </a:r>
            </a:p>
          </p:txBody>
        </p:sp>
        <p:sp>
          <p:nvSpPr>
            <p:cNvPr id="6152" name="Line 12"/>
            <p:cNvSpPr>
              <a:spLocks noChangeShapeType="1"/>
            </p:cNvSpPr>
            <p:nvPr/>
          </p:nvSpPr>
          <p:spPr bwMode="auto">
            <a:xfrm flipH="1">
              <a:off x="2832" y="1776"/>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248789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919163" y="25908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en-US" sz="3600">
              <a:latin typeface="Calibri" panose="020F0502020204030204" pitchFamily="34" charset="0"/>
            </a:endParaRPr>
          </a:p>
        </p:txBody>
      </p:sp>
      <p:sp>
        <p:nvSpPr>
          <p:cNvPr id="7171" name="Text Box 10"/>
          <p:cNvSpPr txBox="1">
            <a:spLocks noChangeArrowheads="1"/>
          </p:cNvSpPr>
          <p:nvPr/>
        </p:nvSpPr>
        <p:spPr bwMode="auto">
          <a:xfrm>
            <a:off x="838200" y="1905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latin typeface="Comic Sans MS" panose="030F0702030302020204" pitchFamily="66" charset="0"/>
              </a:rPr>
              <a:t>If a number is a </a:t>
            </a:r>
            <a:r>
              <a:rPr lang="en-US" altLang="en-US" b="1">
                <a:solidFill>
                  <a:srgbClr val="FF0000"/>
                </a:solidFill>
                <a:latin typeface="Comic Sans MS" panose="030F0702030302020204" pitchFamily="66" charset="0"/>
              </a:rPr>
              <a:t>perfect cube, </a:t>
            </a:r>
            <a:r>
              <a:rPr lang="en-US" altLang="en-US" b="1">
                <a:latin typeface="Comic Sans MS" panose="030F0702030302020204" pitchFamily="66" charset="0"/>
              </a:rPr>
              <a:t>then you can find its</a:t>
            </a:r>
            <a:r>
              <a:rPr lang="en-US" altLang="en-US" b="1">
                <a:solidFill>
                  <a:srgbClr val="0000FF"/>
                </a:solidFill>
                <a:latin typeface="Comic Sans MS" panose="030F0702030302020204" pitchFamily="66" charset="0"/>
              </a:rPr>
              <a:t> </a:t>
            </a:r>
            <a:r>
              <a:rPr lang="en-US" altLang="en-US" b="1">
                <a:solidFill>
                  <a:srgbClr val="FF0000"/>
                </a:solidFill>
                <a:latin typeface="Comic Sans MS" panose="030F0702030302020204" pitchFamily="66" charset="0"/>
              </a:rPr>
              <a:t>exact cube root.</a:t>
            </a:r>
          </a:p>
        </p:txBody>
      </p:sp>
      <p:sp>
        <p:nvSpPr>
          <p:cNvPr id="62475" name="Text Box 11"/>
          <p:cNvSpPr txBox="1">
            <a:spLocks noChangeArrowheads="1"/>
          </p:cNvSpPr>
          <p:nvPr/>
        </p:nvSpPr>
        <p:spPr bwMode="auto">
          <a:xfrm>
            <a:off x="838200" y="2971800"/>
            <a:ext cx="7772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latin typeface="Comic Sans MS" panose="030F0702030302020204" pitchFamily="66" charset="0"/>
              </a:rPr>
              <a:t>A</a:t>
            </a:r>
            <a:r>
              <a:rPr lang="en-US" altLang="en-US" b="1">
                <a:solidFill>
                  <a:srgbClr val="0000FF"/>
                </a:solidFill>
                <a:latin typeface="Comic Sans MS" panose="030F0702030302020204" pitchFamily="66" charset="0"/>
              </a:rPr>
              <a:t> </a:t>
            </a:r>
            <a:r>
              <a:rPr lang="en-US" altLang="en-US" b="1">
                <a:solidFill>
                  <a:srgbClr val="FF0000"/>
                </a:solidFill>
                <a:latin typeface="Comic Sans MS" panose="030F0702030302020204" pitchFamily="66" charset="0"/>
              </a:rPr>
              <a:t>perfect cube </a:t>
            </a:r>
            <a:r>
              <a:rPr lang="en-US" altLang="en-US" b="1">
                <a:latin typeface="Comic Sans MS" panose="030F0702030302020204" pitchFamily="66" charset="0"/>
              </a:rPr>
              <a:t>is a number that can be written as the </a:t>
            </a:r>
            <a:r>
              <a:rPr lang="en-US" altLang="en-US" b="1">
                <a:solidFill>
                  <a:srgbClr val="FF0000"/>
                </a:solidFill>
                <a:latin typeface="Comic Sans MS" panose="030F0702030302020204" pitchFamily="66" charset="0"/>
              </a:rPr>
              <a:t>cube</a:t>
            </a:r>
            <a:r>
              <a:rPr lang="en-US" altLang="en-US" b="1">
                <a:solidFill>
                  <a:srgbClr val="0000FF"/>
                </a:solidFill>
                <a:latin typeface="Comic Sans MS" panose="030F0702030302020204" pitchFamily="66" charset="0"/>
              </a:rPr>
              <a:t> </a:t>
            </a:r>
            <a:r>
              <a:rPr lang="en-US" altLang="en-US" b="1">
                <a:latin typeface="Comic Sans MS" panose="030F0702030302020204" pitchFamily="66" charset="0"/>
              </a:rPr>
              <a:t>(raised to third power) of another number.</a:t>
            </a:r>
          </a:p>
        </p:txBody>
      </p:sp>
      <p:sp>
        <p:nvSpPr>
          <p:cNvPr id="7173" name="TextBox 1"/>
          <p:cNvSpPr txBox="1">
            <a:spLocks noChangeArrowheads="1"/>
          </p:cNvSpPr>
          <p:nvPr/>
        </p:nvSpPr>
        <p:spPr bwMode="auto">
          <a:xfrm>
            <a:off x="2286000" y="990600"/>
            <a:ext cx="40449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4400" b="1">
                <a:solidFill>
                  <a:srgbClr val="0000FF"/>
                </a:solidFill>
                <a:latin typeface="Comic Sans MS" panose="030F0702030302020204" pitchFamily="66" charset="0"/>
              </a:rPr>
              <a:t>Perfect Cubes</a:t>
            </a:r>
          </a:p>
        </p:txBody>
      </p:sp>
      <p:sp>
        <p:nvSpPr>
          <p:cNvPr id="6" name="Text Box 11"/>
          <p:cNvSpPr txBox="1">
            <a:spLocks noChangeArrowheads="1"/>
          </p:cNvSpPr>
          <p:nvPr/>
        </p:nvSpPr>
        <p:spPr bwMode="auto">
          <a:xfrm>
            <a:off x="925513" y="4876800"/>
            <a:ext cx="7772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50000"/>
              </a:spcBef>
              <a:buClrTx/>
              <a:buSzTx/>
              <a:buFontTx/>
              <a:buNone/>
              <a:defRPr/>
            </a:pPr>
            <a:r>
              <a:rPr lang="en-US" altLang="en-US" b="1" i="1" dirty="0" smtClean="0">
                <a:solidFill>
                  <a:schemeClr val="accent1">
                    <a:lumMod val="75000"/>
                  </a:schemeClr>
                </a:solidFill>
                <a:latin typeface="Comic Sans MS" pitchFamily="66" charset="0"/>
              </a:rPr>
              <a:t>***Note…a cube root can be solved with a negative on the inside of the root symbol</a:t>
            </a:r>
          </a:p>
        </p:txBody>
      </p:sp>
    </p:spTree>
    <p:extLst>
      <p:ext uri="{BB962C8B-B14F-4D97-AF65-F5344CB8AC3E}">
        <p14:creationId xmlns:p14="http://schemas.microsoft.com/office/powerpoint/2010/main" val="98595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475"/>
                                        </p:tgtEl>
                                        <p:attrNameLst>
                                          <p:attrName>style.visibility</p:attrName>
                                        </p:attrNameLst>
                                      </p:cBhvr>
                                      <p:to>
                                        <p:strVal val="visible"/>
                                      </p:to>
                                    </p:set>
                                    <p:animEffect transition="in" filter="fade">
                                      <p:cBhvr>
                                        <p:cTn id="12" dur="500"/>
                                        <p:tgtEl>
                                          <p:spTgt spid="62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6247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447800" y="762000"/>
            <a:ext cx="5935663" cy="1004888"/>
          </a:xfrm>
        </p:spPr>
        <p:txBody>
          <a:bodyPr anchor="ctr"/>
          <a:lstStyle/>
          <a:p>
            <a:pPr eaLnBrk="1" hangingPunct="1"/>
            <a:r>
              <a:rPr lang="en-US" altLang="en-US" sz="3600" b="1" smtClean="0">
                <a:solidFill>
                  <a:srgbClr val="0000FF"/>
                </a:solidFill>
                <a:latin typeface="Comic Sans MS" panose="030F0702030302020204" pitchFamily="66" charset="0"/>
              </a:rPr>
              <a:t>What are Perfect Cubes?</a:t>
            </a:r>
          </a:p>
        </p:txBody>
      </p:sp>
      <p:sp>
        <p:nvSpPr>
          <p:cNvPr id="8195" name="Rectangle 3"/>
          <p:cNvSpPr>
            <a:spLocks noGrp="1" noChangeArrowheads="1"/>
          </p:cNvSpPr>
          <p:nvPr>
            <p:ph type="body" idx="4294967295"/>
          </p:nvPr>
        </p:nvSpPr>
        <p:spPr/>
        <p:txBody>
          <a:bodyPr/>
          <a:lstStyle/>
          <a:p>
            <a:pPr eaLnBrk="1" hangingPunct="1">
              <a:lnSpc>
                <a:spcPct val="90000"/>
              </a:lnSpc>
            </a:pPr>
            <a:r>
              <a:rPr lang="en-US" altLang="en-US" sz="4000" smtClean="0"/>
              <a:t>1</a:t>
            </a:r>
            <a:r>
              <a:rPr lang="en-US" altLang="en-US" sz="4000" baseline="30000" smtClean="0"/>
              <a:t>3</a:t>
            </a:r>
            <a:r>
              <a:rPr lang="en-US" altLang="en-US" sz="4000" smtClean="0"/>
              <a:t> = 1 x 1 x 1 = 1			</a:t>
            </a:r>
          </a:p>
          <a:p>
            <a:pPr eaLnBrk="1" hangingPunct="1">
              <a:lnSpc>
                <a:spcPct val="90000"/>
              </a:lnSpc>
            </a:pPr>
            <a:r>
              <a:rPr lang="en-US" altLang="en-US" sz="4000" smtClean="0"/>
              <a:t>2</a:t>
            </a:r>
            <a:r>
              <a:rPr lang="en-US" altLang="en-US" sz="4000" baseline="30000" smtClean="0"/>
              <a:t>3</a:t>
            </a:r>
            <a:r>
              <a:rPr lang="en-US" altLang="en-US" sz="4000" smtClean="0"/>
              <a:t> = 2 x 2 x 2 = 8</a:t>
            </a:r>
          </a:p>
          <a:p>
            <a:pPr eaLnBrk="1" hangingPunct="1">
              <a:lnSpc>
                <a:spcPct val="90000"/>
              </a:lnSpc>
            </a:pPr>
            <a:r>
              <a:rPr lang="en-US" altLang="en-US" sz="4000" smtClean="0"/>
              <a:t>3</a:t>
            </a:r>
            <a:r>
              <a:rPr lang="en-US" altLang="en-US" sz="4000" baseline="30000" smtClean="0"/>
              <a:t>3</a:t>
            </a:r>
            <a:r>
              <a:rPr lang="en-US" altLang="en-US" sz="4000" smtClean="0"/>
              <a:t> = 3 x 3 x 3 = 27</a:t>
            </a:r>
          </a:p>
          <a:p>
            <a:pPr eaLnBrk="1" hangingPunct="1">
              <a:lnSpc>
                <a:spcPct val="90000"/>
              </a:lnSpc>
            </a:pPr>
            <a:r>
              <a:rPr lang="en-US" altLang="en-US" sz="4000" smtClean="0"/>
              <a:t>4</a:t>
            </a:r>
            <a:r>
              <a:rPr lang="en-US" altLang="en-US" sz="4000" baseline="30000" smtClean="0"/>
              <a:t>3</a:t>
            </a:r>
            <a:r>
              <a:rPr lang="en-US" altLang="en-US" sz="4000" smtClean="0"/>
              <a:t> = 4 x 4 x 4 = 64</a:t>
            </a:r>
          </a:p>
          <a:p>
            <a:pPr eaLnBrk="1" hangingPunct="1">
              <a:lnSpc>
                <a:spcPct val="90000"/>
              </a:lnSpc>
            </a:pPr>
            <a:r>
              <a:rPr lang="en-US" altLang="en-US" sz="4000" smtClean="0"/>
              <a:t>5</a:t>
            </a:r>
            <a:r>
              <a:rPr lang="en-US" altLang="en-US" sz="4000" baseline="30000" smtClean="0"/>
              <a:t>3</a:t>
            </a:r>
            <a:r>
              <a:rPr lang="en-US" altLang="en-US" sz="4000" smtClean="0"/>
              <a:t> = 5 x 5 x 5 = 125</a:t>
            </a:r>
          </a:p>
          <a:p>
            <a:pPr eaLnBrk="1" hangingPunct="1">
              <a:lnSpc>
                <a:spcPct val="90000"/>
              </a:lnSpc>
            </a:pPr>
            <a:r>
              <a:rPr lang="en-US" altLang="en-US" sz="4000" smtClean="0"/>
              <a:t>and so on and on and on…..</a:t>
            </a:r>
          </a:p>
          <a:p>
            <a:pPr eaLnBrk="1" hangingPunct="1">
              <a:lnSpc>
                <a:spcPct val="90000"/>
              </a:lnSpc>
              <a:buFontTx/>
              <a:buNone/>
            </a:pPr>
            <a:endParaRPr lang="en-US" altLang="en-US" sz="4000" smtClean="0"/>
          </a:p>
        </p:txBody>
      </p:sp>
    </p:spTree>
    <p:extLst>
      <p:ext uri="{BB962C8B-B14F-4D97-AF65-F5344CB8AC3E}">
        <p14:creationId xmlns:p14="http://schemas.microsoft.com/office/powerpoint/2010/main" val="1598040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6"/>
          <p:cNvSpPr txBox="1">
            <a:spLocks noChangeArrowheads="1"/>
          </p:cNvSpPr>
          <p:nvPr/>
        </p:nvSpPr>
        <p:spPr bwMode="auto">
          <a:xfrm>
            <a:off x="1524000" y="1066800"/>
            <a:ext cx="222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b="1">
                <a:solidFill>
                  <a:srgbClr val="0000FF"/>
                </a:solidFill>
                <a:latin typeface="Comic Sans MS" panose="030F0702030302020204" pitchFamily="66" charset="0"/>
              </a:rPr>
              <a:t>Examples:</a:t>
            </a:r>
            <a:r>
              <a:rPr lang="en-US" altLang="en-US" sz="2000"/>
              <a:t> </a:t>
            </a:r>
          </a:p>
        </p:txBody>
      </p:sp>
      <p:graphicFrame>
        <p:nvGraphicFramePr>
          <p:cNvPr id="9219" name="Object 7"/>
          <p:cNvGraphicFramePr>
            <a:graphicFrameLocks noChangeAspect="1"/>
          </p:cNvGraphicFramePr>
          <p:nvPr/>
        </p:nvGraphicFramePr>
        <p:xfrm>
          <a:off x="1752600" y="2667000"/>
          <a:ext cx="4800600" cy="908050"/>
        </p:xfrm>
        <a:graphic>
          <a:graphicData uri="http://schemas.openxmlformats.org/presentationml/2006/ole">
            <mc:AlternateContent xmlns:mc="http://schemas.openxmlformats.org/markup-compatibility/2006">
              <mc:Choice xmlns:v="urn:schemas-microsoft-com:vml" Requires="v">
                <p:oleObj spid="_x0000_s3074" name="Equation" r:id="rId3" imgW="1409088" imgH="266584" progId="Equation.DSMT4">
                  <p:embed/>
                </p:oleObj>
              </mc:Choice>
              <mc:Fallback>
                <p:oleObj name="Equation" r:id="rId3" imgW="1409088" imgH="266584" progId="Equation.DSMT4">
                  <p:embed/>
                  <p:pic>
                    <p:nvPicPr>
                      <p:cNvPr id="921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7000"/>
                        <a:ext cx="48006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23"/>
          <p:cNvGraphicFramePr>
            <a:graphicFrameLocks noChangeAspect="1"/>
          </p:cNvGraphicFramePr>
          <p:nvPr/>
        </p:nvGraphicFramePr>
        <p:xfrm>
          <a:off x="1219200" y="1828800"/>
          <a:ext cx="3276600" cy="841375"/>
        </p:xfrm>
        <a:graphic>
          <a:graphicData uri="http://schemas.openxmlformats.org/presentationml/2006/ole">
            <mc:AlternateContent xmlns:mc="http://schemas.openxmlformats.org/markup-compatibility/2006">
              <mc:Choice xmlns:v="urn:schemas-microsoft-com:vml" Requires="v">
                <p:oleObj spid="_x0000_s3075" name="Equation" r:id="rId5" imgW="660113" imgH="241195" progId="Equation.DSMT4">
                  <p:embed/>
                </p:oleObj>
              </mc:Choice>
              <mc:Fallback>
                <p:oleObj name="Equation" r:id="rId5" imgW="660113" imgH="241195" progId="Equation.DSMT4">
                  <p:embed/>
                  <p:pic>
                    <p:nvPicPr>
                      <p:cNvPr id="922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828800"/>
                        <a:ext cx="32766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18"/>
          <p:cNvSpPr txBox="1">
            <a:spLocks noChangeArrowheads="1"/>
          </p:cNvSpPr>
          <p:nvPr/>
        </p:nvSpPr>
        <p:spPr bwMode="auto">
          <a:xfrm>
            <a:off x="4343400" y="41148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800">
                <a:solidFill>
                  <a:srgbClr val="0000FF"/>
                </a:solidFill>
                <a:latin typeface="Calibri" panose="020F0502020204030204" pitchFamily="34" charset="0"/>
              </a:rPr>
              <a:t>because</a:t>
            </a:r>
          </a:p>
        </p:txBody>
      </p:sp>
      <p:graphicFrame>
        <p:nvGraphicFramePr>
          <p:cNvPr id="9222" name="Object 30"/>
          <p:cNvGraphicFramePr>
            <a:graphicFrameLocks noChangeAspect="1"/>
          </p:cNvGraphicFramePr>
          <p:nvPr/>
        </p:nvGraphicFramePr>
        <p:xfrm>
          <a:off x="152400" y="4953000"/>
          <a:ext cx="8686800" cy="801688"/>
        </p:xfrm>
        <a:graphic>
          <a:graphicData uri="http://schemas.openxmlformats.org/presentationml/2006/ole">
            <mc:AlternateContent xmlns:mc="http://schemas.openxmlformats.org/markup-compatibility/2006">
              <mc:Choice xmlns:v="urn:schemas-microsoft-com:vml" Requires="v">
                <p:oleObj spid="_x0000_s3076" name="Equation" r:id="rId7" imgW="1981200" imgH="241300" progId="Equation.DSMT4">
                  <p:embed/>
                </p:oleObj>
              </mc:Choice>
              <mc:Fallback>
                <p:oleObj name="Equation" r:id="rId7" imgW="1981200" imgH="241300" progId="Equation.DSMT4">
                  <p:embed/>
                  <p:pic>
                    <p:nvPicPr>
                      <p:cNvPr id="9222"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953000"/>
                        <a:ext cx="8686800"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18"/>
          <p:cNvSpPr txBox="1">
            <a:spLocks noChangeArrowheads="1"/>
          </p:cNvSpPr>
          <p:nvPr/>
        </p:nvSpPr>
        <p:spPr bwMode="auto">
          <a:xfrm>
            <a:off x="4572000" y="19812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800">
                <a:solidFill>
                  <a:srgbClr val="0000FF"/>
                </a:solidFill>
                <a:latin typeface="Calibri" panose="020F0502020204030204" pitchFamily="34" charset="0"/>
              </a:rPr>
              <a:t>because</a:t>
            </a:r>
          </a:p>
        </p:txBody>
      </p:sp>
      <p:graphicFrame>
        <p:nvGraphicFramePr>
          <p:cNvPr id="9224" name="Object 15"/>
          <p:cNvGraphicFramePr>
            <a:graphicFrameLocks noChangeAspect="1"/>
          </p:cNvGraphicFramePr>
          <p:nvPr/>
        </p:nvGraphicFramePr>
        <p:xfrm>
          <a:off x="1143000" y="3962400"/>
          <a:ext cx="3200400" cy="895350"/>
        </p:xfrm>
        <a:graphic>
          <a:graphicData uri="http://schemas.openxmlformats.org/presentationml/2006/ole">
            <mc:AlternateContent xmlns:mc="http://schemas.openxmlformats.org/markup-compatibility/2006">
              <mc:Choice xmlns:v="urn:schemas-microsoft-com:vml" Requires="v">
                <p:oleObj spid="_x0000_s3077" name="Equation" r:id="rId9" imgW="863225" imgH="241195" progId="Equation.DSMT4">
                  <p:embed/>
                </p:oleObj>
              </mc:Choice>
              <mc:Fallback>
                <p:oleObj name="Equation" r:id="rId9" imgW="863225" imgH="241195" progId="Equation.DSMT4">
                  <p:embed/>
                  <p:pic>
                    <p:nvPicPr>
                      <p:cNvPr id="9224"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962400"/>
                        <a:ext cx="32004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3881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fade">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fade">
                                      <p:cBhvr>
                                        <p:cTn id="17" dur="500"/>
                                        <p:tgtEl>
                                          <p:spTgt spid="9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224"/>
                                        </p:tgtEl>
                                        <p:attrNameLst>
                                          <p:attrName>style.visibility</p:attrName>
                                        </p:attrNameLst>
                                      </p:cBhvr>
                                      <p:to>
                                        <p:strVal val="visible"/>
                                      </p:to>
                                    </p:set>
                                    <p:animEffect transition="in" filter="fade">
                                      <p:cBhvr>
                                        <p:cTn id="22" dur="500"/>
                                        <p:tgtEl>
                                          <p:spTgt spid="9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fade">
                                      <p:cBhvr>
                                        <p:cTn id="27" dur="500"/>
                                        <p:tgtEl>
                                          <p:spTgt spid="92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222"/>
                                        </p:tgtEl>
                                        <p:attrNameLst>
                                          <p:attrName>style.visibility</p:attrName>
                                        </p:attrNameLst>
                                      </p:cBhvr>
                                      <p:to>
                                        <p:strVal val="visible"/>
                                      </p:to>
                                    </p:set>
                                    <p:animEffect transition="in" filter="fade">
                                      <p:cBhvr>
                                        <p:cTn id="32"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Text Box 5"/>
          <p:cNvSpPr txBox="1">
            <a:spLocks noChangeArrowheads="1"/>
          </p:cNvSpPr>
          <p:nvPr/>
        </p:nvSpPr>
        <p:spPr bwMode="auto">
          <a:xfrm>
            <a:off x="1524000" y="838200"/>
            <a:ext cx="2819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sz="3600" b="1" dirty="0">
                <a:solidFill>
                  <a:srgbClr val="0000FF"/>
                </a:solidFill>
              </a:rPr>
              <a:t>Examples</a:t>
            </a:r>
            <a:r>
              <a:rPr lang="en-US" sz="3600" b="1" dirty="0">
                <a:solidFill>
                  <a:srgbClr val="0000FF"/>
                </a:solidFill>
                <a:latin typeface="+mn-lt"/>
              </a:rPr>
              <a:t>:</a:t>
            </a:r>
          </a:p>
        </p:txBody>
      </p:sp>
      <p:sp>
        <p:nvSpPr>
          <p:cNvPr id="10243" name="Line 12"/>
          <p:cNvSpPr>
            <a:spLocks noChangeShapeType="1"/>
          </p:cNvSpPr>
          <p:nvPr/>
        </p:nvSpPr>
        <p:spPr bwMode="auto">
          <a:xfrm>
            <a:off x="4953000" y="2209800"/>
            <a:ext cx="0" cy="3429000"/>
          </a:xfrm>
          <a:prstGeom prst="line">
            <a:avLst/>
          </a:prstGeom>
          <a:noFill/>
          <a:ln w="381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9896" name="Object 24"/>
          <p:cNvGraphicFramePr>
            <a:graphicFrameLocks noChangeAspect="1"/>
          </p:cNvGraphicFramePr>
          <p:nvPr/>
        </p:nvGraphicFramePr>
        <p:xfrm>
          <a:off x="3011488" y="2057400"/>
          <a:ext cx="1674812" cy="793750"/>
        </p:xfrm>
        <a:graphic>
          <a:graphicData uri="http://schemas.openxmlformats.org/presentationml/2006/ole">
            <mc:AlternateContent xmlns:mc="http://schemas.openxmlformats.org/markup-compatibility/2006">
              <mc:Choice xmlns:v="urn:schemas-microsoft-com:vml" Requires="v">
                <p:oleObj spid="_x0000_s4098" name="Equation" r:id="rId3" imgW="507960" imgH="241200" progId="Equation.3">
                  <p:embed/>
                </p:oleObj>
              </mc:Choice>
              <mc:Fallback>
                <p:oleObj name="Equation" r:id="rId3" imgW="507960" imgH="241200" progId="Equation.3">
                  <p:embed/>
                  <p:pic>
                    <p:nvPicPr>
                      <p:cNvPr id="79896"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88" y="2057400"/>
                        <a:ext cx="16748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97" name="Object 25"/>
          <p:cNvGraphicFramePr>
            <a:graphicFrameLocks noChangeAspect="1"/>
          </p:cNvGraphicFramePr>
          <p:nvPr/>
        </p:nvGraphicFramePr>
        <p:xfrm>
          <a:off x="3108325" y="4222750"/>
          <a:ext cx="1866900" cy="1416050"/>
        </p:xfrm>
        <a:graphic>
          <a:graphicData uri="http://schemas.openxmlformats.org/presentationml/2006/ole">
            <mc:AlternateContent xmlns:mc="http://schemas.openxmlformats.org/markup-compatibility/2006">
              <mc:Choice xmlns:v="urn:schemas-microsoft-com:vml" Requires="v">
                <p:oleObj spid="_x0000_s4099" name="Equation" r:id="rId5" imgW="583920" imgH="444240" progId="Equation.3">
                  <p:embed/>
                </p:oleObj>
              </mc:Choice>
              <mc:Fallback>
                <p:oleObj name="Equation" r:id="rId5" imgW="583920" imgH="444240" progId="Equation.3">
                  <p:embed/>
                  <p:pic>
                    <p:nvPicPr>
                      <p:cNvPr id="79897"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325" y="4222750"/>
                        <a:ext cx="18669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99" name="Object 27"/>
          <p:cNvGraphicFramePr>
            <a:graphicFrameLocks noChangeAspect="1"/>
          </p:cNvGraphicFramePr>
          <p:nvPr/>
        </p:nvGraphicFramePr>
        <p:xfrm>
          <a:off x="2849563" y="3101975"/>
          <a:ext cx="2349500" cy="822325"/>
        </p:xfrm>
        <a:graphic>
          <a:graphicData uri="http://schemas.openxmlformats.org/presentationml/2006/ole">
            <mc:AlternateContent xmlns:mc="http://schemas.openxmlformats.org/markup-compatibility/2006">
              <mc:Choice xmlns:v="urn:schemas-microsoft-com:vml" Requires="v">
                <p:oleObj spid="_x0000_s4100" name="Equation" r:id="rId7" imgW="685800" imgH="241200" progId="Equation.3">
                  <p:embed/>
                </p:oleObj>
              </mc:Choice>
              <mc:Fallback>
                <p:oleObj name="Equation" r:id="rId7" imgW="685800" imgH="241200" progId="Equation.3">
                  <p:embed/>
                  <p:pic>
                    <p:nvPicPr>
                      <p:cNvPr id="79899"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9563" y="3101975"/>
                        <a:ext cx="2349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nvGraphicFramePr>
        <p:xfrm>
          <a:off x="5638800" y="2162175"/>
          <a:ext cx="377825" cy="584200"/>
        </p:xfrm>
        <a:graphic>
          <a:graphicData uri="http://schemas.openxmlformats.org/presentationml/2006/ole">
            <mc:AlternateContent xmlns:mc="http://schemas.openxmlformats.org/markup-compatibility/2006">
              <mc:Choice xmlns:v="urn:schemas-microsoft-com:vml" Requires="v">
                <p:oleObj spid="_x0000_s4101" name="Equation" r:id="rId9" imgW="114120" imgH="177480" progId="Equation.3">
                  <p:embed/>
                </p:oleObj>
              </mc:Choice>
              <mc:Fallback>
                <p:oleObj name="Equation" r:id="rId9" imgW="114120" imgH="177480" progId="Equation.3">
                  <p:embed/>
                  <p:pic>
                    <p:nvPicPr>
                      <p:cNvPr id="2"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2162175"/>
                        <a:ext cx="377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5507038" y="3200400"/>
          <a:ext cx="757237" cy="584200"/>
        </p:xfrm>
        <a:graphic>
          <a:graphicData uri="http://schemas.openxmlformats.org/presentationml/2006/ole">
            <mc:AlternateContent xmlns:mc="http://schemas.openxmlformats.org/markup-compatibility/2006">
              <mc:Choice xmlns:v="urn:schemas-microsoft-com:vml" Requires="v">
                <p:oleObj spid="_x0000_s4102" name="Equation" r:id="rId11" imgW="228600" imgH="177480" progId="Equation.3">
                  <p:embed/>
                </p:oleObj>
              </mc:Choice>
              <mc:Fallback>
                <p:oleObj name="Equation" r:id="rId11" imgW="228600" imgH="177480" progId="Equation.3">
                  <p:embed/>
                  <p:pic>
                    <p:nvPicPr>
                      <p:cNvPr id="3"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7038" y="3200400"/>
                        <a:ext cx="757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nvGraphicFramePr>
        <p:xfrm>
          <a:off x="5597525" y="4294188"/>
          <a:ext cx="504825" cy="1293812"/>
        </p:xfrm>
        <a:graphic>
          <a:graphicData uri="http://schemas.openxmlformats.org/presentationml/2006/ole">
            <mc:AlternateContent xmlns:mc="http://schemas.openxmlformats.org/markup-compatibility/2006">
              <mc:Choice xmlns:v="urn:schemas-microsoft-com:vml" Requires="v">
                <p:oleObj spid="_x0000_s4103" name="Equation" r:id="rId13" imgW="152280" imgH="393480" progId="Equation.3">
                  <p:embed/>
                </p:oleObj>
              </mc:Choice>
              <mc:Fallback>
                <p:oleObj name="Equation" r:id="rId13" imgW="152280" imgH="393480" progId="Equation.3">
                  <p:embed/>
                  <p:pic>
                    <p:nvPicPr>
                      <p:cNvPr id="4"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7525" y="4294188"/>
                        <a:ext cx="5048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3024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9896"/>
                                        </p:tgtEl>
                                        <p:attrNameLst>
                                          <p:attrName>style.visibility</p:attrName>
                                        </p:attrNameLst>
                                      </p:cBhvr>
                                      <p:to>
                                        <p:strVal val="visible"/>
                                      </p:to>
                                    </p:set>
                                    <p:anim calcmode="lin" valueType="num">
                                      <p:cBhvr additive="base">
                                        <p:cTn id="7" dur="500" fill="hold"/>
                                        <p:tgtEl>
                                          <p:spTgt spid="79896"/>
                                        </p:tgtEl>
                                        <p:attrNameLst>
                                          <p:attrName>ppt_x</p:attrName>
                                        </p:attrNameLst>
                                      </p:cBhvr>
                                      <p:tavLst>
                                        <p:tav tm="0">
                                          <p:val>
                                            <p:strVal val="1+#ppt_w/2"/>
                                          </p:val>
                                        </p:tav>
                                        <p:tav tm="100000">
                                          <p:val>
                                            <p:strVal val="#ppt_x"/>
                                          </p:val>
                                        </p:tav>
                                      </p:tavLst>
                                    </p:anim>
                                    <p:anim calcmode="lin" valueType="num">
                                      <p:cBhvr additive="base">
                                        <p:cTn id="8" dur="500" fill="hold"/>
                                        <p:tgtEl>
                                          <p:spTgt spid="798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9899"/>
                                        </p:tgtEl>
                                        <p:attrNameLst>
                                          <p:attrName>style.visibility</p:attrName>
                                        </p:attrNameLst>
                                      </p:cBhvr>
                                      <p:to>
                                        <p:strVal val="visible"/>
                                      </p:to>
                                    </p:set>
                                    <p:anim calcmode="lin" valueType="num">
                                      <p:cBhvr additive="base">
                                        <p:cTn id="13" dur="500" fill="hold"/>
                                        <p:tgtEl>
                                          <p:spTgt spid="79899"/>
                                        </p:tgtEl>
                                        <p:attrNameLst>
                                          <p:attrName>ppt_x</p:attrName>
                                        </p:attrNameLst>
                                      </p:cBhvr>
                                      <p:tavLst>
                                        <p:tav tm="0">
                                          <p:val>
                                            <p:strVal val="1+#ppt_w/2"/>
                                          </p:val>
                                        </p:tav>
                                        <p:tav tm="100000">
                                          <p:val>
                                            <p:strVal val="#ppt_x"/>
                                          </p:val>
                                        </p:tav>
                                      </p:tavLst>
                                    </p:anim>
                                    <p:anim calcmode="lin" valueType="num">
                                      <p:cBhvr additive="base">
                                        <p:cTn id="14" dur="500" fill="hold"/>
                                        <p:tgtEl>
                                          <p:spTgt spid="798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9897"/>
                                        </p:tgtEl>
                                        <p:attrNameLst>
                                          <p:attrName>style.visibility</p:attrName>
                                        </p:attrNameLst>
                                      </p:cBhvr>
                                      <p:to>
                                        <p:strVal val="visible"/>
                                      </p:to>
                                    </p:set>
                                    <p:anim calcmode="lin" valueType="num">
                                      <p:cBhvr additive="base">
                                        <p:cTn id="19" dur="500" fill="hold"/>
                                        <p:tgtEl>
                                          <p:spTgt spid="79897"/>
                                        </p:tgtEl>
                                        <p:attrNameLst>
                                          <p:attrName>ppt_x</p:attrName>
                                        </p:attrNameLst>
                                      </p:cBhvr>
                                      <p:tavLst>
                                        <p:tav tm="0">
                                          <p:val>
                                            <p:strVal val="1+#ppt_w/2"/>
                                          </p:val>
                                        </p:tav>
                                        <p:tav tm="100000">
                                          <p:val>
                                            <p:strVal val="#ppt_x"/>
                                          </p:val>
                                        </p:tav>
                                      </p:tavLst>
                                    </p:anim>
                                    <p:anim calcmode="lin" valueType="num">
                                      <p:cBhvr additive="base">
                                        <p:cTn id="20" dur="500" fill="hold"/>
                                        <p:tgtEl>
                                          <p:spTgt spid="798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762000" y="2209800"/>
            <a:ext cx="7239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a:latin typeface="Comic Sans MS" panose="030F0702030302020204" pitchFamily="66" charset="0"/>
              </a:rPr>
              <a:t>Not all numbers or expressions have an exact cube root as in the previous examples.</a:t>
            </a:r>
          </a:p>
        </p:txBody>
      </p:sp>
      <p:sp>
        <p:nvSpPr>
          <p:cNvPr id="12291" name="Text Box 16"/>
          <p:cNvSpPr txBox="1">
            <a:spLocks noChangeArrowheads="1"/>
          </p:cNvSpPr>
          <p:nvPr/>
        </p:nvSpPr>
        <p:spPr bwMode="auto">
          <a:xfrm>
            <a:off x="685800" y="4114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a:latin typeface="Comic Sans MS" panose="030F0702030302020204" pitchFamily="66" charset="0"/>
              </a:rPr>
              <a:t>If a number is</a:t>
            </a:r>
            <a:r>
              <a:rPr lang="en-US" altLang="en-US">
                <a:solidFill>
                  <a:srgbClr val="0000FF"/>
                </a:solidFill>
                <a:latin typeface="Comic Sans MS" panose="030F0702030302020204" pitchFamily="66" charset="0"/>
              </a:rPr>
              <a:t> </a:t>
            </a:r>
            <a:r>
              <a:rPr lang="en-US" altLang="en-US">
                <a:solidFill>
                  <a:srgbClr val="FF0000"/>
                </a:solidFill>
                <a:latin typeface="Comic Sans MS" panose="030F0702030302020204" pitchFamily="66" charset="0"/>
              </a:rPr>
              <a:t>NOT </a:t>
            </a:r>
            <a:r>
              <a:rPr lang="en-US" altLang="en-US">
                <a:latin typeface="Comic Sans MS" panose="030F0702030302020204" pitchFamily="66" charset="0"/>
              </a:rPr>
              <a:t>a perfect cube</a:t>
            </a:r>
            <a:r>
              <a:rPr lang="en-US" altLang="en-US">
                <a:solidFill>
                  <a:srgbClr val="FF0000"/>
                </a:solidFill>
                <a:latin typeface="Comic Sans MS" panose="030F0702030302020204" pitchFamily="66" charset="0"/>
              </a:rPr>
              <a:t>, </a:t>
            </a:r>
            <a:r>
              <a:rPr lang="en-US" altLang="en-US">
                <a:latin typeface="Comic Sans MS" panose="030F0702030302020204" pitchFamily="66" charset="0"/>
              </a:rPr>
              <a:t>then you might be able to </a:t>
            </a:r>
            <a:r>
              <a:rPr lang="en-US" altLang="en-US">
                <a:solidFill>
                  <a:schemeClr val="hlink"/>
                </a:solidFill>
                <a:latin typeface="Comic Sans MS" panose="030F0702030302020204" pitchFamily="66" charset="0"/>
              </a:rPr>
              <a:t>SIMPLIFY</a:t>
            </a:r>
            <a:r>
              <a:rPr lang="en-US" altLang="en-US">
                <a:latin typeface="Comic Sans MS" panose="030F0702030302020204" pitchFamily="66" charset="0"/>
              </a:rPr>
              <a:t> it.</a:t>
            </a:r>
          </a:p>
        </p:txBody>
      </p:sp>
      <p:sp>
        <p:nvSpPr>
          <p:cNvPr id="11268" name="TextBox 1"/>
          <p:cNvSpPr txBox="1">
            <a:spLocks noChangeArrowheads="1"/>
          </p:cNvSpPr>
          <p:nvPr/>
        </p:nvSpPr>
        <p:spPr bwMode="auto">
          <a:xfrm>
            <a:off x="1828800" y="1138238"/>
            <a:ext cx="4667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3600" b="1">
                <a:solidFill>
                  <a:srgbClr val="0000FF"/>
                </a:solidFill>
                <a:latin typeface="Comic Sans MS" panose="030F0702030302020204" pitchFamily="66" charset="0"/>
              </a:rPr>
              <a:t>Simplify Cube Roots</a:t>
            </a:r>
          </a:p>
        </p:txBody>
      </p:sp>
    </p:spTree>
    <p:extLst>
      <p:ext uri="{BB962C8B-B14F-4D97-AF65-F5344CB8AC3E}">
        <p14:creationId xmlns:p14="http://schemas.microsoft.com/office/powerpoint/2010/main" val="2599819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latin typeface="Forte" panose="03060902040502070203" pitchFamily="66" charset="0"/>
                <a:ea typeface="ＭＳ Ｐゴシック" panose="020B0600070205080204" pitchFamily="34" charset="-128"/>
              </a:rPr>
              <a:t>Natural Numbers</a:t>
            </a:r>
            <a:endParaRPr lang="en-US"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Are the counting numbers</a:t>
            </a:r>
          </a:p>
          <a:p>
            <a:r>
              <a:rPr lang="en-US" altLang="en-US" dirty="0">
                <a:ea typeface="ＭＳ Ｐゴシック" panose="020B0600070205080204" pitchFamily="34" charset="-128"/>
              </a:rPr>
              <a:t>{1, 2, 3, 4, 5, 6, 7, 8, …}</a:t>
            </a:r>
          </a:p>
          <a:p>
            <a:endParaRPr lang="en-US" dirty="0"/>
          </a:p>
        </p:txBody>
      </p:sp>
      <p:pic>
        <p:nvPicPr>
          <p:cNvPr id="4" name="Picture 3"/>
          <p:cNvPicPr>
            <a:picLocks noChangeAspect="1"/>
          </p:cNvPicPr>
          <p:nvPr/>
        </p:nvPicPr>
        <p:blipFill>
          <a:blip r:embed="rId2"/>
          <a:stretch>
            <a:fillRect/>
          </a:stretch>
        </p:blipFill>
        <p:spPr>
          <a:xfrm>
            <a:off x="826758" y="2895874"/>
            <a:ext cx="2761727" cy="3281090"/>
          </a:xfrm>
          <a:prstGeom prst="rect">
            <a:avLst/>
          </a:prstGeom>
        </p:spPr>
      </p:pic>
      <p:pic>
        <p:nvPicPr>
          <p:cNvPr id="5" name="Picture 4"/>
          <p:cNvPicPr>
            <a:picLocks noChangeAspect="1"/>
          </p:cNvPicPr>
          <p:nvPr/>
        </p:nvPicPr>
        <p:blipFill>
          <a:blip r:embed="rId3"/>
          <a:stretch>
            <a:fillRect/>
          </a:stretch>
        </p:blipFill>
        <p:spPr>
          <a:xfrm>
            <a:off x="5930536" y="2521131"/>
            <a:ext cx="2584813" cy="3655832"/>
          </a:xfrm>
          <a:prstGeom prst="rect">
            <a:avLst/>
          </a:prstGeom>
        </p:spPr>
      </p:pic>
      <p:pic>
        <p:nvPicPr>
          <p:cNvPr id="6" name="Picture 5"/>
          <p:cNvPicPr>
            <a:picLocks noChangeAspect="1"/>
          </p:cNvPicPr>
          <p:nvPr/>
        </p:nvPicPr>
        <p:blipFill>
          <a:blip r:embed="rId4"/>
          <a:stretch>
            <a:fillRect/>
          </a:stretch>
        </p:blipFill>
        <p:spPr>
          <a:xfrm>
            <a:off x="3466288" y="4075610"/>
            <a:ext cx="2211424" cy="2101353"/>
          </a:xfrm>
          <a:prstGeom prst="rect">
            <a:avLst/>
          </a:prstGeom>
        </p:spPr>
      </p:pic>
    </p:spTree>
    <p:extLst>
      <p:ext uri="{BB962C8B-B14F-4D97-AF65-F5344CB8AC3E}">
        <p14:creationId xmlns:p14="http://schemas.microsoft.com/office/powerpoint/2010/main" val="339248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457200" y="30480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en-US" sz="3600">
              <a:latin typeface="Calibri" panose="020F0502020204030204" pitchFamily="34" charset="0"/>
            </a:endParaRPr>
          </a:p>
        </p:txBody>
      </p:sp>
      <p:sp>
        <p:nvSpPr>
          <p:cNvPr id="12291" name="Text Box 9"/>
          <p:cNvSpPr txBox="1">
            <a:spLocks noChangeArrowheads="1"/>
          </p:cNvSpPr>
          <p:nvPr/>
        </p:nvSpPr>
        <p:spPr bwMode="auto">
          <a:xfrm>
            <a:off x="1219200" y="6858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en-US">
              <a:solidFill>
                <a:srgbClr val="FF0000"/>
              </a:solidFill>
              <a:latin typeface="Comic Sans MS" panose="030F0702030302020204" pitchFamily="66" charset="0"/>
            </a:endParaRPr>
          </a:p>
        </p:txBody>
      </p:sp>
      <p:sp>
        <p:nvSpPr>
          <p:cNvPr id="8" name="Text Box 5"/>
          <p:cNvSpPr txBox="1">
            <a:spLocks noChangeArrowheads="1"/>
          </p:cNvSpPr>
          <p:nvPr/>
        </p:nvSpPr>
        <p:spPr bwMode="auto">
          <a:xfrm>
            <a:off x="381000" y="3886200"/>
            <a:ext cx="73199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5938" indent="-51593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60000"/>
              </a:lnSpc>
              <a:spcBef>
                <a:spcPct val="50000"/>
              </a:spcBef>
              <a:buClr>
                <a:srgbClr val="0000FF"/>
              </a:buClr>
              <a:buSzTx/>
              <a:buFontTx/>
              <a:buNone/>
            </a:pPr>
            <a:r>
              <a:rPr lang="en-US" altLang="en-US">
                <a:latin typeface="Comic Sans MS" panose="030F0702030302020204" pitchFamily="66" charset="0"/>
              </a:rPr>
              <a:t>2   Extract the cube root of the</a:t>
            </a:r>
          </a:p>
          <a:p>
            <a:pPr eaLnBrk="1" hangingPunct="1">
              <a:lnSpc>
                <a:spcPct val="60000"/>
              </a:lnSpc>
              <a:spcBef>
                <a:spcPct val="50000"/>
              </a:spcBef>
              <a:buClr>
                <a:srgbClr val="0000FF"/>
              </a:buClr>
              <a:buSzTx/>
              <a:buFont typeface="Wingdings" panose="05000000000000000000" pitchFamily="2" charset="2"/>
              <a:buNone/>
            </a:pPr>
            <a:r>
              <a:rPr lang="en-US" altLang="en-US">
                <a:latin typeface="Comic Sans MS" panose="030F0702030302020204" pitchFamily="66" charset="0"/>
              </a:rPr>
              <a:t>     factor that is a perfect cube.</a:t>
            </a:r>
          </a:p>
        </p:txBody>
      </p:sp>
      <p:sp>
        <p:nvSpPr>
          <p:cNvPr id="13317" name="Text Box 9"/>
          <p:cNvSpPr txBox="1">
            <a:spLocks noChangeArrowheads="1"/>
          </p:cNvSpPr>
          <p:nvPr/>
        </p:nvSpPr>
        <p:spPr bwMode="auto">
          <a:xfrm>
            <a:off x="457200" y="1828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15938" indent="-515938">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3600">
                <a:latin typeface="Comic Sans MS" panose="030F0702030302020204" pitchFamily="66" charset="0"/>
              </a:rPr>
              <a:t>1  </a:t>
            </a:r>
            <a:r>
              <a:rPr lang="en-US" altLang="en-US">
                <a:latin typeface="Comic Sans MS" panose="030F0702030302020204" pitchFamily="66" charset="0"/>
              </a:rPr>
              <a:t>Write the radicand as a product of two factors, where one of the factors is a perfect cube.</a:t>
            </a:r>
          </a:p>
        </p:txBody>
      </p:sp>
      <p:sp>
        <p:nvSpPr>
          <p:cNvPr id="12294" name="Text Box 9"/>
          <p:cNvSpPr txBox="1">
            <a:spLocks noChangeArrowheads="1"/>
          </p:cNvSpPr>
          <p:nvPr/>
        </p:nvSpPr>
        <p:spPr bwMode="auto">
          <a:xfrm>
            <a:off x="1371600" y="10668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0000FF"/>
                </a:solidFill>
                <a:latin typeface="Comic Sans MS" panose="030F0702030302020204" pitchFamily="66" charset="0"/>
              </a:rPr>
              <a:t>To</a:t>
            </a:r>
            <a:r>
              <a:rPr lang="en-US" altLang="en-US">
                <a:solidFill>
                  <a:srgbClr val="0000FF"/>
                </a:solidFill>
                <a:latin typeface="Comic Sans MS" panose="030F0702030302020204" pitchFamily="66" charset="0"/>
              </a:rPr>
              <a:t> </a:t>
            </a:r>
            <a:r>
              <a:rPr lang="en-US" altLang="en-US" b="1">
                <a:solidFill>
                  <a:srgbClr val="0000FF"/>
                </a:solidFill>
                <a:latin typeface="Comic Sans MS" panose="030F0702030302020204" pitchFamily="66" charset="0"/>
              </a:rPr>
              <a:t>simplify a cube root ...</a:t>
            </a:r>
            <a:endParaRPr lang="en-US" altLang="en-US" b="1">
              <a:solidFill>
                <a:srgbClr val="FF0000"/>
              </a:solidFill>
              <a:latin typeface="Comic Sans MS" panose="030F0702030302020204" pitchFamily="66" charset="0"/>
            </a:endParaRPr>
          </a:p>
        </p:txBody>
      </p:sp>
      <p:sp>
        <p:nvSpPr>
          <p:cNvPr id="13319" name="Text Box 12"/>
          <p:cNvSpPr txBox="1">
            <a:spLocks noChangeArrowheads="1"/>
          </p:cNvSpPr>
          <p:nvPr/>
        </p:nvSpPr>
        <p:spPr bwMode="auto">
          <a:xfrm>
            <a:off x="381000" y="5181600"/>
            <a:ext cx="7635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3413" indent="-63341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latin typeface="Comic Sans MS" panose="030F0702030302020204" pitchFamily="66" charset="0"/>
              </a:rPr>
              <a:t>3   The factors that are not perfect     cubes will remain as the radicand</a:t>
            </a:r>
            <a:r>
              <a:rPr lang="en-US" altLang="en-US" sz="2400">
                <a:latin typeface="Comic Sans MS" panose="030F0702030302020204" pitchFamily="66" charset="0"/>
              </a:rPr>
              <a:t>.</a:t>
            </a:r>
          </a:p>
        </p:txBody>
      </p:sp>
    </p:spTree>
    <p:extLst>
      <p:ext uri="{BB962C8B-B14F-4D97-AF65-F5344CB8AC3E}">
        <p14:creationId xmlns:p14="http://schemas.microsoft.com/office/powerpoint/2010/main" val="23315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fade">
                                      <p:cBhvr>
                                        <p:cTn id="1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317" grpId="0"/>
      <p:bldP spid="133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4"/>
          <p:cNvGrpSpPr>
            <a:grpSpLocks/>
          </p:cNvGrpSpPr>
          <p:nvPr/>
        </p:nvGrpSpPr>
        <p:grpSpPr bwMode="auto">
          <a:xfrm>
            <a:off x="3657600" y="1646238"/>
            <a:ext cx="5475288" cy="1325562"/>
            <a:chOff x="2304" y="1037"/>
            <a:chExt cx="3449" cy="835"/>
          </a:xfrm>
        </p:grpSpPr>
        <p:sp>
          <p:nvSpPr>
            <p:cNvPr id="13339" name="Text Box 14"/>
            <p:cNvSpPr txBox="1">
              <a:spLocks noChangeArrowheads="1"/>
            </p:cNvSpPr>
            <p:nvPr/>
          </p:nvSpPr>
          <p:spPr bwMode="auto">
            <a:xfrm>
              <a:off x="4649" y="1037"/>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b="1">
                  <a:solidFill>
                    <a:srgbClr val="FF0000"/>
                  </a:solidFill>
                  <a:latin typeface="Calibri" panose="020F0502020204030204" pitchFamily="34" charset="0"/>
                </a:rPr>
                <a:t>perfect cube</a:t>
              </a:r>
            </a:p>
          </p:txBody>
        </p:sp>
        <p:grpSp>
          <p:nvGrpSpPr>
            <p:cNvPr id="13340" name="Group 15"/>
            <p:cNvGrpSpPr>
              <a:grpSpLocks/>
            </p:cNvGrpSpPr>
            <p:nvPr/>
          </p:nvGrpSpPr>
          <p:grpSpPr bwMode="auto">
            <a:xfrm>
              <a:off x="2304" y="1248"/>
              <a:ext cx="2496" cy="624"/>
              <a:chOff x="2400" y="1872"/>
              <a:chExt cx="2496" cy="624"/>
            </a:xfrm>
          </p:grpSpPr>
          <p:sp>
            <p:nvSpPr>
              <p:cNvPr id="13341" name="Line 16"/>
              <p:cNvSpPr>
                <a:spLocks noChangeShapeType="1"/>
              </p:cNvSpPr>
              <p:nvPr/>
            </p:nvSpPr>
            <p:spPr bwMode="auto">
              <a:xfrm>
                <a:off x="4896" y="1872"/>
                <a:ext cx="0" cy="62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17"/>
              <p:cNvSpPr>
                <a:spLocks noChangeShapeType="1"/>
              </p:cNvSpPr>
              <p:nvPr/>
            </p:nvSpPr>
            <p:spPr bwMode="auto">
              <a:xfrm flipH="1">
                <a:off x="2496" y="2496"/>
                <a:ext cx="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18"/>
              <p:cNvSpPr>
                <a:spLocks noChangeShapeType="1"/>
              </p:cNvSpPr>
              <p:nvPr/>
            </p:nvSpPr>
            <p:spPr bwMode="auto">
              <a:xfrm flipH="1" flipV="1">
                <a:off x="2400" y="2400"/>
                <a:ext cx="96" cy="96"/>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88092" name="Group 28"/>
          <p:cNvGrpSpPr>
            <a:grpSpLocks/>
          </p:cNvGrpSpPr>
          <p:nvPr/>
        </p:nvGrpSpPr>
        <p:grpSpPr bwMode="auto">
          <a:xfrm>
            <a:off x="3810000" y="2057400"/>
            <a:ext cx="4140200" cy="1981200"/>
            <a:chOff x="2384" y="1872"/>
            <a:chExt cx="2608" cy="1248"/>
          </a:xfrm>
        </p:grpSpPr>
        <p:sp>
          <p:nvSpPr>
            <p:cNvPr id="13336" name="Line 20"/>
            <p:cNvSpPr>
              <a:spLocks noChangeShapeType="1"/>
            </p:cNvSpPr>
            <p:nvPr/>
          </p:nvSpPr>
          <p:spPr bwMode="auto">
            <a:xfrm>
              <a:off x="4992" y="1872"/>
              <a:ext cx="0" cy="124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21"/>
            <p:cNvSpPr>
              <a:spLocks noChangeShapeType="1"/>
            </p:cNvSpPr>
            <p:nvPr/>
          </p:nvSpPr>
          <p:spPr bwMode="auto">
            <a:xfrm flipH="1">
              <a:off x="2448" y="3120"/>
              <a:ext cx="254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2"/>
            <p:cNvSpPr>
              <a:spLocks noChangeShapeType="1"/>
            </p:cNvSpPr>
            <p:nvPr/>
          </p:nvSpPr>
          <p:spPr bwMode="auto">
            <a:xfrm flipH="1" flipV="1">
              <a:off x="2384" y="3024"/>
              <a:ext cx="64" cy="96"/>
            </a:xfrm>
            <a:prstGeom prst="line">
              <a:avLst/>
            </a:prstGeom>
            <a:noFill/>
            <a:ln w="127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8093" name="Group 29"/>
          <p:cNvGrpSpPr>
            <a:grpSpLocks/>
          </p:cNvGrpSpPr>
          <p:nvPr/>
        </p:nvGrpSpPr>
        <p:grpSpPr bwMode="auto">
          <a:xfrm>
            <a:off x="4114800" y="2209800"/>
            <a:ext cx="4648200" cy="3124200"/>
            <a:chOff x="2208" y="1872"/>
            <a:chExt cx="2928" cy="1968"/>
          </a:xfrm>
        </p:grpSpPr>
        <p:sp>
          <p:nvSpPr>
            <p:cNvPr id="13333" name="Line 24"/>
            <p:cNvSpPr>
              <a:spLocks noChangeShapeType="1"/>
            </p:cNvSpPr>
            <p:nvPr/>
          </p:nvSpPr>
          <p:spPr bwMode="auto">
            <a:xfrm>
              <a:off x="5136" y="1872"/>
              <a:ext cx="0" cy="19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Line 25"/>
            <p:cNvSpPr>
              <a:spLocks noChangeShapeType="1"/>
            </p:cNvSpPr>
            <p:nvPr/>
          </p:nvSpPr>
          <p:spPr bwMode="auto">
            <a:xfrm flipH="1">
              <a:off x="2400" y="3840"/>
              <a:ext cx="273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6"/>
            <p:cNvSpPr>
              <a:spLocks noChangeShapeType="1"/>
            </p:cNvSpPr>
            <p:nvPr/>
          </p:nvSpPr>
          <p:spPr bwMode="auto">
            <a:xfrm flipH="1" flipV="1">
              <a:off x="2208" y="3648"/>
              <a:ext cx="192" cy="19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17" name="Text Box 27"/>
          <p:cNvSpPr txBox="1">
            <a:spLocks noChangeArrowheads="1"/>
          </p:cNvSpPr>
          <p:nvPr/>
        </p:nvSpPr>
        <p:spPr bwMode="auto">
          <a:xfrm>
            <a:off x="1219200" y="914400"/>
            <a:ext cx="594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0000FF"/>
                </a:solidFill>
                <a:latin typeface="Comic Sans MS" panose="030F0702030302020204" pitchFamily="66" charset="0"/>
              </a:rPr>
              <a:t>Examples:</a:t>
            </a:r>
          </a:p>
        </p:txBody>
      </p:sp>
      <p:graphicFrame>
        <p:nvGraphicFramePr>
          <p:cNvPr id="88096" name="Object 32"/>
          <p:cNvGraphicFramePr>
            <a:graphicFrameLocks noChangeAspect="1"/>
          </p:cNvGraphicFramePr>
          <p:nvPr/>
        </p:nvGraphicFramePr>
        <p:xfrm>
          <a:off x="2819400" y="1905000"/>
          <a:ext cx="2397125" cy="938213"/>
        </p:xfrm>
        <a:graphic>
          <a:graphicData uri="http://schemas.openxmlformats.org/presentationml/2006/ole">
            <mc:AlternateContent xmlns:mc="http://schemas.openxmlformats.org/markup-compatibility/2006">
              <mc:Choice xmlns:v="urn:schemas-microsoft-com:vml" Requires="v">
                <p:oleObj spid="_x0000_s5122" name="Equation" r:id="rId3" imgW="583947" imgH="228501" progId="Equation.DSMT4">
                  <p:embed/>
                </p:oleObj>
              </mc:Choice>
              <mc:Fallback>
                <p:oleObj name="Equation" r:id="rId3" imgW="583947" imgH="228501" progId="Equation.DSMT4">
                  <p:embed/>
                  <p:pic>
                    <p:nvPicPr>
                      <p:cNvPr id="88096"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5000"/>
                        <a:ext cx="23971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97" name="Object 33"/>
          <p:cNvGraphicFramePr>
            <a:graphicFrameLocks noChangeAspect="1"/>
          </p:cNvGraphicFramePr>
          <p:nvPr/>
        </p:nvGraphicFramePr>
        <p:xfrm>
          <a:off x="5257800" y="1981200"/>
          <a:ext cx="1181100" cy="836613"/>
        </p:xfrm>
        <a:graphic>
          <a:graphicData uri="http://schemas.openxmlformats.org/presentationml/2006/ole">
            <mc:AlternateContent xmlns:mc="http://schemas.openxmlformats.org/markup-compatibility/2006">
              <mc:Choice xmlns:v="urn:schemas-microsoft-com:vml" Requires="v">
                <p:oleObj spid="_x0000_s5123" name="Equation" r:id="rId5" imgW="304536" imgH="215713" progId="Equation.3">
                  <p:embed/>
                </p:oleObj>
              </mc:Choice>
              <mc:Fallback>
                <p:oleObj name="Equation" r:id="rId5" imgW="304536" imgH="215713" progId="Equation.3">
                  <p:embed/>
                  <p:pic>
                    <p:nvPicPr>
                      <p:cNvPr id="88097"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981200"/>
                        <a:ext cx="11811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3" name="Object 39"/>
          <p:cNvGraphicFramePr>
            <a:graphicFrameLocks noChangeAspect="1"/>
          </p:cNvGraphicFramePr>
          <p:nvPr/>
        </p:nvGraphicFramePr>
        <p:xfrm>
          <a:off x="5562600" y="3048000"/>
          <a:ext cx="1397000" cy="838200"/>
        </p:xfrm>
        <a:graphic>
          <a:graphicData uri="http://schemas.openxmlformats.org/presentationml/2006/ole">
            <mc:AlternateContent xmlns:mc="http://schemas.openxmlformats.org/markup-compatibility/2006">
              <mc:Choice xmlns:v="urn:schemas-microsoft-com:vml" Requires="v">
                <p:oleObj spid="_x0000_s5124" name="Equation" r:id="rId7" imgW="381000" imgH="228600" progId="Equation.3">
                  <p:embed/>
                </p:oleObj>
              </mc:Choice>
              <mc:Fallback>
                <p:oleObj name="Equation" r:id="rId7" imgW="381000" imgH="228600" progId="Equation.3">
                  <p:embed/>
                  <p:pic>
                    <p:nvPicPr>
                      <p:cNvPr id="88103"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048000"/>
                        <a:ext cx="1397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Object 1"/>
          <p:cNvGraphicFramePr>
            <a:graphicFrameLocks noChangeAspect="1"/>
          </p:cNvGraphicFramePr>
          <p:nvPr/>
        </p:nvGraphicFramePr>
        <p:xfrm>
          <a:off x="3124200" y="3048000"/>
          <a:ext cx="2408238" cy="850900"/>
        </p:xfrm>
        <a:graphic>
          <a:graphicData uri="http://schemas.openxmlformats.org/presentationml/2006/ole">
            <mc:AlternateContent xmlns:mc="http://schemas.openxmlformats.org/markup-compatibility/2006">
              <mc:Choice xmlns:v="urn:schemas-microsoft-com:vml" Requires="v">
                <p:oleObj spid="_x0000_s5125" name="Equation" r:id="rId9" imgW="647700" imgH="228600" progId="Equation.DSMT4">
                  <p:embed/>
                </p:oleObj>
              </mc:Choice>
              <mc:Fallback>
                <p:oleObj name="Equation" r:id="rId9" imgW="647700" imgH="228600" progId="Equation.DSMT4">
                  <p:embed/>
                  <p:pic>
                    <p:nvPicPr>
                      <p:cNvPr id="14347"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048000"/>
                        <a:ext cx="240823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27"/>
          <p:cNvGraphicFramePr>
            <a:graphicFrameLocks noChangeAspect="1"/>
          </p:cNvGraphicFramePr>
          <p:nvPr/>
        </p:nvGraphicFramePr>
        <p:xfrm>
          <a:off x="4114800" y="3328988"/>
          <a:ext cx="914400" cy="198437"/>
        </p:xfrm>
        <a:graphic>
          <a:graphicData uri="http://schemas.openxmlformats.org/presentationml/2006/ole">
            <mc:AlternateContent xmlns:mc="http://schemas.openxmlformats.org/markup-compatibility/2006">
              <mc:Choice xmlns:v="urn:schemas-microsoft-com:vml" Requires="v">
                <p:oleObj spid="_x0000_s5126" name="Equation" r:id="rId11" imgW="435285" imgH="677109" progId="Equation.DSMT4">
                  <p:embed/>
                </p:oleObj>
              </mc:Choice>
              <mc:Fallback>
                <p:oleObj name="Equation" r:id="rId11" imgW="435285" imgH="677109" progId="Equation.DSMT4">
                  <p:embed/>
                  <p:pic>
                    <p:nvPicPr>
                      <p:cNvPr id="13322"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3328988"/>
                        <a:ext cx="914400"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3" name="Group 33"/>
          <p:cNvGrpSpPr>
            <a:grpSpLocks/>
          </p:cNvGrpSpPr>
          <p:nvPr/>
        </p:nvGrpSpPr>
        <p:grpSpPr bwMode="auto">
          <a:xfrm>
            <a:off x="304800" y="1981200"/>
            <a:ext cx="2420938" cy="919163"/>
            <a:chOff x="192" y="1248"/>
            <a:chExt cx="1525" cy="579"/>
          </a:xfrm>
        </p:grpSpPr>
        <p:graphicFrame>
          <p:nvGraphicFramePr>
            <p:cNvPr id="13331" name="Object 31"/>
            <p:cNvGraphicFramePr>
              <a:graphicFrameLocks noChangeAspect="1"/>
            </p:cNvGraphicFramePr>
            <p:nvPr/>
          </p:nvGraphicFramePr>
          <p:xfrm>
            <a:off x="624" y="1248"/>
            <a:ext cx="1093" cy="579"/>
          </p:xfrm>
          <a:graphic>
            <a:graphicData uri="http://schemas.openxmlformats.org/presentationml/2006/ole">
              <mc:AlternateContent xmlns:mc="http://schemas.openxmlformats.org/markup-compatibility/2006">
                <mc:Choice xmlns:v="urn:schemas-microsoft-com:vml" Requires="v">
                  <p:oleObj spid="_x0000_s5127" name="Equation" r:id="rId13" imgW="431613" imgH="228501" progId="Equation.3">
                    <p:embed/>
                  </p:oleObj>
                </mc:Choice>
                <mc:Fallback>
                  <p:oleObj name="Equation" r:id="rId13" imgW="431613" imgH="228501" progId="Equation.3">
                    <p:embed/>
                    <p:pic>
                      <p:nvPicPr>
                        <p:cNvPr id="13331"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1248"/>
                          <a:ext cx="1093"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Text Box 28"/>
            <p:cNvSpPr txBox="1">
              <a:spLocks noChangeArrowheads="1"/>
            </p:cNvSpPr>
            <p:nvPr/>
          </p:nvSpPr>
          <p:spPr bwMode="auto">
            <a:xfrm>
              <a:off x="192" y="1392"/>
              <a:ext cx="3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rgbClr val="0000FF"/>
                  </a:solidFill>
                </a:rPr>
                <a:t>1)</a:t>
              </a:r>
            </a:p>
          </p:txBody>
        </p:sp>
      </p:grpSp>
      <p:grpSp>
        <p:nvGrpSpPr>
          <p:cNvPr id="13324" name="Group 32"/>
          <p:cNvGrpSpPr>
            <a:grpSpLocks/>
          </p:cNvGrpSpPr>
          <p:nvPr/>
        </p:nvGrpSpPr>
        <p:grpSpPr bwMode="auto">
          <a:xfrm>
            <a:off x="381000" y="3048000"/>
            <a:ext cx="2679700" cy="931863"/>
            <a:chOff x="240" y="1920"/>
            <a:chExt cx="1688" cy="587"/>
          </a:xfrm>
        </p:grpSpPr>
        <p:graphicFrame>
          <p:nvGraphicFramePr>
            <p:cNvPr id="13329" name="Object 37"/>
            <p:cNvGraphicFramePr>
              <a:graphicFrameLocks noChangeAspect="1"/>
            </p:cNvGraphicFramePr>
            <p:nvPr/>
          </p:nvGraphicFramePr>
          <p:xfrm>
            <a:off x="624" y="1920"/>
            <a:ext cx="1304" cy="587"/>
          </p:xfrm>
          <a:graphic>
            <a:graphicData uri="http://schemas.openxmlformats.org/presentationml/2006/ole">
              <mc:AlternateContent xmlns:mc="http://schemas.openxmlformats.org/markup-compatibility/2006">
                <mc:Choice xmlns:v="urn:schemas-microsoft-com:vml" Requires="v">
                  <p:oleObj spid="_x0000_s5128" name="Equation" r:id="rId15" imgW="507960" imgH="228600" progId="Equation.3">
                    <p:embed/>
                  </p:oleObj>
                </mc:Choice>
                <mc:Fallback>
                  <p:oleObj name="Equation" r:id="rId15" imgW="507960" imgH="228600" progId="Equation.3">
                    <p:embed/>
                    <p:pic>
                      <p:nvPicPr>
                        <p:cNvPr id="13329"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1920"/>
                          <a:ext cx="130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0" name="Text Box 29"/>
            <p:cNvSpPr txBox="1">
              <a:spLocks noChangeArrowheads="1"/>
            </p:cNvSpPr>
            <p:nvPr/>
          </p:nvSpPr>
          <p:spPr bwMode="auto">
            <a:xfrm>
              <a:off x="240" y="2064"/>
              <a:ext cx="3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rgbClr val="0000FF"/>
                  </a:solidFill>
                </a:rPr>
                <a:t>2)</a:t>
              </a:r>
            </a:p>
          </p:txBody>
        </p:sp>
      </p:grpSp>
      <p:graphicFrame>
        <p:nvGraphicFramePr>
          <p:cNvPr id="13325" name="Object 37"/>
          <p:cNvGraphicFramePr>
            <a:graphicFrameLocks noChangeAspect="1"/>
          </p:cNvGraphicFramePr>
          <p:nvPr/>
        </p:nvGraphicFramePr>
        <p:xfrm>
          <a:off x="1004888" y="4249738"/>
          <a:ext cx="2070100" cy="931862"/>
        </p:xfrm>
        <a:graphic>
          <a:graphicData uri="http://schemas.openxmlformats.org/presentationml/2006/ole">
            <mc:AlternateContent xmlns:mc="http://schemas.openxmlformats.org/markup-compatibility/2006">
              <mc:Choice xmlns:v="urn:schemas-microsoft-com:vml" Requires="v">
                <p:oleObj spid="_x0000_s5129" name="Equation" r:id="rId17" imgW="507960" imgH="228600" progId="Equation.3">
                  <p:embed/>
                </p:oleObj>
              </mc:Choice>
              <mc:Fallback>
                <p:oleObj name="Equation" r:id="rId17" imgW="507960" imgH="228600" progId="Equation.3">
                  <p:embed/>
                  <p:pic>
                    <p:nvPicPr>
                      <p:cNvPr id="13325"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4888" y="4249738"/>
                        <a:ext cx="20701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3000375" y="4249738"/>
          <a:ext cx="2638425" cy="931862"/>
        </p:xfrm>
        <a:graphic>
          <a:graphicData uri="http://schemas.openxmlformats.org/presentationml/2006/ole">
            <mc:AlternateContent xmlns:mc="http://schemas.openxmlformats.org/markup-compatibility/2006">
              <mc:Choice xmlns:v="urn:schemas-microsoft-com:vml" Requires="v">
                <p:oleObj spid="_x0000_s5130" name="Equation" r:id="rId19" imgW="647640" imgH="228600" progId="Equation.3">
                  <p:embed/>
                </p:oleObj>
              </mc:Choice>
              <mc:Fallback>
                <p:oleObj name="Equation" r:id="rId19" imgW="647640" imgH="228600" progId="Equation.3">
                  <p:embed/>
                  <p:pic>
                    <p:nvPicPr>
                      <p:cNvPr id="3"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00375" y="4249738"/>
                        <a:ext cx="26384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nvGraphicFramePr>
        <p:xfrm>
          <a:off x="5638800" y="4275138"/>
          <a:ext cx="1241425" cy="881062"/>
        </p:xfrm>
        <a:graphic>
          <a:graphicData uri="http://schemas.openxmlformats.org/presentationml/2006/ole">
            <mc:AlternateContent xmlns:mc="http://schemas.openxmlformats.org/markup-compatibility/2006">
              <mc:Choice xmlns:v="urn:schemas-microsoft-com:vml" Requires="v">
                <p:oleObj spid="_x0000_s5131" name="Equation" r:id="rId21" imgW="304560" imgH="215640" progId="Equation.3">
                  <p:embed/>
                </p:oleObj>
              </mc:Choice>
              <mc:Fallback>
                <p:oleObj name="Equation" r:id="rId21" imgW="304560" imgH="215640" progId="Equation.3">
                  <p:embed/>
                  <p:pic>
                    <p:nvPicPr>
                      <p:cNvPr id="4"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8800" y="4275138"/>
                        <a:ext cx="12414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8" name="Text Box 29"/>
          <p:cNvSpPr txBox="1">
            <a:spLocks noChangeArrowheads="1"/>
          </p:cNvSpPr>
          <p:nvPr/>
        </p:nvSpPr>
        <p:spPr bwMode="auto">
          <a:xfrm>
            <a:off x="381000" y="4448175"/>
            <a:ext cx="625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solidFill>
                  <a:srgbClr val="0000FF"/>
                </a:solidFill>
              </a:rPr>
              <a:t>3)</a:t>
            </a:r>
          </a:p>
        </p:txBody>
      </p:sp>
    </p:spTree>
    <p:extLst>
      <p:ext uri="{BB962C8B-B14F-4D97-AF65-F5344CB8AC3E}">
        <p14:creationId xmlns:p14="http://schemas.microsoft.com/office/powerpoint/2010/main" val="1325989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96"/>
                                        </p:tgtEl>
                                        <p:attrNameLst>
                                          <p:attrName>style.visibility</p:attrName>
                                        </p:attrNameLst>
                                      </p:cBhvr>
                                      <p:to>
                                        <p:strVal val="visible"/>
                                      </p:to>
                                    </p:set>
                                    <p:animEffect transition="in" filter="fade">
                                      <p:cBhvr>
                                        <p:cTn id="7" dur="500"/>
                                        <p:tgtEl>
                                          <p:spTgt spid="88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500"/>
                                        <p:tgtEl>
                                          <p:spTgt spid="14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097"/>
                                        </p:tgtEl>
                                        <p:attrNameLst>
                                          <p:attrName>style.visibility</p:attrName>
                                        </p:attrNameLst>
                                      </p:cBhvr>
                                      <p:to>
                                        <p:strVal val="visible"/>
                                      </p:to>
                                    </p:set>
                                    <p:animEffect transition="in" filter="fade">
                                      <p:cBhvr>
                                        <p:cTn id="17" dur="500"/>
                                        <p:tgtEl>
                                          <p:spTgt spid="880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fade">
                                      <p:cBhvr>
                                        <p:cTn id="22" dur="500"/>
                                        <p:tgtEl>
                                          <p:spTgt spid="143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8092"/>
                                        </p:tgtEl>
                                        <p:attrNameLst>
                                          <p:attrName>style.visibility</p:attrName>
                                        </p:attrNameLst>
                                      </p:cBhvr>
                                      <p:to>
                                        <p:strVal val="visible"/>
                                      </p:to>
                                    </p:set>
                                    <p:animEffect transition="in" filter="fade">
                                      <p:cBhvr>
                                        <p:cTn id="27" dur="500"/>
                                        <p:tgtEl>
                                          <p:spTgt spid="880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8103"/>
                                        </p:tgtEl>
                                        <p:attrNameLst>
                                          <p:attrName>style.visibility</p:attrName>
                                        </p:attrNameLst>
                                      </p:cBhvr>
                                      <p:to>
                                        <p:strVal val="visible"/>
                                      </p:to>
                                    </p:set>
                                    <p:animEffect transition="in" filter="fade">
                                      <p:cBhvr>
                                        <p:cTn id="32" dur="500"/>
                                        <p:tgtEl>
                                          <p:spTgt spid="881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88093"/>
                                        </p:tgtEl>
                                        <p:attrNameLst>
                                          <p:attrName>style.visibility</p:attrName>
                                        </p:attrNameLst>
                                      </p:cBhvr>
                                      <p:to>
                                        <p:strVal val="visible"/>
                                      </p:to>
                                    </p:set>
                                    <p:animEffect transition="in" filter="fade">
                                      <p:cBhvr>
                                        <p:cTn id="42" dur="500"/>
                                        <p:tgtEl>
                                          <p:spTgt spid="880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9"/>
          <p:cNvSpPr txBox="1">
            <a:spLocks noChangeArrowheads="1"/>
          </p:cNvSpPr>
          <p:nvPr/>
        </p:nvSpPr>
        <p:spPr bwMode="auto">
          <a:xfrm>
            <a:off x="1524000" y="457200"/>
            <a:ext cx="449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0000FF"/>
                </a:solidFill>
                <a:latin typeface="Comic Sans MS" panose="030F0702030302020204" pitchFamily="66" charset="0"/>
              </a:rPr>
              <a:t>Not all cube roots </a:t>
            </a:r>
          </a:p>
          <a:p>
            <a:pPr eaLnBrk="1" hangingPunct="1">
              <a:spcBef>
                <a:spcPct val="50000"/>
              </a:spcBef>
              <a:buClrTx/>
              <a:buSzTx/>
              <a:buFontTx/>
              <a:buNone/>
            </a:pPr>
            <a:r>
              <a:rPr lang="en-US" altLang="en-US" b="1">
                <a:solidFill>
                  <a:srgbClr val="0000FF"/>
                </a:solidFill>
                <a:latin typeface="Comic Sans MS" panose="030F0702030302020204" pitchFamily="66" charset="0"/>
              </a:rPr>
              <a:t>can be simplified!</a:t>
            </a:r>
            <a:r>
              <a:rPr lang="en-US" altLang="en-US" b="1">
                <a:solidFill>
                  <a:srgbClr val="FF0000"/>
                </a:solidFill>
                <a:latin typeface="Comic Sans MS" panose="030F0702030302020204" pitchFamily="66" charset="0"/>
              </a:rPr>
              <a:t> </a:t>
            </a:r>
          </a:p>
        </p:txBody>
      </p:sp>
      <p:sp>
        <p:nvSpPr>
          <p:cNvPr id="89101" name="Rectangle 13"/>
          <p:cNvSpPr>
            <a:spLocks noChangeArrowheads="1"/>
          </p:cNvSpPr>
          <p:nvPr/>
        </p:nvSpPr>
        <p:spPr bwMode="auto">
          <a:xfrm>
            <a:off x="1752600" y="3124200"/>
            <a:ext cx="5346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
                <a:srgbClr val="FF0000"/>
              </a:buClr>
              <a:buSzTx/>
              <a:buFontTx/>
              <a:buChar char="•"/>
            </a:pPr>
            <a:r>
              <a:rPr lang="en-US" altLang="en-US">
                <a:solidFill>
                  <a:srgbClr val="0000FF"/>
                </a:solidFill>
                <a:latin typeface="Comic Sans MS" panose="030F0702030302020204" pitchFamily="66" charset="0"/>
              </a:rPr>
              <a:t>  </a:t>
            </a:r>
            <a:r>
              <a:rPr lang="en-US" altLang="en-US">
                <a:latin typeface="Comic Sans MS" panose="030F0702030302020204" pitchFamily="66" charset="0"/>
              </a:rPr>
              <a:t>30 is not a perfect cube.</a:t>
            </a:r>
            <a:r>
              <a:rPr lang="en-US" altLang="en-US" sz="1800">
                <a:latin typeface="Calibri" panose="020F0502020204030204" pitchFamily="34" charset="0"/>
              </a:rPr>
              <a:t> </a:t>
            </a:r>
          </a:p>
        </p:txBody>
      </p:sp>
      <p:sp>
        <p:nvSpPr>
          <p:cNvPr id="89102" name="Rectangle 14"/>
          <p:cNvSpPr>
            <a:spLocks noChangeArrowheads="1"/>
          </p:cNvSpPr>
          <p:nvPr/>
        </p:nvSpPr>
        <p:spPr bwMode="auto">
          <a:xfrm>
            <a:off x="1752600" y="3886200"/>
            <a:ext cx="655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8463" indent="-398463">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
                <a:srgbClr val="FF0000"/>
              </a:buClr>
              <a:buSzTx/>
              <a:buFontTx/>
              <a:buChar char="•"/>
            </a:pPr>
            <a:r>
              <a:rPr lang="en-US" altLang="en-US">
                <a:latin typeface="Comic Sans MS" panose="030F0702030302020204" pitchFamily="66" charset="0"/>
              </a:rPr>
              <a:t>30 does not have a perfect    cube factor.</a:t>
            </a:r>
          </a:p>
        </p:txBody>
      </p:sp>
      <p:grpSp>
        <p:nvGrpSpPr>
          <p:cNvPr id="15365" name="Group 13"/>
          <p:cNvGrpSpPr>
            <a:grpSpLocks/>
          </p:cNvGrpSpPr>
          <p:nvPr/>
        </p:nvGrpSpPr>
        <p:grpSpPr bwMode="auto">
          <a:xfrm>
            <a:off x="1295400" y="2133600"/>
            <a:ext cx="3505200" cy="800100"/>
            <a:chOff x="816" y="1344"/>
            <a:chExt cx="2208" cy="504"/>
          </a:xfrm>
        </p:grpSpPr>
        <p:sp>
          <p:nvSpPr>
            <p:cNvPr id="14345" name="Text Box 7"/>
            <p:cNvSpPr txBox="1">
              <a:spLocks noChangeArrowheads="1"/>
            </p:cNvSpPr>
            <p:nvPr/>
          </p:nvSpPr>
          <p:spPr bwMode="auto">
            <a:xfrm>
              <a:off x="816" y="1392"/>
              <a:ext cx="13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a:solidFill>
                    <a:srgbClr val="0000FF"/>
                  </a:solidFill>
                  <a:latin typeface="Comic Sans MS" panose="030F0702030302020204" pitchFamily="66" charset="0"/>
                </a:rPr>
                <a:t>Example</a:t>
              </a:r>
              <a:r>
                <a:rPr lang="en-US" altLang="en-US" b="1">
                  <a:solidFill>
                    <a:srgbClr val="0000FF"/>
                  </a:solidFill>
                  <a:latin typeface="Comic Sans MS" panose="030F0702030302020204" pitchFamily="66" charset="0"/>
                </a:rPr>
                <a:t>:</a:t>
              </a:r>
            </a:p>
          </p:txBody>
        </p:sp>
        <p:graphicFrame>
          <p:nvGraphicFramePr>
            <p:cNvPr id="14346" name="Object 16"/>
            <p:cNvGraphicFramePr>
              <a:graphicFrameLocks noChangeAspect="1"/>
            </p:cNvGraphicFramePr>
            <p:nvPr/>
          </p:nvGraphicFramePr>
          <p:xfrm>
            <a:off x="2352" y="1344"/>
            <a:ext cx="672" cy="504"/>
          </p:xfrm>
          <a:graphic>
            <a:graphicData uri="http://schemas.openxmlformats.org/presentationml/2006/ole">
              <mc:AlternateContent xmlns:mc="http://schemas.openxmlformats.org/markup-compatibility/2006">
                <mc:Choice xmlns:v="urn:schemas-microsoft-com:vml" Requires="v">
                  <p:oleObj spid="_x0000_s6146" name="Equation" r:id="rId3" imgW="304668" imgH="228501" progId="Equation.3">
                    <p:embed/>
                  </p:oleObj>
                </mc:Choice>
                <mc:Fallback>
                  <p:oleObj name="Equation" r:id="rId3" imgW="304668" imgH="228501" progId="Equation.3">
                    <p:embed/>
                    <p:pic>
                      <p:nvPicPr>
                        <p:cNvPr id="1434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344"/>
                          <a:ext cx="672"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6" name="Group 12"/>
          <p:cNvGrpSpPr>
            <a:grpSpLocks/>
          </p:cNvGrpSpPr>
          <p:nvPr/>
        </p:nvGrpSpPr>
        <p:grpSpPr bwMode="auto">
          <a:xfrm>
            <a:off x="1295400" y="5257800"/>
            <a:ext cx="6934200" cy="800100"/>
            <a:chOff x="816" y="3312"/>
            <a:chExt cx="4368" cy="504"/>
          </a:xfrm>
        </p:grpSpPr>
        <p:sp>
          <p:nvSpPr>
            <p:cNvPr id="14343" name="Text Box 10"/>
            <p:cNvSpPr txBox="1">
              <a:spLocks noChangeArrowheads="1"/>
            </p:cNvSpPr>
            <p:nvPr/>
          </p:nvSpPr>
          <p:spPr bwMode="auto">
            <a:xfrm>
              <a:off x="1488" y="3408"/>
              <a:ext cx="3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3600">
                  <a:solidFill>
                    <a:schemeClr val="hlink"/>
                  </a:solidFill>
                  <a:latin typeface="Comic Sans MS" panose="030F0702030302020204" pitchFamily="66" charset="0"/>
                </a:rPr>
                <a:t>cannot be simplified!</a:t>
              </a:r>
              <a:r>
                <a:rPr lang="en-US" altLang="en-US" sz="1800" b="1">
                  <a:solidFill>
                    <a:schemeClr val="hlink"/>
                  </a:solidFill>
                  <a:latin typeface="Calibri" panose="020F0502020204030204" pitchFamily="34" charset="0"/>
                </a:rPr>
                <a:t>  </a:t>
              </a:r>
            </a:p>
          </p:txBody>
        </p:sp>
        <p:graphicFrame>
          <p:nvGraphicFramePr>
            <p:cNvPr id="14344" name="Object 16"/>
            <p:cNvGraphicFramePr>
              <a:graphicFrameLocks noChangeAspect="1"/>
            </p:cNvGraphicFramePr>
            <p:nvPr/>
          </p:nvGraphicFramePr>
          <p:xfrm>
            <a:off x="816" y="3312"/>
            <a:ext cx="672" cy="504"/>
          </p:xfrm>
          <a:graphic>
            <a:graphicData uri="http://schemas.openxmlformats.org/presentationml/2006/ole">
              <mc:AlternateContent xmlns:mc="http://schemas.openxmlformats.org/markup-compatibility/2006">
                <mc:Choice xmlns:v="urn:schemas-microsoft-com:vml" Requires="v">
                  <p:oleObj spid="_x0000_s6147" name="Equation" r:id="rId5" imgW="304668" imgH="228501" progId="Equation.DSMT4">
                    <p:embed/>
                  </p:oleObj>
                </mc:Choice>
                <mc:Fallback>
                  <p:oleObj name="Equation" r:id="rId5" imgW="304668" imgH="228501" progId="Equation.DSMT4">
                    <p:embed/>
                    <p:pic>
                      <p:nvPicPr>
                        <p:cNvPr id="1434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3312"/>
                          <a:ext cx="672"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6827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101"/>
                                        </p:tgtEl>
                                        <p:attrNameLst>
                                          <p:attrName>style.visibility</p:attrName>
                                        </p:attrNameLst>
                                      </p:cBhvr>
                                      <p:to>
                                        <p:strVal val="visible"/>
                                      </p:to>
                                    </p:set>
                                    <p:animEffect transition="in" filter="fade">
                                      <p:cBhvr>
                                        <p:cTn id="12" dur="500"/>
                                        <p:tgtEl>
                                          <p:spTgt spid="89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102"/>
                                        </p:tgtEl>
                                        <p:attrNameLst>
                                          <p:attrName>style.visibility</p:attrName>
                                        </p:attrNameLst>
                                      </p:cBhvr>
                                      <p:to>
                                        <p:strVal val="visible"/>
                                      </p:to>
                                    </p:set>
                                    <p:animEffect transition="in" filter="fade">
                                      <p:cBhvr>
                                        <p:cTn id="17" dur="500"/>
                                        <p:tgtEl>
                                          <p:spTgt spid="891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fade">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1" grpId="0"/>
      <p:bldP spid="89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32600"/>
          </a:xfrm>
        </p:spPr>
        <p:txBody>
          <a:bodyPr/>
          <a:lstStyle/>
          <a:p>
            <a:pPr algn="ctr"/>
            <a:r>
              <a:rPr lang="en-US" altLang="en-US" sz="6000" b="1" kern="0" dirty="0">
                <a:solidFill>
                  <a:srgbClr val="000000"/>
                </a:solidFill>
                <a:latin typeface="Bradley Hand ITC" panose="03070402050302030203" pitchFamily="66" charset="0"/>
                <a:ea typeface="ＭＳ Ｐゴシック" panose="020B0600070205080204" pitchFamily="34" charset="-128"/>
              </a:rPr>
              <a:t>Whole Numbers</a:t>
            </a:r>
            <a:endParaRPr lang="en-US" dirty="0"/>
          </a:p>
        </p:txBody>
      </p:sp>
      <p:sp>
        <p:nvSpPr>
          <p:cNvPr id="3" name="Content Placeholder 2"/>
          <p:cNvSpPr>
            <a:spLocks noGrp="1"/>
          </p:cNvSpPr>
          <p:nvPr>
            <p:ph idx="1"/>
          </p:nvPr>
        </p:nvSpPr>
        <p:spPr>
          <a:xfrm>
            <a:off x="628650" y="1397727"/>
            <a:ext cx="7886700" cy="4779236"/>
          </a:xfrm>
        </p:spPr>
        <p:txBody>
          <a:bodyPr/>
          <a:lstStyle/>
          <a:p>
            <a:r>
              <a:rPr lang="en-US" altLang="en-US" dirty="0">
                <a:ea typeface="ＭＳ Ｐゴシック" panose="020B0600070205080204" pitchFamily="34" charset="-128"/>
              </a:rPr>
              <a:t>All of the counting numbers and zero.</a:t>
            </a:r>
          </a:p>
          <a:p>
            <a:r>
              <a:rPr lang="en-US" altLang="en-US" dirty="0">
                <a:ea typeface="ＭＳ Ｐゴシック" panose="020B0600070205080204" pitchFamily="34" charset="-128"/>
              </a:rPr>
              <a:t>{0, 1, 2, 3, 4, 5, 6, 7, …}</a:t>
            </a:r>
          </a:p>
          <a:p>
            <a:endParaRPr lang="en-US" dirty="0"/>
          </a:p>
        </p:txBody>
      </p:sp>
      <p:pic>
        <p:nvPicPr>
          <p:cNvPr id="4" name="Picture 3"/>
          <p:cNvPicPr>
            <a:picLocks noChangeAspect="1"/>
          </p:cNvPicPr>
          <p:nvPr/>
        </p:nvPicPr>
        <p:blipFill>
          <a:blip r:embed="rId2"/>
          <a:stretch>
            <a:fillRect/>
          </a:stretch>
        </p:blipFill>
        <p:spPr>
          <a:xfrm>
            <a:off x="628650" y="4318334"/>
            <a:ext cx="4669941" cy="1993565"/>
          </a:xfrm>
          <a:prstGeom prst="rect">
            <a:avLst/>
          </a:prstGeom>
        </p:spPr>
      </p:pic>
      <p:pic>
        <p:nvPicPr>
          <p:cNvPr id="5" name="Picture 4"/>
          <p:cNvPicPr>
            <a:picLocks noChangeAspect="1"/>
          </p:cNvPicPr>
          <p:nvPr/>
        </p:nvPicPr>
        <p:blipFill>
          <a:blip r:embed="rId3"/>
          <a:stretch>
            <a:fillRect/>
          </a:stretch>
        </p:blipFill>
        <p:spPr>
          <a:xfrm>
            <a:off x="6003580" y="2337626"/>
            <a:ext cx="2511770" cy="3974273"/>
          </a:xfrm>
          <a:prstGeom prst="rect">
            <a:avLst/>
          </a:prstGeom>
        </p:spPr>
      </p:pic>
    </p:spTree>
    <p:extLst>
      <p:ext uri="{BB962C8B-B14F-4D97-AF65-F5344CB8AC3E}">
        <p14:creationId xmlns:p14="http://schemas.microsoft.com/office/powerpoint/2010/main" val="1781986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1788"/>
          </a:xfrm>
        </p:spPr>
        <p:txBody>
          <a:bodyPr/>
          <a:lstStyle/>
          <a:p>
            <a:pPr algn="ctr"/>
            <a:r>
              <a:rPr lang="en-US" altLang="en-US" b="1" dirty="0">
                <a:solidFill>
                  <a:srgbClr val="FF0000"/>
                </a:solidFill>
                <a:latin typeface="Algerian" panose="04020705040A02060702" pitchFamily="82" charset="0"/>
                <a:ea typeface="ＭＳ Ｐゴシック" panose="020B0600070205080204" pitchFamily="34" charset="-128"/>
              </a:rPr>
              <a:t>Integers</a:t>
            </a:r>
            <a:endParaRPr lang="en-US" dirty="0">
              <a:solidFill>
                <a:srgbClr val="FF0000"/>
              </a:solidFill>
            </a:endParaRPr>
          </a:p>
        </p:txBody>
      </p:sp>
      <p:sp>
        <p:nvSpPr>
          <p:cNvPr id="3" name="Content Placeholder 2"/>
          <p:cNvSpPr>
            <a:spLocks noGrp="1"/>
          </p:cNvSpPr>
          <p:nvPr>
            <p:ph idx="1"/>
          </p:nvPr>
        </p:nvSpPr>
        <p:spPr>
          <a:xfrm>
            <a:off x="628650" y="1436915"/>
            <a:ext cx="7886700" cy="4740048"/>
          </a:xfrm>
        </p:spPr>
        <p:txBody>
          <a:bodyPr/>
          <a:lstStyle/>
          <a:p>
            <a:r>
              <a:rPr lang="en-US" dirty="0"/>
              <a:t>Are all of the natural numbers, their opposites and zero.</a:t>
            </a:r>
          </a:p>
          <a:p>
            <a:r>
              <a:rPr lang="en-US" dirty="0"/>
              <a:t>{…, -4, -3, -2, -1, 0, 1, 2, 3, 4, …}</a:t>
            </a:r>
          </a:p>
          <a:p>
            <a:endParaRPr lang="en-US" dirty="0"/>
          </a:p>
        </p:txBody>
      </p:sp>
      <p:pic>
        <p:nvPicPr>
          <p:cNvPr id="5" name="Picture 5" descr="thermometer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09800"/>
            <a:ext cx="151606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iceburg-726548">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29000"/>
            <a:ext cx="22923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onduras+topographic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505200"/>
            <a:ext cx="37338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785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6000" b="1" kern="0" dirty="0">
                <a:solidFill>
                  <a:srgbClr val="000000"/>
                </a:solidFill>
                <a:latin typeface="Colonna MT" panose="04020805060202030203" pitchFamily="82" charset="0"/>
                <a:ea typeface="ＭＳ Ｐゴシック" panose="020B0600070205080204" pitchFamily="34" charset="-128"/>
              </a:rPr>
              <a:t>Rational Numbers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Numbers that can be expressed as a fraction </a:t>
                </a:r>
                <a14:m>
                  <m:oMath xmlns:m="http://schemas.openxmlformats.org/officeDocument/2006/math">
                    <m:f>
                      <m:fPr>
                        <m:ctrlPr>
                          <a:rPr lang="en-IE" i="1" kern="0">
                            <a:latin typeface="Cambria Math" panose="02040503050406030204" pitchFamily="18" charset="0"/>
                          </a:rPr>
                        </m:ctrlPr>
                      </m:fPr>
                      <m:num>
                        <m:r>
                          <a:rPr lang="en-IE" i="1" kern="0">
                            <a:latin typeface="Cambria Math"/>
                          </a:rPr>
                          <m:t>𝑝</m:t>
                        </m:r>
                      </m:num>
                      <m:den>
                        <m:r>
                          <a:rPr lang="en-IE" i="1" kern="0">
                            <a:latin typeface="Cambria Math"/>
                          </a:rPr>
                          <m:t>𝑞</m:t>
                        </m:r>
                      </m:den>
                    </m:f>
                  </m:oMath>
                </a14:m>
                <a:r>
                  <a:rPr lang="en-US" dirty="0" smtClean="0"/>
                  <a:t>.  </a:t>
                </a:r>
                <a:endParaRPr lang="en-US" dirty="0"/>
              </a:p>
              <a:p>
                <a:r>
                  <a:rPr lang="en-US" dirty="0"/>
                  <a:t>This set includes the integers, terminating decimals, and repeating decimals.</a:t>
                </a:r>
              </a:p>
              <a:p>
                <a:r>
                  <a:rPr lang="en-US" dirty="0"/>
                  <a:t>Some examples:</a:t>
                </a:r>
              </a:p>
              <a:p>
                <a:r>
                  <a:rPr lang="en-US" dirty="0"/>
                  <a:t>2 = 2/1			</a:t>
                </a:r>
              </a:p>
              <a:p>
                <a:r>
                  <a:rPr lang="en-US" dirty="0"/>
                  <a:t>3 ¼ = 13/4</a:t>
                </a:r>
              </a:p>
              <a:p>
                <a:r>
                  <a:rPr lang="en-US" dirty="0"/>
                  <a:t>-0.25 = -25/100</a:t>
                </a:r>
              </a:p>
              <a:p>
                <a:r>
                  <a:rPr lang="en-US" dirty="0"/>
                  <a:t>1/3 = 0.33333333333333333333333</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1120" r="-2550"/>
                </a:stretch>
              </a:blipFill>
            </p:spPr>
            <p:txBody>
              <a:bodyPr/>
              <a:lstStyle/>
              <a:p>
                <a:r>
                  <a:rPr lang="en-US">
                    <a:noFill/>
                  </a:rPr>
                  <a:t> </a:t>
                </a:r>
              </a:p>
            </p:txBody>
          </p:sp>
        </mc:Fallback>
      </mc:AlternateContent>
      <p:pic>
        <p:nvPicPr>
          <p:cNvPr id="4" name="Picture 5" descr="girl_-_happy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048000"/>
            <a:ext cx="2057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395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3344</TotalTime>
  <Words>1392</Words>
  <Application>Microsoft Office PowerPoint</Application>
  <PresentationFormat>On-screen Show (4:3)</PresentationFormat>
  <Paragraphs>304</Paragraphs>
  <Slides>62</Slides>
  <Notes>26</Notes>
  <HiddenSlides>0</HiddenSlides>
  <MMClips>0</MMClips>
  <ScaleCrop>false</ScaleCrop>
  <HeadingPairs>
    <vt:vector size="8" baseType="variant">
      <vt:variant>
        <vt:lpstr>Fonts Used</vt:lpstr>
      </vt:variant>
      <vt:variant>
        <vt:i4>23</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89" baseType="lpstr">
      <vt:lpstr>MS PGothic</vt:lpstr>
      <vt:lpstr>MS PGothic</vt:lpstr>
      <vt:lpstr>Yu Gothic</vt:lpstr>
      <vt:lpstr>Algerian</vt:lpstr>
      <vt:lpstr>Arial</vt:lpstr>
      <vt:lpstr>Arial Unicode MS</vt:lpstr>
      <vt:lpstr>Bodoni MT Black</vt:lpstr>
      <vt:lpstr>Bradley Hand ITC</vt:lpstr>
      <vt:lpstr>Calibri</vt:lpstr>
      <vt:lpstr>Calibri Light</vt:lpstr>
      <vt:lpstr>Cambria</vt:lpstr>
      <vt:lpstr>Cambria Math</vt:lpstr>
      <vt:lpstr>Century Gothic</vt:lpstr>
      <vt:lpstr>Chiller</vt:lpstr>
      <vt:lpstr>Colonna MT</vt:lpstr>
      <vt:lpstr>Comic Sans MS</vt:lpstr>
      <vt:lpstr>Fawn Script</vt:lpstr>
      <vt:lpstr>Forte</vt:lpstr>
      <vt:lpstr>Tahoma</vt:lpstr>
      <vt:lpstr>Tempus Sans ITC</vt:lpstr>
      <vt:lpstr>Times New Roman</vt:lpstr>
      <vt:lpstr>Trebuchet MS</vt:lpstr>
      <vt:lpstr>Wingdings</vt:lpstr>
      <vt:lpstr>Office Theme</vt:lpstr>
      <vt:lpstr>MathType 5.0 Equation</vt:lpstr>
      <vt:lpstr>Microsoft Equation 3.0</vt:lpstr>
      <vt:lpstr>Equation</vt:lpstr>
      <vt:lpstr> MWALIMU NYERERE MEMORIAL ACADEMY (MNMA – KARUME CUMPASS)   </vt:lpstr>
      <vt:lpstr>Basic numerical concepts in business mathematics </vt:lpstr>
      <vt:lpstr>OBJECTIVES</vt:lpstr>
      <vt:lpstr>What’s In A Number?</vt:lpstr>
      <vt:lpstr>Categories of Numbers in the REAL Number System</vt:lpstr>
      <vt:lpstr>Natural Numbers</vt:lpstr>
      <vt:lpstr>Whole Numbers</vt:lpstr>
      <vt:lpstr>Integers</vt:lpstr>
      <vt:lpstr>Rational Numbers</vt:lpstr>
      <vt:lpstr>Cont…..</vt:lpstr>
      <vt:lpstr>Irrational Numbers</vt:lpstr>
      <vt:lpstr>Cont…..</vt:lpstr>
      <vt:lpstr>Venn Diagram of REAL Number System</vt:lpstr>
      <vt:lpstr> Quiz: Working in Pairs- Discuss question  </vt:lpstr>
      <vt:lpstr>Consider whether the following statements are True or False?</vt:lpstr>
      <vt:lpstr>Student Activity                                Calculator Activity </vt:lpstr>
      <vt:lpstr>Cont……</vt:lpstr>
      <vt:lpstr>Cont…….</vt:lpstr>
      <vt:lpstr>Real Number System (ℝ)</vt:lpstr>
      <vt:lpstr>Student Activity  Classify all the following numbers as natural, integer, rational, irrational or real using the table below. List all that apply.</vt:lpstr>
      <vt:lpstr>Cont……</vt:lpstr>
      <vt:lpstr>PowerPoint Presentation</vt:lpstr>
      <vt:lpstr>PowerPoint Presentation</vt:lpstr>
      <vt:lpstr>PowerPoint Presentation</vt:lpstr>
      <vt:lpstr>Squares &amp; Square Roots</vt:lpstr>
      <vt:lpstr>Square Number</vt:lpstr>
      <vt:lpstr>Square Numbers</vt:lpstr>
      <vt:lpstr>Square Numbers </vt:lpstr>
      <vt:lpstr> Square Numbers </vt:lpstr>
      <vt:lpstr>Square Numbers</vt:lpstr>
      <vt:lpstr>Activity: Identify the following numbers as perfect squares or not.</vt:lpstr>
      <vt:lpstr>Activity: Identify the following numbers as perfect squares or not.</vt:lpstr>
      <vt:lpstr>Square Numbers</vt:lpstr>
      <vt:lpstr>Square Numbers</vt:lpstr>
      <vt:lpstr>Square Root</vt:lpstr>
      <vt:lpstr>Finding Square Roots </vt:lpstr>
      <vt:lpstr>Finding Square Roots </vt:lpstr>
      <vt:lpstr>Finding Square Roots </vt:lpstr>
      <vt:lpstr>Squares &amp;  Square Roots</vt:lpstr>
      <vt:lpstr> Estimating  Square Roots</vt:lpstr>
      <vt:lpstr> Estimating  Square Roots</vt:lpstr>
      <vt:lpstr> Estimating  Square Roots</vt:lpstr>
      <vt:lpstr> Estimating  Square Roots</vt:lpstr>
      <vt:lpstr> Estimating  Square Roots</vt:lpstr>
      <vt:lpstr> Estimating  Square Roots</vt:lpstr>
      <vt:lpstr> Estimating  Square Roots</vt:lpstr>
      <vt:lpstr> Estimating  Square Roots</vt:lpstr>
      <vt:lpstr> Estimating  Square Roots</vt:lpstr>
      <vt:lpstr> Estimating  Square Roots</vt:lpstr>
      <vt:lpstr> Estimating  Square Roots</vt:lpstr>
      <vt:lpstr>PowerPoint Presentation</vt:lpstr>
      <vt:lpstr>PowerPoint Presentation</vt:lpstr>
      <vt:lpstr>PowerPoint Presentation</vt:lpstr>
      <vt:lpstr>Cube Root Vocabulary</vt:lpstr>
      <vt:lpstr>PowerPoint Presentation</vt:lpstr>
      <vt:lpstr>What are Perfect Cubes?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14</cp:revision>
  <dcterms:created xsi:type="dcterms:W3CDTF">2023-10-30T02:30:13Z</dcterms:created>
  <dcterms:modified xsi:type="dcterms:W3CDTF">2024-04-19T12:32:10Z</dcterms:modified>
</cp:coreProperties>
</file>