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Inter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Inter-Regular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98E0FC-934D-49FA-B4B8-9A4D666B4720}">
  <a:tblStyle styleId="{8C98E0FC-934D-49FA-B4B8-9A4D666B47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Inter-Regular-bold.fntdata"/><Relationship Id="rId21" Type="http://schemas.openxmlformats.org/officeDocument/2006/relationships/slide" Target="slides/slide16.xml"/><Relationship Id="rId43" Type="http://schemas.openxmlformats.org/officeDocument/2006/relationships/font" Target="fonts/Inter-Regular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db8c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db8c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1db8c3a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c1db8c3a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c1db8c3a5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c1db8c3a5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1db8c3a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1db8c3a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1db8c3a5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c1db8c3a5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c1db8c3a5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c1db8c3a5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c1db8c3a5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c1db8c3a5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c1db8c3a5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c1db8c3a5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c1db8c3a5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c1db8c3a5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c1db8c3a5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c1db8c3a5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c1db8c3a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c1db8c3a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c1db8c3a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c1db8c3a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c1db8c3a5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c1db8c3a5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c1db8c3a5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c1db8c3a5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c1db8c3a5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c1db8c3a5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c1db8c3a5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c1db8c3a5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ac1db8c3a5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ac1db8c3a5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ac1db8c3a5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ac1db8c3a5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c1db8c3a5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c1db8c3a5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c1db8c3a5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c1db8c3a5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1db8c3a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1db8c3a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1db8c3a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1db8c3a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1db8c3a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1db8c3a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c1db8c3a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c1db8c3a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1db8c3a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c1db8c3a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c1db8c3a5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c1db8c3a5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c1db8c3a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c1db8c3a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cikit-learn.org/stable/modules/generated/sklearn.cluster.KMeans.html#sklearn.cluster.KMeans" TargetMode="External"/><Relationship Id="rId5" Type="http://schemas.openxmlformats.org/officeDocument/2006/relationships/hyperlink" Target="https://scikit-learn.org/stable/modules/clustering.html#k-mea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5475" y="1710025"/>
            <a:ext cx="6478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K-Means</a:t>
            </a:r>
            <a:endParaRPr sz="40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735477" y="2457600"/>
            <a:ext cx="62217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Clustering</a:t>
            </a:r>
            <a:endParaRPr sz="25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1 - Initialize K clusters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805450" y="2107550"/>
            <a:ext cx="3533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latin typeface="Inter"/>
                <a:ea typeface="Inter"/>
                <a:cs typeface="Inter"/>
                <a:sym typeface="Inter"/>
              </a:rPr>
              <a:t>K =</a:t>
            </a:r>
            <a:r>
              <a:rPr lang="fr" sz="4800">
                <a:latin typeface="Inter"/>
                <a:ea typeface="Inter"/>
                <a:cs typeface="Inter"/>
                <a:sym typeface="Inter"/>
              </a:rPr>
              <a:t> 3</a:t>
            </a:r>
            <a:endParaRPr sz="4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2 - Calculate </a:t>
            </a: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centroïds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3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" name="Google Shape;225;p23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354850" y="24404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3339900" y="32434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3974250" y="25928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3 - Assign data points to the closest centroid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p24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p24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354850" y="24404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3339900" y="32434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3974250" y="25928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2 - Calculate centroids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" name="Google Shape;275;p25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2354850" y="24404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3339900" y="32434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3974250" y="25928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3593250" y="25928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5"/>
          <p:cNvCxnSpPr>
            <a:endCxn id="291" idx="3"/>
          </p:cNvCxnSpPr>
          <p:nvPr/>
        </p:nvCxnSpPr>
        <p:spPr>
          <a:xfrm rot="10800000">
            <a:off x="3791550" y="2676689"/>
            <a:ext cx="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/>
          <p:nvPr/>
        </p:nvSpPr>
        <p:spPr>
          <a:xfrm>
            <a:off x="3708525" y="32606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25"/>
          <p:cNvCxnSpPr>
            <a:stCxn id="289" idx="3"/>
            <a:endCxn id="293" idx="1"/>
          </p:cNvCxnSpPr>
          <p:nvPr/>
        </p:nvCxnSpPr>
        <p:spPr>
          <a:xfrm>
            <a:off x="3538200" y="3327289"/>
            <a:ext cx="1704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5"/>
          <p:cNvSpPr/>
          <p:nvPr/>
        </p:nvSpPr>
        <p:spPr>
          <a:xfrm>
            <a:off x="2354850" y="31967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5"/>
          <p:cNvCxnSpPr>
            <a:stCxn id="288" idx="2"/>
            <a:endCxn id="295" idx="0"/>
          </p:cNvCxnSpPr>
          <p:nvPr/>
        </p:nvCxnSpPr>
        <p:spPr>
          <a:xfrm>
            <a:off x="2454000" y="2608139"/>
            <a:ext cx="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3 - Assign data points to the closest centroid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6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5" name="Google Shape;305;p26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6" name="Google Shape;306;p26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3593250" y="25928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3708525" y="3260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354850" y="31967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2 - Calculate centroids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327" name="Google Shape;3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27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" name="Google Shape;330;p27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1" name="Google Shape;331;p27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3593250" y="25928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3708525" y="3260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2354850" y="31967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2553150" y="34283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7"/>
          <p:cNvCxnSpPr>
            <a:stCxn id="346" idx="2"/>
            <a:endCxn id="347" idx="1"/>
          </p:cNvCxnSpPr>
          <p:nvPr/>
        </p:nvCxnSpPr>
        <p:spPr>
          <a:xfrm>
            <a:off x="2454000" y="3364439"/>
            <a:ext cx="993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7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7"/>
          <p:cNvCxnSpPr>
            <a:endCxn id="349" idx="0"/>
          </p:cNvCxnSpPr>
          <p:nvPr/>
        </p:nvCxnSpPr>
        <p:spPr>
          <a:xfrm flipH="1" rot="10800000">
            <a:off x="3807600" y="3141639"/>
            <a:ext cx="1401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7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7"/>
          <p:cNvCxnSpPr>
            <a:stCxn id="344" idx="2"/>
            <a:endCxn id="351" idx="2"/>
          </p:cNvCxnSpPr>
          <p:nvPr/>
        </p:nvCxnSpPr>
        <p:spPr>
          <a:xfrm rot="10800000">
            <a:off x="3477000" y="2739539"/>
            <a:ext cx="2154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3 - Assign data points to the closest centroid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358" name="Google Shape;3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8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1" name="Google Shape;361;p28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2" name="Google Shape;362;p28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2553150" y="34283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Step 4 - Get our K clusters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29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29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29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2553150" y="34283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2053875" y="2978700"/>
            <a:ext cx="1108800" cy="105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3010350" y="2186787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3582900" y="2882137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/>
          <p:nvPr>
            <p:ph type="title"/>
          </p:nvPr>
        </p:nvSpPr>
        <p:spPr>
          <a:xfrm>
            <a:off x="1040275" y="1702750"/>
            <a:ext cx="60975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How to get the optimal number K?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Two methods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17" name="Google Shape;417;p31"/>
          <p:cNvSpPr txBox="1"/>
          <p:nvPr>
            <p:ph idx="4294967295" type="ctrTitle"/>
          </p:nvPr>
        </p:nvSpPr>
        <p:spPr>
          <a:xfrm>
            <a:off x="897378" y="1996400"/>
            <a:ext cx="64953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Elbow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 =&gt; Check if data points within a cluster are close from their centroid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18" name="Google Shape;418;p31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 txBox="1"/>
          <p:nvPr>
            <p:ph idx="4294967295" type="ctrTitle"/>
          </p:nvPr>
        </p:nvSpPr>
        <p:spPr>
          <a:xfrm>
            <a:off x="886790" y="2993775"/>
            <a:ext cx="6266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Silhouette</a:t>
            </a: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=&gt; Check if clusters are far from each other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20" name="Google Shape;420;p31"/>
          <p:cNvSpPr/>
          <p:nvPr/>
        </p:nvSpPr>
        <p:spPr>
          <a:xfrm rot="-355994">
            <a:off x="549264" y="3236984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Machine Learning types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625" y="1071909"/>
            <a:ext cx="5201692" cy="352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Elbow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32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32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2" name="Google Shape;432;p32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>
            <a:off x="2553150" y="34283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2053875" y="2978700"/>
            <a:ext cx="1108800" cy="105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3010350" y="2186787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3543750" y="2848762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5291175" y="1319000"/>
            <a:ext cx="377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Inter"/>
                <a:ea typeface="Inter"/>
                <a:cs typeface="Inter"/>
                <a:sym typeface="Inter"/>
              </a:rPr>
              <a:t>WCSS = D(    ,      ) + </a:t>
            </a:r>
            <a:r>
              <a:rPr lang="fr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D(     ,      ) + D(    ,      )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D() is the square distance from each data point to its centroid.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6243050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6558575" y="1442400"/>
            <a:ext cx="156600" cy="16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7178675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8191025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7514925" y="1442400"/>
            <a:ext cx="156600" cy="16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8471275" y="1442400"/>
            <a:ext cx="156600" cy="16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Elbow - WCSS with 1 cluster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463" name="Google Shape;4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p33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6" name="Google Shape;466;p33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7" name="Google Shape;467;p33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3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3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3086550" y="30501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1906950" y="2074850"/>
            <a:ext cx="2709900" cy="226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5291175" y="1319000"/>
            <a:ext cx="3522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WCSS = D(    ,      )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D() is the square distance from each data point to its centroid.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6319250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>
            <a:off x="6625850" y="1442400"/>
            <a:ext cx="156600" cy="16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Elbow - WCSS with 3 clusters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490" name="Google Shape;4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4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" name="Google Shape;493;p34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4" name="Google Shape;494;p34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4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4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4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"/>
          <p:cNvSpPr/>
          <p:nvPr/>
        </p:nvSpPr>
        <p:spPr>
          <a:xfrm>
            <a:off x="2553150" y="34283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2053875" y="2978700"/>
            <a:ext cx="1108800" cy="1054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010350" y="2186787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3543750" y="2848762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 txBox="1"/>
          <p:nvPr/>
        </p:nvSpPr>
        <p:spPr>
          <a:xfrm>
            <a:off x="5291175" y="1319000"/>
            <a:ext cx="377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Inter"/>
                <a:ea typeface="Inter"/>
                <a:cs typeface="Inter"/>
                <a:sym typeface="Inter"/>
              </a:rPr>
              <a:t>WCSS = D(    ,      ) + </a:t>
            </a:r>
            <a:r>
              <a:rPr lang="fr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D(     ,      ) + D(    ,      )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D() is the square distance from each data point to its centroid.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6243050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6558575" y="1442400"/>
            <a:ext cx="156600" cy="16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78675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8191025" y="1417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7514925" y="1442400"/>
            <a:ext cx="156600" cy="16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8471275" y="1442400"/>
            <a:ext cx="156600" cy="16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Elbow - WCSS with 4 clusters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25" name="Google Shape;5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35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35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9" name="Google Shape;529;p35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2433325" y="3641639"/>
            <a:ext cx="198300" cy="16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5"/>
          <p:cNvSpPr/>
          <p:nvPr/>
        </p:nvSpPr>
        <p:spPr>
          <a:xfrm>
            <a:off x="3848550" y="3141639"/>
            <a:ext cx="198300" cy="167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3378000" y="2571939"/>
            <a:ext cx="198300" cy="167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/>
          <p:nvPr/>
        </p:nvSpPr>
        <p:spPr>
          <a:xfrm>
            <a:off x="2021700" y="3522651"/>
            <a:ext cx="1108800" cy="41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5"/>
          <p:cNvSpPr/>
          <p:nvPr/>
        </p:nvSpPr>
        <p:spPr>
          <a:xfrm>
            <a:off x="3010350" y="2186787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/>
          <p:nvPr/>
        </p:nvSpPr>
        <p:spPr>
          <a:xfrm>
            <a:off x="3582900" y="2848762"/>
            <a:ext cx="882000" cy="839100"/>
          </a:xfrm>
          <a:prstGeom prst="ellipse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6246725" y="15413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6567825" y="1565750"/>
            <a:ext cx="156600" cy="160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7200450" y="15413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7543925" y="1565750"/>
            <a:ext cx="156600" cy="16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2553150" y="3181539"/>
            <a:ext cx="198300" cy="167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1F43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/>
          <p:cNvSpPr/>
          <p:nvPr/>
        </p:nvSpPr>
        <p:spPr>
          <a:xfrm>
            <a:off x="2370450" y="2872575"/>
            <a:ext cx="533400" cy="650100"/>
          </a:xfrm>
          <a:prstGeom prst="ellipse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/>
          <p:cNvSpPr/>
          <p:nvPr/>
        </p:nvSpPr>
        <p:spPr>
          <a:xfrm>
            <a:off x="5579050" y="172655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/>
          <p:cNvSpPr/>
          <p:nvPr/>
        </p:nvSpPr>
        <p:spPr>
          <a:xfrm>
            <a:off x="5871150" y="1751000"/>
            <a:ext cx="156600" cy="16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8198300" y="15413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5305675" y="1448350"/>
            <a:ext cx="377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Inter"/>
                <a:ea typeface="Inter"/>
                <a:cs typeface="Inter"/>
                <a:sym typeface="Inter"/>
              </a:rPr>
              <a:t>WCSS = D(    ,      ) + </a:t>
            </a:r>
            <a:r>
              <a:rPr lang="fr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D(     ,      ) + D(    ,      ) + D(    ,     )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D() is the square distance from each data point to its centroid.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8520025" y="1565750"/>
            <a:ext cx="156600" cy="16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Elbow - WCSS with 4 clusters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64" name="Google Shape;5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36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7" name="Google Shape;567;p36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8" name="Google Shape;568;p36"/>
          <p:cNvSpPr txBox="1"/>
          <p:nvPr/>
        </p:nvSpPr>
        <p:spPr>
          <a:xfrm>
            <a:off x="5291175" y="1319000"/>
            <a:ext cx="377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The more clusters we get the less different the inertia (WCSS) is going to be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9" name="Google Shape;569;p36"/>
          <p:cNvSpPr txBox="1"/>
          <p:nvPr/>
        </p:nvSpPr>
        <p:spPr>
          <a:xfrm>
            <a:off x="1475000" y="1319000"/>
            <a:ext cx="986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WCSS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36"/>
          <p:cNvSpPr txBox="1"/>
          <p:nvPr/>
        </p:nvSpPr>
        <p:spPr>
          <a:xfrm>
            <a:off x="6016250" y="3728100"/>
            <a:ext cx="14550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# Clusters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71" name="Google Shape;571;p36"/>
          <p:cNvCxnSpPr/>
          <p:nvPr/>
        </p:nvCxnSpPr>
        <p:spPr>
          <a:xfrm>
            <a:off x="2249300" y="1779900"/>
            <a:ext cx="212100" cy="1179900"/>
          </a:xfrm>
          <a:prstGeom prst="straightConnector1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2" name="Google Shape;572;p36"/>
          <p:cNvCxnSpPr/>
          <p:nvPr/>
        </p:nvCxnSpPr>
        <p:spPr>
          <a:xfrm>
            <a:off x="2470525" y="2950550"/>
            <a:ext cx="322500" cy="470100"/>
          </a:xfrm>
          <a:prstGeom prst="straightConnector1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3" name="Google Shape;573;p36"/>
          <p:cNvCxnSpPr/>
          <p:nvPr/>
        </p:nvCxnSpPr>
        <p:spPr>
          <a:xfrm>
            <a:off x="2793150" y="3420650"/>
            <a:ext cx="746700" cy="119700"/>
          </a:xfrm>
          <a:prstGeom prst="straightConnector1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4" name="Google Shape;574;p36"/>
          <p:cNvCxnSpPr/>
          <p:nvPr/>
        </p:nvCxnSpPr>
        <p:spPr>
          <a:xfrm>
            <a:off x="3558225" y="3531250"/>
            <a:ext cx="663600" cy="18600"/>
          </a:xfrm>
          <a:prstGeom prst="straightConnector1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5" name="Google Shape;575;p36"/>
          <p:cNvCxnSpPr/>
          <p:nvPr/>
        </p:nvCxnSpPr>
        <p:spPr>
          <a:xfrm flipH="1" rot="10800000">
            <a:off x="4221825" y="3535900"/>
            <a:ext cx="1143000" cy="9300"/>
          </a:xfrm>
          <a:prstGeom prst="straightConnector1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Silhouette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581" name="Google Shape;5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475" y="1405362"/>
            <a:ext cx="3095200" cy="17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7"/>
          <p:cNvSpPr txBox="1"/>
          <p:nvPr/>
        </p:nvSpPr>
        <p:spPr>
          <a:xfrm>
            <a:off x="512400" y="3467700"/>
            <a:ext cx="80679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Where</a:t>
            </a:r>
            <a:r>
              <a:rPr lang="fr"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a →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average distance from all data points in the same cluster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b → </a:t>
            </a:r>
            <a:r>
              <a:rPr lang="fr" sz="16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average distance from all data points in the closest cluster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Silhouette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90" name="Google Shape;590;p38"/>
          <p:cNvSpPr txBox="1"/>
          <p:nvPr>
            <p:ph idx="4294967295" type="ctrTitle"/>
          </p:nvPr>
        </p:nvSpPr>
        <p:spPr>
          <a:xfrm>
            <a:off x="897378" y="1996400"/>
            <a:ext cx="64953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Close to 0 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=&gt; Clusters are close from each other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1" name="Google Shape;591;p38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 txBox="1"/>
          <p:nvPr>
            <p:ph idx="4294967295" type="ctrTitle"/>
          </p:nvPr>
        </p:nvSpPr>
        <p:spPr>
          <a:xfrm>
            <a:off x="897377" y="2529500"/>
            <a:ext cx="6266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Close to 1 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=&gt; Clusters are far from each other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38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b="1" sz="5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01" name="Google Shape;6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9"/>
          <p:cNvSpPr txBox="1"/>
          <p:nvPr>
            <p:ph idx="4294967295" type="ctrTitle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See you in the next course</a:t>
            </a:r>
            <a:endParaRPr sz="24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603" name="Google Shape;6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Unsupervised Learning usecases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897378" y="1996400"/>
            <a:ext cx="64953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Dimensionality Reduction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 =&gt; Compress datasets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897377" y="2529500"/>
            <a:ext cx="6266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Clustering </a:t>
            </a:r>
            <a:r>
              <a:rPr lang="fr" sz="2000">
                <a:solidFill>
                  <a:srgbClr val="4B5258"/>
                </a:solidFill>
                <a:latin typeface="Inter-Regular"/>
                <a:ea typeface="Inter-Regular"/>
                <a:cs typeface="Inter-Regular"/>
                <a:sym typeface="Inter-Regular"/>
              </a:rPr>
              <a:t>=&gt; Divide data into meaningful groups</a:t>
            </a:r>
            <a:endParaRPr sz="2000">
              <a:solidFill>
                <a:srgbClr val="4B5258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Supervised vs Unsupervised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248350" y="22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{8C98E0FC-934D-49FA-B4B8-9A4D666B4720}</a:tableStyleId>
              </a:tblPr>
              <a:tblGrid>
                <a:gridCol w="1080875"/>
                <a:gridCol w="1080875"/>
                <a:gridCol w="1080875"/>
              </a:tblGrid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X1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X2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x1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x2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y1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xn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xn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yn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5" name="Google Shape;85;p16"/>
          <p:cNvSpPr/>
          <p:nvPr/>
        </p:nvSpPr>
        <p:spPr>
          <a:xfrm rot="-5400000">
            <a:off x="1205250" y="1333600"/>
            <a:ext cx="287700" cy="140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329225" y="1648650"/>
            <a:ext cx="1616700" cy="209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100000" name="adj5"/>
            </a:avLst>
          </a:prstGeom>
          <a:solidFill>
            <a:srgbClr val="00DB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1716375" y="1325300"/>
            <a:ext cx="8424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Predict</a:t>
            </a:r>
            <a:endParaRPr b="1" sz="12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5478550" y="22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{8C98E0FC-934D-49FA-B4B8-9A4D666B4720}</a:tableStyleId>
              </a:tblPr>
              <a:tblGrid>
                <a:gridCol w="1080875"/>
                <a:gridCol w="1080875"/>
                <a:gridCol w="1080875"/>
              </a:tblGrid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X1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X2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Y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x1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x2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y1</a:t>
                      </a:r>
                      <a:endParaRPr i="1"/>
                    </a:p>
                  </a:txBody>
                  <a:tcPr marT="91425" marB="91425" marR="91425" marL="91425" anchor="ctr">
                    <a:lnT cap="flat" cmpd="sng" w="28575">
                      <a:solidFill>
                        <a:srgbClr val="1F435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...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xn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xn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/>
                        <a:t>yn</a:t>
                      </a:r>
                      <a:endParaRPr i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4221150" y="3023700"/>
            <a:ext cx="7017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1F4352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endParaRPr b="1" sz="2500">
              <a:solidFill>
                <a:srgbClr val="00DBD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7507800" y="1895225"/>
            <a:ext cx="1289400" cy="262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7517550" y="1855550"/>
            <a:ext cx="1428300" cy="271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Supervised vs Unsupervised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7"/>
          <p:cNvCxnSpPr/>
          <p:nvPr/>
        </p:nvCxnSpPr>
        <p:spPr>
          <a:xfrm flipH="1" rot="10800000">
            <a:off x="956975" y="1563525"/>
            <a:ext cx="144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 flipH="1" rot="10800000">
            <a:off x="964250" y="4175025"/>
            <a:ext cx="27132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/>
          <p:nvPr/>
        </p:nvSpPr>
        <p:spPr>
          <a:xfrm>
            <a:off x="1744700" y="29139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814200" y="2521175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/>
          <p:nvPr/>
        </p:nvCxnSpPr>
        <p:spPr>
          <a:xfrm>
            <a:off x="1827525" y="2216375"/>
            <a:ext cx="1356600" cy="1509000"/>
          </a:xfrm>
          <a:prstGeom prst="straightConnector1">
            <a:avLst/>
          </a:prstGeom>
          <a:noFill/>
          <a:ln cap="flat" cmpd="sng" w="19050">
            <a:solidFill>
              <a:srgbClr val="6D53F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/>
          <p:nvPr/>
        </p:nvSpPr>
        <p:spPr>
          <a:xfrm>
            <a:off x="1897100" y="30663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1698800" y="32187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374875" y="3334825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827525" y="3472725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966600" y="2673575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119000" y="2521175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716325" y="2827213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184125" y="2883875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022300" y="4356150"/>
            <a:ext cx="2597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Supervised classification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flipH="1" rot="10800000">
            <a:off x="5317050" y="1563525"/>
            <a:ext cx="144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 rot="10800000">
            <a:off x="5324325" y="4175025"/>
            <a:ext cx="27132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6104775" y="29139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7638575" y="2750400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257175" y="30663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058875" y="3218700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734950" y="3334825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187600" y="3472725"/>
            <a:ext cx="198300" cy="209700"/>
          </a:xfrm>
          <a:prstGeom prst="mathPlus">
            <a:avLst>
              <a:gd fmla="val 23520" name="adj1"/>
            </a:avLst>
          </a:prstGeom>
          <a:solidFill>
            <a:srgbClr val="FF6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790975" y="2902800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943375" y="2750400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540700" y="3056438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8008500" y="3113100"/>
            <a:ext cx="137700" cy="174000"/>
          </a:xfrm>
          <a:prstGeom prst="diamond">
            <a:avLst/>
          </a:prstGeom>
          <a:solidFill>
            <a:srgbClr val="00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2375" y="4356150"/>
            <a:ext cx="2597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Unsupervised Clustering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455475" y="1795600"/>
            <a:ext cx="137700" cy="137700"/>
          </a:xfrm>
          <a:prstGeom prst="donut">
            <a:avLst>
              <a:gd fmla="val 25000" name="adj"/>
            </a:avLst>
          </a:prstGeom>
          <a:solidFill>
            <a:srgbClr val="FEA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607875" y="1948000"/>
            <a:ext cx="137700" cy="137700"/>
          </a:xfrm>
          <a:prstGeom prst="donut">
            <a:avLst>
              <a:gd fmla="val 25000" name="adj"/>
            </a:avLst>
          </a:prstGeom>
          <a:solidFill>
            <a:srgbClr val="FEA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760275" y="2100400"/>
            <a:ext cx="137700" cy="137700"/>
          </a:xfrm>
          <a:prstGeom prst="donut">
            <a:avLst>
              <a:gd fmla="val 25000" name="adj"/>
            </a:avLst>
          </a:prstGeom>
          <a:solidFill>
            <a:srgbClr val="FEA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897975" y="1810300"/>
            <a:ext cx="137700" cy="137700"/>
          </a:xfrm>
          <a:prstGeom prst="donut">
            <a:avLst>
              <a:gd fmla="val 25000" name="adj"/>
            </a:avLst>
          </a:prstGeom>
          <a:solidFill>
            <a:srgbClr val="FEA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796650" y="1948000"/>
            <a:ext cx="137700" cy="137700"/>
          </a:xfrm>
          <a:prstGeom prst="donut">
            <a:avLst>
              <a:gd fmla="val 25000" name="adj"/>
            </a:avLst>
          </a:prstGeom>
          <a:solidFill>
            <a:srgbClr val="FEA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628675" y="2750400"/>
            <a:ext cx="1058700" cy="1080900"/>
          </a:xfrm>
          <a:prstGeom prst="ellipse">
            <a:avLst/>
          </a:prstGeom>
          <a:noFill/>
          <a:ln cap="flat" cmpd="sng" w="19050">
            <a:solidFill>
              <a:srgbClr val="FF62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326675" y="2478300"/>
            <a:ext cx="1058700" cy="1080900"/>
          </a:xfrm>
          <a:prstGeom prst="ellipse">
            <a:avLst/>
          </a:prstGeom>
          <a:noFill/>
          <a:ln cap="flat" cmpd="sng" w="19050">
            <a:solidFill>
              <a:srgbClr val="00DB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257175" y="1483875"/>
            <a:ext cx="1058700" cy="1080900"/>
          </a:xfrm>
          <a:prstGeom prst="ellipse">
            <a:avLst/>
          </a:prstGeom>
          <a:noFill/>
          <a:ln cap="flat" cmpd="sng" w="19050">
            <a:solidFill>
              <a:srgbClr val="FEAF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015375" y="3879150"/>
            <a:ext cx="681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629D"/>
                </a:solidFill>
                <a:latin typeface="Inter"/>
                <a:ea typeface="Inter"/>
                <a:cs typeface="Inter"/>
                <a:sym typeface="Inter"/>
              </a:rPr>
              <a:t>CLUSTER 1</a:t>
            </a:r>
            <a:endParaRPr sz="700">
              <a:solidFill>
                <a:srgbClr val="FF629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736400" y="3647625"/>
            <a:ext cx="681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0DBD0"/>
                </a:solidFill>
                <a:latin typeface="Inter"/>
                <a:ea typeface="Inter"/>
                <a:cs typeface="Inter"/>
                <a:sym typeface="Inter"/>
              </a:rPr>
              <a:t>CLUSTER 2</a:t>
            </a:r>
            <a:endParaRPr sz="700">
              <a:solidFill>
                <a:srgbClr val="00DBD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366475" y="1810300"/>
            <a:ext cx="681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EAF88"/>
                </a:solidFill>
                <a:latin typeface="Inter"/>
                <a:ea typeface="Inter"/>
                <a:cs typeface="Inter"/>
                <a:sym typeface="Inter"/>
              </a:rPr>
              <a:t>CLUSTER 3</a:t>
            </a:r>
            <a:endParaRPr sz="700">
              <a:solidFill>
                <a:srgbClr val="FEAF8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K-Means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K-Means Algorithm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idx="4294967295" type="ctrTitle"/>
          </p:nvPr>
        </p:nvSpPr>
        <p:spPr>
          <a:xfrm>
            <a:off x="896404" y="1762388"/>
            <a:ext cx="73512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i="1" lang="fr" sz="1800">
                <a:solidFill>
                  <a:srgbClr val="2878A2"/>
                </a:solidFill>
                <a:highlight>
                  <a:srgbClr val="FFFFFF"/>
                </a:highlight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KMeans</a:t>
            </a:r>
            <a:r>
              <a:rPr i="1" lang="fr" sz="18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algorithm clusters data by trying to </a:t>
            </a:r>
            <a:r>
              <a:rPr b="1" i="1" lang="fr" sz="18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separate samples in n groups</a:t>
            </a:r>
            <a:r>
              <a:rPr i="1" lang="fr" sz="18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of equal variance, minimizing a criterion known as the </a:t>
            </a:r>
            <a:r>
              <a:rPr b="1" i="1" lang="fr" sz="1800">
                <a:solidFill>
                  <a:srgbClr val="212529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inertia or within-cluster sum-of-squares</a:t>
            </a:r>
            <a:endParaRPr b="1" i="1" sz="1800">
              <a:solidFill>
                <a:srgbClr val="1F435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041600" y="4480775"/>
            <a:ext cx="210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Source: </a:t>
            </a:r>
            <a:r>
              <a:rPr lang="fr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Sklearn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K-Means Algorithm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20"/>
          <p:cNvCxnSpPr/>
          <p:nvPr/>
        </p:nvCxnSpPr>
        <p:spPr>
          <a:xfrm flipH="1" rot="10800000">
            <a:off x="1864700" y="1627350"/>
            <a:ext cx="9900" cy="2310900"/>
          </a:xfrm>
          <a:prstGeom prst="straightConnector1">
            <a:avLst/>
          </a:prstGeom>
          <a:noFill/>
          <a:ln cap="flat" cmpd="sng" w="28575">
            <a:solidFill>
              <a:srgbClr val="1F435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20"/>
          <p:cNvCxnSpPr/>
          <p:nvPr/>
        </p:nvCxnSpPr>
        <p:spPr>
          <a:xfrm flipH="1" rot="10800000">
            <a:off x="1884525" y="3928350"/>
            <a:ext cx="40761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20"/>
          <p:cNvSpPr/>
          <p:nvPr/>
        </p:nvSpPr>
        <p:spPr>
          <a:xfrm>
            <a:off x="21721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476950" y="36177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553150" y="3312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857950" y="3541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553150" y="30081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0771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848550" y="34653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619950" y="3160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3924750" y="2931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162750" y="24747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391350" y="27033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3391350" y="23985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543750" y="2550950"/>
            <a:ext cx="198300" cy="209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986850" y="2822525"/>
            <a:ext cx="1298100" cy="1249500"/>
          </a:xfrm>
          <a:prstGeom prst="ellipse">
            <a:avLst/>
          </a:prstGeom>
          <a:noFill/>
          <a:ln cap="flat" cmpd="sng" w="28575">
            <a:solidFill>
              <a:srgbClr val="FF62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010350" y="2156976"/>
            <a:ext cx="838200" cy="806700"/>
          </a:xfrm>
          <a:prstGeom prst="ellipse">
            <a:avLst/>
          </a:prstGeom>
          <a:noFill/>
          <a:ln cap="flat" cmpd="sng" w="28575">
            <a:solidFill>
              <a:srgbClr val="FEAF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543750" y="2918976"/>
            <a:ext cx="838200" cy="806700"/>
          </a:xfrm>
          <a:prstGeom prst="ellipse">
            <a:avLst/>
          </a:prstGeom>
          <a:noFill/>
          <a:ln cap="flat" cmpd="sng" w="28575">
            <a:solidFill>
              <a:srgbClr val="00DB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>
            <a:off x="2717600" y="3491950"/>
            <a:ext cx="20820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8" name="Google Shape;178;p20"/>
          <p:cNvCxnSpPr/>
          <p:nvPr/>
        </p:nvCxnSpPr>
        <p:spPr>
          <a:xfrm flipH="1" rot="10800000">
            <a:off x="2648175" y="3114925"/>
            <a:ext cx="297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2340750" y="3650625"/>
            <a:ext cx="2082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0" name="Google Shape;180;p20"/>
          <p:cNvCxnSpPr/>
          <p:nvPr/>
        </p:nvCxnSpPr>
        <p:spPr>
          <a:xfrm flipH="1" rot="10800000">
            <a:off x="2588675" y="3412700"/>
            <a:ext cx="7950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5890125" y="1324050"/>
            <a:ext cx="28512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WCSS =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C = clusters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µ = mean within a given cluster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nter"/>
                <a:ea typeface="Inter"/>
                <a:cs typeface="Inter"/>
                <a:sym typeface="Inter"/>
              </a:rPr>
              <a:t>x = data point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775" y="1174278"/>
            <a:ext cx="2380700" cy="74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-Regular"/>
                <a:ea typeface="Inter-Regular"/>
                <a:cs typeface="Inter-Regular"/>
                <a:sym typeface="Inter-Regular"/>
              </a:rPr>
              <a:t>Process</a:t>
            </a:r>
            <a:endParaRPr sz="2500">
              <a:solidFill>
                <a:srgbClr val="0E3449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191" name="Google Shape;191;p21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Initialize K clusters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195" name="Google Shape;195;p21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Calculate centroids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199" name="Google Shape;199;p21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Assign each data points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2" name="Google Shape;202;p21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203" name="Google Shape;203;p21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1F887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1F887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Get your K-clusters</a:t>
              </a:r>
              <a:endParaRPr b="1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06" name="Google Shape;206;p21"/>
          <p:cNvCxnSpPr/>
          <p:nvPr/>
        </p:nvCxnSpPr>
        <p:spPr>
          <a:xfrm rot="10800000">
            <a:off x="2895221" y="3630100"/>
            <a:ext cx="1456800" cy="900"/>
          </a:xfrm>
          <a:prstGeom prst="straightConnector1">
            <a:avLst/>
          </a:prstGeom>
          <a:noFill/>
          <a:ln cap="flat" cmpd="sng" w="19050">
            <a:solidFill>
              <a:srgbClr val="1F4352"/>
            </a:solidFill>
            <a:prstDash val="dash"/>
            <a:round/>
            <a:headEnd len="med" w="med" type="stealth"/>
            <a:tailEnd len="med" w="med" type="none"/>
          </a:ln>
        </p:spPr>
      </p:cxnSp>
      <p:cxnSp>
        <p:nvCxnSpPr>
          <p:cNvPr id="207" name="Google Shape;207;p21"/>
          <p:cNvCxnSpPr/>
          <p:nvPr/>
        </p:nvCxnSpPr>
        <p:spPr>
          <a:xfrm rot="10800000">
            <a:off x="4647821" y="1420300"/>
            <a:ext cx="1456800" cy="900"/>
          </a:xfrm>
          <a:prstGeom prst="straightConnector1">
            <a:avLst/>
          </a:prstGeom>
          <a:noFill/>
          <a:ln cap="flat" cmpd="sng" w="19050">
            <a:solidFill>
              <a:srgbClr val="1F435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