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60"/>
  </p:normalViewPr>
  <p:slideViewPr>
    <p:cSldViewPr snapToGrid="0">
      <p:cViewPr>
        <p:scale>
          <a:sx n="67" d="100"/>
          <a:sy n="67" d="100"/>
        </p:scale>
        <p:origin x="1010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5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0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4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0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989561-61A2-4789-92B0-C66F5647AE0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AB53A1-2694-45DB-80FB-76F4C0835B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1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A6F9-D215-47FB-ADB1-DC6BF7894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Charting the Islands: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4BB64-CAAB-4CBB-A36A-418E3573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Clustering Hawaiian Geographies</a:t>
            </a:r>
          </a:p>
        </p:txBody>
      </p:sp>
    </p:spTree>
    <p:extLst>
      <p:ext uri="{BB962C8B-B14F-4D97-AF65-F5344CB8AC3E}">
        <p14:creationId xmlns:p14="http://schemas.microsoft.com/office/powerpoint/2010/main" val="307067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7B83-E941-4CF9-A625-1849297E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the communities, know how to 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DA19-5665-4F0D-AF3E-5198F242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dirty="0"/>
              <a:t>Utility companies are facing increased operating costs across the country as they repair or replace old infrastructure, invest in green energy, or encounter demographic shifts in their communities.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dirty="0"/>
              <a:t>But increased monthly bills can be particularly difficult for low-income communities.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dirty="0"/>
              <a:t>Hawaii poses a unique challenge as a diverse island chain, with communities divided both by socioeconomics and exceptional geographical divides (literally, islands).</a:t>
            </a:r>
          </a:p>
          <a:p>
            <a:pPr marL="461963" lvl="1" indent="-461963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61963" lvl="1" indent="-461963">
              <a:buFont typeface="Wingdings" panose="05000000000000000000" pitchFamily="2" charset="2"/>
              <a:buChar char="Ø"/>
            </a:pPr>
            <a:r>
              <a:rPr lang="en-US" sz="2400" dirty="0"/>
              <a:t>Which communities are most financially vulnerable? Which communities rely more on certain utilities? Which communities are similar in these respects?</a:t>
            </a:r>
          </a:p>
        </p:txBody>
      </p:sp>
    </p:spTree>
    <p:extLst>
      <p:ext uri="{BB962C8B-B14F-4D97-AF65-F5344CB8AC3E}">
        <p14:creationId xmlns:p14="http://schemas.microsoft.com/office/powerpoint/2010/main" val="268332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7B83-E941-4CF9-A625-1849297E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DA19-5665-4F0D-AF3E-5198F242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dirty="0"/>
              <a:t>Median household income, household composition, geographies (zip code, county, and state levels) were downloaded from the Census Bureau’s 2017 ACS estimates (Table S1901).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dirty="0"/>
              <a:t>Geolocation data was downloaded from the Hawaiian Statewide GIS Program.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dirty="0"/>
              <a:t>Venue data for each geography was collected from Foursquare.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dirty="0"/>
              <a:t>Zip codes that did not have Censure Bureau data were excluded.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dirty="0"/>
              <a:t>A total of 91 geographies with data were used: 1 state level, 5 counties, 85 zip codes.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dirty="0"/>
              <a:t>A total of 1565 venues were collected within the zip codes.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867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6A5D-CBA2-48CF-AA0B-B8DD44B4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Snapshot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98C84A-5CE7-4FE7-945C-5B611717C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508768"/>
              </p:ext>
            </p:extLst>
          </p:nvPr>
        </p:nvGraphicFramePr>
        <p:xfrm>
          <a:off x="1257300" y="1897380"/>
          <a:ext cx="9814562" cy="352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782">
                  <a:extLst>
                    <a:ext uri="{9D8B030D-6E8A-4147-A177-3AD203B41FA5}">
                      <a16:colId xmlns:a16="http://schemas.microsoft.com/office/drawing/2014/main" val="1107370508"/>
                    </a:ext>
                  </a:extLst>
                </a:gridCol>
                <a:gridCol w="692232">
                  <a:extLst>
                    <a:ext uri="{9D8B030D-6E8A-4147-A177-3AD203B41FA5}">
                      <a16:colId xmlns:a16="http://schemas.microsoft.com/office/drawing/2014/main" val="661251761"/>
                    </a:ext>
                  </a:extLst>
                </a:gridCol>
                <a:gridCol w="628707">
                  <a:extLst>
                    <a:ext uri="{9D8B030D-6E8A-4147-A177-3AD203B41FA5}">
                      <a16:colId xmlns:a16="http://schemas.microsoft.com/office/drawing/2014/main" val="4193524053"/>
                    </a:ext>
                  </a:extLst>
                </a:gridCol>
                <a:gridCol w="1020132">
                  <a:extLst>
                    <a:ext uri="{9D8B030D-6E8A-4147-A177-3AD203B41FA5}">
                      <a16:colId xmlns:a16="http://schemas.microsoft.com/office/drawing/2014/main" val="2984541803"/>
                    </a:ext>
                  </a:extLst>
                </a:gridCol>
                <a:gridCol w="1020132">
                  <a:extLst>
                    <a:ext uri="{9D8B030D-6E8A-4147-A177-3AD203B41FA5}">
                      <a16:colId xmlns:a16="http://schemas.microsoft.com/office/drawing/2014/main" val="2089894178"/>
                    </a:ext>
                  </a:extLst>
                </a:gridCol>
                <a:gridCol w="1020132">
                  <a:extLst>
                    <a:ext uri="{9D8B030D-6E8A-4147-A177-3AD203B41FA5}">
                      <a16:colId xmlns:a16="http://schemas.microsoft.com/office/drawing/2014/main" val="3052346885"/>
                    </a:ext>
                  </a:extLst>
                </a:gridCol>
                <a:gridCol w="689430">
                  <a:extLst>
                    <a:ext uri="{9D8B030D-6E8A-4147-A177-3AD203B41FA5}">
                      <a16:colId xmlns:a16="http://schemas.microsoft.com/office/drawing/2014/main" val="1683908105"/>
                    </a:ext>
                  </a:extLst>
                </a:gridCol>
                <a:gridCol w="764163">
                  <a:extLst>
                    <a:ext uri="{9D8B030D-6E8A-4147-A177-3AD203B41FA5}">
                      <a16:colId xmlns:a16="http://schemas.microsoft.com/office/drawing/2014/main" val="3205739303"/>
                    </a:ext>
                  </a:extLst>
                </a:gridCol>
                <a:gridCol w="826755">
                  <a:extLst>
                    <a:ext uri="{9D8B030D-6E8A-4147-A177-3AD203B41FA5}">
                      <a16:colId xmlns:a16="http://schemas.microsoft.com/office/drawing/2014/main" val="576439551"/>
                    </a:ext>
                  </a:extLst>
                </a:gridCol>
                <a:gridCol w="841702">
                  <a:extLst>
                    <a:ext uri="{9D8B030D-6E8A-4147-A177-3AD203B41FA5}">
                      <a16:colId xmlns:a16="http://schemas.microsoft.com/office/drawing/2014/main" val="2423616608"/>
                    </a:ext>
                  </a:extLst>
                </a:gridCol>
                <a:gridCol w="898688">
                  <a:extLst>
                    <a:ext uri="{9D8B030D-6E8A-4147-A177-3AD203B41FA5}">
                      <a16:colId xmlns:a16="http://schemas.microsoft.com/office/drawing/2014/main" val="52596505"/>
                    </a:ext>
                  </a:extLst>
                </a:gridCol>
                <a:gridCol w="628707">
                  <a:extLst>
                    <a:ext uri="{9D8B030D-6E8A-4147-A177-3AD203B41FA5}">
                      <a16:colId xmlns:a16="http://schemas.microsoft.com/office/drawing/2014/main" val="2840388331"/>
                    </a:ext>
                  </a:extLst>
                </a:gridCol>
              </a:tblGrid>
              <a:tr h="7600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DBSCAN Cluster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KNN Cluster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MHI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Households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Family Households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Nonfamily Households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 of State MHI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City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County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Latitude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Longitude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Zip Code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extLst>
                  <a:ext uri="{0D108BD9-81ED-4DB2-BD59-A6C34878D82A}">
                    <a16:rowId xmlns:a16="http://schemas.microsoft.com/office/drawing/2014/main" val="45229706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91646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13080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9329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3751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Aiea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Honolulu 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21.40605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-157.8849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96701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extLst>
                  <a:ext uri="{0D108BD9-81ED-4DB2-BD59-A6C34878D82A}">
                    <a16:rowId xmlns:a16="http://schemas.microsoft.com/office/drawing/2014/main" val="96241061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62500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Anahola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Kauai 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22.14558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-159.3856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96703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extLst>
                  <a:ext uri="{0D108BD9-81ED-4DB2-BD59-A6C34878D82A}">
                    <a16:rowId xmlns:a16="http://schemas.microsoft.com/office/drawing/2014/main" val="15977486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51483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2578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1854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Captain Cook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Hawaii 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19.33727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-155.8376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96704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extLst>
                  <a:ext uri="{0D108BD9-81ED-4DB2-BD59-A6C34878D82A}">
                    <a16:rowId xmlns:a16="http://schemas.microsoft.com/office/drawing/2014/main" val="3590034598"/>
                  </a:ext>
                </a:extLst>
              </a:tr>
              <a:tr h="245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75938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Eleele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Kauai 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21.89953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-159.5685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96705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extLst>
                  <a:ext uri="{0D108BD9-81ED-4DB2-BD59-A6C34878D82A}">
                    <a16:rowId xmlns:a16="http://schemas.microsoft.com/office/drawing/2014/main" val="200434974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98248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18988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15708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3280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Ewa Beach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Honolulu 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21.34476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-158.0222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96706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extLst>
                  <a:ext uri="{0D108BD9-81ED-4DB2-BD59-A6C34878D82A}">
                    <a16:rowId xmlns:a16="http://schemas.microsoft.com/office/drawing/2014/main" val="35985493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99946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12889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10363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2526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Kapolei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Honolulu 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21.36311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-158.0822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96707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19" marR="95219" marT="0" marB="0" anchor="b"/>
                </a:tc>
                <a:extLst>
                  <a:ext uri="{0D108BD9-81ED-4DB2-BD59-A6C34878D82A}">
                    <a16:rowId xmlns:a16="http://schemas.microsoft.com/office/drawing/2014/main" val="231513874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566C3-216E-46E2-AC0C-BE49A403ACBD}"/>
              </a:ext>
            </a:extLst>
          </p:cNvPr>
          <p:cNvSpPr txBox="1">
            <a:spLocks/>
          </p:cNvSpPr>
          <p:nvPr/>
        </p:nvSpPr>
        <p:spPr>
          <a:xfrm>
            <a:off x="1257300" y="5666311"/>
            <a:ext cx="10058400" cy="7116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1800" dirty="0"/>
              <a:t>The first two columns represent the clusters assigned to each Zip Code via each cluster analyses (DBSCAN and K-Nearest Neighbors)</a:t>
            </a:r>
          </a:p>
        </p:txBody>
      </p:sp>
    </p:spTree>
    <p:extLst>
      <p:ext uri="{BB962C8B-B14F-4D97-AF65-F5344CB8AC3E}">
        <p14:creationId xmlns:p14="http://schemas.microsoft.com/office/powerpoint/2010/main" val="372158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D00C-2F58-4F02-863F-4930B2CB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Clusters: Urban vs Rural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692F-26FF-4B5B-B532-AA936528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718560" cy="402335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All 85 zip codes were grouped into one of 11 clusters.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Urban areas, in light green and light teal, grouped around the major cities and towns (e.g. Honolulu, Kahului, Kona)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More rural areas, in light brown/yellow, grouped around the southern coasts of the Big Island and Kauai.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B8514-B7C3-4B86-B1FF-9DDCBB053CFA}"/>
              </a:ext>
            </a:extLst>
          </p:cNvPr>
          <p:cNvPicPr/>
          <p:nvPr/>
        </p:nvPicPr>
        <p:blipFill rotWithShape="1">
          <a:blip r:embed="rId2"/>
          <a:srcRect l="26528" t="12524" b="5925"/>
          <a:stretch/>
        </p:blipFill>
        <p:spPr bwMode="auto">
          <a:xfrm>
            <a:off x="4918710" y="1845734"/>
            <a:ext cx="6444122" cy="40233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2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D00C-2F58-4F02-863F-4930B2CB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Clusters: Diversity + Complexity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2A1D1-4B1F-4C52-9895-96AE25599FE4}"/>
              </a:ext>
            </a:extLst>
          </p:cNvPr>
          <p:cNvPicPr/>
          <p:nvPr/>
        </p:nvPicPr>
        <p:blipFill rotWithShape="1">
          <a:blip r:embed="rId2"/>
          <a:srcRect l="24090" t="13165" r="4357" b="5296"/>
          <a:stretch/>
        </p:blipFill>
        <p:spPr bwMode="auto">
          <a:xfrm>
            <a:off x="4879203" y="1845733"/>
            <a:ext cx="6404597" cy="41054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A4BD69-B07E-47DD-84F5-E1AD8471B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718560" cy="402335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47 zip codes were clustered into 21 clusters. 28 zip codes were deemed outliers.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No hard-fast rule denoting outliers—zip codes could be outlier for any combination of reasons rather than one main factor.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Diverse clusters suggest complex communities across the islands—with many similarities and differences.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D00C-2F58-4F02-863F-4930B2CB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Denominator? 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A4BD69-B07E-47DD-84F5-E1AD8471B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718560" cy="402335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The KNN Clusters were significantly related to the DBSCAN Clusters (r = -.24, p &lt;0.05)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Likely that cluster overlap was driven by stark SES differences between counties and zip codes.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Oahu is notably wealthier than the other islands, and likely the reason why the state MHI is far higher than the remaining counties’ MHI.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C86C2-8288-4884-B926-547FBF80F3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98" y="1792393"/>
            <a:ext cx="5844540" cy="4522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65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D00C-2F58-4F02-863F-4930B2CB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Socioeconomics &gt; Venue Makeup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A4BD69-B07E-47DD-84F5-E1AD8471B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718560" cy="402335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Wealth, and by extension rural vs urban, differences seem to be a more meaningful way to understand Hawaiian communities than the venues that are in said communities.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Wealth differences between zip codes show an urban to rural and inter-island divide.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54203-0861-4C0F-BD2B-12457ACE1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56" t="25333" r="15929" b="8445"/>
          <a:stretch/>
        </p:blipFill>
        <p:spPr>
          <a:xfrm>
            <a:off x="5381897" y="1845734"/>
            <a:ext cx="6113417" cy="39457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C4163-66E4-4A53-9109-6D8B5BFEA51A}"/>
              </a:ext>
            </a:extLst>
          </p:cNvPr>
          <p:cNvSpPr txBox="1">
            <a:spLocks/>
          </p:cNvSpPr>
          <p:nvPr/>
        </p:nvSpPr>
        <p:spPr>
          <a:xfrm>
            <a:off x="5373187" y="5777912"/>
            <a:ext cx="6113417" cy="3355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/>
              <a:t>Snapshot of map shading zip codes by MHI.</a:t>
            </a:r>
          </a:p>
        </p:txBody>
      </p:sp>
    </p:spTree>
    <p:extLst>
      <p:ext uri="{BB962C8B-B14F-4D97-AF65-F5344CB8AC3E}">
        <p14:creationId xmlns:p14="http://schemas.microsoft.com/office/powerpoint/2010/main" val="362478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F2BE-3DDF-4DB1-B300-105810A0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AE3E-3AB3-4AF1-8784-56FF582B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dirty="0"/>
              <a:t>In lieu of reliable data on the utility draws of respective geographies, utility companies should rely on socioeconomic indicators to make policymaking decisions.</a:t>
            </a:r>
          </a:p>
          <a:p>
            <a:pPr marL="754571" lvl="1" indent="-461963">
              <a:buFont typeface="Wingdings" panose="05000000000000000000" pitchFamily="2" charset="2"/>
              <a:buChar char="q"/>
            </a:pPr>
            <a:r>
              <a:rPr lang="en-US" sz="2000" dirty="0"/>
              <a:t>Venues within a community does not appear to be a robust marker for grouping communities in Hawaii. 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dirty="0"/>
              <a:t>Communities across the Hawaiian islands are very diverse—attempts to serve communities must be flexible to adapt to their particular needs</a:t>
            </a:r>
          </a:p>
          <a:p>
            <a:pPr marL="754571" lvl="1" indent="-461963">
              <a:buFont typeface="Wingdings" panose="05000000000000000000" pitchFamily="2" charset="2"/>
              <a:buChar char="q"/>
            </a:pPr>
            <a:r>
              <a:rPr lang="en-US" sz="2000" dirty="0"/>
              <a:t>Each county has quite different socioeconomic makeup, and zip codes within said counties can vary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413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673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Charting the Islands:</vt:lpstr>
      <vt:lpstr>Know the communities, know how to serve</vt:lpstr>
      <vt:lpstr>Data Collection and Cleaning</vt:lpstr>
      <vt:lpstr>Data Snapshot</vt:lpstr>
      <vt:lpstr>KNN Clusters: Urban vs Rural</vt:lpstr>
      <vt:lpstr>DBSCAN Clusters: Diversity + Complexity</vt:lpstr>
      <vt:lpstr>Common Denominator? SES</vt:lpstr>
      <vt:lpstr>Socioeconomics &gt; Venue Makeup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Hajnosz</dc:creator>
  <cp:lastModifiedBy>Ian Hajnosz</cp:lastModifiedBy>
  <cp:revision>74</cp:revision>
  <dcterms:created xsi:type="dcterms:W3CDTF">2020-04-09T15:41:20Z</dcterms:created>
  <dcterms:modified xsi:type="dcterms:W3CDTF">2020-04-10T15:54:59Z</dcterms:modified>
</cp:coreProperties>
</file>