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63" r:id="rId3"/>
    <p:sldId id="259" r:id="rId4"/>
    <p:sldId id="565" r:id="rId5"/>
    <p:sldId id="1008" r:id="rId6"/>
    <p:sldId id="564" r:id="rId7"/>
    <p:sldId id="1009" r:id="rId8"/>
    <p:sldId id="272" r:id="rId9"/>
    <p:sldId id="274" r:id="rId10"/>
    <p:sldId id="484" r:id="rId11"/>
    <p:sldId id="562" r:id="rId12"/>
    <p:sldId id="1010" r:id="rId13"/>
    <p:sldId id="475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974"/>
    <a:srgbClr val="4C4747"/>
    <a:srgbClr val="E67775"/>
    <a:srgbClr val="01A199"/>
    <a:srgbClr val="01918A"/>
    <a:srgbClr val="7ADBD1"/>
    <a:srgbClr val="BFC1C1"/>
    <a:srgbClr val="E53950"/>
    <a:srgbClr val="2736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7" autoAdjust="0"/>
    <p:restoredTop sz="73873" autoAdjust="0"/>
  </p:normalViewPr>
  <p:slideViewPr>
    <p:cSldViewPr>
      <p:cViewPr varScale="1">
        <p:scale>
          <a:sx n="59" d="100"/>
          <a:sy n="59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43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A2B20-70B5-435A-809B-16743C713CFC}" type="datetimeFigureOut">
              <a:rPr lang="ko-KR" altLang="en-US" smtClean="0"/>
              <a:t>2023. 6. 15.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75F3E-6160-4DD6-A41C-3DDBCE850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40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보통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자연 언어도 아니고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특정 프로그래밍 언어도 아닌 그 중간 단계의 언어인 </a:t>
            </a:r>
            <a:r>
              <a:rPr kumimoji="1" lang="en-US" altLang="ko-KR" dirty="0"/>
              <a:t>Pseudo 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많이 사용합니다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4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5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0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9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8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4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보통</a:t>
            </a:r>
            <a:r>
              <a:rPr kumimoji="1" lang="en-US" altLang="ko-KR" dirty="0"/>
              <a:t>, </a:t>
            </a:r>
            <a:r>
              <a:rPr kumimoji="1" lang="ko-KR" altLang="en-US" dirty="0"/>
              <a:t>자연 언어도 아니고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특정 프로그래밍 언어도 아닌 그 중간 단계의 언어인 </a:t>
            </a:r>
            <a:r>
              <a:rPr kumimoji="1" lang="en-US" altLang="ko-KR" dirty="0"/>
              <a:t>Pseudo 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많이 사용합니다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4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75F3E-6160-4DD6-A41C-3DDBCE850A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8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미니프로젝트 시작합니다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 err="1"/>
              <a:t>Aidu</a:t>
            </a:r>
            <a:r>
              <a:rPr lang="ko-KR" altLang="en-US" dirty="0"/>
              <a:t>로 넘어가겠습니다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AB28D-8739-4F3E-94D6-E0202574F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5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여러분 여기까지 미니프로젝트 진행하겠습니다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정말 고생 많으셨어요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AB28D-8739-4F3E-94D6-E0202574F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040388-44F1-1FD9-A895-39DEA6649D3D}"/>
              </a:ext>
            </a:extLst>
          </p:cNvPr>
          <p:cNvSpPr txBox="1"/>
          <p:nvPr/>
        </p:nvSpPr>
        <p:spPr>
          <a:xfrm>
            <a:off x="1676400" y="4931390"/>
            <a:ext cx="159199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00" dirty="0">
                <a:solidFill>
                  <a:srgbClr val="01918A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도전 </a:t>
            </a:r>
            <a:r>
              <a:rPr lang="ko-KR" altLang="en-US" sz="9600" dirty="0" err="1">
                <a:solidFill>
                  <a:srgbClr val="01918A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머신러닝</a:t>
            </a:r>
            <a:endParaRPr lang="en-US" altLang="ko-KR" sz="9600" dirty="0">
              <a:solidFill>
                <a:srgbClr val="01918A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algn="r"/>
            <a:r>
              <a:rPr lang="ko-KR" altLang="en-US" sz="9600" dirty="0">
                <a:solidFill>
                  <a:srgbClr val="01918A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타이타닉 생존자 예측</a:t>
            </a:r>
            <a:endParaRPr lang="ko-KR" altLang="en-US" sz="9600" dirty="0">
              <a:solidFill>
                <a:srgbClr val="4C4747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4" name="AutoShape 2" descr="청록색의 이미지 언어 : 네이버 블로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82818" y="1078010"/>
            <a:ext cx="4268548" cy="4268548"/>
          </a:xfrm>
          <a:prstGeom prst="ellipse">
            <a:avLst/>
          </a:prstGeom>
          <a:gradFill flip="none" rotWithShape="1">
            <a:gsLst>
              <a:gs pos="29000">
                <a:srgbClr val="41B9B3"/>
              </a:gs>
              <a:gs pos="13000">
                <a:srgbClr val="80D0CC"/>
              </a:gs>
              <a:gs pos="0">
                <a:schemeClr val="bg1"/>
              </a:gs>
              <a:gs pos="43000">
                <a:srgbClr val="01A199"/>
              </a:gs>
              <a:gs pos="58000">
                <a:srgbClr val="01918A"/>
              </a:gs>
              <a:gs pos="100000">
                <a:srgbClr val="01797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1236656" y="2224981"/>
            <a:ext cx="7293230" cy="228600"/>
            <a:chOff x="11445378" y="3505200"/>
            <a:chExt cx="7293230" cy="228600"/>
          </a:xfrm>
          <a:solidFill>
            <a:srgbClr val="01918A"/>
          </a:solidFill>
        </p:grpSpPr>
        <p:cxnSp>
          <p:nvCxnSpPr>
            <p:cNvPr id="25" name="직선 연결선 24"/>
            <p:cNvCxnSpPr>
              <a:stCxn id="26" idx="6"/>
            </p:cNvCxnSpPr>
            <p:nvPr/>
          </p:nvCxnSpPr>
          <p:spPr>
            <a:xfrm rot="10800000" flipH="1">
              <a:off x="11673978" y="3619500"/>
              <a:ext cx="7064630" cy="0"/>
            </a:xfrm>
            <a:prstGeom prst="line">
              <a:avLst/>
            </a:prstGeom>
            <a:grpFill/>
            <a:ln w="57150">
              <a:solidFill>
                <a:srgbClr val="019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11445378" y="3505200"/>
              <a:ext cx="228600" cy="228600"/>
            </a:xfrm>
            <a:prstGeom prst="ellipse">
              <a:avLst/>
            </a:prstGeom>
            <a:grpFill/>
            <a:ln>
              <a:solidFill>
                <a:srgbClr val="019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10800000">
            <a:off x="-47274" y="8343900"/>
            <a:ext cx="1723674" cy="228600"/>
            <a:chOff x="17014935" y="3505200"/>
            <a:chExt cx="1723674" cy="228600"/>
          </a:xfrm>
          <a:solidFill>
            <a:srgbClr val="01918A"/>
          </a:solidFill>
        </p:grpSpPr>
        <p:cxnSp>
          <p:nvCxnSpPr>
            <p:cNvPr id="28" name="직선 연결선 27"/>
            <p:cNvCxnSpPr/>
            <p:nvPr/>
          </p:nvCxnSpPr>
          <p:spPr>
            <a:xfrm>
              <a:off x="17221200" y="3619500"/>
              <a:ext cx="1517409" cy="0"/>
            </a:xfrm>
            <a:prstGeom prst="line">
              <a:avLst/>
            </a:prstGeom>
            <a:grpFill/>
            <a:ln w="57150">
              <a:solidFill>
                <a:srgbClr val="019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17014935" y="3505200"/>
              <a:ext cx="228600" cy="228600"/>
            </a:xfrm>
            <a:prstGeom prst="ellipse">
              <a:avLst/>
            </a:prstGeom>
            <a:grpFill/>
            <a:ln>
              <a:solidFill>
                <a:srgbClr val="019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0" y="-876300"/>
            <a:ext cx="1066800" cy="609600"/>
          </a:xfrm>
          <a:prstGeom prst="rect">
            <a:avLst/>
          </a:prstGeom>
          <a:solidFill>
            <a:srgbClr val="01918A"/>
          </a:solidFill>
          <a:ln>
            <a:solidFill>
              <a:srgbClr val="019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548E9-2680-DEE3-7F27-E941CBDE9FC0}"/>
              </a:ext>
            </a:extLst>
          </p:cNvPr>
          <p:cNvSpPr txBox="1"/>
          <p:nvPr/>
        </p:nvSpPr>
        <p:spPr>
          <a:xfrm>
            <a:off x="11658600" y="1705838"/>
            <a:ext cx="6536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AI </a:t>
            </a:r>
            <a:r>
              <a:rPr lang="ko-KR" altLang="en-US" sz="2800" dirty="0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모델링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C340B-CBE4-2EAF-3180-3618D2547D8F}"/>
              </a:ext>
            </a:extLst>
          </p:cNvPr>
          <p:cNvSpPr txBox="1"/>
          <p:nvPr/>
        </p:nvSpPr>
        <p:spPr>
          <a:xfrm>
            <a:off x="5791200" y="3919860"/>
            <a:ext cx="11805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err="1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디지코</a:t>
            </a:r>
            <a:r>
              <a:rPr lang="ko-KR" altLang="en-US" sz="4000" dirty="0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ko-KR" altLang="en-US" sz="4000" dirty="0" err="1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디그리</a:t>
            </a:r>
            <a:r>
              <a:rPr lang="ko-KR" altLang="en-US" sz="4000" dirty="0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en-US" altLang="ko-KR" sz="4000" dirty="0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STEP 1 LIVE</a:t>
            </a:r>
            <a:endParaRPr lang="ko-KR" altLang="en-US" sz="4000" dirty="0">
              <a:solidFill>
                <a:srgbClr val="4C4747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876900" y="3206491"/>
            <a:ext cx="7800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-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Summary</a:t>
            </a:r>
            <a:endParaRPr lang="ko-KR" altLang="en-US" sz="9600" spc="-30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-228600" y="3933293"/>
            <a:ext cx="1723674" cy="228600"/>
            <a:chOff x="17014935" y="3505200"/>
            <a:chExt cx="1723674" cy="228600"/>
          </a:xfrm>
          <a:solidFill>
            <a:schemeClr val="bg1"/>
          </a:solidFill>
        </p:grpSpPr>
        <p:cxnSp>
          <p:nvCxnSpPr>
            <p:cNvPr id="16" name="직선 연결선 15"/>
            <p:cNvCxnSpPr/>
            <p:nvPr/>
          </p:nvCxnSpPr>
          <p:spPr>
            <a:xfrm>
              <a:off x="17221200" y="3619500"/>
              <a:ext cx="1517409" cy="0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17014935" y="3505200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006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sp>
        <p:nvSpPr>
          <p:cNvPr id="994" name="타원 993">
            <a:extLst>
              <a:ext uri="{FF2B5EF4-FFF2-40B4-BE49-F238E27FC236}">
                <a16:creationId xmlns:a16="http://schemas.microsoft.com/office/drawing/2014/main" id="{07D4A236-154D-0105-AF24-3F7CF3FFE26D}"/>
              </a:ext>
            </a:extLst>
          </p:cNvPr>
          <p:cNvSpPr/>
          <p:nvPr/>
        </p:nvSpPr>
        <p:spPr>
          <a:xfrm>
            <a:off x="967056" y="5066154"/>
            <a:ext cx="2160000" cy="2160000"/>
          </a:xfrm>
          <a:prstGeom prst="ellipse">
            <a:avLst/>
          </a:prstGeom>
          <a:noFill/>
          <a:ln w="57150">
            <a:solidFill>
              <a:srgbClr val="01A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데이터</a:t>
            </a:r>
            <a:endParaRPr kumimoji="1" lang="en-US" altLang="ko-KR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수집</a:t>
            </a:r>
          </a:p>
        </p:txBody>
      </p:sp>
      <p:sp>
        <p:nvSpPr>
          <p:cNvPr id="996" name="타원 995">
            <a:extLst>
              <a:ext uri="{FF2B5EF4-FFF2-40B4-BE49-F238E27FC236}">
                <a16:creationId xmlns:a16="http://schemas.microsoft.com/office/drawing/2014/main" id="{E486641A-4DBC-0C68-FCB0-00D90CC4DCA2}"/>
              </a:ext>
            </a:extLst>
          </p:cNvPr>
          <p:cNvSpPr/>
          <p:nvPr/>
        </p:nvSpPr>
        <p:spPr>
          <a:xfrm>
            <a:off x="6644612" y="5066154"/>
            <a:ext cx="2160000" cy="2160000"/>
          </a:xfrm>
          <a:prstGeom prst="ellipse">
            <a:avLst/>
          </a:prstGeom>
          <a:noFill/>
          <a:ln w="57150">
            <a:solidFill>
              <a:srgbClr val="01A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데이터</a:t>
            </a:r>
            <a:endParaRPr kumimoji="1" lang="en-US" altLang="ko-KR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분리</a:t>
            </a:r>
          </a:p>
        </p:txBody>
      </p:sp>
      <p:sp>
        <p:nvSpPr>
          <p:cNvPr id="997" name="타원 996">
            <a:extLst>
              <a:ext uri="{FF2B5EF4-FFF2-40B4-BE49-F238E27FC236}">
                <a16:creationId xmlns:a16="http://schemas.microsoft.com/office/drawing/2014/main" id="{8F204D97-97FF-A660-C864-D8C3235162AC}"/>
              </a:ext>
            </a:extLst>
          </p:cNvPr>
          <p:cNvSpPr/>
          <p:nvPr/>
        </p:nvSpPr>
        <p:spPr>
          <a:xfrm>
            <a:off x="3805834" y="5066154"/>
            <a:ext cx="2160000" cy="2160000"/>
          </a:xfrm>
          <a:prstGeom prst="ellipse">
            <a:avLst/>
          </a:prstGeom>
          <a:noFill/>
          <a:ln w="57150">
            <a:solidFill>
              <a:srgbClr val="01A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데이터</a:t>
            </a:r>
            <a:endParaRPr kumimoji="1" lang="en-US" altLang="ko-KR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ctr"/>
            <a:r>
              <a:rPr kumimoji="1" lang="ko-KR" altLang="en-US" sz="3600" b="1" dirty="0" err="1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전처리</a:t>
            </a:r>
            <a:endParaRPr kumimoji="1" lang="ko-KR" altLang="en-US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998" name="타원 997">
            <a:extLst>
              <a:ext uri="{FF2B5EF4-FFF2-40B4-BE49-F238E27FC236}">
                <a16:creationId xmlns:a16="http://schemas.microsoft.com/office/drawing/2014/main" id="{4F395644-9AD3-4EDB-46E4-E3A18754D895}"/>
              </a:ext>
            </a:extLst>
          </p:cNvPr>
          <p:cNvSpPr/>
          <p:nvPr/>
        </p:nvSpPr>
        <p:spPr>
          <a:xfrm>
            <a:off x="9483390" y="5066154"/>
            <a:ext cx="2160000" cy="2160000"/>
          </a:xfrm>
          <a:prstGeom prst="ellipse">
            <a:avLst/>
          </a:prstGeom>
          <a:noFill/>
          <a:ln w="57150">
            <a:solidFill>
              <a:srgbClr val="E6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모델</a:t>
            </a:r>
            <a:endParaRPr kumimoji="1" lang="en-US" altLang="ko-KR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학습</a:t>
            </a:r>
            <a:endParaRPr kumimoji="1" lang="en-US" altLang="ko-KR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999" name="타원 998">
            <a:extLst>
              <a:ext uri="{FF2B5EF4-FFF2-40B4-BE49-F238E27FC236}">
                <a16:creationId xmlns:a16="http://schemas.microsoft.com/office/drawing/2014/main" id="{E5A495B1-9042-6152-A26E-19F2BE3EF384}"/>
              </a:ext>
            </a:extLst>
          </p:cNvPr>
          <p:cNvSpPr/>
          <p:nvPr/>
        </p:nvSpPr>
        <p:spPr>
          <a:xfrm>
            <a:off x="15160944" y="5066154"/>
            <a:ext cx="2160000" cy="2160000"/>
          </a:xfrm>
          <a:prstGeom prst="ellipse">
            <a:avLst/>
          </a:prstGeom>
          <a:noFill/>
          <a:ln w="57150">
            <a:solidFill>
              <a:srgbClr val="E6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모델 평가</a:t>
            </a:r>
            <a:endParaRPr kumimoji="1" lang="en-US" altLang="ko-KR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1000" name="타원 999">
            <a:extLst>
              <a:ext uri="{FF2B5EF4-FFF2-40B4-BE49-F238E27FC236}">
                <a16:creationId xmlns:a16="http://schemas.microsoft.com/office/drawing/2014/main" id="{59EB9B0C-D268-2EFC-5CDB-542E22E016CC}"/>
              </a:ext>
            </a:extLst>
          </p:cNvPr>
          <p:cNvSpPr/>
          <p:nvPr/>
        </p:nvSpPr>
        <p:spPr>
          <a:xfrm>
            <a:off x="12322166" y="5066154"/>
            <a:ext cx="2160000" cy="2160000"/>
          </a:xfrm>
          <a:prstGeom prst="ellipse">
            <a:avLst/>
          </a:prstGeom>
          <a:noFill/>
          <a:ln w="57150">
            <a:solidFill>
              <a:srgbClr val="E67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모델</a:t>
            </a:r>
            <a:endParaRPr kumimoji="1" lang="en-US" altLang="ko-KR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ctr"/>
            <a:r>
              <a:rPr kumimoji="1" lang="ko-KR" altLang="en-US" sz="36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예측</a:t>
            </a:r>
            <a:endParaRPr kumimoji="1" lang="en-US" altLang="ko-KR" sz="36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317991CB-86D8-CE96-2BA0-1676B9D48086}"/>
              </a:ext>
            </a:extLst>
          </p:cNvPr>
          <p:cNvSpPr txBox="1"/>
          <p:nvPr/>
        </p:nvSpPr>
        <p:spPr>
          <a:xfrm>
            <a:off x="2905834" y="3527901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504B4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algn="ctr"/>
            <a:r>
              <a:rPr lang="ko-KR" altLang="en-US" sz="4800" dirty="0">
                <a:solidFill>
                  <a:srgbClr val="01A199"/>
                </a:solidFill>
                <a:latin typeface="Spoqa Han Sans Neo Medium" pitchFamily="2" charset="-127"/>
                <a:ea typeface="Spoqa Han Sans Neo Medium" pitchFamily="2" charset="-127"/>
              </a:rPr>
              <a:t>데이터 핸들링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2BB8D67E-FA11-53C0-343B-3F7FE768B768}"/>
              </a:ext>
            </a:extLst>
          </p:cNvPr>
          <p:cNvSpPr txBox="1"/>
          <p:nvPr/>
        </p:nvSpPr>
        <p:spPr>
          <a:xfrm>
            <a:off x="11422168" y="3527901"/>
            <a:ext cx="39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504B4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algn="ctr"/>
            <a:r>
              <a:rPr lang="ko-KR" altLang="en-US" sz="4800" dirty="0">
                <a:solidFill>
                  <a:srgbClr val="E53950"/>
                </a:solidFill>
                <a:latin typeface="Spoqa Han Sans Neo Medium" pitchFamily="2" charset="-127"/>
                <a:ea typeface="Spoqa Han Sans Neo Medium" pitchFamily="2" charset="-127"/>
              </a:rPr>
              <a:t>모델링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519118B2-71BD-5C44-1C63-4B4E96CFC7F6}"/>
              </a:ext>
            </a:extLst>
          </p:cNvPr>
          <p:cNvSpPr txBox="1"/>
          <p:nvPr/>
        </p:nvSpPr>
        <p:spPr>
          <a:xfrm>
            <a:off x="3188162" y="5684489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&gt;</a:t>
            </a:r>
            <a:endParaRPr kumimoji="1" lang="ko-KR" altLang="en-US" sz="54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5D325653-6B6C-D0DA-22CE-C125F4C2C111}"/>
              </a:ext>
            </a:extLst>
          </p:cNvPr>
          <p:cNvSpPr txBox="1"/>
          <p:nvPr/>
        </p:nvSpPr>
        <p:spPr>
          <a:xfrm>
            <a:off x="6026940" y="5684489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&gt;</a:t>
            </a:r>
            <a:endParaRPr kumimoji="1" lang="ko-KR" altLang="en-US" sz="54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14F6FDE7-4FEC-EA8B-2F96-5179BFAE9978}"/>
              </a:ext>
            </a:extLst>
          </p:cNvPr>
          <p:cNvSpPr txBox="1"/>
          <p:nvPr/>
        </p:nvSpPr>
        <p:spPr>
          <a:xfrm>
            <a:off x="11708978" y="5684489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&gt;</a:t>
            </a:r>
            <a:endParaRPr kumimoji="1" lang="ko-KR" altLang="en-US" sz="54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BE584BCE-C77B-77D5-5A81-8F9C020E1689}"/>
              </a:ext>
            </a:extLst>
          </p:cNvPr>
          <p:cNvSpPr txBox="1"/>
          <p:nvPr/>
        </p:nvSpPr>
        <p:spPr>
          <a:xfrm>
            <a:off x="8865718" y="5684489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&gt;</a:t>
            </a:r>
            <a:endParaRPr kumimoji="1" lang="ko-KR" altLang="en-US" sz="54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754BB627-A07E-A372-7505-17AAD0091314}"/>
              </a:ext>
            </a:extLst>
          </p:cNvPr>
          <p:cNvSpPr txBox="1"/>
          <p:nvPr/>
        </p:nvSpPr>
        <p:spPr>
          <a:xfrm>
            <a:off x="14538791" y="5684489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&gt;</a:t>
            </a:r>
            <a:endParaRPr kumimoji="1" lang="ko-KR" altLang="en-US" sz="54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DA1DF-B393-994E-29AC-D03687D8B774}"/>
              </a:ext>
            </a:extLst>
          </p:cNvPr>
          <p:cNvSpPr txBox="1"/>
          <p:nvPr/>
        </p:nvSpPr>
        <p:spPr>
          <a:xfrm>
            <a:off x="1558726" y="1294772"/>
            <a:ext cx="69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504B4B"/>
                </a:solidFill>
                <a:latin typeface="Spoqa Han Sans Neo Medium" pitchFamily="2" charset="-127"/>
                <a:ea typeface="Spoqa Han Sans Neo Medium" pitchFamily="2" charset="-127"/>
              </a:rPr>
              <a:t>과정 요약</a:t>
            </a:r>
          </a:p>
        </p:txBody>
      </p:sp>
    </p:spTree>
    <p:extLst>
      <p:ext uri="{BB962C8B-B14F-4D97-AF65-F5344CB8AC3E}">
        <p14:creationId xmlns:p14="http://schemas.microsoft.com/office/powerpoint/2010/main" val="110761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sp>
        <p:nvSpPr>
          <p:cNvPr id="2" name="Object 9">
            <a:extLst>
              <a:ext uri="{FF2B5EF4-FFF2-40B4-BE49-F238E27FC236}">
                <a16:creationId xmlns:a16="http://schemas.microsoft.com/office/drawing/2014/main" id="{BCFDE3BC-ED33-8DC4-954D-4321F8894819}"/>
              </a:ext>
            </a:extLst>
          </p:cNvPr>
          <p:cNvSpPr txBox="1"/>
          <p:nvPr/>
        </p:nvSpPr>
        <p:spPr>
          <a:xfrm>
            <a:off x="2011911" y="1150190"/>
            <a:ext cx="2037626" cy="44473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300" b="1" kern="0" spc="-15300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Noto Sans CJK KR Regular" pitchFamily="34" charset="0"/>
              </a:rPr>
              <a:t>"</a:t>
            </a:r>
            <a:endParaRPr lang="en-US" sz="1100" b="1" dirty="0"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8D20A20C-B34E-FC62-5555-C8BFEF87976E}"/>
              </a:ext>
            </a:extLst>
          </p:cNvPr>
          <p:cNvSpPr txBox="1"/>
          <p:nvPr/>
        </p:nvSpPr>
        <p:spPr>
          <a:xfrm rot="-10800000">
            <a:off x="15106844" y="4844948"/>
            <a:ext cx="2037626" cy="44473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300" b="1" kern="0" spc="-15300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Noto Sans CJK KR Regular" pitchFamily="34" charset="0"/>
              </a:rPr>
              <a:t>"</a:t>
            </a:r>
            <a:endParaRPr lang="en-US" sz="1100" b="1" dirty="0"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6333F9B8-FED1-85C8-C82B-B8B9F8103314}"/>
              </a:ext>
            </a:extLst>
          </p:cNvPr>
          <p:cNvSpPr txBox="1"/>
          <p:nvPr/>
        </p:nvSpPr>
        <p:spPr>
          <a:xfrm>
            <a:off x="2579900" y="2739119"/>
            <a:ext cx="13996582" cy="4912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AI </a:t>
            </a:r>
            <a:r>
              <a:rPr lang="ko-KR" altLang="en-US" sz="72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모델링</a:t>
            </a:r>
            <a:endParaRPr lang="en-US" altLang="ko-KR" sz="72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  <a:cs typeface="THEFACESHOP INKLIPQUI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200" b="1" dirty="0">
                <a:solidFill>
                  <a:srgbClr val="017974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자신감</a:t>
            </a:r>
            <a:r>
              <a:rPr lang="ko-KR" altLang="en-US" sz="7200" b="1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과 </a:t>
            </a:r>
            <a:r>
              <a:rPr lang="ko-KR" altLang="en-US" sz="7200" b="1" dirty="0">
                <a:solidFill>
                  <a:srgbClr val="017974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성취감</a:t>
            </a:r>
            <a:r>
              <a:rPr lang="ko-KR" altLang="en-US" sz="7200" b="1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을 얻은 오늘</a:t>
            </a:r>
            <a:r>
              <a:rPr lang="en-US" altLang="ko-KR" sz="7200" b="1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!</a:t>
            </a:r>
            <a:endParaRPr lang="en-US" altLang="ko-KR" sz="7200" b="1" dirty="0">
              <a:solidFill>
                <a:srgbClr val="E67775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  <a:cs typeface="THEFACESHOP INKLIPQUI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200" b="1" dirty="0">
                <a:solidFill>
                  <a:srgbClr val="4C4747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즐겁고 행복한 저녁 보내세요</a:t>
            </a:r>
            <a:endParaRPr lang="en-US" altLang="ko-KR" sz="7200" b="1" dirty="0">
              <a:solidFill>
                <a:srgbClr val="4C4747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  <a:cs typeface="THEFACESHOP INKLIPQUI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3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 rot="10800000">
            <a:off x="-130430" y="2224981"/>
            <a:ext cx="7293230" cy="228600"/>
            <a:chOff x="11445378" y="3505200"/>
            <a:chExt cx="7293230" cy="228600"/>
          </a:xfrm>
          <a:solidFill>
            <a:schemeClr val="bg1"/>
          </a:solidFill>
        </p:grpSpPr>
        <p:cxnSp>
          <p:nvCxnSpPr>
            <p:cNvPr id="18" name="직선 연결선 17"/>
            <p:cNvCxnSpPr>
              <a:stCxn id="19" idx="6"/>
            </p:cNvCxnSpPr>
            <p:nvPr/>
          </p:nvCxnSpPr>
          <p:spPr>
            <a:xfrm rot="10800000" flipH="1">
              <a:off x="11673978" y="3619500"/>
              <a:ext cx="7064630" cy="0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11445378" y="3505200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708327" y="8420100"/>
            <a:ext cx="1723674" cy="228600"/>
            <a:chOff x="17014935" y="3505200"/>
            <a:chExt cx="1723674" cy="228600"/>
          </a:xfrm>
          <a:solidFill>
            <a:schemeClr val="bg1"/>
          </a:solidFill>
        </p:grpSpPr>
        <p:cxnSp>
          <p:nvCxnSpPr>
            <p:cNvPr id="21" name="직선 연결선 20"/>
            <p:cNvCxnSpPr/>
            <p:nvPr/>
          </p:nvCxnSpPr>
          <p:spPr>
            <a:xfrm>
              <a:off x="17221200" y="3619500"/>
              <a:ext cx="1517409" cy="0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17014935" y="3505200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54577" y="3771900"/>
            <a:ext cx="68861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spc="-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THANK</a:t>
            </a:r>
          </a:p>
          <a:p>
            <a:r>
              <a:rPr lang="en-US" altLang="ko-KR" sz="13000" spc="-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YOU</a:t>
            </a:r>
            <a:endParaRPr lang="ko-KR" altLang="en-US" sz="13000" spc="-30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274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2" name="그림 1" descr="사람, 의류, 손목, 팔꿈치이(가) 표시된 사진&#10;&#10;자동 생성된 설명">
            <a:extLst>
              <a:ext uri="{FF2B5EF4-FFF2-40B4-BE49-F238E27FC236}">
                <a16:creationId xmlns:a16="http://schemas.microsoft.com/office/drawing/2014/main" id="{7DF0B0C5-974F-C426-2C4B-BB47C8219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99" y="2118293"/>
            <a:ext cx="9360000" cy="6050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68381-B7B7-A4C7-9B49-BAF17E12A7F1}"/>
              </a:ext>
            </a:extLst>
          </p:cNvPr>
          <p:cNvSpPr txBox="1"/>
          <p:nvPr/>
        </p:nvSpPr>
        <p:spPr>
          <a:xfrm>
            <a:off x="1558726" y="1294772"/>
            <a:ext cx="69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504B4B"/>
                </a:solidFill>
                <a:latin typeface="Spoqa Han Sans Neo Medium" pitchFamily="2" charset="-127"/>
                <a:ea typeface="Spoqa Han Sans Neo Medium" pitchFamily="2" charset="-127"/>
              </a:rPr>
              <a:t>공감대 형성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5726-A010-9BA1-D40A-21C8EC2C1761}"/>
              </a:ext>
            </a:extLst>
          </p:cNvPr>
          <p:cNvSpPr txBox="1"/>
          <p:nvPr/>
        </p:nvSpPr>
        <p:spPr>
          <a:xfrm>
            <a:off x="1447800" y="8521598"/>
            <a:ext cx="153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>
                <a:solidFill>
                  <a:srgbClr val="504B4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algn="ctr"/>
            <a:r>
              <a:rPr lang="en" altLang="ko-KR" sz="4400" dirty="0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https://</a:t>
            </a:r>
            <a:r>
              <a:rPr lang="en" altLang="ko-KR" sz="4400" dirty="0" err="1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padlet.com</a:t>
            </a:r>
            <a:r>
              <a:rPr lang="en" altLang="ko-KR" sz="4400" dirty="0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/</a:t>
            </a:r>
            <a:r>
              <a:rPr lang="en" altLang="ko-KR" sz="4400" dirty="0" err="1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seokjamlect</a:t>
            </a:r>
            <a:r>
              <a:rPr lang="en" altLang="ko-KR" sz="4400" dirty="0">
                <a:solidFill>
                  <a:srgbClr val="4C4747"/>
                </a:solidFill>
                <a:latin typeface="Spoqa Han Sans Neo Medium" pitchFamily="2" charset="-127"/>
                <a:ea typeface="Spoqa Han Sans Neo Medium" pitchFamily="2" charset="-127"/>
              </a:rPr>
              <a:t>/degree_step1</a:t>
            </a:r>
            <a:endParaRPr lang="en-US" altLang="ko-KR" sz="4400" dirty="0">
              <a:solidFill>
                <a:srgbClr val="4C4747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32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1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76900" y="6251496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16986360" y="3933293"/>
            <a:ext cx="1723674" cy="228600"/>
            <a:chOff x="17014935" y="3505200"/>
            <a:chExt cx="1723674" cy="228600"/>
          </a:xfrm>
          <a:solidFill>
            <a:schemeClr val="bg1"/>
          </a:solidFill>
        </p:grpSpPr>
        <p:cxnSp>
          <p:nvCxnSpPr>
            <p:cNvPr id="16" name="직선 연결선 15"/>
            <p:cNvCxnSpPr/>
            <p:nvPr/>
          </p:nvCxnSpPr>
          <p:spPr>
            <a:xfrm>
              <a:off x="17221200" y="3619500"/>
              <a:ext cx="1517409" cy="0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17014935" y="3505200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9A5AE1-2983-554E-4C09-5B5D61C645D3}"/>
              </a:ext>
            </a:extLst>
          </p:cNvPr>
          <p:cNvSpPr txBox="1"/>
          <p:nvPr/>
        </p:nvSpPr>
        <p:spPr>
          <a:xfrm>
            <a:off x="9906000" y="3207600"/>
            <a:ext cx="664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500" spc="-3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pPr algn="r"/>
            <a:r>
              <a:rPr lang="ko-KR" altLang="en-US" sz="96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실습 소개</a:t>
            </a:r>
            <a:endParaRPr lang="en-US" altLang="ko-KR" sz="960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sp>
        <p:nvSpPr>
          <p:cNvPr id="2" name="Object 9">
            <a:extLst>
              <a:ext uri="{FF2B5EF4-FFF2-40B4-BE49-F238E27FC236}">
                <a16:creationId xmlns:a16="http://schemas.microsoft.com/office/drawing/2014/main" id="{BCFDE3BC-ED33-8DC4-954D-4321F8894819}"/>
              </a:ext>
            </a:extLst>
          </p:cNvPr>
          <p:cNvSpPr txBox="1"/>
          <p:nvPr/>
        </p:nvSpPr>
        <p:spPr>
          <a:xfrm>
            <a:off x="2011911" y="1150190"/>
            <a:ext cx="2037626" cy="44473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300" b="1" kern="0" spc="-15300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Noto Sans CJK KR Regular" pitchFamily="34" charset="0"/>
              </a:rPr>
              <a:t>"</a:t>
            </a:r>
            <a:endParaRPr lang="en-US" sz="1100" b="1" dirty="0"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8D20A20C-B34E-FC62-5555-C8BFEF87976E}"/>
              </a:ext>
            </a:extLst>
          </p:cNvPr>
          <p:cNvSpPr txBox="1"/>
          <p:nvPr/>
        </p:nvSpPr>
        <p:spPr>
          <a:xfrm rot="-10800000">
            <a:off x="15106844" y="4844948"/>
            <a:ext cx="2037626" cy="44473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300" b="1" kern="0" spc="-15300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Noto Sans CJK KR Regular" pitchFamily="34" charset="0"/>
              </a:rPr>
              <a:t>"</a:t>
            </a:r>
            <a:endParaRPr lang="en-US" sz="1100" b="1" dirty="0"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6333F9B8-FED1-85C8-C82B-B8B9F8103314}"/>
              </a:ext>
            </a:extLst>
          </p:cNvPr>
          <p:cNvSpPr txBox="1"/>
          <p:nvPr/>
        </p:nvSpPr>
        <p:spPr>
          <a:xfrm>
            <a:off x="2579900" y="2739119"/>
            <a:ext cx="13996582" cy="4912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>
                <a:solidFill>
                  <a:srgbClr val="E67775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타이타닉 데이터 셋</a:t>
            </a:r>
            <a:r>
              <a:rPr lang="ko-KR" altLang="en-US" sz="7200" b="1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을 활용하여</a:t>
            </a:r>
            <a:endParaRPr lang="en-US" altLang="ko-KR" sz="7200" b="1" dirty="0">
              <a:solidFill>
                <a:srgbClr val="3D3D3D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  <a:cs typeface="THEFACESHOP INKLIPQUI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200" b="1" dirty="0">
                <a:solidFill>
                  <a:srgbClr val="017974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생존자를 예측</a:t>
            </a:r>
            <a:r>
              <a:rPr lang="ko-KR" altLang="en-US" sz="7200" b="1" dirty="0"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하는 </a:t>
            </a:r>
            <a:endParaRPr lang="en-US" altLang="ko-KR" sz="7200" b="1" dirty="0">
              <a:latin typeface="Spoqa Han Sans Neo Bold" panose="020B0500000000000000" pitchFamily="34" charset="-128"/>
              <a:ea typeface="Spoqa Han Sans Neo Bold" panose="020B0500000000000000" pitchFamily="34" charset="-128"/>
              <a:cs typeface="THEFACESHOP INKLIPQUID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200" b="1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AI</a:t>
            </a:r>
            <a:r>
              <a:rPr lang="ko-KR" altLang="en-US" sz="7200" b="1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모델링을 해보겠습니다</a:t>
            </a:r>
            <a:r>
              <a:rPr lang="en-US" altLang="ko-KR" sz="7200" b="1" dirty="0">
                <a:solidFill>
                  <a:srgbClr val="3D3D3D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709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76AA1D-021C-BA73-6B39-6ACA226E90EB}"/>
              </a:ext>
            </a:extLst>
          </p:cNvPr>
          <p:cNvGrpSpPr/>
          <p:nvPr/>
        </p:nvGrpSpPr>
        <p:grpSpPr>
          <a:xfrm>
            <a:off x="5334000" y="5219700"/>
            <a:ext cx="11201400" cy="2994227"/>
            <a:chOff x="5334000" y="4968673"/>
            <a:chExt cx="11201400" cy="2994227"/>
          </a:xfrm>
        </p:grpSpPr>
        <p:sp>
          <p:nvSpPr>
            <p:cNvPr id="6" name="막힌 원호 53">
              <a:extLst>
                <a:ext uri="{FF2B5EF4-FFF2-40B4-BE49-F238E27FC236}">
                  <a16:creationId xmlns:a16="http://schemas.microsoft.com/office/drawing/2014/main" id="{971F14E6-AF2C-42AA-364D-D4C009EEFF14}"/>
                </a:ext>
              </a:extLst>
            </p:cNvPr>
            <p:cNvSpPr/>
            <p:nvPr/>
          </p:nvSpPr>
          <p:spPr>
            <a:xfrm>
              <a:off x="8027565" y="4968673"/>
              <a:ext cx="2971800" cy="2971800"/>
            </a:xfrm>
            <a:prstGeom prst="blockArc">
              <a:avLst>
                <a:gd name="adj1" fmla="val 10800000"/>
                <a:gd name="adj2" fmla="val 79356"/>
                <a:gd name="adj3" fmla="val 9605"/>
              </a:avLst>
            </a:prstGeom>
            <a:solidFill>
              <a:srgbClr val="87B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</p:txBody>
        </p:sp>
        <p:sp>
          <p:nvSpPr>
            <p:cNvPr id="7" name="막힌 원호 54">
              <a:extLst>
                <a:ext uri="{FF2B5EF4-FFF2-40B4-BE49-F238E27FC236}">
                  <a16:creationId xmlns:a16="http://schemas.microsoft.com/office/drawing/2014/main" id="{C6BDD35B-5CC6-6BDE-06AD-B8DAE1F0182A}"/>
                </a:ext>
              </a:extLst>
            </p:cNvPr>
            <p:cNvSpPr/>
            <p:nvPr/>
          </p:nvSpPr>
          <p:spPr>
            <a:xfrm flipV="1">
              <a:off x="5334000" y="4976953"/>
              <a:ext cx="2971800" cy="2971800"/>
            </a:xfrm>
            <a:prstGeom prst="blockArc">
              <a:avLst>
                <a:gd name="adj1" fmla="val 10800000"/>
                <a:gd name="adj2" fmla="val 79356"/>
                <a:gd name="adj3" fmla="val 9605"/>
              </a:avLst>
            </a:prstGeom>
            <a:solidFill>
              <a:srgbClr val="C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</p:txBody>
        </p:sp>
        <p:sp>
          <p:nvSpPr>
            <p:cNvPr id="8" name="막힌 원호 55">
              <a:extLst>
                <a:ext uri="{FF2B5EF4-FFF2-40B4-BE49-F238E27FC236}">
                  <a16:creationId xmlns:a16="http://schemas.microsoft.com/office/drawing/2014/main" id="{D391D8B5-125E-507B-5360-01049000F8D9}"/>
                </a:ext>
              </a:extLst>
            </p:cNvPr>
            <p:cNvSpPr/>
            <p:nvPr/>
          </p:nvSpPr>
          <p:spPr>
            <a:xfrm flipV="1">
              <a:off x="10714203" y="4976953"/>
              <a:ext cx="2971800" cy="2971800"/>
            </a:xfrm>
            <a:prstGeom prst="blockArc">
              <a:avLst>
                <a:gd name="adj1" fmla="val 10800000"/>
                <a:gd name="adj2" fmla="val 79356"/>
                <a:gd name="adj3" fmla="val 9605"/>
              </a:avLst>
            </a:prstGeom>
            <a:solidFill>
              <a:srgbClr val="C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</p:txBody>
        </p:sp>
        <p:sp>
          <p:nvSpPr>
            <p:cNvPr id="9" name="이등변 삼각형 56">
              <a:extLst>
                <a:ext uri="{FF2B5EF4-FFF2-40B4-BE49-F238E27FC236}">
                  <a16:creationId xmlns:a16="http://schemas.microsoft.com/office/drawing/2014/main" id="{15E4A7C1-2F15-2658-F105-0C62181A5A4E}"/>
                </a:ext>
              </a:extLst>
            </p:cNvPr>
            <p:cNvSpPr/>
            <p:nvPr/>
          </p:nvSpPr>
          <p:spPr>
            <a:xfrm rot="10800000">
              <a:off x="15970795" y="6499286"/>
              <a:ext cx="564605" cy="486728"/>
            </a:xfrm>
            <a:prstGeom prst="triangle">
              <a:avLst/>
            </a:prstGeom>
            <a:solidFill>
              <a:srgbClr val="C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BA5CD01-2E3A-DB6C-33F1-5D21C0518A0D}"/>
                </a:ext>
              </a:extLst>
            </p:cNvPr>
            <p:cNvSpPr/>
            <p:nvPr/>
          </p:nvSpPr>
          <p:spPr>
            <a:xfrm>
              <a:off x="5835083" y="5412010"/>
              <a:ext cx="1981200" cy="1981200"/>
            </a:xfrm>
            <a:prstGeom prst="ellipse">
              <a:avLst/>
            </a:prstGeom>
            <a:solidFill>
              <a:srgbClr val="EFF7F7"/>
            </a:solidFill>
            <a:ln>
              <a:solidFill>
                <a:srgbClr val="386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dirty="0">
                  <a:solidFill>
                    <a:srgbClr val="386162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</a:rPr>
                <a:t>문제</a:t>
              </a:r>
              <a:endParaRPr lang="en-US" altLang="ko-KR" sz="3200" dirty="0">
                <a:solidFill>
                  <a:srgbClr val="386162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  <a:p>
              <a:pPr algn="ctr"/>
              <a:r>
                <a:rPr lang="ko-KR" altLang="en-US" sz="3200" dirty="0">
                  <a:solidFill>
                    <a:srgbClr val="386162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</a:rPr>
                <a:t>인식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ECB7F73-C0AF-58C7-CE79-4426872B7273}"/>
                </a:ext>
              </a:extLst>
            </p:cNvPr>
            <p:cNvSpPr/>
            <p:nvPr/>
          </p:nvSpPr>
          <p:spPr>
            <a:xfrm>
              <a:off x="8549971" y="5412010"/>
              <a:ext cx="1981200" cy="1981200"/>
            </a:xfrm>
            <a:prstGeom prst="ellipse">
              <a:avLst/>
            </a:prstGeom>
            <a:solidFill>
              <a:srgbClr val="EFF7F7"/>
            </a:solidFill>
            <a:ln>
              <a:solidFill>
                <a:srgbClr val="386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dirty="0">
                  <a:solidFill>
                    <a:srgbClr val="386162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</a:rPr>
                <a:t>데이터</a:t>
              </a:r>
              <a:endParaRPr lang="en-US" altLang="ko-KR" sz="3200" dirty="0">
                <a:solidFill>
                  <a:srgbClr val="386162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  <a:p>
              <a:pPr algn="ctr"/>
              <a:r>
                <a:rPr lang="ko-KR" altLang="en-US" sz="3200" dirty="0">
                  <a:solidFill>
                    <a:srgbClr val="386162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</a:rPr>
                <a:t>수집</a:t>
              </a:r>
            </a:p>
          </p:txBody>
        </p:sp>
        <p:sp>
          <p:nvSpPr>
            <p:cNvPr id="14" name="막힌 원호 59">
              <a:extLst>
                <a:ext uri="{FF2B5EF4-FFF2-40B4-BE49-F238E27FC236}">
                  <a16:creationId xmlns:a16="http://schemas.microsoft.com/office/drawing/2014/main" id="{C05093FD-F39B-D450-7861-48736EDE27C9}"/>
                </a:ext>
              </a:extLst>
            </p:cNvPr>
            <p:cNvSpPr/>
            <p:nvPr/>
          </p:nvSpPr>
          <p:spPr>
            <a:xfrm>
              <a:off x="13406030" y="4991100"/>
              <a:ext cx="2971800" cy="2971800"/>
            </a:xfrm>
            <a:prstGeom prst="blockArc">
              <a:avLst>
                <a:gd name="adj1" fmla="val 10800000"/>
                <a:gd name="adj2" fmla="val 79356"/>
                <a:gd name="adj3" fmla="val 9605"/>
              </a:avLst>
            </a:prstGeom>
            <a:solidFill>
              <a:srgbClr val="87B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D63DB1D-6EBD-35AE-AECB-2DA06387C0E1}"/>
                </a:ext>
              </a:extLst>
            </p:cNvPr>
            <p:cNvSpPr/>
            <p:nvPr/>
          </p:nvSpPr>
          <p:spPr>
            <a:xfrm>
              <a:off x="13944202" y="5410800"/>
              <a:ext cx="1981200" cy="1981200"/>
            </a:xfrm>
            <a:prstGeom prst="ellipse">
              <a:avLst/>
            </a:prstGeom>
            <a:solidFill>
              <a:srgbClr val="EFF7F7"/>
            </a:solidFill>
            <a:ln>
              <a:solidFill>
                <a:srgbClr val="386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200" dirty="0">
                  <a:solidFill>
                    <a:srgbClr val="386162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</a:rPr>
                <a:t>AI</a:t>
              </a:r>
            </a:p>
            <a:p>
              <a:pPr algn="ctr"/>
              <a:r>
                <a:rPr lang="ko-KR" altLang="en-US" sz="3200" dirty="0">
                  <a:solidFill>
                    <a:srgbClr val="386162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</a:rPr>
                <a:t>모델링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A800F38-DC97-5FAD-604C-19CE4DD260D8}"/>
                </a:ext>
              </a:extLst>
            </p:cNvPr>
            <p:cNvSpPr/>
            <p:nvPr/>
          </p:nvSpPr>
          <p:spPr>
            <a:xfrm>
              <a:off x="11201400" y="5410481"/>
              <a:ext cx="1981200" cy="1981200"/>
            </a:xfrm>
            <a:prstGeom prst="ellipse">
              <a:avLst/>
            </a:prstGeom>
            <a:solidFill>
              <a:srgbClr val="EFF7F7"/>
            </a:solidFill>
            <a:ln>
              <a:solidFill>
                <a:srgbClr val="386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>
                  <a:solidFill>
                    <a:srgbClr val="386162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</a:rPr>
                <a:t>데이터</a:t>
              </a:r>
              <a:endParaRPr lang="en-US" altLang="ko-KR" sz="3200">
                <a:solidFill>
                  <a:srgbClr val="386162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  <a:p>
              <a:pPr algn="ctr"/>
              <a:r>
                <a:rPr lang="ko-KR" altLang="en-US" sz="3200" err="1">
                  <a:solidFill>
                    <a:srgbClr val="386162"/>
                  </a:solidFill>
                  <a:latin typeface="Spoqa Han Sans Neo Medium" panose="020B0500000000000000" pitchFamily="34" charset="-128"/>
                  <a:ea typeface="Spoqa Han Sans Neo Medium" panose="020B0500000000000000" pitchFamily="34" charset="-128"/>
                </a:rPr>
                <a:t>전처리</a:t>
              </a:r>
              <a:endParaRPr lang="ko-KR" altLang="en-US" sz="3200">
                <a:solidFill>
                  <a:srgbClr val="386162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endParaRPr>
            </a:p>
          </p:txBody>
        </p:sp>
      </p:grpSp>
      <p:sp>
        <p:nvSpPr>
          <p:cNvPr id="17" name="Object 8">
            <a:extLst>
              <a:ext uri="{FF2B5EF4-FFF2-40B4-BE49-F238E27FC236}">
                <a16:creationId xmlns:a16="http://schemas.microsoft.com/office/drawing/2014/main" id="{F976CD5C-E6E8-D65C-E637-B28D6E263E61}"/>
              </a:ext>
            </a:extLst>
          </p:cNvPr>
          <p:cNvSpPr txBox="1"/>
          <p:nvPr/>
        </p:nvSpPr>
        <p:spPr>
          <a:xfrm>
            <a:off x="4888795" y="2001566"/>
            <a:ext cx="11341805" cy="206210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7200" kern="0" spc="-200" dirty="0">
                <a:solidFill>
                  <a:schemeClr val="bg1"/>
                </a:solidFill>
                <a:highlight>
                  <a:srgbClr val="01A199"/>
                </a:highlight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-Core Dream 7 ExtraBold" pitchFamily="34" charset="0"/>
              </a:rPr>
              <a:t>AI</a:t>
            </a:r>
            <a:r>
              <a:rPr lang="ko-KR" altLang="en-US" sz="7200" kern="0" spc="-200" dirty="0">
                <a:solidFill>
                  <a:schemeClr val="bg1"/>
                </a:solidFill>
                <a:highlight>
                  <a:srgbClr val="01A199"/>
                </a:highlight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-Core Dream 7 ExtraBold" pitchFamily="34" charset="0"/>
              </a:rPr>
              <a:t>모델링프로세스</a:t>
            </a:r>
            <a:r>
              <a:rPr lang="ko-KR" altLang="en-US" sz="5600" kern="0" spc="-200" dirty="0">
                <a:solidFill>
                  <a:srgbClr val="3D3D3D"/>
                </a:solidFill>
                <a:highlight>
                  <a:srgbClr val="01A199"/>
                </a:highlight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-Core Dream 7 ExtraBold" pitchFamily="34" charset="0"/>
              </a:rPr>
              <a:t> </a:t>
            </a:r>
            <a:endParaRPr lang="en-US" altLang="ko-KR" sz="5600" kern="0" spc="-200" dirty="0">
              <a:solidFill>
                <a:srgbClr val="3D3D3D"/>
              </a:solidFill>
              <a:highlight>
                <a:srgbClr val="01A199"/>
              </a:highlight>
              <a:latin typeface="Spoqa Han Sans Neo Medium" panose="020B0500000000000000" pitchFamily="34" charset="-128"/>
              <a:ea typeface="Spoqa Han Sans Neo Medium" panose="020B0500000000000000" pitchFamily="34" charset="-128"/>
              <a:cs typeface="S-Core Dream 7 ExtraBold" pitchFamily="34" charset="0"/>
            </a:endParaRPr>
          </a:p>
          <a:p>
            <a:r>
              <a:rPr lang="ko-KR" altLang="en-US" sz="5600" kern="0" spc="-200" dirty="0">
                <a:solidFill>
                  <a:srgbClr val="3D3D3D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  <a:cs typeface="S-Core Dream 7 ExtraBold" pitchFamily="34" charset="0"/>
              </a:rPr>
              <a:t>순서에 따라 </a:t>
            </a:r>
            <a:r>
              <a:rPr lang="ko-KR" altLang="en-US" sz="5600" kern="0" spc="-200" dirty="0">
                <a:solidFill>
                  <a:srgbClr val="3D3D3D"/>
                </a:solidFill>
                <a:latin typeface="Spoqa Han Sans Neo Medium" panose="020B0500000000000000" pitchFamily="34" charset="-128"/>
                <a:ea typeface="Spoqa Han Sans Neo Medium" panose="020B0500000000000000" pitchFamily="34" charset="-128"/>
              </a:rPr>
              <a:t>실습이 진행됩니다</a:t>
            </a:r>
            <a:endParaRPr lang="en-US" sz="5600" kern="0" spc="-200" dirty="0">
              <a:solidFill>
                <a:srgbClr val="3D3D3D"/>
              </a:solidFill>
              <a:latin typeface="Spoqa Han Sans Neo Medium" panose="020B0500000000000000" pitchFamily="34" charset="-128"/>
              <a:ea typeface="Spoqa Han Sans Neo Medium" panose="020B0500000000000000" pitchFamily="34" charset="-128"/>
            </a:endParaRPr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6D3DBF42-E56F-5350-A2B0-E39BEF07FCE7}"/>
              </a:ext>
            </a:extLst>
          </p:cNvPr>
          <p:cNvGrpSpPr/>
          <p:nvPr/>
        </p:nvGrpSpPr>
        <p:grpSpPr>
          <a:xfrm>
            <a:off x="5029200" y="4152900"/>
            <a:ext cx="935793" cy="107422"/>
            <a:chOff x="10720710" y="5809524"/>
            <a:chExt cx="935793" cy="107422"/>
          </a:xfrm>
        </p:grpSpPr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F2E736E6-B42B-284D-02AC-2986D8140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0710" y="5809524"/>
              <a:ext cx="935793" cy="107422"/>
            </a:xfrm>
            <a:prstGeom prst="rect">
              <a:avLst/>
            </a:prstGeom>
          </p:spPr>
        </p:pic>
      </p:grpSp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16F47E9A-E0BE-91DA-923E-FA8966BDBDB0}"/>
              </a:ext>
            </a:extLst>
          </p:cNvPr>
          <p:cNvGrpSpPr/>
          <p:nvPr/>
        </p:nvGrpSpPr>
        <p:grpSpPr>
          <a:xfrm>
            <a:off x="-1295400" y="3073766"/>
            <a:ext cx="5879734" cy="5879734"/>
            <a:chOff x="-1058176" y="2709243"/>
            <a:chExt cx="5879734" cy="5879734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EDE73F4D-69DD-B326-E0E0-AC80CA3F3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1058176" y="2709243"/>
              <a:ext cx="5879734" cy="5879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120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A9DAB4-CD91-9854-A5F0-829571E02FD4}"/>
              </a:ext>
            </a:extLst>
          </p:cNvPr>
          <p:cNvSpPr txBox="1"/>
          <p:nvPr/>
        </p:nvSpPr>
        <p:spPr>
          <a:xfrm>
            <a:off x="1558726" y="1294772"/>
            <a:ext cx="69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504B4B"/>
                </a:solidFill>
                <a:latin typeface="Spoqa Han Sans Neo Medium" pitchFamily="2" charset="-127"/>
                <a:ea typeface="Spoqa Han Sans Neo Medium" pitchFamily="2" charset="-127"/>
              </a:rPr>
              <a:t>실습 환경</a:t>
            </a:r>
          </a:p>
        </p:txBody>
      </p:sp>
      <p:pic>
        <p:nvPicPr>
          <p:cNvPr id="1026" name="Picture 2" descr="Anaconda Cloud">
            <a:extLst>
              <a:ext uri="{FF2B5EF4-FFF2-40B4-BE49-F238E27FC236}">
                <a16:creationId xmlns:a16="http://schemas.microsoft.com/office/drawing/2014/main" id="{47217A06-5F8B-4800-BBC2-87090A30A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526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1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3" name="그림 2" descr="노트북, 정보기기, 실내, 전자 기기이(가) 표시된 사진&#10;&#10;자동 생성된 설명">
            <a:extLst>
              <a:ext uri="{FF2B5EF4-FFF2-40B4-BE49-F238E27FC236}">
                <a16:creationId xmlns:a16="http://schemas.microsoft.com/office/drawing/2014/main" id="{E1D3C2E6-4174-2BF9-E27B-5F31DD4D2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2024133"/>
            <a:ext cx="9360000" cy="6238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C71C3-AB14-2C46-AF25-76C4C0C284A6}"/>
              </a:ext>
            </a:extLst>
          </p:cNvPr>
          <p:cNvSpPr txBox="1"/>
          <p:nvPr/>
        </p:nvSpPr>
        <p:spPr>
          <a:xfrm>
            <a:off x="1558726" y="1294772"/>
            <a:ext cx="69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504B4B"/>
                </a:solidFill>
                <a:latin typeface="Spoqa Han Sans Neo Medium" pitchFamily="2" charset="-127"/>
                <a:ea typeface="Spoqa Han Sans Neo Medium" pitchFamily="2" charset="-127"/>
              </a:rPr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287375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274226" y="6667500"/>
            <a:ext cx="11333333" cy="215101"/>
            <a:chOff x="7274226" y="5359116"/>
            <a:chExt cx="11333333" cy="2151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74226" y="5359116"/>
              <a:ext cx="11333333" cy="2151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26607" y="6584574"/>
            <a:ext cx="380952" cy="380952"/>
            <a:chOff x="12826607" y="5276190"/>
            <a:chExt cx="380952" cy="380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6607" y="5276190"/>
              <a:ext cx="380952" cy="38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70555" y="1693248"/>
            <a:ext cx="6900504" cy="6900504"/>
            <a:chOff x="-4195742" y="2166410"/>
            <a:chExt cx="6900504" cy="69005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195742" y="2166410"/>
              <a:ext cx="6900504" cy="69005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38096" y="503840"/>
            <a:ext cx="562826" cy="562826"/>
            <a:chOff x="17138096" y="503840"/>
            <a:chExt cx="562826" cy="5628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050968" y="3989338"/>
            <a:ext cx="9932232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70A9AB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지금은 </a:t>
            </a:r>
            <a:endParaRPr lang="en-US" altLang="ko-KR" sz="7200" b="1" dirty="0">
              <a:solidFill>
                <a:srgbClr val="70A9AB"/>
              </a:solidFill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  <a:p>
            <a:pPr algn="ctr"/>
            <a:r>
              <a:rPr lang="ko-KR" altLang="en-US" sz="7200" b="1" dirty="0">
                <a:solidFill>
                  <a:srgbClr val="70A9AB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실습 시간입니다</a:t>
            </a:r>
            <a:r>
              <a:rPr lang="en-US" altLang="ko-KR" sz="7200" b="1" dirty="0">
                <a:solidFill>
                  <a:srgbClr val="70A9AB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!</a:t>
            </a:r>
            <a:endParaRPr lang="en-US" sz="2800" b="1" dirty="0"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grpSp>
        <p:nvGrpSpPr>
          <p:cNvPr id="30" name="그룹 1005"/>
          <p:cNvGrpSpPr/>
          <p:nvPr/>
        </p:nvGrpSpPr>
        <p:grpSpPr>
          <a:xfrm>
            <a:off x="4642071" y="3551203"/>
            <a:ext cx="3816245" cy="3816245"/>
            <a:chOff x="7961905" y="3598036"/>
            <a:chExt cx="3816245" cy="3816245"/>
          </a:xfrm>
        </p:grpSpPr>
        <p:pic>
          <p:nvPicPr>
            <p:cNvPr id="31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1905" y="3598036"/>
              <a:ext cx="3816245" cy="3816245"/>
            </a:xfrm>
            <a:prstGeom prst="rect">
              <a:avLst/>
            </a:prstGeom>
          </p:spPr>
        </p:pic>
      </p:grp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B8EE6CC6-1759-9AA3-1DEB-4EC884133CC5}"/>
              </a:ext>
            </a:extLst>
          </p:cNvPr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4" name="Object 25">
              <a:extLst>
                <a:ext uri="{FF2B5EF4-FFF2-40B4-BE49-F238E27FC236}">
                  <a16:creationId xmlns:a16="http://schemas.microsoft.com/office/drawing/2014/main" id="{7D6FBC46-CC51-7B60-CBD3-12548366A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5" name="그룹 1012">
            <a:extLst>
              <a:ext uri="{FF2B5EF4-FFF2-40B4-BE49-F238E27FC236}">
                <a16:creationId xmlns:a16="http://schemas.microsoft.com/office/drawing/2014/main" id="{99F7D9B9-CBE6-098B-8B86-84F7FC66DF89}"/>
              </a:ext>
            </a:extLst>
          </p:cNvPr>
          <p:cNvGrpSpPr/>
          <p:nvPr/>
        </p:nvGrpSpPr>
        <p:grpSpPr>
          <a:xfrm>
            <a:off x="11679044" y="-506698"/>
            <a:ext cx="3083428" cy="3053519"/>
            <a:chOff x="11672501" y="-503241"/>
            <a:chExt cx="3083428" cy="3053519"/>
          </a:xfrm>
        </p:grpSpPr>
        <p:pic>
          <p:nvPicPr>
            <p:cNvPr id="7" name="Object 50">
              <a:extLst>
                <a:ext uri="{FF2B5EF4-FFF2-40B4-BE49-F238E27FC236}">
                  <a16:creationId xmlns:a16="http://schemas.microsoft.com/office/drawing/2014/main" id="{F0243B0C-31E8-B0A9-8A82-BAFA6D721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2">
            <a:extLst>
              <a:ext uri="{FF2B5EF4-FFF2-40B4-BE49-F238E27FC236}">
                <a16:creationId xmlns:a16="http://schemas.microsoft.com/office/drawing/2014/main" id="{ECE4A783-CB0A-A8AC-FF9B-84B2EB2A855E}"/>
              </a:ext>
            </a:extLst>
          </p:cNvPr>
          <p:cNvGrpSpPr/>
          <p:nvPr/>
        </p:nvGrpSpPr>
        <p:grpSpPr>
          <a:xfrm>
            <a:off x="-1430047" y="6667500"/>
            <a:ext cx="11333333" cy="215101"/>
            <a:chOff x="7274226" y="5359116"/>
            <a:chExt cx="11333333" cy="215101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46DD0DE6-18BC-84C7-58A7-DE2AF9B09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74226" y="5359116"/>
              <a:ext cx="11333333" cy="2151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3393" y="6513121"/>
            <a:ext cx="380952" cy="380952"/>
            <a:chOff x="4373393" y="5276190"/>
            <a:chExt cx="380952" cy="380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393" y="5276190"/>
              <a:ext cx="380952" cy="38095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4800" y="4127878"/>
            <a:ext cx="836575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70A9AB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실습 완료</a:t>
            </a:r>
            <a:r>
              <a:rPr lang="en-US" altLang="ko-KR" sz="7200" b="1" dirty="0">
                <a:solidFill>
                  <a:srgbClr val="70A9AB"/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  <a:cs typeface="THEFACESHOP INKLIPQUID" pitchFamily="34" charset="0"/>
              </a:rPr>
              <a:t>!</a:t>
            </a:r>
            <a:endParaRPr lang="en-US" sz="3200" b="1" dirty="0"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138096" y="503840"/>
            <a:ext cx="562826" cy="562826"/>
            <a:chOff x="17138096" y="503840"/>
            <a:chExt cx="562826" cy="5628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pSp>
        <p:nvGrpSpPr>
          <p:cNvPr id="5" name="그룹 1005">
            <a:extLst>
              <a:ext uri="{FF2B5EF4-FFF2-40B4-BE49-F238E27FC236}">
                <a16:creationId xmlns:a16="http://schemas.microsoft.com/office/drawing/2014/main" id="{A7ED2130-F43E-8CCB-B145-78A3A7EE9B41}"/>
              </a:ext>
            </a:extLst>
          </p:cNvPr>
          <p:cNvGrpSpPr/>
          <p:nvPr/>
        </p:nvGrpSpPr>
        <p:grpSpPr>
          <a:xfrm>
            <a:off x="10659887" y="1693248"/>
            <a:ext cx="6900504" cy="6900504"/>
            <a:chOff x="-4195742" y="2166410"/>
            <a:chExt cx="6900504" cy="6900504"/>
          </a:xfrm>
        </p:grpSpPr>
        <p:pic>
          <p:nvPicPr>
            <p:cNvPr id="7" name="Object 17">
              <a:extLst>
                <a:ext uri="{FF2B5EF4-FFF2-40B4-BE49-F238E27FC236}">
                  <a16:creationId xmlns:a16="http://schemas.microsoft.com/office/drawing/2014/main" id="{18468783-BD8E-8376-DAAA-66CF0F392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195742" y="2166410"/>
              <a:ext cx="6900504" cy="69005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61905" y="3598036"/>
            <a:ext cx="3816245" cy="3816245"/>
            <a:chOff x="7961905" y="3598036"/>
            <a:chExt cx="3816245" cy="38162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1905" y="3598036"/>
              <a:ext cx="3816245" cy="3816245"/>
            </a:xfrm>
            <a:prstGeom prst="rect">
              <a:avLst/>
            </a:prstGeom>
          </p:spPr>
        </p:pic>
      </p:grp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15E5CD8F-756E-FA2A-D104-7E80174F8C53}"/>
              </a:ext>
            </a:extLst>
          </p:cNvPr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10" name="Object 25">
              <a:extLst>
                <a:ext uri="{FF2B5EF4-FFF2-40B4-BE49-F238E27FC236}">
                  <a16:creationId xmlns:a16="http://schemas.microsoft.com/office/drawing/2014/main" id="{613DE81D-5821-BCF9-757E-1EBFBE5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2" name="그룹 1012">
            <a:extLst>
              <a:ext uri="{FF2B5EF4-FFF2-40B4-BE49-F238E27FC236}">
                <a16:creationId xmlns:a16="http://schemas.microsoft.com/office/drawing/2014/main" id="{9285AA79-BDE3-C37E-0975-14B6D221417F}"/>
              </a:ext>
            </a:extLst>
          </p:cNvPr>
          <p:cNvGrpSpPr/>
          <p:nvPr/>
        </p:nvGrpSpPr>
        <p:grpSpPr>
          <a:xfrm>
            <a:off x="11679044" y="-506698"/>
            <a:ext cx="3083428" cy="3053519"/>
            <a:chOff x="11672501" y="-503241"/>
            <a:chExt cx="3083428" cy="3053519"/>
          </a:xfrm>
        </p:grpSpPr>
        <p:pic>
          <p:nvPicPr>
            <p:cNvPr id="14" name="Object 50">
              <a:extLst>
                <a:ext uri="{FF2B5EF4-FFF2-40B4-BE49-F238E27FC236}">
                  <a16:creationId xmlns:a16="http://schemas.microsoft.com/office/drawing/2014/main" id="{2383BFAA-9AC7-784E-422B-EE0719D4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8BC8CC-05FF-DA4D-9615-B73E1D3068BF}">
  <we:reference id="wa104381411" version="2.4.1.0" store="en-US" storeType="OMEX"/>
  <we:alternateReferences>
    <we:reference id="wa104381411" version="2.4.1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168</Words>
  <Application>Microsoft Macintosh PowerPoint</Application>
  <PresentationFormat>사용자 지정</PresentationFormat>
  <Paragraphs>73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Spoqa Han Sans Neo Bold</vt:lpstr>
      <vt:lpstr>Spoqa Han Sans Neo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석 재민</cp:lastModifiedBy>
  <cp:revision>230</cp:revision>
  <dcterms:created xsi:type="dcterms:W3CDTF">2022-10-04T10:11:53Z</dcterms:created>
  <dcterms:modified xsi:type="dcterms:W3CDTF">2023-06-15T06:41:44Z</dcterms:modified>
</cp:coreProperties>
</file>