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-50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829150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SzPct val="100000"/>
              <a:defRPr sz="14000" b="1"/>
            </a:lvl1pPr>
            <a:lvl2pPr algn="ctr" rtl="0">
              <a:spcBef>
                <a:spcPts val="0"/>
              </a:spcBef>
              <a:buSzPct val="100000"/>
              <a:defRPr sz="14000" b="1"/>
            </a:lvl2pPr>
            <a:lvl3pPr algn="ctr" rtl="0">
              <a:spcBef>
                <a:spcPts val="0"/>
              </a:spcBef>
              <a:buSzPct val="100000"/>
              <a:defRPr sz="14000" b="1"/>
            </a:lvl3pPr>
            <a:lvl4pPr algn="ctr" rtl="0">
              <a:spcBef>
                <a:spcPts val="0"/>
              </a:spcBef>
              <a:buSzPct val="100000"/>
              <a:defRPr sz="14000" b="1"/>
            </a:lvl4pPr>
            <a:lvl5pPr algn="ctr" rtl="0">
              <a:spcBef>
                <a:spcPts val="0"/>
              </a:spcBef>
              <a:buSzPct val="100000"/>
              <a:defRPr sz="14000" b="1"/>
            </a:lvl5pPr>
            <a:lvl6pPr algn="ctr" rtl="0">
              <a:spcBef>
                <a:spcPts val="0"/>
              </a:spcBef>
              <a:buSzPct val="100000"/>
              <a:defRPr sz="14000" b="1"/>
            </a:lvl6pPr>
            <a:lvl7pPr algn="ctr" rtl="0">
              <a:spcBef>
                <a:spcPts val="0"/>
              </a:spcBef>
              <a:buSzPct val="100000"/>
              <a:defRPr sz="14000" b="1"/>
            </a:lvl7pPr>
            <a:lvl8pPr algn="ctr" rtl="0">
              <a:spcBef>
                <a:spcPts val="0"/>
              </a:spcBef>
              <a:buSzPct val="100000"/>
              <a:defRPr sz="14000" b="1"/>
            </a:lvl8pPr>
            <a:lvl9pPr algn="ctr" rtl="0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defRPr/>
            </a:lvl1pPr>
            <a:lvl2pPr algn="ctr" rtl="0">
              <a:spcBef>
                <a:spcPts val="0"/>
              </a:spcBef>
              <a:defRPr/>
            </a:lvl2pPr>
            <a:lvl3pPr algn="ctr" rtl="0">
              <a:spcBef>
                <a:spcPts val="0"/>
              </a:spcBef>
              <a:defRPr/>
            </a:lvl3pPr>
            <a:lvl4pPr algn="ctr" rtl="0">
              <a:spcBef>
                <a:spcPts val="0"/>
              </a:spcBef>
              <a:defRPr/>
            </a:lvl4pPr>
            <a:lvl5pPr algn="ctr" rtl="0">
              <a:spcBef>
                <a:spcPts val="0"/>
              </a:spcBef>
              <a:defRPr/>
            </a:lvl5pPr>
            <a:lvl6pPr algn="ctr" rtl="0">
              <a:spcBef>
                <a:spcPts val="0"/>
              </a:spcBef>
              <a:defRPr/>
            </a:lvl6pPr>
            <a:lvl7pPr algn="ctr" rtl="0">
              <a:spcBef>
                <a:spcPts val="0"/>
              </a:spcBef>
              <a:defRPr/>
            </a:lvl7pPr>
            <a:lvl8pPr algn="ctr" rtl="0">
              <a:spcBef>
                <a:spcPts val="0"/>
              </a:spcBef>
              <a:defRPr/>
            </a:lvl8pPr>
            <a:lvl9pPr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hape 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SzPct val="100000"/>
              <a:defRPr sz="2400"/>
            </a:lvl1pPr>
            <a:lvl2pPr rtl="0">
              <a:spcBef>
                <a:spcPts val="0"/>
              </a:spcBef>
              <a:buSzPct val="100000"/>
              <a:defRPr sz="2400"/>
            </a:lvl2pPr>
            <a:lvl3pPr rtl="0">
              <a:spcBef>
                <a:spcPts val="0"/>
              </a:spcBef>
              <a:buSzPct val="100000"/>
              <a:defRPr sz="2400"/>
            </a:lvl3pPr>
            <a:lvl4pPr rtl="0">
              <a:spcBef>
                <a:spcPts val="0"/>
              </a:spcBef>
              <a:buSzPct val="100000"/>
              <a:defRPr sz="2400"/>
            </a:lvl4pPr>
            <a:lvl5pPr rtl="0">
              <a:spcBef>
                <a:spcPts val="0"/>
              </a:spcBef>
              <a:buSzPct val="100000"/>
              <a:defRPr sz="2400"/>
            </a:lvl5pPr>
            <a:lvl6pPr rtl="0">
              <a:spcBef>
                <a:spcPts val="0"/>
              </a:spcBef>
              <a:buSzPct val="100000"/>
              <a:defRPr sz="2400"/>
            </a:lvl6pPr>
            <a:lvl7pPr rtl="0">
              <a:spcBef>
                <a:spcPts val="0"/>
              </a:spcBef>
              <a:buSzPct val="100000"/>
              <a:defRPr sz="2400"/>
            </a:lvl7pPr>
            <a:lvl8pPr rtl="0">
              <a:spcBef>
                <a:spcPts val="0"/>
              </a:spcBef>
              <a:buSzPct val="100000"/>
              <a:defRPr sz="2400"/>
            </a:lvl8pPr>
            <a:lvl9pPr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2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SzPct val="100000"/>
              <a:defRPr sz="4800"/>
            </a:lvl1pPr>
            <a:lvl2pPr rtl="0">
              <a:spcBef>
                <a:spcPts val="0"/>
              </a:spcBef>
              <a:buSzPct val="100000"/>
              <a:defRPr sz="4800"/>
            </a:lvl2pPr>
            <a:lvl3pPr rtl="0">
              <a:spcBef>
                <a:spcPts val="0"/>
              </a:spcBef>
              <a:buSzPct val="100000"/>
              <a:defRPr sz="4800"/>
            </a:lvl3pPr>
            <a:lvl4pPr rtl="0">
              <a:spcBef>
                <a:spcPts val="0"/>
              </a:spcBef>
              <a:buSzPct val="100000"/>
              <a:defRPr sz="4800"/>
            </a:lvl4pPr>
            <a:lvl5pPr rtl="0">
              <a:spcBef>
                <a:spcPts val="0"/>
              </a:spcBef>
              <a:buSzPct val="100000"/>
              <a:defRPr sz="4800"/>
            </a:lvl5pPr>
            <a:lvl6pPr rtl="0">
              <a:spcBef>
                <a:spcPts val="0"/>
              </a:spcBef>
              <a:buSzPct val="100000"/>
              <a:defRPr sz="4800"/>
            </a:lvl6pPr>
            <a:lvl7pPr rtl="0">
              <a:spcBef>
                <a:spcPts val="0"/>
              </a:spcBef>
              <a:buSzPct val="100000"/>
              <a:defRPr sz="4800"/>
            </a:lvl7pPr>
            <a:lvl8pPr rtl="0">
              <a:spcBef>
                <a:spcPts val="0"/>
              </a:spcBef>
              <a:buSzPct val="100000"/>
              <a:defRPr sz="4800"/>
            </a:lvl8pPr>
            <a:lvl9pPr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4200"/>
            </a:lvl1pPr>
            <a:lvl2pPr algn="ctr" rtl="0">
              <a:spcBef>
                <a:spcPts val="0"/>
              </a:spcBef>
              <a:buSzPct val="100000"/>
              <a:defRPr sz="4200"/>
            </a:lvl2pPr>
            <a:lvl3pPr algn="ctr" rtl="0">
              <a:spcBef>
                <a:spcPts val="0"/>
              </a:spcBef>
              <a:buSzPct val="100000"/>
              <a:defRPr sz="4200"/>
            </a:lvl3pPr>
            <a:lvl4pPr algn="ctr" rtl="0">
              <a:spcBef>
                <a:spcPts val="0"/>
              </a:spcBef>
              <a:buSzPct val="100000"/>
              <a:defRPr sz="4200"/>
            </a:lvl4pPr>
            <a:lvl5pPr algn="ctr" rtl="0">
              <a:spcBef>
                <a:spcPts val="0"/>
              </a:spcBef>
              <a:buSzPct val="100000"/>
              <a:defRPr sz="4200"/>
            </a:lvl5pPr>
            <a:lvl6pPr algn="ctr" rtl="0">
              <a:spcBef>
                <a:spcPts val="0"/>
              </a:spcBef>
              <a:buSzPct val="100000"/>
              <a:defRPr sz="4200"/>
            </a:lvl6pPr>
            <a:lvl7pPr algn="ctr" rtl="0">
              <a:spcBef>
                <a:spcPts val="0"/>
              </a:spcBef>
              <a:buSzPct val="100000"/>
              <a:defRPr sz="4200"/>
            </a:lvl7pPr>
            <a:lvl8pPr algn="ctr" rtl="0">
              <a:spcBef>
                <a:spcPts val="0"/>
              </a:spcBef>
              <a:buSzPct val="100000"/>
              <a:defRPr sz="4200"/>
            </a:lvl8pPr>
            <a:lvl9pPr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Penn Prime Air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Matt Schulman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Josh Pearlstein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Steffi Maiman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High Level Next Steps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3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•"/>
            </a:pPr>
            <a:r>
              <a:rPr lang="en" b="1" dirty="0">
                <a:solidFill>
                  <a:srgbClr val="000000"/>
                </a:solidFill>
              </a:rPr>
              <a:t>Integration of Software System Components</a:t>
            </a:r>
          </a:p>
          <a:p>
            <a:pPr marL="971550" lvl="1" indent="-285750" rtl="0">
              <a:lnSpc>
                <a:spcPct val="3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•"/>
            </a:pPr>
            <a:r>
              <a:rPr lang="en" dirty="0">
                <a:solidFill>
                  <a:srgbClr val="000000"/>
                </a:solidFill>
              </a:rPr>
              <a:t>Refine Optic Component</a:t>
            </a:r>
          </a:p>
          <a:p>
            <a:pPr marL="1428750" lvl="2" indent="-285750" rtl="0">
              <a:lnSpc>
                <a:spcPct val="3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•"/>
            </a:pPr>
            <a:r>
              <a:rPr lang="en" dirty="0">
                <a:solidFill>
                  <a:srgbClr val="000000"/>
                </a:solidFill>
              </a:rPr>
              <a:t>Template Matching → Feature2D</a:t>
            </a:r>
          </a:p>
          <a:p>
            <a:pPr marL="1428750" lvl="2" indent="-285750" rtl="0">
              <a:lnSpc>
                <a:spcPct val="3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•"/>
            </a:pPr>
            <a:r>
              <a:rPr lang="en" dirty="0">
                <a:solidFill>
                  <a:srgbClr val="000000"/>
                </a:solidFill>
              </a:rPr>
              <a:t>Rotated Images Compatibility</a:t>
            </a:r>
          </a:p>
          <a:p>
            <a:pPr marL="971550" lvl="1" indent="-285750" rtl="0">
              <a:lnSpc>
                <a:spcPct val="3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•"/>
            </a:pPr>
            <a:r>
              <a:rPr lang="en" dirty="0">
                <a:solidFill>
                  <a:srgbClr val="000000"/>
                </a:solidFill>
              </a:rPr>
              <a:t>Java Servlet API for Optic Component</a:t>
            </a:r>
          </a:p>
          <a:p>
            <a:pPr marL="1428750" lvl="2" indent="-285750" rtl="0">
              <a:lnSpc>
                <a:spcPct val="3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•"/>
            </a:pPr>
            <a:r>
              <a:rPr lang="en" dirty="0">
                <a:solidFill>
                  <a:srgbClr val="000000"/>
                </a:solidFill>
              </a:rPr>
              <a:t>N64 → image conversion</a:t>
            </a:r>
          </a:p>
          <a:p>
            <a:pPr marL="1428750" lvl="2" indent="-285750" rtl="0">
              <a:lnSpc>
                <a:spcPct val="3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•"/>
            </a:pPr>
            <a:r>
              <a:rPr lang="en" dirty="0">
                <a:solidFill>
                  <a:srgbClr val="000000"/>
                </a:solidFill>
              </a:rPr>
              <a:t>QR creation from QR code</a:t>
            </a:r>
          </a:p>
          <a:p>
            <a:pPr marL="1428750" lvl="2" indent="-285750" rtl="0">
              <a:lnSpc>
                <a:spcPct val="3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•"/>
            </a:pPr>
            <a:r>
              <a:rPr lang="en" dirty="0">
                <a:solidFill>
                  <a:srgbClr val="000000"/>
                </a:solidFill>
              </a:rPr>
              <a:t>Possibly look into writing optics openCV algorithm in ios app to avoid API calls</a:t>
            </a:r>
          </a:p>
          <a:p>
            <a:pPr marL="971550" lvl="1" indent="-285750" rtl="0">
              <a:lnSpc>
                <a:spcPct val="3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•"/>
            </a:pPr>
            <a:r>
              <a:rPr lang="en" dirty="0">
                <a:solidFill>
                  <a:srgbClr val="000000"/>
                </a:solidFill>
              </a:rPr>
              <a:t>Test with Drone</a:t>
            </a:r>
          </a:p>
          <a:p>
            <a:pPr marL="1428750" lvl="2" indent="-285750" rtl="0">
              <a:lnSpc>
                <a:spcPct val="3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•"/>
            </a:pPr>
            <a:r>
              <a:rPr lang="en" dirty="0">
                <a:solidFill>
                  <a:srgbClr val="000000"/>
                </a:solidFill>
              </a:rPr>
              <a:t>Integration pains?</a:t>
            </a:r>
          </a:p>
          <a:p>
            <a:pPr marL="1428750" lvl="2" indent="-285750" rtl="0">
              <a:lnSpc>
                <a:spcPct val="3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•"/>
            </a:pPr>
            <a:r>
              <a:rPr lang="en" dirty="0">
                <a:solidFill>
                  <a:srgbClr val="000000"/>
                </a:solidFill>
              </a:rPr>
              <a:t>Ideal magnitude of Drone movement commands (tradeoff between speed &amp; accuracy)</a:t>
            </a:r>
          </a:p>
          <a:p>
            <a:pPr marL="1428750" lvl="2" indent="-285750" rtl="0">
              <a:lnSpc>
                <a:spcPct val="3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•"/>
            </a:pPr>
            <a:r>
              <a:rPr lang="en" dirty="0">
                <a:solidFill>
                  <a:srgbClr val="000000"/>
                </a:solidFill>
              </a:rPr>
              <a:t>Refinement of Drone movement algorithm</a:t>
            </a:r>
          </a:p>
          <a:p>
            <a:pPr marL="514350" lvl="0" indent="-285750" rtl="0">
              <a:lnSpc>
                <a:spcPct val="3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•"/>
            </a:pPr>
            <a:r>
              <a:rPr lang="en" dirty="0">
                <a:solidFill>
                  <a:srgbClr val="000000"/>
                </a:solidFill>
              </a:rPr>
              <a:t>Testing and Refinement</a:t>
            </a:r>
          </a:p>
          <a:p>
            <a:pPr marL="514350" lvl="0" indent="-285750" rtl="0">
              <a:lnSpc>
                <a:spcPct val="3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•"/>
            </a:pPr>
            <a:r>
              <a:rPr lang="en" dirty="0">
                <a:solidFill>
                  <a:srgbClr val="000000"/>
                </a:solidFill>
              </a:rPr>
              <a:t>Drone Routing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We Have Focused on Harnessing Optics for </a:t>
            </a:r>
            <a:r>
              <a:rPr lang="en-US" dirty="0" err="1" smtClean="0"/>
              <a:t>Uber</a:t>
            </a:r>
            <a:r>
              <a:rPr lang="en-US" dirty="0" smtClean="0"/>
              <a:t>-Accurate Landing Capability</a:t>
            </a:r>
            <a:endParaRPr lang="en"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418486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80000"/>
              </a:lnSpc>
              <a:spcBef>
                <a:spcPts val="0"/>
              </a:spcBef>
              <a:buClr>
                <a:srgbClr val="38761D"/>
              </a:buClr>
              <a:buFont typeface="Arial"/>
              <a:buChar char="•"/>
            </a:pPr>
            <a:r>
              <a:rPr lang="en" b="1" dirty="0">
                <a:solidFill>
                  <a:srgbClr val="38761D"/>
                </a:solidFill>
              </a:rPr>
              <a:t>Uber-Accurate Landing</a:t>
            </a:r>
          </a:p>
          <a:p>
            <a:pPr marL="971550" lvl="1" indent="-285750" rtl="0">
              <a:lnSpc>
                <a:spcPct val="80000"/>
              </a:lnSpc>
              <a:spcBef>
                <a:spcPts val="0"/>
              </a:spcBef>
              <a:buClr>
                <a:srgbClr val="38761D"/>
              </a:buClr>
              <a:buFont typeface="Arial"/>
              <a:buChar char="•"/>
            </a:pPr>
            <a:r>
              <a:rPr lang="en" b="1" dirty="0">
                <a:solidFill>
                  <a:srgbClr val="38761D"/>
                </a:solidFill>
              </a:rPr>
              <a:t>Went forward with GPS + Optics Approach</a:t>
            </a:r>
          </a:p>
          <a:p>
            <a:pPr marL="971550" lvl="1" indent="-285750" rtl="0">
              <a:lnSpc>
                <a:spcPct val="80000"/>
              </a:lnSpc>
              <a:spcBef>
                <a:spcPts val="0"/>
              </a:spcBef>
              <a:buClr>
                <a:srgbClr val="38761D"/>
              </a:buClr>
              <a:buFont typeface="Arial"/>
              <a:buChar char="•"/>
            </a:pPr>
            <a:r>
              <a:rPr lang="en" b="1" dirty="0">
                <a:solidFill>
                  <a:srgbClr val="38761D"/>
                </a:solidFill>
              </a:rPr>
              <a:t>Designed Software System Components</a:t>
            </a:r>
          </a:p>
          <a:p>
            <a:pPr marL="1428750" lvl="2" indent="-285750" rtl="0">
              <a:lnSpc>
                <a:spcPct val="80000"/>
              </a:lnSpc>
              <a:spcBef>
                <a:spcPts val="0"/>
              </a:spcBef>
              <a:buClr>
                <a:srgbClr val="38761D"/>
              </a:buClr>
              <a:buFont typeface="Arial"/>
              <a:buChar char="•"/>
            </a:pPr>
            <a:r>
              <a:rPr lang="en" b="1" dirty="0">
                <a:solidFill>
                  <a:srgbClr val="38761D"/>
                </a:solidFill>
              </a:rPr>
              <a:t>Interfacing with Drone</a:t>
            </a:r>
          </a:p>
          <a:p>
            <a:pPr marL="1428750" lvl="2" indent="-285750" rtl="0">
              <a:lnSpc>
                <a:spcPct val="80000"/>
              </a:lnSpc>
              <a:spcBef>
                <a:spcPts val="0"/>
              </a:spcBef>
              <a:buClr>
                <a:srgbClr val="38761D"/>
              </a:buClr>
              <a:buFont typeface="Arial"/>
              <a:buChar char="•"/>
            </a:pPr>
            <a:r>
              <a:rPr lang="en" b="1" dirty="0">
                <a:solidFill>
                  <a:srgbClr val="38761D"/>
                </a:solidFill>
              </a:rPr>
              <a:t>Recognizing Location of QR Flag/Poster in Image</a:t>
            </a:r>
          </a:p>
          <a:p>
            <a:pPr marL="1428750" lvl="2" indent="-285750" rtl="0">
              <a:lnSpc>
                <a:spcPct val="80000"/>
              </a:lnSpc>
              <a:spcBef>
                <a:spcPts val="0"/>
              </a:spcBef>
              <a:buClr>
                <a:srgbClr val="38761D"/>
              </a:buClr>
              <a:buFont typeface="Arial"/>
              <a:buChar char="•"/>
            </a:pPr>
            <a:r>
              <a:rPr lang="en" b="1" dirty="0">
                <a:solidFill>
                  <a:srgbClr val="38761D"/>
                </a:solidFill>
              </a:rPr>
              <a:t>Algorithm to Update Location of Drone</a:t>
            </a:r>
          </a:p>
          <a:p>
            <a:pPr marL="514350" lvl="0" indent="-285750" rtl="0">
              <a:lnSpc>
                <a:spcPct val="80000"/>
              </a:lnSpc>
              <a:spcBef>
                <a:spcPts val="0"/>
              </a:spcBef>
              <a:buClr>
                <a:srgbClr val="FF0000"/>
              </a:buClr>
              <a:buFont typeface="Arial"/>
              <a:buChar char="•"/>
            </a:pPr>
            <a:r>
              <a:rPr lang="en" dirty="0">
                <a:solidFill>
                  <a:srgbClr val="FF0000"/>
                </a:solidFill>
              </a:rPr>
              <a:t>Integration of Software System Components</a:t>
            </a:r>
          </a:p>
          <a:p>
            <a:pPr marL="514350" lvl="0" indent="-285750" rtl="0">
              <a:lnSpc>
                <a:spcPct val="80000"/>
              </a:lnSpc>
              <a:spcBef>
                <a:spcPts val="0"/>
              </a:spcBef>
              <a:buClr>
                <a:srgbClr val="FF0000"/>
              </a:buClr>
              <a:buFont typeface="Arial"/>
              <a:buChar char="•"/>
            </a:pPr>
            <a:r>
              <a:rPr lang="en" dirty="0">
                <a:solidFill>
                  <a:srgbClr val="FF0000"/>
                </a:solidFill>
              </a:rPr>
              <a:t>Testing and Refinement</a:t>
            </a:r>
          </a:p>
          <a:p>
            <a:pPr marL="514350" lvl="0" indent="-285750">
              <a:lnSpc>
                <a:spcPct val="80000"/>
              </a:lnSpc>
              <a:spcBef>
                <a:spcPts val="0"/>
              </a:spcBef>
              <a:buClr>
                <a:srgbClr val="FF0000"/>
              </a:buClr>
              <a:buFont typeface="Arial"/>
              <a:buChar char="•"/>
            </a:pPr>
            <a:r>
              <a:rPr lang="en" dirty="0">
                <a:solidFill>
                  <a:srgbClr val="FF0000"/>
                </a:solidFill>
              </a:rPr>
              <a:t>Drone Routing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Drone Landing </a:t>
            </a:r>
            <a:r>
              <a:rPr lang="en-US" dirty="0" smtClean="0"/>
              <a:t>Software Design Flowchart</a:t>
            </a:r>
            <a:endParaRPr lang="en" dirty="0"/>
          </a:p>
        </p:txBody>
      </p:sp>
      <p:sp>
        <p:nvSpPr>
          <p:cNvPr id="68" name="Shape 68"/>
          <p:cNvSpPr/>
          <p:nvPr/>
        </p:nvSpPr>
        <p:spPr>
          <a:xfrm>
            <a:off x="3037100" y="1157712"/>
            <a:ext cx="1716600" cy="12707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Determine where the QR code is in the image</a:t>
            </a:r>
          </a:p>
        </p:txBody>
      </p:sp>
      <p:sp>
        <p:nvSpPr>
          <p:cNvPr id="69" name="Shape 69"/>
          <p:cNvSpPr/>
          <p:nvPr/>
        </p:nvSpPr>
        <p:spPr>
          <a:xfrm>
            <a:off x="6618800" y="1414975"/>
            <a:ext cx="1716600" cy="12707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Determine How the Drone Should Move</a:t>
            </a:r>
          </a:p>
        </p:txBody>
      </p:sp>
      <p:sp>
        <p:nvSpPr>
          <p:cNvPr id="70" name="Shape 70"/>
          <p:cNvSpPr/>
          <p:nvPr/>
        </p:nvSpPr>
        <p:spPr>
          <a:xfrm>
            <a:off x="1031100" y="3565925"/>
            <a:ext cx="1716600" cy="12707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Move Drone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Take New Image</a:t>
            </a:r>
          </a:p>
        </p:txBody>
      </p:sp>
      <p:cxnSp>
        <p:nvCxnSpPr>
          <p:cNvPr id="71" name="Shape 71"/>
          <p:cNvCxnSpPr>
            <a:stCxn id="68" idx="3"/>
            <a:endCxn id="69" idx="1"/>
          </p:cNvCxnSpPr>
          <p:nvPr/>
        </p:nvCxnSpPr>
        <p:spPr>
          <a:xfrm>
            <a:off x="4753700" y="1793112"/>
            <a:ext cx="1865100" cy="257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2" name="Shape 72"/>
          <p:cNvCxnSpPr>
            <a:stCxn id="69" idx="2"/>
          </p:cNvCxnSpPr>
          <p:nvPr/>
        </p:nvCxnSpPr>
        <p:spPr>
          <a:xfrm flipH="1">
            <a:off x="6635300" y="2685774"/>
            <a:ext cx="841800" cy="11273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73"/>
          <p:cNvSpPr/>
          <p:nvPr/>
        </p:nvSpPr>
        <p:spPr>
          <a:xfrm>
            <a:off x="5962400" y="3829550"/>
            <a:ext cx="1237800" cy="384599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Landed?</a:t>
            </a:r>
          </a:p>
        </p:txBody>
      </p:sp>
      <p:cxnSp>
        <p:nvCxnSpPr>
          <p:cNvPr id="74" name="Shape 74"/>
          <p:cNvCxnSpPr>
            <a:stCxn id="73" idx="3"/>
            <a:endCxn id="75" idx="0"/>
          </p:cNvCxnSpPr>
          <p:nvPr/>
        </p:nvCxnSpPr>
        <p:spPr>
          <a:xfrm>
            <a:off x="7200200" y="4021849"/>
            <a:ext cx="1013100" cy="501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6" name="Shape 76"/>
          <p:cNvCxnSpPr>
            <a:stCxn id="73" idx="1"/>
            <a:endCxn id="70" idx="3"/>
          </p:cNvCxnSpPr>
          <p:nvPr/>
        </p:nvCxnSpPr>
        <p:spPr>
          <a:xfrm flipH="1">
            <a:off x="2747600" y="4021849"/>
            <a:ext cx="3214800" cy="179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75"/>
          <p:cNvSpPr/>
          <p:nvPr/>
        </p:nvSpPr>
        <p:spPr>
          <a:xfrm>
            <a:off x="7594500" y="4522850"/>
            <a:ext cx="1237800" cy="384599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STOP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3551100" y="3660200"/>
            <a:ext cx="1327499" cy="9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Move 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/>
              <a:t>Drone </a:t>
            </a:r>
          </a:p>
          <a:p>
            <a:pPr algn="ctr">
              <a:spcBef>
                <a:spcPts val="0"/>
              </a:spcBef>
              <a:buNone/>
            </a:pPr>
            <a:r>
              <a:rPr lang="en"/>
              <a:t>Command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6733400" y="3776150"/>
            <a:ext cx="1327499" cy="9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YES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5142250" y="3749975"/>
            <a:ext cx="1327499" cy="9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NO</a:t>
            </a:r>
          </a:p>
        </p:txBody>
      </p:sp>
      <p:cxnSp>
        <p:nvCxnSpPr>
          <p:cNvPr id="80" name="Shape 80"/>
          <p:cNvCxnSpPr>
            <a:stCxn id="70" idx="0"/>
            <a:endCxn id="68" idx="2"/>
          </p:cNvCxnSpPr>
          <p:nvPr/>
        </p:nvCxnSpPr>
        <p:spPr>
          <a:xfrm rot="10800000" flipH="1">
            <a:off x="1889400" y="2428625"/>
            <a:ext cx="2006100" cy="1137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1" name="Shape 81"/>
          <p:cNvSpPr txBox="1"/>
          <p:nvPr/>
        </p:nvSpPr>
        <p:spPr>
          <a:xfrm>
            <a:off x="2154900" y="2504825"/>
            <a:ext cx="1327499" cy="9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New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/>
              <a:t>Image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/>
              <a:t>@ New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Altitude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5022500" y="1341775"/>
            <a:ext cx="1327499" cy="9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Location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of QR Flag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150" y="1350700"/>
            <a:ext cx="744949" cy="74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5400" y="1615250"/>
            <a:ext cx="744949" cy="74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225" y="3825200"/>
            <a:ext cx="688875" cy="68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QR Flag Optics Leverages OpenCV Computer Vision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321693"/>
            <a:ext cx="38901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/>
              <a:buChar char="•"/>
            </a:pPr>
            <a:r>
              <a:rPr lang="en" dirty="0">
                <a:highlight>
                  <a:srgbClr val="FFFFFF"/>
                </a:highlight>
              </a:rPr>
              <a:t>OpenCV: BSD license → free for both academic and commercial use</a:t>
            </a:r>
          </a:p>
          <a:p>
            <a:pPr marL="971550" lvl="1" indent="-285750" rtl="0">
              <a:spcBef>
                <a:spcPts val="0"/>
              </a:spcBef>
              <a:buFont typeface="Arial"/>
              <a:buChar char="•"/>
            </a:pPr>
            <a:r>
              <a:rPr lang="en" dirty="0">
                <a:highlight>
                  <a:srgbClr val="FFFFFF"/>
                </a:highlight>
              </a:rPr>
              <a:t>common infrastructure for computer vision applications</a:t>
            </a:r>
          </a:p>
          <a:p>
            <a:pPr marL="514350" lvl="0" indent="-285750" rtl="0">
              <a:spcBef>
                <a:spcPts val="0"/>
              </a:spcBef>
              <a:buFont typeface="Arial"/>
              <a:buChar char="•"/>
            </a:pPr>
            <a:r>
              <a:rPr lang="en" dirty="0">
                <a:highlight>
                  <a:srgbClr val="FFFFFF"/>
                </a:highlight>
              </a:rPr>
              <a:t>Progress: Template Matching in Java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9550" y="1152473"/>
            <a:ext cx="1533650" cy="18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0183" y="3708868"/>
            <a:ext cx="6722116" cy="10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46725"/>
            <a:ext cx="5020199" cy="280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10" y="784797"/>
            <a:ext cx="713950" cy="74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1778000" y="264000"/>
            <a:ext cx="60960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u="sng"/>
              <a:t>INPUTS: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254125" y="1471175"/>
            <a:ext cx="60960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Template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254125" y="4593250"/>
            <a:ext cx="60960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Source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6506625" y="264000"/>
            <a:ext cx="60960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/>
              <a:t>OUTPUT: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6221025" y="1152475"/>
            <a:ext cx="60960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(1142,103)</a:t>
            </a:r>
          </a:p>
        </p:txBody>
      </p:sp>
      <p:cxnSp>
        <p:nvCxnSpPr>
          <p:cNvPr id="106" name="Shape 106"/>
          <p:cNvCxnSpPr>
            <a:stCxn id="105" idx="1"/>
          </p:cNvCxnSpPr>
          <p:nvPr/>
        </p:nvCxnSpPr>
        <p:spPr>
          <a:xfrm flipH="1">
            <a:off x="4519125" y="1508125"/>
            <a:ext cx="1701900" cy="682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OpenCV Features2D Framework Will Make the Optics QR Flag Recognition More Robust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576675"/>
            <a:ext cx="5033400" cy="34164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/>
              <a:buChar char="•"/>
            </a:pPr>
            <a:r>
              <a:rPr lang="en" dirty="0">
                <a:highlight>
                  <a:srgbClr val="FFFFFF"/>
                </a:highlight>
              </a:rPr>
              <a:t>1st Next Step: Features2D Framework</a:t>
            </a:r>
          </a:p>
          <a:p>
            <a:pPr marL="971550" lvl="1" indent="-285750" rtl="0">
              <a:spcBef>
                <a:spcPts val="0"/>
              </a:spcBef>
              <a:buFont typeface="Arial"/>
              <a:buChar char="•"/>
            </a:pPr>
            <a:r>
              <a:rPr lang="en" dirty="0">
                <a:highlight>
                  <a:srgbClr val="FFFFFF"/>
                </a:highlight>
              </a:rPr>
              <a:t>“Template matching...is not good when your object is rotated or scaled in scene”</a:t>
            </a:r>
          </a:p>
          <a:p>
            <a:pPr marL="971550" lvl="1" indent="-285750" rtl="0">
              <a:spcBef>
                <a:spcPts val="0"/>
              </a:spcBef>
              <a:buFont typeface="Arial"/>
              <a:buChar char="•"/>
            </a:pPr>
            <a:r>
              <a:rPr lang="en" dirty="0">
                <a:highlight>
                  <a:srgbClr val="FFFFFF"/>
                </a:highlight>
              </a:rPr>
              <a:t>Goals with Features2D Framework</a:t>
            </a:r>
          </a:p>
          <a:p>
            <a:pPr marL="1428750" lvl="2" indent="-285750" rtl="0">
              <a:spcBef>
                <a:spcPts val="0"/>
              </a:spcBef>
              <a:buFont typeface="Arial"/>
              <a:buChar char="•"/>
            </a:pPr>
            <a:r>
              <a:rPr lang="en" dirty="0">
                <a:highlight>
                  <a:srgbClr val="FFFFFF"/>
                </a:highlight>
              </a:rPr>
              <a:t>1) Avoid worrying about expected # of pixels in QR code</a:t>
            </a:r>
          </a:p>
          <a:p>
            <a:pPr marL="1428750" lvl="2" indent="-285750" rtl="0">
              <a:spcBef>
                <a:spcPts val="0"/>
              </a:spcBef>
              <a:buFont typeface="Arial"/>
              <a:buChar char="•"/>
            </a:pPr>
            <a:r>
              <a:rPr lang="en" dirty="0">
                <a:highlight>
                  <a:srgbClr val="FFFFFF"/>
                </a:highlight>
              </a:rPr>
              <a:t>2) Handle rotated QR codes seamlessly</a:t>
            </a:r>
          </a:p>
          <a:p>
            <a:pPr marL="514350" lvl="0" indent="-285750" rtl="0">
              <a:spcBef>
                <a:spcPts val="0"/>
              </a:spcBef>
              <a:buFont typeface="Arial"/>
              <a:buChar char="•"/>
            </a:pPr>
            <a:r>
              <a:rPr lang="en" dirty="0">
                <a:highlight>
                  <a:srgbClr val="FFFFFF"/>
                </a:highlight>
              </a:rPr>
              <a:t>2nd Next Step: Java Servlet API</a:t>
            </a:r>
          </a:p>
          <a:p>
            <a:pPr>
              <a:spcBef>
                <a:spcPts val="0"/>
              </a:spcBef>
            </a:pPr>
            <a:endParaRPr dirty="0">
              <a:highlight>
                <a:srgbClr val="FFFFFF"/>
              </a:highlight>
            </a:endParaRP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8600" y="2565600"/>
            <a:ext cx="2596499" cy="2128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3500" y="1669879"/>
            <a:ext cx="2721175" cy="81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Drone Movement </a:t>
            </a:r>
            <a:r>
              <a:rPr lang="en" dirty="0" smtClean="0"/>
              <a:t>Algorithm</a:t>
            </a:r>
            <a:endParaRPr lang="en" dirty="0"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 rtl="0">
              <a:lnSpc>
                <a:spcPct val="50000"/>
              </a:lnSpc>
              <a:spcBef>
                <a:spcPts val="0"/>
              </a:spcBef>
              <a:buFont typeface="Arial"/>
              <a:buChar char="•"/>
            </a:pPr>
            <a:r>
              <a:rPr lang="en" dirty="0"/>
              <a:t>Algorithm comprised of 3 components:</a:t>
            </a:r>
          </a:p>
          <a:p>
            <a:pPr marL="514350" lvl="0" indent="-285750" rtl="0">
              <a:lnSpc>
                <a:spcPct val="50000"/>
              </a:lnSpc>
              <a:spcBef>
                <a:spcPts val="0"/>
              </a:spcBef>
              <a:buFont typeface="Arial"/>
              <a:buChar char="•"/>
            </a:pPr>
            <a:r>
              <a:rPr lang="en" dirty="0"/>
              <a:t>Recursive function for movement</a:t>
            </a:r>
          </a:p>
          <a:p>
            <a:pPr marL="971550" lvl="1" indent="-285750" rtl="0">
              <a:lnSpc>
                <a:spcPct val="50000"/>
              </a:lnSpc>
              <a:spcBef>
                <a:spcPts val="0"/>
              </a:spcBef>
              <a:buFont typeface="Arial"/>
              <a:buChar char="•"/>
            </a:pPr>
            <a:r>
              <a:rPr lang="en" dirty="0"/>
              <a:t>Uses a calculated pixel-to-foot ratio </a:t>
            </a:r>
          </a:p>
          <a:p>
            <a:pPr marL="971550" lvl="1" indent="-285750" rtl="0">
              <a:lnSpc>
                <a:spcPct val="50000"/>
              </a:lnSpc>
              <a:spcBef>
                <a:spcPts val="0"/>
              </a:spcBef>
              <a:buFont typeface="Arial"/>
              <a:buChar char="•"/>
            </a:pPr>
            <a:r>
              <a:rPr lang="en" dirty="0"/>
              <a:t>Drone is moved to location above QR code </a:t>
            </a:r>
          </a:p>
          <a:p>
            <a:pPr marL="971550" lvl="1" indent="-285750" rtl="0">
              <a:lnSpc>
                <a:spcPct val="50000"/>
              </a:lnSpc>
              <a:spcBef>
                <a:spcPts val="0"/>
              </a:spcBef>
              <a:buFont typeface="Arial"/>
              <a:buChar char="•"/>
            </a:pPr>
            <a:r>
              <a:rPr lang="en" dirty="0"/>
              <a:t>Lowers drone to proportion of altitude</a:t>
            </a:r>
          </a:p>
          <a:p>
            <a:pPr marL="971550" lvl="1" indent="-285750" rtl="0">
              <a:lnSpc>
                <a:spcPct val="50000"/>
              </a:lnSpc>
              <a:spcBef>
                <a:spcPts val="0"/>
              </a:spcBef>
              <a:buFont typeface="Arial"/>
              <a:buChar char="•"/>
            </a:pPr>
            <a:r>
              <a:rPr lang="en" dirty="0"/>
              <a:t>will be using an experimented zoom ratio (between 0 and 1) depending on the image quality</a:t>
            </a:r>
          </a:p>
          <a:p>
            <a:pPr marL="457200" lvl="0" indent="-228600" rtl="0">
              <a:lnSpc>
                <a:spcPct val="50000"/>
              </a:lnSpc>
              <a:spcBef>
                <a:spcPts val="0"/>
              </a:spcBef>
              <a:buChar char="●"/>
            </a:pPr>
            <a:r>
              <a:rPr lang="en" dirty="0"/>
              <a:t>Landing function </a:t>
            </a:r>
          </a:p>
          <a:p>
            <a:pPr marL="1371600" lvl="1" indent="-228600" rtl="0">
              <a:lnSpc>
                <a:spcPct val="50000"/>
              </a:lnSpc>
              <a:spcBef>
                <a:spcPts val="0"/>
              </a:spcBef>
              <a:buChar char="○"/>
            </a:pPr>
            <a:r>
              <a:rPr lang="en" dirty="0"/>
              <a:t>Called when the drone reaches an altitude threshold ~3-5 feet</a:t>
            </a:r>
          </a:p>
          <a:p>
            <a:pPr marL="457200" lvl="0" indent="-228600" rtl="0">
              <a:lnSpc>
                <a:spcPct val="50000"/>
              </a:lnSpc>
              <a:spcBef>
                <a:spcPts val="0"/>
              </a:spcBef>
              <a:buChar char="●"/>
            </a:pPr>
            <a:r>
              <a:rPr lang="en" dirty="0"/>
              <a:t>New Image function</a:t>
            </a:r>
          </a:p>
          <a:p>
            <a:pPr marL="1371600" lvl="1" indent="-228600" rtl="0">
              <a:lnSpc>
                <a:spcPct val="50000"/>
              </a:lnSpc>
              <a:spcBef>
                <a:spcPts val="0"/>
              </a:spcBef>
              <a:buChar char="○"/>
            </a:pPr>
            <a:r>
              <a:rPr lang="en" dirty="0"/>
              <a:t>Better accuracy</a:t>
            </a:r>
          </a:p>
          <a:p>
            <a:pPr marL="1371600" lvl="1" indent="-228600" rtl="0">
              <a:lnSpc>
                <a:spcPct val="50000"/>
              </a:lnSpc>
              <a:spcBef>
                <a:spcPts val="0"/>
              </a:spcBef>
              <a:buChar char="○"/>
            </a:pPr>
            <a:r>
              <a:rPr lang="en" dirty="0"/>
              <a:t>Process new image at every altitude change</a:t>
            </a:r>
          </a:p>
          <a:p>
            <a:pPr marL="1371600" lvl="1" indent="-228600" rtl="0">
              <a:lnSpc>
                <a:spcPct val="50000"/>
              </a:lnSpc>
              <a:spcBef>
                <a:spcPts val="0"/>
              </a:spcBef>
              <a:buChar char="○"/>
            </a:pPr>
            <a:r>
              <a:rPr lang="en" dirty="0"/>
              <a:t>Re-calculate pixel-to-foot ratio</a:t>
            </a:r>
          </a:p>
          <a:p>
            <a:pPr marL="1200150" lvl="0" indent="-285750" rtl="0">
              <a:lnSpc>
                <a:spcPct val="50000"/>
              </a:lnSpc>
              <a:spcBef>
                <a:spcPts val="0"/>
              </a:spcBef>
              <a:buFont typeface="Arial"/>
              <a:buChar char="•"/>
            </a:pPr>
            <a:endParaRPr dirty="0"/>
          </a:p>
          <a:p>
            <a:pPr marL="285750" lvl="0" indent="-285750">
              <a:lnSpc>
                <a:spcPct val="50000"/>
              </a:lnSpc>
              <a:spcBef>
                <a:spcPts val="0"/>
              </a:spcBef>
              <a:buFont typeface="Arial"/>
              <a:buChar char="•"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Drone Movement Algorithm Walkthrough Example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852250" y="1152475"/>
            <a:ext cx="1533900" cy="22059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5424225" y="2080200"/>
            <a:ext cx="752099" cy="120359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3078075" y="2316075"/>
            <a:ext cx="1619099" cy="2306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2125575" y="1313450"/>
            <a:ext cx="1619099" cy="2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Drone Altitude: 100ft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6522375" y="2050425"/>
            <a:ext cx="16791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Drone Altitude: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(100*zoomRatio) ft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50" y="3493125"/>
            <a:ext cx="2153298" cy="120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 l="48673" b="48681"/>
          <a:stretch/>
        </p:blipFill>
        <p:spPr>
          <a:xfrm>
            <a:off x="5118487" y="3621699"/>
            <a:ext cx="136358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3078075" y="3493075"/>
            <a:ext cx="1443899" cy="12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Original Image: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width = x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height = y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7008400" y="3569375"/>
            <a:ext cx="1734599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‘Zoomed’ Image: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width = x * zoom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height = y * zoom</a:t>
            </a:r>
          </a:p>
        </p:txBody>
      </p:sp>
      <p:cxnSp>
        <p:nvCxnSpPr>
          <p:cNvPr id="136" name="Shape 136"/>
          <p:cNvCxnSpPr>
            <a:stCxn id="127" idx="2"/>
          </p:cNvCxnSpPr>
          <p:nvPr/>
        </p:nvCxnSpPr>
        <p:spPr>
          <a:xfrm rot="10800000" flipH="1">
            <a:off x="852250" y="3108175"/>
            <a:ext cx="290700" cy="25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37" name="Shape 137"/>
          <p:cNvCxnSpPr/>
          <p:nvPr/>
        </p:nvCxnSpPr>
        <p:spPr>
          <a:xfrm>
            <a:off x="1143000" y="3118175"/>
            <a:ext cx="14738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38" name="Shape 138"/>
          <p:cNvCxnSpPr>
            <a:stCxn id="127" idx="4"/>
          </p:cNvCxnSpPr>
          <p:nvPr/>
        </p:nvCxnSpPr>
        <p:spPr>
          <a:xfrm rot="10800000" flipH="1">
            <a:off x="2386150" y="3128275"/>
            <a:ext cx="200700" cy="23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9" name="Shape 139"/>
          <p:cNvCxnSpPr>
            <a:endCxn id="127" idx="0"/>
          </p:cNvCxnSpPr>
          <p:nvPr/>
        </p:nvCxnSpPr>
        <p:spPr>
          <a:xfrm rot="10800000" flipH="1">
            <a:off x="1162900" y="1152475"/>
            <a:ext cx="456300" cy="196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40" name="Shape 140"/>
          <p:cNvCxnSpPr>
            <a:stCxn id="127" idx="0"/>
          </p:cNvCxnSpPr>
          <p:nvPr/>
        </p:nvCxnSpPr>
        <p:spPr>
          <a:xfrm>
            <a:off x="1619200" y="1152475"/>
            <a:ext cx="967500" cy="200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1" name="Shape 141"/>
          <p:cNvCxnSpPr>
            <a:stCxn id="128" idx="2"/>
          </p:cNvCxnSpPr>
          <p:nvPr/>
        </p:nvCxnSpPr>
        <p:spPr>
          <a:xfrm rot="10800000" flipH="1">
            <a:off x="5424225" y="3138299"/>
            <a:ext cx="150300" cy="14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42" name="Shape 142"/>
          <p:cNvCxnSpPr/>
          <p:nvPr/>
        </p:nvCxnSpPr>
        <p:spPr>
          <a:xfrm>
            <a:off x="5574625" y="3148275"/>
            <a:ext cx="7418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43" name="Shape 143"/>
          <p:cNvCxnSpPr>
            <a:stCxn id="128" idx="4"/>
          </p:cNvCxnSpPr>
          <p:nvPr/>
        </p:nvCxnSpPr>
        <p:spPr>
          <a:xfrm rot="10800000" flipH="1">
            <a:off x="6176324" y="3148199"/>
            <a:ext cx="130200" cy="13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4" name="Shape 144"/>
          <p:cNvCxnSpPr>
            <a:stCxn id="128" idx="0"/>
          </p:cNvCxnSpPr>
          <p:nvPr/>
        </p:nvCxnSpPr>
        <p:spPr>
          <a:xfrm>
            <a:off x="5800274" y="2080200"/>
            <a:ext cx="506400" cy="10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5" name="Shape 145"/>
          <p:cNvCxnSpPr>
            <a:stCxn id="128" idx="0"/>
          </p:cNvCxnSpPr>
          <p:nvPr/>
        </p:nvCxnSpPr>
        <p:spPr>
          <a:xfrm flipH="1">
            <a:off x="5584574" y="2080200"/>
            <a:ext cx="215700" cy="107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Drone Interfacing 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70000"/>
              </a:lnSpc>
              <a:spcBef>
                <a:spcPts val="0"/>
              </a:spcBef>
              <a:buFont typeface="Arial"/>
              <a:buChar char="•"/>
            </a:pPr>
            <a:r>
              <a:rPr lang="en" dirty="0"/>
              <a:t>Currently interfacing with drone through an iPhone</a:t>
            </a:r>
          </a:p>
          <a:p>
            <a:pPr marL="971550" lvl="1" indent="-285750" rtl="0">
              <a:lnSpc>
                <a:spcPct val="70000"/>
              </a:lnSpc>
              <a:spcBef>
                <a:spcPts val="0"/>
              </a:spcBef>
              <a:buFont typeface="Arial"/>
              <a:buChar char="•"/>
            </a:pPr>
            <a:r>
              <a:rPr lang="en" dirty="0"/>
              <a:t>Next steps include moving that interface to drone hardware</a:t>
            </a:r>
          </a:p>
          <a:p>
            <a:pPr marL="514350" lvl="0" indent="-285750" rtl="0">
              <a:lnSpc>
                <a:spcPct val="70000"/>
              </a:lnSpc>
              <a:spcBef>
                <a:spcPts val="0"/>
              </a:spcBef>
              <a:buFont typeface="Arial"/>
              <a:buChar char="•"/>
            </a:pPr>
            <a:r>
              <a:rPr lang="en" dirty="0"/>
              <a:t>Fully implemented all drone movement</a:t>
            </a:r>
          </a:p>
          <a:p>
            <a:pPr marL="971550" lvl="1" indent="-285750" rtl="0">
              <a:lnSpc>
                <a:spcPct val="70000"/>
              </a:lnSpc>
              <a:spcBef>
                <a:spcPts val="0"/>
              </a:spcBef>
              <a:buFont typeface="Arial"/>
              <a:buChar char="•"/>
            </a:pPr>
            <a:r>
              <a:rPr lang="en" dirty="0"/>
              <a:t>Adding GPS waypoints</a:t>
            </a:r>
          </a:p>
          <a:p>
            <a:pPr marL="971550" lvl="1" indent="-285750" rtl="0">
              <a:lnSpc>
                <a:spcPct val="70000"/>
              </a:lnSpc>
              <a:spcBef>
                <a:spcPts val="0"/>
              </a:spcBef>
              <a:buFont typeface="Arial"/>
              <a:buChar char="•"/>
            </a:pPr>
            <a:r>
              <a:rPr lang="en" dirty="0"/>
              <a:t>Full Gimbal 360 control</a:t>
            </a:r>
          </a:p>
          <a:p>
            <a:pPr marL="971550" lvl="1" indent="-285750" rtl="0">
              <a:lnSpc>
                <a:spcPct val="70000"/>
              </a:lnSpc>
              <a:spcBef>
                <a:spcPts val="0"/>
              </a:spcBef>
              <a:buFont typeface="Arial"/>
              <a:buChar char="•"/>
            </a:pPr>
            <a:r>
              <a:rPr lang="en" dirty="0"/>
              <a:t>Speed, altitude controls</a:t>
            </a:r>
          </a:p>
          <a:p>
            <a:pPr marL="514350" lvl="0" indent="-285750" rtl="0">
              <a:lnSpc>
                <a:spcPct val="70000"/>
              </a:lnSpc>
              <a:spcBef>
                <a:spcPts val="0"/>
              </a:spcBef>
              <a:buFont typeface="Arial"/>
              <a:buChar char="•"/>
            </a:pPr>
            <a:r>
              <a:rPr lang="en" dirty="0"/>
              <a:t>Currently: Drone takes image sends to iPhone which sends to remotely hosted image processing server which sends results back to iPhone for control commands</a:t>
            </a:r>
          </a:p>
          <a:p>
            <a:pPr marL="514350" lvl="0" indent="-285750" rtl="0">
              <a:lnSpc>
                <a:spcPct val="70000"/>
              </a:lnSpc>
              <a:spcBef>
                <a:spcPts val="0"/>
              </a:spcBef>
              <a:buFont typeface="Arial"/>
              <a:buChar char="•"/>
            </a:pPr>
            <a:r>
              <a:rPr lang="en" dirty="0"/>
              <a:t>Next steps: Drone takes image, processes on board, decides which commands to take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478</Words>
  <Application>Microsoft Macintosh PowerPoint</Application>
  <PresentationFormat>On-screen Show (16:9)</PresentationFormat>
  <Paragraphs>95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Proxima Nova</vt:lpstr>
      <vt:lpstr>spearmint</vt:lpstr>
      <vt:lpstr>simple-light-2</vt:lpstr>
      <vt:lpstr>Penn Prime Air</vt:lpstr>
      <vt:lpstr>We Have Focused on Harnessing Optics for Uber-Accurate Landing Capability</vt:lpstr>
      <vt:lpstr>Drone Landing Software Design Flowchart</vt:lpstr>
      <vt:lpstr>QR Flag Optics Leverages OpenCV Computer Vision</vt:lpstr>
      <vt:lpstr>PowerPoint Presentation</vt:lpstr>
      <vt:lpstr>The OpenCV Features2D Framework Will Make the Optics QR Flag Recognition More Robust</vt:lpstr>
      <vt:lpstr>Drone Movement Algorithm</vt:lpstr>
      <vt:lpstr>Drone Movement Algorithm Walkthrough Example</vt:lpstr>
      <vt:lpstr>Drone Interfacing </vt:lpstr>
      <vt:lpstr>High Level 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Penn Prime Air</dc:title>
  <cp:lastModifiedBy>Matthew Schulman</cp:lastModifiedBy>
  <cp:revision>7</cp:revision>
  <dcterms:modified xsi:type="dcterms:W3CDTF">2015-11-05T05:54:14Z</dcterms:modified>
</cp:coreProperties>
</file>