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6" r:id="rId3"/>
    <p:sldId id="377" r:id="rId4"/>
    <p:sldId id="378" r:id="rId5"/>
    <p:sldId id="374" r:id="rId6"/>
    <p:sldId id="375" r:id="rId7"/>
    <p:sldId id="376" r:id="rId8"/>
    <p:sldId id="379" r:id="rId9"/>
    <p:sldId id="380" r:id="rId10"/>
    <p:sldId id="334" r:id="rId11"/>
    <p:sldId id="340" r:id="rId12"/>
    <p:sldId id="342" r:id="rId13"/>
    <p:sldId id="381" r:id="rId14"/>
    <p:sldId id="382" r:id="rId15"/>
    <p:sldId id="34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4145E2-F605-4EB7-8FE7-0A935830C594}">
          <p14:sldIdLst>
            <p14:sldId id="295"/>
            <p14:sldId id="296"/>
            <p14:sldId id="377"/>
            <p14:sldId id="378"/>
            <p14:sldId id="374"/>
            <p14:sldId id="375"/>
            <p14:sldId id="376"/>
            <p14:sldId id="379"/>
            <p14:sldId id="380"/>
            <p14:sldId id="334"/>
            <p14:sldId id="340"/>
            <p14:sldId id="342"/>
            <p14:sldId id="381"/>
            <p14:sldId id="382"/>
            <p14:sldId id="3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01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8C590-5E17-2F43-9361-BD1EB42B2BA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CAFC-0FAD-334C-ACA9-54EE75A137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3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988E-EF39-054C-B649-0422495A0B6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C47A-3706-1D43-BF86-59E0A275F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5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7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331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9660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B472C-D6F9-CD47-852F-2FBD4A42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B472C-D6F9-CD47-852F-2FBD4A42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705"/>
            <a:ext cx="8229600" cy="35132"/>
          </a:xfrm>
          <a:prstGeom prst="rect">
            <a:avLst/>
          </a:prstGeom>
        </p:spPr>
      </p:pic>
      <p:pic>
        <p:nvPicPr>
          <p:cNvPr id="8" name="Picture 7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9660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54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54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9660"/>
            <a:ext cx="8229600" cy="35132"/>
          </a:xfrm>
          <a:prstGeom prst="rect">
            <a:avLst/>
          </a:prstGeom>
        </p:spPr>
      </p:pic>
      <p:pic>
        <p:nvPicPr>
          <p:cNvPr id="9" name="Picture 8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705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705"/>
            <a:ext cx="8229600" cy="35132"/>
          </a:xfrm>
          <a:prstGeom prst="rect">
            <a:avLst/>
          </a:prstGeom>
        </p:spPr>
      </p:pic>
      <p:pic>
        <p:nvPicPr>
          <p:cNvPr id="11" name="Picture 10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9660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705"/>
            <a:ext cx="8229600" cy="35132"/>
          </a:xfrm>
          <a:prstGeom prst="rect">
            <a:avLst/>
          </a:prstGeom>
        </p:spPr>
      </p:pic>
      <p:pic>
        <p:nvPicPr>
          <p:cNvPr id="8" name="Picture 7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19660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ed-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53149"/>
            <a:ext cx="8229600" cy="35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82145"/>
            <a:ext cx="2416573" cy="55767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41560" y="6345565"/>
            <a:ext cx="13452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Apex rounded"/>
                <a:cs typeface="Apex rounded"/>
              </a:rPr>
              <a:t>www.TRACLabs.com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Apex rounded"/>
              <a:cs typeface="Apex rounde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hJDx1wuu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Nbr5-ooBo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f5a-HLw8Z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pq03PHdi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TRACLabs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Established </a:t>
            </a:r>
            <a:r>
              <a:rPr lang="en-US" sz="3300" dirty="0"/>
              <a:t>January 1997</a:t>
            </a:r>
          </a:p>
          <a:p>
            <a:r>
              <a:rPr lang="en-US" sz="3300" dirty="0"/>
              <a:t>Location: Houston Texas, near NASA Johnson Space Center</a:t>
            </a:r>
          </a:p>
          <a:p>
            <a:r>
              <a:rPr lang="en-US" sz="3300" dirty="0"/>
              <a:t>Purpose: Conducting world-class research in Automation and Robotics, with the mission to develop new technologies and products for emerging markets</a:t>
            </a:r>
          </a:p>
          <a:p>
            <a:r>
              <a:rPr lang="en-US" sz="3300" dirty="0"/>
              <a:t>20 full-time scientists and engineers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 Templates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n" sz="3200" dirty="0"/>
              <a:t>Interactive 3D task programming &amp; execution framework</a:t>
            </a:r>
          </a:p>
          <a:p>
            <a:pPr marL="914400" lvl="1" indent="-298450">
              <a:spcBef>
                <a:spcPts val="0"/>
              </a:spcBef>
              <a:buSzPct val="100000"/>
            </a:pPr>
            <a:r>
              <a:rPr lang="en" sz="3200" dirty="0"/>
              <a:t>inherent generalization across </a:t>
            </a:r>
            <a:r>
              <a:rPr lang="en" sz="3200" i="1" dirty="0"/>
              <a:t>robots, tasks, </a:t>
            </a:r>
            <a:r>
              <a:rPr lang="en" sz="3200" dirty="0"/>
              <a:t>&amp; </a:t>
            </a:r>
            <a:r>
              <a:rPr lang="en" sz="3200" i="1" dirty="0"/>
              <a:t>environments</a:t>
            </a:r>
          </a:p>
          <a:p>
            <a:pPr marL="914400" lvl="1" indent="-298450">
              <a:spcBef>
                <a:spcPts val="0"/>
              </a:spcBef>
              <a:buSzPct val="100000"/>
            </a:pPr>
            <a:r>
              <a:rPr lang="en" sz="3200" dirty="0"/>
              <a:t>used on Robonaut 2, Valkyrie, Atlas, PR2, and Fetch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3200" dirty="0"/>
              <a:t>Supports different levels of </a:t>
            </a:r>
            <a:r>
              <a:rPr lang="en" sz="3200" i="1" dirty="0"/>
              <a:t>shared</a:t>
            </a:r>
            <a:r>
              <a:rPr lang="en" sz="3200" dirty="0"/>
              <a:t> &amp; </a:t>
            </a:r>
            <a:r>
              <a:rPr lang="en" sz="3200" i="1" dirty="0"/>
              <a:t>full</a:t>
            </a:r>
            <a:r>
              <a:rPr lang="en" sz="3200" dirty="0"/>
              <a:t> autonomy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" sz="3200" dirty="0"/>
              <a:t>Intuitive graphical tools to set task parameters and get feedback from the </a:t>
            </a:r>
            <a:r>
              <a:rPr lang="en" sz="3200" dirty="0" smtClean="0"/>
              <a:t>robot</a:t>
            </a:r>
            <a:endParaRPr lang="e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B472C-D6F9-CD47-852F-2FBD4A42540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6" name="Shape 53"/>
          <p:cNvGrpSpPr/>
          <p:nvPr/>
        </p:nvGrpSpPr>
        <p:grpSpPr>
          <a:xfrm>
            <a:off x="4495800" y="3919753"/>
            <a:ext cx="4104625" cy="971550"/>
            <a:chOff x="4978625" y="375400"/>
            <a:chExt cx="4104625" cy="971550"/>
          </a:xfrm>
        </p:grpSpPr>
        <p:grpSp>
          <p:nvGrpSpPr>
            <p:cNvPr id="27" name="Shape 54"/>
            <p:cNvGrpSpPr/>
            <p:nvPr/>
          </p:nvGrpSpPr>
          <p:grpSpPr>
            <a:xfrm>
              <a:off x="4978625" y="375400"/>
              <a:ext cx="2390775" cy="971550"/>
              <a:chOff x="3971925" y="3690925"/>
              <a:chExt cx="2390775" cy="971550"/>
            </a:xfrm>
          </p:grpSpPr>
          <p:pic>
            <p:nvPicPr>
              <p:cNvPr id="29" name="Shape 5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971925" y="3690925"/>
                <a:ext cx="1200150" cy="971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Shape 5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72075" y="3690937"/>
                <a:ext cx="1190625" cy="962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" name="Shape 57"/>
            <p:cNvSpPr txBox="1"/>
            <p:nvPr/>
          </p:nvSpPr>
          <p:spPr>
            <a:xfrm>
              <a:off x="6692550" y="433975"/>
              <a:ext cx="2390700" cy="2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task transferability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between robots</a:t>
              </a:r>
            </a:p>
          </p:txBody>
        </p:sp>
      </p:grpSp>
      <p:grpSp>
        <p:nvGrpSpPr>
          <p:cNvPr id="31" name="Shape 58"/>
          <p:cNvGrpSpPr/>
          <p:nvPr/>
        </p:nvGrpSpPr>
        <p:grpSpPr>
          <a:xfrm>
            <a:off x="4495800" y="4782171"/>
            <a:ext cx="3671875" cy="1181125"/>
            <a:chOff x="5159500" y="1998900"/>
            <a:chExt cx="3671875" cy="1181125"/>
          </a:xfrm>
        </p:grpSpPr>
        <p:pic>
          <p:nvPicPr>
            <p:cNvPr id="32" name="Shape 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4075" y="1998900"/>
              <a:ext cx="12573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Shape 60"/>
            <p:cNvSpPr txBox="1"/>
            <p:nvPr/>
          </p:nvSpPr>
          <p:spPr>
            <a:xfrm>
              <a:off x="5159500" y="2593819"/>
              <a:ext cx="125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adjustable to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task context</a:t>
              </a:r>
            </a:p>
          </p:txBody>
        </p:sp>
        <p:pic>
          <p:nvPicPr>
            <p:cNvPr id="34" name="Shape 61"/>
            <p:cNvPicPr preferRelativeResize="0"/>
            <p:nvPr/>
          </p:nvPicPr>
          <p:blipFill rotWithShape="1">
            <a:blip r:embed="rId5">
              <a:alphaModFix/>
            </a:blip>
            <a:srcRect l="-5029" r="5030"/>
            <a:stretch/>
          </p:blipFill>
          <p:spPr>
            <a:xfrm>
              <a:off x="6097600" y="1998925"/>
              <a:ext cx="1514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51" y="1687525"/>
            <a:ext cx="2790476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Door Template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://www.youtube.com/watch?v=kYhJDx1wuuA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Mobility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u="sng" dirty="0">
                <a:hlinkClick r:id="rId2"/>
              </a:rPr>
              <a:t>https://www.youtube.com/watch?v=0Nbr5-ooBo4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Habitat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u="sng" dirty="0">
                <a:hlinkClick r:id="rId2"/>
              </a:rPr>
              <a:t>https://www.youtube.com/watch?v=wf5a-HLw8Zk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Adding force/impedance control to CRAFTSMAN</a:t>
            </a:r>
          </a:p>
          <a:p>
            <a:pPr lvl="1"/>
            <a:r>
              <a:rPr lang="en-US" dirty="0"/>
              <a:t>Support for reactive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How to visualize commands in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/>
              <a:t>conditioning metrics for </a:t>
            </a:r>
            <a:r>
              <a:rPr lang="en-US" dirty="0" smtClean="0"/>
              <a:t>TRAC-IK</a:t>
            </a:r>
          </a:p>
          <a:p>
            <a:pPr lvl="1"/>
            <a:r>
              <a:rPr lang="en-US" dirty="0" smtClean="0"/>
              <a:t>“Achieve best initial configuration for using screw driver.”</a:t>
            </a:r>
          </a:p>
          <a:p>
            <a:r>
              <a:rPr lang="en-US" dirty="0" smtClean="0"/>
              <a:t>Sorting IK by maximum obstacle distance</a:t>
            </a:r>
          </a:p>
          <a:p>
            <a:pPr lvl="1"/>
            <a:r>
              <a:rPr lang="en-US" dirty="0" smtClean="0"/>
              <a:t>Avoiding obstacles as much as possible</a:t>
            </a:r>
          </a:p>
          <a:p>
            <a:r>
              <a:rPr lang="en-US" dirty="0" smtClean="0"/>
              <a:t>Stance planning for best manipulator performance for tasks</a:t>
            </a:r>
          </a:p>
          <a:p>
            <a:r>
              <a:rPr lang="en-US" dirty="0" smtClean="0"/>
              <a:t>Perceptual registration of object templates to sensory data</a:t>
            </a:r>
          </a:p>
        </p:txBody>
      </p:sp>
    </p:spTree>
    <p:extLst>
      <p:ext uri="{BB962C8B-B14F-4D97-AF65-F5344CB8AC3E}">
        <p14:creationId xmlns:p14="http://schemas.microsoft.com/office/powerpoint/2010/main" val="17974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Decision Support</a:t>
            </a:r>
          </a:p>
          <a:p>
            <a:pPr lvl="1"/>
            <a:r>
              <a:rPr lang="en-US" sz="2400" dirty="0"/>
              <a:t>Task execution assistance</a:t>
            </a:r>
          </a:p>
          <a:p>
            <a:pPr lvl="1"/>
            <a:r>
              <a:rPr lang="en-US" sz="2400" dirty="0"/>
              <a:t>System modeling</a:t>
            </a:r>
          </a:p>
          <a:p>
            <a:pPr lvl="1"/>
            <a:r>
              <a:rPr lang="en-US" sz="2400" dirty="0"/>
              <a:t>Task planning</a:t>
            </a:r>
          </a:p>
          <a:p>
            <a:pPr lvl="1"/>
            <a:r>
              <a:rPr lang="en-US" sz="2400" dirty="0"/>
              <a:t>Data </a:t>
            </a:r>
            <a:r>
              <a:rPr lang="en-US" sz="2400" dirty="0" smtClean="0"/>
              <a:t>summarization</a:t>
            </a:r>
          </a:p>
          <a:p>
            <a:pPr lvl="1"/>
            <a:endParaRPr lang="en-US" sz="2400" dirty="0"/>
          </a:p>
          <a:p>
            <a:r>
              <a:rPr lang="en-US" sz="2800" dirty="0"/>
              <a:t>Robotics</a:t>
            </a:r>
          </a:p>
          <a:p>
            <a:pPr lvl="1"/>
            <a:r>
              <a:rPr lang="en-US" sz="2400" dirty="0"/>
              <a:t>Dexterous manipulation</a:t>
            </a:r>
          </a:p>
          <a:p>
            <a:pPr lvl="1"/>
            <a:r>
              <a:rPr lang="en-US" sz="2400" dirty="0"/>
              <a:t>Perception</a:t>
            </a:r>
          </a:p>
          <a:p>
            <a:pPr lvl="1"/>
            <a:r>
              <a:rPr lang="en-US" sz="2400" dirty="0"/>
              <a:t>Mobile robot navigation</a:t>
            </a:r>
          </a:p>
          <a:p>
            <a:pPr lvl="1"/>
            <a:r>
              <a:rPr lang="en-US" sz="2400" dirty="0"/>
              <a:t>Operator </a:t>
            </a:r>
            <a:r>
              <a:rPr lang="en-US" sz="2400" dirty="0" smtClean="0"/>
              <a:t>interfaces</a:t>
            </a:r>
          </a:p>
          <a:p>
            <a:pPr lvl="1"/>
            <a:r>
              <a:rPr lang="en-US" dirty="0" smtClean="0"/>
              <a:t>Challenges</a:t>
            </a:r>
            <a:endParaRPr lang="en-US" sz="2400" dirty="0" smtClean="0"/>
          </a:p>
          <a:p>
            <a:pPr lvl="2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Place 2013 DARPA VRC</a:t>
            </a:r>
          </a:p>
          <a:p>
            <a:pPr lvl="2"/>
            <a:r>
              <a:rPr lang="en-US" sz="2000" dirty="0" smtClean="0"/>
              <a:t>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Place 2013 DARPA DRC Trials</a:t>
            </a:r>
          </a:p>
          <a:p>
            <a:pPr lvl="2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Place 2015 DARPA DRC Finals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87" y="1468801"/>
            <a:ext cx="3174999" cy="211281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63" y="3731782"/>
            <a:ext cx="3028244" cy="2404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7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 Research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DARPA Robotics Challenge and NASA humanoids needed to use tools, manipulate objects, and interact with complex environments.</a:t>
            </a:r>
          </a:p>
          <a:p>
            <a:pPr lvl="1"/>
            <a:r>
              <a:rPr lang="en-US" dirty="0" smtClean="0"/>
              <a:t>Turning valves;</a:t>
            </a:r>
            <a:r>
              <a:rPr lang="en-US" dirty="0"/>
              <a:t> </a:t>
            </a:r>
            <a:r>
              <a:rPr lang="en-US" dirty="0" smtClean="0"/>
              <a:t>using drills; walking over uneven terrain</a:t>
            </a:r>
          </a:p>
          <a:p>
            <a:r>
              <a:rPr lang="en-US" dirty="0" err="1" smtClean="0"/>
              <a:t>MoveIt</a:t>
            </a:r>
            <a:r>
              <a:rPr lang="en-US" dirty="0" smtClean="0"/>
              <a:t>! is great for pick and place and avoiding obstacles, but lacks some of the technologies needed for robustly </a:t>
            </a:r>
            <a:r>
              <a:rPr lang="en-US" dirty="0" err="1" smtClean="0"/>
              <a:t>teleoperating</a:t>
            </a:r>
            <a:r>
              <a:rPr lang="en-US" dirty="0" smtClean="0"/>
              <a:t> humanoid robots performing the tasks above.</a:t>
            </a:r>
          </a:p>
        </p:txBody>
      </p:sp>
    </p:spTree>
    <p:extLst>
      <p:ext uri="{BB962C8B-B14F-4D97-AF65-F5344CB8AC3E}">
        <p14:creationId xmlns:p14="http://schemas.microsoft.com/office/powerpoint/2010/main" val="8924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CRAFTSMAN is a NASA funded project that looks to integrate and generalize some of our DRC technologies into a ROS-compatible software suite that works for arbitrary </a:t>
            </a:r>
            <a:r>
              <a:rPr lang="en-US" dirty="0" smtClean="0"/>
              <a:t>robots.</a:t>
            </a:r>
          </a:p>
          <a:p>
            <a:r>
              <a:rPr lang="en-US" dirty="0" smtClean="0"/>
              <a:t>Current CRAFTSMAN software suite:</a:t>
            </a:r>
          </a:p>
          <a:p>
            <a:pPr lvl="1"/>
            <a:r>
              <a:rPr lang="en-US" b="1" dirty="0" smtClean="0"/>
              <a:t>TRAC-IK: </a:t>
            </a:r>
            <a:r>
              <a:rPr lang="en-US" dirty="0"/>
              <a:t>Inverse </a:t>
            </a:r>
            <a:r>
              <a:rPr lang="en-US" dirty="0" smtClean="0"/>
              <a:t>Kinematics</a:t>
            </a:r>
            <a:endParaRPr lang="en-US" dirty="0"/>
          </a:p>
          <a:p>
            <a:pPr lvl="1"/>
            <a:r>
              <a:rPr lang="en-US" b="1" dirty="0"/>
              <a:t>Robot Interaction </a:t>
            </a:r>
            <a:r>
              <a:rPr lang="en-US" b="1" dirty="0" smtClean="0"/>
              <a:t>Tools: </a:t>
            </a:r>
            <a:r>
              <a:rPr lang="en-US" dirty="0" smtClean="0"/>
              <a:t>3D Visualization/User Interface tools</a:t>
            </a:r>
            <a:endParaRPr lang="en-US" dirty="0"/>
          </a:p>
          <a:p>
            <a:pPr lvl="1"/>
            <a:r>
              <a:rPr lang="en-US" b="1" dirty="0" smtClean="0"/>
              <a:t>Affordance Templates:</a:t>
            </a:r>
            <a:r>
              <a:rPr lang="en-US" dirty="0" smtClean="0"/>
              <a:t> process/task definition libraries</a:t>
            </a:r>
          </a:p>
        </p:txBody>
      </p:sp>
    </p:spTree>
    <p:extLst>
      <p:ext uri="{BB962C8B-B14F-4D97-AF65-F5344CB8AC3E}">
        <p14:creationId xmlns:p14="http://schemas.microsoft.com/office/powerpoint/2010/main" val="20885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Open Source 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Inverse Jacobian methods suffer from a variety of issues:</a:t>
            </a:r>
          </a:p>
          <a:p>
            <a:pPr lvl="1"/>
            <a:r>
              <a:rPr lang="en-US" dirty="0" smtClean="0"/>
              <a:t>Cannot handle joint limits</a:t>
            </a:r>
          </a:p>
          <a:p>
            <a:pPr lvl="2"/>
            <a:r>
              <a:rPr lang="en-US" dirty="0" smtClean="0"/>
              <a:t>Some tricks can be done but do not fully handle all scenarios</a:t>
            </a:r>
          </a:p>
          <a:p>
            <a:pPr lvl="1"/>
            <a:r>
              <a:rPr lang="en-US" dirty="0" smtClean="0"/>
              <a:t>Cannot handle tolerances in goals</a:t>
            </a:r>
          </a:p>
          <a:p>
            <a:pPr lvl="2"/>
            <a:r>
              <a:rPr lang="en-US" dirty="0" smtClean="0"/>
              <a:t>Tolerances can be used each iteration to CHECK for success, but don’t inform the search.</a:t>
            </a:r>
          </a:p>
          <a:p>
            <a:pPr lvl="1"/>
            <a:r>
              <a:rPr lang="en-US" dirty="0" smtClean="0"/>
              <a:t>Typically a single solution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TRAC-IK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solidFill>
                  <a:schemeClr val="accent1"/>
                </a:solidFill>
              </a:rPr>
              <a:t>https://bitbucket.org/traclabs/trac_ik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3" y="1468438"/>
            <a:ext cx="7478493" cy="4525962"/>
          </a:xfrm>
        </p:spPr>
      </p:pic>
    </p:spTree>
    <p:extLst>
      <p:ext uri="{BB962C8B-B14F-4D97-AF65-F5344CB8AC3E}">
        <p14:creationId xmlns:p14="http://schemas.microsoft.com/office/powerpoint/2010/main" val="327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Publicly Released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solutions found if </a:t>
            </a:r>
            <a:r>
              <a:rPr lang="en-US" dirty="0" smtClean="0"/>
              <a:t>desired</a:t>
            </a:r>
          </a:p>
          <a:p>
            <a:pPr lvl="1"/>
            <a:r>
              <a:rPr lang="en-US" dirty="0"/>
              <a:t>Condition metrics used for sorting solutions</a:t>
            </a:r>
          </a:p>
          <a:p>
            <a:pPr lvl="2"/>
            <a:r>
              <a:rPr lang="en-US" dirty="0"/>
              <a:t>Manipulability; Min Distance from seed;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Joints </a:t>
            </a:r>
            <a:r>
              <a:rPr lang="en-US" dirty="0"/>
              <a:t>can be “frozen” when </a:t>
            </a:r>
            <a:r>
              <a:rPr lang="en-US" dirty="0" smtClean="0"/>
              <a:t>desired</a:t>
            </a:r>
          </a:p>
          <a:p>
            <a:pPr lvl="1"/>
            <a:r>
              <a:rPr lang="en-US" dirty="0" smtClean="0"/>
              <a:t>Arbitrary end effector position/orientation constraints</a:t>
            </a:r>
          </a:p>
          <a:p>
            <a:pPr lvl="1"/>
            <a:r>
              <a:rPr lang="en-US" dirty="0" err="1" smtClean="0"/>
              <a:t>MoveIt</a:t>
            </a:r>
            <a:r>
              <a:rPr lang="en-US" dirty="0" smtClean="0"/>
              <a:t>! Plugin available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(soon to be released)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Collision </a:t>
            </a:r>
            <a:r>
              <a:rPr lang="en-US" dirty="0"/>
              <a:t>detection for robot self collisions pushed into IK</a:t>
            </a:r>
          </a:p>
          <a:p>
            <a:pPr lvl="1"/>
            <a:r>
              <a:rPr lang="en-US" dirty="0" smtClean="0"/>
              <a:t>1KHz collision-free Cartesian trajectories</a:t>
            </a:r>
          </a:p>
        </p:txBody>
      </p:sp>
    </p:spTree>
    <p:extLst>
      <p:ext uri="{BB962C8B-B14F-4D97-AF65-F5344CB8AC3E}">
        <p14:creationId xmlns:p14="http://schemas.microsoft.com/office/powerpoint/2010/main" val="16092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Interaction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Teleoperation Environment</a:t>
            </a:r>
          </a:p>
          <a:p>
            <a:pPr lvl="1"/>
            <a:r>
              <a:rPr lang="en-US" dirty="0" err="1" smtClean="0"/>
              <a:t>Rviz</a:t>
            </a:r>
            <a:r>
              <a:rPr lang="en-US" dirty="0"/>
              <a:t> </a:t>
            </a:r>
            <a:r>
              <a:rPr lang="en-US" dirty="0" smtClean="0"/>
              <a:t>front end to </a:t>
            </a:r>
            <a:r>
              <a:rPr lang="en-US" dirty="0" err="1" smtClean="0"/>
              <a:t>TRACLabs</a:t>
            </a:r>
            <a:r>
              <a:rPr lang="en-US" dirty="0" smtClean="0"/>
              <a:t>’ planners, TRAC-IK, and </a:t>
            </a:r>
            <a:r>
              <a:rPr lang="en-US" dirty="0" err="1" smtClean="0"/>
              <a:t>MoveIt</a:t>
            </a:r>
            <a:r>
              <a:rPr lang="en-US" dirty="0" smtClean="0"/>
              <a:t>! that provides the remote operator with improved situational awareness and commanding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Interaction Tools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u="sng" dirty="0">
                <a:hlinkClick r:id="rId2"/>
              </a:rPr>
              <a:t>https://www.youtube.com/watch?v=COpq03PHdi8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16787</TotalTime>
  <Words>502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TRACLabs Background</vt:lpstr>
      <vt:lpstr>Research Areas</vt:lpstr>
      <vt:lpstr>Manipulation Research Problem</vt:lpstr>
      <vt:lpstr>CRAFTSMAN</vt:lpstr>
      <vt:lpstr>Improving Open Source IK</vt:lpstr>
      <vt:lpstr>TRAC-IK https://bitbucket.org/traclabs/trac_ik</vt:lpstr>
      <vt:lpstr>Additional Improvements</vt:lpstr>
      <vt:lpstr>Robot Interaction Tools</vt:lpstr>
      <vt:lpstr>Robot Interaction Tools example</vt:lpstr>
      <vt:lpstr>Affordance Templates</vt:lpstr>
      <vt:lpstr>Opening Door Template</vt:lpstr>
      <vt:lpstr>Mobility Templates</vt:lpstr>
      <vt:lpstr>NASA Habitat Demo</vt:lpstr>
      <vt:lpstr>Future Work</vt:lpstr>
      <vt:lpstr>Thank You</vt:lpstr>
    </vt:vector>
  </TitlesOfParts>
  <Company>TRACLabs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Procedures</dc:title>
  <dc:creator>Patrick Beeson</dc:creator>
  <cp:lastModifiedBy>Armstrong, Levi H.</cp:lastModifiedBy>
  <cp:revision>172</cp:revision>
  <dcterms:created xsi:type="dcterms:W3CDTF">2011-09-15T21:45:06Z</dcterms:created>
  <dcterms:modified xsi:type="dcterms:W3CDTF">2016-04-12T16:00:30Z</dcterms:modified>
</cp:coreProperties>
</file>