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2399288" cy="43200638"/>
  <p:notesSz cx="6716713" cy="9239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06400" indent="50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812800" indent="10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220788" indent="150813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627188" indent="201613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117"/>
    <a:srgbClr val="CC0000"/>
    <a:srgbClr val="000000"/>
    <a:srgbClr val="346633"/>
    <a:srgbClr val="986699"/>
    <a:srgbClr val="7D7DB3"/>
    <a:srgbClr val="333399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50" d="100"/>
          <a:sy n="50" d="100"/>
        </p:scale>
        <p:origin x="312" y="-8028"/>
      </p:cViewPr>
      <p:guideLst>
        <p:guide orient="horz" pos="13608"/>
        <p:guide pos="7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10"/>
        <p:guide pos="21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B341EA9-3DD2-4518-A464-74294886B8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98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84D7169-5BB6-43FB-A2E9-3EA75F272C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05238" y="0"/>
            <a:ext cx="2909887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05154011-CB25-40E7-9313-F194A8FA4007}" type="datetime1">
              <a:rPr lang="pt-BR"/>
              <a:pPr>
                <a:defRPr/>
              </a:pPr>
              <a:t>29/10/2024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838411-0F4A-4CF8-AF16-AF494172C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5700"/>
            <a:ext cx="29098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D72DF85-79D9-4B00-AEE4-FC5F243441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05238" y="8775700"/>
            <a:ext cx="2909887" cy="4619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268FE82B-17CF-46B1-B048-443761F6CD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1742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882D6101-2124-4A6A-BBC0-E9ED3C9855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A5273B6B-A77A-48A5-BDF3-E76387482F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="" xmlns:a16="http://schemas.microsoft.com/office/drawing/2014/main" id="{E1833909-75E1-4EE7-B6A0-5B7D703A26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38350" y="685800"/>
            <a:ext cx="26289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3937E04A-C68F-4EE2-B892-6093AF25E4F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487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="" xmlns:a16="http://schemas.microsoft.com/office/drawing/2014/main" id="{D0D7316C-891C-4B97-9FC6-4861A25FE7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="" xmlns:a16="http://schemas.microsoft.com/office/drawing/2014/main" id="{E091A9E6-5C8C-4706-BFA8-65EE48D620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2CC33A3-62D6-4285-B6C1-06394FA354A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9139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06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812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2207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6271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035312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2374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49437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56500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CC33A3-62D6-4285-B6C1-06394FA354A2}" type="slidenum">
              <a:rPr lang="en-US" altLang="pt-BR" smtClean="0"/>
              <a:pPr>
                <a:defRPr/>
              </a:pPr>
              <a:t>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1132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636" y="13420514"/>
            <a:ext cx="27540020" cy="9259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271" y="24480051"/>
            <a:ext cx="22680751" cy="11040788"/>
          </a:xfrm>
        </p:spPr>
        <p:txBody>
          <a:bodyPr/>
          <a:lstStyle>
            <a:lvl1pPr marL="0" indent="0" algn="ctr">
              <a:buNone/>
              <a:defRPr/>
            </a:lvl1pPr>
            <a:lvl2pPr marL="407020" indent="0" algn="ctr">
              <a:buNone/>
              <a:defRPr/>
            </a:lvl2pPr>
            <a:lvl3pPr marL="814042" indent="0" algn="ctr">
              <a:buNone/>
              <a:defRPr/>
            </a:lvl3pPr>
            <a:lvl4pPr marL="1221061" indent="0" algn="ctr">
              <a:buNone/>
              <a:defRPr/>
            </a:lvl4pPr>
            <a:lvl5pPr marL="1628081" indent="0" algn="ctr">
              <a:buNone/>
              <a:defRPr/>
            </a:lvl5pPr>
            <a:lvl6pPr marL="2035101" indent="0" algn="ctr">
              <a:buNone/>
              <a:defRPr/>
            </a:lvl6pPr>
            <a:lvl7pPr marL="2442122" indent="0" algn="ctr">
              <a:buNone/>
              <a:defRPr/>
            </a:lvl7pPr>
            <a:lvl8pPr marL="2849142" indent="0" algn="ctr">
              <a:buNone/>
              <a:defRPr/>
            </a:lvl8pPr>
            <a:lvl9pPr marL="32561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7EEEBC05-FF51-4732-A229-50CDFEC09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178A78B-2302-4AC5-B33C-56E770280F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FFF8D8A9-0F6D-4772-B4FF-BEFCB2A82A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9DD03-A38F-4282-A913-27749C03E63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8274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7241A47-630A-4C5C-B2DA-97296114D5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10E8E7FA-BE7D-4632-AE4D-EB6656832D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55F9B91C-1461-4B85-A87C-3101C234DD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0CB78-6055-4840-8202-C3499FB0086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553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085436" y="3837556"/>
            <a:ext cx="6884223" cy="345630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9637" y="3837556"/>
            <a:ext cx="20505799" cy="345630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C33A26D-A751-4387-A1E9-1D7B422359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BF54433D-A8D7-4E2F-911A-024D422AF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777D9365-25AC-4717-A195-8C1C0C6619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509B2-E56F-4614-B8E3-B67375F5C3D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3212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147C9F6B-0277-4630-BC8A-CDD6085351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EB423C4-A22F-4E88-87F9-E4637D21F3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7423E30C-4577-4DA1-A177-DE0A36F13D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07D73-3070-46FE-A54A-1F8C149F3D9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7250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320" y="27759785"/>
            <a:ext cx="27540020" cy="8581377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320" y="18309646"/>
            <a:ext cx="27540020" cy="94501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7020" indent="0">
              <a:buNone/>
              <a:defRPr sz="1600"/>
            </a:lvl2pPr>
            <a:lvl3pPr marL="814042" indent="0">
              <a:buNone/>
              <a:defRPr sz="1400"/>
            </a:lvl3pPr>
            <a:lvl4pPr marL="1221061" indent="0">
              <a:buNone/>
              <a:defRPr sz="1200"/>
            </a:lvl4pPr>
            <a:lvl5pPr marL="1628081" indent="0">
              <a:buNone/>
              <a:defRPr sz="1200"/>
            </a:lvl5pPr>
            <a:lvl6pPr marL="2035101" indent="0">
              <a:buNone/>
              <a:defRPr sz="1200"/>
            </a:lvl6pPr>
            <a:lvl7pPr marL="2442122" indent="0">
              <a:buNone/>
              <a:defRPr sz="1200"/>
            </a:lvl7pPr>
            <a:lvl8pPr marL="2849142" indent="0">
              <a:buNone/>
              <a:defRPr sz="1200"/>
            </a:lvl8pPr>
            <a:lvl9pPr marL="325616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CEAFD50F-2986-47F1-8E68-85CFCF3338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32865A03-0181-4F24-889C-285533B709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95B3ED5-97D3-497A-B79D-D2DAD425D4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84773-812C-45D1-8912-0AA9C46DD8D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8339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9638" y="12484563"/>
            <a:ext cx="13695011" cy="259160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4647" y="12484563"/>
            <a:ext cx="13695012" cy="259160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2BDB3A6-3CAF-469B-8483-850C7484B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DDF0D70-482F-4804-866F-8C3EDE3F53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2E27DCC-E398-4BAC-8D9E-905CE7FD6F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2D15A-07B2-46B2-BE75-1BCC51AD893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9497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79" y="1729713"/>
            <a:ext cx="29158734" cy="720010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1" y="9670457"/>
            <a:ext cx="14315311" cy="402974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020" indent="0">
              <a:buNone/>
              <a:defRPr sz="1800" b="1"/>
            </a:lvl2pPr>
            <a:lvl3pPr marL="814042" indent="0">
              <a:buNone/>
              <a:defRPr sz="1600" b="1"/>
            </a:lvl3pPr>
            <a:lvl4pPr marL="1221061" indent="0">
              <a:buNone/>
              <a:defRPr sz="1400" b="1"/>
            </a:lvl4pPr>
            <a:lvl5pPr marL="1628081" indent="0">
              <a:buNone/>
              <a:defRPr sz="1400" b="1"/>
            </a:lvl5pPr>
            <a:lvl6pPr marL="2035101" indent="0">
              <a:buNone/>
              <a:defRPr sz="1400" b="1"/>
            </a:lvl6pPr>
            <a:lvl7pPr marL="2442122" indent="0">
              <a:buNone/>
              <a:defRPr sz="1400" b="1"/>
            </a:lvl7pPr>
            <a:lvl8pPr marL="2849142" indent="0">
              <a:buNone/>
              <a:defRPr sz="1400" b="1"/>
            </a:lvl8pPr>
            <a:lvl9pPr marL="325616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81" y="13700208"/>
            <a:ext cx="14315311" cy="24890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017" y="9670457"/>
            <a:ext cx="14319998" cy="402974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020" indent="0">
              <a:buNone/>
              <a:defRPr sz="1800" b="1"/>
            </a:lvl2pPr>
            <a:lvl3pPr marL="814042" indent="0">
              <a:buNone/>
              <a:defRPr sz="1600" b="1"/>
            </a:lvl3pPr>
            <a:lvl4pPr marL="1221061" indent="0">
              <a:buNone/>
              <a:defRPr sz="1400" b="1"/>
            </a:lvl4pPr>
            <a:lvl5pPr marL="1628081" indent="0">
              <a:buNone/>
              <a:defRPr sz="1400" b="1"/>
            </a:lvl5pPr>
            <a:lvl6pPr marL="2035101" indent="0">
              <a:buNone/>
              <a:defRPr sz="1400" b="1"/>
            </a:lvl6pPr>
            <a:lvl7pPr marL="2442122" indent="0">
              <a:buNone/>
              <a:defRPr sz="1400" b="1"/>
            </a:lvl7pPr>
            <a:lvl8pPr marL="2849142" indent="0">
              <a:buNone/>
              <a:defRPr sz="1400" b="1"/>
            </a:lvl8pPr>
            <a:lvl9pPr marL="325616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017" y="13700208"/>
            <a:ext cx="14319998" cy="24890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B6BEB19-5873-4178-98A9-8D13419ECA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0AF639E3-C8CB-4465-82AD-954CC0FC8E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01DEB9E-7CD3-4E70-9D05-FD2D7F1FFD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3358A-0F0F-4963-B4E1-CD5ED7142C7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4559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A3035DE4-29B7-43DE-9FD6-730DB4C7B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8294D468-B27E-4767-A35B-1ECC991B3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AF665189-0B93-454B-AF52-AC9F6E0834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5C761-B00E-4F04-A895-768974FF065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7124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C41C23ED-1F5D-42EE-BC44-9E795F6AA9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E94F9FB9-6DD2-4259-8C6B-97166576BC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3036FDB0-7B41-4405-94F2-99C41BB550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7BFCD-4917-4E93-A4B1-25B5E0BCF7D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6700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3" y="1720343"/>
            <a:ext cx="10659140" cy="732042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910" y="1720339"/>
            <a:ext cx="18112102" cy="3687085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83" y="9040759"/>
            <a:ext cx="10659140" cy="29550436"/>
          </a:xfrm>
        </p:spPr>
        <p:txBody>
          <a:bodyPr/>
          <a:lstStyle>
            <a:lvl1pPr marL="0" indent="0">
              <a:buNone/>
              <a:defRPr sz="1200"/>
            </a:lvl1pPr>
            <a:lvl2pPr marL="407020" indent="0">
              <a:buNone/>
              <a:defRPr sz="1100"/>
            </a:lvl2pPr>
            <a:lvl3pPr marL="814042" indent="0">
              <a:buNone/>
              <a:defRPr sz="900"/>
            </a:lvl3pPr>
            <a:lvl4pPr marL="1221061" indent="0">
              <a:buNone/>
              <a:defRPr sz="800"/>
            </a:lvl4pPr>
            <a:lvl5pPr marL="1628081" indent="0">
              <a:buNone/>
              <a:defRPr sz="800"/>
            </a:lvl5pPr>
            <a:lvl6pPr marL="2035101" indent="0">
              <a:buNone/>
              <a:defRPr sz="800"/>
            </a:lvl6pPr>
            <a:lvl7pPr marL="2442122" indent="0">
              <a:buNone/>
              <a:defRPr sz="800"/>
            </a:lvl7pPr>
            <a:lvl8pPr marL="2849142" indent="0">
              <a:buNone/>
              <a:defRPr sz="800"/>
            </a:lvl8pPr>
            <a:lvl9pPr marL="325616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777627B-50D6-48F5-9DA7-69D78CCF78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CA97BAD-1D55-4A8E-AE91-1602EDA0C7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0DBD1B9-D0F4-4976-9F6F-F877E3D914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A9B17-4606-48F9-9720-1992F36F37E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034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863" y="30241074"/>
            <a:ext cx="19440198" cy="356880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49863" y="3859435"/>
            <a:ext cx="19440198" cy="25920696"/>
          </a:xfrm>
        </p:spPr>
        <p:txBody>
          <a:bodyPr/>
          <a:lstStyle>
            <a:lvl1pPr marL="0" indent="0">
              <a:buNone/>
              <a:defRPr sz="2800"/>
            </a:lvl1pPr>
            <a:lvl2pPr marL="407020" indent="0">
              <a:buNone/>
              <a:defRPr sz="2500"/>
            </a:lvl2pPr>
            <a:lvl3pPr marL="814042" indent="0">
              <a:buNone/>
              <a:defRPr sz="2100"/>
            </a:lvl3pPr>
            <a:lvl4pPr marL="1221061" indent="0">
              <a:buNone/>
              <a:defRPr sz="1800"/>
            </a:lvl4pPr>
            <a:lvl5pPr marL="1628081" indent="0">
              <a:buNone/>
              <a:defRPr sz="1800"/>
            </a:lvl5pPr>
            <a:lvl6pPr marL="2035101" indent="0">
              <a:buNone/>
              <a:defRPr sz="1800"/>
            </a:lvl6pPr>
            <a:lvl7pPr marL="2442122" indent="0">
              <a:buNone/>
              <a:defRPr sz="1800"/>
            </a:lvl7pPr>
            <a:lvl8pPr marL="2849142" indent="0">
              <a:buNone/>
              <a:defRPr sz="1800"/>
            </a:lvl8pPr>
            <a:lvl9pPr marL="3256163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863" y="33809876"/>
            <a:ext cx="19440198" cy="5070388"/>
          </a:xfrm>
        </p:spPr>
        <p:txBody>
          <a:bodyPr/>
          <a:lstStyle>
            <a:lvl1pPr marL="0" indent="0">
              <a:buNone/>
              <a:defRPr sz="1200"/>
            </a:lvl1pPr>
            <a:lvl2pPr marL="407020" indent="0">
              <a:buNone/>
              <a:defRPr sz="1100"/>
            </a:lvl2pPr>
            <a:lvl3pPr marL="814042" indent="0">
              <a:buNone/>
              <a:defRPr sz="900"/>
            </a:lvl3pPr>
            <a:lvl4pPr marL="1221061" indent="0">
              <a:buNone/>
              <a:defRPr sz="800"/>
            </a:lvl4pPr>
            <a:lvl5pPr marL="1628081" indent="0">
              <a:buNone/>
              <a:defRPr sz="800"/>
            </a:lvl5pPr>
            <a:lvl6pPr marL="2035101" indent="0">
              <a:buNone/>
              <a:defRPr sz="800"/>
            </a:lvl6pPr>
            <a:lvl7pPr marL="2442122" indent="0">
              <a:buNone/>
              <a:defRPr sz="800"/>
            </a:lvl7pPr>
            <a:lvl8pPr marL="2849142" indent="0">
              <a:buNone/>
              <a:defRPr sz="800"/>
            </a:lvl8pPr>
            <a:lvl9pPr marL="325616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45AA9E-BEE2-46F6-8892-570AD2780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62008E5-F4B3-4F35-9741-28343790F3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7F99DD0-3F04-4862-9E02-157CCAC2A2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9BBA7-AC84-42E2-AD2F-EEDA0A6CA04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8214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1A7DC4FA-1F46-4D07-A61E-FD0CFE861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28875" y="3836988"/>
            <a:ext cx="27541538" cy="72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5402" tIns="102702" rIns="205402" bIns="1027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F9D9440D-7D5E-498C-A0F4-2CED047D6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75" y="12484100"/>
            <a:ext cx="27541538" cy="259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B081622F-895F-42CF-B58F-862538ED82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28875" y="39363650"/>
            <a:ext cx="675005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1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B18E5DD0-4570-4FC5-A9D3-C07CDC9477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638" y="39363650"/>
            <a:ext cx="10260012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1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375830FD-88BF-49EA-833B-7F4B9D04D3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0363" y="39363650"/>
            <a:ext cx="675005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algn="r">
              <a:defRPr sz="3100" smtClean="0"/>
            </a:lvl1pPr>
          </a:lstStyle>
          <a:p>
            <a:pPr>
              <a:defRPr/>
            </a:pPr>
            <a:fld id="{4580A20D-53FB-46E2-B485-54777F3D1B5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07020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6pPr>
      <a:lvl7pPr marL="814042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7pPr>
      <a:lvl8pPr marL="1221061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8pPr>
      <a:lvl9pPr marL="1628081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9pPr>
    </p:titleStyle>
    <p:bodyStyle>
      <a:lvl1pPr marL="766763" indent="-766763" algn="l" defTabSz="2051050" rtl="0" eaLnBrk="0" fontAlgn="base" hangingPunct="0">
        <a:spcBef>
          <a:spcPct val="20000"/>
        </a:spcBef>
        <a:spcAft>
          <a:spcPct val="0"/>
        </a:spcAft>
        <a:buChar char="•"/>
        <a:defRPr sz="7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1665288" indent="-639763" algn="l" defTabSz="2051050" rtl="0" eaLnBrk="0" fontAlgn="base" hangingPunct="0">
        <a:spcBef>
          <a:spcPct val="20000"/>
        </a:spcBef>
        <a:spcAft>
          <a:spcPct val="0"/>
        </a:spcAft>
        <a:buChar char="–"/>
        <a:defRPr sz="6200">
          <a:solidFill>
            <a:schemeClr val="tx1"/>
          </a:solidFill>
          <a:latin typeface="+mn-lt"/>
          <a:ea typeface="ＭＳ Ｐゴシック" charset="-128"/>
        </a:defRPr>
      </a:lvl2pPr>
      <a:lvl3pPr marL="2563813" indent="-511175" algn="l" defTabSz="2051050" rtl="0" eaLnBrk="0" fontAlgn="base" hangingPunct="0">
        <a:spcBef>
          <a:spcPct val="20000"/>
        </a:spcBef>
        <a:spcAft>
          <a:spcPct val="0"/>
        </a:spcAft>
        <a:buChar char="•"/>
        <a:defRPr sz="5300">
          <a:solidFill>
            <a:schemeClr val="tx1"/>
          </a:solidFill>
          <a:latin typeface="+mn-lt"/>
          <a:ea typeface="ＭＳ Ｐゴシック" charset="-128"/>
        </a:defRPr>
      </a:lvl3pPr>
      <a:lvl4pPr marL="3592513" indent="-512763" algn="l" defTabSz="2051050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  <a:ea typeface="ＭＳ Ｐゴシック" charset="-128"/>
        </a:defRPr>
      </a:lvl4pPr>
      <a:lvl5pPr marL="4619625" indent="-511175" algn="l" defTabSz="2051050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  <a:ea typeface="ＭＳ Ｐゴシック" charset="-128"/>
        </a:defRPr>
      </a:lvl5pPr>
      <a:lvl6pPr marL="502839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6pPr>
      <a:lvl7pPr marL="543541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7pPr>
      <a:lvl8pPr marL="584243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8pPr>
      <a:lvl9pPr marL="624945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020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404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106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808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510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212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914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6163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147">
            <a:extLst>
              <a:ext uri="{FF2B5EF4-FFF2-40B4-BE49-F238E27FC236}">
                <a16:creationId xmlns="" xmlns:a16="http://schemas.microsoft.com/office/drawing/2014/main" id="{A16382C4-7650-4DB4-B8A1-B20A301F3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8542013"/>
            <a:ext cx="13867200" cy="855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3501" tIns="89541" rIns="203501" bIns="89541" anchor="t">
            <a:spAutoFit/>
          </a:bodyPr>
          <a:lstStyle>
            <a:lvl1pPr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 leitura é uma habilidade fundamental que não apenas amplia o conhecimento, mas também estimula o pensamento crítico, a criatividade e o desenvolvimento pessoal. No entanto, muitos jovens têm dificuldade em manter o hábito de ler, seja por falta de motivação ou por distrações constantes no ambiente digital. Com isso em mente,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foi desenvolvido 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um aplicativo de marcação de leitura que vai além de uma simples ferramenta de organização: ele cria uma experiência interativa, personalizada e estimulante para incentivar os jovens a lerem mais e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melhor.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 aplicativo permite 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que os usuários registrem e acompanhem seu progresso de leitura,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oferece 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um espaço de troca e incentivo, conectando jovens leitores em uma comunidade ativa. Além disso, ao alinharmos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projeto com o ODS 4 da ONU,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promovendo assim, 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uma educação de qualidade, ajudando a formar jovens mais capacitados, críticos e engajados culturalmente. Ao transformar a leitura em algo acessível e divertido,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 o objetivo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gerar um impacto positivo tanto na educação quanto na formação pessoal das novas gerações, contribuindo para a construção de uma sociedade mais culta e preparada para os desafios futuros.</a:t>
            </a:r>
          </a:p>
        </p:txBody>
      </p:sp>
      <p:sp>
        <p:nvSpPr>
          <p:cNvPr id="3" name="Text Box 148">
            <a:extLst>
              <a:ext uri="{FF2B5EF4-FFF2-40B4-BE49-F238E27FC236}">
                <a16:creationId xmlns="" xmlns:a16="http://schemas.microsoft.com/office/drawing/2014/main" id="{9C4A603F-08EA-4F39-B3A6-7BA3B0FE4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1650" y="7915275"/>
            <a:ext cx="38735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1756" tIns="95879" rIns="191756" bIns="95879">
            <a:spAutoFit/>
          </a:bodyPr>
          <a:lstStyle>
            <a:lvl1pPr defTabSz="1917700">
              <a:spcBef>
                <a:spcPct val="20000"/>
              </a:spcBef>
              <a:buChar char="•"/>
              <a:defRPr sz="7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spcBef>
                <a:spcPct val="20000"/>
              </a:spcBef>
              <a:buChar char="•"/>
              <a:defRPr sz="5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spcBef>
                <a:spcPct val="20000"/>
              </a:spcBef>
              <a:buChar char="–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spcBef>
                <a:spcPct val="20000"/>
              </a:spcBef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pt-BR" altLang="pt-BR" sz="5099"/>
          </a:p>
        </p:txBody>
      </p:sp>
      <p:sp>
        <p:nvSpPr>
          <p:cNvPr id="4103" name="Text Box 161">
            <a:extLst>
              <a:ext uri="{FF2B5EF4-FFF2-40B4-BE49-F238E27FC236}">
                <a16:creationId xmlns="" xmlns:a16="http://schemas.microsoft.com/office/drawing/2014/main" id="{CE79C1B8-A589-4786-986D-FC1055C14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19238263"/>
            <a:ext cx="13865225" cy="510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3501" tIns="89541" rIns="203501" bIns="89541">
            <a:spAutoFit/>
          </a:bodyPr>
          <a:lstStyle>
            <a:lvl1pPr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pt-BR" sz="32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desenvolvimento </a:t>
            </a:r>
            <a:r>
              <a:rPr lang="pt-BR" sz="3200" dirty="0" smtClean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aplicativo </a:t>
            </a:r>
            <a:r>
              <a:rPr lang="pt-BR" sz="32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marcação de leitura segue uma metodologia centrada no usuário, com foco na acessibilidade, engajamento e impacto educacional. Inicialmente, </a:t>
            </a:r>
            <a:r>
              <a:rPr lang="pt-BR" sz="3200" dirty="0" smtClean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realizado </a:t>
            </a:r>
            <a:r>
              <a:rPr lang="pt-BR" sz="32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pesquisa de campo para entender as barreiras e motivações dos jovens em relação à leitura. A partir dos resultados obtidos, </a:t>
            </a:r>
            <a:r>
              <a:rPr lang="pt-BR" sz="3200" dirty="0" smtClean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mapeado através de pesquisas já realizadas por sites desta área, </a:t>
            </a:r>
            <a:r>
              <a:rPr lang="pt-BR" sz="32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principais necessidades, como a falta de organização, dificuldade em manter o hábito de ler e a ausência de incentivos sociais. Com esses dados, </a:t>
            </a:r>
            <a:r>
              <a:rPr lang="pt-BR" sz="3200" dirty="0" smtClean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definido</a:t>
            </a:r>
            <a:r>
              <a:rPr lang="pt-BR" sz="3200" dirty="0" smtClean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funcionalidades principais do aplicativo: registro de </a:t>
            </a:r>
            <a:r>
              <a:rPr lang="pt-BR" sz="3200" dirty="0" smtClean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livros e </a:t>
            </a:r>
            <a:r>
              <a:rPr lang="pt-BR" sz="32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acompanhamento de </a:t>
            </a:r>
            <a:r>
              <a:rPr lang="pt-BR" sz="3200" dirty="0" smtClean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progresso. </a:t>
            </a:r>
            <a:endParaRPr lang="pt-BR" sz="3200" dirty="0">
              <a:solidFill>
                <a:srgbClr val="2424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4" name="Text Box 162">
            <a:extLst>
              <a:ext uri="{FF2B5EF4-FFF2-40B4-BE49-F238E27FC236}">
                <a16:creationId xmlns="" xmlns:a16="http://schemas.microsoft.com/office/drawing/2014/main" id="{263AE00A-0E7B-4840-948A-9355C557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788" y="7350919"/>
            <a:ext cx="13500100" cy="696912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4105" name="Text Box 163">
            <a:extLst>
              <a:ext uri="{FF2B5EF4-FFF2-40B4-BE49-F238E27FC236}">
                <a16:creationId xmlns="" xmlns:a16="http://schemas.microsoft.com/office/drawing/2014/main" id="{955F9BD5-5BCF-4055-82F1-62BD5FE58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442" y="18063898"/>
            <a:ext cx="13498512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4106" name="Text Box 164">
            <a:extLst>
              <a:ext uri="{FF2B5EF4-FFF2-40B4-BE49-F238E27FC236}">
                <a16:creationId xmlns="" xmlns:a16="http://schemas.microsoft.com/office/drawing/2014/main" id="{451D1F6E-15BA-4A58-AFE0-DE5FC683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279" y="25240528"/>
            <a:ext cx="13500000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4107" name="Text Box 166">
            <a:extLst>
              <a:ext uri="{FF2B5EF4-FFF2-40B4-BE49-F238E27FC236}">
                <a16:creationId xmlns="" xmlns:a16="http://schemas.microsoft.com/office/drawing/2014/main" id="{07F20F43-7F4F-4D25-83E1-7A63ED66D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6663" y="27495070"/>
            <a:ext cx="13050838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</p:txBody>
      </p:sp>
      <p:sp>
        <p:nvSpPr>
          <p:cNvPr id="4108" name="Text Box 167">
            <a:extLst>
              <a:ext uri="{FF2B5EF4-FFF2-40B4-BE49-F238E27FC236}">
                <a16:creationId xmlns="" xmlns:a16="http://schemas.microsoft.com/office/drawing/2014/main" id="{50E8460F-BACC-4310-8A74-D8A3FC91C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543" y="34156610"/>
            <a:ext cx="13050837" cy="696912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</p:txBody>
      </p:sp>
      <p:sp>
        <p:nvSpPr>
          <p:cNvPr id="4136" name="CaixaDeTexto 17">
            <a:extLst>
              <a:ext uri="{FF2B5EF4-FFF2-40B4-BE49-F238E27FC236}">
                <a16:creationId xmlns="" xmlns:a16="http://schemas.microsoft.com/office/drawing/2014/main" id="{3F33EBAA-2062-41C9-9D9C-C909BA137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244" y="26389554"/>
            <a:ext cx="13865225" cy="1332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desenvolvimento do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aplicativo, vide logo do </a:t>
            </a:r>
            <a:r>
              <a:rPr lang="pt-BR" altLang="pt-B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na Figura 1, 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 marcação de leitura foi dividido em várias etapas, seguindo um cronograma baseado em ciclos ágeis, o que permitiu uma evolução contínua e iterativa do projeto. Inicialmente, a equipe se concentrou no levantamento de requisitos, analisando as necessidades dos usuários-alvo – jovens estudantes que enfrentam dificuldades em manter o hábito da leitura. A pesquisa inicial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permitiu 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entender suas principais barreiras, como a falta de tempo, organização e motivação, além de captar a importância de uma interface acessível e um sistema de metas que estimulasse o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engajamento. Com 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essas informações, a fase de design teve início, onde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foi desenvolvido o protótipos 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 alta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fidelidade, exibido na Figura 2. 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foco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era 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criar uma interface intuitiva e atraente, que facilitasse o uso por jovens de diferentes perfis. Para isso,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foi aplicado os 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princípios de design minimalista e responsivo,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visto na Figura 3, garantindo 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que o </a:t>
            </a:r>
            <a:r>
              <a:rPr lang="pt-BR" altLang="pt-B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funcionasse bem em diversos dispositivos móveis. A etapa de prototipagem incluiu testes de usabilidade com um grupo piloto de usuários para validar a navegação e ajustar elementos visuais e funcionais, aprimorando a experiência de usuário com base no feedback recebido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1: Logotipo do </a:t>
            </a:r>
            <a:r>
              <a:rPr lang="pt-BR" alt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Tineabook</a:t>
            </a:r>
            <a:endParaRPr lang="pt-BR" alt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alt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alt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alt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Elaborado pelos autores</a:t>
            </a:r>
          </a:p>
        </p:txBody>
      </p:sp>
      <p:sp>
        <p:nvSpPr>
          <p:cNvPr id="4138" name="Text Box 156">
            <a:extLst>
              <a:ext uri="{FF2B5EF4-FFF2-40B4-BE49-F238E27FC236}">
                <a16:creationId xmlns="" xmlns:a16="http://schemas.microsoft.com/office/drawing/2014/main" id="{FCAFBFC9-5503-4AE8-A44D-B705B8F1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6663" y="34905764"/>
            <a:ext cx="15173325" cy="490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3501" tIns="89541" rIns="203501" bIns="89541">
            <a:spAutoFit/>
          </a:bodyPr>
          <a:lstStyle>
            <a:lvl1pPr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GIL, A C. </a:t>
            </a:r>
            <a:r>
              <a:rPr lang="pt-BR" alt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Metodologia do Ensino Superior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 4. Ed. São Paulo. Editora Atlas. 2007. 122p.</a:t>
            </a:r>
          </a:p>
          <a:p>
            <a:pPr>
              <a:spcBef>
                <a:spcPct val="20000"/>
              </a:spcBef>
            </a:pP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LIBARDI, D. A. O papel do professor universitário na construção do conhecimento. </a:t>
            </a:r>
            <a:r>
              <a:rPr lang="pt-BR" alt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Revista de Educação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 Vol. 13, Nº 15, 2010. Disponível em: pgsskroton.com.br/</a:t>
            </a:r>
            <a:r>
              <a:rPr lang="pt-BR" alt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seer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alt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index.php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alt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educ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alt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/download/1863/1768. Acesso em: 29. abr. 2016.</a:t>
            </a:r>
          </a:p>
          <a:p>
            <a:pPr>
              <a:spcBef>
                <a:spcPct val="20000"/>
              </a:spcBef>
            </a:pP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CHIAVENATO, I. </a:t>
            </a:r>
            <a:r>
              <a:rPr lang="pt-BR" alt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Recursos Humanos: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o capital humano das organizações. 9. Ed. São Paulo: Elsevier, 2009.</a:t>
            </a:r>
          </a:p>
          <a:p>
            <a:pPr algn="just" hangingPunct="1">
              <a:spcBef>
                <a:spcPct val="20000"/>
              </a:spcBef>
            </a:pPr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40" name="Picture 45">
            <a:extLst>
              <a:ext uri="{FF2B5EF4-FFF2-40B4-BE49-F238E27FC236}">
                <a16:creationId xmlns="" xmlns:a16="http://schemas.microsoft.com/office/drawing/2014/main" id="{89AA8A6C-8FFD-4919-85EA-F88C3BFF0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3021" y="1421574"/>
            <a:ext cx="5987482" cy="382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41" name="CaixaDeTexto 3">
            <a:extLst>
              <a:ext uri="{FF2B5EF4-FFF2-40B4-BE49-F238E27FC236}">
                <a16:creationId xmlns="" xmlns:a16="http://schemas.microsoft.com/office/drawing/2014/main" id="{135B15FE-9AC5-48B1-8597-13EDD11D7A1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 flipV="1">
            <a:off x="12135645" y="20604956"/>
            <a:ext cx="399843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b="1"/>
              <a:t>Medidas de 90 X 120 cm em formato retrato, conforme normas da ABNT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="" xmlns:a16="http://schemas.microsoft.com/office/drawing/2014/main" id="{8197B088-9EB6-B3F0-3683-CB2F0330260E}"/>
              </a:ext>
            </a:extLst>
          </p:cNvPr>
          <p:cNvCxnSpPr>
            <a:cxnSpLocks/>
          </p:cNvCxnSpPr>
          <p:nvPr/>
        </p:nvCxnSpPr>
        <p:spPr bwMode="auto">
          <a:xfrm flipV="1">
            <a:off x="-7510" y="6436519"/>
            <a:ext cx="32462787" cy="70338"/>
          </a:xfrm>
          <a:prstGeom prst="line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 Box 156">
            <a:extLst>
              <a:ext uri="{FF2B5EF4-FFF2-40B4-BE49-F238E27FC236}">
                <a16:creationId xmlns="" xmlns:a16="http://schemas.microsoft.com/office/drawing/2014/main" id="{05BD171B-AED3-F09A-8DC7-AB66F79EA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6344" y="28517055"/>
            <a:ext cx="15173325" cy="510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3501" tIns="89541" rIns="203501" bIns="89541">
            <a:spAutoFit/>
          </a:bodyPr>
          <a:lstStyle>
            <a:lvl1pPr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hangingPunct="1">
              <a:spcBef>
                <a:spcPct val="20000"/>
              </a:spcBef>
            </a:pP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desenvolvimento do aplicativo de marcação de leitura foi guiado por um propósito claro: incentivar a leitura entre os jovens brasileiros, promovendo o hábito de forma acessível, interativa e motivadora. Alinhado ao ODS 4 da ONU, que busca garantir educação de qualidade para todos, o aplicativo se destaca por oferecer uma solução prática para os desafios enfrentados pelos jovens em manter uma rotina de leitura em meio a tantas distrações digitais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Com 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 combinação de funcionalidades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como acompanhamento 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progresso, 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aplicativo não apenas organiza a jornada de leitura dos usuários, mas também cria uma comunidade ativa de leitores, promovendo o compartilhamento de experiências e descobertas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literárias.</a:t>
            </a:r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6">
            <a:extLst>
              <a:ext uri="{FF2B5EF4-FFF2-40B4-BE49-F238E27FC236}">
                <a16:creationId xmlns="" xmlns:a16="http://schemas.microsoft.com/office/drawing/2014/main" id="{4BA45E7F-F0F2-694F-BBC7-254267FF3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510" y="55493"/>
            <a:ext cx="24524677" cy="6327472"/>
          </a:xfrm>
          <a:prstGeom prst="rect">
            <a:avLst/>
          </a:prstGeom>
          <a:solidFill>
            <a:srgbClr val="B1111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wrap="square" lIns="54454" tIns="27227" rIns="54454" bIns="27227">
            <a:spAutoFit/>
          </a:bodyPr>
          <a:lstStyle>
            <a:lvl1pPr defTabSz="544513">
              <a:spcBef>
                <a:spcPct val="20000"/>
              </a:spcBef>
              <a:buChar char="•"/>
              <a:defRPr sz="7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spcBef>
                <a:spcPct val="20000"/>
              </a:spcBef>
              <a:buChar char="•"/>
              <a:defRPr sz="5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spcBef>
                <a:spcPct val="20000"/>
              </a:spcBef>
              <a:buChar char="–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spcBef>
                <a:spcPct val="20000"/>
              </a:spcBef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None/>
              <a:defRPr/>
            </a:pPr>
            <a:endParaRPr lang="pt-BR" sz="66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>
              <a:buFontTx/>
              <a:buNone/>
              <a:defRPr/>
            </a:pPr>
            <a:r>
              <a:rPr lang="pt-BR" sz="6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	</a:t>
            </a:r>
            <a:r>
              <a:rPr lang="pt-BR" sz="6600" b="1" cap="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TINEabook</a:t>
            </a:r>
            <a:endParaRPr lang="pt-BR" sz="66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>
              <a:buFontTx/>
              <a:buNone/>
              <a:defRPr/>
            </a:pPr>
            <a:endParaRPr lang="pt-BR" sz="32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pt-BR" altLang="pt-BR" sz="32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Técnico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endParaRPr lang="en-US" alt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Autores</a:t>
            </a:r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Pyethra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Ellys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Matheus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Delcol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Ribeiro, Samuel Francisco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Puci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Vitor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Gabriel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Hajzok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Martins</a:t>
            </a:r>
            <a:endParaRPr lang="en-US" alt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</a:t>
            </a:r>
            <a:r>
              <a:rPr lang="en-US" alt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Lucia de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Azevedo</a:t>
            </a:r>
            <a:endParaRPr lang="en-US" altLang="pt-BR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Palavras-Chave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pt-BR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  <a:r>
              <a:rPr lang="en-US" altLang="pt-BR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altLang="pt-BR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en-US" altLang="pt-BR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altLang="pt-BR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Motivação</a:t>
            </a:r>
            <a:r>
              <a:rPr lang="en-US" altLang="pt-BR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Professor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pt-BR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="" xmlns:a16="http://schemas.microsoft.com/office/drawing/2014/main" id="{2978F559-40B7-96C5-8583-5D5CD2580C31}"/>
              </a:ext>
            </a:extLst>
          </p:cNvPr>
          <p:cNvCxnSpPr>
            <a:cxnSpLocks/>
          </p:cNvCxnSpPr>
          <p:nvPr/>
        </p:nvCxnSpPr>
        <p:spPr bwMode="auto">
          <a:xfrm>
            <a:off x="0" y="39735919"/>
            <a:ext cx="32478890" cy="0"/>
          </a:xfrm>
          <a:prstGeom prst="line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9532040A-D7A8-8237-69C3-D01569E844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42" t="87260" r="31279" b="5696"/>
          <a:stretch/>
        </p:blipFill>
        <p:spPr>
          <a:xfrm>
            <a:off x="3174" y="39941085"/>
            <a:ext cx="32396113" cy="3443343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24507451" y="40264570"/>
            <a:ext cx="7818622" cy="284876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915" y="40137528"/>
            <a:ext cx="12832212" cy="2749446"/>
          </a:xfrm>
          <a:prstGeom prst="rect">
            <a:avLst/>
          </a:prstGeom>
        </p:spPr>
      </p:pic>
      <p:sp>
        <p:nvSpPr>
          <p:cNvPr id="24" name="Text Box 147">
            <a:extLst>
              <a:ext uri="{FF2B5EF4-FFF2-40B4-BE49-F238E27FC236}">
                <a16:creationId xmlns="" xmlns:a16="http://schemas.microsoft.com/office/drawing/2014/main" id="{A16382C4-7650-4DB4-B8A1-B20A301F3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725" y="7242088"/>
            <a:ext cx="13867200" cy="1974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3501" tIns="89541" rIns="203501" bIns="89541" anchor="t">
            <a:spAutoFit/>
          </a:bodyPr>
          <a:lstStyle>
            <a:lvl1pPr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pt-BR" alt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2:</a:t>
            </a:r>
          </a:p>
          <a:p>
            <a:pPr algn="ctr">
              <a:spcBef>
                <a:spcPct val="20000"/>
              </a:spcBef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pt-BR" alt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Elaborado por autores</a:t>
            </a:r>
          </a:p>
          <a:p>
            <a:pPr algn="ctr">
              <a:spcBef>
                <a:spcPct val="20000"/>
              </a:spcBef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pt-BR" alt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3:</a:t>
            </a:r>
          </a:p>
          <a:p>
            <a:pPr algn="ctr">
              <a:spcBef>
                <a:spcPct val="20000"/>
              </a:spcBef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pt-BR" alt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Elaborado por autores</a:t>
            </a: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S030000784">
  <a:themeElements>
    <a:clrScheme name="Default Desig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2B45BB5C3C564EBD8B97EE4CCF45FE" ma:contentTypeVersion="9" ma:contentTypeDescription="Create a new document." ma:contentTypeScope="" ma:versionID="fb6a1aed786d744a432e5a704fae15fe">
  <xsd:schema xmlns:xsd="http://www.w3.org/2001/XMLSchema" xmlns:xs="http://www.w3.org/2001/XMLSchema" xmlns:p="http://schemas.microsoft.com/office/2006/metadata/properties" xmlns:ns2="49da63b8-38cf-4c9f-a1f9-dce1bce2dd64" targetNamespace="http://schemas.microsoft.com/office/2006/metadata/properties" ma:root="true" ma:fieldsID="de88ca44d15b21d2335cc9f5e89fec73" ns2:_="">
    <xsd:import namespace="49da63b8-38cf-4c9f-a1f9-dce1bce2dd6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a63b8-38cf-4c9f-a1f9-dce1bce2dd6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6974FA-8DD3-4D36-8BDE-05CF10D2C6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da63b8-38cf-4c9f-a1f9-dce1bce2d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8C4EB3-F889-4028-830D-632089F911E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3C3222-FDA9-423F-B211-DC0B4F4269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Codex.thmx</Template>
  <TotalTime>822</TotalTime>
  <Words>790</Words>
  <Application>Microsoft Office PowerPoint</Application>
  <PresentationFormat>Personalizar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Arial Black</vt:lpstr>
      <vt:lpstr>Times New Roman</vt:lpstr>
      <vt:lpstr>TS030000784</vt:lpstr>
      <vt:lpstr>Apresentação do PowerPoint</vt:lpstr>
    </vt:vector>
  </TitlesOfParts>
  <Company>IEL/UNICAMP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Roxane Rojo</dc:creator>
  <cp:lastModifiedBy>Professor</cp:lastModifiedBy>
  <cp:revision>120</cp:revision>
  <cp:lastPrinted>2000-08-03T00:31:24Z</cp:lastPrinted>
  <dcterms:created xsi:type="dcterms:W3CDTF">2011-06-13T14:41:11Z</dcterms:created>
  <dcterms:modified xsi:type="dcterms:W3CDTF">2024-10-29T22:52:45Z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TC300007849990</vt:lpwstr>
  </property>
  <property fmtid="{D5CDD505-2E9C-101B-9397-08002B2CF9AE}" pid="3" name="ContentTypeId">
    <vt:lpwstr>0x0101001A2B45BB5C3C564EBD8B97EE4CCF45FE</vt:lpwstr>
  </property>
</Properties>
</file>