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8" r:id="rId6"/>
    <p:sldId id="269" r:id="rId7"/>
    <p:sldId id="266" r:id="rId8"/>
    <p:sldId id="270" r:id="rId9"/>
    <p:sldId id="267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6B2AB862-0DA2-259B-65BB-A50CD8B2E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290A4C58-9754-CF31-3899-34C53ED784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FB2331E8-C187-6D13-DA27-9278E7FA49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025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ACD1B4C7-27EA-BB0C-5FE0-3618EED5D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E9D6E162-9487-FB23-5C65-E2D417E503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E098D35-4F98-C5CD-9821-6986D404E5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536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7BCE52F-3078-F62A-F91C-8FF48628A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7BB528C5-78D7-D483-3EA2-3BCED10D44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6EA4466-2C21-1F09-6DF3-9EC6B70547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600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89D2E7C-2811-18A5-23AD-00262A076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CAC19A4A-1757-38AB-E82B-BEBFE9D72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995D3F65-D434-FDE4-7FF9-63FA470A75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77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384A0B1-8EC9-780E-D841-1B7C8915A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E479C6E3-628A-21A0-EBA6-48C1CDE722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2776AD0-AFBA-1D2F-C183-BDCBD6D670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860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5B80A7A1-CA7D-A95D-2D11-85355915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C06AE98A-BD03-6873-1606-7DA8A2EAD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151067DF-E5ED-6904-757C-247C345E31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1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6B2BD3FE-0CF2-EC10-A3B0-A63F6EF6E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0D3E4B0F-D193-FC07-69F6-64C5CD872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D88AC39-9189-31A1-4518-B0EE354793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259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C07C0142-8A70-F1D2-6DB2-0FEF57F33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6EDDAF42-63C6-994B-7BEA-D67AF0AF01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71C53B25-795B-8B1A-5C95-229AC86181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35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84AE940-5338-A376-6C59-1BC7EDE9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DF03B50D-3E7D-3964-6C9D-2B2D0A16C5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9F7C8395-2465-ABFE-A008-EB3C1012AC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8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281B345C-14E5-B40B-5BEF-55112DD1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5879E848-A903-4679-BE02-9EBB4E53BA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506FA66-7794-B5E4-B7C2-A0D200E7A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55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FDBCA28D-E551-3976-4BC8-A59E6EAF5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DB41E0D9-9E72-329E-070B-7C8CCEA208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F92451BD-22ED-F469-15EE-C4938C2E56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775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2131BA03-D44D-1A36-6434-037F03EDC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54EB8686-9390-3E6F-DEBD-ACCD6128B1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49BDCBDC-A966-E007-2770-F95E77AE5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97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225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19264B"/>
                </a:solidFill>
              </a:rPr>
              <a:t>Sequence to Sequence Learning with Neural Networks</a:t>
            </a:r>
            <a:endParaRPr lang="ko-KR" altLang="en-US" sz="2500" b="1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저자: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Ilya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Sutskever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Vinyals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Quoc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(Google, 2014)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</a:rPr>
              <a:t>2025.03.31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양희원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D2BD6F-A4B4-7215-65A6-D8FF4749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BD65743-B331-5D71-051F-36036A0A5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1F284181-6CE4-01F3-ECAF-82A47322352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AE9CB1FE-1A58-DCCD-C199-3DDEA345313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95E2A616-1B41-7AE1-A736-2B9431ACF5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6F86D338-94E6-AF41-89A1-FA063FA30C09}"/>
              </a:ext>
            </a:extLst>
          </p:cNvPr>
          <p:cNvSpPr txBox="1">
            <a:spLocks/>
          </p:cNvSpPr>
          <p:nvPr/>
        </p:nvSpPr>
        <p:spPr>
          <a:xfrm>
            <a:off x="1181087" y="1406446"/>
            <a:ext cx="7851398" cy="373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None/>
            </a:pPr>
            <a:endParaRPr lang="en-US" altLang="ko-KR" sz="1800" dirty="0"/>
          </a:p>
          <a:p>
            <a:pPr algn="l">
              <a:buNone/>
            </a:pPr>
            <a:endParaRPr lang="en-US" altLang="ko-KR" sz="1800" dirty="0"/>
          </a:p>
          <a:p>
            <a:pPr algn="l">
              <a:buNone/>
            </a:pPr>
            <a:r>
              <a:rPr lang="en-US" altLang="ko-KR" sz="1800" dirty="0"/>
              <a:t>						</a:t>
            </a:r>
            <a:r>
              <a:rPr lang="ko-KR" altLang="en-US" sz="1800" dirty="0">
                <a:solidFill>
                  <a:srgbClr val="FF0000"/>
                </a:solidFill>
              </a:rPr>
              <a:t>제일 중요한 파트</a:t>
            </a:r>
            <a:r>
              <a:rPr lang="en-US" altLang="ko-KR" sz="1800" dirty="0">
                <a:solidFill>
                  <a:srgbClr val="FF0000"/>
                </a:solidFill>
              </a:rPr>
              <a:t>!</a:t>
            </a:r>
          </a:p>
          <a:p>
            <a:pPr algn="l">
              <a:buNone/>
            </a:pPr>
            <a:endParaRPr lang="en-US" altLang="ko-KR" sz="1800" dirty="0"/>
          </a:p>
          <a:p>
            <a:pPr algn="l">
              <a:buNone/>
            </a:pPr>
            <a:endParaRPr lang="en-US" altLang="ko-KR" sz="1800" dirty="0"/>
          </a:p>
          <a:p>
            <a:pPr algn="l">
              <a:buNone/>
            </a:pPr>
            <a:endParaRPr lang="en-US" altLang="ko-KR" sz="1800" dirty="0"/>
          </a:p>
          <a:p>
            <a:pPr algn="l">
              <a:buNone/>
            </a:pPr>
            <a:r>
              <a:rPr lang="en-US" altLang="ko-KR" sz="1800" dirty="0"/>
              <a:t>1)</a:t>
            </a:r>
            <a:r>
              <a:rPr lang="ko-KR" altLang="en-US" sz="1800" dirty="0"/>
              <a:t>입력 </a:t>
            </a:r>
            <a:r>
              <a:rPr lang="en-US" altLang="ko-KR" sz="1800" dirty="0"/>
              <a:t>Sequence</a:t>
            </a:r>
            <a:r>
              <a:rPr lang="ko-KR" altLang="en-US" sz="1800" dirty="0"/>
              <a:t>를 역방향으로 입력함에 따라 단기 의존성을 더 잘 학습하도록 돕고</a:t>
            </a:r>
            <a:r>
              <a:rPr lang="en-US" altLang="ko-KR" sz="1800" dirty="0"/>
              <a:t>, </a:t>
            </a:r>
            <a:r>
              <a:rPr lang="ko-KR" altLang="en-US" sz="1800" dirty="0"/>
              <a:t>기울기 소실 문제를 해결함</a:t>
            </a:r>
            <a:endParaRPr lang="en-US" altLang="ko-KR" sz="1800" dirty="0"/>
          </a:p>
          <a:p>
            <a:pPr algn="l">
              <a:buNone/>
            </a:pPr>
            <a:r>
              <a:rPr lang="en-US" altLang="ko-KR" sz="1800" dirty="0"/>
              <a:t>2)</a:t>
            </a:r>
            <a:r>
              <a:rPr lang="ko-KR" altLang="en-US" sz="1800" dirty="0"/>
              <a:t>입력과 출력 간의 </a:t>
            </a:r>
            <a:r>
              <a:rPr lang="en-US" altLang="ko-KR" sz="1800" dirty="0"/>
              <a:t>establish communication(</a:t>
            </a:r>
            <a:r>
              <a:rPr lang="ko-KR" altLang="en-US" sz="1800" dirty="0"/>
              <a:t>서로 매치 되는 벡터들끼리 </a:t>
            </a:r>
            <a:r>
              <a:rPr lang="ko-KR" altLang="en-US" sz="1800" dirty="0" err="1"/>
              <a:t>가까워짐</a:t>
            </a:r>
            <a:r>
              <a:rPr lang="en-US" altLang="ko-KR" sz="1800" dirty="0"/>
              <a:t>)</a:t>
            </a:r>
            <a:r>
              <a:rPr lang="ko-KR" altLang="en-US" sz="1800" dirty="0"/>
              <a:t>이 생성을 위해 필요한 정보를 빨리 얻어서 </a:t>
            </a:r>
            <a:r>
              <a:rPr lang="en-US" altLang="ko-KR" sz="1800" dirty="0"/>
              <a:t>Memory</a:t>
            </a:r>
            <a:r>
              <a:rPr lang="ko-KR" altLang="en-US" sz="1800" dirty="0"/>
              <a:t>활용도가 높아짐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725626-6DB0-9C61-AFD5-B878ADF72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204" y="1287198"/>
            <a:ext cx="4013236" cy="1711527"/>
          </a:xfrm>
          <a:prstGeom prst="rect">
            <a:avLst/>
          </a:prstGeom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C71FC7A9-B575-29D3-1DD2-A9C5BA4681C9}"/>
              </a:ext>
            </a:extLst>
          </p:cNvPr>
          <p:cNvSpPr txBox="1"/>
          <p:nvPr/>
        </p:nvSpPr>
        <p:spPr>
          <a:xfrm>
            <a:off x="1562131" y="2957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Experiment (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역방향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sequence)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4892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663A74C-648D-9B04-A94A-CE5C49667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A1794B5-D4E1-1761-0AF1-9C813927FBC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8B1BB1BF-04B9-639D-BFCE-A3366184F0A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0561334E-392A-020B-80B3-EB775557ED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851C2F21-BA0B-B3F6-0DF2-0074E60ACD38}"/>
              </a:ext>
            </a:extLst>
          </p:cNvPr>
          <p:cNvSpPr txBox="1"/>
          <p:nvPr/>
        </p:nvSpPr>
        <p:spPr>
          <a:xfrm>
            <a:off x="1562131" y="2957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Experiment (Decoding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과정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2365E5E2-E277-00C1-51E0-E0C2ED91671B}"/>
              </a:ext>
            </a:extLst>
          </p:cNvPr>
          <p:cNvSpPr txBox="1">
            <a:spLocks/>
          </p:cNvSpPr>
          <p:nvPr/>
        </p:nvSpPr>
        <p:spPr>
          <a:xfrm>
            <a:off x="1181088" y="1406446"/>
            <a:ext cx="7851398" cy="373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None/>
            </a:pPr>
            <a:r>
              <a:rPr lang="en-US" altLang="ko-KR" sz="1800" dirty="0"/>
              <a:t>A. </a:t>
            </a:r>
            <a:r>
              <a:rPr lang="ko-KR" altLang="en-US" sz="1800" dirty="0"/>
              <a:t>학습 목표는 소스문장 </a:t>
            </a:r>
            <a:r>
              <a:rPr lang="en-US" altLang="ko-KR" sz="1800" dirty="0"/>
              <a:t>S</a:t>
            </a:r>
            <a:r>
              <a:rPr lang="ko-KR" altLang="en-US" sz="1800" dirty="0"/>
              <a:t>와 번역 </a:t>
            </a:r>
            <a:r>
              <a:rPr lang="en-US" altLang="ko-KR" sz="1800" dirty="0"/>
              <a:t>T</a:t>
            </a:r>
            <a:r>
              <a:rPr lang="ko-KR" altLang="en-US" sz="1800" dirty="0"/>
              <a:t>가</a:t>
            </a:r>
            <a:endParaRPr lang="en-US" altLang="ko-KR" sz="1800" dirty="0"/>
          </a:p>
          <a:p>
            <a:pPr algn="l">
              <a:buNone/>
            </a:pPr>
            <a:r>
              <a:rPr lang="ko-KR" altLang="en-US" sz="1800" dirty="0"/>
              <a:t>나올 확률을 최대한 높이기 </a:t>
            </a:r>
            <a:r>
              <a:rPr lang="en-US" altLang="ko-KR" sz="1800" dirty="0"/>
              <a:t>(</a:t>
            </a:r>
            <a:r>
              <a:rPr lang="ko-KR" altLang="en-US" sz="1800" dirty="0"/>
              <a:t>학습 목표는 주어진 </a:t>
            </a:r>
            <a:endParaRPr lang="en-US" altLang="ko-KR" sz="1800" dirty="0"/>
          </a:p>
          <a:p>
            <a:pPr algn="l">
              <a:buNone/>
            </a:pPr>
            <a:r>
              <a:rPr lang="ko-KR" altLang="en-US" sz="1800" dirty="0"/>
              <a:t>원문에 대해 올바른 번역문이 생성될 확률을 최대화하는 것입니다</a:t>
            </a:r>
            <a:r>
              <a:rPr lang="en-US" altLang="ko-KR" sz="1800" dirty="0"/>
              <a:t>.)</a:t>
            </a:r>
          </a:p>
          <a:p>
            <a:pPr algn="l">
              <a:buNone/>
            </a:pPr>
            <a:endParaRPr lang="en-US" altLang="ko-KR" sz="1800" dirty="0"/>
          </a:p>
          <a:p>
            <a:pPr algn="l">
              <a:buNone/>
            </a:pPr>
            <a:r>
              <a:rPr lang="en-US" altLang="ko-KR" sz="1800" dirty="0"/>
              <a:t>B. Beam search</a:t>
            </a:r>
            <a:r>
              <a:rPr lang="ko-KR" altLang="en-US" sz="1800" dirty="0"/>
              <a:t>를 통해 출력 </a:t>
            </a:r>
            <a:r>
              <a:rPr lang="en-US" altLang="ko-KR" sz="1800" dirty="0"/>
              <a:t>sequence</a:t>
            </a:r>
            <a:r>
              <a:rPr lang="ko-KR" altLang="en-US" sz="1800" dirty="0"/>
              <a:t>를 조절</a:t>
            </a:r>
            <a:endParaRPr lang="en-US" altLang="ko-KR" sz="1800" dirty="0"/>
          </a:p>
          <a:p>
            <a:pPr algn="l">
              <a:buNone/>
            </a:pPr>
            <a:r>
              <a:rPr lang="en-US" altLang="ko-KR" sz="1800" dirty="0"/>
              <a:t>(B=3)</a:t>
            </a:r>
            <a:r>
              <a:rPr lang="ko-KR" altLang="en-US" sz="1800" dirty="0"/>
              <a:t>이라고 설정</a:t>
            </a:r>
            <a:endParaRPr lang="en-US" altLang="ko-KR" sz="1800" dirty="0"/>
          </a:p>
          <a:p>
            <a:pPr marL="114300" indent="0" algn="l"/>
            <a:r>
              <a:rPr lang="en-US" altLang="ko-KR" sz="1600" dirty="0"/>
              <a:t>1. </a:t>
            </a:r>
            <a:r>
              <a:rPr lang="ko-KR" altLang="en-US" sz="1600" dirty="0"/>
              <a:t>첫 번째 단어로 </a:t>
            </a:r>
            <a:r>
              <a:rPr lang="en-US" altLang="ko-KR" sz="1600" dirty="0"/>
              <a:t>"the", "a", "an“ </a:t>
            </a:r>
            <a:r>
              <a:rPr lang="ko-KR" altLang="en-US" sz="1600" dirty="0"/>
              <a:t>이 선택</a:t>
            </a:r>
            <a:endParaRPr lang="en-US" altLang="ko-KR" sz="1600" dirty="0"/>
          </a:p>
          <a:p>
            <a:pPr marL="114300" indent="0" algn="l"/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(|V|) =&gt; 10000</a:t>
            </a:r>
            <a:r>
              <a:rPr lang="ko-KR" altLang="en-US" sz="1600" dirty="0"/>
              <a:t>개는 어휘 집합의 크기를 통한 가능한 조합을 생성</a:t>
            </a:r>
            <a:r>
              <a:rPr lang="en-US" altLang="ko-KR" sz="1600" dirty="0"/>
              <a:t>! 3*10000</a:t>
            </a:r>
            <a:r>
              <a:rPr lang="ko-KR" altLang="en-US" sz="1600" dirty="0"/>
              <a:t>개 라고 생각</a:t>
            </a:r>
            <a:endParaRPr lang="en-US" altLang="ko-KR" sz="1600" dirty="0"/>
          </a:p>
          <a:p>
            <a:pPr marL="114300" indent="0" algn="l"/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30,000</a:t>
            </a:r>
            <a:r>
              <a:rPr lang="ko-KR" altLang="en-US" sz="1600" dirty="0"/>
              <a:t>개의 조합 중에서 가장 유망한 </a:t>
            </a:r>
            <a:r>
              <a:rPr lang="en-US" altLang="ko-KR" sz="1600" dirty="0"/>
              <a:t>(B)</a:t>
            </a:r>
            <a:r>
              <a:rPr lang="ko-KR" altLang="en-US" sz="1600" dirty="0"/>
              <a:t>개의 조합만 선택</a:t>
            </a:r>
            <a:endParaRPr lang="en-US" altLang="ko-KR" sz="1600" dirty="0"/>
          </a:p>
          <a:p>
            <a:pPr marL="114300" indent="0" algn="l"/>
            <a:r>
              <a:rPr lang="en-US" altLang="ko-KR" sz="1600" dirty="0"/>
              <a:t>&lt;EOS&gt;</a:t>
            </a:r>
            <a:r>
              <a:rPr lang="ko-KR" altLang="en-US" sz="1600" dirty="0"/>
              <a:t>토큰 나올 때까지 반복</a:t>
            </a:r>
            <a:endParaRPr lang="en-US" altLang="ko-KR" sz="1600" dirty="0"/>
          </a:p>
          <a:p>
            <a:pPr marL="114300" indent="0" algn="l"/>
            <a:r>
              <a:rPr lang="en-US" altLang="ko-KR" sz="1600" dirty="0"/>
              <a:t>4. </a:t>
            </a:r>
            <a:r>
              <a:rPr lang="ko-KR" altLang="en-US" sz="1600" dirty="0"/>
              <a:t>토큰 나오면 </a:t>
            </a:r>
            <a:r>
              <a:rPr lang="en-US" altLang="ko-KR" sz="1600" dirty="0"/>
              <a:t>complete set</a:t>
            </a:r>
            <a:r>
              <a:rPr lang="ko-KR" altLang="en-US" sz="1600" dirty="0"/>
              <a:t>에 추가</a:t>
            </a:r>
            <a:endParaRPr lang="en-US" altLang="ko-KR" sz="1600" dirty="0"/>
          </a:p>
          <a:p>
            <a:pPr algn="l">
              <a:buNone/>
            </a:pP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5A87B2-823D-1550-6DE2-DCDC3E10F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550" y="1507067"/>
            <a:ext cx="2866848" cy="559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16AC7B-D210-2CA0-1309-F948A7DF2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587" y="782182"/>
            <a:ext cx="2377646" cy="701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0E86F6-9FAC-7384-DA9B-042B3A6E3F67}"/>
              </a:ext>
            </a:extLst>
          </p:cNvPr>
          <p:cNvSpPr txBox="1"/>
          <p:nvPr/>
        </p:nvSpPr>
        <p:spPr>
          <a:xfrm>
            <a:off x="7306430" y="1368496"/>
            <a:ext cx="879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⬇</a:t>
            </a:r>
          </a:p>
        </p:txBody>
      </p:sp>
    </p:spTree>
    <p:extLst>
      <p:ext uri="{BB962C8B-B14F-4D97-AF65-F5344CB8AC3E}">
        <p14:creationId xmlns:p14="http://schemas.microsoft.com/office/powerpoint/2010/main" val="319831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3C76594-E4A9-B6AD-E724-4C1DBB3EE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9CADF670-C802-A247-2C59-D080CD176C5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A24FD00A-FC30-E09E-5A10-6A04BD31A51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E3D987C4-C4BE-B7DB-D355-BE0F7E24C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ACDD50FF-0E45-CB62-C093-522D8F8A8FB5}"/>
              </a:ext>
            </a:extLst>
          </p:cNvPr>
          <p:cNvSpPr txBox="1"/>
          <p:nvPr/>
        </p:nvSpPr>
        <p:spPr>
          <a:xfrm>
            <a:off x="1569564" y="28827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Experiment (Training details)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F1AAA99D-5A3E-B0BE-5E17-0B3052DDF0EB}"/>
              </a:ext>
            </a:extLst>
          </p:cNvPr>
          <p:cNvSpPr txBox="1">
            <a:spLocks/>
          </p:cNvSpPr>
          <p:nvPr/>
        </p:nvSpPr>
        <p:spPr>
          <a:xfrm>
            <a:off x="1181088" y="1406446"/>
            <a:ext cx="7851398" cy="373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None/>
            </a:pPr>
            <a:r>
              <a:rPr lang="ko-KR" altLang="en-US" sz="1700" b="1" dirty="0"/>
              <a:t>모델 구조</a:t>
            </a:r>
            <a:r>
              <a:rPr lang="en-US" altLang="ko-KR" sz="1700" dirty="0"/>
              <a:t>: 4</a:t>
            </a:r>
            <a:r>
              <a:rPr lang="ko-KR" altLang="en-US" sz="1700" dirty="0"/>
              <a:t>개의 </a:t>
            </a:r>
            <a:r>
              <a:rPr lang="en-US" altLang="ko-KR" sz="1700" dirty="0"/>
              <a:t>LSTM </a:t>
            </a:r>
            <a:r>
              <a:rPr lang="ko-KR" altLang="en-US" sz="1700" dirty="0"/>
              <a:t>층</a:t>
            </a:r>
            <a:r>
              <a:rPr lang="en-US" altLang="ko-KR" sz="1700" dirty="0"/>
              <a:t>, </a:t>
            </a:r>
            <a:r>
              <a:rPr lang="ko-KR" altLang="en-US" sz="1700" dirty="0"/>
              <a:t>각 층은 </a:t>
            </a:r>
            <a:r>
              <a:rPr lang="en-US" altLang="ko-KR" sz="1700" dirty="0"/>
              <a:t>1000</a:t>
            </a:r>
            <a:r>
              <a:rPr lang="ko-KR" altLang="en-US" sz="1700" dirty="0"/>
              <a:t>개의 셀</a:t>
            </a:r>
            <a:r>
              <a:rPr lang="en-US" altLang="ko-KR" sz="1700" dirty="0"/>
              <a:t>, 1000</a:t>
            </a:r>
            <a:r>
              <a:rPr lang="ko-KR" altLang="en-US" sz="1700" dirty="0"/>
              <a:t>차원 단어 </a:t>
            </a:r>
            <a:r>
              <a:rPr lang="ko-KR" altLang="en-US" sz="1700" dirty="0" err="1"/>
              <a:t>임베딩</a:t>
            </a:r>
            <a:r>
              <a:rPr lang="ko-KR" altLang="en-US" sz="1700" dirty="0"/>
              <a:t> 사용</a:t>
            </a:r>
            <a:r>
              <a:rPr lang="en-US" altLang="ko-KR" sz="1700" dirty="0"/>
              <a:t>. </a:t>
            </a:r>
          </a:p>
          <a:p>
            <a:pPr algn="l">
              <a:buNone/>
            </a:pPr>
            <a:r>
              <a:rPr lang="en-US" altLang="ko-KR" sz="1700" dirty="0"/>
              <a:t>			</a:t>
            </a:r>
            <a:r>
              <a:rPr lang="ko-KR" altLang="en-US" sz="1700" dirty="0"/>
              <a:t>입력 어휘 </a:t>
            </a:r>
            <a:r>
              <a:rPr lang="en-US" altLang="ko-KR" sz="1700" dirty="0"/>
              <a:t>160,000</a:t>
            </a:r>
            <a:r>
              <a:rPr lang="ko-KR" altLang="en-US" sz="1700" dirty="0"/>
              <a:t>개</a:t>
            </a:r>
            <a:r>
              <a:rPr lang="en-US" altLang="ko-KR" sz="1700" dirty="0"/>
              <a:t>, </a:t>
            </a:r>
            <a:r>
              <a:rPr lang="ko-KR" altLang="en-US" sz="1700" dirty="0"/>
              <a:t>출력 어휘 </a:t>
            </a:r>
            <a:r>
              <a:rPr lang="en-US" altLang="ko-KR" sz="1700" dirty="0"/>
              <a:t>80,000</a:t>
            </a:r>
            <a:r>
              <a:rPr lang="ko-KR" altLang="en-US" sz="1700" dirty="0"/>
              <a:t>개</a:t>
            </a:r>
            <a:r>
              <a:rPr lang="en-US" altLang="ko-KR" sz="1700" dirty="0"/>
              <a:t>.</a:t>
            </a:r>
          </a:p>
          <a:p>
            <a:pPr algn="l">
              <a:buNone/>
            </a:pPr>
            <a:endParaRPr lang="en-US" altLang="ko-KR" sz="1700" b="1" dirty="0"/>
          </a:p>
          <a:p>
            <a:pPr algn="l">
              <a:buNone/>
            </a:pPr>
            <a:r>
              <a:rPr lang="ko-KR" altLang="en-US" sz="1700" b="1" dirty="0"/>
              <a:t>초기화</a:t>
            </a:r>
            <a:r>
              <a:rPr lang="en-US" altLang="ko-KR" sz="1700" dirty="0"/>
              <a:t>: LSTM </a:t>
            </a:r>
            <a:r>
              <a:rPr lang="ko-KR" altLang="en-US" sz="1700" dirty="0"/>
              <a:t>파라미터는 </a:t>
            </a:r>
            <a:r>
              <a:rPr lang="en-US" altLang="ko-KR" sz="1700" dirty="0"/>
              <a:t>-0.08 ~ 0.08 </a:t>
            </a:r>
            <a:r>
              <a:rPr lang="ko-KR" altLang="en-US" sz="1700" dirty="0"/>
              <a:t>사이의 </a:t>
            </a:r>
            <a:r>
              <a:rPr lang="en-US" altLang="ko-KR" sz="1700" dirty="0"/>
              <a:t>uniform distribution</a:t>
            </a:r>
            <a:r>
              <a:rPr lang="ko-KR" altLang="en-US" sz="1700" dirty="0"/>
              <a:t>으로 초기화</a:t>
            </a:r>
            <a:r>
              <a:rPr lang="en-US" altLang="ko-KR" sz="1700" dirty="0"/>
              <a:t>.</a:t>
            </a:r>
          </a:p>
          <a:p>
            <a:pPr algn="l">
              <a:buNone/>
            </a:pPr>
            <a:endParaRPr lang="en-US" altLang="ko-KR" sz="1700" b="1" dirty="0"/>
          </a:p>
          <a:p>
            <a:pPr algn="l">
              <a:buNone/>
            </a:pPr>
            <a:r>
              <a:rPr lang="ko-KR" altLang="en-US" sz="1700" b="1" dirty="0"/>
              <a:t>최적화 알고리즘</a:t>
            </a:r>
            <a:r>
              <a:rPr lang="en-US" altLang="ko-KR" sz="1700" dirty="0"/>
              <a:t>: </a:t>
            </a:r>
            <a:r>
              <a:rPr lang="ko-KR" altLang="en-US" sz="1700" dirty="0"/>
              <a:t>모멘텀 없는 </a:t>
            </a:r>
            <a:r>
              <a:rPr lang="en-US" altLang="ko-KR" sz="1700" dirty="0"/>
              <a:t>stochastic gradient descent </a:t>
            </a:r>
            <a:r>
              <a:rPr lang="ko-KR" altLang="en-US" sz="1700" dirty="0"/>
              <a:t>사용</a:t>
            </a:r>
            <a:r>
              <a:rPr lang="en-US" altLang="ko-KR" sz="1700" dirty="0"/>
              <a:t>. Learning rate = 0.7 (5 epoch </a:t>
            </a:r>
            <a:r>
              <a:rPr lang="ko-KR" altLang="en-US" sz="1700" dirty="0"/>
              <a:t>후 </a:t>
            </a:r>
            <a:r>
              <a:rPr lang="en-US" altLang="ko-KR" sz="1700" dirty="0"/>
              <a:t>0.5 epoch</a:t>
            </a:r>
            <a:r>
              <a:rPr lang="ko-KR" altLang="en-US" sz="1700" dirty="0"/>
              <a:t>마다 절반으로 감소</a:t>
            </a:r>
            <a:r>
              <a:rPr lang="en-US" altLang="ko-KR" sz="1700" dirty="0"/>
              <a:t>). </a:t>
            </a:r>
            <a:r>
              <a:rPr lang="ko-KR" altLang="en-US" sz="1700" dirty="0"/>
              <a:t>총 </a:t>
            </a:r>
            <a:r>
              <a:rPr lang="en-US" altLang="ko-KR" sz="1700" dirty="0"/>
              <a:t>7.5 epoch </a:t>
            </a:r>
            <a:r>
              <a:rPr lang="ko-KR" altLang="en-US" sz="1700" dirty="0"/>
              <a:t>학습</a:t>
            </a:r>
            <a:r>
              <a:rPr lang="en-US" altLang="ko-KR" sz="1700" dirty="0"/>
              <a:t>.</a:t>
            </a:r>
          </a:p>
          <a:p>
            <a:pPr algn="l">
              <a:buNone/>
            </a:pPr>
            <a:r>
              <a:rPr lang="ko-KR" altLang="en-US" sz="1700" b="1" dirty="0"/>
              <a:t>배치 크기</a:t>
            </a:r>
            <a:r>
              <a:rPr lang="en-US" altLang="ko-KR" sz="1700" dirty="0"/>
              <a:t>: 128</a:t>
            </a:r>
            <a:r>
              <a:rPr lang="ko-KR" altLang="en-US" sz="1700" dirty="0"/>
              <a:t>개 시퀀스</a:t>
            </a:r>
            <a:r>
              <a:rPr lang="en-US" altLang="ko-KR" sz="1700" dirty="0"/>
              <a:t>(</a:t>
            </a:r>
            <a:r>
              <a:rPr lang="ko-KR" altLang="en-US" sz="1700" dirty="0"/>
              <a:t>문장</a:t>
            </a:r>
            <a:r>
              <a:rPr lang="en-US" altLang="ko-KR" sz="1700" dirty="0"/>
              <a:t>)</a:t>
            </a:r>
            <a:r>
              <a:rPr lang="ko-KR" altLang="en-US" sz="1700" dirty="0"/>
              <a:t>를 배치로 사용</a:t>
            </a:r>
            <a:r>
              <a:rPr lang="en-US" altLang="ko-KR" sz="1700" dirty="0"/>
              <a:t>. Gradient</a:t>
            </a:r>
            <a:r>
              <a:rPr lang="ko-KR" altLang="en-US" sz="1700" dirty="0"/>
              <a:t>는 배치 크기로 나누어 계산</a:t>
            </a:r>
            <a:r>
              <a:rPr lang="en-US" altLang="ko-KR" sz="1700" dirty="0"/>
              <a:t>.</a:t>
            </a:r>
          </a:p>
          <a:p>
            <a:pPr algn="l">
              <a:buNone/>
            </a:pPr>
            <a:r>
              <a:rPr lang="en-US" altLang="ko-KR" sz="1700" b="1" dirty="0"/>
              <a:t>Gradient Clipping</a:t>
            </a:r>
            <a:r>
              <a:rPr lang="en-US" altLang="ko-KR" sz="1700" dirty="0"/>
              <a:t>: Exploding gradients </a:t>
            </a:r>
            <a:r>
              <a:rPr lang="ko-KR" altLang="en-US" sz="1700" dirty="0"/>
              <a:t>방지를 위해 </a:t>
            </a:r>
            <a:r>
              <a:rPr lang="en-US" altLang="ko-KR" sz="1700" dirty="0"/>
              <a:t>gradient norm</a:t>
            </a:r>
            <a:r>
              <a:rPr lang="ko-KR" altLang="en-US" sz="1700" dirty="0"/>
              <a:t>이 </a:t>
            </a:r>
            <a:r>
              <a:rPr lang="en-US" altLang="ko-KR" sz="1700" dirty="0"/>
              <a:t>5</a:t>
            </a:r>
            <a:r>
              <a:rPr lang="ko-KR" altLang="en-US" sz="1700" dirty="0"/>
              <a:t>를 넘으면 </a:t>
            </a:r>
            <a:r>
              <a:rPr lang="en-US" altLang="ko-KR" sz="1700" dirty="0"/>
              <a:t>scaling</a:t>
            </a:r>
          </a:p>
          <a:p>
            <a:pPr algn="l">
              <a:buNone/>
            </a:pPr>
            <a:r>
              <a:rPr lang="en-US" altLang="ko-KR" sz="1700" b="1" dirty="0"/>
              <a:t>Minibatch </a:t>
            </a:r>
            <a:r>
              <a:rPr lang="ko-KR" altLang="en-US" sz="1700" b="1" dirty="0"/>
              <a:t>구성</a:t>
            </a:r>
            <a:r>
              <a:rPr lang="en-US" altLang="ko-KR" sz="1700" dirty="0"/>
              <a:t>: Minibatch </a:t>
            </a:r>
            <a:r>
              <a:rPr lang="ko-KR" altLang="en-US" sz="1700" dirty="0"/>
              <a:t>내 문장 길이를 비슷하게 유지하여 계산 효율성 향상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71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11FABEE-3D5F-A5CE-FB75-2EC26671B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406ED98F-F925-B1FF-35F0-8B889E2B4F9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81CA8080-E608-03B8-E8A4-409DE39574F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B6BCB1B-40B1-5A46-A894-D036A7B85C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AC67DA2-AB6B-2B02-8D35-F6FC7E6498D3}"/>
              </a:ext>
            </a:extLst>
          </p:cNvPr>
          <p:cNvSpPr txBox="1"/>
          <p:nvPr/>
        </p:nvSpPr>
        <p:spPr>
          <a:xfrm>
            <a:off x="1353963" y="310226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Experiment Results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E2A56A1C-DC98-2AD8-D306-EFC5C4141377}"/>
              </a:ext>
            </a:extLst>
          </p:cNvPr>
          <p:cNvSpPr txBox="1">
            <a:spLocks/>
          </p:cNvSpPr>
          <p:nvPr/>
        </p:nvSpPr>
        <p:spPr>
          <a:xfrm>
            <a:off x="1119727" y="1386307"/>
            <a:ext cx="7851398" cy="373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r>
              <a:rPr lang="en-US" altLang="ko-KR" sz="1700" dirty="0"/>
              <a:t>Beam size</a:t>
            </a:r>
            <a:r>
              <a:rPr lang="ko-KR" altLang="en-US" sz="1700" dirty="0"/>
              <a:t>랑 </a:t>
            </a:r>
            <a:r>
              <a:rPr lang="en-US" altLang="ko-KR" sz="1700" dirty="0"/>
              <a:t>reverse </a:t>
            </a:r>
            <a:r>
              <a:rPr lang="ko-KR" altLang="en-US" sz="1700" dirty="0"/>
              <a:t>입력 </a:t>
            </a:r>
            <a:r>
              <a:rPr lang="en-US" altLang="ko-KR" sz="1700" dirty="0"/>
              <a:t>Sequence</a:t>
            </a:r>
            <a:r>
              <a:rPr lang="ko-KR" altLang="en-US" sz="1700" dirty="0"/>
              <a:t>를 사용하면 성능이 좋아짐</a:t>
            </a:r>
            <a:endParaRPr lang="en-US" altLang="ko-KR" sz="1700" dirty="0"/>
          </a:p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r>
              <a:rPr lang="en-US" altLang="ko-KR" sz="1700" dirty="0"/>
              <a:t>Forward , Reverse, Multi-layer</a:t>
            </a:r>
            <a:r>
              <a:rPr lang="ko-KR" altLang="en-US" sz="1700" dirty="0"/>
              <a:t>일 수록 성능이 좋아짐</a:t>
            </a:r>
            <a:endParaRPr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A27D8-CD23-0532-E8D8-D16B5F593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51" y="848805"/>
            <a:ext cx="4704866" cy="16001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EA5B6B-80E8-B45A-EDDE-B788E483A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51" y="2877553"/>
            <a:ext cx="6746257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2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36AF242-AF75-06AD-66CC-C9DB2518A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3AF87FF-781F-E338-4AF3-7B448909381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37F0DB5-4D2E-0FCE-4001-1F5D4B9C96D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D586A45B-42C6-ADF9-A957-829180909A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EF5B103C-57D2-79BD-D1A5-70836F4F52AB}"/>
              </a:ext>
            </a:extLst>
          </p:cNvPr>
          <p:cNvSpPr txBox="1"/>
          <p:nvPr/>
        </p:nvSpPr>
        <p:spPr>
          <a:xfrm>
            <a:off x="1353963" y="310226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Experiment Results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5F791592-9014-E4E4-C83A-0D5B46EE8492}"/>
              </a:ext>
            </a:extLst>
          </p:cNvPr>
          <p:cNvSpPr txBox="1">
            <a:spLocks/>
          </p:cNvSpPr>
          <p:nvPr/>
        </p:nvSpPr>
        <p:spPr>
          <a:xfrm>
            <a:off x="1181088" y="1444384"/>
            <a:ext cx="7851398" cy="373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r>
              <a:rPr lang="en-US" altLang="ko-KR" sz="1700" dirty="0"/>
              <a:t>&lt;PCA&gt;</a:t>
            </a:r>
            <a:r>
              <a:rPr lang="ko-KR" altLang="en-US" sz="1700" dirty="0"/>
              <a:t>능동태와 수동태</a:t>
            </a:r>
            <a:r>
              <a:rPr lang="en-US" altLang="ko-KR" sz="1700" dirty="0"/>
              <a:t>(</a:t>
            </a:r>
            <a:r>
              <a:rPr lang="ko-KR" altLang="en-US" sz="1700" dirty="0"/>
              <a:t>주어</a:t>
            </a:r>
            <a:r>
              <a:rPr lang="en-US" altLang="ko-KR" sz="1700" dirty="0"/>
              <a:t>, </a:t>
            </a:r>
            <a:r>
              <a:rPr lang="ko-KR" altLang="en-US" sz="1700" dirty="0"/>
              <a:t>목적어</a:t>
            </a:r>
            <a:r>
              <a:rPr lang="en-US" altLang="ko-KR" sz="1700" dirty="0"/>
              <a:t>)</a:t>
            </a:r>
            <a:r>
              <a:rPr lang="ko-KR" altLang="en-US" sz="1700" dirty="0"/>
              <a:t>가 바뀐 것도 학습을 잘하고 비슷한 의미를 가진 문장들끼리 </a:t>
            </a:r>
            <a:r>
              <a:rPr lang="en-US" altLang="ko-KR" sz="1700" dirty="0"/>
              <a:t>clustering</a:t>
            </a:r>
            <a:r>
              <a:rPr lang="ko-KR" altLang="en-US" sz="1700" dirty="0"/>
              <a:t>잘함</a:t>
            </a:r>
            <a:endParaRPr lang="en-US" altLang="ko-KR" sz="1700" dirty="0"/>
          </a:p>
          <a:p>
            <a:pPr algn="l">
              <a:buNone/>
            </a:pPr>
            <a:endParaRPr lang="en-US" altLang="ko-KR" sz="1700" dirty="0"/>
          </a:p>
          <a:p>
            <a:pPr algn="l">
              <a:buNone/>
            </a:pPr>
            <a:r>
              <a:rPr lang="en-US" altLang="ko-KR" sz="1700" dirty="0"/>
              <a:t>  					       </a:t>
            </a:r>
            <a:r>
              <a:rPr lang="ko-KR" altLang="en-US" sz="1700" dirty="0"/>
              <a:t>길이와 단어 빈도를 통한 학습을 했을                                                                                   </a:t>
            </a:r>
            <a:r>
              <a:rPr lang="en-US" altLang="ko-KR" sz="1700" dirty="0"/>
              <a:t>				        </a:t>
            </a:r>
            <a:r>
              <a:rPr lang="ko-KR" altLang="en-US" sz="1700" dirty="0"/>
              <a:t>때 </a:t>
            </a:r>
            <a:r>
              <a:rPr lang="en-US" altLang="ko-KR" sz="1700" dirty="0"/>
              <a:t>LSTM</a:t>
            </a:r>
            <a:r>
              <a:rPr lang="ko-KR" altLang="en-US" sz="1700" dirty="0"/>
              <a:t>이 성능이 좋았음</a:t>
            </a:r>
            <a:endParaRPr lang="en-US" altLang="ko-KR" sz="17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167976-9E8D-9D5A-980F-48718BD53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848805"/>
            <a:ext cx="4727169" cy="16952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1794A0-1557-E82D-6D0D-950D65A50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022" y="3139645"/>
            <a:ext cx="3538182" cy="185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00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3B5CFB2-1611-B873-6C17-7F8AEFF5F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0FFD8989-7750-3B42-5E6C-59A2065FB16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A1346612-4494-7C65-1DE7-291BA9A63FA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0F60246-A3DA-DB8D-191A-8D46473020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AA20833E-F410-6A12-71B2-48340F1E0CB5}"/>
              </a:ext>
            </a:extLst>
          </p:cNvPr>
          <p:cNvSpPr txBox="1"/>
          <p:nvPr/>
        </p:nvSpPr>
        <p:spPr>
          <a:xfrm>
            <a:off x="1353963" y="310226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결론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FD162E61-2675-2E23-75E6-42302447D042}"/>
              </a:ext>
            </a:extLst>
          </p:cNvPr>
          <p:cNvSpPr txBox="1">
            <a:spLocks/>
          </p:cNvSpPr>
          <p:nvPr/>
        </p:nvSpPr>
        <p:spPr>
          <a:xfrm>
            <a:off x="1119727" y="1386307"/>
            <a:ext cx="7851398" cy="373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None/>
            </a:pPr>
            <a:r>
              <a:rPr lang="ko-KR" altLang="en-US" sz="2000" b="1" dirty="0"/>
              <a:t>핵심 발견</a:t>
            </a:r>
            <a:r>
              <a:rPr lang="en-US" altLang="ko-KR" sz="2000" dirty="0"/>
              <a:t>: </a:t>
            </a:r>
            <a:r>
              <a:rPr lang="ko-KR" altLang="en-US" sz="2000" dirty="0"/>
              <a:t>제한된 어휘와 최소한의 가정만으로도 대규모 딥 </a:t>
            </a:r>
            <a:r>
              <a:rPr lang="en-US" altLang="ko-KR" sz="2000" dirty="0"/>
              <a:t>LSTM</a:t>
            </a:r>
            <a:r>
              <a:rPr lang="ko-KR" altLang="en-US" sz="2000" dirty="0"/>
              <a:t>이 기존 </a:t>
            </a:r>
            <a:r>
              <a:rPr lang="en-US" altLang="ko-KR" sz="2000" dirty="0"/>
              <a:t>SMT </a:t>
            </a:r>
            <a:r>
              <a:rPr lang="ko-KR" altLang="en-US" sz="2000" dirty="0"/>
              <a:t>시스템을 능가할 수 있음을 입증했습니다</a:t>
            </a:r>
            <a:r>
              <a:rPr lang="en-US" altLang="ko-KR" sz="2000" dirty="0"/>
              <a:t>.</a:t>
            </a:r>
          </a:p>
          <a:p>
            <a:pPr algn="l">
              <a:buNone/>
            </a:pPr>
            <a:endParaRPr lang="en-US" altLang="ko-KR" sz="2000" b="1" dirty="0"/>
          </a:p>
          <a:p>
            <a:pPr algn="l">
              <a:buNone/>
            </a:pPr>
            <a:r>
              <a:rPr lang="ko-KR" altLang="en-US" sz="2000" b="1" dirty="0"/>
              <a:t>주요 시사점</a:t>
            </a:r>
            <a:r>
              <a:rPr lang="en-US" altLang="ko-KR" sz="2000" dirty="0"/>
              <a:t>: LSTM </a:t>
            </a:r>
            <a:r>
              <a:rPr lang="ko-KR" altLang="en-US" sz="2000" dirty="0"/>
              <a:t>기반 접근 방식은 다른 시퀀스 학습 문제에도 적용 가능하며</a:t>
            </a:r>
            <a:r>
              <a:rPr lang="en-US" altLang="ko-KR" sz="2000" dirty="0"/>
              <a:t>, </a:t>
            </a:r>
            <a:r>
              <a:rPr lang="ko-KR" altLang="en-US" sz="2000" dirty="0"/>
              <a:t>소스 문장 단어 순서 반전이 성능 향상에 크게 기여합니다</a:t>
            </a:r>
            <a:r>
              <a:rPr lang="en-US" altLang="ko-KR" sz="2000" dirty="0"/>
              <a:t>.</a:t>
            </a:r>
          </a:p>
          <a:p>
            <a:pPr algn="l">
              <a:buNone/>
            </a:pPr>
            <a:endParaRPr lang="en-US" altLang="ko-KR" sz="2000" b="1" dirty="0"/>
          </a:p>
          <a:p>
            <a:pPr algn="l">
              <a:buNone/>
            </a:pPr>
            <a:r>
              <a:rPr lang="ko-KR" altLang="en-US" sz="2000" b="1" dirty="0"/>
              <a:t>향후 전망</a:t>
            </a:r>
            <a:r>
              <a:rPr lang="en-US" altLang="ko-KR" sz="2000" dirty="0"/>
              <a:t>: LSTM</a:t>
            </a:r>
            <a:r>
              <a:rPr lang="ko-KR" altLang="en-US" sz="2000" dirty="0"/>
              <a:t>의 긴 문장 처리 능력과 추가적인 최적화를 통해 번역 정확도를 더욱 향상시킬 수 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534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53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124C60D-0ECD-AF3D-0A34-F48FF973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B34B3-9A0E-81BD-2A68-317D09235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1088" y="1282450"/>
            <a:ext cx="8520600" cy="341640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연구 배경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 목표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r>
              <a:rPr lang="en-US" altLang="ko-KR" dirty="0"/>
              <a:t>Experiment</a:t>
            </a:r>
          </a:p>
          <a:p>
            <a:endParaRPr lang="en-US" altLang="ko-KR" dirty="0"/>
          </a:p>
          <a:p>
            <a:r>
              <a:rPr lang="en-US" altLang="ko-KR" dirty="0"/>
              <a:t>Experiment Result</a:t>
            </a:r>
          </a:p>
          <a:p>
            <a:endParaRPr lang="en-US" altLang="ko-KR" dirty="0"/>
          </a:p>
          <a:p>
            <a:r>
              <a:rPr lang="ko-KR" altLang="en-US" dirty="0"/>
              <a:t>결론 및 시사점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연구 배경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854B2D26-579A-0C71-A81D-62F5256E7363}"/>
              </a:ext>
            </a:extLst>
          </p:cNvPr>
          <p:cNvSpPr txBox="1">
            <a:spLocks/>
          </p:cNvSpPr>
          <p:nvPr/>
        </p:nvSpPr>
        <p:spPr>
          <a:xfrm>
            <a:off x="1181088" y="1318166"/>
            <a:ext cx="7851398" cy="373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None/>
            </a:pPr>
            <a:r>
              <a:rPr lang="ko-KR" altLang="en-US" dirty="0"/>
              <a:t>✅ </a:t>
            </a:r>
            <a:r>
              <a:rPr lang="ko-KR" alt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기존의 문제점</a:t>
            </a:r>
            <a:endParaRPr lang="ko-KR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전통적인 </a:t>
            </a:r>
            <a:r>
              <a:rPr lang="en-US" altLang="ko-K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RNN</a:t>
            </a:r>
            <a:r>
              <a:rPr lang="ko-KR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이나 </a:t>
            </a:r>
            <a:r>
              <a:rPr lang="en-US" altLang="ko-K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n-gram </a:t>
            </a:r>
            <a:r>
              <a:rPr lang="ko-KR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모델은 </a:t>
            </a:r>
            <a:r>
              <a:rPr lang="ko-KR" alt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고정된 길이의 입력</a:t>
            </a:r>
            <a:r>
              <a:rPr lang="en-US" altLang="ko-K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ko-KR" alt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출력만 처리 가능</a:t>
            </a:r>
            <a:endParaRPr lang="ko-KR" alt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문장 단위 번역 같은 </a:t>
            </a:r>
            <a:r>
              <a:rPr lang="ko-KR" alt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가변 길이 입력</a:t>
            </a:r>
            <a:r>
              <a:rPr lang="en-US" altLang="ko-K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ko-KR" alt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출력 문제 해결이 어려움</a:t>
            </a:r>
            <a:endParaRPr lang="ko-KR" alt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기존의 방법들은 </a:t>
            </a:r>
            <a:r>
              <a:rPr lang="ko-KR" alt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장기 의존성</a:t>
            </a:r>
            <a:r>
              <a:rPr lang="en-US" altLang="ko-KR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(Long-term dependency)</a:t>
            </a:r>
            <a:r>
              <a:rPr lang="ko-KR" alt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을 잘 학습하지 못함</a:t>
            </a:r>
            <a:endParaRPr lang="en-US" altLang="ko-KR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lt"/>
                <a:cs typeface="Calibri Light" panose="020F0302020204030204" pitchFamily="34" charset="0"/>
              </a:rPr>
              <a:t>End-to-end approach</a:t>
            </a:r>
            <a:r>
              <a:rPr lang="ko-KR" altLang="en-US" sz="2400" dirty="0">
                <a:latin typeface="+mn-lt"/>
                <a:cs typeface="Calibri Light" panose="020F0302020204030204" pitchFamily="34" charset="0"/>
              </a:rPr>
              <a:t>를 통한 모델 학습</a:t>
            </a:r>
          </a:p>
          <a:p>
            <a:pPr algn="l">
              <a:buNone/>
            </a:pPr>
            <a:endParaRPr lang="en-US" altLang="ko-K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buNone/>
            </a:pPr>
            <a:r>
              <a:rPr lang="ko-KR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✅ </a:t>
            </a:r>
            <a:r>
              <a:rPr lang="ko-KR" alt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이 논문이 해결하려는 문제</a:t>
            </a:r>
            <a:endParaRPr lang="ko-KR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RNN</a:t>
            </a:r>
            <a:r>
              <a:rPr lang="ko-KR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을 활용하여 </a:t>
            </a:r>
            <a:r>
              <a:rPr lang="ko-KR" alt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입력과 출력 길이가 다른 시퀀스 변환 문제를 해결하는 방법</a:t>
            </a:r>
            <a:r>
              <a:rPr lang="ko-KR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제안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90927FB2-8BA0-E426-7DAC-E238ECC4C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09991C86-DC45-75F9-6C2E-9C0E58D3D33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AD4ECB49-7644-D94D-DD6A-B207DCDEEBE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15EB20CB-5352-D25A-30CD-E83CAB2D44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B4FB1DAA-0FDB-D774-B8A2-DB32FD9401CC}"/>
              </a:ext>
            </a:extLst>
          </p:cNvPr>
          <p:cNvSpPr txBox="1"/>
          <p:nvPr/>
        </p:nvSpPr>
        <p:spPr>
          <a:xfrm>
            <a:off x="1446146" y="29200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2C78911C-A5D5-4F7A-9593-BAD3397DDB69}"/>
              </a:ext>
            </a:extLst>
          </p:cNvPr>
          <p:cNvSpPr txBox="1">
            <a:spLocks/>
          </p:cNvSpPr>
          <p:nvPr/>
        </p:nvSpPr>
        <p:spPr>
          <a:xfrm>
            <a:off x="1119727" y="1444384"/>
            <a:ext cx="7851398" cy="373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None/>
            </a:pPr>
            <a:r>
              <a:rPr lang="ko-KR" altLang="en-US" sz="2400" dirty="0"/>
              <a:t>✅ </a:t>
            </a:r>
            <a:r>
              <a:rPr lang="ko-KR" altLang="en-US" sz="2200" b="1" dirty="0"/>
              <a:t>기본 아이디어</a:t>
            </a:r>
            <a:endParaRPr lang="ko-KR" altLang="en-US" sz="2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dirty="0"/>
              <a:t>하나의 </a:t>
            </a:r>
            <a:r>
              <a:rPr lang="en-US" altLang="ko-KR" sz="1800" dirty="0"/>
              <a:t>RNN</a:t>
            </a:r>
            <a:r>
              <a:rPr lang="ko-KR" altLang="en-US" sz="1800" dirty="0"/>
              <a:t>이 </a:t>
            </a:r>
            <a:r>
              <a:rPr lang="ko-KR" altLang="en-US" sz="1800" b="1" dirty="0"/>
              <a:t>입력을 인코딩</a:t>
            </a:r>
            <a:r>
              <a:rPr lang="ko-KR" altLang="en-US" sz="1800" dirty="0"/>
              <a:t>하고</a:t>
            </a:r>
            <a:r>
              <a:rPr lang="en-US" altLang="ko-KR" sz="1800" dirty="0"/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dirty="0"/>
              <a:t>또 다른 </a:t>
            </a:r>
            <a:r>
              <a:rPr lang="en-US" altLang="ko-KR" sz="1800" dirty="0"/>
              <a:t>RNN</a:t>
            </a:r>
            <a:r>
              <a:rPr lang="ko-KR" altLang="en-US" sz="1800" dirty="0"/>
              <a:t>이 </a:t>
            </a:r>
            <a:r>
              <a:rPr lang="ko-KR" altLang="en-US" sz="1800" b="1" dirty="0"/>
              <a:t>출력을 디코딩</a:t>
            </a:r>
            <a:r>
              <a:rPr lang="ko-KR" altLang="en-US" sz="1800" dirty="0"/>
              <a:t>하는 </a:t>
            </a:r>
            <a:r>
              <a:rPr lang="en-US" altLang="ko-KR" sz="1800" b="1" dirty="0"/>
              <a:t>Encoder-Decoder </a:t>
            </a:r>
            <a:r>
              <a:rPr lang="ko-KR" altLang="en-US" sz="1800" b="1" dirty="0"/>
              <a:t>구조</a:t>
            </a:r>
            <a:r>
              <a:rPr lang="ko-KR" altLang="en-US" sz="1800" dirty="0"/>
              <a:t> 제안</a:t>
            </a:r>
            <a:endParaRPr lang="en-US" altLang="ko-KR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dirty="0"/>
              <a:t>입력 </a:t>
            </a:r>
            <a:r>
              <a:rPr lang="en-US" altLang="ko-KR" sz="1800" b="1" dirty="0"/>
              <a:t>Sequence</a:t>
            </a:r>
            <a:r>
              <a:rPr lang="ko-KR" altLang="en-US" sz="1800" b="1" dirty="0"/>
              <a:t>를 반대로 입력하여 단기 의존성 학습 강화 </a:t>
            </a:r>
            <a:endParaRPr lang="ko-KR" altLang="en-US" sz="1800" dirty="0"/>
          </a:p>
          <a:p>
            <a:pPr algn="l">
              <a:buNone/>
            </a:pPr>
            <a:r>
              <a:rPr lang="ko-KR" altLang="en-US" sz="2400" dirty="0"/>
              <a:t>✅ </a:t>
            </a:r>
            <a:r>
              <a:rPr lang="ko-KR" altLang="en-US" sz="2200" b="1" dirty="0"/>
              <a:t>구조 설명</a:t>
            </a:r>
            <a:endParaRPr lang="ko-KR" altLang="en-US" sz="2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Encoder:</a:t>
            </a:r>
            <a:r>
              <a:rPr lang="ko-KR" altLang="en-US" sz="1800" dirty="0"/>
              <a:t> 입력 시퀀스를 </a:t>
            </a:r>
            <a:r>
              <a:rPr lang="ko-KR" altLang="en-US" sz="1800" b="1" dirty="0"/>
              <a:t>고정된 길이의 벡터</a:t>
            </a:r>
            <a:r>
              <a:rPr lang="en-US" altLang="ko-KR" sz="1800" b="1" dirty="0"/>
              <a:t>(Context vector)</a:t>
            </a:r>
            <a:r>
              <a:rPr lang="ko-KR" altLang="en-US" sz="1800" dirty="0"/>
              <a:t> 로 변환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Decoder:</a:t>
            </a:r>
            <a:r>
              <a:rPr lang="ko-KR" altLang="en-US" sz="1800" dirty="0"/>
              <a:t> 이 벡터를 기반으로 </a:t>
            </a:r>
            <a:r>
              <a:rPr lang="ko-KR" altLang="en-US" sz="1800" b="1" dirty="0"/>
              <a:t>출력 시퀀스를 생성</a:t>
            </a:r>
            <a:endParaRPr lang="ko-KR" alt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dirty="0"/>
              <a:t>두 </a:t>
            </a:r>
            <a:r>
              <a:rPr lang="en-US" altLang="ko-KR" sz="1800" dirty="0"/>
              <a:t>RNN</a:t>
            </a:r>
            <a:r>
              <a:rPr lang="ko-KR" altLang="en-US" sz="1800" dirty="0"/>
              <a:t>을 연결하여 </a:t>
            </a:r>
            <a:r>
              <a:rPr lang="ko-KR" altLang="en-US" sz="1800" b="1" dirty="0"/>
              <a:t>입력과 출력의 길이가 달라도 학습 가능</a:t>
            </a:r>
            <a:endParaRPr lang="ko-KR" altLang="en-US" sz="1800" dirty="0"/>
          </a:p>
          <a:p>
            <a:pPr algn="l">
              <a:buNone/>
            </a:pPr>
            <a:r>
              <a:rPr lang="ko-KR" altLang="en-US" sz="1800" dirty="0"/>
              <a:t>✅ </a:t>
            </a:r>
            <a:r>
              <a:rPr lang="ko-KR" altLang="en-US" sz="2200" b="1" dirty="0"/>
              <a:t>핵심 특징</a:t>
            </a:r>
            <a:endParaRPr lang="ko-KR" altLang="en-US" sz="2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dirty="0"/>
              <a:t>하나의 문장을 하나의 벡터로 압축</a:t>
            </a:r>
            <a:r>
              <a:rPr lang="ko-KR" altLang="en-US" sz="1800" dirty="0"/>
              <a:t>하여 의미를 학습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dirty="0"/>
              <a:t>가변 길이 시퀀스를 처리 가능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10795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379B30BA-A41F-86C1-9469-C5D412497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4F7B6733-E770-7A6F-7B6C-46669354BF4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6778EB1E-C3EA-343F-D1F5-18756C8FDBC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F43CC203-84D3-B5D8-9C52-7197EBA62B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D39218A1-C647-BC6C-CC81-B4B0FB95D617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LSTM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89EFBBBF-4BE5-1D71-243A-062E8E28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024" y="1035979"/>
            <a:ext cx="6259551" cy="198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15686B-D142-5CBD-E844-AE255A468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53" y="3123864"/>
            <a:ext cx="6029092" cy="184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BAAFC5AD-4155-DF7F-FA6C-3BD6DDC910EE}"/>
              </a:ext>
            </a:extLst>
          </p:cNvPr>
          <p:cNvSpPr txBox="1"/>
          <p:nvPr/>
        </p:nvSpPr>
        <p:spPr>
          <a:xfrm>
            <a:off x="1330713" y="766689"/>
            <a:ext cx="704757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Forget Gate(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latin typeface="Noto Sans KR"/>
              </a:rPr>
              <a:t> 과거의 정보를 버릴지 말지 결정하는 과정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52F2690F-8E3F-F91C-D22E-A5A5D81815A7}"/>
              </a:ext>
            </a:extLst>
          </p:cNvPr>
          <p:cNvSpPr txBox="1"/>
          <p:nvPr/>
        </p:nvSpPr>
        <p:spPr>
          <a:xfrm>
            <a:off x="1252654" y="3025778"/>
            <a:ext cx="718510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Input Gate(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latin typeface="Noto Sans KR"/>
              </a:rPr>
              <a:t> 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latin typeface="Noto Sans KR"/>
              </a:rPr>
              <a:t>Cell state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latin typeface="Noto Sans KR"/>
              </a:rPr>
              <a:t>값에 얼마나 더할지 말지 </a:t>
            </a:r>
            <a:r>
              <a:rPr lang="ko-KR" altLang="en-US" sz="2000" dirty="0">
                <a:solidFill>
                  <a:srgbClr val="24292F"/>
                </a:solidFill>
                <a:latin typeface="Noto Sans KR"/>
              </a:rPr>
              <a:t>현재 정보 기억</a:t>
            </a:r>
            <a:r>
              <a:rPr lang="en-US" altLang="ko-KR" sz="2000" dirty="0">
                <a:solidFill>
                  <a:srgbClr val="24292F"/>
                </a:solidFill>
                <a:latin typeface="Noto Sans KR"/>
              </a:rPr>
              <a:t>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0239CF-9EF4-A8DF-5768-45DB32F33F6E}"/>
              </a:ext>
            </a:extLst>
          </p:cNvPr>
          <p:cNvSpPr txBox="1"/>
          <p:nvPr/>
        </p:nvSpPr>
        <p:spPr>
          <a:xfrm>
            <a:off x="5390686" y="268206"/>
            <a:ext cx="4572000" cy="565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C_t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 때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cell state, </a:t>
            </a:r>
            <a:r>
              <a:rPr lang="en-US" altLang="ko-KR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x_t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 때 입력 값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h_t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 때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hidden state,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i_t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입력 게이트</a:t>
            </a:r>
          </a:p>
        </p:txBody>
      </p:sp>
    </p:spTree>
    <p:extLst>
      <p:ext uri="{BB962C8B-B14F-4D97-AF65-F5344CB8AC3E}">
        <p14:creationId xmlns:p14="http://schemas.microsoft.com/office/powerpoint/2010/main" val="189234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4D9BB22F-995F-5AF4-7668-DB8E5774F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F907C62B-561A-FB72-0B06-F6BBB57D1B8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EADAE55F-9149-2E61-5876-910F796AC0E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16506FE6-E7EE-53EE-BD6E-2E5ED68F2A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42EBC87B-ADDD-8EDC-B358-B14C1CD68AB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LSTM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C8EE021-91C0-DC08-9710-BB770C7AD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78" y="922502"/>
            <a:ext cx="5471532" cy="186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B5A83D8-F6D9-4428-0CC6-3A1D0FBA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78" y="3024796"/>
            <a:ext cx="5656444" cy="181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0ACB53E9-2822-6F74-E5F5-E9DFFAB0F558}"/>
              </a:ext>
            </a:extLst>
          </p:cNvPr>
          <p:cNvSpPr txBox="1"/>
          <p:nvPr/>
        </p:nvSpPr>
        <p:spPr>
          <a:xfrm>
            <a:off x="5425289" y="160569"/>
            <a:ext cx="3782656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C_t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 때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cell state, </a:t>
            </a:r>
            <a:r>
              <a:rPr lang="en-US" altLang="ko-KR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x_t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 때 입력 값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h_t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 때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hidden state,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i_t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입력 게이트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9CB8A630-6C38-C7BD-9B93-85BBA64ED24E}"/>
              </a:ext>
            </a:extLst>
          </p:cNvPr>
          <p:cNvSpPr txBox="1"/>
          <p:nvPr/>
        </p:nvSpPr>
        <p:spPr>
          <a:xfrm>
            <a:off x="1353974" y="2696105"/>
            <a:ext cx="785397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Output Gate(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latin typeface="Noto Sans KR"/>
              </a:rPr>
              <a:t>최종적으로 얻어진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latin typeface="Noto Sans KR"/>
              </a:rPr>
              <a:t>Cell State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latin typeface="Noto Sans KR"/>
              </a:rPr>
              <a:t>값을 얼마일지 결정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latin typeface="Noto Sans KR"/>
              </a:rPr>
              <a:t>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ADBCE5CA-DDE0-4F56-7CE4-190CE241D8C1}"/>
              </a:ext>
            </a:extLst>
          </p:cNvPr>
          <p:cNvSpPr txBox="1"/>
          <p:nvPr/>
        </p:nvSpPr>
        <p:spPr>
          <a:xfrm>
            <a:off x="1506374" y="840725"/>
            <a:ext cx="718785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Update (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latin typeface="Noto Sans KR"/>
              </a:rPr>
              <a:t>과거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latin typeface="Noto Sans KR"/>
              </a:rPr>
              <a:t>Cell State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latin typeface="Noto Sans KR"/>
              </a:rPr>
              <a:t>를 새로운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latin typeface="Noto Sans KR"/>
              </a:rPr>
              <a:t>State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latin typeface="Noto Sans KR"/>
              </a:rPr>
              <a:t>로 업데이트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latin typeface="Noto Sans KR"/>
              </a:rPr>
              <a:t>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6719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11F23C8-FE9D-EE11-59CE-969548703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4201027B-073C-BFA2-7E68-912B3F7EB70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074CA3F-BA2A-B30F-3657-150D8159EDE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86A3AE81-F146-FFE2-E182-3DF714C3D2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E91CB41A-36C1-2E3C-3005-62A95CE475E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 구조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F3ADF7AE-7DDC-F623-F6B6-11AF4D0303B1}"/>
              </a:ext>
            </a:extLst>
          </p:cNvPr>
          <p:cNvSpPr txBox="1">
            <a:spLocks/>
          </p:cNvSpPr>
          <p:nvPr/>
        </p:nvSpPr>
        <p:spPr>
          <a:xfrm>
            <a:off x="1119727" y="1637671"/>
            <a:ext cx="7851398" cy="373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 algn="l">
              <a:buNone/>
            </a:pPr>
            <a:r>
              <a:rPr lang="ko-KR" altLang="en-US" sz="2200" dirty="0"/>
              <a:t>✅ </a:t>
            </a:r>
            <a:r>
              <a:rPr lang="ko-KR" altLang="en-US" sz="2200" b="1" dirty="0"/>
              <a:t>모델 아키텍처</a:t>
            </a:r>
            <a:endParaRPr lang="en-US" altLang="ko-KR" sz="2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Encoder:</a:t>
            </a:r>
            <a:r>
              <a:rPr lang="ko-KR" altLang="en-US" sz="1800" dirty="0"/>
              <a:t> 여러 개의 </a:t>
            </a:r>
            <a:r>
              <a:rPr lang="en-US" altLang="ko-KR" sz="1800" dirty="0"/>
              <a:t>RNN </a:t>
            </a:r>
            <a:r>
              <a:rPr lang="ko-KR" altLang="en-US" sz="1800" dirty="0"/>
              <a:t>셀 </a:t>
            </a:r>
            <a:r>
              <a:rPr lang="en-US" altLang="ko-KR" sz="1800" dirty="0"/>
              <a:t>(LSTM) → </a:t>
            </a:r>
            <a:r>
              <a:rPr lang="ko-KR" altLang="en-US" sz="1800" dirty="0"/>
              <a:t>마지막 </a:t>
            </a:r>
            <a:r>
              <a:rPr lang="en-US" altLang="ko-KR" sz="1800" dirty="0"/>
              <a:t>hidden state</a:t>
            </a:r>
            <a:r>
              <a:rPr lang="ko-KR" altLang="en-US" sz="1800" dirty="0"/>
              <a:t>를 </a:t>
            </a:r>
            <a:r>
              <a:rPr lang="en-US" altLang="ko-KR" sz="1800" dirty="0"/>
              <a:t>Context Vector</a:t>
            </a:r>
            <a:r>
              <a:rPr lang="ko-KR" altLang="en-US" sz="1800" dirty="0"/>
              <a:t>로 사용</a:t>
            </a:r>
            <a:endParaRPr lang="en-US" altLang="ko-KR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Context</a:t>
            </a:r>
            <a:r>
              <a:rPr lang="en-US" altLang="ko-KR" sz="1800" dirty="0"/>
              <a:t>:  </a:t>
            </a:r>
            <a:r>
              <a:rPr lang="ko-KR" altLang="en-US" sz="1800" dirty="0"/>
              <a:t>입력 문장의 의미를 담고 있는 </a:t>
            </a:r>
            <a:r>
              <a:rPr lang="en-US" altLang="ko-KR" sz="1800" dirty="0"/>
              <a:t>fixed-dimensional representation</a:t>
            </a:r>
            <a:endParaRPr lang="ko-KR" alt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Decoder:</a:t>
            </a:r>
            <a:r>
              <a:rPr lang="ko-KR" altLang="en-US" sz="1800" dirty="0"/>
              <a:t> </a:t>
            </a:r>
            <a:r>
              <a:rPr lang="en-US" altLang="ko-KR" sz="1800" dirty="0"/>
              <a:t>Context Vector</a:t>
            </a:r>
            <a:r>
              <a:rPr lang="ko-KR" altLang="en-US" sz="1800" dirty="0"/>
              <a:t>를 받아 첫 </a:t>
            </a:r>
            <a:r>
              <a:rPr lang="en-US" altLang="ko-KR" sz="1800" dirty="0"/>
              <a:t>hidden state</a:t>
            </a:r>
            <a:r>
              <a:rPr lang="ko-KR" altLang="en-US" sz="1800" dirty="0"/>
              <a:t>로 설정 → </a:t>
            </a:r>
            <a:r>
              <a:rPr lang="en-US" altLang="ko-KR" sz="1800" dirty="0"/>
              <a:t>RNN</a:t>
            </a:r>
            <a:r>
              <a:rPr lang="ko-KR" altLang="en-US" sz="1800" dirty="0"/>
              <a:t>을 통해 </a:t>
            </a:r>
            <a:r>
              <a:rPr lang="en-US" altLang="ko-KR" sz="1800" dirty="0"/>
              <a:t>(</a:t>
            </a:r>
            <a:r>
              <a:rPr lang="ko-KR" altLang="en-US" sz="1800" dirty="0"/>
              <a:t>이전 </a:t>
            </a:r>
            <a:r>
              <a:rPr lang="en-US" altLang="ko-KR" sz="1800" dirty="0"/>
              <a:t>hidden state</a:t>
            </a:r>
            <a:r>
              <a:rPr lang="ko-KR" altLang="en-US" sz="1800" dirty="0"/>
              <a:t>와 </a:t>
            </a:r>
            <a:r>
              <a:rPr lang="en-US" altLang="ko-KR" sz="1800" dirty="0"/>
              <a:t>context vector</a:t>
            </a:r>
            <a:r>
              <a:rPr lang="ko-KR" altLang="en-US" sz="1800" dirty="0"/>
              <a:t>로 하나씩 단어 생성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pic>
        <p:nvPicPr>
          <p:cNvPr id="2050" name="Picture 2" descr="14-01 시퀀스-투-시퀀스(Sequence-to-Sequence, seq2seq) - 딥 러닝을 이용한 자연어 처리 입문">
            <a:extLst>
              <a:ext uri="{FF2B5EF4-FFF2-40B4-BE49-F238E27FC236}">
                <a16:creationId xmlns:a16="http://schemas.microsoft.com/office/drawing/2014/main" id="{40FA7B3E-00A3-DCA8-2FF2-A839822EC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13" y="845454"/>
            <a:ext cx="72675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04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B6358A1-4000-6BC5-1182-C308B2ED5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BB1CEAF-D473-D008-41A0-0D7451B7B6C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55ABF4C-8845-6CB7-F3B7-ECBEEB7B269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F30C78AB-651C-81E9-036E-A815BE9FDD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6C770E10-859A-D811-92B9-C6118935879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학습 목표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1059ED84-47DE-B5D6-7B50-C078C482FBEC}"/>
              </a:ext>
            </a:extLst>
          </p:cNvPr>
          <p:cNvSpPr txBox="1">
            <a:spLocks/>
          </p:cNvSpPr>
          <p:nvPr/>
        </p:nvSpPr>
        <p:spPr>
          <a:xfrm>
            <a:off x="1119727" y="1444384"/>
            <a:ext cx="7851398" cy="373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None/>
            </a:pPr>
            <a:r>
              <a:rPr lang="ko-KR" altLang="en-US" sz="2000" dirty="0"/>
              <a:t>✅ </a:t>
            </a:r>
            <a:r>
              <a:rPr lang="en-US" altLang="ko-KR" sz="2200" dirty="0"/>
              <a:t>LSTM</a:t>
            </a:r>
            <a:r>
              <a:rPr lang="ko-KR" altLang="en-US" sz="2200" dirty="0"/>
              <a:t>의 목표는 조건부 확률 구하기</a:t>
            </a:r>
            <a:r>
              <a:rPr lang="en-US" altLang="ko-KR" sz="2200" dirty="0"/>
              <a:t>!</a:t>
            </a:r>
          </a:p>
          <a:p>
            <a:pPr algn="l">
              <a:buNone/>
            </a:pPr>
            <a:endParaRPr lang="en-US" altLang="ko-KR" sz="2200" dirty="0"/>
          </a:p>
          <a:p>
            <a:pPr algn="l">
              <a:buNone/>
            </a:pPr>
            <a:endParaRPr lang="en-US" altLang="ko-KR" sz="2200" dirty="0"/>
          </a:p>
          <a:p>
            <a:pPr algn="l">
              <a:buNone/>
            </a:pPr>
            <a:endParaRPr lang="en-US" altLang="ko-KR" sz="2200" dirty="0"/>
          </a:p>
          <a:p>
            <a:pPr algn="l">
              <a:buNone/>
            </a:pPr>
            <a:r>
              <a:rPr lang="en-US" altLang="ko-KR" sz="2200" dirty="0"/>
              <a:t>(x1, . . . , </a:t>
            </a:r>
            <a:r>
              <a:rPr lang="en-US" altLang="ko-KR" sz="2200" dirty="0" err="1"/>
              <a:t>xT</a:t>
            </a:r>
            <a:r>
              <a:rPr lang="en-US" altLang="ko-KR" sz="2200" dirty="0"/>
              <a:t> ) </a:t>
            </a:r>
            <a:r>
              <a:rPr lang="ko-KR" altLang="en-US" sz="2200" dirty="0"/>
              <a:t>입력</a:t>
            </a:r>
            <a:r>
              <a:rPr lang="en-US" altLang="ko-KR" sz="2200" dirty="0"/>
              <a:t> sequence , V</a:t>
            </a:r>
            <a:r>
              <a:rPr lang="ko-KR" altLang="en-US" sz="2200" dirty="0"/>
              <a:t>는 </a:t>
            </a:r>
            <a:r>
              <a:rPr lang="en-US" altLang="ko-KR" sz="2200" dirty="0"/>
              <a:t>context vector</a:t>
            </a:r>
          </a:p>
          <a:p>
            <a:pPr algn="l">
              <a:buNone/>
            </a:pPr>
            <a:r>
              <a:rPr lang="en-US" altLang="ko-KR" sz="2200" dirty="0"/>
              <a:t>(y1, . . . , </a:t>
            </a:r>
            <a:r>
              <a:rPr lang="en-US" altLang="ko-KR" sz="2200" dirty="0" err="1"/>
              <a:t>yT</a:t>
            </a:r>
            <a:r>
              <a:rPr lang="en-US" altLang="ko-KR" sz="2200" dirty="0"/>
              <a:t> ′) </a:t>
            </a:r>
            <a:r>
              <a:rPr lang="ko-KR" altLang="en-US" sz="2200" dirty="0"/>
              <a:t>출력 </a:t>
            </a:r>
            <a:r>
              <a:rPr lang="en-US" altLang="ko-KR" sz="2200" dirty="0"/>
              <a:t>sequence</a:t>
            </a:r>
          </a:p>
          <a:p>
            <a:pPr algn="l">
              <a:buNone/>
            </a:pPr>
            <a:r>
              <a:rPr lang="ko-KR" altLang="en-US" sz="2200" dirty="0"/>
              <a:t>입력 </a:t>
            </a:r>
            <a:r>
              <a:rPr lang="en-US" altLang="ko-KR" sz="2200" dirty="0"/>
              <a:t>sequence</a:t>
            </a:r>
            <a:r>
              <a:rPr lang="ko-KR" altLang="en-US" sz="2200" dirty="0"/>
              <a:t>를 주었을 때 출력 </a:t>
            </a:r>
            <a:r>
              <a:rPr lang="en-US" altLang="ko-KR" sz="2200" dirty="0"/>
              <a:t>sequence</a:t>
            </a:r>
            <a:r>
              <a:rPr lang="ko-KR" altLang="en-US" sz="2200" dirty="0"/>
              <a:t>가 나올 확률을 구하는 것 </a:t>
            </a:r>
            <a:r>
              <a:rPr lang="en-US" altLang="ko-KR" sz="2200" dirty="0"/>
              <a:t>-&gt; </a:t>
            </a:r>
            <a:r>
              <a:rPr lang="ko-KR" altLang="en-US" sz="2200" dirty="0"/>
              <a:t>전체 번역의 확률</a:t>
            </a:r>
            <a:endParaRPr lang="en-US" altLang="ko-KR" sz="2200" dirty="0"/>
          </a:p>
          <a:p>
            <a:pPr algn="l">
              <a:buNone/>
            </a:pPr>
            <a:r>
              <a:rPr lang="ko-KR" altLang="en-US" sz="2200" dirty="0"/>
              <a:t>각 </a:t>
            </a:r>
            <a:r>
              <a:rPr lang="en-US" altLang="ko-KR" sz="2200" dirty="0"/>
              <a:t>vector</a:t>
            </a:r>
            <a:r>
              <a:rPr lang="ko-KR" altLang="en-US" sz="2200" dirty="0"/>
              <a:t>는 독립적이지 않기 때문에 조건부 확률 사용</a:t>
            </a:r>
            <a:endParaRPr lang="en-US" altLang="ko-KR" sz="2200" dirty="0"/>
          </a:p>
          <a:p>
            <a:pPr algn="l">
              <a:buNone/>
            </a:pPr>
            <a:endParaRPr lang="en-US" altLang="ko-KR" sz="2200" dirty="0"/>
          </a:p>
          <a:p>
            <a:pPr algn="l">
              <a:buNone/>
            </a:pPr>
            <a:endParaRPr lang="en-US" altLang="ko-KR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3B288F-01E5-B2DF-81C7-6D8B6C906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678" y="1892989"/>
            <a:ext cx="7222070" cy="10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5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2DCB170D-067F-76BA-CC23-6F36B08CC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44E11B38-6226-13F6-AEF5-C98790AE44B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6751E45-3F7B-FF93-A7FF-993E2D4BC59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86F43559-9FCE-838C-523E-14F0A32546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B061C4D2-2C82-B8EF-F21A-1A885EB9256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학습 목표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A0833BE9-6F45-6DFE-5264-820452D39DDA}"/>
              </a:ext>
            </a:extLst>
          </p:cNvPr>
          <p:cNvSpPr txBox="1">
            <a:spLocks/>
          </p:cNvSpPr>
          <p:nvPr/>
        </p:nvSpPr>
        <p:spPr>
          <a:xfrm>
            <a:off x="1181088" y="1406446"/>
            <a:ext cx="7851398" cy="373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None/>
            </a:pPr>
            <a:endParaRPr lang="en-US" altLang="ko-KR" sz="1800" dirty="0"/>
          </a:p>
          <a:p>
            <a:pPr algn="l">
              <a:buNone/>
            </a:pPr>
            <a:endParaRPr lang="en-US" altLang="ko-KR" sz="1800" dirty="0"/>
          </a:p>
          <a:p>
            <a:pPr algn="l">
              <a:buNone/>
            </a:pPr>
            <a:endParaRPr lang="en-US" altLang="ko-KR" sz="1800" dirty="0"/>
          </a:p>
          <a:p>
            <a:pPr algn="l">
              <a:buNone/>
            </a:pPr>
            <a:endParaRPr lang="en-US" altLang="ko-KR" sz="1800" dirty="0"/>
          </a:p>
          <a:p>
            <a:pPr algn="l">
              <a:buNone/>
            </a:pPr>
            <a:endParaRPr lang="en-US" altLang="ko-KR" sz="1800" dirty="0"/>
          </a:p>
          <a:p>
            <a:pPr algn="l">
              <a:buNone/>
            </a:pPr>
            <a:r>
              <a:rPr lang="en-US" altLang="ko-KR" sz="1800" dirty="0" err="1"/>
              <a:t>y_t</a:t>
            </a:r>
            <a:r>
              <a:rPr lang="ko-KR" altLang="en-US" sz="1800" dirty="0"/>
              <a:t>는 </a:t>
            </a:r>
            <a:r>
              <a:rPr lang="en-US" altLang="ko-KR" sz="1800" dirty="0"/>
              <a:t>distribution</a:t>
            </a:r>
            <a:r>
              <a:rPr lang="ko-KR" altLang="en-US" sz="1800" dirty="0"/>
              <a:t>을 </a:t>
            </a:r>
            <a:r>
              <a:rPr lang="en-US" altLang="ko-KR" sz="1800" dirty="0" err="1"/>
              <a:t>softmax</a:t>
            </a:r>
            <a:r>
              <a:rPr lang="ko-KR" altLang="en-US" sz="1800" dirty="0"/>
              <a:t>로 사용한다</a:t>
            </a:r>
            <a:r>
              <a:rPr lang="en-US" altLang="ko-KR" sz="1800" dirty="0"/>
              <a:t>.</a:t>
            </a:r>
          </a:p>
          <a:p>
            <a:pPr algn="l">
              <a:buNone/>
            </a:pPr>
            <a:r>
              <a:rPr lang="ko-KR" altLang="en-US" sz="1800" dirty="0" err="1"/>
              <a:t>디코더는</a:t>
            </a:r>
            <a:r>
              <a:rPr lang="ko-KR" altLang="en-US" sz="1800" dirty="0"/>
              <a:t> 각 시점 </a:t>
            </a:r>
            <a:r>
              <a:rPr lang="en-US" altLang="ko-KR" sz="1800" dirty="0"/>
              <a:t>t</a:t>
            </a:r>
            <a:r>
              <a:rPr lang="ko-KR" altLang="en-US" sz="1800" dirty="0"/>
              <a:t>에서 </a:t>
            </a:r>
            <a:r>
              <a:rPr lang="en-US" altLang="ko-KR" sz="1800" dirty="0" err="1"/>
              <a:t>softmax</a:t>
            </a:r>
            <a:r>
              <a:rPr lang="ko-KR" altLang="en-US" sz="1800" dirty="0"/>
              <a:t>를 사용하여 다음 단어 </a:t>
            </a:r>
            <a:r>
              <a:rPr lang="en-US" altLang="ko-KR" sz="1800" dirty="0"/>
              <a:t>yₜ</a:t>
            </a:r>
            <a:r>
              <a:rPr lang="ko-KR" altLang="en-US" sz="1800" dirty="0"/>
              <a:t>의 확률 분포를 계산한다</a:t>
            </a:r>
            <a:r>
              <a:rPr lang="en-US" altLang="ko-KR" sz="1800" dirty="0"/>
              <a:t>.</a:t>
            </a:r>
          </a:p>
          <a:p>
            <a:pPr algn="l">
              <a:buNone/>
            </a:pPr>
            <a:r>
              <a:rPr lang="ko-KR" altLang="en-US" sz="1800" dirty="0"/>
              <a:t>하지만 일반적인 </a:t>
            </a:r>
            <a:r>
              <a:rPr lang="en-US" altLang="ko-KR" sz="1800" dirty="0"/>
              <a:t>RNN </a:t>
            </a:r>
            <a:r>
              <a:rPr lang="ko-KR" altLang="en-US" sz="1800" dirty="0"/>
              <a:t>구조에서는 시간이 지남에 따라 과거 정보가 사라지는 **장기 의존성 문제**가 발생할 수 있다</a:t>
            </a:r>
            <a:r>
              <a:rPr lang="en-US" altLang="ko-KR" sz="1800" dirty="0"/>
              <a:t>.</a:t>
            </a:r>
          </a:p>
          <a:p>
            <a:pPr algn="l">
              <a:buNone/>
            </a:pPr>
            <a:r>
              <a:rPr lang="ko-KR" altLang="en-US" sz="1800" dirty="0"/>
              <a:t>이 문제는 </a:t>
            </a:r>
            <a:r>
              <a:rPr lang="en-US" altLang="ko-KR" sz="1800" dirty="0" err="1"/>
              <a:t>softmax</a:t>
            </a:r>
            <a:r>
              <a:rPr lang="en-US" altLang="ko-KR" sz="1800" dirty="0"/>
              <a:t> </a:t>
            </a:r>
            <a:r>
              <a:rPr lang="ko-KR" altLang="en-US" sz="1800" dirty="0"/>
              <a:t>때문이 아니라 </a:t>
            </a:r>
            <a:r>
              <a:rPr lang="en-US" altLang="ko-KR" sz="1800" dirty="0"/>
              <a:t>RNN</a:t>
            </a:r>
            <a:r>
              <a:rPr lang="ko-KR" altLang="en-US" sz="1800" dirty="0"/>
              <a:t>의 </a:t>
            </a:r>
            <a:r>
              <a:rPr lang="en-US" altLang="ko-KR" sz="1800" dirty="0"/>
              <a:t>gradient </a:t>
            </a:r>
            <a:r>
              <a:rPr lang="ko-KR" altLang="en-US" sz="1800" dirty="0"/>
              <a:t>문제에서 기인한다</a:t>
            </a:r>
            <a:r>
              <a:rPr lang="en-US" altLang="ko-KR" sz="1800" dirty="0"/>
              <a:t>.</a:t>
            </a:r>
          </a:p>
          <a:p>
            <a:pPr algn="l">
              <a:buNone/>
            </a:pPr>
            <a:r>
              <a:rPr lang="ko-KR" altLang="en-US" sz="1800" dirty="0"/>
              <a:t>이를 해결하기 위해 </a:t>
            </a:r>
            <a:r>
              <a:rPr lang="en-US" altLang="ko-KR" sz="1800" dirty="0"/>
              <a:t>LSTM </a:t>
            </a:r>
            <a:r>
              <a:rPr lang="ko-KR" altLang="en-US" sz="1800" dirty="0"/>
              <a:t>구조를 도입하여 더 오랜 시간 동안 정보를 유지할 수 있도록 한다</a:t>
            </a:r>
            <a:r>
              <a:rPr lang="en-US" altLang="ko-KR" sz="1800" dirty="0"/>
              <a:t>.</a:t>
            </a:r>
          </a:p>
          <a:p>
            <a:pPr algn="l">
              <a:buNone/>
            </a:pPr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A6CFD6-A735-F70B-CD69-AA86362DA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07" y="2142962"/>
            <a:ext cx="3724795" cy="704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1294AA-DDE4-DDFA-2BFA-668C4846D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575" y="1266049"/>
            <a:ext cx="7222070" cy="10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997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936</Words>
  <Application>Microsoft Office PowerPoint</Application>
  <PresentationFormat>화면 슬라이드 쇼(16:9)</PresentationFormat>
  <Paragraphs>145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NanumGothic ExtraBold</vt:lpstr>
      <vt:lpstr>Noto Sans KR</vt:lpstr>
      <vt:lpstr>Arial</vt:lpstr>
      <vt:lpstr>Calibri Light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희원 양</cp:lastModifiedBy>
  <cp:revision>2</cp:revision>
  <dcterms:modified xsi:type="dcterms:W3CDTF">2025-03-31T10:09:08Z</dcterms:modified>
</cp:coreProperties>
</file>