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83" r:id="rId3"/>
    <p:sldId id="272" r:id="rId4"/>
    <p:sldId id="271" r:id="rId5"/>
    <p:sldId id="274" r:id="rId6"/>
    <p:sldId id="273" r:id="rId7"/>
    <p:sldId id="276" r:id="rId8"/>
    <p:sldId id="275" r:id="rId9"/>
    <p:sldId id="277" r:id="rId10"/>
    <p:sldId id="280" r:id="rId11"/>
    <p:sldId id="278" r:id="rId12"/>
    <p:sldId id="279" r:id="rId13"/>
    <p:sldId id="282" r:id="rId14"/>
    <p:sldId id="281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85651" autoAdjust="0"/>
  </p:normalViewPr>
  <p:slideViewPr>
    <p:cSldViewPr snapToGrid="0">
      <p:cViewPr varScale="1">
        <p:scale>
          <a:sx n="119" d="100"/>
          <a:sy n="119" d="100"/>
        </p:scale>
        <p:origin x="511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E58DA66-B6D1-7E4F-6F86-423FA4D11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C3687BD-4CF6-55A8-5F3E-BFF95FF225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E87663E-FE54-9B75-7128-E597784AE4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0979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263DFBB-4B8A-6D7F-BE08-327D5587A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9D81BD08-BA03-4307-8D63-9468C453DC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2DF89E92-B0D9-6510-82CA-77AE9DD437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184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E159330-9160-C51F-7283-218547D36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CBEAEB7-13A9-069C-FDBE-CEC7A8ED84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6D418596-A827-8DD0-57EA-31E66ED926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6388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54F07A8-2810-CECA-CF13-CF07E8B9E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5694260-1734-3443-A21B-8A82098C13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0968DC0-4052-2CD9-09CA-E07006F3DA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316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7B04F41-FE6A-93C3-6929-A857860EF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C8CFDFB-2156-5B63-E1BF-352A3083A1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BB29078-5555-79EB-679B-B65895DF68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4262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4EAF58BC-2207-A4BF-141D-6B198D3A6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B8AF00E-3495-8FD3-73FB-2FFC2E2F86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4E4A0AB6-1FE3-C49B-680F-FD569F96FA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4607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7E44EA6-802A-D6A3-7B48-7B7F99A29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B040D801-39F6-B92D-B73A-E81F592AE8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5E9E821-6B81-EBE2-322C-948A73B731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959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7A4DFF92-A032-9CA9-7FE8-311032EE7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42276CBA-6835-752E-94D1-EBC7472555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F87494E5-EAFD-4724-00DE-5D8B961FFE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1796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02F1F36-3B13-1F39-6CC5-B9794450E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48ADA912-5630-0FA9-C717-BA5B6B65EA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AC47C5A-2651-0AE6-F271-284442AE29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5607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B7F2EFB-2C71-A509-1F28-A385229EB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3DD0F640-F6FE-5286-4888-46F3E45407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EF5AE60E-16F2-438B-C41A-F7A4000FCE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740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C1F98368-229A-6EC2-EA6C-FC0088667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E993D8DF-58D6-2604-C351-24C6AC7271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DDE07B1-F11D-025F-BA9B-6B39B1B18D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1704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2F2B274-01B3-0A38-72AC-DFFBCD4AA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3FCC1AFA-1099-C16A-BF2A-03CCC940B3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DAFAA29B-C737-F306-E465-836D4CD849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706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3C447F3-47F7-3B97-2B6C-FA42D96DF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CF300911-398C-EDCA-C9C2-47432510BB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0E5C2A29-81B2-28F9-800D-46FFEC7E39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6159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7368022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CS224N </a:t>
            </a:r>
            <a:r>
              <a:rPr lang="ko-KR" altLang="en-US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</a:t>
            </a:r>
            <a:endParaRPr lang="en-US" altLang="ko-KR" sz="25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.0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</a:t>
            </a: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r>
              <a:rPr lang="en-US" altLang="ko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ko-KR" altLang="en-US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김지호</a:t>
            </a:r>
            <a:endParaRPr sz="11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E527A6B-5B55-E670-6B6E-511D13DE2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FCA662D-08E2-D549-6CA1-4054E5BD58B3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0A9B3DC7-D7A4-E13D-45DB-479BB4DA37C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5F6AEBA-DAD7-1102-D7C9-757F89A1FB2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4F1CD2D5-1C00-91B1-829C-C766813A08D9}"/>
              </a:ext>
            </a:extLst>
          </p:cNvPr>
          <p:cNvSpPr txBox="1"/>
          <p:nvPr/>
        </p:nvSpPr>
        <p:spPr>
          <a:xfrm>
            <a:off x="1408974" y="288765"/>
            <a:ext cx="622203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Fine-tunning BART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70530-EBD7-9645-14A0-382A4CE186C3}"/>
              </a:ext>
            </a:extLst>
          </p:cNvPr>
          <p:cNvSpPr txBox="1"/>
          <p:nvPr/>
        </p:nvSpPr>
        <p:spPr>
          <a:xfrm>
            <a:off x="1408973" y="968494"/>
            <a:ext cx="756215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Sequence Classification Task</a:t>
            </a: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BERT: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문장 맨 앞에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[CLS]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토큰을 추가하고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그 토큰의 벡터를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Classification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사용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BART: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인코더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800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디코더에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같은 문장을 입력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문장 마지막에 특별 토큰을 추가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ko-KR" altLang="en-US" sz="1800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디코더는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인코더와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 attention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및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self attention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수행하므로 마지막 특별 토큰은 문장 전체의 맥락을 담고 있음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토큰의 벡터를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Classifier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넣으면 인코더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r>
              <a:rPr lang="ko-KR" altLang="en-US" sz="1800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디코더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맥락을 모두 반영하여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Classification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수행할 수 있음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099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E39F018E-86E2-3E3C-CE66-2CD282270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1E0D822A-2E1D-04B4-B492-C405452B721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60177481-01DD-480E-3FD0-2A521C31C14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76DCE86B-3E73-0121-5DE5-35F2552F765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A99F970D-4822-528E-6FA9-B528C8855CBA}"/>
              </a:ext>
            </a:extLst>
          </p:cNvPr>
          <p:cNvSpPr txBox="1"/>
          <p:nvPr/>
        </p:nvSpPr>
        <p:spPr>
          <a:xfrm>
            <a:off x="1408974" y="288765"/>
            <a:ext cx="622203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Fine-tunning BART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43694-5AAF-1AE9-F501-509AB05F0A65}"/>
              </a:ext>
            </a:extLst>
          </p:cNvPr>
          <p:cNvSpPr txBox="1"/>
          <p:nvPr/>
        </p:nvSpPr>
        <p:spPr>
          <a:xfrm>
            <a:off x="1408973" y="968494"/>
            <a:ext cx="756215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Token Classification Task</a:t>
            </a: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인코더와 </a:t>
            </a:r>
            <a:r>
              <a:rPr lang="ko-KR" altLang="en-US" sz="1800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디코더에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전체 문서 입력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ko-KR" altLang="en-US" sz="1800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디코더의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각 최상층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hidden state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각 단어의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representation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으로 사용하여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token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분류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en-US" altLang="ko-KR" sz="1800" b="1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Sequence Generation</a:t>
            </a:r>
          </a:p>
          <a:p>
            <a:pPr algn="l"/>
            <a:endParaRPr lang="en-US" altLang="ko-KR" sz="1800" b="1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인코더의 입력은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input sequence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받고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800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디코더는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출력을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auto-regressive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하게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ko-KR" altLang="en-US" sz="1800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디코더가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이전까지 생성한 토큰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인코더의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context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정보를 통해 다음 토큰 예측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Autoregressive decoder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통해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generation task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</a:t>
            </a:r>
            <a:r>
              <a:rPr lang="ko-KR" altLang="en-US" sz="1800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파인튜닝이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가능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11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A2C1FC96-894F-E8E1-ECF3-C902701A4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4AF190FF-F7C6-0FAC-61F8-104F013A9E6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F462D244-2DFD-F41B-4027-ABC93F5F29A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B816BB6A-DEA4-E613-E0DB-96A8B825820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5F03882F-BCEE-23AD-13B2-C11B3EFEAC24}"/>
              </a:ext>
            </a:extLst>
          </p:cNvPr>
          <p:cNvSpPr txBox="1"/>
          <p:nvPr/>
        </p:nvSpPr>
        <p:spPr>
          <a:xfrm>
            <a:off x="1408974" y="288765"/>
            <a:ext cx="622203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Fine-tunning BART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B09D2-914E-BF92-1AA8-37EA7D7B7E77}"/>
              </a:ext>
            </a:extLst>
          </p:cNvPr>
          <p:cNvSpPr txBox="1"/>
          <p:nvPr/>
        </p:nvSpPr>
        <p:spPr>
          <a:xfrm>
            <a:off x="1408973" y="968494"/>
            <a:ext cx="75621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Machine Translation</a:t>
            </a:r>
          </a:p>
          <a:p>
            <a:pPr algn="l"/>
            <a:endParaRPr lang="en-US" altLang="ko-KR" sz="1800" b="1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BART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전체를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pre-trained decoder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사용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새로운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encoder parameter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추가하여 외국어를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BART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처리 가능한 형태로 변환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Randomly initialized encoder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외국어 토큰을 노이즈가 낀 잠재적 영어 표현으로 바꿈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A54685-87D2-B6A6-1453-E0E2E522A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364" y="3330429"/>
            <a:ext cx="2987641" cy="15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63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139D7F18-CA19-549B-8BB0-0B6B83763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459BBE84-6651-8A7E-7AD0-5D1BC9CF915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66206527-8FAF-0E8F-4CE8-7DF5754EBD4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2BA6FA23-A989-C517-4BE2-70E0B3A6F02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6FD78A64-9FAE-A924-5A99-71A59FF181F3}"/>
              </a:ext>
            </a:extLst>
          </p:cNvPr>
          <p:cNvSpPr txBox="1"/>
          <p:nvPr/>
        </p:nvSpPr>
        <p:spPr>
          <a:xfrm>
            <a:off x="1408974" y="288765"/>
            <a:ext cx="622203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Fine-tunning BART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347D10-5C2A-0EBE-D58F-FB732FE69F6E}"/>
              </a:ext>
            </a:extLst>
          </p:cNvPr>
          <p:cNvSpPr txBox="1"/>
          <p:nvPr/>
        </p:nvSpPr>
        <p:spPr>
          <a:xfrm>
            <a:off x="1408973" y="968494"/>
            <a:ext cx="756215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Machine Translation</a:t>
            </a: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 시퀀스 벡터가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BART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인코더로 들어가면 정답 영어 단어에 맞게 </a:t>
            </a:r>
            <a:r>
              <a:rPr lang="ko-KR" altLang="en-US" sz="1800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파인튜닝됨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첫번째 단계에서는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BART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인코더의 거의 모든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parameter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freeze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하고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source encoder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만 업데이트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다음 단계에서는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BART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전체 모델 파라미터를 학습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1EB66FC-0E8F-155E-7461-949979D09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1751" y="3498209"/>
            <a:ext cx="3224772" cy="164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66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8A69854-80F8-1FE3-3F3A-92BB2E6CF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A8D11D6F-1009-3E6C-7880-A7E8E752043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A58D2EB-148F-6557-9335-A7374FC19FF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81CF198-88E7-46A2-D89C-15F01916B9A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1627E791-5882-45B3-C867-4C7EC0B81B31}"/>
              </a:ext>
            </a:extLst>
          </p:cNvPr>
          <p:cNvSpPr txBox="1"/>
          <p:nvPr/>
        </p:nvSpPr>
        <p:spPr>
          <a:xfrm>
            <a:off x="1408974" y="288765"/>
            <a:ext cx="622203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Fine-tunning BART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BB1D3-DC61-7CA8-810A-7D1BFB9C720B}"/>
              </a:ext>
            </a:extLst>
          </p:cNvPr>
          <p:cNvSpPr txBox="1"/>
          <p:nvPr/>
        </p:nvSpPr>
        <p:spPr>
          <a:xfrm>
            <a:off x="1408973" y="968494"/>
            <a:ext cx="756215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Machine </a:t>
            </a:r>
            <a:r>
              <a:rPr lang="en-US" altLang="ko-KR" sz="1800" b="1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Traslation</a:t>
            </a:r>
            <a:endParaRPr lang="en-US" altLang="ko-KR" sz="1800" b="1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BART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인코더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r>
              <a:rPr lang="ko-KR" altLang="en-US" sz="1800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디코더는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마치 노이즈를 제거하듯 영어 문장 생성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즉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Randomly initialized encoder: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외국어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잠재 영어 표현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BART(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인코더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+</a:t>
            </a:r>
            <a:r>
              <a:rPr lang="ko-KR" altLang="en-US" sz="1800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디코더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):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잠재 영어 표현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-&gt;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올바른 영어 표현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역할을 수행함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4564B3-BCAB-332D-2A6D-A53D967C20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908" y="3073647"/>
            <a:ext cx="3892490" cy="198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1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BA8A0BB4-85C9-1A17-70B5-207AD1573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C236A01-190C-2FD3-F59F-1A3BA58D821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B93D30B4-6012-FE28-F9A9-27676C2F1B6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FCDF47E-F15F-B314-27E0-3D4D3EB0556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76C00609-FC77-A19E-B1F9-1DDC055DF188}"/>
              </a:ext>
            </a:extLst>
          </p:cNvPr>
          <p:cNvSpPr txBox="1"/>
          <p:nvPr/>
        </p:nvSpPr>
        <p:spPr>
          <a:xfrm>
            <a:off x="1408974" y="288765"/>
            <a:ext cx="622203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Introduction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A5B395-29C6-30E8-E15B-76C1DE3DFCDB}"/>
              </a:ext>
            </a:extLst>
          </p:cNvPr>
          <p:cNvSpPr txBox="1"/>
          <p:nvPr/>
        </p:nvSpPr>
        <p:spPr>
          <a:xfrm>
            <a:off x="1408973" y="968494"/>
            <a:ext cx="75621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BART: Denoising Sequence-to-Sequence Pre-Training for Natural Language Generation, Translation, and Comprehension</a:t>
            </a:r>
            <a:endParaRPr lang="ko-KR" altLang="en-US" sz="18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i="0" dirty="0"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en-US" altLang="ko-KR" sz="1800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2019</a:t>
            </a:r>
            <a:r>
              <a:rPr lang="ko-KR" altLang="en-US" sz="1800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년 </a:t>
            </a:r>
            <a:r>
              <a:rPr lang="en-US" altLang="ko-KR" sz="1800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Facebook AI </a:t>
            </a:r>
            <a:r>
              <a:rPr lang="ko-KR" altLang="en-US" sz="1800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팀에서 발표</a:t>
            </a:r>
            <a:endParaRPr lang="en-US" altLang="ko-KR" sz="1800" i="0" dirty="0"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i="0" dirty="0"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46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F2AD518-57DB-9007-2302-2688144C0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BDEFDC6-C6B2-4CC4-913D-64F6D58C223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B88CDAC2-AD78-4C3B-83B6-AF13F17F71B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76A78C95-4BE8-8875-C5B1-342269C5022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61575022-B25A-9ACE-9490-4EA6EC49ACFC}"/>
              </a:ext>
            </a:extLst>
          </p:cNvPr>
          <p:cNvSpPr txBox="1"/>
          <p:nvPr/>
        </p:nvSpPr>
        <p:spPr>
          <a:xfrm>
            <a:off x="1408974" y="288765"/>
            <a:ext cx="622203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Introduction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96B02-2175-079E-68DC-9DDFDA2F6D35}"/>
              </a:ext>
            </a:extLst>
          </p:cNvPr>
          <p:cNvSpPr txBox="1"/>
          <p:nvPr/>
        </p:nvSpPr>
        <p:spPr>
          <a:xfrm>
            <a:off x="1408974" y="968494"/>
            <a:ext cx="64142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기존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BERT, GPT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문제점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en-US" altLang="ko-KR" sz="1800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BERT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Generation Task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사용하기 어렵다는 문제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GPT: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생성은 잘 하나 양방향 정보를 파악할 수 없다는 문제</a:t>
            </a:r>
            <a:endParaRPr lang="en-US" altLang="ko-KR" sz="1800" i="0" dirty="0">
              <a:solidFill>
                <a:srgbClr val="333333"/>
              </a:solidFill>
              <a:effectLst/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1A1EAA-0E3F-8909-A4AB-1D7C071CB6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32"/>
          <a:stretch/>
        </p:blipFill>
        <p:spPr bwMode="auto">
          <a:xfrm>
            <a:off x="1973651" y="2374965"/>
            <a:ext cx="2546338" cy="213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562714E-2F7E-C980-C88A-3CAD1DF62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04"/>
          <a:stretch/>
        </p:blipFill>
        <p:spPr bwMode="auto">
          <a:xfrm>
            <a:off x="5312540" y="2374965"/>
            <a:ext cx="2695575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200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C780A99-3AF4-8CD0-8553-BA1B9E888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97580E7-1C14-BF36-298A-08412B5270A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365EB7E0-2296-F17F-4C5F-E2824308BFD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CC147C2-87FF-57C3-F001-3F3BA17A6A2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66A6C8E5-CDDA-8691-62D7-AE345F399FA3}"/>
              </a:ext>
            </a:extLst>
          </p:cNvPr>
          <p:cNvSpPr txBox="1"/>
          <p:nvPr/>
        </p:nvSpPr>
        <p:spPr>
          <a:xfrm>
            <a:off x="1408974" y="288765"/>
            <a:ext cx="622203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Introduction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3D5BED-9E32-AB00-4140-E862607EF140}"/>
              </a:ext>
            </a:extLst>
          </p:cNvPr>
          <p:cNvSpPr txBox="1"/>
          <p:nvPr/>
        </p:nvSpPr>
        <p:spPr>
          <a:xfrm>
            <a:off x="1408973" y="968494"/>
            <a:ext cx="756215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i="0" dirty="0">
                <a:solidFill>
                  <a:srgbClr val="333333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Bidirectional-Autoregressive Transformers</a:t>
            </a: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BART: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BERT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bidirectional + GPT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autoregressive</a:t>
            </a: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Denoising Autoencoder: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텍스트를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noise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손상시키고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이를 다시 원본 텍스트로 복원하도록 학습함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0D5D20A-831C-53AF-71B7-8DAF7873B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700" y="2863970"/>
            <a:ext cx="4434266" cy="160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0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CDC5BED4-8466-91EB-7815-D0FE3E06C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BB500897-7906-E78C-4FA2-03CCB17071C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3D2809E0-E9ED-9672-5252-12538845A20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CA8FE884-CFDD-A3AC-BC4F-AE2EAB4DC9F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A9E926D4-99C3-C2EE-A95D-70B518CB9715}"/>
              </a:ext>
            </a:extLst>
          </p:cNvPr>
          <p:cNvSpPr txBox="1"/>
          <p:nvPr/>
        </p:nvSpPr>
        <p:spPr>
          <a:xfrm>
            <a:off x="1408974" y="288765"/>
            <a:ext cx="622203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Model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BDBD10-A6A9-D8EA-3EA9-8A3CBD3D9318}"/>
              </a:ext>
            </a:extLst>
          </p:cNvPr>
          <p:cNvSpPr txBox="1"/>
          <p:nvPr/>
        </p:nvSpPr>
        <p:spPr>
          <a:xfrm>
            <a:off x="1236098" y="980336"/>
            <a:ext cx="77350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BART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전체적인 모델 구조는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Transformer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구조를 따르나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ReLU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대신 </a:t>
            </a:r>
            <a:r>
              <a:rPr lang="en-US" altLang="ko-KR" sz="1800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GeLU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사용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매개변수를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N(0, 0.02)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분포로 초기화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en-US" altLang="ko-KR" sz="1800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GeLU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Gaussian Error Linear Unit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0BFBA3-F857-C8D2-0E23-FF9E28D68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757" y="2442275"/>
            <a:ext cx="3210210" cy="243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05C41F0-72D1-A78F-CBC3-1A0325758DD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" r="41372" b="-19857"/>
          <a:stretch/>
        </p:blipFill>
        <p:spPr>
          <a:xfrm>
            <a:off x="4854095" y="2152430"/>
            <a:ext cx="3324021" cy="6044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50C23C-1245-88B2-CC6F-2D9330CBAB66}"/>
              </a:ext>
            </a:extLst>
          </p:cNvPr>
          <p:cNvSpPr txBox="1"/>
          <p:nvPr/>
        </p:nvSpPr>
        <p:spPr>
          <a:xfrm>
            <a:off x="4736649" y="2692043"/>
            <a:ext cx="381045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표준정규분포의 </a:t>
            </a:r>
            <a:r>
              <a:rPr lang="en-US" altLang="ko-KR" sz="16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CDF</a:t>
            </a:r>
            <a:r>
              <a:rPr lang="ko-KR" altLang="en-US" sz="16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이용</a:t>
            </a:r>
            <a:endParaRPr lang="en-US" altLang="ko-KR" sz="16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en-US" altLang="ko-KR" sz="16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r>
              <a:rPr lang="ko-KR" altLang="en-US" sz="16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크면 </a:t>
            </a:r>
            <a:r>
              <a:rPr lang="en-US" altLang="ko-KR" sz="16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P(X &lt;= x) = 1</a:t>
            </a:r>
          </a:p>
          <a:p>
            <a:pPr algn="l"/>
            <a:r>
              <a:rPr lang="en-US" altLang="ko-KR" sz="16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r>
              <a:rPr lang="ko-KR" altLang="en-US" sz="16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</a:t>
            </a:r>
            <a:r>
              <a:rPr lang="en-US" altLang="ko-KR" sz="16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16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가까우면 </a:t>
            </a:r>
            <a:r>
              <a:rPr lang="en-US" altLang="ko-KR" sz="16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P(X &lt;= x) = 0.5</a:t>
            </a:r>
          </a:p>
          <a:p>
            <a:pPr algn="l"/>
            <a:r>
              <a:rPr lang="en-US" altLang="ko-KR" sz="16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X</a:t>
            </a:r>
            <a:r>
              <a:rPr lang="ko-KR" altLang="en-US" sz="16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작으면 </a:t>
            </a:r>
            <a:r>
              <a:rPr lang="en-US" altLang="ko-KR" sz="16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P(X &lt;= x) = 0</a:t>
            </a: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en-US" altLang="ko-KR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Transformer</a:t>
            </a:r>
            <a:r>
              <a:rPr lang="ko-KR" altLang="en-US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류 모델에서 </a:t>
            </a:r>
            <a:r>
              <a:rPr lang="en-US" altLang="ko-KR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ReLU</a:t>
            </a:r>
            <a:r>
              <a:rPr lang="ko-KR" altLang="en-US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비해 좋은 성능을 보이나 </a:t>
            </a:r>
            <a:r>
              <a:rPr lang="ko-KR" altLang="en-US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연산량이</a:t>
            </a:r>
            <a:r>
              <a:rPr lang="ko-KR" altLang="en-US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증가한다는 단점도 있음</a:t>
            </a:r>
            <a:endParaRPr lang="en-US" altLang="ko-KR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51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E588499-676B-29BC-8DFE-7DD2F5987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841377AC-8568-EE37-0AAA-C150DE33628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AF56F1C5-50D4-F64C-F39C-B49BF6E8459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28DADDBF-F4F2-6CE6-2DB7-1D35FD926A8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080B62A5-99AE-A503-7C30-74CDE3D6F477}"/>
              </a:ext>
            </a:extLst>
          </p:cNvPr>
          <p:cNvSpPr txBox="1"/>
          <p:nvPr/>
        </p:nvSpPr>
        <p:spPr>
          <a:xfrm>
            <a:off x="1408974" y="288765"/>
            <a:ext cx="622203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Model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06E47-FAB8-C4EF-A4AF-E9B7D08B806A}"/>
              </a:ext>
            </a:extLst>
          </p:cNvPr>
          <p:cNvSpPr txBox="1"/>
          <p:nvPr/>
        </p:nvSpPr>
        <p:spPr>
          <a:xfrm>
            <a:off x="1408973" y="968494"/>
            <a:ext cx="756215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BART-base: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인코더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800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디코더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각각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6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 층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총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층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l"/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BART-large: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인코더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800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디코더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각각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12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 층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총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24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층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BERT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구조와 유사하지만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ko-KR" altLang="en-US" sz="1800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디코더의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각 층이 인코더의 마지막 은닉층에 대해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Cross-attention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연산 수행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BERT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경우 단어 예측 전 추가적인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feed-forward network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사용하지만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BART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는 사용하지 않는다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552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AD2F2AB-6C0D-F051-E884-FB80C1B65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48A17DA6-0372-6D50-076F-6C7145EB8D7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96C0C0DD-90A4-0696-8C2D-2F967BE724E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D761AD93-B568-38EE-543A-87CD3D670D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0854C2E7-CC36-13FB-8D0A-C4D972641110}"/>
              </a:ext>
            </a:extLst>
          </p:cNvPr>
          <p:cNvSpPr txBox="1"/>
          <p:nvPr/>
        </p:nvSpPr>
        <p:spPr>
          <a:xfrm>
            <a:off x="1408974" y="288765"/>
            <a:ext cx="622203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Pre-training BART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842944-4187-F3A8-165A-B00D8D6416CC}"/>
              </a:ext>
            </a:extLst>
          </p:cNvPr>
          <p:cNvSpPr txBox="1"/>
          <p:nvPr/>
        </p:nvSpPr>
        <p:spPr>
          <a:xfrm>
            <a:off x="1408973" y="968494"/>
            <a:ext cx="75621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BART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학습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문서 훼손을 통해 오염된 값을 다시 복원하여 </a:t>
            </a:r>
            <a:r>
              <a:rPr lang="ko-KR" altLang="en-US" sz="1800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디코더의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출력과 원래 </a:t>
            </a:r>
            <a:r>
              <a:rPr lang="ko-KR" altLang="en-US" sz="1800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입력값의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800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Reconsturction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loss(Cross entropy)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를 최적화하여 학습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학습을 위한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BART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다양한 문서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noising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기법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 algn="l">
              <a:buAutoNum type="arabicPeriod"/>
            </a:pP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Token Masking: BERT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와 같이 무작위 토큰을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[MASK]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대체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 algn="l">
              <a:buAutoNum type="arabicPeriod"/>
            </a:pP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 algn="l">
              <a:buAutoNum type="arabicPeriod"/>
            </a:pP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Token Deletion: </a:t>
            </a:r>
            <a:r>
              <a:rPr lang="ko-KR" altLang="en-US" sz="1800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입력값에서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무작위 토큰을 삭제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모델이 누락된 위치를 추론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664CBC-F0A9-52D2-6BB2-DE6ED009C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9068" y="3662200"/>
            <a:ext cx="4471731" cy="13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5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AA06D38-80A6-D44E-B602-D9075482D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59AF39EF-5DD9-A13B-965A-B2475BD2598F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5EEE6AB5-638C-73E2-658E-9A5992E3529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944B7B37-E57A-3AF4-11AB-BC2DD3993A5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0500DF4B-D089-6901-DC01-A35011B53499}"/>
              </a:ext>
            </a:extLst>
          </p:cNvPr>
          <p:cNvSpPr txBox="1"/>
          <p:nvPr/>
        </p:nvSpPr>
        <p:spPr>
          <a:xfrm>
            <a:off x="1408974" y="288765"/>
            <a:ext cx="622203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Pre-training BART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3F72E-FE32-4CB6-3EAB-DD5BEFD5580B}"/>
              </a:ext>
            </a:extLst>
          </p:cNvPr>
          <p:cNvSpPr txBox="1"/>
          <p:nvPr/>
        </p:nvSpPr>
        <p:spPr>
          <a:xfrm>
            <a:off x="1408973" y="968494"/>
            <a:ext cx="75621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BART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다양한 문서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noising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방법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 Text Infilling: Poisson(3)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분포에서 선택된 </a:t>
            </a:r>
            <a:r>
              <a:rPr lang="ko-KR" altLang="en-US" sz="1800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랜덤한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길이의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Span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단일한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[MASK]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로 대체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모델은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Span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에서 누락된 토큰의 수를 추정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 algn="l">
              <a:buAutoNum type="arabicPeriod"/>
            </a:pP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 Sentence Permutation: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문장 순서를 무작위로 섞음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342900" indent="-342900" algn="l">
              <a:buAutoNum type="arabicPeriod"/>
            </a:pP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 Document </a:t>
            </a:r>
            <a:r>
              <a:rPr lang="en-US" altLang="ko-KR" sz="1800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Rotaion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 토큰을 무작위로 선택하고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해당 토큰을 시작으로 문서가 시작되도록 회전함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모델은 문서의 시작 부분을 식별하도록 훈련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07AFF5-2844-FA71-696F-09017AE0E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9655" y="3601112"/>
            <a:ext cx="4588413" cy="133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7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7D78086-92EC-7D37-CD53-6CFFAEE7E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B8F1AB09-587F-CB26-1459-18C8DA634A8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A08AF7E0-6773-DCA1-DFE2-496FD534CB5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4589FFD1-024F-9DF1-1707-51D0407BCE9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00A89E56-68DD-8D83-0134-345CEDAA3572}"/>
              </a:ext>
            </a:extLst>
          </p:cNvPr>
          <p:cNvSpPr txBox="1"/>
          <p:nvPr/>
        </p:nvSpPr>
        <p:spPr>
          <a:xfrm>
            <a:off x="1408974" y="288765"/>
            <a:ext cx="622203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Fine-tunning BART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5D437-13CF-19F8-D1F3-9F89FF793456}"/>
              </a:ext>
            </a:extLst>
          </p:cNvPr>
          <p:cNvSpPr txBox="1"/>
          <p:nvPr/>
        </p:nvSpPr>
        <p:spPr>
          <a:xfrm>
            <a:off x="1408973" y="968494"/>
            <a:ext cx="756215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 b="1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Sequence Classification Task</a:t>
            </a: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인코더와 </a:t>
            </a:r>
            <a:r>
              <a:rPr lang="ko-KR" altLang="en-US" sz="1800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디코더에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동일한 입력이 주어짐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마지막 </a:t>
            </a:r>
            <a:r>
              <a:rPr lang="ko-KR" altLang="en-US" sz="1800" dirty="0" err="1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디코더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토큰의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final hidden state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가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multi-class linear classifier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에 전달하여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classification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l"/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BERT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의 </a:t>
            </a:r>
            <a:r>
              <a:rPr lang="en-US" altLang="ko-KR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CLS </a:t>
            </a:r>
            <a:r>
              <a:rPr lang="ko-KR" altLang="en-US" sz="1800" dirty="0">
                <a:solidFill>
                  <a:srgbClr val="333333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토큰과 유사하지만 추가적인 토큰을 넣어 전체 입력에 대한 정보를 활용</a:t>
            </a:r>
            <a:endParaRPr lang="en-US" altLang="ko-KR" sz="1800" dirty="0">
              <a:solidFill>
                <a:srgbClr val="333333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61883F-ED2C-729E-6172-490628338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1724" y="3238249"/>
            <a:ext cx="3924300" cy="161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602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1561</TotalTime>
  <Words>632</Words>
  <Application>Microsoft Office PowerPoint</Application>
  <PresentationFormat>화면 슬라이드 쇼(16:9)</PresentationFormat>
  <Paragraphs>110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나눔고딕</vt:lpstr>
      <vt:lpstr>나눔스퀘어 ExtraBold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김지호</cp:lastModifiedBy>
  <cp:revision>92</cp:revision>
  <dcterms:modified xsi:type="dcterms:W3CDTF">2025-05-12T08:58:53Z</dcterms:modified>
</cp:coreProperties>
</file>