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57" r:id="rId3"/>
    <p:sldId id="326" r:id="rId4"/>
    <p:sldId id="327" r:id="rId5"/>
    <p:sldId id="328" r:id="rId6"/>
    <p:sldId id="329" r:id="rId7"/>
    <p:sldId id="330" r:id="rId8"/>
    <p:sldId id="336" r:id="rId9"/>
    <p:sldId id="331" r:id="rId10"/>
    <p:sldId id="332" r:id="rId11"/>
    <p:sldId id="333" r:id="rId12"/>
    <p:sldId id="334" r:id="rId13"/>
    <p:sldId id="337" r:id="rId14"/>
    <p:sldId id="338" r:id="rId15"/>
    <p:sldId id="339" r:id="rId16"/>
    <p:sldId id="33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39F7"/>
    <a:srgbClr val="120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51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6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6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9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30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2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1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2D5A1-832C-485C-86F1-F212D9FC425A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E322F-1147-4355-A47E-47EFA0F59A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51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9236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923606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96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23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3305" y="5071195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화면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05747" y="5653527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</a:t>
            </a:r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화면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3403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83543"/>
              </p:ext>
            </p:extLst>
          </p:nvPr>
        </p:nvGraphicFramePr>
        <p:xfrm>
          <a:off x="8232336" y="854524"/>
          <a:ext cx="3679571" cy="4251325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접근 시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Spring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formLogin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설정을 통해 항상 로그인 인증 절차를  먼저 진행하며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페이지는 별도로 제작한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jsp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페이지를 지정해 두었습니다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거치지 않는 한 관리자 페이지의 어떤 메뉴도 들어가지 못합니다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아이디 또는 비밀번호가 틀릴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시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SimpleUrlAuthenticationFailureHandler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상속받은 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AuthenticationFailureHandler</a:t>
                      </a:r>
                      <a:r>
                        <a:rPr lang="ko-KR" altLang="en-US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통해 경우에 따른 에러 메시지를 출력하게 됩니다</a:t>
                      </a:r>
                      <a:r>
                        <a:rPr lang="en-US" altLang="ko-KR" sz="1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버튼 클릭 시 실제 인증 절차를 위임 받아서 진행하는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Provider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객체를 통해 입력 정보와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내의 계정 정보의 일치 여부를 확인 후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일치할 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Security Config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에서 설정한 인증 성공 페이지로 이동합니다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854524"/>
            <a:ext cx="7576474" cy="365086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93102" y="1446245"/>
            <a:ext cx="6503437" cy="29298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7282" y="1520890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22310" y="2174033"/>
            <a:ext cx="1446245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726867" y="214993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05456" y="3483429"/>
            <a:ext cx="791296" cy="345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14446" y="345932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7728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59723"/>
              </p:ext>
            </p:extLst>
          </p:nvPr>
        </p:nvGraphicFramePr>
        <p:xfrm>
          <a:off x="8232336" y="854524"/>
          <a:ext cx="3679571" cy="2444242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페이지 접속 시 관리자 홈 화면으로 이동하며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Spring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security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JSTL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표기법으로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principal 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을 출력하여 현재 접속한 관리자의 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표시합니다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Header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거치지 않고도 원하는 메뉴에 바로 접근 가능합니다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로그인 인증 완료 시 현재 접속한 관리자의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ID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를 출력하여 접속 중임을 알리며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인증 절차를 거친 상태에서는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로그아웃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＇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메뉴를 볼 수 있게 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0" y="1213470"/>
            <a:ext cx="7576474" cy="34984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5076" y="1914335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1723" y="1977317"/>
            <a:ext cx="1972474" cy="243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14283" y="2574971"/>
            <a:ext cx="1560965" cy="201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64943" y="1213470"/>
            <a:ext cx="1272771" cy="344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93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61626"/>
              </p:ext>
            </p:extLst>
          </p:nvPr>
        </p:nvGraphicFramePr>
        <p:xfrm>
          <a:off x="8232336" y="854524"/>
          <a:ext cx="3679571" cy="3034538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관리자의 아이디에 대한 중복 여부와 길이에 대한 유효성 검사를 진행합니다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관리자가 사용할 닉네임에 대한 중복 검사를 진행합니다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3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관리자로 등록하려는 직원의 성명을 입력 후 사번 검색 버튼을 클릭 시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임직원 정보가 저장된 테이블을 조회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후 사번을 출력합니다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4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비밀번호 입력 후 다시 재확인하여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일치</a:t>
                      </a:r>
                      <a:r>
                        <a:rPr lang="ko-KR" altLang="en-US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여부에 대한 유효성을 검사 후 일치하지 않을 경우 경고 메시지를 화면에 보여줍니다</a:t>
                      </a:r>
                      <a:r>
                        <a:rPr lang="en-US" altLang="ko-KR" sz="1000" kern="0" spc="0" baseline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97507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87" y="669156"/>
            <a:ext cx="7327226" cy="545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7021" y="242207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06286" y="2292998"/>
            <a:ext cx="5365102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9880" y="312172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93140" y="85452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277490" y="4879761"/>
            <a:ext cx="5393897" cy="1249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86144" y="2955783"/>
            <a:ext cx="5385243" cy="627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86144" y="3615305"/>
            <a:ext cx="5385243" cy="1245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848400" y="405361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5853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73593"/>
              </p:ext>
            </p:extLst>
          </p:nvPr>
        </p:nvGraphicFramePr>
        <p:xfrm>
          <a:off x="8232336" y="854524"/>
          <a:ext cx="3679571" cy="2020951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1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계정 활성화 여부를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‘Y’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와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‘N’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으로 구분 후 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등록 화면 이동 시 목록을 불러옵니다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2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DB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에 관리자에 대한 권한을 저장할 수 있도록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ajax </a:t>
                      </a:r>
                      <a:r>
                        <a:rPr lang="ko-KR" altLang="en-US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기법을 통해 관리자 권한 목록을 불러온 후 등록 처리자가 선택한 권한으로 저장하도록 합니다</a:t>
                      </a:r>
                      <a:r>
                        <a:rPr lang="en-US" altLang="ko-KR" sz="1000" kern="0" spc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54" y="1039190"/>
            <a:ext cx="7249114" cy="44472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0497" y="1318394"/>
            <a:ext cx="4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①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3400" y="1091785"/>
            <a:ext cx="4105294" cy="8225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7063" y="3194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②</a:t>
            </a:r>
            <a:endParaRPr lang="ko-KR" altLang="en-US">
              <a:solidFill>
                <a:srgbClr val="FF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9874" y="4319795"/>
            <a:ext cx="7220194" cy="11666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96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2687216" y="195943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4197" y="195943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4-2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</a:t>
            </a:r>
            <a:r>
              <a:rPr lang="ko-KR" altLang="en-US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화면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232336" y="854524"/>
          <a:ext cx="3679571" cy="2541397"/>
        </p:xfrm>
        <a:graphic>
          <a:graphicData uri="http://schemas.openxmlformats.org/drawingml/2006/table">
            <a:tbl>
              <a:tblPr/>
              <a:tblGrid>
                <a:gridCol w="491998">
                  <a:extLst>
                    <a:ext uri="{9D8B030D-6E8A-4147-A177-3AD203B41FA5}">
                      <a16:colId xmlns:a16="http://schemas.microsoft.com/office/drawing/2014/main" val="1820783413"/>
                    </a:ext>
                  </a:extLst>
                </a:gridCol>
                <a:gridCol w="3187573">
                  <a:extLst>
                    <a:ext uri="{9D8B030D-6E8A-4147-A177-3AD203B41FA5}">
                      <a16:colId xmlns:a16="http://schemas.microsoft.com/office/drawing/2014/main" val="2980089569"/>
                    </a:ext>
                  </a:extLst>
                </a:gridCol>
              </a:tblGrid>
              <a:tr h="48628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나눔스퀘어OTF_ac ExtraBold" panose="020B0600000101010101" pitchFamily="34" charset="-127"/>
                          <a:ea typeface="나눔스퀘어OTF_ac ExtraBold" panose="020B0600000101010101" pitchFamily="34" charset="-127"/>
                        </a:rPr>
                        <a:t>Function Description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나눔스퀘어OTF_ac ExtraBold" panose="020B0600000101010101" pitchFamily="34" charset="-127"/>
                        <a:ea typeface="나눔스퀘어OTF_ac ExtraBold" panose="020B0600000101010101" pitchFamily="34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605788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86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6381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40709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2500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46415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0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4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07" y="207847"/>
            <a:ext cx="169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INDEX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3207" y="1997839"/>
            <a:ext cx="26312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endParaRPr lang="en-US" altLang="ko-KR" smtClean="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Ⅳ</a:t>
            </a:r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. Project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실행 화면</a:t>
            </a:r>
            <a:endParaRPr lang="ko-KR" altLang="en-US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84" y="0"/>
            <a:ext cx="6323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3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4760" y="5148140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4760" y="5653528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 sz="14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  <a:endParaRPr lang="ko-KR" altLang="en-US" sz="14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409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1-1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개발 목적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5233" y="923730"/>
            <a:ext cx="1231641" cy="485191"/>
          </a:xfrm>
          <a:prstGeom prst="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20485" y="990991"/>
            <a:ext cx="681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목적</a:t>
            </a:r>
            <a:endParaRPr lang="ko-KR" altLang="en-US" sz="160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4154" y="990991"/>
            <a:ext cx="955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사용자가 원하는 상품을 구매할 수 있고 관리자가 효율적으로 운영할 수 있는 소규모 쇼핑몰 시스템 개발</a:t>
            </a:r>
            <a:endParaRPr lang="ko-KR" altLang="en-US" sz="16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5233" y="1909282"/>
            <a:ext cx="11513975" cy="444026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051991" y="1568649"/>
            <a:ext cx="4170783" cy="522514"/>
          </a:xfrm>
          <a:prstGeom prst="roundRect">
            <a:avLst/>
          </a:prstGeom>
          <a:solidFill>
            <a:srgbClr val="1207EB"/>
          </a:solidFill>
          <a:ln>
            <a:solidFill>
              <a:srgbClr val="473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67506" y="1657975"/>
            <a:ext cx="322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쇼핑몰 시스템 개발을 위한 핵심 기능</a:t>
            </a:r>
            <a:endParaRPr lang="ko-KR" altLang="en-US" sz="1600">
              <a:solidFill>
                <a:schemeClr val="bg1"/>
              </a:solidFill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0486" y="2431796"/>
            <a:ext cx="253326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443167" y="2424212"/>
            <a:ext cx="2528426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65848" y="2431796"/>
            <a:ext cx="255158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088529" y="2424212"/>
            <a:ext cx="2500092" cy="359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399507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01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188" y="2496890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02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56447" y="2495828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03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859046" y="2504275"/>
            <a:ext cx="970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04</a:t>
            </a:r>
            <a:endParaRPr lang="ko-KR" altLang="en-US" sz="16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976" y="2851673"/>
            <a:ext cx="2342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회원의 요청에 대한 신속한 처리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3771" y="3343190"/>
            <a:ext cx="21926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가입 정보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배송지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주문 정보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 정보들에 대한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각각의 테이블을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생성 후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관리자가 해당 정보들을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즉각적으로 확인할 수 있도록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설계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이에 따라 관리자는 회원의 요청을 신속하게 처리할 수 있고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회원은 자신의 요청사항에 대한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응답 사항을 확인 가능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23566" y="2856980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보안 시스템 적용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11034" y="3335805"/>
            <a:ext cx="21926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회원의 정보 및 쇼핑몰의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데이터를 안전하게 관리할 수 있도록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Security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시스템 적용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관리자의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Level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ADMIN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과 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MANAGER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구분하여 회원의 개인정보에 대한 접근 제어 및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관리자 외에는 관리자 페이지 접근 불가하도록 설계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 </a:t>
            </a:r>
          </a:p>
          <a:p>
            <a:pPr algn="ctr"/>
            <a:endParaRPr lang="en-US" altLang="ko-KR" sz="12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회원 정보의 보안을 위한 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패스워드 암호화</a:t>
            </a:r>
            <a:r>
              <a:rPr lang="en-US" altLang="ko-KR" sz="12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및 계정 생성 시</a:t>
            </a:r>
            <a:endParaRPr lang="en-US" altLang="ko-KR" sz="1200" smtClean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algn="ctr"/>
            <a:r>
              <a:rPr lang="ko-KR" altLang="en-US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정규식 절차 적용</a:t>
            </a:r>
            <a:r>
              <a:rPr lang="en-US" altLang="ko-KR" sz="1200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57825" y="2851672"/>
            <a:ext cx="156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mtClean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 </a:t>
            </a:r>
            <a:endParaRPr lang="ko-KR" altLang="en-US" sz="1400" b="1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123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Ⅰ. 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목적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211355" y="212658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41641" y="21265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1-2 </a:t>
            </a:r>
            <a:r>
              <a:rPr lang="ko-KR" altLang="en-US" smtClean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선정 이유</a:t>
            </a:r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40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402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70178"/>
              </p:ext>
            </p:extLst>
          </p:nvPr>
        </p:nvGraphicFramePr>
        <p:xfrm>
          <a:off x="277845" y="906280"/>
          <a:ext cx="11749314" cy="4705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914">
                  <a:extLst>
                    <a:ext uri="{9D8B030D-6E8A-4147-A177-3AD203B41FA5}">
                      <a16:colId xmlns:a16="http://schemas.microsoft.com/office/drawing/2014/main" val="2385607767"/>
                    </a:ext>
                  </a:extLst>
                </a:gridCol>
                <a:gridCol w="3853543">
                  <a:extLst>
                    <a:ext uri="{9D8B030D-6E8A-4147-A177-3AD203B41FA5}">
                      <a16:colId xmlns:a16="http://schemas.microsoft.com/office/drawing/2014/main" val="403051950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088969642"/>
                    </a:ext>
                  </a:extLst>
                </a:gridCol>
              </a:tblGrid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항목</a:t>
                      </a:r>
                      <a:endParaRPr lang="en-US" altLang="ko-KR" sz="1400" smtClean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기술 스택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상세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2869"/>
                  </a:ext>
                </a:extLst>
              </a:tr>
              <a:tr h="7057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OS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Window 10 64 bit 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78187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Language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Java 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11 /  JavaScript 1.5  / jQuery 3.7.0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39475"/>
                  </a:ext>
                </a:extLst>
              </a:tr>
              <a:tr h="7557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Tool</a:t>
                      </a:r>
                      <a:endParaRPr lang="ko-KR" altLang="en-US" sz="1400" smtClean="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sts 4.19.0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RELEASE / BootStrap 5.3.0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92124"/>
                  </a:ext>
                </a:extLst>
              </a:tr>
              <a:tr h="6624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FrameWork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Spring boot 2.7.14 / myBatis 1.3.2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169969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DBMS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MySql</a:t>
                      </a:r>
                      <a:r>
                        <a:rPr lang="en-US" altLang="ko-KR" sz="1400" baseline="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8.0.33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960557"/>
                  </a:ext>
                </a:extLst>
              </a:tr>
              <a:tr h="6086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400" smtClean="0"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Build</a:t>
                      </a: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endParaRPr lang="ko-KR" altLang="en-US" sz="1400"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4122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2247372"/>
            <a:ext cx="625833" cy="625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31" y="2402629"/>
            <a:ext cx="470418" cy="4704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25" y="2323267"/>
            <a:ext cx="1180419" cy="6639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027" y="1525924"/>
            <a:ext cx="654506" cy="6545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3749387"/>
            <a:ext cx="1141152" cy="5991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31" y="3749566"/>
            <a:ext cx="891073" cy="6683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79" y="4465162"/>
            <a:ext cx="863605" cy="4486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090" y="3053178"/>
            <a:ext cx="523298" cy="57954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22" y="5196852"/>
            <a:ext cx="940495" cy="23789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257" y="2987253"/>
            <a:ext cx="748653" cy="74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82" y="195943"/>
            <a:ext cx="249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Ⅱ. </a:t>
            </a:r>
            <a:r>
              <a:rPr lang="en-US" altLang="ko-KR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환경</a:t>
            </a:r>
            <a:endParaRPr lang="en-US" altLang="ko-KR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193" y="4518313"/>
            <a:ext cx="625833" cy="6258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086" y="1353864"/>
            <a:ext cx="470418" cy="4704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99" y="3485443"/>
            <a:ext cx="1180419" cy="66398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579" y="459432"/>
            <a:ext cx="654506" cy="6545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613" y="1056006"/>
            <a:ext cx="1141152" cy="59910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744" y="3974076"/>
            <a:ext cx="891073" cy="66830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4" y="4906679"/>
            <a:ext cx="863605" cy="44867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620" y="1012432"/>
            <a:ext cx="569629" cy="6308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50" y="4123894"/>
            <a:ext cx="1457519" cy="368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90" y="3373621"/>
            <a:ext cx="600455" cy="60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5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2459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3524596"/>
          </a:xfrm>
          <a:prstGeom prst="rect">
            <a:avLst/>
          </a:prstGeom>
          <a:solidFill>
            <a:schemeClr val="bg1">
              <a:lumMod val="9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46849" y="4273420"/>
            <a:ext cx="4298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Ⅲ. </a:t>
            </a:r>
            <a:r>
              <a:rPr lang="en-US" altLang="ko-KR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Project</a:t>
            </a:r>
            <a:r>
              <a:rPr lang="ko-KR" altLang="en-US" sz="280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 </a:t>
            </a:r>
            <a:r>
              <a:rPr lang="ko-KR" altLang="en-US" sz="2800" smtClean="0">
                <a:latin typeface="나눔스퀘어 네오 OTF Bold" panose="00000800000000000000" pitchFamily="50" charset="-127"/>
                <a:ea typeface="나눔스퀘어 네오 OTF Bold" panose="00000800000000000000" pitchFamily="50" charset="-127"/>
              </a:rPr>
              <a:t>개발 일정</a:t>
            </a:r>
            <a:endParaRPr lang="en-US" altLang="ko-KR" sz="2800"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26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585</Words>
  <Application>Microsoft Office PowerPoint</Application>
  <PresentationFormat>와이드스크린</PresentationFormat>
  <Paragraphs>121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나눔스퀘어 네오 OTF Bold</vt:lpstr>
      <vt:lpstr>나눔스퀘어OTF</vt:lpstr>
      <vt:lpstr>나눔스퀘어OTF_ac ExtraBold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</dc:creator>
  <cp:lastModifiedBy>ez</cp:lastModifiedBy>
  <cp:revision>69</cp:revision>
  <dcterms:created xsi:type="dcterms:W3CDTF">2023-07-17T07:31:40Z</dcterms:created>
  <dcterms:modified xsi:type="dcterms:W3CDTF">2023-08-14T06:24:53Z</dcterms:modified>
</cp:coreProperties>
</file>