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6"/>
  </p:notesMasterIdLst>
  <p:sldIdLst>
    <p:sldId id="256" r:id="rId2"/>
    <p:sldId id="258" r:id="rId3"/>
    <p:sldId id="259" r:id="rId4"/>
    <p:sldId id="260" r:id="rId5"/>
  </p:sldIdLst>
  <p:sldSz cx="9144000" cy="5143500" type="screen16x9"/>
  <p:notesSz cx="6858000" cy="9144000"/>
  <p:embeddedFontLst>
    <p:embeddedFont>
      <p:font typeface="Merriweather" pitchFamily="2" charset="77"/>
      <p:regular r:id="rId7"/>
      <p:bold r:id="rId8"/>
      <p:italic r:id="rId9"/>
      <p:boldItalic r:id="rId10"/>
    </p:embeddedFon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09CF2F-07B7-423E-B2B9-416DDF9AB70E}">
  <a:tblStyle styleId="{F809CF2F-07B7-423E-B2B9-416DDF9AB7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9"/>
  </p:normalViewPr>
  <p:slideViewPr>
    <p:cSldViewPr snapToGrid="0">
      <p:cViewPr>
        <p:scale>
          <a:sx n="146" d="100"/>
          <a:sy n="146" d="100"/>
        </p:scale>
        <p:origin x="64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95221c0a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95221c0a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e95221c0a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e95221c0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95221c0a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95221c0a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dirty="0"/>
              <a:t>Submit to the designated MyCourses’ Dropbox.</a:t>
            </a: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8" name="Google Shape;88;p15"/>
          <p:cNvSpPr txBox="1">
            <a:spLocks noGrp="1"/>
          </p:cNvSpPr>
          <p:nvPr>
            <p:ph type="title"/>
          </p:nvPr>
        </p:nvSpPr>
        <p:spPr>
          <a:xfrm>
            <a:off x="3117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1</a:t>
            </a:r>
            <a:endParaRPr dirty="0"/>
          </a:p>
        </p:txBody>
      </p:sp>
      <p:sp>
        <p:nvSpPr>
          <p:cNvPr id="89" name="Google Shape;89;p15"/>
          <p:cNvSpPr txBox="1">
            <a:spLocks noGrp="1"/>
          </p:cNvSpPr>
          <p:nvPr>
            <p:ph type="body" idx="2"/>
          </p:nvPr>
        </p:nvSpPr>
        <p:spPr>
          <a:xfrm>
            <a:off x="315425" y="1057575"/>
            <a:ext cx="3706500" cy="3560945"/>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Making and overcoming mistakes is an essential part of problem solving.</a:t>
            </a:r>
            <a:endParaRPr dirty="0"/>
          </a:p>
          <a:p>
            <a:pPr marL="0" lvl="0" indent="0" algn="l" rtl="0">
              <a:spcBef>
                <a:spcPts val="1600"/>
              </a:spcBef>
              <a:spcAft>
                <a:spcPts val="0"/>
              </a:spcAft>
              <a:buNone/>
            </a:pPr>
            <a:r>
              <a:rPr lang="en" dirty="0"/>
              <a:t>Talk with your team and identify </a:t>
            </a:r>
            <a:r>
              <a:rPr lang="en" b="1" i="1" dirty="0">
                <a:solidFill>
                  <a:srgbClr val="EA9999"/>
                </a:solidFill>
              </a:rPr>
              <a:t>at least three mistakes</a:t>
            </a:r>
            <a:r>
              <a:rPr lang="en" dirty="0"/>
              <a:t> that you made and overcame throughout any of the class activities in this unit. Did any of you make the same kind of mistake? </a:t>
            </a:r>
            <a:endParaRPr dirty="0"/>
          </a:p>
          <a:p>
            <a:pPr marL="0" lvl="0" indent="0" algn="l" rtl="0">
              <a:spcBef>
                <a:spcPts val="1600"/>
              </a:spcBef>
              <a:spcAft>
                <a:spcPts val="1600"/>
              </a:spcAft>
              <a:buNone/>
            </a:pPr>
            <a:r>
              <a:rPr lang="en" dirty="0"/>
              <a:t>Be sure to describe specifically what you did to overcome each mistake. Did you look up the solution in the slides? Ask for help on the Discord server? Go to office hours? Something else?</a:t>
            </a:r>
            <a:endParaRPr dirty="0"/>
          </a:p>
        </p:txBody>
      </p:sp>
      <p:graphicFrame>
        <p:nvGraphicFramePr>
          <p:cNvPr id="90" name="Google Shape;90;p15"/>
          <p:cNvGraphicFramePr/>
          <p:nvPr>
            <p:extLst>
              <p:ext uri="{D42A27DB-BD31-4B8C-83A1-F6EECF244321}">
                <p14:modId xmlns:p14="http://schemas.microsoft.com/office/powerpoint/2010/main" val="2268823097"/>
              </p:ext>
            </p:extLst>
          </p:nvPr>
        </p:nvGraphicFramePr>
        <p:xfrm>
          <a:off x="4485000" y="317175"/>
          <a:ext cx="4311725" cy="4546600"/>
        </p:xfrm>
        <a:graphic>
          <a:graphicData uri="http://schemas.openxmlformats.org/drawingml/2006/table">
            <a:tbl>
              <a:tblPr>
                <a:noFill/>
                <a:tableStyleId>{F809CF2F-07B7-423E-B2B9-416DDF9AB70E}</a:tableStyleId>
              </a:tblPr>
              <a:tblGrid>
                <a:gridCol w="4311725">
                  <a:extLst>
                    <a:ext uri="{9D8B030D-6E8A-4147-A177-3AD203B41FA5}">
                      <a16:colId xmlns:a16="http://schemas.microsoft.com/office/drawing/2014/main" val="20000"/>
                    </a:ext>
                  </a:extLst>
                </a:gridCol>
              </a:tblGrid>
              <a:tr h="1136650">
                <a:tc>
                  <a:txBody>
                    <a:bodyPr/>
                    <a:lstStyle/>
                    <a:p>
                      <a:pPr marL="0" lvl="0" indent="0" algn="l" rtl="0">
                        <a:spcBef>
                          <a:spcPts val="0"/>
                        </a:spcBef>
                        <a:spcAft>
                          <a:spcPts val="0"/>
                        </a:spcAft>
                        <a:buNone/>
                      </a:pPr>
                      <a:r>
                        <a:rPr lang="en-US" dirty="0"/>
                        <a:t>Didn’t push the changes to the remote repository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36650">
                <a:tc>
                  <a:txBody>
                    <a:bodyPr/>
                    <a:lstStyle/>
                    <a:p>
                      <a:pPr marL="0" lvl="0" indent="0" algn="l" rtl="0">
                        <a:spcBef>
                          <a:spcPts val="0"/>
                        </a:spcBef>
                        <a:spcAft>
                          <a:spcPts val="0"/>
                        </a:spcAft>
                        <a:buNone/>
                      </a:pPr>
                      <a:r>
                        <a:rPr lang="en-US" dirty="0"/>
                        <a:t>Didn’t pull to check if another teammate made a change in the same branch .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136650">
                <a:tc>
                  <a:txBody>
                    <a:bodyPr/>
                    <a:lstStyle/>
                    <a:p>
                      <a:pPr marL="0" lvl="0" indent="0" algn="l" rtl="0">
                        <a:spcBef>
                          <a:spcPts val="0"/>
                        </a:spcBef>
                        <a:spcAft>
                          <a:spcPts val="0"/>
                        </a:spcAft>
                        <a:buNone/>
                      </a:pPr>
                      <a:r>
                        <a:rPr lang="en-US" dirty="0"/>
                        <a:t>Trying to push and didn’t sign in to git hub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36650">
                <a:tc>
                  <a:txBody>
                    <a:bodyPr/>
                    <a:lstStyle/>
                    <a:p>
                      <a:pPr marL="0" lvl="0" indent="0" algn="l" rtl="0">
                        <a:spcBef>
                          <a:spcPts val="0"/>
                        </a:spcBef>
                        <a:spcAft>
                          <a:spcPts val="0"/>
                        </a:spcAft>
                        <a:buNone/>
                      </a:pP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sldNum" idx="12"/>
          </p:nvPr>
        </p:nvSpPr>
        <p:spPr>
          <a:xfrm>
            <a:off x="90453" y="4663225"/>
            <a:ext cx="30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6" name="Google Shape;96;p16"/>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7" name="Google Shape;97;p16"/>
          <p:cNvSpPr txBox="1">
            <a:spLocks noGrp="1"/>
          </p:cNvSpPr>
          <p:nvPr>
            <p:ph type="body" idx="2"/>
          </p:nvPr>
        </p:nvSpPr>
        <p:spPr>
          <a:xfrm>
            <a:off x="5192225" y="1286175"/>
            <a:ext cx="3706500" cy="2406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Each entry in a Git log contains 4 pieces of information.</a:t>
            </a:r>
            <a:endParaRPr dirty="0"/>
          </a:p>
          <a:p>
            <a:pPr marL="0" lvl="0" indent="0" algn="l" rtl="0">
              <a:spcBef>
                <a:spcPts val="1600"/>
              </a:spcBef>
              <a:spcAft>
                <a:spcPts val="0"/>
              </a:spcAft>
              <a:buNone/>
            </a:pPr>
            <a:r>
              <a:rPr lang="en" dirty="0"/>
              <a:t>Describe each piece of information and under which circumstances it might be useful.</a:t>
            </a:r>
            <a:endParaRPr dirty="0"/>
          </a:p>
          <a:p>
            <a:pPr marL="0" lvl="0" indent="0" algn="l" rtl="0">
              <a:spcBef>
                <a:spcPts val="1600"/>
              </a:spcBef>
              <a:spcAft>
                <a:spcPts val="1600"/>
              </a:spcAft>
              <a:buNone/>
            </a:pPr>
            <a:r>
              <a:rPr lang="en" dirty="0"/>
              <a:t>Consider how the usefulness of the log would be affected by the the frequency of commits and the quality of the comments that you use when you commit to the repository.</a:t>
            </a:r>
            <a:endParaRPr dirty="0"/>
          </a:p>
        </p:txBody>
      </p:sp>
      <p:graphicFrame>
        <p:nvGraphicFramePr>
          <p:cNvPr id="98" name="Google Shape;98;p16"/>
          <p:cNvGraphicFramePr/>
          <p:nvPr>
            <p:extLst>
              <p:ext uri="{D42A27DB-BD31-4B8C-83A1-F6EECF244321}">
                <p14:modId xmlns:p14="http://schemas.microsoft.com/office/powerpoint/2010/main" val="2415728298"/>
              </p:ext>
            </p:extLst>
          </p:nvPr>
        </p:nvGraphicFramePr>
        <p:xfrm>
          <a:off x="452375" y="201575"/>
          <a:ext cx="4190825" cy="4781475"/>
        </p:xfrm>
        <a:graphic>
          <a:graphicData uri="http://schemas.openxmlformats.org/drawingml/2006/table">
            <a:tbl>
              <a:tblPr>
                <a:noFill/>
                <a:tableStyleId>{F809CF2F-07B7-423E-B2B9-416DDF9AB70E}</a:tableStyleId>
              </a:tblPr>
              <a:tblGrid>
                <a:gridCol w="4190825">
                  <a:extLst>
                    <a:ext uri="{9D8B030D-6E8A-4147-A177-3AD203B41FA5}">
                      <a16:colId xmlns:a16="http://schemas.microsoft.com/office/drawing/2014/main" val="20000"/>
                    </a:ext>
                  </a:extLst>
                </a:gridCol>
              </a:tblGrid>
              <a:tr h="1206950">
                <a:tc>
                  <a:txBody>
                    <a:bodyPr/>
                    <a:lstStyle/>
                    <a:p>
                      <a:pPr marL="0" lvl="0" indent="0" algn="l" rtl="0">
                        <a:spcBef>
                          <a:spcPts val="0"/>
                        </a:spcBef>
                        <a:spcAft>
                          <a:spcPts val="0"/>
                        </a:spcAft>
                        <a:buNone/>
                      </a:pPr>
                      <a:r>
                        <a:rPr lang="en-US" sz="1000" dirty="0"/>
                        <a:t>Shows all list of the commits to the repository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06950">
                <a:tc>
                  <a:txBody>
                    <a:bodyPr/>
                    <a:lstStyle/>
                    <a:p>
                      <a:pPr marL="0" lvl="0" indent="0" algn="l" rtl="0">
                        <a:spcBef>
                          <a:spcPts val="0"/>
                        </a:spcBef>
                        <a:spcAft>
                          <a:spcPts val="0"/>
                        </a:spcAft>
                        <a:buNone/>
                      </a:pPr>
                      <a:r>
                        <a:rPr lang="en-US" sz="1000" dirty="0"/>
                        <a:t>The hash of each commit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06950">
                <a:tc>
                  <a:txBody>
                    <a:bodyPr/>
                    <a:lstStyle/>
                    <a:p>
                      <a:pPr marL="0" lvl="0" indent="0" algn="l" rtl="0">
                        <a:spcBef>
                          <a:spcPts val="0"/>
                        </a:spcBef>
                        <a:spcAft>
                          <a:spcPts val="0"/>
                        </a:spcAft>
                        <a:buNone/>
                      </a:pPr>
                      <a:r>
                        <a:rPr lang="en-US" sz="1000" dirty="0"/>
                        <a:t>Author of the commit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16062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a:solidFill>
                            <a:srgbClr val="000000"/>
                          </a:solidFill>
                          <a:latin typeface="Arial"/>
                          <a:cs typeface="Arial"/>
                          <a:sym typeface="Arial"/>
                        </a:rPr>
                        <a:t>The message associated with the commit</a:t>
                      </a:r>
                      <a:endParaRPr sz="1000" b="0" i="0" u="none" strike="noStrike" cap="none" dirty="0">
                        <a:solidFill>
                          <a:srgbClr val="000000"/>
                        </a:solidFill>
                        <a:latin typeface="Arial"/>
                        <a:cs typeface="Arial"/>
                        <a:sym typeface="Ari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3</a:t>
            </a:r>
            <a:endParaRPr dirty="0"/>
          </a:p>
        </p:txBody>
      </p:sp>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body" idx="2"/>
          </p:nvPr>
        </p:nvSpPr>
        <p:spPr>
          <a:xfrm>
            <a:off x="315425" y="1139025"/>
            <a:ext cx="3706500" cy="3072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Together with your team, brainstorm a solution for each of the situations/problems listed to the left.</a:t>
            </a:r>
            <a:endParaRPr dirty="0"/>
          </a:p>
        </p:txBody>
      </p:sp>
      <p:graphicFrame>
        <p:nvGraphicFramePr>
          <p:cNvPr id="106" name="Google Shape;106;p17"/>
          <p:cNvGraphicFramePr/>
          <p:nvPr/>
        </p:nvGraphicFramePr>
        <p:xfrm>
          <a:off x="4456650" y="190550"/>
          <a:ext cx="4451775" cy="4548875"/>
        </p:xfrm>
        <a:graphic>
          <a:graphicData uri="http://schemas.openxmlformats.org/drawingml/2006/table">
            <a:tbl>
              <a:tblPr>
                <a:noFill/>
                <a:tableStyleId>{F809CF2F-07B7-423E-B2B9-416DDF9AB70E}</a:tableStyleId>
              </a:tblPr>
              <a:tblGrid>
                <a:gridCol w="4451775">
                  <a:extLst>
                    <a:ext uri="{9D8B030D-6E8A-4147-A177-3AD203B41FA5}">
                      <a16:colId xmlns:a16="http://schemas.microsoft.com/office/drawing/2014/main" val="20000"/>
                    </a:ext>
                  </a:extLst>
                </a:gridCol>
              </a:tblGrid>
              <a:tr h="909775">
                <a:tc>
                  <a:txBody>
                    <a:bodyPr/>
                    <a:lstStyle/>
                    <a:p>
                      <a:pPr marL="0" lvl="0" indent="0" algn="l" rtl="0">
                        <a:spcBef>
                          <a:spcPts val="0"/>
                        </a:spcBef>
                        <a:spcAft>
                          <a:spcPts val="0"/>
                        </a:spcAft>
                        <a:buNone/>
                      </a:pPr>
                      <a:r>
                        <a:rPr lang="en" sz="1000"/>
                        <a:t>You continue a work in progress on a new computer.</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09775">
                <a:tc>
                  <a:txBody>
                    <a:bodyPr/>
                    <a:lstStyle/>
                    <a:p>
                      <a:pPr marL="0" lvl="0" indent="0" algn="l" rtl="0">
                        <a:spcBef>
                          <a:spcPts val="0"/>
                        </a:spcBef>
                        <a:spcAft>
                          <a:spcPts val="0"/>
                        </a:spcAft>
                        <a:buNone/>
                      </a:pPr>
                      <a:r>
                        <a:rPr lang="en" sz="1000"/>
                        <a:t>You accidentally delete the file “important.txt”.</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09775">
                <a:tc>
                  <a:txBody>
                    <a:bodyPr/>
                    <a:lstStyle/>
                    <a:p>
                      <a:pPr marL="0" lvl="0" indent="0" algn="l" rtl="0">
                        <a:spcBef>
                          <a:spcPts val="0"/>
                        </a:spcBef>
                        <a:spcAft>
                          <a:spcPts val="0"/>
                        </a:spcAft>
                        <a:buNone/>
                      </a:pPr>
                      <a:r>
                        <a:rPr lang="en" sz="1000"/>
                        <a:t>You want to reuse a file from a previous assignment.</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09775">
                <a:tc>
                  <a:txBody>
                    <a:bodyPr/>
                    <a:lstStyle/>
                    <a:p>
                      <a:pPr marL="0" lvl="0" indent="0" algn="l" rtl="0">
                        <a:spcBef>
                          <a:spcPts val="0"/>
                        </a:spcBef>
                        <a:spcAft>
                          <a:spcPts val="0"/>
                        </a:spcAft>
                        <a:buNone/>
                      </a:pPr>
                      <a:r>
                        <a:rPr lang="en" sz="1000"/>
                        <a:t>You want to throw away recent changes that you made to a file.</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909775">
                <a:tc>
                  <a:txBody>
                    <a:bodyPr/>
                    <a:lstStyle/>
                    <a:p>
                      <a:pPr marL="0" lvl="0" indent="0" algn="l" rtl="0">
                        <a:spcBef>
                          <a:spcPts val="0"/>
                        </a:spcBef>
                        <a:spcAft>
                          <a:spcPts val="0"/>
                        </a:spcAft>
                        <a:buNone/>
                      </a:pPr>
                      <a:r>
                        <a:rPr lang="en" sz="1000"/>
                        <a:t>You forgot to push your solution before the assignment deadline.</a:t>
                      </a:r>
                      <a:endParaRPr sz="10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445</Words>
  <Application>Microsoft Macintosh PowerPoint</Application>
  <PresentationFormat>On-screen Show (16:9)</PresentationFormat>
  <Paragraphs>37</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Roboto</vt:lpstr>
      <vt:lpstr>Arial</vt:lpstr>
      <vt:lpstr>Merriweather</vt:lpstr>
      <vt:lpstr>Paradigm</vt:lpstr>
      <vt:lpstr>Problem Solving Session</vt:lpstr>
      <vt:lpstr>Problem 1</vt:lpstr>
      <vt:lpstr>Problem 2</vt:lpstr>
      <vt:lpstr>Problem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HakamTV .</cp:lastModifiedBy>
  <cp:revision>5</cp:revision>
  <dcterms:modified xsi:type="dcterms:W3CDTF">2021-09-16T15:38:32Z</dcterms:modified>
</cp:coreProperties>
</file>