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83" r:id="rId4"/>
    <p:sldId id="284" r:id="rId5"/>
    <p:sldId id="285" r:id="rId6"/>
    <p:sldId id="288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Merriweather" panose="00000500000000000000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3F7AD9-4F41-45E3-92D7-E95E2AC3C767}">
  <a:tblStyle styleId="{AA3F7AD9-4F41-45E3-92D7-E95E2AC3C7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138" y="2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813b06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813b06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acdd013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acdd013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Solution: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grpSp>
        <p:nvGrpSpPr>
          <p:cNvPr id="455" name="Google Shape;455;p28:notes"/>
          <p:cNvGrpSpPr/>
          <p:nvPr/>
        </p:nvGrpSpPr>
        <p:grpSpPr>
          <a:xfrm>
            <a:off x="1844703" y="4739587"/>
            <a:ext cx="2988066" cy="3354841"/>
            <a:chOff x="1338169" y="4061247"/>
            <a:chExt cx="4297681" cy="4945168"/>
          </a:xfrm>
        </p:grpSpPr>
        <p:sp>
          <p:nvSpPr>
            <p:cNvPr id="456" name="Google Shape;456;p28:notes"/>
            <p:cNvSpPr/>
            <p:nvPr/>
          </p:nvSpPr>
          <p:spPr>
            <a:xfrm>
              <a:off x="1338169" y="4708735"/>
              <a:ext cx="4297680" cy="4297680"/>
            </a:xfrm>
            <a:prstGeom prst="rect">
              <a:avLst/>
            </a:prstGeom>
            <a:noFill/>
            <a:ln w="19050" cap="flat" cmpd="sng">
              <a:solidFill>
                <a:srgbClr val="0366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8:notes"/>
            <p:cNvSpPr/>
            <p:nvPr/>
          </p:nvSpPr>
          <p:spPr>
            <a:xfrm rot="5400000">
              <a:off x="3356474" y="2404274"/>
              <a:ext cx="261072" cy="4297681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rgbClr val="008A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8:notes"/>
            <p:cNvSpPr txBox="1"/>
            <p:nvPr/>
          </p:nvSpPr>
          <p:spPr>
            <a:xfrm>
              <a:off x="2901000" y="4061247"/>
              <a:ext cx="1147552" cy="408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accen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200</a:t>
              </a:r>
              <a:endParaRPr/>
            </a:p>
          </p:txBody>
        </p:sp>
      </p:grpSp>
      <p:sp>
        <p:nvSpPr>
          <p:cNvPr id="459" name="Google Shape;459;p28:notes"/>
          <p:cNvSpPr/>
          <p:nvPr/>
        </p:nvSpPr>
        <p:spPr>
          <a:xfrm>
            <a:off x="3344767" y="6639338"/>
            <a:ext cx="646488" cy="596037"/>
          </a:xfrm>
          <a:prstGeom prst="rect">
            <a:avLst/>
          </a:prstGeom>
          <a:noFill/>
          <a:ln w="19050" cap="flat" cmpd="sng">
            <a:solidFill>
              <a:srgbClr val="0366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28:notes"/>
          <p:cNvSpPr txBox="1"/>
          <p:nvPr/>
        </p:nvSpPr>
        <p:spPr>
          <a:xfrm>
            <a:off x="2665807" y="6400800"/>
            <a:ext cx="97937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(100, 100)</a:t>
            </a:r>
            <a:endParaRPr/>
          </a:p>
        </p:txBody>
      </p:sp>
      <p:sp>
        <p:nvSpPr>
          <p:cNvPr id="461" name="Google Shape;461;p28:notes"/>
          <p:cNvSpPr txBox="1"/>
          <p:nvPr/>
        </p:nvSpPr>
        <p:spPr>
          <a:xfrm>
            <a:off x="3704907" y="6405282"/>
            <a:ext cx="97937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(150, 100)</a:t>
            </a:r>
            <a:endParaRPr/>
          </a:p>
        </p:txBody>
      </p:sp>
      <p:sp>
        <p:nvSpPr>
          <p:cNvPr id="462" name="Google Shape;462;p28:notes"/>
          <p:cNvSpPr txBox="1"/>
          <p:nvPr/>
        </p:nvSpPr>
        <p:spPr>
          <a:xfrm>
            <a:off x="3705872" y="7272486"/>
            <a:ext cx="97937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(150, 150)</a:t>
            </a:r>
            <a:endParaRPr/>
          </a:p>
        </p:txBody>
      </p:sp>
      <p:sp>
        <p:nvSpPr>
          <p:cNvPr id="463" name="Google Shape;463;p28:notes"/>
          <p:cNvSpPr txBox="1"/>
          <p:nvPr/>
        </p:nvSpPr>
        <p:spPr>
          <a:xfrm>
            <a:off x="2665807" y="7268119"/>
            <a:ext cx="979376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(100, 150)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8" name="Google Shape;47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Solution:</a:t>
            </a: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grpSp>
        <p:nvGrpSpPr>
          <p:cNvPr id="479" name="Google Shape;479;p29:notes"/>
          <p:cNvGrpSpPr/>
          <p:nvPr/>
        </p:nvGrpSpPr>
        <p:grpSpPr>
          <a:xfrm>
            <a:off x="1844703" y="4739587"/>
            <a:ext cx="2988066" cy="3354841"/>
            <a:chOff x="1338169" y="4061247"/>
            <a:chExt cx="4297681" cy="4945168"/>
          </a:xfrm>
        </p:grpSpPr>
        <p:sp>
          <p:nvSpPr>
            <p:cNvPr id="480" name="Google Shape;480;p29:notes"/>
            <p:cNvSpPr/>
            <p:nvPr/>
          </p:nvSpPr>
          <p:spPr>
            <a:xfrm>
              <a:off x="1338169" y="4708735"/>
              <a:ext cx="4297680" cy="4297680"/>
            </a:xfrm>
            <a:prstGeom prst="rect">
              <a:avLst/>
            </a:prstGeom>
            <a:noFill/>
            <a:ln w="19050" cap="flat" cmpd="sng">
              <a:solidFill>
                <a:srgbClr val="03669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29:notes"/>
            <p:cNvSpPr/>
            <p:nvPr/>
          </p:nvSpPr>
          <p:spPr>
            <a:xfrm rot="5400000">
              <a:off x="3356474" y="2404274"/>
              <a:ext cx="261072" cy="4297681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2700" cap="flat" cmpd="sng">
              <a:solidFill>
                <a:srgbClr val="008A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9:notes"/>
            <p:cNvSpPr txBox="1"/>
            <p:nvPr/>
          </p:nvSpPr>
          <p:spPr>
            <a:xfrm>
              <a:off x="2901000" y="4061247"/>
              <a:ext cx="1147552" cy="408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>
                  <a:solidFill>
                    <a:schemeClr val="accent1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200</a:t>
              </a:r>
              <a:endParaRPr/>
            </a:p>
          </p:txBody>
        </p:sp>
      </p:grpSp>
      <p:sp>
        <p:nvSpPr>
          <p:cNvPr id="483" name="Google Shape;483;p29:notes"/>
          <p:cNvSpPr/>
          <p:nvPr/>
        </p:nvSpPr>
        <p:spPr>
          <a:xfrm>
            <a:off x="1844703" y="5178848"/>
            <a:ext cx="821104" cy="784630"/>
          </a:xfrm>
          <a:prstGeom prst="rect">
            <a:avLst/>
          </a:prstGeom>
          <a:noFill/>
          <a:ln w="19050" cap="flat" cmpd="sng">
            <a:solidFill>
              <a:srgbClr val="0366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9:notes"/>
          <p:cNvSpPr txBox="1"/>
          <p:nvPr/>
        </p:nvSpPr>
        <p:spPr>
          <a:xfrm>
            <a:off x="1256306" y="5073274"/>
            <a:ext cx="72705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(0, 0)</a:t>
            </a:r>
            <a:endParaRPr/>
          </a:p>
        </p:txBody>
      </p:sp>
      <p:sp>
        <p:nvSpPr>
          <p:cNvPr id="485" name="Google Shape;485;p29:notes"/>
          <p:cNvSpPr txBox="1"/>
          <p:nvPr/>
        </p:nvSpPr>
        <p:spPr>
          <a:xfrm>
            <a:off x="2553866" y="5192658"/>
            <a:ext cx="8751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(50, 0)</a:t>
            </a:r>
            <a:endParaRPr/>
          </a:p>
        </p:txBody>
      </p:sp>
      <p:sp>
        <p:nvSpPr>
          <p:cNvPr id="486" name="Google Shape;486;p29:notes"/>
          <p:cNvSpPr txBox="1"/>
          <p:nvPr/>
        </p:nvSpPr>
        <p:spPr>
          <a:xfrm>
            <a:off x="2553866" y="5846483"/>
            <a:ext cx="8751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(50, 50)</a:t>
            </a:r>
            <a:endParaRPr/>
          </a:p>
        </p:txBody>
      </p:sp>
      <p:sp>
        <p:nvSpPr>
          <p:cNvPr id="487" name="Google Shape;487;p29:notes"/>
          <p:cNvSpPr txBox="1"/>
          <p:nvPr/>
        </p:nvSpPr>
        <p:spPr>
          <a:xfrm>
            <a:off x="1162256" y="5834891"/>
            <a:ext cx="82110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(0, 50)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26" y="413457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311726" y="1147058"/>
            <a:ext cx="3706499" cy="284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3"/>
          </p:nvPr>
        </p:nvSpPr>
        <p:spPr>
          <a:xfrm>
            <a:off x="4645025" y="122236"/>
            <a:ext cx="4165600" cy="481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682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5192225" y="500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01625" y="501650"/>
            <a:ext cx="4165600" cy="443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5192226" y="1278143"/>
            <a:ext cx="3706499" cy="2677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237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4128000" cy="3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The remainder of today’s class will comprise the </a:t>
            </a:r>
            <a:r>
              <a:rPr lang="en" b="1" i="1" dirty="0">
                <a:solidFill>
                  <a:srgbClr val="FF0000"/>
                </a:solidFill>
              </a:rPr>
              <a:t>problem solving session</a:t>
            </a:r>
            <a:r>
              <a:rPr lang="en" dirty="0"/>
              <a:t> (</a:t>
            </a:r>
            <a:r>
              <a:rPr lang="en" b="1" i="1" dirty="0">
                <a:solidFill>
                  <a:srgbClr val="FF0000"/>
                </a:solidFill>
              </a:rPr>
              <a:t>PSS</a:t>
            </a:r>
            <a:r>
              <a:rPr lang="en" dirty="0"/>
              <a:t>).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Your instructor will divide you into </a:t>
            </a:r>
            <a:r>
              <a:rPr lang="en" b="1" i="1" dirty="0">
                <a:solidFill>
                  <a:srgbClr val="FF0000"/>
                </a:solidFill>
              </a:rPr>
              <a:t>teams of 3 or 4 students</a:t>
            </a:r>
            <a:r>
              <a:rPr lang="en" dirty="0"/>
              <a:t>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Each team will </a:t>
            </a:r>
            <a:r>
              <a:rPr lang="en" b="1" i="1" dirty="0">
                <a:solidFill>
                  <a:srgbClr val="FF0000"/>
                </a:solidFill>
              </a:rPr>
              <a:t>work together</a:t>
            </a:r>
            <a:r>
              <a:rPr lang="en" dirty="0"/>
              <a:t> to solve the following problems over the course of </a:t>
            </a:r>
            <a:r>
              <a:rPr lang="en" b="1" i="1" dirty="0">
                <a:solidFill>
                  <a:srgbClr val="FF0000"/>
                </a:solidFill>
              </a:rPr>
              <a:t>20-30 minutes</a:t>
            </a:r>
            <a:r>
              <a:rPr lang="en" dirty="0"/>
              <a:t>.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You may work on paper, a white board, or digitally as determined by your instructor.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You will submit your solution by pushing it to GitHub before the end of class.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Your instructor will go over the solution before the end of class.</a:t>
            </a:r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graders will grade your participation by verifying that you pushed your solutions before the end of the class period each day.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Team Members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311700" y="3182100"/>
            <a:ext cx="3999900" cy="17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 the name of each of your problem solving team members here.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 not forget to </a:t>
            </a:r>
            <a:r>
              <a:rPr lang="en" b="1" i="1">
                <a:solidFill>
                  <a:srgbClr val="FF0000"/>
                </a:solidFill>
              </a:rPr>
              <a:t>add every team member’s name</a:t>
            </a:r>
            <a:r>
              <a:rPr lang="en"/>
              <a:t>! Your instructor (or course assistant) may or may not use this to determine whether or not you participated in the problem solving session.</a:t>
            </a:r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4665300" y="1445175"/>
          <a:ext cx="3999900" cy="3719730"/>
        </p:xfrm>
        <a:graphic>
          <a:graphicData uri="http://schemas.openxmlformats.org/drawingml/2006/table">
            <a:tbl>
              <a:tblPr>
                <a:noFill/>
                <a:tableStyleId>{AA3F7AD9-4F41-45E3-92D7-E95E2AC3C767}</a:tableStyleId>
              </a:tblPr>
              <a:tblGrid>
                <a:gridCol w="261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372">
                  <a:extLst>
                    <a:ext uri="{9D8B030D-6E8A-4147-A177-3AD203B41FA5}">
                      <a16:colId xmlns:a16="http://schemas.microsoft.com/office/drawing/2014/main" val="2044309761"/>
                    </a:ext>
                  </a:extLst>
                </a:gridCol>
              </a:tblGrid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Team Member Name</a:t>
                      </a: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Check if did </a:t>
                      </a:r>
                      <a:r>
                        <a:rPr lang="en-US" u="sng" dirty="0"/>
                        <a:t>not do anything</a:t>
                      </a:r>
                      <a:endParaRPr u="sng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 t="24189" b="11851"/>
          <a:stretch/>
        </p:blipFill>
        <p:spPr>
          <a:xfrm>
            <a:off x="331482" y="1445225"/>
            <a:ext cx="3827715" cy="1730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Relative Coordinates</a:t>
            </a:r>
            <a:endParaRPr/>
          </a:p>
        </p:txBody>
      </p:sp>
      <p:sp>
        <p:nvSpPr>
          <p:cNvPr id="437" name="Google Shape;437;p40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While most 2-dimensional coordinate systems are based on an x,y axis pair, the location of the x/y intersection can vary. Rather than thinking of the whole system as one set of coordinates you can think of each object having its own relative coordinate system where the x/y intersection is a point on the larger world coordinate system.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For problem solving today we'll explore a couple coordinate systems and ways to move between them. For the homework, you'll use one of them as the relative coordinate system for drawing shapes in turtle.</a:t>
            </a:r>
            <a:endParaRPr/>
          </a:p>
        </p:txBody>
      </p:sp>
      <p:sp>
        <p:nvSpPr>
          <p:cNvPr id="438" name="Google Shape;43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439" name="Google Shape;439;p40"/>
          <p:cNvGrpSpPr/>
          <p:nvPr/>
        </p:nvGrpSpPr>
        <p:grpSpPr>
          <a:xfrm>
            <a:off x="4710021" y="1394605"/>
            <a:ext cx="1811547" cy="1555630"/>
            <a:chOff x="4905555" y="1394605"/>
            <a:chExt cx="1811547" cy="1555630"/>
          </a:xfrm>
        </p:grpSpPr>
        <p:cxnSp>
          <p:nvCxnSpPr>
            <p:cNvPr id="440" name="Google Shape;440;p40"/>
            <p:cNvCxnSpPr/>
            <p:nvPr/>
          </p:nvCxnSpPr>
          <p:spPr>
            <a:xfrm>
              <a:off x="4905555" y="2156605"/>
              <a:ext cx="1811547" cy="0"/>
            </a:xfrm>
            <a:prstGeom prst="straightConnector1">
              <a:avLst/>
            </a:prstGeom>
            <a:noFill/>
            <a:ln w="9525" cap="flat" cmpd="sng">
              <a:solidFill>
                <a:srgbClr val="002D49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441" name="Google Shape;441;p40"/>
            <p:cNvCxnSpPr/>
            <p:nvPr/>
          </p:nvCxnSpPr>
          <p:spPr>
            <a:xfrm rot="10800000">
              <a:off x="5822830" y="1394605"/>
              <a:ext cx="0" cy="1555630"/>
            </a:xfrm>
            <a:prstGeom prst="straightConnector1">
              <a:avLst/>
            </a:prstGeom>
            <a:noFill/>
            <a:ln w="9525" cap="flat" cmpd="sng">
              <a:solidFill>
                <a:srgbClr val="002D49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</p:grpSp>
      <p:grpSp>
        <p:nvGrpSpPr>
          <p:cNvPr id="442" name="Google Shape;442;p40"/>
          <p:cNvGrpSpPr/>
          <p:nvPr/>
        </p:nvGrpSpPr>
        <p:grpSpPr>
          <a:xfrm>
            <a:off x="4764653" y="3186023"/>
            <a:ext cx="1811547" cy="1555630"/>
            <a:chOff x="4960187" y="3295292"/>
            <a:chExt cx="1811547" cy="1555630"/>
          </a:xfrm>
        </p:grpSpPr>
        <p:cxnSp>
          <p:nvCxnSpPr>
            <p:cNvPr id="443" name="Google Shape;443;p40"/>
            <p:cNvCxnSpPr/>
            <p:nvPr/>
          </p:nvCxnSpPr>
          <p:spPr>
            <a:xfrm>
              <a:off x="4960187" y="3295292"/>
              <a:ext cx="1811547" cy="0"/>
            </a:xfrm>
            <a:prstGeom prst="straightConnector1">
              <a:avLst/>
            </a:prstGeom>
            <a:noFill/>
            <a:ln w="9525" cap="flat" cmpd="sng">
              <a:solidFill>
                <a:srgbClr val="002D4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44" name="Google Shape;444;p40"/>
            <p:cNvCxnSpPr/>
            <p:nvPr/>
          </p:nvCxnSpPr>
          <p:spPr>
            <a:xfrm rot="10800000">
              <a:off x="4960187" y="3295292"/>
              <a:ext cx="0" cy="1555630"/>
            </a:xfrm>
            <a:prstGeom prst="straightConnector1">
              <a:avLst/>
            </a:prstGeom>
            <a:noFill/>
            <a:ln w="9525" cap="flat" cmpd="sng">
              <a:solidFill>
                <a:srgbClr val="002D49"/>
              </a:solidFill>
              <a:prstDash val="solid"/>
              <a:round/>
              <a:headEnd type="triangle" w="med" len="med"/>
              <a:tailEnd type="none" w="sm" len="sm"/>
            </a:ln>
          </p:spPr>
        </p:cxnSp>
      </p:grpSp>
      <p:grpSp>
        <p:nvGrpSpPr>
          <p:cNvPr id="445" name="Google Shape;445;p40"/>
          <p:cNvGrpSpPr/>
          <p:nvPr/>
        </p:nvGrpSpPr>
        <p:grpSpPr>
          <a:xfrm>
            <a:off x="6901128" y="1378790"/>
            <a:ext cx="1811547" cy="1555630"/>
            <a:chOff x="7165674" y="1378790"/>
            <a:chExt cx="1811547" cy="1555630"/>
          </a:xfrm>
        </p:grpSpPr>
        <p:cxnSp>
          <p:nvCxnSpPr>
            <p:cNvPr id="446" name="Google Shape;446;p40"/>
            <p:cNvCxnSpPr/>
            <p:nvPr/>
          </p:nvCxnSpPr>
          <p:spPr>
            <a:xfrm>
              <a:off x="7165674" y="2934420"/>
              <a:ext cx="1811547" cy="0"/>
            </a:xfrm>
            <a:prstGeom prst="straightConnector1">
              <a:avLst/>
            </a:prstGeom>
            <a:noFill/>
            <a:ln w="9525" cap="flat" cmpd="sng">
              <a:solidFill>
                <a:srgbClr val="002D4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47" name="Google Shape;447;p40"/>
            <p:cNvCxnSpPr/>
            <p:nvPr/>
          </p:nvCxnSpPr>
          <p:spPr>
            <a:xfrm rot="10800000">
              <a:off x="7165674" y="1378790"/>
              <a:ext cx="0" cy="1555630"/>
            </a:xfrm>
            <a:prstGeom prst="straightConnector1">
              <a:avLst/>
            </a:prstGeom>
            <a:noFill/>
            <a:ln w="9525" cap="flat" cmpd="sng">
              <a:solidFill>
                <a:srgbClr val="002D4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448" name="Google Shape;448;p40"/>
          <p:cNvGrpSpPr/>
          <p:nvPr/>
        </p:nvGrpSpPr>
        <p:grpSpPr>
          <a:xfrm>
            <a:off x="6866625" y="3155669"/>
            <a:ext cx="1811547" cy="1555630"/>
            <a:chOff x="7131171" y="3236183"/>
            <a:chExt cx="1811547" cy="1555630"/>
          </a:xfrm>
        </p:grpSpPr>
        <p:cxnSp>
          <p:nvCxnSpPr>
            <p:cNvPr id="449" name="Google Shape;449;p40"/>
            <p:cNvCxnSpPr/>
            <p:nvPr/>
          </p:nvCxnSpPr>
          <p:spPr>
            <a:xfrm>
              <a:off x="7131171" y="4791813"/>
              <a:ext cx="1811547" cy="0"/>
            </a:xfrm>
            <a:prstGeom prst="straightConnector1">
              <a:avLst/>
            </a:prstGeom>
            <a:noFill/>
            <a:ln w="9525" cap="flat" cmpd="sng">
              <a:solidFill>
                <a:srgbClr val="002D49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450" name="Google Shape;450;p40"/>
            <p:cNvCxnSpPr/>
            <p:nvPr/>
          </p:nvCxnSpPr>
          <p:spPr>
            <a:xfrm rot="10800000">
              <a:off x="8942718" y="3236183"/>
              <a:ext cx="0" cy="1555630"/>
            </a:xfrm>
            <a:prstGeom prst="straightConnector1">
              <a:avLst/>
            </a:prstGeom>
            <a:noFill/>
            <a:ln w="9525" cap="flat" cmpd="sng">
              <a:solidFill>
                <a:srgbClr val="002D4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451" name="Google Shape;451;p40"/>
          <p:cNvSpPr txBox="1"/>
          <p:nvPr/>
        </p:nvSpPr>
        <p:spPr>
          <a:xfrm>
            <a:off x="5745198" y="435185"/>
            <a:ext cx="2448691" cy="698734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 strike="noStrike" cap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Some coordinate systems. Which one does turtle use?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1"/>
          <p:cNvSpPr txBox="1">
            <a:spLocks noGrp="1"/>
          </p:cNvSpPr>
          <p:nvPr>
            <p:ph type="title"/>
          </p:nvPr>
        </p:nvSpPr>
        <p:spPr>
          <a:xfrm>
            <a:off x="311726" y="413457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Problem 1</a:t>
            </a:r>
            <a:endParaRPr/>
          </a:p>
        </p:txBody>
      </p:sp>
      <p:sp>
        <p:nvSpPr>
          <p:cNvPr id="466" name="Google Shape;466;p41"/>
          <p:cNvSpPr txBox="1">
            <a:spLocks noGrp="1"/>
          </p:cNvSpPr>
          <p:nvPr>
            <p:ph type="body" idx="1"/>
          </p:nvPr>
        </p:nvSpPr>
        <p:spPr>
          <a:xfrm>
            <a:off x="486359" y="3894350"/>
            <a:ext cx="2598917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Using the color "" will cause the square to not be filled</a:t>
            </a:r>
            <a:endParaRPr/>
          </a:p>
        </p:txBody>
      </p:sp>
      <p:sp>
        <p:nvSpPr>
          <p:cNvPr id="467" name="Google Shape;467;p41"/>
          <p:cNvSpPr txBox="1">
            <a:spLocks noGrp="1"/>
          </p:cNvSpPr>
          <p:nvPr>
            <p:ph type="body" idx="2"/>
          </p:nvPr>
        </p:nvSpPr>
        <p:spPr>
          <a:xfrm>
            <a:off x="311726" y="1147058"/>
            <a:ext cx="3706499" cy="284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Assume you are working in a turtle window of size 200x200. Using the draw_square from class, draw a picture of the following code: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turtle.pendown ()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draw_square (50, "")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Label the coordinates of each of the square's corners.</a:t>
            </a:r>
            <a:endParaRPr/>
          </a:p>
        </p:txBody>
      </p:sp>
      <p:sp>
        <p:nvSpPr>
          <p:cNvPr id="468" name="Google Shape;468;p41"/>
          <p:cNvSpPr/>
          <p:nvPr/>
        </p:nvSpPr>
        <p:spPr>
          <a:xfrm>
            <a:off x="4534594" y="623099"/>
            <a:ext cx="4297680" cy="4297680"/>
          </a:xfrm>
          <a:prstGeom prst="rect">
            <a:avLst/>
          </a:prstGeom>
          <a:noFill/>
          <a:ln w="19050" cap="flat" cmpd="sng">
            <a:solidFill>
              <a:srgbClr val="0022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1"/>
          <p:cNvSpPr/>
          <p:nvPr/>
        </p:nvSpPr>
        <p:spPr>
          <a:xfrm rot="5400000">
            <a:off x="6552899" y="-1681362"/>
            <a:ext cx="261072" cy="4297681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002D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41"/>
          <p:cNvSpPr txBox="1"/>
          <p:nvPr/>
        </p:nvSpPr>
        <p:spPr>
          <a:xfrm>
            <a:off x="6360458" y="29165"/>
            <a:ext cx="61918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200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2"/>
          <p:cNvSpPr txBox="1">
            <a:spLocks noGrp="1"/>
          </p:cNvSpPr>
          <p:nvPr>
            <p:ph type="title"/>
          </p:nvPr>
        </p:nvSpPr>
        <p:spPr>
          <a:xfrm>
            <a:off x="5192225" y="500925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Problem 2</a:t>
            </a:r>
            <a:endParaRPr/>
          </a:p>
        </p:txBody>
      </p:sp>
      <p:sp>
        <p:nvSpPr>
          <p:cNvPr id="490" name="Google Shape;490;p42"/>
          <p:cNvSpPr txBox="1">
            <a:spLocks noGrp="1"/>
          </p:cNvSpPr>
          <p:nvPr>
            <p:ph type="body" idx="3"/>
          </p:nvPr>
        </p:nvSpPr>
        <p:spPr>
          <a:xfrm>
            <a:off x="5192226" y="1278142"/>
            <a:ext cx="3706499" cy="372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Now consider a common alternative coordinate system where everything is based on the upper left-hand corner. Thus 0, 0 in this system would be the upper, left-most location. Increasing x moves to the right, increasing y moves down.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Assume you are working in a turtle window of size 200x200. Using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draw_square </a:t>
            </a:r>
            <a:r>
              <a:rPr lang="en-US"/>
              <a:t>from class, draw a picture of the following code: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turtle.pendown ()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draw_square (50, "")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Label the coordinates of each of the square's corners.</a:t>
            </a:r>
            <a:endParaRPr/>
          </a:p>
        </p:txBody>
      </p:sp>
      <p:sp>
        <p:nvSpPr>
          <p:cNvPr id="491" name="Google Shape;491;p42"/>
          <p:cNvSpPr/>
          <p:nvPr/>
        </p:nvSpPr>
        <p:spPr>
          <a:xfrm>
            <a:off x="274320" y="633985"/>
            <a:ext cx="4297680" cy="4297680"/>
          </a:xfrm>
          <a:prstGeom prst="rect">
            <a:avLst/>
          </a:prstGeom>
          <a:noFill/>
          <a:ln w="19050" cap="flat" cmpd="sng">
            <a:solidFill>
              <a:srgbClr val="0022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2"/>
          <p:cNvSpPr/>
          <p:nvPr/>
        </p:nvSpPr>
        <p:spPr>
          <a:xfrm rot="5400000">
            <a:off x="2292623" y="-1685335"/>
            <a:ext cx="261072" cy="4297681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rgbClr val="002D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2"/>
          <p:cNvSpPr txBox="1"/>
          <p:nvPr/>
        </p:nvSpPr>
        <p:spPr>
          <a:xfrm>
            <a:off x="2113568" y="65204"/>
            <a:ext cx="61918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200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6"/>
          <p:cNvSpPr txBox="1">
            <a:spLocks noGrp="1"/>
          </p:cNvSpPr>
          <p:nvPr>
            <p:ph type="title"/>
          </p:nvPr>
        </p:nvSpPr>
        <p:spPr>
          <a:xfrm>
            <a:off x="311726" y="413457"/>
            <a:ext cx="37065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>
                <a:solidFill>
                  <a:schemeClr val="lt1"/>
                </a:solidFill>
              </a:rPr>
              <a:t>Problem 3</a:t>
            </a:r>
            <a:endParaRPr dirty="0"/>
          </a:p>
        </p:txBody>
      </p:sp>
      <p:sp>
        <p:nvSpPr>
          <p:cNvPr id="438" name="Google Shape;43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439" name="Google Shape;439;p46"/>
          <p:cNvSpPr txBox="1">
            <a:spLocks noGrp="1"/>
          </p:cNvSpPr>
          <p:nvPr>
            <p:ph type="body" idx="2"/>
          </p:nvPr>
        </p:nvSpPr>
        <p:spPr>
          <a:xfrm>
            <a:off x="311726" y="1147059"/>
            <a:ext cx="3706499" cy="217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turtle.xcor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400" dirty="0"/>
              <a:t> returns the turtles current x-coordinate.</a:t>
            </a:r>
            <a:endParaRPr dirty="0"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400" dirty="0"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turtle.ycor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lang="en-US" sz="1400" dirty="0"/>
              <a:t>returns the turtles current y-coordinate.</a:t>
            </a:r>
            <a:endParaRPr dirty="0"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400" dirty="0"/>
          </a:p>
          <a:p>
            <a:pPr marL="14605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 dirty="0"/>
              <a:t>Use these two functions to write a test for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goto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(x, y)</a:t>
            </a:r>
            <a:r>
              <a:rPr lang="en-US" sz="1400" dirty="0"/>
              <a:t>.</a:t>
            </a:r>
            <a:endParaRPr dirty="0"/>
          </a:p>
        </p:txBody>
      </p:sp>
      <p:sp>
        <p:nvSpPr>
          <p:cNvPr id="440" name="Google Shape;440;p46"/>
          <p:cNvSpPr txBox="1">
            <a:spLocks noGrp="1"/>
          </p:cNvSpPr>
          <p:nvPr>
            <p:ph type="body" idx="3"/>
          </p:nvPr>
        </p:nvSpPr>
        <p:spPr>
          <a:xfrm>
            <a:off x="4645025" y="122236"/>
            <a:ext cx="4165600" cy="481012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300"/>
              <a:buNone/>
            </a:pPr>
            <a:endParaRPr/>
          </a:p>
        </p:txBody>
      </p:sp>
      <p:pic>
        <p:nvPicPr>
          <p:cNvPr id="441" name="Google Shape;441;p46" descr="A picture containing drawing, necklace, window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399" y="3323708"/>
            <a:ext cx="1622215" cy="170711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6"/>
          <p:cNvSpPr/>
          <p:nvPr/>
        </p:nvSpPr>
        <p:spPr>
          <a:xfrm>
            <a:off x="2297049" y="3447074"/>
            <a:ext cx="1427741" cy="1065412"/>
          </a:xfrm>
          <a:prstGeom prst="cloudCallout">
            <a:avLst>
              <a:gd name="adj1" fmla="val -112178"/>
              <a:gd name="adj2" fmla="val -42332"/>
            </a:avLst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Should I be here?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569</Words>
  <Application>Microsoft Office PowerPoint</Application>
  <PresentationFormat>On-screen Show (16:9)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</vt:lpstr>
      <vt:lpstr>Merriweather</vt:lpstr>
      <vt:lpstr>Consolas</vt:lpstr>
      <vt:lpstr>Arial</vt:lpstr>
      <vt:lpstr>Courier New</vt:lpstr>
      <vt:lpstr>Paradigm</vt:lpstr>
      <vt:lpstr>Problem Solving Session</vt:lpstr>
      <vt:lpstr>Problem Solving Team Members</vt:lpstr>
      <vt:lpstr>Relative Coordinates</vt:lpstr>
      <vt:lpstr>Problem 1</vt:lpstr>
      <vt:lpstr>Problem 2</vt:lpstr>
      <vt:lpstr>Problem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Khalid Khawaja</cp:lastModifiedBy>
  <cp:revision>6</cp:revision>
  <dcterms:modified xsi:type="dcterms:W3CDTF">2021-09-15T20:10:01Z</dcterms:modified>
</cp:coreProperties>
</file>