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60" r:id="rId5"/>
    <p:sldId id="261"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itchFamily="2" charset="77"/>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9"/>
  </p:normalViewPr>
  <p:slideViewPr>
    <p:cSldViewPr snapToGrid="0">
      <p:cViewPr varScale="1">
        <p:scale>
          <a:sx n="137" d="100"/>
          <a:sy n="137" d="100"/>
        </p:scale>
        <p:origin x="92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222470a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79" name="Google Shape;79;p14"/>
          <p:cNvSpPr txBox="1">
            <a:spLocks noGrp="1"/>
          </p:cNvSpPr>
          <p:nvPr>
            <p:ph type="body" idx="2"/>
          </p:nvPr>
        </p:nvSpPr>
        <p:spPr>
          <a:xfrm>
            <a:off x="5192225" y="1286175"/>
            <a:ext cx="3706500" cy="19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your next homework assignment, you will be writing and submitting multiple, small Python programs. </a:t>
            </a:r>
            <a:endParaRPr dirty="0"/>
          </a:p>
          <a:p>
            <a:pPr marL="0" lvl="0" indent="0" algn="l" rtl="0">
              <a:spcBef>
                <a:spcPts val="1600"/>
              </a:spcBef>
              <a:spcAft>
                <a:spcPts val="1600"/>
              </a:spcAft>
              <a:buNone/>
            </a:pPr>
            <a:r>
              <a:rPr lang="en" dirty="0"/>
              <a:t>Assuming that you are sitting down to begin work on a new computer, list every step that you should perform to complete and submit the first program*.</a:t>
            </a:r>
            <a:endParaRPr dirty="0"/>
          </a:p>
        </p:txBody>
      </p:sp>
      <p:sp>
        <p:nvSpPr>
          <p:cNvPr id="80" name="Google Shape;80;p14"/>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4"/>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Clone the repository</a:t>
            </a:r>
          </a:p>
          <a:p>
            <a:pPr lvl="0" indent="-292100">
              <a:buSzPts val="1000"/>
              <a:buFont typeface="Consolas"/>
              <a:buAutoNum type="arabicPeriod"/>
            </a:pPr>
            <a:r>
              <a:rPr lang="en-US" sz="1000" dirty="0">
                <a:latin typeface="Consolas"/>
                <a:ea typeface="Consolas"/>
                <a:cs typeface="Consolas"/>
                <a:sym typeface="Consolas"/>
              </a:rPr>
              <a:t>Add a file that ends with </a:t>
            </a:r>
            <a:r>
              <a:rPr lang="en-US" sz="1000" dirty="0" err="1">
                <a:latin typeface="Consolas"/>
                <a:ea typeface="Consolas"/>
                <a:cs typeface="Consolas"/>
                <a:sym typeface="Consolas"/>
              </a:rPr>
              <a:t>py</a:t>
            </a:r>
            <a:r>
              <a:rPr lang="en-US" sz="1000" dirty="0">
                <a:latin typeface="Consolas"/>
                <a:ea typeface="Consolas"/>
                <a:cs typeface="Consolas"/>
                <a:sym typeface="Consolas"/>
              </a:rPr>
              <a:t> extensions if not</a:t>
            </a:r>
          </a:p>
          <a:p>
            <a:pPr lvl="0" indent="-292100">
              <a:buSzPts val="1000"/>
              <a:buFont typeface="Consolas"/>
              <a:buAutoNum type="arabicPeriod"/>
            </a:pPr>
            <a:r>
              <a:rPr lang="en-US" sz="1000" dirty="0">
                <a:latin typeface="Consolas"/>
                <a:ea typeface="Consolas"/>
                <a:cs typeface="Consolas"/>
                <a:sym typeface="Consolas"/>
              </a:rPr>
              <a:t>Add code </a:t>
            </a:r>
          </a:p>
          <a:p>
            <a:pPr lvl="0" indent="-292100">
              <a:buSzPts val="1000"/>
              <a:buFont typeface="Consolas"/>
              <a:buAutoNum type="arabicPeriod"/>
            </a:pPr>
            <a:r>
              <a:rPr lang="en-US" sz="1000" dirty="0">
                <a:latin typeface="Consolas"/>
                <a:ea typeface="Consolas"/>
                <a:cs typeface="Consolas"/>
                <a:sym typeface="Consolas"/>
              </a:rPr>
              <a:t>Commit the changes </a:t>
            </a:r>
          </a:p>
          <a:p>
            <a:pPr lvl="0" indent="-292100">
              <a:buSzPts val="1000"/>
              <a:buFont typeface="Consolas"/>
              <a:buAutoNum type="arabicPeriod"/>
            </a:pPr>
            <a:r>
              <a:rPr lang="en-US" sz="1000" dirty="0">
                <a:latin typeface="Consolas"/>
                <a:ea typeface="Consolas"/>
                <a:cs typeface="Consolas"/>
                <a:sym typeface="Consolas"/>
              </a:rPr>
              <a:t>Push</a:t>
            </a:r>
          </a:p>
          <a:p>
            <a:pPr marL="165100" lvl="0" indent="0">
              <a:buSzPts val="1000"/>
              <a:buNone/>
            </a:pPr>
            <a:endParaRPr lang="en-US" sz="1000" dirty="0">
              <a:latin typeface="Consolas"/>
              <a:ea typeface="Consolas"/>
              <a:cs typeface="Consolas"/>
              <a:sym typeface="Consolas"/>
            </a:endParaRPr>
          </a:p>
        </p:txBody>
      </p:sp>
      <p:sp>
        <p:nvSpPr>
          <p:cNvPr id="82" name="Google Shape;82;p14"/>
          <p:cNvSpPr txBox="1">
            <a:spLocks noGrp="1"/>
          </p:cNvSpPr>
          <p:nvPr>
            <p:ph type="body" idx="3"/>
          </p:nvPr>
        </p:nvSpPr>
        <p:spPr>
          <a:xfrm>
            <a:off x="5216775" y="4256852"/>
            <a:ext cx="3706500" cy="6381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i="1"/>
              <a:t>* Obviously you don’t know the specific details of what the program needs to do - just think about the generic steps you need to go through.</a:t>
            </a:r>
            <a:endParaRPr sz="1000" i="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88" name="Google Shape;88;p15"/>
          <p:cNvSpPr txBox="1">
            <a:spLocks noGrp="1"/>
          </p:cNvSpPr>
          <p:nvPr>
            <p:ph type="body" idx="1"/>
          </p:nvPr>
        </p:nvSpPr>
        <p:spPr>
          <a:xfrm>
            <a:off x="45684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nsolas"/>
              <a:buAutoNum type="arabicPeriod"/>
            </a:pPr>
            <a:r>
              <a:rPr lang="en-US" sz="1200" dirty="0">
                <a:latin typeface="Consolas"/>
                <a:ea typeface="Consolas"/>
                <a:cs typeface="Consolas"/>
                <a:sym typeface="Consolas"/>
              </a:rPr>
              <a:t>By terminal </a:t>
            </a:r>
          </a:p>
          <a:p>
            <a:pPr marL="457200" lvl="0" indent="-304800" algn="l" rtl="0">
              <a:spcBef>
                <a:spcPts val="0"/>
              </a:spcBef>
              <a:spcAft>
                <a:spcPts val="0"/>
              </a:spcAft>
              <a:buSzPts val="1200"/>
              <a:buFont typeface="Consolas"/>
              <a:buAutoNum type="arabicPeriod"/>
            </a:pPr>
            <a:r>
              <a:rPr lang="en-US" sz="1200" dirty="0">
                <a:latin typeface="Consolas"/>
                <a:ea typeface="Consolas"/>
                <a:cs typeface="Consolas"/>
                <a:sym typeface="Consolas"/>
              </a:rPr>
              <a:t>By python IDES example, </a:t>
            </a:r>
            <a:r>
              <a:rPr lang="en-US" sz="1200" dirty="0" err="1">
                <a:latin typeface="Consolas"/>
                <a:ea typeface="Consolas"/>
                <a:cs typeface="Consolas"/>
                <a:sym typeface="Consolas"/>
              </a:rPr>
              <a:t>pycharm</a:t>
            </a:r>
            <a:r>
              <a:rPr lang="en-US" sz="1200" dirty="0">
                <a:latin typeface="Consolas"/>
                <a:ea typeface="Consolas"/>
                <a:cs typeface="Consolas"/>
                <a:sym typeface="Consolas"/>
              </a:rPr>
              <a:t> ,</a:t>
            </a:r>
            <a:r>
              <a:rPr lang="en-US" sz="1200" dirty="0" err="1">
                <a:latin typeface="Consolas"/>
                <a:ea typeface="Consolas"/>
                <a:cs typeface="Consolas"/>
                <a:sym typeface="Consolas"/>
              </a:rPr>
              <a:t>vso</a:t>
            </a:r>
            <a:endParaRPr lang="en-US" sz="1200" dirty="0">
              <a:latin typeface="Consolas"/>
              <a:ea typeface="Consolas"/>
              <a:cs typeface="Consolas"/>
              <a:sym typeface="Consolas"/>
            </a:endParaRPr>
          </a:p>
        </p:txBody>
      </p:sp>
      <p:sp>
        <p:nvSpPr>
          <p:cNvPr id="89" name="Google Shape;89;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There are at least 3 different ways to execute a Python program discussed during today’s lecture. List as many as you can remember along with at least one pro and one con for each. </a:t>
            </a:r>
            <a:endParaRPr dirty="0"/>
          </a:p>
          <a:p>
            <a:pPr marL="0" lvl="0" indent="0" algn="l" rtl="0">
              <a:spcBef>
                <a:spcPts val="1600"/>
              </a:spcBef>
              <a:spcAft>
                <a:spcPts val="1600"/>
              </a:spcAft>
              <a:buNone/>
            </a:pPr>
            <a:r>
              <a:rPr lang="en" dirty="0"/>
              <a:t>Indicate which option each team member prefers the most and plans to use during class and/or on their assignments.</a:t>
            </a:r>
            <a:endParaRPr dirty="0"/>
          </a:p>
        </p:txBody>
      </p:sp>
      <p:sp>
        <p:nvSpPr>
          <p:cNvPr id="90" name="Google Shape;9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title"/>
          </p:nvPr>
        </p:nvSpPr>
        <p:spPr>
          <a:xfrm>
            <a:off x="311300" y="19612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06" name="Google Shape;106;p17"/>
          <p:cNvSpPr txBox="1">
            <a:spLocks noGrp="1"/>
          </p:cNvSpPr>
          <p:nvPr>
            <p:ph type="body" idx="2"/>
          </p:nvPr>
        </p:nvSpPr>
        <p:spPr>
          <a:xfrm>
            <a:off x="4879025" y="500925"/>
            <a:ext cx="3954000" cy="4111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US" dirty="0"/>
              <a:t>num = 9</a:t>
            </a:r>
          </a:p>
          <a:p>
            <a:br>
              <a:rPr lang="en-US" dirty="0"/>
            </a:br>
            <a:r>
              <a:rPr lang="en-US" dirty="0"/>
              <a:t>for </a:t>
            </a:r>
            <a:r>
              <a:rPr lang="en-US" dirty="0" err="1"/>
              <a:t>i</a:t>
            </a:r>
            <a:r>
              <a:rPr lang="en-US" dirty="0"/>
              <a:t> in range(1, num+1):</a:t>
            </a:r>
          </a:p>
          <a:p>
            <a:r>
              <a:rPr lang="en-US" dirty="0" err="1"/>
              <a:t>i</a:t>
            </a:r>
            <a:r>
              <a:rPr lang="en-US" dirty="0"/>
              <a:t> = </a:t>
            </a:r>
            <a:r>
              <a:rPr lang="en-US" dirty="0" err="1"/>
              <a:t>i</a:t>
            </a:r>
            <a:r>
              <a:rPr lang="en-US" dirty="0"/>
              <a:t> </a:t>
            </a:r>
          </a:p>
          <a:p>
            <a:r>
              <a:rPr lang="en-US" dirty="0" err="1"/>
              <a:t>i</a:t>
            </a:r>
            <a:r>
              <a:rPr lang="en-US" dirty="0"/>
              <a:t> = </a:t>
            </a:r>
            <a:r>
              <a:rPr lang="en-US" dirty="0" err="1"/>
              <a:t>i</a:t>
            </a:r>
            <a:r>
              <a:rPr lang="en-US" dirty="0"/>
              <a:t> - (num//2 +1)</a:t>
            </a:r>
          </a:p>
          <a:p>
            <a:r>
              <a:rPr lang="en-US" dirty="0"/>
              <a:t>if </a:t>
            </a:r>
            <a:r>
              <a:rPr lang="en-US" dirty="0" err="1"/>
              <a:t>i</a:t>
            </a:r>
            <a:r>
              <a:rPr lang="en-US" dirty="0"/>
              <a:t> &lt; 0:</a:t>
            </a:r>
          </a:p>
          <a:p>
            <a:r>
              <a:rPr lang="en-US" dirty="0" err="1"/>
              <a:t>i</a:t>
            </a:r>
            <a:r>
              <a:rPr lang="en-US" dirty="0"/>
              <a:t> = -</a:t>
            </a:r>
            <a:r>
              <a:rPr lang="en-US" dirty="0" err="1"/>
              <a:t>i</a:t>
            </a:r>
            <a:endParaRPr lang="en-US" dirty="0"/>
          </a:p>
          <a:p>
            <a:r>
              <a:rPr lang="en-US" dirty="0"/>
              <a:t>print(" " * </a:t>
            </a:r>
            <a:r>
              <a:rPr lang="en-US" dirty="0" err="1"/>
              <a:t>i</a:t>
            </a:r>
            <a:r>
              <a:rPr lang="en-US" dirty="0"/>
              <a:t> + "*" * (num - </a:t>
            </a:r>
            <a:r>
              <a:rPr lang="en-US" dirty="0" err="1"/>
              <a:t>i</a:t>
            </a:r>
            <a:r>
              <a:rPr lang="en-US" dirty="0"/>
              <a:t>*2) + " "*</a:t>
            </a:r>
            <a:r>
              <a:rPr lang="en-US" dirty="0" err="1"/>
              <a:t>i</a:t>
            </a:r>
            <a:r>
              <a:rPr lang="en-US" dirty="0"/>
              <a:t>)</a:t>
            </a:r>
          </a:p>
          <a:p>
            <a:br>
              <a:rPr lang="en-US" dirty="0"/>
            </a:br>
            <a:endParaRPr lang="en-US" dirty="0"/>
          </a:p>
          <a:p>
            <a:pPr marL="0" lvl="0" indent="0" algn="l" rtl="0">
              <a:spcBef>
                <a:spcPts val="0"/>
              </a:spcBef>
              <a:spcAft>
                <a:spcPts val="0"/>
              </a:spcAft>
              <a:buNone/>
            </a:pPr>
            <a:endParaRPr dirty="0">
              <a:latin typeface="Consolas"/>
              <a:ea typeface="Consolas"/>
              <a:cs typeface="Consolas"/>
              <a:sym typeface="Consolas"/>
            </a:endParaRPr>
          </a:p>
        </p:txBody>
      </p:sp>
      <p:sp>
        <p:nvSpPr>
          <p:cNvPr id="107" name="Google Shape;107;p17"/>
          <p:cNvSpPr txBox="1">
            <a:spLocks noGrp="1"/>
          </p:cNvSpPr>
          <p:nvPr>
            <p:ph type="body" idx="4294967295"/>
          </p:nvPr>
        </p:nvSpPr>
        <p:spPr>
          <a:xfrm>
            <a:off x="315425" y="981375"/>
            <a:ext cx="37065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Below is an example of a diamond shape printed using only the asterisk (*) character.</a:t>
            </a:r>
            <a:endParaRPr dirty="0">
              <a:solidFill>
                <a:srgbClr val="FFFFFF"/>
              </a:solidFill>
            </a:endParaRPr>
          </a:p>
          <a:p>
            <a:pPr marL="0" lvl="0" indent="0" algn="l" rtl="0">
              <a:spcBef>
                <a:spcPts val="1600"/>
              </a:spcBef>
              <a:spcAft>
                <a:spcPts val="1600"/>
              </a:spcAft>
              <a:buNone/>
            </a:pPr>
            <a:r>
              <a:rPr lang="en" dirty="0">
                <a:solidFill>
                  <a:srgbClr val="FFFFFF"/>
                </a:solidFill>
              </a:rPr>
              <a:t>Choose some other shape and write the code to print it using the character(s) of your choice.</a:t>
            </a:r>
            <a:endParaRPr dirty="0">
              <a:solidFill>
                <a:srgbClr val="FFFFFF"/>
              </a:solidFill>
            </a:endParaRPr>
          </a:p>
        </p:txBody>
      </p:sp>
      <p:sp>
        <p:nvSpPr>
          <p:cNvPr id="108" name="Google Shape;108;p17"/>
          <p:cNvSpPr txBox="1">
            <a:spLocks noGrp="1"/>
          </p:cNvSpPr>
          <p:nvPr>
            <p:ph type="body" idx="4294967295"/>
          </p:nvPr>
        </p:nvSpPr>
        <p:spPr>
          <a:xfrm>
            <a:off x="315425" y="25383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endParaRPr sz="1200" dirty="0">
              <a:solidFill>
                <a:srgbClr val="F1C232"/>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14" name="Google Shape;114;p18"/>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US" sz="1050" dirty="0"/>
              <a:t>"""</a:t>
            </a:r>
          </a:p>
          <a:p>
            <a:r>
              <a:rPr lang="en-US" sz="1050" dirty="0"/>
              <a:t>Enter your home state: NY</a:t>
            </a:r>
          </a:p>
          <a:p>
            <a:r>
              <a:rPr lang="en-US" sz="1050" dirty="0"/>
              <a:t>Enter your home city: West Henrietta</a:t>
            </a:r>
          </a:p>
          <a:p>
            <a:r>
              <a:rPr lang="en-US" sz="1050" dirty="0"/>
              <a:t>Enter your street name: </a:t>
            </a:r>
            <a:r>
              <a:rPr lang="en-US" sz="1050" dirty="0" err="1"/>
              <a:t>Dutchess</a:t>
            </a:r>
            <a:r>
              <a:rPr lang="en-US" sz="1050" dirty="0"/>
              <a:t> Rd.</a:t>
            </a:r>
          </a:p>
          <a:p>
            <a:r>
              <a:rPr lang="en-US" sz="1050" dirty="0"/>
              <a:t>Enter your zip code: 14583</a:t>
            </a:r>
          </a:p>
          <a:p>
            <a:r>
              <a:rPr lang="en-US" sz="1050" dirty="0"/>
              <a:t>Enter your house number: 1347</a:t>
            </a:r>
          </a:p>
          <a:p>
            <a:br>
              <a:rPr lang="en-US" sz="1050" dirty="0"/>
            </a:br>
            <a:r>
              <a:rPr lang="en-US" sz="1050" dirty="0"/>
              <a:t>Your mailing address is:</a:t>
            </a:r>
          </a:p>
          <a:p>
            <a:r>
              <a:rPr lang="en-US" sz="1050" dirty="0"/>
              <a:t>1347 </a:t>
            </a:r>
            <a:r>
              <a:rPr lang="en-US" sz="1050" dirty="0" err="1"/>
              <a:t>Dutchess</a:t>
            </a:r>
            <a:r>
              <a:rPr lang="en-US" sz="1050" dirty="0"/>
              <a:t> Rd.</a:t>
            </a:r>
          </a:p>
          <a:p>
            <a:r>
              <a:rPr lang="en-US" sz="1050" dirty="0"/>
              <a:t>West Henrietta , NY 14583</a:t>
            </a:r>
          </a:p>
          <a:p>
            <a:br>
              <a:rPr lang="en-US" sz="1050" dirty="0"/>
            </a:br>
            <a:br>
              <a:rPr lang="en-US" sz="1050" dirty="0"/>
            </a:br>
            <a:r>
              <a:rPr lang="en-US" sz="1050" dirty="0"/>
              <a:t>"""</a:t>
            </a:r>
          </a:p>
          <a:p>
            <a:r>
              <a:rPr lang="en-US" sz="1050" dirty="0"/>
              <a:t>state = input("Enter your home state: ")</a:t>
            </a:r>
          </a:p>
          <a:p>
            <a:r>
              <a:rPr lang="en-US" sz="1050" dirty="0"/>
              <a:t>city = input("Enter your home city: ")</a:t>
            </a:r>
          </a:p>
          <a:p>
            <a:r>
              <a:rPr lang="en-US" sz="1050" dirty="0"/>
              <a:t>street = str(input("Enter your street name: "))</a:t>
            </a:r>
          </a:p>
          <a:p>
            <a:r>
              <a:rPr lang="en-US" sz="1050" dirty="0"/>
              <a:t>zip = input("Enter your zip code: ")</a:t>
            </a:r>
          </a:p>
          <a:p>
            <a:r>
              <a:rPr lang="en-US" sz="1050" dirty="0"/>
              <a:t>house = input("Enter your house number: ")</a:t>
            </a:r>
          </a:p>
          <a:p>
            <a:r>
              <a:rPr lang="en-US" sz="1050" dirty="0"/>
              <a:t>print("your </a:t>
            </a:r>
            <a:r>
              <a:rPr lang="en-US" sz="1050" dirty="0" err="1"/>
              <a:t>maling</a:t>
            </a:r>
            <a:r>
              <a:rPr lang="en-US" sz="1050" dirty="0"/>
              <a:t> address is: \n "+ house + " " + </a:t>
            </a:r>
          </a:p>
          <a:p>
            <a:r>
              <a:rPr lang="en-US" sz="1050" dirty="0"/>
              <a:t>street + "\n" + city + " , " + state + " " + zip)</a:t>
            </a:r>
          </a:p>
          <a:p>
            <a:pPr marL="0" lvl="0" indent="0" algn="l" rtl="0">
              <a:spcBef>
                <a:spcPts val="0"/>
              </a:spcBef>
              <a:spcAft>
                <a:spcPts val="0"/>
              </a:spcAft>
              <a:buNone/>
            </a:pPr>
            <a:endParaRPr sz="1050" dirty="0">
              <a:latin typeface="Consolas"/>
              <a:ea typeface="Consolas"/>
              <a:cs typeface="Consolas"/>
              <a:sym typeface="Consolas"/>
            </a:endParaRPr>
          </a:p>
        </p:txBody>
      </p:sp>
      <p:sp>
        <p:nvSpPr>
          <p:cNvPr id="115" name="Google Shape;115;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6" name="Google Shape;116;p18"/>
          <p:cNvSpPr txBox="1">
            <a:spLocks noGrp="1"/>
          </p:cNvSpPr>
          <p:nvPr>
            <p:ph type="body" idx="2"/>
          </p:nvPr>
        </p:nvSpPr>
        <p:spPr>
          <a:xfrm>
            <a:off x="5192225" y="1286175"/>
            <a:ext cx="3706500" cy="123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Write the code to prompt the user to enter the two letter abbreviation for their home state (e.g. "NY"), home city, street name, zip code, and house number (in that order). Then print their properly formatted mailing address.</a:t>
            </a:r>
            <a:endParaRPr dirty="0"/>
          </a:p>
        </p:txBody>
      </p:sp>
      <p:sp>
        <p:nvSpPr>
          <p:cNvPr id="117" name="Google Shape;117;p18"/>
          <p:cNvSpPr txBox="1">
            <a:spLocks noGrp="1"/>
          </p:cNvSpPr>
          <p:nvPr>
            <p:ph type="body" idx="2"/>
          </p:nvPr>
        </p:nvSpPr>
        <p:spPr>
          <a:xfrm>
            <a:off x="5160675" y="26802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home state: NY</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home city: West Henrietta</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street name: </a:t>
            </a:r>
            <a:r>
              <a:rPr lang="en" sz="1200" dirty="0" err="1">
                <a:solidFill>
                  <a:srgbClr val="F1C232"/>
                </a:solidFill>
                <a:latin typeface="Consolas"/>
                <a:ea typeface="Consolas"/>
                <a:cs typeface="Consolas"/>
                <a:sym typeface="Consolas"/>
              </a:rPr>
              <a:t>Dutchess</a:t>
            </a:r>
            <a:r>
              <a:rPr lang="en" sz="1200" dirty="0">
                <a:solidFill>
                  <a:srgbClr val="F1C232"/>
                </a:solidFill>
                <a:latin typeface="Consolas"/>
                <a:ea typeface="Consolas"/>
                <a:cs typeface="Consolas"/>
                <a:sym typeface="Consolas"/>
              </a:rPr>
              <a:t> Rd.</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zip code: 14583</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house number: 1347</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Your mailing address is:</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1347 </a:t>
            </a:r>
            <a:r>
              <a:rPr lang="en" sz="1200" dirty="0" err="1">
                <a:solidFill>
                  <a:srgbClr val="F1C232"/>
                </a:solidFill>
                <a:latin typeface="Consolas"/>
                <a:ea typeface="Consolas"/>
                <a:cs typeface="Consolas"/>
                <a:sym typeface="Consolas"/>
              </a:rPr>
              <a:t>Dutchess</a:t>
            </a:r>
            <a:r>
              <a:rPr lang="en" sz="1200" dirty="0">
                <a:solidFill>
                  <a:srgbClr val="F1C232"/>
                </a:solidFill>
                <a:latin typeface="Consolas"/>
                <a:ea typeface="Consolas"/>
                <a:cs typeface="Consolas"/>
                <a:sym typeface="Consolas"/>
              </a:rPr>
              <a:t> Rd.</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West Henrietta , NY 14583</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endParaRPr sz="1200" dirty="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668</Words>
  <Application>Microsoft Macintosh PowerPoint</Application>
  <PresentationFormat>On-screen Show (16:9)</PresentationFormat>
  <Paragraphs>76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Roboto</vt:lpstr>
      <vt:lpstr>Arial</vt:lpstr>
      <vt:lpstr>Consolas</vt:lpstr>
      <vt:lpstr>Merriweather</vt:lpstr>
      <vt:lpstr>Paradigm</vt:lpstr>
      <vt:lpstr>Problem Solving Session</vt:lpstr>
      <vt:lpstr>Problem Solving 1</vt:lpstr>
      <vt:lpstr>Problem Solving 2</vt:lpstr>
      <vt:lpstr>Problem Solving 3</vt:lpstr>
      <vt:lpstr>Problem Solving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HakamTV .</cp:lastModifiedBy>
  <cp:revision>4</cp:revision>
  <dcterms:modified xsi:type="dcterms:W3CDTF">2021-09-16T16:24:15Z</dcterms:modified>
</cp:coreProperties>
</file>