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itchFamily="2" charset="77"/>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37" d="100"/>
          <a:sy n="137"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3396613711"/>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 Hakam-ALAGHA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1</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Init , print , x = y , input , def , </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dirty="0"/>
              <a:t>Files in the file system are organized into a </a:t>
            </a:r>
            <a:r>
              <a:rPr lang="en" b="1" i="1" dirty="0">
                <a:solidFill>
                  <a:srgbClr val="EA9999"/>
                </a:solidFill>
              </a:rPr>
              <a:t>tree structure</a:t>
            </a:r>
            <a:r>
              <a:rPr lang="en" dirty="0"/>
              <a:t>. Visualizing this structure can make finding files and directories more intuitive.</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Assume that each of the following is an absolute path to a file in your file system. Draw the tree that represents the structure in the space on the left.</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Your instructor will determine if you should work digitally, on paper, or on a whiteboard. Use the icons to the left as references.</a:t>
            </a:r>
            <a:endParaRPr dirty="0"/>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C:\Users\Ron\Documents\</a:t>
            </a:r>
            <a:r>
              <a:rPr lang="en" sz="1200" dirty="0" err="1">
                <a:solidFill>
                  <a:srgbClr val="F1C232"/>
                </a:solidFill>
                <a:latin typeface="Consolas"/>
                <a:ea typeface="Consolas"/>
                <a:cs typeface="Consolas"/>
                <a:sym typeface="Consolas"/>
              </a:rPr>
              <a:t>biography.txt</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C:\Users\Ron\</a:t>
            </a:r>
            <a:r>
              <a:rPr lang="en" sz="1200" dirty="0" err="1">
                <a:solidFill>
                  <a:srgbClr val="F1C232"/>
                </a:solidFill>
                <a:latin typeface="Consolas"/>
                <a:ea typeface="Consolas"/>
                <a:cs typeface="Consolas"/>
                <a:sym typeface="Consolas"/>
              </a:rPr>
              <a:t>SoftDevI</a:t>
            </a:r>
            <a:r>
              <a:rPr lang="en" sz="1200" dirty="0">
                <a:solidFill>
                  <a:srgbClr val="F1C232"/>
                </a:solidFill>
                <a:latin typeface="Consolas"/>
                <a:ea typeface="Consolas"/>
                <a:cs typeface="Consolas"/>
                <a:sym typeface="Consolas"/>
              </a:rPr>
              <a:t>\Week01\</a:t>
            </a:r>
            <a:r>
              <a:rPr lang="en" sz="1200" dirty="0" err="1">
                <a:solidFill>
                  <a:srgbClr val="F1C232"/>
                </a:solidFill>
                <a:latin typeface="Consolas"/>
                <a:ea typeface="Consolas"/>
                <a:cs typeface="Consolas"/>
                <a:sym typeface="Consolas"/>
              </a:rPr>
              <a:t>homework.txt</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C:\Users\Harry\</a:t>
            </a:r>
            <a:r>
              <a:rPr lang="en" sz="1200" dirty="0" err="1">
                <a:solidFill>
                  <a:srgbClr val="F1C232"/>
                </a:solidFill>
                <a:latin typeface="Consolas"/>
                <a:ea typeface="Consolas"/>
                <a:cs typeface="Consolas"/>
                <a:sym typeface="Consolas"/>
              </a:rPr>
              <a:t>todo_list.txt</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C:\Program Files\Python\</a:t>
            </a:r>
            <a:r>
              <a:rPr lang="en" sz="1200" dirty="0" err="1">
                <a:solidFill>
                  <a:srgbClr val="F1C232"/>
                </a:solidFill>
                <a:latin typeface="Consolas"/>
                <a:ea typeface="Consolas"/>
                <a:cs typeface="Consolas"/>
                <a:sym typeface="Consolas"/>
              </a:rPr>
              <a:t>python.exe</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C:\Program Files\Git\</a:t>
            </a:r>
            <a:r>
              <a:rPr lang="en" sz="1200" dirty="0" err="1">
                <a:solidFill>
                  <a:srgbClr val="F1C232"/>
                </a:solidFill>
                <a:latin typeface="Consolas"/>
                <a:ea typeface="Consolas"/>
                <a:cs typeface="Consolas"/>
                <a:sym typeface="Consolas"/>
              </a:rPr>
              <a:t>git.exe</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D:\Games\WoW\</a:t>
            </a:r>
            <a:r>
              <a:rPr lang="en" sz="1200" dirty="0" err="1">
                <a:solidFill>
                  <a:srgbClr val="F1C232"/>
                </a:solidFill>
                <a:latin typeface="Consolas"/>
                <a:ea typeface="Consolas"/>
                <a:cs typeface="Consolas"/>
                <a:sym typeface="Consolas"/>
              </a:rPr>
              <a:t>wow.exe</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D:\</a:t>
            </a:r>
            <a:r>
              <a:rPr lang="en" sz="1200" dirty="0" err="1">
                <a:solidFill>
                  <a:srgbClr val="F1C232"/>
                </a:solidFill>
                <a:latin typeface="Consolas"/>
                <a:ea typeface="Consolas"/>
                <a:cs typeface="Consolas"/>
                <a:sym typeface="Consolas"/>
              </a:rPr>
              <a:t>stuff.txt</a:t>
            </a:r>
            <a:endParaRPr sz="1200" dirty="0">
              <a:solidFill>
                <a:srgbClr val="F1C232"/>
              </a:solidFill>
              <a:latin typeface="Consolas"/>
              <a:ea typeface="Consolas"/>
              <a:cs typeface="Consolas"/>
              <a:sym typeface="Consolas"/>
            </a:endParaRPr>
          </a:p>
        </p:txBody>
      </p:sp>
      <p:sp>
        <p:nvSpPr>
          <p:cNvPr id="93" name="Google Shape;93;p15"/>
          <p:cNvSpPr/>
          <p:nvPr/>
        </p:nvSpPr>
        <p:spPr>
          <a:xfrm>
            <a:off x="1061157" y="1004873"/>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C:</a:t>
            </a:r>
            <a:endParaRPr dirty="0">
              <a:latin typeface="Consolas"/>
              <a:ea typeface="Consolas"/>
              <a:cs typeface="Consolas"/>
              <a:sym typeface="Consolas"/>
            </a:endParaRPr>
          </a:p>
        </p:txBody>
      </p:sp>
      <p:sp>
        <p:nvSpPr>
          <p:cNvPr id="94" name="Google Shape;94;p15"/>
          <p:cNvSpPr/>
          <p:nvPr/>
        </p:nvSpPr>
        <p:spPr>
          <a:xfrm>
            <a:off x="1055041" y="1739290"/>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User</a:t>
            </a:r>
            <a:endParaRPr sz="1200" dirty="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2191565" y="181075"/>
            <a:ext cx="502851" cy="363400"/>
          </a:xfrm>
          <a:prstGeom prst="rect">
            <a:avLst/>
          </a:prstGeom>
          <a:noFill/>
          <a:ln>
            <a:noFill/>
          </a:ln>
        </p:spPr>
      </p:pic>
      <p:sp>
        <p:nvSpPr>
          <p:cNvPr id="96" name="Google Shape;96;p15"/>
          <p:cNvSpPr txBox="1"/>
          <p:nvPr/>
        </p:nvSpPr>
        <p:spPr>
          <a:xfrm>
            <a:off x="56191" y="3306618"/>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500" dirty="0">
                <a:solidFill>
                  <a:srgbClr val="FFFFFF"/>
                </a:solidFill>
                <a:latin typeface="Consolas"/>
                <a:ea typeface="Consolas"/>
                <a:cs typeface="Consolas"/>
                <a:sym typeface="Consolas"/>
              </a:rPr>
              <a:t>B</a:t>
            </a:r>
            <a:r>
              <a:rPr lang="en" sz="500" dirty="0" err="1">
                <a:solidFill>
                  <a:srgbClr val="FFFFFF"/>
                </a:solidFill>
                <a:latin typeface="Consolas"/>
                <a:ea typeface="Consolas"/>
                <a:cs typeface="Consolas"/>
                <a:sym typeface="Consolas"/>
              </a:rPr>
              <a:t>iography.txt</a:t>
            </a:r>
            <a:endParaRPr sz="500" dirty="0">
              <a:solidFill>
                <a:srgbClr val="FFFFFF"/>
              </a:solidFill>
              <a:latin typeface="Consolas"/>
              <a:ea typeface="Consolas"/>
              <a:cs typeface="Consolas"/>
              <a:sym typeface="Consolas"/>
            </a:endParaRPr>
          </a:p>
        </p:txBody>
      </p:sp>
      <p:sp>
        <p:nvSpPr>
          <p:cNvPr id="15" name="Google Shape;93;p15">
            <a:extLst>
              <a:ext uri="{FF2B5EF4-FFF2-40B4-BE49-F238E27FC236}">
                <a16:creationId xmlns:a16="http://schemas.microsoft.com/office/drawing/2014/main" id="{03A310FB-6BCB-2E4B-81DE-F8D214258ACB}"/>
              </a:ext>
            </a:extLst>
          </p:cNvPr>
          <p:cNvSpPr/>
          <p:nvPr/>
        </p:nvSpPr>
        <p:spPr>
          <a:xfrm>
            <a:off x="3911623" y="324814"/>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onsolas"/>
                <a:ea typeface="Consolas"/>
                <a:cs typeface="Consolas"/>
                <a:sym typeface="Consolas"/>
              </a:rPr>
              <a:t>D:</a:t>
            </a:r>
            <a:endParaRPr dirty="0">
              <a:latin typeface="Consolas"/>
              <a:ea typeface="Consolas"/>
              <a:cs typeface="Consolas"/>
              <a:sym typeface="Consolas"/>
            </a:endParaRPr>
          </a:p>
        </p:txBody>
      </p:sp>
      <p:sp>
        <p:nvSpPr>
          <p:cNvPr id="16" name="Google Shape;94;p15">
            <a:extLst>
              <a:ext uri="{FF2B5EF4-FFF2-40B4-BE49-F238E27FC236}">
                <a16:creationId xmlns:a16="http://schemas.microsoft.com/office/drawing/2014/main" id="{28F6ADB8-B7AB-0349-8D15-9D16FEA3EB97}"/>
              </a:ext>
            </a:extLst>
          </p:cNvPr>
          <p:cNvSpPr/>
          <p:nvPr/>
        </p:nvSpPr>
        <p:spPr>
          <a:xfrm>
            <a:off x="220357" y="2293733"/>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Ron</a:t>
            </a:r>
            <a:endParaRPr sz="1200" dirty="0">
              <a:latin typeface="Consolas"/>
              <a:ea typeface="Consolas"/>
              <a:cs typeface="Consolas"/>
              <a:sym typeface="Consolas"/>
            </a:endParaRPr>
          </a:p>
        </p:txBody>
      </p:sp>
      <p:sp>
        <p:nvSpPr>
          <p:cNvPr id="17" name="Google Shape;94;p15">
            <a:extLst>
              <a:ext uri="{FF2B5EF4-FFF2-40B4-BE49-F238E27FC236}">
                <a16:creationId xmlns:a16="http://schemas.microsoft.com/office/drawing/2014/main" id="{0488C110-2878-4C44-B549-FDC9AB08BA6E}"/>
              </a:ext>
            </a:extLst>
          </p:cNvPr>
          <p:cNvSpPr/>
          <p:nvPr/>
        </p:nvSpPr>
        <p:spPr>
          <a:xfrm>
            <a:off x="39091" y="2827392"/>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latin typeface="Consolas"/>
                <a:ea typeface="Consolas"/>
                <a:cs typeface="Consolas"/>
                <a:sym typeface="Consolas"/>
              </a:rPr>
              <a:t>Documents</a:t>
            </a:r>
            <a:endParaRPr sz="800" dirty="0">
              <a:latin typeface="Consolas"/>
              <a:ea typeface="Consolas"/>
              <a:cs typeface="Consolas"/>
              <a:sym typeface="Consolas"/>
            </a:endParaRPr>
          </a:p>
        </p:txBody>
      </p:sp>
      <p:sp>
        <p:nvSpPr>
          <p:cNvPr id="18" name="Google Shape;94;p15">
            <a:extLst>
              <a:ext uri="{FF2B5EF4-FFF2-40B4-BE49-F238E27FC236}">
                <a16:creationId xmlns:a16="http://schemas.microsoft.com/office/drawing/2014/main" id="{44BA7AEA-76A4-6C47-966E-41F583C028AE}"/>
              </a:ext>
            </a:extLst>
          </p:cNvPr>
          <p:cNvSpPr/>
          <p:nvPr/>
        </p:nvSpPr>
        <p:spPr>
          <a:xfrm>
            <a:off x="955179" y="2836450"/>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err="1">
                <a:latin typeface="Consolas"/>
                <a:ea typeface="Consolas"/>
                <a:cs typeface="Consolas"/>
                <a:sym typeface="Consolas"/>
              </a:rPr>
              <a:t>SoftDevI</a:t>
            </a:r>
            <a:endParaRPr sz="700" dirty="0">
              <a:latin typeface="Consolas"/>
              <a:ea typeface="Consolas"/>
              <a:cs typeface="Consolas"/>
              <a:sym typeface="Consolas"/>
            </a:endParaRPr>
          </a:p>
        </p:txBody>
      </p:sp>
      <p:sp>
        <p:nvSpPr>
          <p:cNvPr id="19" name="Google Shape;94;p15">
            <a:extLst>
              <a:ext uri="{FF2B5EF4-FFF2-40B4-BE49-F238E27FC236}">
                <a16:creationId xmlns:a16="http://schemas.microsoft.com/office/drawing/2014/main" id="{31FB0082-36E8-5944-BB2F-766EA24C845E}"/>
              </a:ext>
            </a:extLst>
          </p:cNvPr>
          <p:cNvSpPr/>
          <p:nvPr/>
        </p:nvSpPr>
        <p:spPr>
          <a:xfrm>
            <a:off x="2823966" y="231386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lvl="1" algn="ctr"/>
            <a:r>
              <a:rPr lang="en" sz="1200" dirty="0">
                <a:latin typeface="Consolas"/>
                <a:ea typeface="Consolas"/>
                <a:cs typeface="Consolas"/>
                <a:sym typeface="Consolas"/>
              </a:rPr>
              <a:t>Program Files</a:t>
            </a:r>
            <a:endParaRPr sz="1200" dirty="0">
              <a:latin typeface="Consolas"/>
              <a:ea typeface="Consolas"/>
              <a:cs typeface="Consolas"/>
              <a:sym typeface="Consolas"/>
            </a:endParaRPr>
          </a:p>
        </p:txBody>
      </p:sp>
      <p:sp>
        <p:nvSpPr>
          <p:cNvPr id="20" name="Google Shape;94;p15">
            <a:extLst>
              <a:ext uri="{FF2B5EF4-FFF2-40B4-BE49-F238E27FC236}">
                <a16:creationId xmlns:a16="http://schemas.microsoft.com/office/drawing/2014/main" id="{46DCC52B-87D4-2D49-BB19-DDB7F8AEDD7E}"/>
              </a:ext>
            </a:extLst>
          </p:cNvPr>
          <p:cNvSpPr/>
          <p:nvPr/>
        </p:nvSpPr>
        <p:spPr>
          <a:xfrm>
            <a:off x="2645637" y="285400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python</a:t>
            </a:r>
          </a:p>
        </p:txBody>
      </p:sp>
      <p:sp>
        <p:nvSpPr>
          <p:cNvPr id="21" name="Google Shape;94;p15">
            <a:extLst>
              <a:ext uri="{FF2B5EF4-FFF2-40B4-BE49-F238E27FC236}">
                <a16:creationId xmlns:a16="http://schemas.microsoft.com/office/drawing/2014/main" id="{6624DA9A-B028-DC4C-A123-2C3B0781ADF2}"/>
              </a:ext>
            </a:extLst>
          </p:cNvPr>
          <p:cNvSpPr/>
          <p:nvPr/>
        </p:nvSpPr>
        <p:spPr>
          <a:xfrm>
            <a:off x="1061157" y="231386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Harry</a:t>
            </a:r>
            <a:endParaRPr sz="1200" dirty="0">
              <a:latin typeface="Consolas"/>
              <a:ea typeface="Consolas"/>
              <a:cs typeface="Consolas"/>
              <a:sym typeface="Consolas"/>
            </a:endParaRPr>
          </a:p>
        </p:txBody>
      </p:sp>
      <p:sp>
        <p:nvSpPr>
          <p:cNvPr id="22" name="Google Shape;94;p15">
            <a:extLst>
              <a:ext uri="{FF2B5EF4-FFF2-40B4-BE49-F238E27FC236}">
                <a16:creationId xmlns:a16="http://schemas.microsoft.com/office/drawing/2014/main" id="{B9EC4A6B-600C-E348-B533-A4FA02068C10}"/>
              </a:ext>
            </a:extLst>
          </p:cNvPr>
          <p:cNvSpPr/>
          <p:nvPr/>
        </p:nvSpPr>
        <p:spPr>
          <a:xfrm>
            <a:off x="3745734" y="2836450"/>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Git</a:t>
            </a:r>
            <a:endParaRPr sz="1200" dirty="0">
              <a:latin typeface="Consolas"/>
              <a:ea typeface="Consolas"/>
              <a:cs typeface="Consolas"/>
              <a:sym typeface="Consolas"/>
            </a:endParaRPr>
          </a:p>
        </p:txBody>
      </p:sp>
      <p:sp>
        <p:nvSpPr>
          <p:cNvPr id="25" name="Google Shape;96;p15">
            <a:extLst>
              <a:ext uri="{FF2B5EF4-FFF2-40B4-BE49-F238E27FC236}">
                <a16:creationId xmlns:a16="http://schemas.microsoft.com/office/drawing/2014/main" id="{D5695326-1981-754D-8547-570C18B8996F}"/>
              </a:ext>
            </a:extLst>
          </p:cNvPr>
          <p:cNvSpPr txBox="1"/>
          <p:nvPr/>
        </p:nvSpPr>
        <p:spPr>
          <a:xfrm>
            <a:off x="914099" y="380596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err="1">
                <a:solidFill>
                  <a:srgbClr val="FFFFFF"/>
                </a:solidFill>
                <a:latin typeface="Consolas"/>
                <a:ea typeface="Consolas"/>
                <a:cs typeface="Consolas"/>
                <a:sym typeface="Consolas"/>
              </a:rPr>
              <a:t>Homework.exe</a:t>
            </a:r>
            <a:endParaRPr sz="800" dirty="0">
              <a:solidFill>
                <a:srgbClr val="FFFFFF"/>
              </a:solidFill>
              <a:latin typeface="Consolas"/>
              <a:ea typeface="Consolas"/>
              <a:cs typeface="Consolas"/>
              <a:sym typeface="Consolas"/>
            </a:endParaRPr>
          </a:p>
        </p:txBody>
      </p:sp>
      <p:sp>
        <p:nvSpPr>
          <p:cNvPr id="26" name="Google Shape;96;p15">
            <a:extLst>
              <a:ext uri="{FF2B5EF4-FFF2-40B4-BE49-F238E27FC236}">
                <a16:creationId xmlns:a16="http://schemas.microsoft.com/office/drawing/2014/main" id="{27147F46-16C7-C040-9F4F-0B18C254F73C}"/>
              </a:ext>
            </a:extLst>
          </p:cNvPr>
          <p:cNvSpPr txBox="1"/>
          <p:nvPr/>
        </p:nvSpPr>
        <p:spPr>
          <a:xfrm>
            <a:off x="3691666" y="3434268"/>
            <a:ext cx="778500" cy="2937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err="1">
                <a:solidFill>
                  <a:srgbClr val="FFFFFF"/>
                </a:solidFill>
                <a:latin typeface="Consolas"/>
                <a:ea typeface="Consolas"/>
                <a:cs typeface="Consolas"/>
                <a:sym typeface="Consolas"/>
              </a:rPr>
              <a:t>Git.exe</a:t>
            </a:r>
            <a:endParaRPr sz="800" dirty="0">
              <a:solidFill>
                <a:srgbClr val="FFFFFF"/>
              </a:solidFill>
              <a:latin typeface="Consolas"/>
              <a:ea typeface="Consolas"/>
              <a:cs typeface="Consolas"/>
              <a:sym typeface="Consolas"/>
            </a:endParaRPr>
          </a:p>
        </p:txBody>
      </p:sp>
      <p:sp>
        <p:nvSpPr>
          <p:cNvPr id="27" name="Google Shape;96;p15">
            <a:extLst>
              <a:ext uri="{FF2B5EF4-FFF2-40B4-BE49-F238E27FC236}">
                <a16:creationId xmlns:a16="http://schemas.microsoft.com/office/drawing/2014/main" id="{62CC0A35-2FF9-CA4E-9AFC-50F44DEDBBF0}"/>
              </a:ext>
            </a:extLst>
          </p:cNvPr>
          <p:cNvSpPr txBox="1"/>
          <p:nvPr/>
        </p:nvSpPr>
        <p:spPr>
          <a:xfrm>
            <a:off x="1819667" y="2888438"/>
            <a:ext cx="705477" cy="232654"/>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dirty="0">
                <a:solidFill>
                  <a:srgbClr val="FFFFFF"/>
                </a:solidFill>
                <a:latin typeface="Consolas"/>
                <a:ea typeface="Consolas"/>
                <a:cs typeface="Consolas"/>
                <a:sym typeface="Consolas"/>
              </a:rPr>
              <a:t>T</a:t>
            </a:r>
            <a:r>
              <a:rPr lang="en" sz="600" dirty="0" err="1">
                <a:solidFill>
                  <a:srgbClr val="FFFFFF"/>
                </a:solidFill>
                <a:latin typeface="Consolas"/>
                <a:ea typeface="Consolas"/>
                <a:cs typeface="Consolas"/>
                <a:sym typeface="Consolas"/>
              </a:rPr>
              <a:t>odo.list.exe</a:t>
            </a:r>
            <a:endParaRPr sz="600" dirty="0">
              <a:solidFill>
                <a:srgbClr val="FFFFFF"/>
              </a:solidFill>
              <a:latin typeface="Consolas"/>
              <a:ea typeface="Consolas"/>
              <a:cs typeface="Consolas"/>
              <a:sym typeface="Consolas"/>
            </a:endParaRPr>
          </a:p>
        </p:txBody>
      </p:sp>
      <p:sp>
        <p:nvSpPr>
          <p:cNvPr id="28" name="Google Shape;96;p15">
            <a:extLst>
              <a:ext uri="{FF2B5EF4-FFF2-40B4-BE49-F238E27FC236}">
                <a16:creationId xmlns:a16="http://schemas.microsoft.com/office/drawing/2014/main" id="{5A311EBE-711C-9942-8C7D-DDF91D1FBC17}"/>
              </a:ext>
            </a:extLst>
          </p:cNvPr>
          <p:cNvSpPr txBox="1"/>
          <p:nvPr/>
        </p:nvSpPr>
        <p:spPr>
          <a:xfrm>
            <a:off x="2602731" y="3417820"/>
            <a:ext cx="778500" cy="2937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 dirty="0" err="1">
                <a:solidFill>
                  <a:srgbClr val="FFFFFF"/>
                </a:solidFill>
                <a:latin typeface="Consolas"/>
                <a:ea typeface="Consolas"/>
                <a:cs typeface="Consolas"/>
                <a:sym typeface="Consolas"/>
              </a:rPr>
              <a:t>Python</a:t>
            </a:r>
            <a:r>
              <a:rPr lang="en-US" dirty="0" err="1">
                <a:solidFill>
                  <a:srgbClr val="FFFFFF"/>
                </a:solidFill>
                <a:latin typeface="Consolas"/>
                <a:ea typeface="Consolas"/>
                <a:cs typeface="Consolas"/>
                <a:sym typeface="Consolas"/>
              </a:rPr>
              <a:t>.</a:t>
            </a:r>
            <a:r>
              <a:rPr lang="en-US" sz="800" dirty="0" err="1">
                <a:solidFill>
                  <a:srgbClr val="FFFFFF"/>
                </a:solidFill>
                <a:latin typeface="Consolas"/>
                <a:ea typeface="Consolas"/>
                <a:cs typeface="Consolas"/>
                <a:sym typeface="Consolas"/>
              </a:rPr>
              <a:t>exe</a:t>
            </a:r>
            <a:endParaRPr sz="800" dirty="0">
              <a:solidFill>
                <a:srgbClr val="FFFFFF"/>
              </a:solidFill>
              <a:latin typeface="Consolas"/>
              <a:ea typeface="Consolas"/>
              <a:cs typeface="Consolas"/>
              <a:sym typeface="Consolas"/>
            </a:endParaRPr>
          </a:p>
        </p:txBody>
      </p:sp>
      <p:sp>
        <p:nvSpPr>
          <p:cNvPr id="31" name="Google Shape;94;p15">
            <a:extLst>
              <a:ext uri="{FF2B5EF4-FFF2-40B4-BE49-F238E27FC236}">
                <a16:creationId xmlns:a16="http://schemas.microsoft.com/office/drawing/2014/main" id="{EA9AF0D4-D79E-6B40-9A07-9F2C04872A17}"/>
              </a:ext>
            </a:extLst>
          </p:cNvPr>
          <p:cNvSpPr/>
          <p:nvPr/>
        </p:nvSpPr>
        <p:spPr>
          <a:xfrm>
            <a:off x="906232" y="3297131"/>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tx1"/>
                </a:solidFill>
                <a:latin typeface="Consolas"/>
                <a:ea typeface="Consolas"/>
                <a:cs typeface="Consolas"/>
                <a:sym typeface="Consolas"/>
              </a:rPr>
              <a:t>Week01</a:t>
            </a:r>
            <a:endParaRPr sz="700" dirty="0">
              <a:solidFill>
                <a:schemeClr val="tx1"/>
              </a:solidFill>
              <a:latin typeface="Consolas"/>
              <a:ea typeface="Consolas"/>
              <a:cs typeface="Consolas"/>
              <a:sym typeface="Consolas"/>
            </a:endParaRPr>
          </a:p>
        </p:txBody>
      </p:sp>
      <p:cxnSp>
        <p:nvCxnSpPr>
          <p:cNvPr id="10" name="Straight Connector 9">
            <a:extLst>
              <a:ext uri="{FF2B5EF4-FFF2-40B4-BE49-F238E27FC236}">
                <a16:creationId xmlns:a16="http://schemas.microsoft.com/office/drawing/2014/main" id="{85717C31-EB59-E547-8849-044A40CAB14F}"/>
              </a:ext>
            </a:extLst>
          </p:cNvPr>
          <p:cNvCxnSpPr>
            <a:cxnSpLocks/>
            <a:endCxn id="16" idx="0"/>
          </p:cNvCxnSpPr>
          <p:nvPr/>
        </p:nvCxnSpPr>
        <p:spPr>
          <a:xfrm flipH="1">
            <a:off x="626707" y="2032990"/>
            <a:ext cx="434452" cy="26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5B5412-2993-354B-B741-0FE8173E6863}"/>
              </a:ext>
            </a:extLst>
          </p:cNvPr>
          <p:cNvCxnSpPr>
            <a:cxnSpLocks/>
            <a:stCxn id="16" idx="2"/>
            <a:endCxn id="17" idx="0"/>
          </p:cNvCxnSpPr>
          <p:nvPr/>
        </p:nvCxnSpPr>
        <p:spPr>
          <a:xfrm flipH="1">
            <a:off x="445441" y="2587433"/>
            <a:ext cx="181266" cy="239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68A072-EB2E-9C42-B141-85550398D979}"/>
              </a:ext>
            </a:extLst>
          </p:cNvPr>
          <p:cNvCxnSpPr>
            <a:cxnSpLocks/>
            <a:endCxn id="18" idx="0"/>
          </p:cNvCxnSpPr>
          <p:nvPr/>
        </p:nvCxnSpPr>
        <p:spPr>
          <a:xfrm>
            <a:off x="834691" y="2621321"/>
            <a:ext cx="526838" cy="215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297A-A2B9-0C4A-A100-D673B9CF6B0B}"/>
              </a:ext>
            </a:extLst>
          </p:cNvPr>
          <p:cNvCxnSpPr>
            <a:stCxn id="17" idx="2"/>
          </p:cNvCxnSpPr>
          <p:nvPr/>
        </p:nvCxnSpPr>
        <p:spPr>
          <a:xfrm flipH="1">
            <a:off x="364808" y="3121092"/>
            <a:ext cx="80633" cy="176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96287A2-8741-4F4E-AE3B-03CCA6A9462C}"/>
              </a:ext>
            </a:extLst>
          </p:cNvPr>
          <p:cNvCxnSpPr/>
          <p:nvPr/>
        </p:nvCxnSpPr>
        <p:spPr>
          <a:xfrm>
            <a:off x="1181841" y="3137122"/>
            <a:ext cx="0" cy="10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33D094-AC32-374E-BD1A-3DEFBCA391C6}"/>
              </a:ext>
            </a:extLst>
          </p:cNvPr>
          <p:cNvCxnSpPr>
            <a:stCxn id="31" idx="2"/>
            <a:endCxn id="25" idx="0"/>
          </p:cNvCxnSpPr>
          <p:nvPr/>
        </p:nvCxnSpPr>
        <p:spPr>
          <a:xfrm flipH="1">
            <a:off x="1303349" y="3590831"/>
            <a:ext cx="9233" cy="215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A07D59-E9BB-5243-8563-37A56C7C0025}"/>
              </a:ext>
            </a:extLst>
          </p:cNvPr>
          <p:cNvCxnSpPr>
            <a:cxnSpLocks/>
            <a:stCxn id="93" idx="4"/>
          </p:cNvCxnSpPr>
          <p:nvPr/>
        </p:nvCxnSpPr>
        <p:spPr>
          <a:xfrm>
            <a:off x="1564007" y="1204461"/>
            <a:ext cx="1259959" cy="113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70226A2-19BB-AF4E-8A05-51B6AF42177A}"/>
              </a:ext>
            </a:extLst>
          </p:cNvPr>
          <p:cNvCxnSpPr>
            <a:cxnSpLocks/>
          </p:cNvCxnSpPr>
          <p:nvPr/>
        </p:nvCxnSpPr>
        <p:spPr>
          <a:xfrm>
            <a:off x="3356484" y="2542750"/>
            <a:ext cx="433598" cy="311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BAD3E87-E4F3-564A-956D-82BEC9453DA3}"/>
              </a:ext>
            </a:extLst>
          </p:cNvPr>
          <p:cNvCxnSpPr>
            <a:cxnSpLocks/>
            <a:stCxn id="20" idx="0"/>
          </p:cNvCxnSpPr>
          <p:nvPr/>
        </p:nvCxnSpPr>
        <p:spPr>
          <a:xfrm flipV="1">
            <a:off x="3051987" y="2610466"/>
            <a:ext cx="16668" cy="243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3BAF97-3881-6441-8C43-133804F3F907}"/>
              </a:ext>
            </a:extLst>
          </p:cNvPr>
          <p:cNvCxnSpPr>
            <a:cxnSpLocks/>
          </p:cNvCxnSpPr>
          <p:nvPr/>
        </p:nvCxnSpPr>
        <p:spPr>
          <a:xfrm>
            <a:off x="3976577" y="3147704"/>
            <a:ext cx="0" cy="222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C5C7AA1-3CA4-A44E-A50F-F4DBE7049443}"/>
              </a:ext>
            </a:extLst>
          </p:cNvPr>
          <p:cNvCxnSpPr>
            <a:cxnSpLocks/>
          </p:cNvCxnSpPr>
          <p:nvPr/>
        </p:nvCxnSpPr>
        <p:spPr>
          <a:xfrm>
            <a:off x="2939588" y="3198371"/>
            <a:ext cx="6034" cy="246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4ECBEFB-DBFF-4843-AA5E-89C753CEB762}"/>
              </a:ext>
            </a:extLst>
          </p:cNvPr>
          <p:cNvCxnSpPr>
            <a:cxnSpLocks/>
          </p:cNvCxnSpPr>
          <p:nvPr/>
        </p:nvCxnSpPr>
        <p:spPr>
          <a:xfrm>
            <a:off x="1873857" y="2520075"/>
            <a:ext cx="176165" cy="307317"/>
          </a:xfrm>
          <a:prstGeom prst="line">
            <a:avLst/>
          </a:prstGeom>
        </p:spPr>
        <p:style>
          <a:lnRef idx="1">
            <a:schemeClr val="accent1"/>
          </a:lnRef>
          <a:fillRef idx="0">
            <a:schemeClr val="accent1"/>
          </a:fillRef>
          <a:effectRef idx="0">
            <a:schemeClr val="accent1"/>
          </a:effectRef>
          <a:fontRef idx="minor">
            <a:schemeClr val="tx1"/>
          </a:fontRef>
        </p:style>
      </p:cxnSp>
      <p:sp>
        <p:nvSpPr>
          <p:cNvPr id="61" name="Google Shape;94;p15">
            <a:extLst>
              <a:ext uri="{FF2B5EF4-FFF2-40B4-BE49-F238E27FC236}">
                <a16:creationId xmlns:a16="http://schemas.microsoft.com/office/drawing/2014/main" id="{9EE02A1F-FECF-354A-939D-E7C8E01E2BD6}"/>
              </a:ext>
            </a:extLst>
          </p:cNvPr>
          <p:cNvSpPr/>
          <p:nvPr/>
        </p:nvSpPr>
        <p:spPr>
          <a:xfrm>
            <a:off x="4051186" y="1442022"/>
            <a:ext cx="726574"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WoW</a:t>
            </a:r>
          </a:p>
        </p:txBody>
      </p:sp>
      <p:cxnSp>
        <p:nvCxnSpPr>
          <p:cNvPr id="66" name="Straight Connector 65">
            <a:extLst>
              <a:ext uri="{FF2B5EF4-FFF2-40B4-BE49-F238E27FC236}">
                <a16:creationId xmlns:a16="http://schemas.microsoft.com/office/drawing/2014/main" id="{3152D671-0677-484F-98EA-12B4D19064FB}"/>
              </a:ext>
            </a:extLst>
          </p:cNvPr>
          <p:cNvCxnSpPr>
            <a:cxnSpLocks/>
            <a:stCxn id="93" idx="1"/>
          </p:cNvCxnSpPr>
          <p:nvPr/>
        </p:nvCxnSpPr>
        <p:spPr>
          <a:xfrm flipV="1">
            <a:off x="1312582" y="524403"/>
            <a:ext cx="948336" cy="480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D4672D-3DB9-D74A-8E60-0FEFFFBE4959}"/>
              </a:ext>
            </a:extLst>
          </p:cNvPr>
          <p:cNvCxnSpPr>
            <a:cxnSpLocks/>
            <a:stCxn id="95" idx="3"/>
            <a:endCxn id="15" idx="2"/>
          </p:cNvCxnSpPr>
          <p:nvPr/>
        </p:nvCxnSpPr>
        <p:spPr>
          <a:xfrm>
            <a:off x="2694416" y="362775"/>
            <a:ext cx="1217207" cy="161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BDE85C-A39F-D242-B858-D8B1736AED31}"/>
              </a:ext>
            </a:extLst>
          </p:cNvPr>
          <p:cNvCxnSpPr>
            <a:cxnSpLocks/>
            <a:endCxn id="74" idx="0"/>
          </p:cNvCxnSpPr>
          <p:nvPr/>
        </p:nvCxnSpPr>
        <p:spPr>
          <a:xfrm flipH="1">
            <a:off x="3356484" y="664922"/>
            <a:ext cx="650208" cy="695139"/>
          </a:xfrm>
          <a:prstGeom prst="line">
            <a:avLst/>
          </a:prstGeom>
        </p:spPr>
        <p:style>
          <a:lnRef idx="1">
            <a:schemeClr val="accent1"/>
          </a:lnRef>
          <a:fillRef idx="0">
            <a:schemeClr val="accent1"/>
          </a:fillRef>
          <a:effectRef idx="0">
            <a:schemeClr val="accent1"/>
          </a:effectRef>
          <a:fontRef idx="minor">
            <a:schemeClr val="tx1"/>
          </a:fontRef>
        </p:style>
      </p:cxnSp>
      <p:sp>
        <p:nvSpPr>
          <p:cNvPr id="74" name="Google Shape;96;p15">
            <a:extLst>
              <a:ext uri="{FF2B5EF4-FFF2-40B4-BE49-F238E27FC236}">
                <a16:creationId xmlns:a16="http://schemas.microsoft.com/office/drawing/2014/main" id="{B5CD1869-EF3D-AF43-91E0-C80784D6431F}"/>
              </a:ext>
            </a:extLst>
          </p:cNvPr>
          <p:cNvSpPr txBox="1"/>
          <p:nvPr/>
        </p:nvSpPr>
        <p:spPr>
          <a:xfrm>
            <a:off x="2967234" y="1360061"/>
            <a:ext cx="778500" cy="2937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err="1">
                <a:solidFill>
                  <a:srgbClr val="FFFFFF"/>
                </a:solidFill>
                <a:latin typeface="Consolas"/>
                <a:ea typeface="Consolas"/>
                <a:cs typeface="Consolas"/>
                <a:sym typeface="Consolas"/>
              </a:rPr>
              <a:t>Stuff.txt</a:t>
            </a:r>
            <a:endParaRPr sz="800" dirty="0">
              <a:solidFill>
                <a:srgbClr val="FFFFFF"/>
              </a:solidFill>
              <a:latin typeface="Consolas"/>
              <a:ea typeface="Consolas"/>
              <a:cs typeface="Consolas"/>
              <a:sym typeface="Consolas"/>
            </a:endParaRPr>
          </a:p>
        </p:txBody>
      </p:sp>
      <p:sp>
        <p:nvSpPr>
          <p:cNvPr id="76" name="Google Shape;94;p15">
            <a:extLst>
              <a:ext uri="{FF2B5EF4-FFF2-40B4-BE49-F238E27FC236}">
                <a16:creationId xmlns:a16="http://schemas.microsoft.com/office/drawing/2014/main" id="{EBFB66B7-EE1E-DE45-89E7-0AD7973382EE}"/>
              </a:ext>
            </a:extLst>
          </p:cNvPr>
          <p:cNvSpPr/>
          <p:nvPr/>
        </p:nvSpPr>
        <p:spPr>
          <a:xfrm>
            <a:off x="4080916" y="963803"/>
            <a:ext cx="726574"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Games</a:t>
            </a:r>
          </a:p>
        </p:txBody>
      </p:sp>
      <p:cxnSp>
        <p:nvCxnSpPr>
          <p:cNvPr id="77" name="Straight Connector 76">
            <a:extLst>
              <a:ext uri="{FF2B5EF4-FFF2-40B4-BE49-F238E27FC236}">
                <a16:creationId xmlns:a16="http://schemas.microsoft.com/office/drawing/2014/main" id="{C84170DE-11CB-2645-9712-B610901F83D1}"/>
              </a:ext>
            </a:extLst>
          </p:cNvPr>
          <p:cNvCxnSpPr>
            <a:cxnSpLocks/>
          </p:cNvCxnSpPr>
          <p:nvPr/>
        </p:nvCxnSpPr>
        <p:spPr>
          <a:xfrm>
            <a:off x="4291274" y="707822"/>
            <a:ext cx="48974" cy="238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F68C8E-4935-4A44-8BD7-8F348010115D}"/>
              </a:ext>
            </a:extLst>
          </p:cNvPr>
          <p:cNvCxnSpPr>
            <a:cxnSpLocks/>
          </p:cNvCxnSpPr>
          <p:nvPr/>
        </p:nvCxnSpPr>
        <p:spPr>
          <a:xfrm>
            <a:off x="4379496" y="1741954"/>
            <a:ext cx="6034" cy="246780"/>
          </a:xfrm>
          <a:prstGeom prst="line">
            <a:avLst/>
          </a:prstGeom>
        </p:spPr>
        <p:style>
          <a:lnRef idx="1">
            <a:schemeClr val="accent1"/>
          </a:lnRef>
          <a:fillRef idx="0">
            <a:schemeClr val="accent1"/>
          </a:fillRef>
          <a:effectRef idx="0">
            <a:schemeClr val="accent1"/>
          </a:effectRef>
          <a:fontRef idx="minor">
            <a:schemeClr val="tx1"/>
          </a:fontRef>
        </p:style>
      </p:cxnSp>
      <p:sp>
        <p:nvSpPr>
          <p:cNvPr id="81" name="Google Shape;96;p15">
            <a:extLst>
              <a:ext uri="{FF2B5EF4-FFF2-40B4-BE49-F238E27FC236}">
                <a16:creationId xmlns:a16="http://schemas.microsoft.com/office/drawing/2014/main" id="{E9F6CDB2-D932-F443-9742-FF00EB46E115}"/>
              </a:ext>
            </a:extLst>
          </p:cNvPr>
          <p:cNvSpPr txBox="1"/>
          <p:nvPr/>
        </p:nvSpPr>
        <p:spPr>
          <a:xfrm>
            <a:off x="3979972" y="1984690"/>
            <a:ext cx="778500" cy="2937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err="1">
                <a:solidFill>
                  <a:srgbClr val="FFFFFF"/>
                </a:solidFill>
                <a:latin typeface="Consolas"/>
                <a:ea typeface="Consolas"/>
                <a:cs typeface="Consolas"/>
                <a:sym typeface="Consolas"/>
              </a:rPr>
              <a:t>wow.exe</a:t>
            </a:r>
            <a:endParaRPr sz="800" dirty="0">
              <a:solidFill>
                <a:srgbClr val="FFFFFF"/>
              </a:solidFill>
              <a:latin typeface="Consolas"/>
              <a:ea typeface="Consolas"/>
              <a:cs typeface="Consolas"/>
              <a:sym typeface="Consolas"/>
            </a:endParaRPr>
          </a:p>
        </p:txBody>
      </p:sp>
      <p:cxnSp>
        <p:nvCxnSpPr>
          <p:cNvPr id="83" name="Straight Connector 82">
            <a:extLst>
              <a:ext uri="{FF2B5EF4-FFF2-40B4-BE49-F238E27FC236}">
                <a16:creationId xmlns:a16="http://schemas.microsoft.com/office/drawing/2014/main" id="{8940CA46-B7CC-4C43-8711-E421456E051B}"/>
              </a:ext>
            </a:extLst>
          </p:cNvPr>
          <p:cNvCxnSpPr>
            <a:cxnSpLocks/>
            <a:stCxn id="93" idx="3"/>
            <a:endCxn id="94" idx="0"/>
          </p:cNvCxnSpPr>
          <p:nvPr/>
        </p:nvCxnSpPr>
        <p:spPr>
          <a:xfrm>
            <a:off x="1312582" y="1404048"/>
            <a:ext cx="148809" cy="335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75C9D91-B2B0-224D-AC17-30292210896B}"/>
              </a:ext>
            </a:extLst>
          </p:cNvPr>
          <p:cNvCxnSpPr>
            <a:cxnSpLocks/>
            <a:stCxn id="76" idx="2"/>
            <a:endCxn id="61" idx="0"/>
          </p:cNvCxnSpPr>
          <p:nvPr/>
        </p:nvCxnSpPr>
        <p:spPr>
          <a:xfrm flipH="1">
            <a:off x="4414473" y="1257503"/>
            <a:ext cx="29730" cy="18451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a:t>
            </a:r>
            <a:r>
              <a:rPr lang="en" dirty="0" err="1">
                <a:latin typeface="Consolas"/>
                <a:ea typeface="Consolas"/>
                <a:cs typeface="Consolas"/>
                <a:sym typeface="Consolas"/>
              </a:rPr>
              <a:t>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a:t>
            </a:r>
            <a:r>
              <a:rPr lang="en" dirty="0" err="1">
                <a:latin typeface="Consolas"/>
                <a:ea typeface="Consolas"/>
                <a:cs typeface="Consolas"/>
                <a:sym typeface="Consolas"/>
              </a:rPr>
              <a:t>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a:t>
            </a:r>
            <a:r>
              <a:rPr lang="en" dirty="0" err="1">
                <a:latin typeface="Consolas"/>
                <a:ea typeface="Consolas"/>
                <a:cs typeface="Consolas"/>
                <a:sym typeface="Consolas"/>
              </a:rPr>
              <a:t>new_file.txt</a:t>
            </a:r>
            <a:r>
              <a:rPr lang="en" dirty="0">
                <a:latin typeface="Consolas"/>
                <a:ea typeface="Consolas"/>
                <a:cs typeface="Consolas"/>
                <a:sym typeface="Consolas"/>
              </a:rPr>
              <a: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1165731159"/>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a:t>
                      </a:r>
                      <a:r>
                        <a:rPr lang="en-US" dirty="0"/>
                        <a:t>C</a:t>
                      </a:r>
                      <a:r>
                        <a:rPr lang="en" dirty="0" err="1"/>
                        <a:t>reating</a:t>
                      </a:r>
                      <a:r>
                        <a:rPr lang="en" dirty="0"/>
                        <a:t> new file called </a:t>
                      </a:r>
                      <a:r>
                        <a:rPr lang="en" dirty="0" err="1"/>
                        <a:t>new_file.txt</a:t>
                      </a:r>
                      <a:endParaRPr lang="en"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a:t>
                      </a:r>
                      <a:r>
                        <a:rPr lang="en-US" dirty="0"/>
                        <a:t>A</a:t>
                      </a:r>
                      <a:r>
                        <a:rPr lang="en" dirty="0"/>
                        <a:t>dd the change to the staging area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a:t>
                      </a:r>
                      <a:r>
                        <a:rPr lang="en-US" dirty="0"/>
                        <a:t>C</a:t>
                      </a:r>
                      <a:r>
                        <a:rPr lang="en" dirty="0" err="1"/>
                        <a:t>ommit</a:t>
                      </a:r>
                      <a:r>
                        <a:rPr lang="en" dirty="0"/>
                        <a:t> on local branch with comment adding a new file adding the file to local reposit</a:t>
                      </a:r>
                      <a:r>
                        <a:rPr lang="en-US" dirty="0"/>
                        <a:t>o</a:t>
                      </a:r>
                      <a:r>
                        <a:rPr lang="en" dirty="0" err="1"/>
                        <a:t>ry</a:t>
                      </a:r>
                      <a:r>
                        <a:rPr lang="en" dirty="0"/>
                        <a: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a:t>
                      </a:r>
                      <a:r>
                        <a:rPr lang="en-US" dirty="0"/>
                        <a:t>G</a:t>
                      </a:r>
                      <a:r>
                        <a:rPr lang="en" dirty="0"/>
                        <a:t>it push will push to the changes to the remote </a:t>
                      </a:r>
                      <a:r>
                        <a:rPr lang="en-US" dirty="0"/>
                        <a:t>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a:t>
                      </a:r>
                      <a:r>
                        <a:rPr lang="en-US" dirty="0"/>
                        <a:t>W</a:t>
                      </a:r>
                      <a:r>
                        <a:rPr lang="en" dirty="0"/>
                        <a:t>ill text to the </a:t>
                      </a:r>
                      <a:r>
                        <a:rPr lang="en" dirty="0" err="1"/>
                        <a:t>new_file.txt</a:t>
                      </a:r>
                      <a:r>
                        <a:rPr lang="en" dirty="0"/>
                        <a: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Proper use of version control means understanding </a:t>
            </a:r>
            <a:r>
              <a:rPr lang="en" sz="1200" b="1" i="1" dirty="0"/>
              <a:t>why</a:t>
            </a:r>
            <a:r>
              <a:rPr lang="en" sz="1200" dirty="0"/>
              <a:t> we use it and not just memorizing </a:t>
            </a:r>
            <a:r>
              <a:rPr lang="en" sz="1200" b="1" i="1" dirty="0"/>
              <a:t>how</a:t>
            </a:r>
            <a:r>
              <a:rPr lang="en" sz="1200" b="1" dirty="0"/>
              <a:t> </a:t>
            </a:r>
            <a:r>
              <a:rPr lang="en" sz="1200" dirty="0"/>
              <a:t>to use it.</a:t>
            </a:r>
            <a:endParaRPr sz="1200" dirty="0"/>
          </a:p>
          <a:p>
            <a:pPr marL="0" lvl="0" indent="0" algn="l" rtl="0">
              <a:spcBef>
                <a:spcPts val="1600"/>
              </a:spcBef>
              <a:spcAft>
                <a:spcPts val="0"/>
              </a:spcAft>
              <a:buNone/>
            </a:pPr>
            <a:r>
              <a:rPr lang="en" sz="1200" dirty="0"/>
              <a:t>Discuss the following questions with your team, and type or write your answers in the space on the right.</a:t>
            </a:r>
            <a:endParaRPr sz="1200" dirty="0"/>
          </a:p>
          <a:p>
            <a:pPr marL="457200" lvl="0" indent="-304800" algn="l" rtl="0">
              <a:spcBef>
                <a:spcPts val="1600"/>
              </a:spcBef>
              <a:spcAft>
                <a:spcPts val="0"/>
              </a:spcAft>
              <a:buSzPts val="1200"/>
              <a:buAutoNum type="arabicPeriod"/>
            </a:pPr>
            <a:r>
              <a:rPr lang="en" sz="1200" dirty="0"/>
              <a:t>Why do you think that it is a good idea to check the status before staging files?</a:t>
            </a:r>
            <a:endParaRPr sz="1200" dirty="0"/>
          </a:p>
          <a:p>
            <a:pPr marL="457200" lvl="0" indent="-304800" algn="l" rtl="0">
              <a:spcBef>
                <a:spcPts val="1000"/>
              </a:spcBef>
              <a:spcAft>
                <a:spcPts val="0"/>
              </a:spcAft>
              <a:buSzPts val="1200"/>
              <a:buAutoNum type="arabicPeriod"/>
            </a:pPr>
            <a:r>
              <a:rPr lang="en" sz="1200" dirty="0"/>
              <a:t>When starting a brand new assignment, what is the first thing you should do, and why?</a:t>
            </a:r>
            <a:endParaRPr sz="1200" dirty="0"/>
          </a:p>
          <a:p>
            <a:pPr marL="457200" lvl="0" indent="-304800" algn="l" rtl="0">
              <a:spcBef>
                <a:spcPts val="1000"/>
              </a:spcBef>
              <a:spcAft>
                <a:spcPts val="0"/>
              </a:spcAft>
              <a:buSzPts val="1200"/>
              <a:buAutoNum type="arabicPeriod"/>
            </a:pPr>
            <a:r>
              <a:rPr lang="en" sz="1200" dirty="0">
                <a:solidFill>
                  <a:schemeClr val="lt1"/>
                </a:solidFill>
              </a:rPr>
              <a:t>What is the last thing that you should do before taking a break from working?</a:t>
            </a:r>
            <a:endParaRPr sz="1200" dirty="0"/>
          </a:p>
          <a:p>
            <a:pPr marL="457200" lvl="0" indent="-304800" algn="l" rtl="0">
              <a:spcBef>
                <a:spcPts val="1000"/>
              </a:spcBef>
              <a:spcAft>
                <a:spcPts val="1000"/>
              </a:spcAft>
              <a:buSzPts val="1200"/>
              <a:buAutoNum type="arabicPeriod"/>
            </a:pPr>
            <a:r>
              <a:rPr lang="en" sz="1200" dirty="0"/>
              <a:t>Assume that you are getting back to work on a different computer. What is the first thing you should do?</a:t>
            </a:r>
            <a:endParaRPr sz="1200" dirty="0"/>
          </a:p>
        </p:txBody>
      </p:sp>
      <p:graphicFrame>
        <p:nvGraphicFramePr>
          <p:cNvPr id="112" name="Google Shape;112;p17"/>
          <p:cNvGraphicFramePr/>
          <p:nvPr>
            <p:extLst>
              <p:ext uri="{D42A27DB-BD31-4B8C-83A1-F6EECF244321}">
                <p14:modId xmlns:p14="http://schemas.microsoft.com/office/powerpoint/2010/main" val="2649580969"/>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a:t>
                      </a:r>
                      <a:r>
                        <a:rPr lang="en-US" dirty="0"/>
                        <a:t>T</a:t>
                      </a:r>
                      <a:r>
                        <a:rPr lang="en" dirty="0"/>
                        <a:t>o avoid any problems of overwriting and adding a log that something  you changed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a:t>
                      </a:r>
                      <a:r>
                        <a:rPr lang="en-US" dirty="0"/>
                        <a:t>P</a:t>
                      </a:r>
                      <a:r>
                        <a:rPr lang="en" dirty="0" err="1"/>
                        <a:t>lan</a:t>
                      </a:r>
                      <a:r>
                        <a:rPr lang="en" dirty="0"/>
                        <a:t> the work and </a:t>
                      </a:r>
                      <a:r>
                        <a:rPr lang="en" dirty="0" err="1"/>
                        <a:t>createing</a:t>
                      </a:r>
                      <a:r>
                        <a:rPr lang="en" dirty="0"/>
                        <a:t>  tasks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a:t>
                      </a:r>
                      <a:r>
                        <a:rPr lang="en-US" dirty="0"/>
                        <a:t>C</a:t>
                      </a:r>
                      <a:r>
                        <a:rPr lang="en" dirty="0" err="1"/>
                        <a:t>ommit</a:t>
                      </a:r>
                      <a:r>
                        <a:rPr lang="en" dirty="0"/>
                        <a:t> the work</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US" dirty="0"/>
                        <a:t>C</a:t>
                      </a:r>
                      <a:r>
                        <a:rPr lang="en" dirty="0"/>
                        <a:t>lone the reposit</a:t>
                      </a:r>
                      <a:r>
                        <a:rPr lang="en-US" dirty="0"/>
                        <a:t>o</a:t>
                      </a:r>
                      <a:r>
                        <a:rPr lang="en" dirty="0" err="1"/>
                        <a:t>ry</a:t>
                      </a:r>
                      <a:r>
                        <a:rPr lang="en" dirty="0"/>
                        <a: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847</Words>
  <Application>Microsoft Macintosh PowerPoint</Application>
  <PresentationFormat>On-screen Show (16:9)</PresentationFormat>
  <Paragraphs>104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HakamTV .</cp:lastModifiedBy>
  <cp:revision>6</cp:revision>
  <dcterms:modified xsi:type="dcterms:W3CDTF">2021-09-16T15:29:35Z</dcterms:modified>
</cp:coreProperties>
</file>