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  <p:embeddedFont>
      <p:font typeface="Nunito Medium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44" Type="http://schemas.openxmlformats.org/officeDocument/2006/relationships/font" Target="fonts/MavenPro-bold.fntdata"/><Relationship Id="rId21" Type="http://schemas.openxmlformats.org/officeDocument/2006/relationships/slide" Target="slides/slide16.xml"/><Relationship Id="rId43" Type="http://schemas.openxmlformats.org/officeDocument/2006/relationships/font" Target="fonts/MavenPro-regular.fntdata"/><Relationship Id="rId24" Type="http://schemas.openxmlformats.org/officeDocument/2006/relationships/slide" Target="slides/slide19.xml"/><Relationship Id="rId46" Type="http://schemas.openxmlformats.org/officeDocument/2006/relationships/font" Target="fonts/NunitoMedium-bold.fntdata"/><Relationship Id="rId23" Type="http://schemas.openxmlformats.org/officeDocument/2006/relationships/slide" Target="slides/slide18.xml"/><Relationship Id="rId45" Type="http://schemas.openxmlformats.org/officeDocument/2006/relationships/font" Target="fonts/Nuni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NunitoMedium-boldItalic.fntdata"/><Relationship Id="rId25" Type="http://schemas.openxmlformats.org/officeDocument/2006/relationships/slide" Target="slides/slide20.xml"/><Relationship Id="rId47" Type="http://schemas.openxmlformats.org/officeDocument/2006/relationships/font" Target="fonts/NunitoMedium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bc93d596d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bc93d596d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bc93d596d6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bc93d596d6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c93d596d6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bc93d596d6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bc93d596d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bc93d596d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bd73c7fc9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bd73c7fc9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bc93d596d6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bc93d596d6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bc93d596d6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bc93d596d6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bc93d596d6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bc93d596d6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bc93d596d6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bc93d596d6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bc93d596d6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bc93d596d6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bc93d596d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bc93d596d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bc93d596d6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bc93d596d6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bc93d596d6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bc93d596d6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c93d596d6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bc93d596d6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bc93d596d6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bc93d596d6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bc93d596d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bc93d596d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bd6bf0b1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bd6bf0b1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bd6bf0b13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bd6bf0b13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bd73c7fc9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bd73c7fc9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bd6bf0b1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bd6bf0b1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bc93d596d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bc93d596d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bd73c7fc9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bd73c7fc9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bce7e027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bce7e027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bce7e027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bce7e027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bce7e0273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bce7e0273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bce7e0273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bce7e0273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bc93d596d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bc93d596d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bc93d596d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bc93d596d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bc93d596d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bc93d596d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c93d596d6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bc93d596d6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bc93d596d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bc93d596d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bc93d596d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bc93d596d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urworldindata.org/grapher/prevalence-of-bipolar-disorder-in-males-vs-females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urworldindata.org/grapher/suicide-rates-vs-prevalence-of-depression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hyperlink" Target="https://www.un.org/development/desa/dpad/wp-content/uploads/sites/45/WESP2022_ANNEX.pd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urworldindata.org/grapher/prevalence-of-depression-males-vs-femal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urworldindata.org/grapher/prevalence-of-depression-males-vs-females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urworldindata.org/grapher/prevalence-of-depression-by-age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urworldindata.org/grapher/prevalence-of-anxiety-disorders-males-vs-females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urworldindata.org/grapher/prevalence-of-schizophrenia-in-males-vs-females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412600" y="3137450"/>
            <a:ext cx="42555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Medium"/>
                <a:ea typeface="Nunito Medium"/>
                <a:cs typeface="Nunito Medium"/>
                <a:sym typeface="Nunito Medium"/>
              </a:rPr>
              <a:t>Team: </a:t>
            </a:r>
            <a:r>
              <a:rPr b="1" lang="en">
                <a:solidFill>
                  <a:schemeClr val="lt2"/>
                </a:solidFill>
              </a:rPr>
              <a:t>D&amp;S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Nunito Medium"/>
                <a:ea typeface="Nunito Medium"/>
                <a:cs typeface="Nunito Medium"/>
                <a:sym typeface="Nunito Medium"/>
              </a:rPr>
              <a:t>Team Members: </a:t>
            </a:r>
            <a:endParaRPr>
              <a:solidFill>
                <a:schemeClr val="lt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Medium"/>
              <a:buChar char="●"/>
            </a:pPr>
            <a:r>
              <a:rPr lang="en">
                <a:solidFill>
                  <a:schemeClr val="lt2"/>
                </a:solidFill>
                <a:latin typeface="Nunito Medium"/>
                <a:ea typeface="Nunito Medium"/>
                <a:cs typeface="Nunito Medium"/>
                <a:sym typeface="Nunito Medium"/>
              </a:rPr>
              <a:t>Hakan Erdem - 150200313</a:t>
            </a:r>
            <a:endParaRPr>
              <a:solidFill>
                <a:schemeClr val="lt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Medium"/>
              <a:buChar char="●"/>
            </a:pPr>
            <a:r>
              <a:rPr lang="en">
                <a:solidFill>
                  <a:schemeClr val="lt2"/>
                </a:solidFill>
                <a:latin typeface="Nunito Medium"/>
                <a:ea typeface="Nunito Medium"/>
                <a:cs typeface="Nunito Medium"/>
                <a:sym typeface="Nunito Medium"/>
              </a:rPr>
              <a:t>Doruk Üzgün - 150200311</a:t>
            </a:r>
            <a:endParaRPr>
              <a:solidFill>
                <a:schemeClr val="lt2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cxnSp>
        <p:nvCxnSpPr>
          <p:cNvPr id="278" name="Google Shape;278;p13"/>
          <p:cNvCxnSpPr/>
          <p:nvPr/>
        </p:nvCxnSpPr>
        <p:spPr>
          <a:xfrm>
            <a:off x="412600" y="1463550"/>
            <a:ext cx="4620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13"/>
          <p:cNvSpPr txBox="1"/>
          <p:nvPr/>
        </p:nvSpPr>
        <p:spPr>
          <a:xfrm>
            <a:off x="412600" y="663150"/>
            <a:ext cx="46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YZV 211 Project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412600" y="1463550"/>
            <a:ext cx="4728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Society and Depression Analysis with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5273488" y="1703900"/>
            <a:ext cx="3225900" cy="22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From 1990 to 2019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Prevalence in males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Prevalence in females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Population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Rates are in percent (%)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345" name="Google Shape;345;p22"/>
          <p:cNvSpPr txBox="1"/>
          <p:nvPr/>
        </p:nvSpPr>
        <p:spPr>
          <a:xfrm>
            <a:off x="5535088" y="4323075"/>
            <a:ext cx="27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Source: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Bipolar Disorder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2"/>
          <p:cNvSpPr txBox="1"/>
          <p:nvPr>
            <p:ph type="title"/>
          </p:nvPr>
        </p:nvSpPr>
        <p:spPr>
          <a:xfrm>
            <a:off x="1162125" y="653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Prevalence of Bipolar Disorder by gender</a:t>
            </a:r>
            <a:endParaRPr sz="2500">
              <a:solidFill>
                <a:schemeClr val="lt2"/>
              </a:solidFill>
            </a:endParaRPr>
          </a:p>
        </p:txBody>
      </p:sp>
      <p:pic>
        <p:nvPicPr>
          <p:cNvPr id="347" name="Google Shape;3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75" y="1536925"/>
            <a:ext cx="4510677" cy="31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162125" y="653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Suicide Rates vs. Prevalence of Depression</a:t>
            </a:r>
            <a:endParaRPr sz="2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353" name="Google Shape;353;p23"/>
          <p:cNvSpPr txBox="1"/>
          <p:nvPr>
            <p:ph idx="1" type="body"/>
          </p:nvPr>
        </p:nvSpPr>
        <p:spPr>
          <a:xfrm>
            <a:off x="620775" y="1804925"/>
            <a:ext cx="3225900" cy="22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From 1990 to 2019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Suicide rates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Depression rates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Population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Rates are in per 100.000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354" name="Google Shape;354;p23"/>
          <p:cNvSpPr txBox="1"/>
          <p:nvPr/>
        </p:nvSpPr>
        <p:spPr>
          <a:xfrm>
            <a:off x="882375" y="4413225"/>
            <a:ext cx="27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Source: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Suicide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4625" y="1503825"/>
            <a:ext cx="4684824" cy="31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40">
                <a:solidFill>
                  <a:schemeClr val="lt2"/>
                </a:solidFill>
              </a:rPr>
              <a:t>EDA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889725" y="1674000"/>
            <a:ext cx="61521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●"/>
            </a:pPr>
            <a:r>
              <a:rPr lang="en" sz="2000">
                <a:solidFill>
                  <a:schemeClr val="accent4"/>
                </a:solidFill>
              </a:rPr>
              <a:t>Load Datasets</a:t>
            </a:r>
            <a:endParaRPr sz="2000">
              <a:solidFill>
                <a:schemeClr val="accent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●"/>
            </a:pPr>
            <a:r>
              <a:rPr lang="en" sz="2000">
                <a:solidFill>
                  <a:schemeClr val="accent4"/>
                </a:solidFill>
              </a:rPr>
              <a:t>Clean the data</a:t>
            </a:r>
            <a:endParaRPr sz="2000">
              <a:solidFill>
                <a:schemeClr val="accent4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○"/>
            </a:pPr>
            <a:r>
              <a:rPr lang="en" sz="2000">
                <a:solidFill>
                  <a:schemeClr val="accent4"/>
                </a:solidFill>
              </a:rPr>
              <a:t>Drop columns that have mainly null values</a:t>
            </a:r>
            <a:endParaRPr sz="2000">
              <a:solidFill>
                <a:schemeClr val="accent4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○"/>
            </a:pPr>
            <a:r>
              <a:rPr lang="en" sz="2000">
                <a:solidFill>
                  <a:schemeClr val="accent4"/>
                </a:solidFill>
              </a:rPr>
              <a:t>Merge the datasets</a:t>
            </a:r>
            <a:endParaRPr sz="2000">
              <a:solidFill>
                <a:schemeClr val="accent4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○"/>
            </a:pPr>
            <a:r>
              <a:rPr lang="en" sz="2000">
                <a:solidFill>
                  <a:schemeClr val="accent4"/>
                </a:solidFill>
              </a:rPr>
              <a:t>Rename Columns</a:t>
            </a:r>
            <a:endParaRPr sz="2000">
              <a:solidFill>
                <a:schemeClr val="accent4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○"/>
            </a:pPr>
            <a:r>
              <a:rPr lang="en" sz="2000">
                <a:solidFill>
                  <a:schemeClr val="accent4"/>
                </a:solidFill>
              </a:rPr>
              <a:t>Arrange Column Order</a:t>
            </a:r>
            <a:endParaRPr sz="2000">
              <a:solidFill>
                <a:schemeClr val="accent4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●"/>
            </a:pPr>
            <a:r>
              <a:rPr lang="en" sz="2000">
                <a:solidFill>
                  <a:schemeClr val="accent4"/>
                </a:solidFill>
              </a:rPr>
              <a:t>Analyze Final Result</a:t>
            </a:r>
            <a:endParaRPr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75" y="1432000"/>
            <a:ext cx="8304451" cy="29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5"/>
          <p:cNvSpPr/>
          <p:nvPr/>
        </p:nvSpPr>
        <p:spPr>
          <a:xfrm>
            <a:off x="7111425" y="1787075"/>
            <a:ext cx="15378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5"/>
          <p:cNvSpPr txBox="1"/>
          <p:nvPr/>
        </p:nvSpPr>
        <p:spPr>
          <a:xfrm>
            <a:off x="7220770" y="1761425"/>
            <a:ext cx="131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Loading Data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9" name="Google Shape;369;p25"/>
          <p:cNvCxnSpPr>
            <a:endCxn id="367" idx="1"/>
          </p:cNvCxnSpPr>
          <p:nvPr/>
        </p:nvCxnSpPr>
        <p:spPr>
          <a:xfrm>
            <a:off x="6392325" y="1928825"/>
            <a:ext cx="719100" cy="3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0" name="Google Shape;370;p25"/>
          <p:cNvSpPr/>
          <p:nvPr/>
        </p:nvSpPr>
        <p:spPr>
          <a:xfrm>
            <a:off x="2549025" y="2553800"/>
            <a:ext cx="18855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"/>
          <p:cNvSpPr txBox="1"/>
          <p:nvPr/>
        </p:nvSpPr>
        <p:spPr>
          <a:xfrm>
            <a:off x="2658375" y="2528150"/>
            <a:ext cx="17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Merging Datasets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2" name="Google Shape;372;p25"/>
          <p:cNvCxnSpPr>
            <a:endCxn id="371" idx="2"/>
          </p:cNvCxnSpPr>
          <p:nvPr/>
        </p:nvCxnSpPr>
        <p:spPr>
          <a:xfrm flipH="1" rot="10800000">
            <a:off x="2796225" y="2928350"/>
            <a:ext cx="750300" cy="1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73" name="Google Shape;373;p25"/>
          <p:cNvSpPr/>
          <p:nvPr/>
        </p:nvSpPr>
        <p:spPr>
          <a:xfrm>
            <a:off x="4434675" y="4522125"/>
            <a:ext cx="36942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"/>
          <p:cNvSpPr txBox="1"/>
          <p:nvPr/>
        </p:nvSpPr>
        <p:spPr>
          <a:xfrm>
            <a:off x="4544033" y="4496475"/>
            <a:ext cx="34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Dropping Cols with Mainly Null Values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75" name="Google Shape;375;p25"/>
          <p:cNvCxnSpPr>
            <a:stCxn id="373" idx="1"/>
          </p:cNvCxnSpPr>
          <p:nvPr/>
        </p:nvCxnSpPr>
        <p:spPr>
          <a:xfrm rot="10800000">
            <a:off x="3864075" y="4217175"/>
            <a:ext cx="570600" cy="47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25"/>
          <p:cNvSpPr txBox="1"/>
          <p:nvPr>
            <p:ph type="title"/>
          </p:nvPr>
        </p:nvSpPr>
        <p:spPr>
          <a:xfrm>
            <a:off x="451050" y="186825"/>
            <a:ext cx="30882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EDA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/>
          <p:nvPr>
            <p:ph type="title"/>
          </p:nvPr>
        </p:nvSpPr>
        <p:spPr>
          <a:xfrm>
            <a:off x="451050" y="186825"/>
            <a:ext cx="3088200" cy="8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EDA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382" name="Google Shape;3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88" y="1119175"/>
            <a:ext cx="8053013" cy="35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6"/>
          <p:cNvSpPr/>
          <p:nvPr/>
        </p:nvSpPr>
        <p:spPr>
          <a:xfrm>
            <a:off x="6591250" y="2033925"/>
            <a:ext cx="18792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 txBox="1"/>
          <p:nvPr/>
        </p:nvSpPr>
        <p:spPr>
          <a:xfrm>
            <a:off x="6637150" y="2008275"/>
            <a:ext cx="18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Renaming Columns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5" name="Google Shape;385;p26"/>
          <p:cNvCxnSpPr>
            <a:endCxn id="384" idx="2"/>
          </p:cNvCxnSpPr>
          <p:nvPr/>
        </p:nvCxnSpPr>
        <p:spPr>
          <a:xfrm flipH="1" rot="10800000">
            <a:off x="6796600" y="2408475"/>
            <a:ext cx="757200" cy="336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86" name="Google Shape;386;p26"/>
          <p:cNvSpPr/>
          <p:nvPr/>
        </p:nvSpPr>
        <p:spPr>
          <a:xfrm>
            <a:off x="4712050" y="4217200"/>
            <a:ext cx="2319600" cy="34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6"/>
          <p:cNvSpPr txBox="1"/>
          <p:nvPr/>
        </p:nvSpPr>
        <p:spPr>
          <a:xfrm>
            <a:off x="4737250" y="4191550"/>
            <a:ext cx="23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Arranging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Column Order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88" name="Google Shape;388;p26"/>
          <p:cNvCxnSpPr>
            <a:endCxn id="386" idx="1"/>
          </p:cNvCxnSpPr>
          <p:nvPr/>
        </p:nvCxnSpPr>
        <p:spPr>
          <a:xfrm flipH="1" rot="10800000">
            <a:off x="3643750" y="4391650"/>
            <a:ext cx="1068300" cy="14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/>
          <p:nvPr>
            <p:ph type="title"/>
          </p:nvPr>
        </p:nvSpPr>
        <p:spPr>
          <a:xfrm>
            <a:off x="567525" y="284125"/>
            <a:ext cx="5857800" cy="7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EDA - Final Dataset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394" name="Google Shape;3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38" y="1264075"/>
            <a:ext cx="8292337" cy="35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Research Questions</a:t>
            </a:r>
            <a:endParaRPr sz="4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 txBox="1"/>
          <p:nvPr>
            <p:ph idx="1" type="body"/>
          </p:nvPr>
        </p:nvSpPr>
        <p:spPr>
          <a:xfrm>
            <a:off x="1056750" y="1597875"/>
            <a:ext cx="7030500" cy="29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AutoNum type="arabicPeriod"/>
            </a:pPr>
            <a:r>
              <a:rPr lang="en" sz="1600">
                <a:solidFill>
                  <a:schemeClr val="accent4"/>
                </a:solidFill>
              </a:rPr>
              <a:t>What is the distribution of depression among the age groups?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AutoNum type="arabicPeriod"/>
            </a:pPr>
            <a:r>
              <a:rPr lang="en" sz="1600">
                <a:solidFill>
                  <a:schemeClr val="accent4"/>
                </a:solidFill>
              </a:rPr>
              <a:t>Which countries have the most and the least depression rates?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AutoNum type="arabicPeriod"/>
            </a:pPr>
            <a:r>
              <a:rPr lang="en" sz="1600">
                <a:solidFill>
                  <a:schemeClr val="accent4"/>
                </a:solidFill>
              </a:rPr>
              <a:t>Is there a correlation between depression and other mental disorders?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AutoNum type="arabicPeriod"/>
            </a:pPr>
            <a:r>
              <a:rPr lang="en" sz="1600">
                <a:solidFill>
                  <a:schemeClr val="accent4"/>
                </a:solidFill>
              </a:rPr>
              <a:t>Is there a relation between countries’ development levels and depression rate? If there is, what is it?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AutoNum type="arabicPeriod"/>
            </a:pPr>
            <a:r>
              <a:rPr lang="en" sz="1600">
                <a:solidFill>
                  <a:schemeClr val="accent4"/>
                </a:solidFill>
              </a:rPr>
              <a:t>Is there an increase in depression throughout the years?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AutoNum type="arabicPeriod"/>
            </a:pPr>
            <a:r>
              <a:rPr lang="en" sz="1600">
                <a:solidFill>
                  <a:schemeClr val="accent4"/>
                </a:solidFill>
              </a:rPr>
              <a:t>Does an increase in rate of depression of a country cause an increase in the suicide rate of a country?</a:t>
            </a:r>
            <a:endParaRPr sz="1600">
              <a:solidFill>
                <a:schemeClr val="accent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AutoNum type="arabicPeriod"/>
            </a:pPr>
            <a:r>
              <a:rPr lang="en" sz="1600">
                <a:solidFill>
                  <a:schemeClr val="accent4"/>
                </a:solidFill>
              </a:rPr>
              <a:t>Are women more prone to be depressed than men or vice versa? (Hyphothesis Testing will be applied)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What is the distribution of depression among the age groups?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591" y="1597875"/>
            <a:ext cx="6918811" cy="282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9"/>
          <p:cNvSpPr txBox="1"/>
          <p:nvPr/>
        </p:nvSpPr>
        <p:spPr>
          <a:xfrm>
            <a:off x="1261800" y="4486950"/>
            <a:ext cx="66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Middle and high age groups have greater depression rates.</a:t>
            </a:r>
            <a:endParaRPr b="1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Which countries have the most and the least depression rates?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413" name="Google Shape;4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925" y="1597875"/>
            <a:ext cx="653426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Is there a correlation between depression and other mental disorders?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19" name="Google Shape;419;p31"/>
          <p:cNvSpPr txBox="1"/>
          <p:nvPr/>
        </p:nvSpPr>
        <p:spPr>
          <a:xfrm>
            <a:off x="362350" y="2059300"/>
            <a:ext cx="301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Anxiety - Depression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Schizophrenia - Depression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Bipolar - Anxiety !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0" name="Google Shape;4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125" y="1652350"/>
            <a:ext cx="5463648" cy="3084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2091775" y="537475"/>
            <a:ext cx="3146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Hakan Erdem</a:t>
            </a:r>
            <a:endParaRPr>
              <a:solidFill>
                <a:schemeClr val="lt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1</a:t>
            </a:r>
            <a:r>
              <a:rPr lang="en" sz="2800">
                <a:solidFill>
                  <a:schemeClr val="accent1"/>
                </a:solidFill>
              </a:rPr>
              <a:t>50200</a:t>
            </a:r>
            <a:r>
              <a:rPr lang="en" sz="2800">
                <a:solidFill>
                  <a:schemeClr val="accent1"/>
                </a:solidFill>
              </a:rPr>
              <a:t>313</a:t>
            </a:r>
            <a:endParaRPr sz="2800">
              <a:solidFill>
                <a:schemeClr val="accent1"/>
              </a:solidFill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400" y="276500"/>
            <a:ext cx="2652875" cy="23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4"/>
          <p:cNvSpPr txBox="1"/>
          <p:nvPr>
            <p:ph type="title"/>
          </p:nvPr>
        </p:nvSpPr>
        <p:spPr>
          <a:xfrm>
            <a:off x="3199600" y="2664763"/>
            <a:ext cx="3175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Doruk Üzgün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150200311</a:t>
            </a:r>
            <a:endParaRPr sz="2800">
              <a:solidFill>
                <a:schemeClr val="accent1"/>
              </a:solidFill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 rotWithShape="1">
          <a:blip r:embed="rId4">
            <a:alphaModFix/>
          </a:blip>
          <a:srcRect b="0" l="0" r="0" t="15817"/>
          <a:stretch/>
        </p:blipFill>
        <p:spPr>
          <a:xfrm>
            <a:off x="766175" y="2306300"/>
            <a:ext cx="2307249" cy="258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Is there a relation between countries’ development levels and depression rate?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426" name="Google Shape;4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588" y="1597875"/>
            <a:ext cx="5401374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2"/>
          <p:cNvSpPr txBox="1"/>
          <p:nvPr/>
        </p:nvSpPr>
        <p:spPr>
          <a:xfrm>
            <a:off x="397625" y="2048400"/>
            <a:ext cx="275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Five samples from both developed and under developed countries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8" name="Google Shape;428;p32"/>
          <p:cNvSpPr txBox="1"/>
          <p:nvPr/>
        </p:nvSpPr>
        <p:spPr>
          <a:xfrm>
            <a:off x="468575" y="3933925"/>
            <a:ext cx="236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Country 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Development</a:t>
            </a:r>
            <a:r>
              <a:rPr b="1" lang="en" sz="1200">
                <a:latin typeface="Nunito"/>
                <a:ea typeface="Nunito"/>
                <a:cs typeface="Nunito"/>
                <a:sym typeface="Nunito"/>
              </a:rPr>
              <a:t> Source:</a:t>
            </a:r>
            <a:r>
              <a:rPr lang="en" sz="120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World Economic Situation and Prospects 2022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Is there an increase in depression throughout the years?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434" name="Google Shape;4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475" y="1597875"/>
            <a:ext cx="5509847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3"/>
          <p:cNvSpPr txBox="1"/>
          <p:nvPr/>
        </p:nvSpPr>
        <p:spPr>
          <a:xfrm>
            <a:off x="354025" y="2048400"/>
            <a:ext cx="275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Looking from the perspective of Turkey and World</a:t>
            </a:r>
            <a:endParaRPr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>
                <a:solidFill>
                  <a:schemeClr val="lt2"/>
                </a:solidFill>
              </a:rPr>
              <a:t>Does an increase in rate of depression of a country cause an increase in the suicide rate of a country?</a:t>
            </a:r>
            <a:endParaRPr sz="2120">
              <a:solidFill>
                <a:schemeClr val="lt2"/>
              </a:solidFill>
            </a:endParaRPr>
          </a:p>
        </p:txBody>
      </p:sp>
      <p:pic>
        <p:nvPicPr>
          <p:cNvPr id="441" name="Google Shape;4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038" y="1597875"/>
            <a:ext cx="509192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>
                <a:solidFill>
                  <a:schemeClr val="lt2"/>
                </a:solidFill>
              </a:rPr>
              <a:t>Are women more prone to be depressed than men</a:t>
            </a:r>
            <a:r>
              <a:rPr lang="en" sz="2355">
                <a:solidFill>
                  <a:schemeClr val="lt2"/>
                </a:solidFill>
              </a:rPr>
              <a:t> or vice versa</a:t>
            </a:r>
            <a:r>
              <a:rPr lang="en" sz="2355">
                <a:solidFill>
                  <a:schemeClr val="lt2"/>
                </a:solidFill>
              </a:rPr>
              <a:t>? (</a:t>
            </a:r>
            <a:r>
              <a:rPr lang="en" sz="2355">
                <a:solidFill>
                  <a:schemeClr val="lt2"/>
                </a:solidFill>
              </a:rPr>
              <a:t>Hypothesis</a:t>
            </a:r>
            <a:r>
              <a:rPr lang="en" sz="2355">
                <a:solidFill>
                  <a:schemeClr val="lt2"/>
                </a:solidFill>
              </a:rPr>
              <a:t> Testing)</a:t>
            </a:r>
            <a:endParaRPr sz="2355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5"/>
          <p:cNvSpPr txBox="1"/>
          <p:nvPr/>
        </p:nvSpPr>
        <p:spPr>
          <a:xfrm>
            <a:off x="354025" y="2048400"/>
            <a:ext cx="301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Hypothesis</a:t>
            </a: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 tests yield the result that </a:t>
            </a:r>
            <a:r>
              <a:rPr b="1"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women are more prone to be depressed</a:t>
            </a:r>
            <a:endParaRPr b="1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8" name="Google Shape;4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725" y="1597875"/>
            <a:ext cx="471158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>
                <a:solidFill>
                  <a:schemeClr val="lt2"/>
                </a:solidFill>
              </a:rPr>
              <a:t>Are women more prone to be depressed than men or vice versa? (</a:t>
            </a:r>
            <a:r>
              <a:rPr lang="en" sz="2355">
                <a:solidFill>
                  <a:schemeClr val="lt2"/>
                </a:solidFill>
              </a:rPr>
              <a:t>Hypothesis</a:t>
            </a:r>
            <a:r>
              <a:rPr lang="en" sz="2355">
                <a:solidFill>
                  <a:schemeClr val="lt2"/>
                </a:solidFill>
              </a:rPr>
              <a:t> Testing)</a:t>
            </a:r>
            <a:endParaRPr sz="2355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"/>
          <p:cNvSpPr txBox="1"/>
          <p:nvPr/>
        </p:nvSpPr>
        <p:spPr>
          <a:xfrm>
            <a:off x="1261800" y="4369500"/>
            <a:ext cx="66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Plotting the distribution of females and males for further understanding</a:t>
            </a:r>
            <a:endParaRPr b="1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5" name="Google Shape;4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973" y="1597875"/>
            <a:ext cx="4869564" cy="25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26" y="1597875"/>
            <a:ext cx="3426748" cy="258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"/>
          <p:cNvSpPr txBox="1"/>
          <p:nvPr>
            <p:ph type="title"/>
          </p:nvPr>
        </p:nvSpPr>
        <p:spPr>
          <a:xfrm>
            <a:off x="2027250" y="206050"/>
            <a:ext cx="4964400" cy="9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2"/>
                </a:solidFill>
              </a:rPr>
              <a:t>Possible Further Research Questions</a:t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462" name="Google Shape;462;p37"/>
          <p:cNvSpPr txBox="1"/>
          <p:nvPr/>
        </p:nvSpPr>
        <p:spPr>
          <a:xfrm>
            <a:off x="6066750" y="1967650"/>
            <a:ext cx="1866600" cy="1862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Is it possible to predict the development level of the country according to the depression rate ?</a:t>
            </a:r>
            <a:endParaRPr/>
          </a:p>
        </p:txBody>
      </p:sp>
      <p:sp>
        <p:nvSpPr>
          <p:cNvPr id="463" name="Google Shape;463;p37"/>
          <p:cNvSpPr txBox="1"/>
          <p:nvPr/>
        </p:nvSpPr>
        <p:spPr>
          <a:xfrm>
            <a:off x="1085550" y="1967650"/>
            <a:ext cx="1952700" cy="985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Is it possible to predict the future depression rates?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64" name="Google Shape;464;p37"/>
          <p:cNvCxnSpPr>
            <a:stCxn id="461" idx="2"/>
            <a:endCxn id="462" idx="0"/>
          </p:cNvCxnSpPr>
          <p:nvPr/>
        </p:nvCxnSpPr>
        <p:spPr>
          <a:xfrm>
            <a:off x="4509450" y="1122550"/>
            <a:ext cx="2490600" cy="845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7"/>
          <p:cNvCxnSpPr>
            <a:stCxn id="461" idx="2"/>
            <a:endCxn id="463" idx="0"/>
          </p:cNvCxnSpPr>
          <p:nvPr/>
        </p:nvCxnSpPr>
        <p:spPr>
          <a:xfrm flipH="1">
            <a:off x="2061750" y="1122550"/>
            <a:ext cx="2447700" cy="845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" name="Google Shape;466;p37"/>
          <p:cNvSpPr txBox="1"/>
          <p:nvPr/>
        </p:nvSpPr>
        <p:spPr>
          <a:xfrm>
            <a:off x="3533100" y="1967550"/>
            <a:ext cx="1952700" cy="1277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Is it possible to predict a country’s depression rate from other rates?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467" name="Google Shape;467;p37"/>
          <p:cNvCxnSpPr>
            <a:stCxn id="461" idx="2"/>
            <a:endCxn id="466" idx="0"/>
          </p:cNvCxnSpPr>
          <p:nvPr/>
        </p:nvCxnSpPr>
        <p:spPr>
          <a:xfrm>
            <a:off x="4509450" y="1122550"/>
            <a:ext cx="0" cy="845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Is it possible to predict the future depression rates?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473" name="Google Shape;473;p3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This is a supervised </a:t>
            </a:r>
            <a:r>
              <a:rPr b="1" lang="en" sz="16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regression </a:t>
            </a:r>
            <a:r>
              <a:rPr lang="en" sz="16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problem</a:t>
            </a:r>
            <a:endParaRPr sz="16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By looking at the depression levels of earlier years, future years’ depression levels can be predicted</a:t>
            </a:r>
            <a:endParaRPr sz="16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There is only one feature in this context which is the year. With each year’s depression levels the model will be trained.</a:t>
            </a:r>
            <a:endParaRPr sz="16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</a:rPr>
              <a:t>Is it possible to predict a country’s depression rate from other rates?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479" name="Google Shape;479;p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This is another supervised </a:t>
            </a:r>
            <a:r>
              <a:rPr b="1" lang="en" sz="16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regression</a:t>
            </a:r>
            <a:r>
              <a:rPr lang="en" sz="16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 problem</a:t>
            </a:r>
            <a:endParaRPr sz="16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By looking at other mental disorder rates, a prediction of the depression rate can be made.</a:t>
            </a:r>
            <a:endParaRPr sz="16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There are several features in this context. Anxiety, schizophrenia, bipolar disorder and suicide rates can be used. With these features and depression labels, model can be trained.</a:t>
            </a:r>
            <a:endParaRPr sz="16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solidFill>
                  <a:schemeClr val="lt2"/>
                </a:solidFill>
              </a:rPr>
              <a:t>Is it possible to predict the development level of the country according to the depression rate ?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>
              <a:solidFill>
                <a:schemeClr val="lt2"/>
              </a:solidFill>
            </a:endParaRPr>
          </a:p>
        </p:txBody>
      </p:sp>
      <p:sp>
        <p:nvSpPr>
          <p:cNvPr id="485" name="Google Shape;485;p40"/>
          <p:cNvSpPr txBox="1"/>
          <p:nvPr>
            <p:ph idx="1" type="body"/>
          </p:nvPr>
        </p:nvSpPr>
        <p:spPr>
          <a:xfrm>
            <a:off x="1018050" y="1638700"/>
            <a:ext cx="7513500" cy="31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aven Pro"/>
              <a:buChar char="●"/>
            </a:pPr>
            <a:r>
              <a:rPr b="1" lang="en" sz="16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Clustering:</a:t>
            </a:r>
            <a:endParaRPr b="1" sz="16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We can create a model that clusters the countries according to their mental disorder rates.</a:t>
            </a:r>
            <a:endParaRPr sz="14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We need to consider the fact that we won’t be able to understand which cluster will be more developed</a:t>
            </a:r>
            <a:endParaRPr sz="14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aven Pro"/>
              <a:buChar char="●"/>
            </a:pPr>
            <a:r>
              <a:rPr b="1" lang="en" sz="16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Classification:</a:t>
            </a:r>
            <a:endParaRPr b="1" sz="16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If we can label the countries with their development levels as another feature, we can train a </a:t>
            </a:r>
            <a:r>
              <a:rPr b="1" lang="en" sz="14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classification </a:t>
            </a:r>
            <a:r>
              <a:rPr lang="en" sz="14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model to predict the development class of a given country.</a:t>
            </a:r>
            <a:endParaRPr sz="14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aven Pro"/>
              <a:buChar char="○"/>
            </a:pPr>
            <a:r>
              <a:rPr lang="en" sz="1400">
                <a:solidFill>
                  <a:schemeClr val="accent4"/>
                </a:solidFill>
                <a:latin typeface="Maven Pro"/>
                <a:ea typeface="Maven Pro"/>
                <a:cs typeface="Maven Pro"/>
                <a:sym typeface="Maven Pro"/>
              </a:rPr>
              <a:t>We may use three clases: under developed, developing, and developed.</a:t>
            </a:r>
            <a:endParaRPr sz="1400">
              <a:solidFill>
                <a:schemeClr val="accent4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 txBox="1"/>
          <p:nvPr>
            <p:ph type="title"/>
          </p:nvPr>
        </p:nvSpPr>
        <p:spPr>
          <a:xfrm>
            <a:off x="1508700" y="108950"/>
            <a:ext cx="7344900" cy="10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How to Convert This Project to a Service or Product</a:t>
            </a:r>
            <a:endParaRPr/>
          </a:p>
        </p:txBody>
      </p:sp>
      <p:sp>
        <p:nvSpPr>
          <p:cNvPr id="491" name="Google Shape;491;p41"/>
          <p:cNvSpPr txBox="1"/>
          <p:nvPr>
            <p:ph idx="4294967295" type="body"/>
          </p:nvPr>
        </p:nvSpPr>
        <p:spPr>
          <a:xfrm>
            <a:off x="708150" y="2986850"/>
            <a:ext cx="2124900" cy="18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Segments of society that commercial companies which marketing mental health drugs, should focus on as their target audience. 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492" name="Google Shape;492;p41"/>
          <p:cNvSpPr txBox="1"/>
          <p:nvPr>
            <p:ph idx="4294967295" type="body"/>
          </p:nvPr>
        </p:nvSpPr>
        <p:spPr>
          <a:xfrm>
            <a:off x="6067500" y="1665375"/>
            <a:ext cx="2203200" cy="14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States to establish extra allowance for Community Mental Health. </a:t>
            </a:r>
            <a:endParaRPr/>
          </a:p>
        </p:txBody>
      </p:sp>
      <p:sp>
        <p:nvSpPr>
          <p:cNvPr id="493" name="Google Shape;493;p41"/>
          <p:cNvSpPr txBox="1"/>
          <p:nvPr>
            <p:ph idx="4294967295" type="body"/>
          </p:nvPr>
        </p:nvSpPr>
        <p:spPr>
          <a:xfrm>
            <a:off x="3324000" y="2497250"/>
            <a:ext cx="2496000" cy="19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How many drugs should pharmaceutical companies produce for which mental illness and production forecast for the coming years</a:t>
            </a:r>
            <a:endParaRPr/>
          </a:p>
        </p:txBody>
      </p:sp>
      <p:sp>
        <p:nvSpPr>
          <p:cNvPr id="494" name="Google Shape;494;p41"/>
          <p:cNvSpPr txBox="1"/>
          <p:nvPr>
            <p:ph type="title"/>
          </p:nvPr>
        </p:nvSpPr>
        <p:spPr>
          <a:xfrm>
            <a:off x="747450" y="2109950"/>
            <a:ext cx="2046300" cy="8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Commercial Companies</a:t>
            </a:r>
            <a:endParaRPr sz="2400"/>
          </a:p>
        </p:txBody>
      </p:sp>
      <p:sp>
        <p:nvSpPr>
          <p:cNvPr id="495" name="Google Shape;495;p41"/>
          <p:cNvSpPr txBox="1"/>
          <p:nvPr>
            <p:ph type="title"/>
          </p:nvPr>
        </p:nvSpPr>
        <p:spPr>
          <a:xfrm>
            <a:off x="3324026" y="1669250"/>
            <a:ext cx="23118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Medicine Companies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496" name="Google Shape;496;p41"/>
          <p:cNvSpPr txBox="1"/>
          <p:nvPr>
            <p:ph type="title"/>
          </p:nvPr>
        </p:nvSpPr>
        <p:spPr>
          <a:xfrm>
            <a:off x="6071775" y="1164650"/>
            <a:ext cx="2203200" cy="5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Governments</a:t>
            </a:r>
            <a:endParaRPr sz="2400"/>
          </a:p>
        </p:txBody>
      </p:sp>
      <p:cxnSp>
        <p:nvCxnSpPr>
          <p:cNvPr id="497" name="Google Shape;497;p41"/>
          <p:cNvCxnSpPr/>
          <p:nvPr/>
        </p:nvCxnSpPr>
        <p:spPr>
          <a:xfrm>
            <a:off x="795500" y="2986850"/>
            <a:ext cx="1893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41"/>
          <p:cNvCxnSpPr/>
          <p:nvPr/>
        </p:nvCxnSpPr>
        <p:spPr>
          <a:xfrm flipH="1" rot="10800000">
            <a:off x="3413450" y="2489750"/>
            <a:ext cx="2222400" cy="7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41"/>
          <p:cNvCxnSpPr/>
          <p:nvPr/>
        </p:nvCxnSpPr>
        <p:spPr>
          <a:xfrm flipH="1" rot="10800000">
            <a:off x="6116675" y="1653850"/>
            <a:ext cx="2222400" cy="7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579075" y="334975"/>
            <a:ext cx="5857800" cy="6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Table of Contents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4" name="Google Shape;294;p15"/>
          <p:cNvSpPr txBox="1"/>
          <p:nvPr>
            <p:ph idx="4294967295" type="body"/>
          </p:nvPr>
        </p:nvSpPr>
        <p:spPr>
          <a:xfrm>
            <a:off x="709775" y="1300950"/>
            <a:ext cx="61686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Problem Definition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Datasets and Sources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EDA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Research Questions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Possible Further Research Questions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How to Convert This Project to a Service or Product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Issues Related to Data Engineering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Issues Related to Ethics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"/>
          <p:cNvSpPr txBox="1"/>
          <p:nvPr>
            <p:ph type="title"/>
          </p:nvPr>
        </p:nvSpPr>
        <p:spPr>
          <a:xfrm>
            <a:off x="344500" y="327725"/>
            <a:ext cx="5857800" cy="7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solidFill>
                  <a:schemeClr val="lt2"/>
                </a:solidFill>
              </a:rPr>
              <a:t>Issues Related to Data Engineering</a:t>
            </a:r>
            <a:endParaRPr sz="2540">
              <a:solidFill>
                <a:schemeClr val="lt2"/>
              </a:solidFill>
            </a:endParaRPr>
          </a:p>
        </p:txBody>
      </p:sp>
      <p:sp>
        <p:nvSpPr>
          <p:cNvPr id="505" name="Google Shape;505;p42"/>
          <p:cNvSpPr txBox="1"/>
          <p:nvPr>
            <p:ph idx="4294967295" type="body"/>
          </p:nvPr>
        </p:nvSpPr>
        <p:spPr>
          <a:xfrm>
            <a:off x="795225" y="1412500"/>
            <a:ext cx="6244500" cy="29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Finding the data was quite challenging. Most of the data online weren’t big enough or sufficient.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After finding the data, deciding how to use it. 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Finding different datasets and trying to format them in a correct way for merging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Integrating and processing the data for </a:t>
            </a:r>
            <a:r>
              <a:rPr lang="en" sz="1800">
                <a:solidFill>
                  <a:schemeClr val="accent4"/>
                </a:solidFill>
              </a:rPr>
              <a:t>further</a:t>
            </a:r>
            <a:r>
              <a:rPr lang="en" sz="1800">
                <a:solidFill>
                  <a:schemeClr val="accent4"/>
                </a:solidFill>
              </a:rPr>
              <a:t> data analysis.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"/>
          <p:cNvSpPr txBox="1"/>
          <p:nvPr>
            <p:ph type="title"/>
          </p:nvPr>
        </p:nvSpPr>
        <p:spPr>
          <a:xfrm>
            <a:off x="344500" y="327725"/>
            <a:ext cx="5857800" cy="7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solidFill>
                  <a:schemeClr val="lt2"/>
                </a:solidFill>
              </a:rPr>
              <a:t>Issues Related to Data Ethics</a:t>
            </a:r>
            <a:endParaRPr sz="2540">
              <a:solidFill>
                <a:schemeClr val="lt2"/>
              </a:solidFill>
            </a:endParaRPr>
          </a:p>
        </p:txBody>
      </p:sp>
      <p:sp>
        <p:nvSpPr>
          <p:cNvPr id="511" name="Google Shape;511;p43"/>
          <p:cNvSpPr txBox="1"/>
          <p:nvPr>
            <p:ph idx="4294967295" type="body"/>
          </p:nvPr>
        </p:nvSpPr>
        <p:spPr>
          <a:xfrm>
            <a:off x="773425" y="1401600"/>
            <a:ext cx="6244500" cy="29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Getting permission from the people.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Sharing their information about </a:t>
            </a:r>
            <a:r>
              <a:rPr lang="en" sz="1800">
                <a:solidFill>
                  <a:schemeClr val="accent4"/>
                </a:solidFill>
              </a:rPr>
              <a:t>their mental disorders.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Keeping privacy if needed.</a:t>
            </a:r>
            <a:endParaRPr sz="18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4"/>
          <p:cNvSpPr txBox="1"/>
          <p:nvPr>
            <p:ph type="title"/>
          </p:nvPr>
        </p:nvSpPr>
        <p:spPr>
          <a:xfrm>
            <a:off x="1614600" y="110000"/>
            <a:ext cx="2957400" cy="8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17" name="Google Shape;517;p44"/>
          <p:cNvSpPr txBox="1"/>
          <p:nvPr>
            <p:ph idx="4294967295" type="body"/>
          </p:nvPr>
        </p:nvSpPr>
        <p:spPr>
          <a:xfrm>
            <a:off x="1056750" y="1379800"/>
            <a:ext cx="6244500" cy="29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●"/>
            </a:pPr>
            <a:r>
              <a:rPr lang="en" sz="2000">
                <a:solidFill>
                  <a:schemeClr val="accent4"/>
                </a:solidFill>
              </a:rPr>
              <a:t>Accomplishments of this project:</a:t>
            </a:r>
            <a:endParaRPr sz="2000">
              <a:solidFill>
                <a:schemeClr val="accent4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○"/>
            </a:pPr>
            <a:r>
              <a:rPr lang="en" sz="2000">
                <a:solidFill>
                  <a:schemeClr val="accent4"/>
                </a:solidFill>
              </a:rPr>
              <a:t>Analysis of depression and other mental disorders</a:t>
            </a:r>
            <a:endParaRPr sz="2000">
              <a:solidFill>
                <a:schemeClr val="accent4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○"/>
            </a:pPr>
            <a:r>
              <a:rPr lang="en" sz="2000">
                <a:solidFill>
                  <a:schemeClr val="accent4"/>
                </a:solidFill>
              </a:rPr>
              <a:t>Mental Disorders and its relation with the societies’ structure</a:t>
            </a:r>
            <a:endParaRPr sz="2000">
              <a:solidFill>
                <a:schemeClr val="accent4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○"/>
            </a:pPr>
            <a:r>
              <a:rPr lang="en" sz="2000">
                <a:solidFill>
                  <a:schemeClr val="accent4"/>
                </a:solidFill>
              </a:rPr>
              <a:t>Effects of mental disorders</a:t>
            </a:r>
            <a:endParaRPr sz="2000">
              <a:solidFill>
                <a:schemeClr val="accent4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○"/>
            </a:pPr>
            <a:r>
              <a:rPr lang="en" sz="2000">
                <a:solidFill>
                  <a:schemeClr val="accent4"/>
                </a:solidFill>
              </a:rPr>
              <a:t>Drawing attention to the importance of mental disorders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5"/>
          <p:cNvSpPr txBox="1"/>
          <p:nvPr>
            <p:ph type="title"/>
          </p:nvPr>
        </p:nvSpPr>
        <p:spPr>
          <a:xfrm>
            <a:off x="1388550" y="13394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Thank you for listening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40">
                <a:solidFill>
                  <a:schemeClr val="lt2"/>
                </a:solidFill>
              </a:rPr>
              <a:t>Problem Definition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056750" y="19137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Mental disorders are one of the most neglected types of diseases today. 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One of these mental disorders is depression. 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Considering these facts, examining the reasons for depression and its effect on societies closer with data is an important problem.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Datasets and Sources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056750" y="1913750"/>
            <a:ext cx="5383500" cy="22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Several datasets are used in this project.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Depression rates between genders and different age groups.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Suicide rates compared with depression rates.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Different mental disorder rates by gender and country.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Datasets taken from </a:t>
            </a:r>
            <a:r>
              <a:rPr b="1" lang="en" sz="1800">
                <a:solidFill>
                  <a:schemeClr val="accent4"/>
                </a:solidFill>
              </a:rPr>
              <a:t>Our World in Data</a:t>
            </a:r>
            <a:endParaRPr b="1"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" name="Google Shape;307;p17"/>
          <p:cNvSpPr txBox="1"/>
          <p:nvPr/>
        </p:nvSpPr>
        <p:spPr>
          <a:xfrm>
            <a:off x="1056750" y="4489525"/>
            <a:ext cx="760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Source: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Our World in Data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162125" y="653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Prevalence of Depression by gender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5033200" y="1861325"/>
            <a:ext cx="3225900" cy="22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From 1990 to 2019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Prevalence in males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Prevalence in females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Population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Rates are in percent (%)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5556400" y="4330200"/>
            <a:ext cx="27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ource: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Depression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25" y="1444802"/>
            <a:ext cx="4403850" cy="30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162125" y="653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Prevalence of Depression by age</a:t>
            </a:r>
            <a:endParaRPr sz="2500">
              <a:solidFill>
                <a:schemeClr val="lt2"/>
              </a:solidFill>
            </a:endParaRPr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620775" y="1804925"/>
            <a:ext cx="3225900" cy="22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S</a:t>
            </a:r>
            <a:r>
              <a:rPr lang="en" sz="1800">
                <a:solidFill>
                  <a:schemeClr val="accent4"/>
                </a:solidFill>
              </a:rPr>
              <a:t>everal age groups’ depression rates from 1990 to 2019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Rates are in percent (%)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882375" y="4413225"/>
            <a:ext cx="27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Source: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Depression-Age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598" y="1554275"/>
            <a:ext cx="4673279" cy="30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5413625" y="1652350"/>
            <a:ext cx="3225900" cy="22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From 1990 to 2019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Prevalence in males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Prevalence in females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Population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Rates are in percent (%)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5882350" y="4391425"/>
            <a:ext cx="27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Source: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Anxiety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20"/>
          <p:cNvSpPr txBox="1"/>
          <p:nvPr>
            <p:ph type="title"/>
          </p:nvPr>
        </p:nvSpPr>
        <p:spPr>
          <a:xfrm>
            <a:off x="1162125" y="653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Prevalence of Anxiety by gender</a:t>
            </a:r>
            <a:endParaRPr sz="2500">
              <a:solidFill>
                <a:schemeClr val="lt2"/>
              </a:solidFill>
            </a:endParaRPr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900" y="1505725"/>
            <a:ext cx="4544501" cy="320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620775" y="1804925"/>
            <a:ext cx="3225900" cy="22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From 1990 to 2019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Prevalence in males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Prevalence in females</a:t>
            </a:r>
            <a:endParaRPr sz="1800">
              <a:solidFill>
                <a:schemeClr val="accent4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○"/>
            </a:pPr>
            <a:r>
              <a:rPr lang="en" sz="1800">
                <a:solidFill>
                  <a:schemeClr val="accent4"/>
                </a:solidFill>
              </a:rPr>
              <a:t>Population</a:t>
            </a:r>
            <a:endParaRPr sz="1800">
              <a:solidFill>
                <a:schemeClr val="accent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 sz="1800">
                <a:solidFill>
                  <a:schemeClr val="accent4"/>
                </a:solidFill>
              </a:rPr>
              <a:t>Rates are in percent (%)</a:t>
            </a:r>
            <a:endParaRPr sz="1800">
              <a:solidFill>
                <a:schemeClr val="accent4"/>
              </a:solidFill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882375" y="4413225"/>
            <a:ext cx="27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Source:</a:t>
            </a: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Schizophrenia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1"/>
          <p:cNvSpPr txBox="1"/>
          <p:nvPr>
            <p:ph type="title"/>
          </p:nvPr>
        </p:nvSpPr>
        <p:spPr>
          <a:xfrm>
            <a:off x="1162125" y="653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2"/>
                </a:solidFill>
              </a:rPr>
              <a:t>Prevalence of Schizophrenia by gender</a:t>
            </a:r>
            <a:endParaRPr sz="2500">
              <a:solidFill>
                <a:schemeClr val="lt2"/>
              </a:solidFill>
            </a:endParaRPr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150" y="1466950"/>
            <a:ext cx="4495741" cy="31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