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6" r:id="rId10"/>
    <p:sldId id="265" r:id="rId11"/>
    <p:sldId id="267" r:id="rId12"/>
    <p:sldId id="269" r:id="rId13"/>
    <p:sldId id="270" r:id="rId14"/>
    <p:sldId id="268"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smtClean="0"/>
              <a:t>Asıl başlık stili için tıklatın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smtClean="0"/>
              <a:t>Resim eklemek için simgeyi tıklatın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8C79C5D-2A6F-F04D-97DA-BEF2467B64E4}" type="datetimeFigureOut">
              <a:rPr lang="en-US" dirty="0"/>
              <a:pPr/>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smtClean="0"/>
              <a:t>Asıl metin stillerini düzenle</a:t>
            </a:r>
          </a:p>
        </p:txBody>
      </p:sp>
      <p:sp>
        <p:nvSpPr>
          <p:cNvPr id="4" name="Date Placeholder 3"/>
          <p:cNvSpPr>
            <a:spLocks noGrp="1"/>
          </p:cNvSpPr>
          <p:nvPr>
            <p:ph type="dt" sz="half" idx="10"/>
          </p:nvPr>
        </p:nvSpPr>
        <p:spPr/>
        <p:txBody>
          <a:bodyPr/>
          <a:lstStyle/>
          <a:p>
            <a:fld id="{8DFA1846-DA80-1C48-A609-854EA85C59AD}" type="datetimeFigureOut">
              <a:rPr lang="en-US" dirty="0"/>
              <a:pPr/>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smtClean="0"/>
              <a:t>Asıl başlık stili için tıklatın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smtClean="0"/>
              <a:t>Asıl metin stillerini düzenle</a:t>
            </a:r>
          </a:p>
        </p:txBody>
      </p:sp>
      <p:sp>
        <p:nvSpPr>
          <p:cNvPr id="2" name="Date Placeholder 1"/>
          <p:cNvSpPr>
            <a:spLocks noGrp="1"/>
          </p:cNvSpPr>
          <p:nvPr>
            <p:ph type="dt" sz="half" idx="10"/>
          </p:nvPr>
        </p:nvSpPr>
        <p:spPr/>
        <p:txBody>
          <a:bodyPr/>
          <a:lstStyle/>
          <a:p>
            <a:fld id="{FBF54567-0DE4-3F47-BF90-CB84690072F9}" type="datetimeFigureOut">
              <a:rPr lang="en-US" dirty="0"/>
              <a:pPr/>
              <a:t>9/29/2017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DFA1846-DA80-1C48-A609-854EA85C59AD}" type="datetimeFigureOut">
              <a:rPr lang="en-US" dirty="0"/>
              <a:pPr/>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smtClean="0"/>
              <a:t>Asıl başlık stili için tıklatın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0DF5E60-9974-AC48-9591-99C2BB44B7CF}" type="datetimeFigureOut">
              <a:rPr lang="en-US" dirty="0"/>
              <a:pPr/>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smtClean="0"/>
              <a:t>Asıl başlık stili için tıklatın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smtClean="0"/>
              <a:t>Resim eklemek için simgeyi tıklatın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9/29/2017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9/29/2017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SourceTree</a:t>
            </a:r>
            <a:r>
              <a:rPr lang="tr-TR" dirty="0" smtClean="0"/>
              <a:t> ile</a:t>
            </a:r>
            <a:br>
              <a:rPr lang="tr-TR" dirty="0" smtClean="0"/>
            </a:br>
            <a:r>
              <a:rPr lang="tr-TR" dirty="0" smtClean="0"/>
              <a:t>Git ve </a:t>
            </a:r>
            <a:r>
              <a:rPr lang="tr-TR" dirty="0" err="1" smtClean="0"/>
              <a:t>Github</a:t>
            </a:r>
            <a:r>
              <a:rPr lang="tr-TR" dirty="0" smtClean="0"/>
              <a:t> Kullanımı</a:t>
            </a:r>
            <a:endParaRPr lang="tr-TR" dirty="0"/>
          </a:p>
        </p:txBody>
      </p:sp>
      <p:sp>
        <p:nvSpPr>
          <p:cNvPr id="3" name="Alt Başlık 2"/>
          <p:cNvSpPr>
            <a:spLocks noGrp="1"/>
          </p:cNvSpPr>
          <p:nvPr>
            <p:ph type="subTitle" idx="1"/>
          </p:nvPr>
        </p:nvSpPr>
        <p:spPr/>
        <p:txBody>
          <a:bodyPr/>
          <a:lstStyle/>
          <a:p>
            <a:r>
              <a:rPr lang="tr-TR" dirty="0" smtClean="0"/>
              <a:t>Eğitmen : Emre ALTUNBİLEK</a:t>
            </a:r>
            <a:endParaRPr lang="tr-TR" dirty="0"/>
          </a:p>
        </p:txBody>
      </p:sp>
    </p:spTree>
    <p:extLst>
      <p:ext uri="{BB962C8B-B14F-4D97-AF65-F5344CB8AC3E}">
        <p14:creationId xmlns:p14="http://schemas.microsoft.com/office/powerpoint/2010/main" val="3304916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 Konfigürasyonu</a:t>
            </a:r>
            <a:endParaRPr lang="tr-TR" dirty="0"/>
          </a:p>
        </p:txBody>
      </p:sp>
      <p:sp>
        <p:nvSpPr>
          <p:cNvPr id="3" name="Content Placeholder 2"/>
          <p:cNvSpPr>
            <a:spLocks noGrp="1"/>
          </p:cNvSpPr>
          <p:nvPr>
            <p:ph idx="1"/>
          </p:nvPr>
        </p:nvSpPr>
        <p:spPr>
          <a:xfrm>
            <a:off x="743498" y="2858413"/>
            <a:ext cx="10554574" cy="4474604"/>
          </a:xfrm>
        </p:spPr>
        <p:txBody>
          <a:bodyPr>
            <a:normAutofit lnSpcReduction="10000"/>
          </a:bodyPr>
          <a:lstStyle/>
          <a:p>
            <a:r>
              <a:rPr lang="tr-TR" dirty="0" smtClean="0"/>
              <a:t>Git ayarları için git </a:t>
            </a:r>
            <a:r>
              <a:rPr lang="tr-TR" dirty="0" err="1" smtClean="0"/>
              <a:t>config</a:t>
            </a:r>
            <a:r>
              <a:rPr lang="tr-TR" dirty="0" smtClean="0"/>
              <a:t> aracı kullanılır.</a:t>
            </a:r>
          </a:p>
          <a:p>
            <a:r>
              <a:rPr lang="tr-TR" dirty="0"/>
              <a:t>Bu ayarları bir kere yapmak yeterlidir. Üç konumda kaydedilir</a:t>
            </a:r>
          </a:p>
          <a:p>
            <a:pPr lvl="1"/>
            <a:r>
              <a:rPr lang="tr-TR" dirty="0"/>
              <a:t>git </a:t>
            </a:r>
            <a:r>
              <a:rPr lang="tr-TR" dirty="0" err="1"/>
              <a:t>config</a:t>
            </a:r>
            <a:r>
              <a:rPr lang="tr-TR" dirty="0"/>
              <a:t> –</a:t>
            </a:r>
            <a:r>
              <a:rPr lang="tr-TR" dirty="0" err="1"/>
              <a:t>system</a:t>
            </a:r>
            <a:r>
              <a:rPr lang="tr-TR" dirty="0"/>
              <a:t> : Tüm kullanıcı ve projeler içi geçerli olan ayarlardır.</a:t>
            </a:r>
          </a:p>
          <a:p>
            <a:pPr lvl="1"/>
            <a:r>
              <a:rPr lang="tr-TR" dirty="0"/>
              <a:t>git </a:t>
            </a:r>
            <a:r>
              <a:rPr lang="tr-TR" dirty="0" err="1"/>
              <a:t>config</a:t>
            </a:r>
            <a:r>
              <a:rPr lang="tr-TR" dirty="0"/>
              <a:t> –global : Sadece sizin kullanıcınız için geçerli olan ayarlardır.</a:t>
            </a:r>
          </a:p>
          <a:p>
            <a:pPr lvl="1"/>
            <a:r>
              <a:rPr lang="tr-TR" dirty="0"/>
              <a:t>.git/</a:t>
            </a:r>
            <a:r>
              <a:rPr lang="tr-TR" dirty="0" err="1"/>
              <a:t>config</a:t>
            </a:r>
            <a:r>
              <a:rPr lang="tr-TR" dirty="0"/>
              <a:t> dosyasında ise proje bazındaki git ayarları yer alır.</a:t>
            </a:r>
          </a:p>
          <a:p>
            <a:endParaRPr lang="tr-TR" dirty="0"/>
          </a:p>
          <a:p>
            <a:r>
              <a:rPr lang="tr-TR" dirty="0" smtClean="0"/>
              <a:t>git </a:t>
            </a:r>
            <a:r>
              <a:rPr lang="tr-TR" dirty="0" err="1" smtClean="0"/>
              <a:t>config</a:t>
            </a:r>
            <a:r>
              <a:rPr lang="tr-TR" dirty="0" smtClean="0"/>
              <a:t> –global user.name «emre Altunbilek»</a:t>
            </a:r>
          </a:p>
          <a:p>
            <a:r>
              <a:rPr lang="tr-TR" dirty="0" smtClean="0"/>
              <a:t>git </a:t>
            </a:r>
            <a:r>
              <a:rPr lang="tr-TR" dirty="0" err="1" smtClean="0"/>
              <a:t>config</a:t>
            </a:r>
            <a:r>
              <a:rPr lang="tr-TR" dirty="0" smtClean="0"/>
              <a:t> –global </a:t>
            </a:r>
            <a:r>
              <a:rPr lang="tr-TR" dirty="0" err="1" smtClean="0"/>
              <a:t>user.email</a:t>
            </a:r>
            <a:r>
              <a:rPr lang="tr-TR" dirty="0" smtClean="0"/>
              <a:t> «emrealtunbilek@gmail.com»</a:t>
            </a:r>
          </a:p>
          <a:p>
            <a:r>
              <a:rPr lang="tr-TR" dirty="0"/>
              <a:t>git </a:t>
            </a:r>
            <a:r>
              <a:rPr lang="tr-TR" dirty="0" err="1"/>
              <a:t>config</a:t>
            </a:r>
            <a:r>
              <a:rPr lang="tr-TR" dirty="0"/>
              <a:t> --global </a:t>
            </a:r>
            <a:r>
              <a:rPr lang="tr-TR" dirty="0" err="1"/>
              <a:t>core.editor</a:t>
            </a:r>
            <a:r>
              <a:rPr lang="tr-TR" dirty="0"/>
              <a:t> </a:t>
            </a:r>
            <a:r>
              <a:rPr lang="tr-TR" dirty="0" smtClean="0"/>
              <a:t>«</a:t>
            </a:r>
            <a:r>
              <a:rPr lang="tr-TR" dirty="0" err="1" smtClean="0"/>
              <a:t>notepad</a:t>
            </a:r>
            <a:r>
              <a:rPr lang="tr-TR" dirty="0" smtClean="0"/>
              <a:t>++»</a:t>
            </a:r>
          </a:p>
          <a:p>
            <a:endParaRPr lang="tr-TR" dirty="0"/>
          </a:p>
          <a:p>
            <a:r>
              <a:rPr lang="tr-TR" dirty="0" smtClean="0"/>
              <a:t>Tüm ayarları listelemek için</a:t>
            </a:r>
          </a:p>
          <a:p>
            <a:r>
              <a:rPr lang="tr-TR" dirty="0" smtClean="0"/>
              <a:t>git </a:t>
            </a:r>
            <a:r>
              <a:rPr lang="tr-TR" dirty="0" err="1" smtClean="0"/>
              <a:t>config</a:t>
            </a:r>
            <a:r>
              <a:rPr lang="tr-TR" dirty="0" smtClean="0"/>
              <a:t> –global -l</a:t>
            </a:r>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4142792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Basit Olarak Git İş Akışı</a:t>
            </a:r>
            <a:endParaRPr lang="tr-TR" dirty="0"/>
          </a:p>
        </p:txBody>
      </p:sp>
      <p:sp>
        <p:nvSpPr>
          <p:cNvPr id="3" name="Content Placeholder 2"/>
          <p:cNvSpPr>
            <a:spLocks noGrp="1"/>
          </p:cNvSpPr>
          <p:nvPr>
            <p:ph idx="1"/>
          </p:nvPr>
        </p:nvSpPr>
        <p:spPr>
          <a:xfrm>
            <a:off x="718559" y="3473553"/>
            <a:ext cx="10554574" cy="4474604"/>
          </a:xfrm>
        </p:spPr>
        <p:txBody>
          <a:bodyPr>
            <a:normAutofit/>
          </a:bodyPr>
          <a:lstStyle/>
          <a:p>
            <a:r>
              <a:rPr lang="tr-TR" dirty="0" smtClean="0"/>
              <a:t>Versiyon kontrolünün en temel bileşeni </a:t>
            </a:r>
            <a:r>
              <a:rPr lang="tr-TR" dirty="0" err="1" smtClean="0"/>
              <a:t>repository</a:t>
            </a:r>
            <a:r>
              <a:rPr lang="tr-TR" dirty="0" smtClean="0"/>
              <a:t> denilen yapıdır.</a:t>
            </a:r>
          </a:p>
          <a:p>
            <a:pPr lvl="1"/>
            <a:r>
              <a:rPr lang="tr-TR" dirty="0" err="1"/>
              <a:t>Repository</a:t>
            </a:r>
            <a:r>
              <a:rPr lang="tr-TR" dirty="0"/>
              <a:t>, dosyalarınızdaki tüm değişiklikleri ve bu değişiklikler ile ilgili ilave bilgileri (değişikliği kim, ne zaman yaptı ve değişiklik ile ilgili girilen açıklamalar) ayrı birer </a:t>
            </a:r>
            <a:r>
              <a:rPr lang="tr-TR" b="1" dirty="0"/>
              <a:t>versiyon</a:t>
            </a:r>
            <a:r>
              <a:rPr lang="tr-TR" dirty="0"/>
              <a:t> olarak kayıt altında tutan bir veri tabanıdır. Git tüm bu bilgileri genellikle dosya sisteminde gizli bir klasör olarak oluşturulan </a:t>
            </a:r>
            <a:r>
              <a:rPr lang="tr-TR" b="1" dirty="0"/>
              <a:t>.git</a:t>
            </a:r>
            <a:r>
              <a:rPr lang="tr-TR" dirty="0"/>
              <a:t> isimli klasör içinde bir dizi dosya olarak tutar.</a:t>
            </a:r>
            <a:endParaRPr lang="tr-TR" dirty="0" smtClean="0"/>
          </a:p>
          <a:p>
            <a:endParaRPr lang="tr-TR" dirty="0"/>
          </a:p>
          <a:p>
            <a:r>
              <a:rPr lang="tr-TR" dirty="0" smtClean="0"/>
              <a:t>Yerel veya uzak </a:t>
            </a:r>
            <a:r>
              <a:rPr lang="tr-TR" dirty="0" err="1" smtClean="0"/>
              <a:t>repositoryler</a:t>
            </a:r>
            <a:r>
              <a:rPr lang="tr-TR" dirty="0" smtClean="0"/>
              <a:t> olabilir.</a:t>
            </a:r>
          </a:p>
          <a:p>
            <a:pPr lvl="1"/>
            <a:r>
              <a:rPr lang="tr-TR" dirty="0" smtClean="0"/>
              <a:t>yerel için git </a:t>
            </a:r>
            <a:r>
              <a:rPr lang="tr-TR" dirty="0" err="1" smtClean="0"/>
              <a:t>init</a:t>
            </a:r>
            <a:r>
              <a:rPr lang="tr-TR" dirty="0" smtClean="0"/>
              <a:t> komutu</a:t>
            </a:r>
          </a:p>
          <a:p>
            <a:pPr lvl="1"/>
            <a:r>
              <a:rPr lang="tr-TR" dirty="0" smtClean="0"/>
              <a:t>uzak için git </a:t>
            </a:r>
            <a:r>
              <a:rPr lang="tr-TR" dirty="0" err="1" smtClean="0"/>
              <a:t>clone</a:t>
            </a:r>
            <a:r>
              <a:rPr lang="tr-TR" dirty="0" smtClean="0"/>
              <a:t> komutu</a:t>
            </a:r>
          </a:p>
          <a:p>
            <a:endParaRPr lang="tr-TR" dirty="0"/>
          </a:p>
          <a:p>
            <a:r>
              <a:rPr lang="tr-TR" dirty="0" smtClean="0"/>
              <a:t>Dosyalarımızda yaptığımız değişiklikler belli bir noktaya ulaştığında, yapılan değişiklikler bütününü </a:t>
            </a:r>
            <a:r>
              <a:rPr lang="tr-TR" b="1" dirty="0" smtClean="0"/>
              <a:t>commit</a:t>
            </a:r>
            <a:r>
              <a:rPr lang="tr-TR" dirty="0" smtClean="0"/>
              <a:t> etmemiz gerekir.</a:t>
            </a:r>
          </a:p>
          <a:p>
            <a:endParaRPr lang="tr-TR" dirty="0"/>
          </a:p>
          <a:p>
            <a:pPr marL="0" indent="0">
              <a:buNone/>
            </a:pPr>
            <a:endParaRPr lang="tr-TR" dirty="0" smtClean="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115395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323" y="5220771"/>
            <a:ext cx="10561418" cy="1468800"/>
          </a:xfrm>
        </p:spPr>
        <p:txBody>
          <a:bodyPr/>
          <a:lstStyle/>
          <a:p>
            <a:r>
              <a:rPr lang="tr-TR" dirty="0" smtClean="0"/>
              <a:t>Basit Olarak Git İş Akışı</a:t>
            </a:r>
            <a:endParaRPr lang="tr-TR" dirty="0"/>
          </a:p>
        </p:txBody>
      </p:sp>
      <p:sp>
        <p:nvSpPr>
          <p:cNvPr id="3" name="Content Placeholder 2"/>
          <p:cNvSpPr>
            <a:spLocks noGrp="1"/>
          </p:cNvSpPr>
          <p:nvPr>
            <p:ph type="body" idx="1"/>
          </p:nvPr>
        </p:nvSpPr>
        <p:spPr/>
        <p:txBody>
          <a:bodyPr>
            <a:normAutofit lnSpcReduction="10000"/>
          </a:bodyPr>
          <a:lstStyle/>
          <a:p>
            <a:pPr marL="0" indent="0">
              <a:buNone/>
            </a:pPr>
            <a:endParaRPr lang="tr-TR" dirty="0" smtClean="0"/>
          </a:p>
          <a:p>
            <a:endParaRPr lang="tr-TR" dirty="0" smtClean="0"/>
          </a:p>
          <a:p>
            <a:endParaRPr lang="tr-TR" dirty="0" smtClean="0"/>
          </a:p>
          <a:p>
            <a:endParaRPr lang="tr-TR" dirty="0" smtClean="0"/>
          </a:p>
          <a:p>
            <a:pPr lvl="1"/>
            <a:endParaRPr lang="tr-TR" dirty="0"/>
          </a:p>
          <a:p>
            <a:pPr lvl="1"/>
            <a:endParaRPr lang="tr-TR"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502" y="33250"/>
            <a:ext cx="10312430" cy="4829695"/>
          </a:xfrm>
          <a:prstGeom prst="rect">
            <a:avLst/>
          </a:prstGeom>
        </p:spPr>
      </p:pic>
    </p:spTree>
    <p:extLst>
      <p:ext uri="{BB962C8B-B14F-4D97-AF65-F5344CB8AC3E}">
        <p14:creationId xmlns:p14="http://schemas.microsoft.com/office/powerpoint/2010/main" val="303762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 Çalışma Aşamaları</a:t>
            </a:r>
            <a:endParaRPr lang="tr-TR" dirty="0"/>
          </a:p>
        </p:txBody>
      </p:sp>
      <p:sp>
        <p:nvSpPr>
          <p:cNvPr id="3" name="Content Placeholder 2"/>
          <p:cNvSpPr>
            <a:spLocks noGrp="1"/>
          </p:cNvSpPr>
          <p:nvPr>
            <p:ph idx="1"/>
          </p:nvPr>
        </p:nvSpPr>
        <p:spPr>
          <a:xfrm>
            <a:off x="743498" y="2858413"/>
            <a:ext cx="10554574" cy="4474604"/>
          </a:xfrm>
        </p:spPr>
        <p:txBody>
          <a:bodyPr>
            <a:normAutofit/>
          </a:bodyPr>
          <a:lstStyle/>
          <a:p>
            <a:r>
              <a:rPr lang="tr-TR" b="1" dirty="0" err="1" smtClean="0"/>
              <a:t>Working</a:t>
            </a:r>
            <a:r>
              <a:rPr lang="tr-TR" b="1" dirty="0" smtClean="0"/>
              <a:t> </a:t>
            </a:r>
            <a:r>
              <a:rPr lang="tr-TR" b="1" dirty="0" err="1"/>
              <a:t>copy</a:t>
            </a:r>
            <a:r>
              <a:rPr lang="tr-TR" dirty="0"/>
              <a:t>: Projenizin ana klasörüne </a:t>
            </a:r>
            <a:r>
              <a:rPr lang="tr-TR" i="1" dirty="0" err="1"/>
              <a:t>Working</a:t>
            </a:r>
            <a:r>
              <a:rPr lang="tr-TR" i="1" dirty="0"/>
              <a:t> </a:t>
            </a:r>
            <a:r>
              <a:rPr lang="tr-TR" i="1" dirty="0" err="1"/>
              <a:t>Copy</a:t>
            </a:r>
            <a:r>
              <a:rPr lang="tr-TR" dirty="0"/>
              <a:t> veya </a:t>
            </a:r>
            <a:r>
              <a:rPr lang="tr-TR" i="1" dirty="0" err="1"/>
              <a:t>Working</a:t>
            </a:r>
            <a:r>
              <a:rPr lang="tr-TR" i="1" dirty="0"/>
              <a:t> Directory</a:t>
            </a:r>
            <a:r>
              <a:rPr lang="tr-TR" dirty="0"/>
              <a:t> ismi verilir. Bu klasörde projenizde yer alan dosyaların ve klasörlerin bir kopyası bulunur. Versiyon kontrol sistemine projenizin herhangi bir versiyonunu </a:t>
            </a:r>
            <a:r>
              <a:rPr lang="tr-TR" dirty="0" err="1"/>
              <a:t>Working</a:t>
            </a:r>
            <a:r>
              <a:rPr lang="tr-TR" dirty="0"/>
              <a:t> </a:t>
            </a:r>
            <a:r>
              <a:rPr lang="tr-TR" dirty="0" err="1"/>
              <a:t>Copy'nize</a:t>
            </a:r>
            <a:r>
              <a:rPr lang="tr-TR" dirty="0"/>
              <a:t> kopyalamasını söyleyebilirsiniz, ancak bir anda </a:t>
            </a:r>
            <a:r>
              <a:rPr lang="tr-TR" dirty="0" err="1"/>
              <a:t>Working</a:t>
            </a:r>
            <a:r>
              <a:rPr lang="tr-TR" dirty="0"/>
              <a:t> </a:t>
            </a:r>
            <a:r>
              <a:rPr lang="tr-TR" dirty="0" err="1"/>
              <a:t>Copy'nizde</a:t>
            </a:r>
            <a:r>
              <a:rPr lang="tr-TR" dirty="0"/>
              <a:t> projenizin sadece bir versiyonu yer alır</a:t>
            </a:r>
            <a:r>
              <a:rPr lang="tr-TR" dirty="0" smtClean="0"/>
              <a:t>.</a:t>
            </a:r>
          </a:p>
          <a:p>
            <a:endParaRPr lang="tr-TR" dirty="0"/>
          </a:p>
          <a:p>
            <a:r>
              <a:rPr lang="tr-TR" dirty="0"/>
              <a:t>D</a:t>
            </a:r>
            <a:r>
              <a:rPr lang="tr-TR" dirty="0" smtClean="0"/>
              <a:t>eğişikliklerinizin </a:t>
            </a:r>
            <a:r>
              <a:rPr lang="tr-TR" dirty="0"/>
              <a:t>kayıt altına alındığı </a:t>
            </a:r>
            <a:r>
              <a:rPr lang="tr-TR" dirty="0" smtClean="0"/>
              <a:t>bir </a:t>
            </a:r>
            <a:r>
              <a:rPr lang="tr-TR" dirty="0"/>
              <a:t>alan daha vardır ki buna </a:t>
            </a:r>
            <a:r>
              <a:rPr lang="tr-TR" b="1" dirty="0"/>
              <a:t>Staging Area</a:t>
            </a:r>
            <a:r>
              <a:rPr lang="tr-TR" dirty="0"/>
              <a:t> denir ve git'in en temel kavramlarından birisidir. </a:t>
            </a:r>
            <a:r>
              <a:rPr lang="tr-TR" dirty="0" err="1"/>
              <a:t>Staging</a:t>
            </a:r>
            <a:r>
              <a:rPr lang="tr-TR" dirty="0"/>
              <a:t> </a:t>
            </a:r>
            <a:r>
              <a:rPr lang="tr-TR" dirty="0" err="1"/>
              <a:t>Area'yı</a:t>
            </a:r>
            <a:r>
              <a:rPr lang="tr-TR" dirty="0"/>
              <a:t>, proje dosyalarımızdaki bir dizi değişikliği </a:t>
            </a:r>
            <a:r>
              <a:rPr lang="tr-TR" dirty="0" err="1" smtClean="0"/>
              <a:t>repository'ye</a:t>
            </a:r>
            <a:r>
              <a:rPr lang="tr-TR" dirty="0" smtClean="0"/>
              <a:t> </a:t>
            </a:r>
            <a:r>
              <a:rPr lang="tr-TR" dirty="0"/>
              <a:t>göndermeden önce kayıt altında tuttuğunuz veri tabanı/alan olarak tanımlayabiliriz</a:t>
            </a:r>
            <a:r>
              <a:rPr lang="tr-TR" dirty="0" smtClean="0"/>
              <a:t>.</a:t>
            </a:r>
          </a:p>
          <a:p>
            <a:endParaRPr lang="tr-TR" dirty="0"/>
          </a:p>
          <a:p>
            <a:r>
              <a:rPr lang="tr-TR" dirty="0" err="1" smtClean="0"/>
              <a:t>Staging</a:t>
            </a:r>
            <a:r>
              <a:rPr lang="tr-TR" dirty="0" smtClean="0"/>
              <a:t> </a:t>
            </a:r>
            <a:r>
              <a:rPr lang="tr-TR" dirty="0" err="1" smtClean="0"/>
              <a:t>area’da</a:t>
            </a:r>
            <a:r>
              <a:rPr lang="tr-TR" dirty="0" smtClean="0"/>
              <a:t> bulunan dosya ve klasörler commit komutu ile git </a:t>
            </a:r>
            <a:r>
              <a:rPr lang="tr-TR" dirty="0" err="1" smtClean="0"/>
              <a:t>veritabanına</a:t>
            </a:r>
            <a:r>
              <a:rPr lang="tr-TR" dirty="0" smtClean="0"/>
              <a:t> eklenir.</a:t>
            </a:r>
          </a:p>
          <a:p>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4181393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Basit Olarak Git İş Akışı</a:t>
            </a:r>
            <a:endParaRPr lang="tr-TR" dirty="0"/>
          </a:p>
        </p:txBody>
      </p:sp>
      <p:sp>
        <p:nvSpPr>
          <p:cNvPr id="3" name="Content Placeholder 2"/>
          <p:cNvSpPr>
            <a:spLocks noGrp="1"/>
          </p:cNvSpPr>
          <p:nvPr>
            <p:ph idx="1"/>
          </p:nvPr>
        </p:nvSpPr>
        <p:spPr>
          <a:xfrm>
            <a:off x="743498" y="2858413"/>
            <a:ext cx="10554574" cy="4474604"/>
          </a:xfrm>
        </p:spPr>
        <p:txBody>
          <a:bodyPr>
            <a:normAutofit/>
          </a:bodyPr>
          <a:lstStyle/>
          <a:p>
            <a:r>
              <a:rPr lang="tr-TR" dirty="0"/>
              <a:t>Commit işlemi öncesinde yapılan değişikliklerin özetini </a:t>
            </a:r>
            <a:r>
              <a:rPr lang="tr-TR" b="1" dirty="0"/>
              <a:t>git </a:t>
            </a:r>
            <a:r>
              <a:rPr lang="tr-TR" b="1" dirty="0" err="1"/>
              <a:t>status</a:t>
            </a:r>
            <a:r>
              <a:rPr lang="tr-TR" b="1" dirty="0"/>
              <a:t> </a:t>
            </a:r>
            <a:r>
              <a:rPr lang="tr-TR" dirty="0"/>
              <a:t>ile görebiliriz.</a:t>
            </a:r>
          </a:p>
          <a:p>
            <a:endParaRPr lang="tr-TR" dirty="0"/>
          </a:p>
          <a:p>
            <a:r>
              <a:rPr lang="tr-TR" dirty="0"/>
              <a:t>Değiştirilen dosyalardan hangilerinin commit işlemine dahil olacağını belirleriz. Bu dosyaları </a:t>
            </a:r>
            <a:r>
              <a:rPr lang="tr-TR" b="1" dirty="0"/>
              <a:t>git </a:t>
            </a:r>
            <a:r>
              <a:rPr lang="tr-TR" b="1" dirty="0" err="1"/>
              <a:t>add</a:t>
            </a:r>
            <a:r>
              <a:rPr lang="tr-TR" b="1" dirty="0"/>
              <a:t> </a:t>
            </a:r>
            <a:r>
              <a:rPr lang="tr-TR" dirty="0"/>
              <a:t>komutu ile </a:t>
            </a:r>
            <a:r>
              <a:rPr lang="tr-TR" b="1" dirty="0" err="1"/>
              <a:t>staging</a:t>
            </a:r>
            <a:r>
              <a:rPr lang="tr-TR" b="1" dirty="0"/>
              <a:t> </a:t>
            </a:r>
            <a:r>
              <a:rPr lang="tr-TR" b="1" dirty="0" err="1"/>
              <a:t>area</a:t>
            </a:r>
            <a:r>
              <a:rPr lang="tr-TR" b="1" dirty="0"/>
              <a:t> </a:t>
            </a:r>
            <a:r>
              <a:rPr lang="tr-TR" dirty="0"/>
              <a:t>kısmına taşırız.</a:t>
            </a:r>
          </a:p>
          <a:p>
            <a:endParaRPr lang="tr-TR" dirty="0"/>
          </a:p>
          <a:p>
            <a:r>
              <a:rPr lang="tr-TR" dirty="0"/>
              <a:t>Artık </a:t>
            </a:r>
            <a:r>
              <a:rPr lang="tr-TR" b="1" dirty="0"/>
              <a:t>git commit </a:t>
            </a:r>
            <a:r>
              <a:rPr lang="tr-TR" dirty="0" err="1"/>
              <a:t>methodu</a:t>
            </a:r>
            <a:r>
              <a:rPr lang="tr-TR" dirty="0"/>
              <a:t> ile yapılan değişiklikler yeni bir versiyon olarak </a:t>
            </a:r>
            <a:r>
              <a:rPr lang="tr-TR" dirty="0" err="1"/>
              <a:t>Git’de</a:t>
            </a:r>
            <a:r>
              <a:rPr lang="tr-TR" dirty="0"/>
              <a:t> kayıt altına alınır.</a:t>
            </a:r>
          </a:p>
          <a:p>
            <a:endParaRPr lang="tr-TR" dirty="0"/>
          </a:p>
          <a:p>
            <a:r>
              <a:rPr lang="tr-TR" dirty="0"/>
              <a:t>Yapılan tüm commit özetini </a:t>
            </a:r>
            <a:r>
              <a:rPr lang="tr-TR" b="1" dirty="0"/>
              <a:t>git </a:t>
            </a:r>
            <a:r>
              <a:rPr lang="tr-TR" b="1" dirty="0" err="1"/>
              <a:t>log</a:t>
            </a:r>
            <a:r>
              <a:rPr lang="tr-TR" b="1" dirty="0"/>
              <a:t> </a:t>
            </a:r>
            <a:r>
              <a:rPr lang="tr-TR" dirty="0"/>
              <a:t>ile </a:t>
            </a:r>
            <a:r>
              <a:rPr lang="tr-TR" dirty="0" err="1"/>
              <a:t>görürürz</a:t>
            </a:r>
            <a:r>
              <a:rPr lang="tr-TR" dirty="0"/>
              <a:t>.</a:t>
            </a:r>
          </a:p>
          <a:p>
            <a:pPr marL="0" indent="0">
              <a:buNone/>
            </a:pPr>
            <a:endParaRPr lang="tr-TR" dirty="0" smtClean="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375176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 Çalışma Aşamaları Kodları</a:t>
            </a:r>
            <a:endParaRPr lang="tr-TR" dirty="0"/>
          </a:p>
        </p:txBody>
      </p:sp>
      <p:sp>
        <p:nvSpPr>
          <p:cNvPr id="3" name="Content Placeholder 2"/>
          <p:cNvSpPr>
            <a:spLocks noGrp="1"/>
          </p:cNvSpPr>
          <p:nvPr>
            <p:ph idx="1"/>
          </p:nvPr>
        </p:nvSpPr>
        <p:spPr>
          <a:xfrm>
            <a:off x="743498" y="2858413"/>
            <a:ext cx="10554574" cy="4474604"/>
          </a:xfrm>
        </p:spPr>
        <p:txBody>
          <a:bodyPr>
            <a:normAutofit/>
          </a:bodyPr>
          <a:lstStyle/>
          <a:p>
            <a:r>
              <a:rPr lang="tr-TR" dirty="0"/>
              <a:t>Henüz </a:t>
            </a:r>
            <a:r>
              <a:rPr lang="tr-TR" dirty="0" err="1"/>
              <a:t>version</a:t>
            </a:r>
            <a:r>
              <a:rPr lang="tr-TR" dirty="0"/>
              <a:t> kontrolü altında olmayan bir projenizi versiyon kontrolü altına almak için </a:t>
            </a:r>
            <a:r>
              <a:rPr lang="tr-TR" b="1" dirty="0"/>
              <a:t>git </a:t>
            </a:r>
            <a:r>
              <a:rPr lang="tr-TR" b="1" dirty="0" err="1"/>
              <a:t>init</a:t>
            </a:r>
            <a:r>
              <a:rPr lang="tr-TR" dirty="0"/>
              <a:t> komutunu kullanırız</a:t>
            </a:r>
            <a:r>
              <a:rPr lang="tr-TR" dirty="0" smtClean="0"/>
              <a:t>.</a:t>
            </a:r>
          </a:p>
          <a:p>
            <a:endParaRPr lang="tr-TR" dirty="0"/>
          </a:p>
          <a:p>
            <a:r>
              <a:rPr lang="tr-TR" dirty="0" smtClean="0"/>
              <a:t>git </a:t>
            </a:r>
            <a:r>
              <a:rPr lang="tr-TR" dirty="0" err="1" smtClean="0"/>
              <a:t>add</a:t>
            </a:r>
            <a:r>
              <a:rPr lang="tr-TR" dirty="0" smtClean="0"/>
              <a:t> </a:t>
            </a:r>
            <a:r>
              <a:rPr lang="tr-TR" dirty="0" err="1" smtClean="0"/>
              <a:t>dosya_adi</a:t>
            </a:r>
            <a:r>
              <a:rPr lang="tr-TR" dirty="0" smtClean="0"/>
              <a:t> veya git </a:t>
            </a:r>
            <a:r>
              <a:rPr lang="tr-TR" dirty="0" err="1" smtClean="0"/>
              <a:t>add</a:t>
            </a:r>
            <a:r>
              <a:rPr lang="tr-TR" dirty="0" smtClean="0"/>
              <a:t> . diyerek klasörde bulunan tüm dosyaları </a:t>
            </a:r>
            <a:r>
              <a:rPr lang="tr-TR" dirty="0" err="1" smtClean="0"/>
              <a:t>staging</a:t>
            </a:r>
            <a:r>
              <a:rPr lang="tr-TR" dirty="0" smtClean="0"/>
              <a:t> </a:t>
            </a:r>
            <a:r>
              <a:rPr lang="tr-TR" dirty="0" err="1" smtClean="0"/>
              <a:t>area’ya</a:t>
            </a:r>
            <a:r>
              <a:rPr lang="tr-TR" dirty="0" smtClean="0"/>
              <a:t> ekleriz</a:t>
            </a:r>
          </a:p>
          <a:p>
            <a:endParaRPr lang="tr-TR" dirty="0"/>
          </a:p>
          <a:p>
            <a:r>
              <a:rPr lang="tr-TR" dirty="0" smtClean="0"/>
              <a:t>git commit –m «</a:t>
            </a:r>
            <a:r>
              <a:rPr lang="tr-TR" dirty="0" err="1" smtClean="0"/>
              <a:t>Initial</a:t>
            </a:r>
            <a:r>
              <a:rPr lang="tr-TR" dirty="0" smtClean="0"/>
              <a:t> Commit» komutuyla mesaj ekleyerek commit işlemini gerçekleştiririz.</a:t>
            </a:r>
          </a:p>
          <a:p>
            <a:endParaRPr lang="tr-TR" dirty="0"/>
          </a:p>
          <a:p>
            <a:r>
              <a:rPr lang="tr-TR" dirty="0" smtClean="0"/>
              <a:t>git commit –a –m «</a:t>
            </a:r>
            <a:r>
              <a:rPr lang="tr-TR" dirty="0" err="1" smtClean="0"/>
              <a:t>ınitial</a:t>
            </a:r>
            <a:r>
              <a:rPr lang="tr-TR" dirty="0" smtClean="0"/>
              <a:t> Commit» komutu da hem ekleme hem commit işlemini aynı anda yapar.</a:t>
            </a:r>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4201368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 Projesinde Çalışmaya Başlayalım</a:t>
            </a:r>
            <a:endParaRPr lang="tr-TR" dirty="0"/>
          </a:p>
        </p:txBody>
      </p:sp>
      <p:sp>
        <p:nvSpPr>
          <p:cNvPr id="3" name="Content Placeholder 2"/>
          <p:cNvSpPr>
            <a:spLocks noGrp="1"/>
          </p:cNvSpPr>
          <p:nvPr>
            <p:ph idx="1"/>
          </p:nvPr>
        </p:nvSpPr>
        <p:spPr>
          <a:xfrm>
            <a:off x="743498" y="3631496"/>
            <a:ext cx="10554574" cy="4474604"/>
          </a:xfrm>
        </p:spPr>
        <p:txBody>
          <a:bodyPr>
            <a:normAutofit/>
          </a:bodyPr>
          <a:lstStyle/>
          <a:p>
            <a:r>
              <a:rPr lang="tr-TR" b="1" dirty="0" smtClean="0"/>
              <a:t>Dosya Durumları</a:t>
            </a:r>
            <a:endParaRPr lang="tr-TR" b="1" dirty="0"/>
          </a:p>
          <a:p>
            <a:pPr lvl="1"/>
            <a:r>
              <a:rPr lang="tr-TR" b="1" dirty="0" err="1"/>
              <a:t>Untracked</a:t>
            </a:r>
            <a:r>
              <a:rPr lang="tr-TR" b="1" dirty="0"/>
              <a:t> (Takip Edilmeyen): </a:t>
            </a:r>
            <a:r>
              <a:rPr lang="tr-TR" dirty="0"/>
              <a:t>Bu dosyalar versiyon kontrolü altında olmayan veya sizin henüz versiyon kontrolü yapmak için </a:t>
            </a:r>
            <a:r>
              <a:rPr lang="tr-TR" dirty="0" err="1"/>
              <a:t>git'e</a:t>
            </a:r>
            <a:r>
              <a:rPr lang="tr-TR" dirty="0"/>
              <a:t> eklemediğiniz dosyalardır. Bu dosyalardaki değişiklikler siz dosyaları </a:t>
            </a:r>
            <a:r>
              <a:rPr lang="tr-TR" dirty="0" err="1"/>
              <a:t>git'e</a:t>
            </a:r>
            <a:r>
              <a:rPr lang="tr-TR" dirty="0"/>
              <a:t> eklemediğiniz sürece versiyon kontrolüne tabi değildir</a:t>
            </a:r>
          </a:p>
          <a:p>
            <a:pPr lvl="1"/>
            <a:r>
              <a:rPr lang="tr-TR" b="1" dirty="0" err="1"/>
              <a:t>Tracked</a:t>
            </a:r>
            <a:r>
              <a:rPr lang="tr-TR" b="1" dirty="0"/>
              <a:t> (Takip Edilen): </a:t>
            </a:r>
            <a:r>
              <a:rPr lang="tr-TR" dirty="0"/>
              <a:t>Bu dosyalar ise </a:t>
            </a:r>
            <a:r>
              <a:rPr lang="tr-TR" dirty="0" err="1"/>
              <a:t>git'in</a:t>
            </a:r>
            <a:r>
              <a:rPr lang="tr-TR" dirty="0"/>
              <a:t> versiyon kontrolü takibi altında olan dosyalardır. Bu dosyalar üzerinde yapacağınız tüm değişiklikler git tarafından takip edilmektedir.</a:t>
            </a:r>
          </a:p>
          <a:p>
            <a:pPr lvl="1"/>
            <a:endParaRPr lang="tr-TR" b="1" dirty="0" smtClean="0"/>
          </a:p>
          <a:p>
            <a:r>
              <a:rPr lang="tr-TR" b="1" dirty="0" smtClean="0"/>
              <a:t>git </a:t>
            </a:r>
            <a:r>
              <a:rPr lang="tr-TR" b="1" dirty="0" err="1" smtClean="0"/>
              <a:t>status</a:t>
            </a:r>
            <a:r>
              <a:rPr lang="tr-TR" b="1" dirty="0" smtClean="0"/>
              <a:t> </a:t>
            </a:r>
            <a:r>
              <a:rPr lang="tr-TR" dirty="0" smtClean="0"/>
              <a:t>komutu ile değişiklikleri izleyebilirsiniz.</a:t>
            </a:r>
          </a:p>
          <a:p>
            <a:endParaRPr lang="tr-TR" b="1" dirty="0"/>
          </a:p>
          <a:p>
            <a:r>
              <a:rPr lang="tr-TR" b="1" dirty="0" smtClean="0"/>
              <a:t>git </a:t>
            </a:r>
            <a:r>
              <a:rPr lang="tr-TR" b="1" dirty="0" err="1" smtClean="0"/>
              <a:t>log</a:t>
            </a:r>
            <a:r>
              <a:rPr lang="tr-TR" b="1" dirty="0" smtClean="0"/>
              <a:t> </a:t>
            </a:r>
            <a:r>
              <a:rPr lang="tr-TR" dirty="0" smtClean="0"/>
              <a:t>komutu ile yapılan </a:t>
            </a:r>
            <a:r>
              <a:rPr lang="tr-TR" dirty="0" err="1" smtClean="0"/>
              <a:t>commitleri</a:t>
            </a:r>
            <a:r>
              <a:rPr lang="tr-TR" dirty="0" smtClean="0"/>
              <a:t> listeleyebilirsiniz.</a:t>
            </a:r>
          </a:p>
          <a:p>
            <a:endParaRPr lang="tr-TR" b="1" dirty="0"/>
          </a:p>
          <a:p>
            <a:pPr marL="0" indent="0">
              <a:buNone/>
            </a:pPr>
            <a:endParaRPr lang="tr-TR" b="1" dirty="0" smtClean="0"/>
          </a:p>
          <a:p>
            <a:pPr lvl="1"/>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2910742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Versiyon Kontrolünün Altın Kuralları</a:t>
            </a:r>
            <a:endParaRPr lang="tr-TR" dirty="0"/>
          </a:p>
        </p:txBody>
      </p:sp>
      <p:sp>
        <p:nvSpPr>
          <p:cNvPr id="3" name="Content Placeholder 2"/>
          <p:cNvSpPr>
            <a:spLocks noGrp="1"/>
          </p:cNvSpPr>
          <p:nvPr>
            <p:ph idx="1"/>
          </p:nvPr>
        </p:nvSpPr>
        <p:spPr>
          <a:xfrm>
            <a:off x="743498" y="3631496"/>
            <a:ext cx="10554574" cy="4474604"/>
          </a:xfrm>
        </p:spPr>
        <p:txBody>
          <a:bodyPr>
            <a:normAutofit/>
          </a:bodyPr>
          <a:lstStyle/>
          <a:p>
            <a:r>
              <a:rPr lang="tr-TR" dirty="0" smtClean="0"/>
              <a:t>Değişikliklerinizi </a:t>
            </a:r>
            <a:r>
              <a:rPr lang="tr-TR" dirty="0"/>
              <a:t>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t>
            </a:r>
            <a:r>
              <a:rPr lang="tr-TR" dirty="0" smtClean="0"/>
              <a:t>artacaktır.</a:t>
            </a:r>
          </a:p>
          <a:p>
            <a:endParaRPr lang="tr-TR" b="1" dirty="0"/>
          </a:p>
          <a:p>
            <a:r>
              <a:rPr lang="tr-TR" dirty="0"/>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endParaRPr lang="tr-TR" b="1" dirty="0"/>
          </a:p>
          <a:p>
            <a:pPr marL="0" indent="0">
              <a:buNone/>
            </a:pPr>
            <a:endParaRPr lang="tr-TR" b="1" dirty="0" smtClean="0"/>
          </a:p>
          <a:p>
            <a:pPr lvl="1"/>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668302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İyi Bir Commit Özellikleri</a:t>
            </a:r>
            <a:endParaRPr lang="tr-TR" dirty="0"/>
          </a:p>
        </p:txBody>
      </p:sp>
      <p:sp>
        <p:nvSpPr>
          <p:cNvPr id="3" name="Content Placeholder 2"/>
          <p:cNvSpPr>
            <a:spLocks noGrp="1"/>
          </p:cNvSpPr>
          <p:nvPr>
            <p:ph idx="1"/>
          </p:nvPr>
        </p:nvSpPr>
        <p:spPr>
          <a:xfrm>
            <a:off x="444240" y="3456931"/>
            <a:ext cx="10554574" cy="4474604"/>
          </a:xfrm>
        </p:spPr>
        <p:txBody>
          <a:bodyPr>
            <a:normAutofit/>
          </a:bodyPr>
          <a:lstStyle/>
          <a:p>
            <a:r>
              <a:rPr lang="tr-TR" dirty="0" err="1"/>
              <a:t>Commit'inizde</a:t>
            </a:r>
            <a:r>
              <a:rPr lang="tr-TR" dirty="0"/>
              <a:t> sadece kavramsal olarak ilişkili değişiklikleri içermeye özen göstermelisiniz. Zaman zaman iki farklı konu veya sorun ile ilgili aynı anda veya çok kısa aralıklarla değişimli olarak çalışmak zorunda kalabilirsiniz. Bu şekilde yapılan bir çalışma sonrasında commit zamanı geldiğinde mümkün ise iki konu ile ilgili değişikliklerinizi bir defada commit etmek yerine iki defada ayrı ayrı commit edin. Bu çok zor oluyorsa kısa yoldan bir anda tek bir değişikliğe odaklanmayı da düşünebilirsiniz</a:t>
            </a:r>
            <a:r>
              <a:rPr lang="tr-TR" dirty="0" smtClean="0"/>
              <a:t>.</a:t>
            </a:r>
          </a:p>
          <a:p>
            <a:endParaRPr lang="tr-TR" dirty="0"/>
          </a:p>
          <a:p>
            <a:r>
              <a:rPr lang="tr-TR" dirty="0"/>
              <a:t>Tamamlanmamış değişikliklerinizi kesinlikle commit etmemeye özen gösterin. Eğer zaman zaman değişikliklerinizi kayıt altına almak istiyorsanız commit işlemi yerine </a:t>
            </a:r>
            <a:r>
              <a:rPr lang="tr-TR" dirty="0" err="1"/>
              <a:t>Git'in</a:t>
            </a:r>
            <a:r>
              <a:rPr lang="tr-TR" dirty="0"/>
              <a:t> </a:t>
            </a:r>
            <a:r>
              <a:rPr lang="tr-TR" b="1" dirty="0" err="1"/>
              <a:t>Stash</a:t>
            </a:r>
            <a:r>
              <a:rPr lang="tr-TR" dirty="0"/>
              <a:t> özelliğini/komutunu kullanabilirsiniz</a:t>
            </a:r>
            <a:r>
              <a:rPr lang="tr-TR" dirty="0" smtClean="0"/>
              <a:t>.</a:t>
            </a:r>
          </a:p>
          <a:p>
            <a:endParaRPr lang="tr-TR" dirty="0"/>
          </a:p>
          <a:p>
            <a:pPr marL="0" indent="0">
              <a:buNone/>
            </a:pPr>
            <a:endParaRPr lang="tr-TR" b="1" dirty="0" smtClean="0"/>
          </a:p>
          <a:p>
            <a:pPr lvl="1"/>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3318532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İyi Bir Commit Özellikleri</a:t>
            </a:r>
            <a:endParaRPr lang="tr-TR" dirty="0"/>
          </a:p>
        </p:txBody>
      </p:sp>
      <p:sp>
        <p:nvSpPr>
          <p:cNvPr id="3" name="Content Placeholder 2"/>
          <p:cNvSpPr>
            <a:spLocks noGrp="1"/>
          </p:cNvSpPr>
          <p:nvPr>
            <p:ph idx="1"/>
          </p:nvPr>
        </p:nvSpPr>
        <p:spPr>
          <a:xfrm>
            <a:off x="535681" y="3564996"/>
            <a:ext cx="10554574" cy="4474604"/>
          </a:xfrm>
        </p:spPr>
        <p:txBody>
          <a:bodyPr>
            <a:normAutofit/>
          </a:bodyPr>
          <a:lstStyle/>
          <a:p>
            <a:r>
              <a:rPr lang="tr-TR" dirty="0" smtClean="0"/>
              <a:t>Test edilmemiş değişiklikleri commit etmemeye özen gösterin. Bu öneri aslında bir önceki önerimiz ile pratikte aynı anlama geliyor.</a:t>
            </a:r>
          </a:p>
          <a:p>
            <a:endParaRPr lang="tr-TR" dirty="0" smtClean="0"/>
          </a:p>
          <a:p>
            <a:r>
              <a:rPr lang="tr-TR" dirty="0" err="1" smtClean="0"/>
              <a:t>Commit'leriniz</a:t>
            </a:r>
            <a:r>
              <a:rPr lang="tr-TR" dirty="0" smtClean="0"/>
              <a:t> kısa ve açıklayıcı mesajlar içermeli.</a:t>
            </a:r>
          </a:p>
          <a:p>
            <a:endParaRPr lang="tr-TR" dirty="0" smtClean="0"/>
          </a:p>
          <a:p>
            <a:r>
              <a:rPr lang="tr-TR" dirty="0" smtClean="0"/>
              <a:t>Son olarak da sık sık commit işlemi yapmayı alışkanlık haline getirmenizi önerebiliriz. Bu alışkanlık ile birlikte yukarıdaki maddeleri de yerine getirebilirseniz iş yapma şekliniz ve konsantrasyonunuz da olumlu yönde etkilenecektir.</a:t>
            </a:r>
          </a:p>
          <a:p>
            <a:endParaRPr lang="tr-TR" dirty="0"/>
          </a:p>
          <a:p>
            <a:r>
              <a:rPr lang="tr-TR" dirty="0" err="1"/>
              <a:t>Pomodoro</a:t>
            </a:r>
            <a:r>
              <a:rPr lang="tr-TR" dirty="0"/>
              <a:t> </a:t>
            </a:r>
            <a:r>
              <a:rPr lang="tr-TR" dirty="0" err="1"/>
              <a:t>Teknigi</a:t>
            </a:r>
            <a:r>
              <a:rPr lang="tr-TR" dirty="0"/>
              <a:t> : https://onedio.com/haber/11-madde-ile-verimli-calisamama-derdini-sonsuza-kadar-bitiren-pomodoro-teknigi-628834</a:t>
            </a:r>
          </a:p>
          <a:p>
            <a:endParaRPr lang="tr-TR" dirty="0" smtClean="0"/>
          </a:p>
          <a:p>
            <a:pPr marL="0" indent="0">
              <a:buNone/>
            </a:pPr>
            <a:endParaRPr lang="tr-TR" b="1" dirty="0" smtClean="0"/>
          </a:p>
          <a:p>
            <a:pPr lvl="1"/>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3732161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Versiyon Kontrolü Nedir</a:t>
            </a:r>
            <a:endParaRPr lang="tr-TR" dirty="0"/>
          </a:p>
        </p:txBody>
      </p:sp>
      <p:sp>
        <p:nvSpPr>
          <p:cNvPr id="3" name="İçerik Yer Tutucusu 2"/>
          <p:cNvSpPr>
            <a:spLocks noGrp="1"/>
          </p:cNvSpPr>
          <p:nvPr>
            <p:ph idx="1"/>
          </p:nvPr>
        </p:nvSpPr>
        <p:spPr>
          <a:xfrm>
            <a:off x="473825" y="2222287"/>
            <a:ext cx="11380123" cy="3636511"/>
          </a:xfrm>
        </p:spPr>
        <p:txBody>
          <a:bodyPr/>
          <a:lstStyle/>
          <a:p>
            <a:r>
              <a:rPr lang="tr-TR" dirty="0" smtClean="0"/>
              <a:t>Bir dosya veya bir küme dosyadaki değişiklikleri takip edebilmek için uyguladığımız bir yöntemdir.</a:t>
            </a:r>
          </a:p>
          <a:p>
            <a:r>
              <a:rPr lang="tr-TR" dirty="0" smtClean="0"/>
              <a:t>Git ise bu değişikliklerin tarihçesini ve içeriğini bizim için takip eden ve kaydeden bir </a:t>
            </a:r>
            <a:r>
              <a:rPr lang="tr-TR" dirty="0" err="1" smtClean="0"/>
              <a:t>veritabanıdır</a:t>
            </a:r>
            <a:r>
              <a:rPr lang="tr-TR" dirty="0" smtClean="0"/>
              <a:t>.</a:t>
            </a:r>
          </a:p>
          <a:p>
            <a:endParaRPr lang="tr-TR" dirty="0"/>
          </a:p>
          <a:p>
            <a:endParaRPr lang="tr-TR" dirty="0" smtClean="0"/>
          </a:p>
          <a:p>
            <a:endParaRPr lang="tr-TR" dirty="0"/>
          </a:p>
          <a:p>
            <a:endParaRPr lang="tr-TR" dirty="0" smtClean="0"/>
          </a:p>
          <a:p>
            <a:pPr marL="0" indent="0">
              <a:buNone/>
            </a:pPr>
            <a:endParaRPr lang="tr-TR" dirty="0" smtClean="0"/>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906" y="3534698"/>
            <a:ext cx="8823960" cy="2324100"/>
          </a:xfrm>
          <a:prstGeom prst="rect">
            <a:avLst/>
          </a:prstGeom>
        </p:spPr>
      </p:pic>
    </p:spTree>
    <p:extLst>
      <p:ext uri="{BB962C8B-B14F-4D97-AF65-F5344CB8AC3E}">
        <p14:creationId xmlns:p14="http://schemas.microsoft.com/office/powerpoint/2010/main" val="102045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1132230"/>
          </a:xfrm>
        </p:spPr>
        <p:txBody>
          <a:bodyPr/>
          <a:lstStyle/>
          <a:p>
            <a:r>
              <a:rPr lang="tr-TR" dirty="0" smtClean="0"/>
              <a:t>Branching ve Merging </a:t>
            </a:r>
            <a:br>
              <a:rPr lang="tr-TR" dirty="0" smtClean="0"/>
            </a:br>
            <a:r>
              <a:rPr lang="tr-TR" dirty="0" smtClean="0"/>
              <a:t>(Dallanma ve Birleştirme)</a:t>
            </a:r>
            <a:endParaRPr lang="tr-TR" dirty="0"/>
          </a:p>
        </p:txBody>
      </p:sp>
      <p:sp>
        <p:nvSpPr>
          <p:cNvPr id="3" name="Content Placeholder 2"/>
          <p:cNvSpPr>
            <a:spLocks noGrp="1"/>
          </p:cNvSpPr>
          <p:nvPr>
            <p:ph idx="1"/>
          </p:nvPr>
        </p:nvSpPr>
        <p:spPr>
          <a:xfrm>
            <a:off x="477492" y="2750350"/>
            <a:ext cx="10554574" cy="4474604"/>
          </a:xfrm>
        </p:spPr>
        <p:txBody>
          <a:bodyPr>
            <a:normAutofit/>
          </a:bodyPr>
          <a:lstStyle/>
          <a:p>
            <a:r>
              <a:rPr lang="tr-TR" sz="1400" dirty="0" smtClean="0"/>
              <a:t>Günlük iş yapma şeklimizi etkileyip, yaptığımız işe daha farklı bakabilmemizi sağlar.</a:t>
            </a:r>
          </a:p>
          <a:p>
            <a:endParaRPr lang="tr-TR" sz="1400" dirty="0"/>
          </a:p>
          <a:p>
            <a:r>
              <a:rPr lang="tr-TR" sz="1400" dirty="0" err="1" smtClean="0"/>
              <a:t>Branchlerin</a:t>
            </a:r>
            <a:r>
              <a:rPr lang="tr-TR" sz="1400" dirty="0" smtClean="0"/>
              <a:t> aktif kullanılmasıyla daha hızlı bir şekilde uygulama geliştirilebilir.</a:t>
            </a:r>
          </a:p>
          <a:p>
            <a:endParaRPr lang="tr-TR" sz="1400" dirty="0"/>
          </a:p>
          <a:p>
            <a:r>
              <a:rPr lang="tr-TR" sz="1400" dirty="0" smtClean="0"/>
              <a:t>Branch; kendi yaşam döngüleri olan, çoğu zaman kısa veya uzun süreli eş zamanlı ilerleyen bağlamalardır.</a:t>
            </a:r>
          </a:p>
          <a:p>
            <a:endParaRPr lang="tr-TR" dirty="0"/>
          </a:p>
          <a:p>
            <a:endParaRPr lang="tr-TR" dirty="0"/>
          </a:p>
          <a:p>
            <a:endParaRPr lang="tr-TR" dirty="0" smtClean="0"/>
          </a:p>
          <a:p>
            <a:pPr marL="0" indent="0">
              <a:buNone/>
            </a:pPr>
            <a:endParaRPr lang="tr-TR" b="1" dirty="0" smtClean="0"/>
          </a:p>
          <a:p>
            <a:pPr lvl="1"/>
            <a:endParaRPr lang="tr-TR" dirty="0"/>
          </a:p>
          <a:p>
            <a:endParaRPr lang="tr-TR" dirty="0" smtClean="0"/>
          </a:p>
          <a:p>
            <a:endParaRPr lang="tr-TR" dirty="0" smtClean="0"/>
          </a:p>
          <a:p>
            <a:endParaRPr lang="tr-TR" dirty="0" smtClean="0"/>
          </a:p>
          <a:p>
            <a:pPr lvl="1"/>
            <a:endParaRPr lang="tr-TR" dirty="0"/>
          </a:p>
          <a:p>
            <a:pPr lvl="1"/>
            <a:endParaRPr lang="tr-TR"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824" y="4089516"/>
            <a:ext cx="5848350" cy="2552700"/>
          </a:xfrm>
          <a:prstGeom prst="rect">
            <a:avLst/>
          </a:prstGeom>
        </p:spPr>
      </p:pic>
    </p:spTree>
    <p:extLst>
      <p:ext uri="{BB962C8B-B14F-4D97-AF65-F5344CB8AC3E}">
        <p14:creationId xmlns:p14="http://schemas.microsoft.com/office/powerpoint/2010/main" val="3852113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1132230"/>
          </a:xfrm>
        </p:spPr>
        <p:txBody>
          <a:bodyPr/>
          <a:lstStyle/>
          <a:p>
            <a:r>
              <a:rPr lang="tr-TR" dirty="0" smtClean="0"/>
              <a:t>Branching Olmasaydı</a:t>
            </a:r>
            <a:endParaRPr lang="tr-TR" dirty="0"/>
          </a:p>
        </p:txBody>
      </p:sp>
      <p:sp>
        <p:nvSpPr>
          <p:cNvPr id="3" name="Content Placeholder 2"/>
          <p:cNvSpPr>
            <a:spLocks noGrp="1"/>
          </p:cNvSpPr>
          <p:nvPr>
            <p:ph idx="1"/>
          </p:nvPr>
        </p:nvSpPr>
        <p:spPr>
          <a:xfrm>
            <a:off x="477492" y="3157671"/>
            <a:ext cx="10554574" cy="4474604"/>
          </a:xfrm>
        </p:spPr>
        <p:txBody>
          <a:bodyPr>
            <a:normAutofit/>
          </a:bodyPr>
          <a:lstStyle/>
          <a:p>
            <a:r>
              <a:rPr lang="tr-TR" dirty="0"/>
              <a:t>Birden fazla konu ile ilgili değişikliklerin tamamını tek bir bağlam ile yönetmeye çalışırsanız işler hızla sarpa saracaktır. Bu karmaşanın önüne geçmek için her bir değişiklik için projenizin tamamının farklı klasörlere kopyalamayı deneyebilirsiniz. Ancak bu </a:t>
            </a:r>
            <a:r>
              <a:rPr lang="tr-TR" dirty="0" smtClean="0"/>
              <a:t>durumda;</a:t>
            </a:r>
            <a:br>
              <a:rPr lang="tr-TR" dirty="0" smtClean="0"/>
            </a:br>
            <a:endParaRPr lang="tr-TR" dirty="0" smtClean="0"/>
          </a:p>
          <a:p>
            <a:pPr lvl="1"/>
            <a:r>
              <a:rPr lang="tr-TR" dirty="0"/>
              <a:t>Bu klasörler versiyon kontrolünde olmadığı için ekibin geri kalanı ile iş birliği yapmanız çok zorlaşacak</a:t>
            </a:r>
          </a:p>
          <a:p>
            <a:pPr lvl="1"/>
            <a:r>
              <a:rPr lang="tr-TR" dirty="0"/>
              <a:t>Farklı değişiklikleri entegre etmek çok zor ve hataya açık bir işlem olacak</a:t>
            </a:r>
          </a:p>
          <a:p>
            <a:pPr lvl="1"/>
            <a:endParaRPr lang="tr-TR" dirty="0"/>
          </a:p>
          <a:p>
            <a:endParaRPr lang="tr-TR" dirty="0"/>
          </a:p>
          <a:p>
            <a:endParaRPr lang="tr-TR" dirty="0" smtClean="0"/>
          </a:p>
          <a:p>
            <a:pPr marL="0" indent="0">
              <a:buNone/>
            </a:pPr>
            <a:endParaRPr lang="tr-TR" b="1" dirty="0" smtClean="0"/>
          </a:p>
          <a:p>
            <a:pPr lvl="1"/>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443024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Versiyon Kontrolünün Altın Kuralları</a:t>
            </a:r>
            <a:endParaRPr lang="tr-TR" dirty="0"/>
          </a:p>
        </p:txBody>
      </p:sp>
      <p:sp>
        <p:nvSpPr>
          <p:cNvPr id="3" name="Content Placeholder 2"/>
          <p:cNvSpPr>
            <a:spLocks noGrp="1"/>
          </p:cNvSpPr>
          <p:nvPr>
            <p:ph idx="1"/>
          </p:nvPr>
        </p:nvSpPr>
        <p:spPr>
          <a:xfrm>
            <a:off x="743498" y="3540053"/>
            <a:ext cx="10554574" cy="4474604"/>
          </a:xfrm>
        </p:spPr>
        <p:txBody>
          <a:bodyPr>
            <a:normAutofit lnSpcReduction="10000"/>
          </a:bodyPr>
          <a:lstStyle/>
          <a:p>
            <a:r>
              <a:rPr lang="tr-TR" dirty="0" smtClean="0"/>
              <a:t>Değişikliklerinizi </a:t>
            </a:r>
            <a:r>
              <a:rPr lang="tr-TR" dirty="0"/>
              <a:t>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t>
            </a:r>
            <a:r>
              <a:rPr lang="tr-TR" dirty="0" smtClean="0"/>
              <a:t>artacaktır.</a:t>
            </a:r>
          </a:p>
          <a:p>
            <a:endParaRPr lang="tr-TR" b="1" dirty="0"/>
          </a:p>
          <a:p>
            <a:r>
              <a:rPr lang="tr-TR" dirty="0"/>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r>
              <a:rPr lang="tr-TR" dirty="0" smtClean="0"/>
              <a:t>.</a:t>
            </a:r>
          </a:p>
          <a:p>
            <a:endParaRPr lang="tr-TR" b="1" dirty="0"/>
          </a:p>
          <a:p>
            <a:r>
              <a:rPr lang="tr-TR" dirty="0" err="1"/>
              <a:t>Branch’ler</a:t>
            </a:r>
            <a:r>
              <a:rPr lang="tr-TR" dirty="0"/>
              <a:t> </a:t>
            </a:r>
            <a:r>
              <a:rPr lang="tr-TR" dirty="0" err="1"/>
              <a:t>git'in</a:t>
            </a:r>
            <a:r>
              <a:rPr lang="tr-TR" dirty="0"/>
              <a:t> en güçlü özelliklerinden birisidir. Hızlı ve kullanımı kolay branching mekanizması </a:t>
            </a:r>
            <a:r>
              <a:rPr lang="tr-TR" dirty="0" err="1"/>
              <a:t>git'in</a:t>
            </a:r>
            <a:r>
              <a:rPr lang="tr-TR" dirty="0"/>
              <a:t> tasarımında ilk gününden itibaren ciddi bir gereksinim olarak ele alınmıştır. </a:t>
            </a:r>
            <a:r>
              <a:rPr lang="tr-TR" dirty="0" err="1"/>
              <a:t>Branch'ler</a:t>
            </a:r>
            <a:r>
              <a:rPr lang="tr-TR" dirty="0"/>
              <a:t> farklı bağlamlarda çalışmaktan kaynaklanabilecek karmaşanın önüne geçmek için biçilmiş kaftandır. </a:t>
            </a:r>
            <a:r>
              <a:rPr lang="tr-TR" dirty="0" err="1"/>
              <a:t>Branch'leri</a:t>
            </a:r>
            <a:r>
              <a:rPr lang="tr-TR" dirty="0"/>
              <a:t> </a:t>
            </a:r>
            <a:r>
              <a:rPr lang="tr-TR" dirty="0" err="1"/>
              <a:t>bug</a:t>
            </a:r>
            <a:r>
              <a:rPr lang="tr-TR" dirty="0"/>
              <a:t> </a:t>
            </a:r>
            <a:r>
              <a:rPr lang="tr-TR" dirty="0" err="1"/>
              <a:t>fix'ler</a:t>
            </a:r>
            <a:r>
              <a:rPr lang="tr-TR" dirty="0"/>
              <a:t>, yeni özellikler üzerinde çalışmak veya deneysel özellikleri geliştirmek için bol bol kullanın.</a:t>
            </a:r>
            <a:endParaRPr lang="tr-TR" b="1" dirty="0"/>
          </a:p>
          <a:p>
            <a:pPr marL="0" indent="0">
              <a:buNone/>
            </a:pPr>
            <a:endParaRPr lang="tr-TR" b="1" dirty="0" smtClean="0"/>
          </a:p>
          <a:p>
            <a:pPr lvl="1"/>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2726234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Branch’ler</a:t>
            </a:r>
            <a:r>
              <a:rPr lang="tr-TR" dirty="0" smtClean="0"/>
              <a:t> ile Çalışmak</a:t>
            </a:r>
            <a:endParaRPr lang="tr-TR" dirty="0"/>
          </a:p>
        </p:txBody>
      </p:sp>
      <p:sp>
        <p:nvSpPr>
          <p:cNvPr id="3" name="İçerik Yer Tutucusu 2"/>
          <p:cNvSpPr>
            <a:spLocks noGrp="1"/>
          </p:cNvSpPr>
          <p:nvPr>
            <p:ph idx="1"/>
          </p:nvPr>
        </p:nvSpPr>
        <p:spPr/>
        <p:txBody>
          <a:bodyPr/>
          <a:lstStyle/>
          <a:p>
            <a:r>
              <a:rPr lang="tr-TR" dirty="0" smtClean="0"/>
              <a:t>Git projeyi oluşturunca varsayılan olarak sizin için master isimli branch oluşturur.</a:t>
            </a:r>
          </a:p>
          <a:p>
            <a:r>
              <a:rPr lang="tr-TR" dirty="0" smtClean="0"/>
              <a:t>git branch test komutu test isimli bir branch oluşturulur. Ama aktifleştirmez.</a:t>
            </a:r>
          </a:p>
          <a:p>
            <a:r>
              <a:rPr lang="tr-TR" dirty="0" smtClean="0"/>
              <a:t>git branch komutu ile var olan branchleri görebilirsiniz.</a:t>
            </a:r>
          </a:p>
          <a:p>
            <a:endParaRPr lang="tr-TR" dirty="0"/>
          </a:p>
          <a:p>
            <a:r>
              <a:rPr lang="tr-TR" dirty="0" smtClean="0"/>
              <a:t>git </a:t>
            </a:r>
            <a:r>
              <a:rPr lang="tr-TR" dirty="0" err="1" smtClean="0"/>
              <a:t>status</a:t>
            </a:r>
            <a:r>
              <a:rPr lang="tr-TR" dirty="0" smtClean="0"/>
              <a:t> ile projenin durumuna baktık, commit edilmemiş bir değişiklik var ve bunu yeni </a:t>
            </a:r>
            <a:r>
              <a:rPr lang="tr-TR" dirty="0" err="1" smtClean="0"/>
              <a:t>branch’e</a:t>
            </a:r>
            <a:r>
              <a:rPr lang="tr-TR" dirty="0" smtClean="0"/>
              <a:t> eklemekte şüpheliyiz. </a:t>
            </a:r>
            <a:r>
              <a:rPr lang="tr-TR" dirty="0" err="1" smtClean="0"/>
              <a:t>Ozaman</a:t>
            </a:r>
            <a:r>
              <a:rPr lang="tr-TR" dirty="0" smtClean="0"/>
              <a:t> bunu commit mi edelim yoksa göz ardı mı?</a:t>
            </a:r>
            <a:endParaRPr lang="tr-TR" dirty="0"/>
          </a:p>
        </p:txBody>
      </p:sp>
    </p:spTree>
    <p:extLst>
      <p:ext uri="{BB962C8B-B14F-4D97-AF65-F5344CB8AC3E}">
        <p14:creationId xmlns:p14="http://schemas.microsoft.com/office/powerpoint/2010/main" val="4294814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Versiyon Kontrolünün Altın Kuralları</a:t>
            </a:r>
            <a:endParaRPr lang="tr-TR" dirty="0"/>
          </a:p>
        </p:txBody>
      </p:sp>
      <p:sp>
        <p:nvSpPr>
          <p:cNvPr id="3" name="Content Placeholder 2"/>
          <p:cNvSpPr>
            <a:spLocks noGrp="1"/>
          </p:cNvSpPr>
          <p:nvPr>
            <p:ph idx="1"/>
          </p:nvPr>
        </p:nvSpPr>
        <p:spPr>
          <a:xfrm>
            <a:off x="743498" y="3124419"/>
            <a:ext cx="10554574" cy="4474604"/>
          </a:xfrm>
        </p:spPr>
        <p:txBody>
          <a:bodyPr>
            <a:normAutofit fontScale="85000" lnSpcReduction="20000"/>
          </a:bodyPr>
          <a:lstStyle/>
          <a:p>
            <a:r>
              <a:rPr lang="tr-TR" dirty="0" smtClean="0"/>
              <a:t>Değişikliklerinizi </a:t>
            </a:r>
            <a:r>
              <a:rPr lang="tr-TR" dirty="0"/>
              <a:t>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t>
            </a:r>
            <a:r>
              <a:rPr lang="tr-TR" dirty="0" smtClean="0"/>
              <a:t>artacaktır.</a:t>
            </a:r>
          </a:p>
          <a:p>
            <a:endParaRPr lang="tr-TR" b="1" dirty="0"/>
          </a:p>
          <a:p>
            <a:r>
              <a:rPr lang="tr-TR" dirty="0"/>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r>
              <a:rPr lang="tr-TR" dirty="0" smtClean="0"/>
              <a:t>.</a:t>
            </a:r>
          </a:p>
          <a:p>
            <a:endParaRPr lang="tr-TR" b="1" dirty="0"/>
          </a:p>
          <a:p>
            <a:r>
              <a:rPr lang="tr-TR" dirty="0" err="1"/>
              <a:t>Branch’ler</a:t>
            </a:r>
            <a:r>
              <a:rPr lang="tr-TR" dirty="0"/>
              <a:t> </a:t>
            </a:r>
            <a:r>
              <a:rPr lang="tr-TR" dirty="0" err="1"/>
              <a:t>git'in</a:t>
            </a:r>
            <a:r>
              <a:rPr lang="tr-TR" dirty="0"/>
              <a:t> en güçlü özelliklerinden birisidir. Hızlı ve kullanımı kolay branching mekanizması </a:t>
            </a:r>
            <a:r>
              <a:rPr lang="tr-TR" dirty="0" err="1"/>
              <a:t>git'in</a:t>
            </a:r>
            <a:r>
              <a:rPr lang="tr-TR" dirty="0"/>
              <a:t> tasarımında ilk gününden itibaren ciddi bir gereksinim olarak ele alınmıştır. </a:t>
            </a:r>
            <a:r>
              <a:rPr lang="tr-TR" dirty="0" err="1"/>
              <a:t>Branch'ler</a:t>
            </a:r>
            <a:r>
              <a:rPr lang="tr-TR" dirty="0"/>
              <a:t> farklı bağlamlarda çalışmaktan kaynaklanabilecek karmaşanın önüne geçmek için biçilmiş kaftandır. </a:t>
            </a:r>
            <a:r>
              <a:rPr lang="tr-TR" dirty="0" err="1"/>
              <a:t>Branch'leri</a:t>
            </a:r>
            <a:r>
              <a:rPr lang="tr-TR" dirty="0"/>
              <a:t> </a:t>
            </a:r>
            <a:r>
              <a:rPr lang="tr-TR" dirty="0" err="1"/>
              <a:t>bug</a:t>
            </a:r>
            <a:r>
              <a:rPr lang="tr-TR" dirty="0"/>
              <a:t> </a:t>
            </a:r>
            <a:r>
              <a:rPr lang="tr-TR" dirty="0" err="1"/>
              <a:t>fix'ler</a:t>
            </a:r>
            <a:r>
              <a:rPr lang="tr-TR" dirty="0"/>
              <a:t>, yeni özellikler üzerinde çalışmak veya deneysel özellikleri geliştirmek için bol bol kullanın</a:t>
            </a:r>
            <a:r>
              <a:rPr lang="tr-TR" dirty="0" smtClean="0"/>
              <a:t>.</a:t>
            </a:r>
          </a:p>
          <a:p>
            <a:endParaRPr lang="tr-TR" b="1" dirty="0"/>
          </a:p>
          <a:p>
            <a:r>
              <a:rPr lang="tr-TR" dirty="0"/>
              <a:t>Tam anlamıyla bitirmediğiniz ve test etmediğiniz bir değişikliği asla commit etmeyin. Üzerinde çalışacağınız değişiklikleri planlarken bu değişiklikleri mümkün olduğunca küçük parçalar halinde ele almaya özen gösterirseniz yaptığınız değişiklikleri kayıt altına almak için henüz tamamlanmamış değişiklikleri commit etmek zorunda kalmazsınız. Buna rağmen ara safhada kayıt altına almak istediğiniz değişiklikler olursa </a:t>
            </a:r>
            <a:r>
              <a:rPr lang="tr-TR" dirty="0" err="1"/>
              <a:t>Git'in</a:t>
            </a:r>
            <a:r>
              <a:rPr lang="tr-TR" dirty="0"/>
              <a:t> **</a:t>
            </a:r>
            <a:r>
              <a:rPr lang="tr-TR" dirty="0" err="1"/>
              <a:t>Stash</a:t>
            </a:r>
            <a:r>
              <a:rPr lang="tr-TR" dirty="0"/>
              <a:t>** özelliğini kullanabilirsiniz.</a:t>
            </a:r>
            <a:endParaRPr lang="tr-TR" b="1" dirty="0"/>
          </a:p>
          <a:p>
            <a:pPr marL="0" indent="0">
              <a:buNone/>
            </a:pPr>
            <a:endParaRPr lang="tr-TR" b="1" dirty="0" smtClean="0"/>
          </a:p>
          <a:p>
            <a:pPr lvl="1"/>
            <a:endParaRPr lang="tr-TR" dirty="0"/>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996217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Değişiklikleri Geçici Olarak Kaydetmek</a:t>
            </a:r>
            <a:endParaRPr lang="tr-TR" dirty="0"/>
          </a:p>
        </p:txBody>
      </p:sp>
      <p:sp>
        <p:nvSpPr>
          <p:cNvPr id="3" name="Content Placeholder 2"/>
          <p:cNvSpPr>
            <a:spLocks noGrp="1"/>
          </p:cNvSpPr>
          <p:nvPr>
            <p:ph idx="1"/>
          </p:nvPr>
        </p:nvSpPr>
        <p:spPr>
          <a:xfrm>
            <a:off x="660371" y="2243270"/>
            <a:ext cx="10554574" cy="4474604"/>
          </a:xfrm>
        </p:spPr>
        <p:txBody>
          <a:bodyPr>
            <a:normAutofit/>
          </a:bodyPr>
          <a:lstStyle/>
          <a:p>
            <a:pPr marL="0" indent="0">
              <a:buNone/>
            </a:pPr>
            <a:endParaRPr lang="tr-TR" b="1" dirty="0" smtClean="0"/>
          </a:p>
          <a:p>
            <a:pPr lvl="1"/>
            <a:endParaRPr lang="tr-TR" dirty="0"/>
          </a:p>
          <a:p>
            <a:endParaRPr lang="tr-TR" dirty="0" smtClean="0"/>
          </a:p>
          <a:p>
            <a:r>
              <a:rPr lang="tr-TR" dirty="0" smtClean="0"/>
              <a:t>Tam bitmemiş, commit etmek istemediğiniz ama kaybetmek de istemediğiniz değişikleri korumak için git </a:t>
            </a:r>
            <a:r>
              <a:rPr lang="tr-TR" dirty="0" err="1" smtClean="0"/>
              <a:t>stash</a:t>
            </a:r>
            <a:r>
              <a:rPr lang="tr-TR" dirty="0" smtClean="0"/>
              <a:t> komutu kullanılabilir.</a:t>
            </a:r>
          </a:p>
          <a:p>
            <a:r>
              <a:rPr lang="tr-TR" dirty="0" smtClean="0"/>
              <a:t>git </a:t>
            </a:r>
            <a:r>
              <a:rPr lang="tr-TR" dirty="0" err="1" smtClean="0"/>
              <a:t>stash</a:t>
            </a:r>
            <a:r>
              <a:rPr lang="tr-TR" dirty="0" smtClean="0"/>
              <a:t> sonrasında aktif branch üzerinde bekleyen bir değişiklik kalmaz.</a:t>
            </a:r>
          </a:p>
          <a:p>
            <a:r>
              <a:rPr lang="tr-TR" dirty="0" smtClean="0"/>
              <a:t>git </a:t>
            </a:r>
            <a:r>
              <a:rPr lang="tr-TR" dirty="0" err="1" smtClean="0"/>
              <a:t>stash</a:t>
            </a:r>
            <a:r>
              <a:rPr lang="tr-TR" dirty="0" smtClean="0"/>
              <a:t> </a:t>
            </a:r>
            <a:r>
              <a:rPr lang="tr-TR" dirty="0" err="1" smtClean="0"/>
              <a:t>list</a:t>
            </a:r>
            <a:r>
              <a:rPr lang="tr-TR" dirty="0" smtClean="0"/>
              <a:t> komutu ile tüm </a:t>
            </a:r>
            <a:r>
              <a:rPr lang="tr-TR" dirty="0" err="1" smtClean="0"/>
              <a:t>stashleri</a:t>
            </a:r>
            <a:r>
              <a:rPr lang="tr-TR" dirty="0" smtClean="0"/>
              <a:t> listeleyebilirsiniz.</a:t>
            </a:r>
          </a:p>
          <a:p>
            <a:endParaRPr lang="tr-TR" dirty="0"/>
          </a:p>
          <a:p>
            <a:r>
              <a:rPr lang="tr-TR" dirty="0" smtClean="0"/>
              <a:t>git </a:t>
            </a:r>
            <a:r>
              <a:rPr lang="tr-TR" dirty="0" err="1" smtClean="0"/>
              <a:t>stash</a:t>
            </a:r>
            <a:r>
              <a:rPr lang="tr-TR" dirty="0" smtClean="0"/>
              <a:t> pop : Listede en üstte bulunan değişikliği geri yükler ve listeden siler.</a:t>
            </a:r>
          </a:p>
          <a:p>
            <a:r>
              <a:rPr lang="tr-TR" dirty="0" smtClean="0"/>
              <a:t>git </a:t>
            </a:r>
            <a:r>
              <a:rPr lang="tr-TR" dirty="0" err="1" smtClean="0"/>
              <a:t>stash</a:t>
            </a:r>
            <a:r>
              <a:rPr lang="tr-TR" dirty="0" smtClean="0"/>
              <a:t> </a:t>
            </a:r>
            <a:r>
              <a:rPr lang="tr-TR" dirty="0" err="1" smtClean="0"/>
              <a:t>apply</a:t>
            </a:r>
            <a:r>
              <a:rPr lang="tr-TR" dirty="0" smtClean="0"/>
              <a:t> </a:t>
            </a:r>
            <a:r>
              <a:rPr lang="tr-TR" dirty="0" err="1" smtClean="0"/>
              <a:t>stash</a:t>
            </a:r>
            <a:r>
              <a:rPr lang="tr-TR" dirty="0" smtClean="0"/>
              <a:t>@{0} : Değişikliği yükler ama listeden silmez.</a:t>
            </a:r>
          </a:p>
          <a:p>
            <a:r>
              <a:rPr lang="tr-TR" dirty="0" smtClean="0"/>
              <a:t>git </a:t>
            </a:r>
            <a:r>
              <a:rPr lang="tr-TR" dirty="0" err="1" smtClean="0"/>
              <a:t>stash</a:t>
            </a:r>
            <a:r>
              <a:rPr lang="tr-TR" dirty="0" smtClean="0"/>
              <a:t> </a:t>
            </a:r>
            <a:r>
              <a:rPr lang="tr-TR" dirty="0" err="1" smtClean="0"/>
              <a:t>drop</a:t>
            </a:r>
            <a:r>
              <a:rPr lang="tr-TR" dirty="0" smtClean="0"/>
              <a:t> </a:t>
            </a:r>
            <a:r>
              <a:rPr lang="tr-TR" dirty="0" err="1" smtClean="0"/>
              <a:t>stash</a:t>
            </a:r>
            <a:r>
              <a:rPr lang="tr-TR" dirty="0" smtClean="0"/>
              <a:t>@{1} : Değişikliği listeden siler.</a:t>
            </a:r>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901607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Stash</a:t>
            </a:r>
            <a:r>
              <a:rPr lang="tr-TR" dirty="0" smtClean="0"/>
              <a:t> Kullanma Durumları</a:t>
            </a:r>
            <a:endParaRPr lang="tr-TR" dirty="0"/>
          </a:p>
        </p:txBody>
      </p:sp>
      <p:sp>
        <p:nvSpPr>
          <p:cNvPr id="3" name="Content Placeholder 2"/>
          <p:cNvSpPr>
            <a:spLocks noGrp="1"/>
          </p:cNvSpPr>
          <p:nvPr>
            <p:ph idx="1"/>
          </p:nvPr>
        </p:nvSpPr>
        <p:spPr>
          <a:xfrm>
            <a:off x="660371" y="2243270"/>
            <a:ext cx="10554574" cy="4474604"/>
          </a:xfrm>
        </p:spPr>
        <p:txBody>
          <a:bodyPr>
            <a:normAutofit/>
          </a:bodyPr>
          <a:lstStyle/>
          <a:p>
            <a:pPr marL="0" indent="0">
              <a:buNone/>
            </a:pPr>
            <a:endParaRPr lang="tr-TR" b="1" dirty="0" smtClean="0"/>
          </a:p>
          <a:p>
            <a:pPr lvl="1"/>
            <a:endParaRPr lang="tr-TR" dirty="0"/>
          </a:p>
          <a:p>
            <a:r>
              <a:rPr lang="tr-TR" dirty="0" smtClean="0"/>
              <a:t>Aktif bir </a:t>
            </a:r>
            <a:r>
              <a:rPr lang="tr-TR" dirty="0" err="1" smtClean="0"/>
              <a:t>branch’i</a:t>
            </a:r>
            <a:r>
              <a:rPr lang="tr-TR" dirty="0" smtClean="0"/>
              <a:t> temiz duruma getirmek için kullanılır. Ayrıca;</a:t>
            </a:r>
          </a:p>
          <a:p>
            <a:pPr lvl="1"/>
            <a:r>
              <a:rPr lang="tr-TR" dirty="0"/>
              <a:t>Farklı bir </a:t>
            </a:r>
            <a:r>
              <a:rPr lang="tr-TR" dirty="0" err="1"/>
              <a:t>branch'i</a:t>
            </a:r>
            <a:r>
              <a:rPr lang="tr-TR" dirty="0"/>
              <a:t> aktif hale getirmeden önce</a:t>
            </a:r>
          </a:p>
          <a:p>
            <a:pPr lvl="1"/>
            <a:r>
              <a:rPr lang="tr-TR" dirty="0"/>
              <a:t>Remote </a:t>
            </a:r>
            <a:r>
              <a:rPr lang="tr-TR" dirty="0" err="1"/>
              <a:t>Repository</a:t>
            </a:r>
            <a:r>
              <a:rPr lang="tr-TR" dirty="0"/>
              <a:t> değişikliklerinizi yerel diskinize indirmeden önce</a:t>
            </a:r>
          </a:p>
          <a:p>
            <a:pPr lvl="1"/>
            <a:r>
              <a:rPr lang="tr-TR" dirty="0" err="1"/>
              <a:t>Branch'inizi</a:t>
            </a:r>
            <a:r>
              <a:rPr lang="tr-TR" dirty="0"/>
              <a:t> </a:t>
            </a:r>
            <a:r>
              <a:rPr lang="tr-TR" dirty="0" err="1"/>
              <a:t>merge</a:t>
            </a:r>
            <a:r>
              <a:rPr lang="tr-TR" dirty="0"/>
              <a:t> etmeden önce</a:t>
            </a:r>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4056817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.gitignore Dosyası</a:t>
            </a:r>
            <a:endParaRPr lang="tr-TR" dirty="0"/>
          </a:p>
        </p:txBody>
      </p:sp>
      <p:sp>
        <p:nvSpPr>
          <p:cNvPr id="3" name="Content Placeholder 2"/>
          <p:cNvSpPr>
            <a:spLocks noGrp="1"/>
          </p:cNvSpPr>
          <p:nvPr>
            <p:ph idx="1"/>
          </p:nvPr>
        </p:nvSpPr>
        <p:spPr>
          <a:xfrm>
            <a:off x="660371" y="2243270"/>
            <a:ext cx="10554574" cy="4474604"/>
          </a:xfrm>
        </p:spPr>
        <p:txBody>
          <a:bodyPr>
            <a:normAutofit/>
          </a:bodyPr>
          <a:lstStyle/>
          <a:p>
            <a:pPr marL="0" indent="0">
              <a:buNone/>
            </a:pPr>
            <a:endParaRPr lang="tr-TR" b="1" dirty="0" smtClean="0"/>
          </a:p>
          <a:p>
            <a:pPr lvl="1"/>
            <a:r>
              <a:rPr lang="tr-TR" dirty="0" smtClean="0"/>
              <a:t>Bazen çalışma dizinimizdeki bazı dosyaların git ile takip edilmemesini veya değişikliklerin kaydedilmemesini isteyebiliriz.</a:t>
            </a:r>
          </a:p>
          <a:p>
            <a:pPr lvl="1"/>
            <a:r>
              <a:rPr lang="tr-TR" dirty="0" smtClean="0"/>
              <a:t>Bunun için .gitignore dosyası kullanılır.</a:t>
            </a:r>
          </a:p>
          <a:p>
            <a:pPr lvl="1"/>
            <a:r>
              <a:rPr lang="tr-TR" dirty="0" smtClean="0"/>
              <a:t>Bu dosyaya doğrudan isimler veya basit kurallar ekleyebiliriz.</a:t>
            </a:r>
          </a:p>
          <a:p>
            <a:pPr lvl="1"/>
            <a:endParaRPr lang="tr-TR" dirty="0"/>
          </a:p>
          <a:p>
            <a:pPr lvl="1"/>
            <a:r>
              <a:rPr lang="tr-TR" dirty="0"/>
              <a:t>Kullandığınız geliştirme araçlarına bağlı olarak hangi dosyaların göz ardı edilebileceği ile ilgili GitHub'ın yayınladığı </a:t>
            </a:r>
            <a:r>
              <a:rPr lang="tr-TR" dirty="0" smtClean="0"/>
              <a:t>derlemeye</a:t>
            </a:r>
            <a:r>
              <a:rPr lang="tr-TR" dirty="0"/>
              <a:t> göz atabilirsiniz</a:t>
            </a:r>
            <a:r>
              <a:rPr lang="tr-TR" dirty="0" smtClean="0"/>
              <a:t>.</a:t>
            </a:r>
            <a:endParaRPr lang="tr-TR" dirty="0"/>
          </a:p>
          <a:p>
            <a:pPr lvl="1"/>
            <a:r>
              <a:rPr lang="tr-TR" dirty="0"/>
              <a:t>https://github.com/github/gitignore</a:t>
            </a:r>
            <a:endParaRPr lang="tr-TR" dirty="0" smtClean="0"/>
          </a:p>
          <a:p>
            <a:pPr lvl="1"/>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031340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Basit Bir Branching Akışı</a:t>
            </a:r>
            <a:endParaRPr lang="tr-TR" dirty="0"/>
          </a:p>
        </p:txBody>
      </p:sp>
      <p:sp>
        <p:nvSpPr>
          <p:cNvPr id="3" name="Content Placeholder 2"/>
          <p:cNvSpPr>
            <a:spLocks noGrp="1"/>
          </p:cNvSpPr>
          <p:nvPr>
            <p:ph idx="1"/>
          </p:nvPr>
        </p:nvSpPr>
        <p:spPr>
          <a:xfrm>
            <a:off x="330926" y="2243270"/>
            <a:ext cx="11634651" cy="4523290"/>
          </a:xfrm>
        </p:spPr>
        <p:txBody>
          <a:bodyPr>
            <a:normAutofit fontScale="77500" lnSpcReduction="20000"/>
          </a:bodyPr>
          <a:lstStyle/>
          <a:p>
            <a:pPr marL="0" indent="0">
              <a:buNone/>
            </a:pPr>
            <a:endParaRPr lang="tr-TR" b="1" dirty="0" smtClean="0"/>
          </a:p>
          <a:p>
            <a:pPr lvl="1"/>
            <a:endParaRPr lang="tr-TR" dirty="0"/>
          </a:p>
          <a:p>
            <a:r>
              <a:rPr lang="tr-TR" dirty="0" smtClean="0"/>
              <a:t>Bir web sitesi üzerinde çalışıyorsunuz,</a:t>
            </a:r>
          </a:p>
          <a:p>
            <a:r>
              <a:rPr lang="tr-TR" dirty="0" smtClean="0"/>
              <a:t>Yeni bir özellik eklemek için branch oluşturdunuz (git branch yeniozellik, git checkout yeniozellik)</a:t>
            </a:r>
          </a:p>
          <a:p>
            <a:r>
              <a:rPr lang="tr-TR" dirty="0" smtClean="0"/>
              <a:t>Bu yeni branch üzerinde değişiklik yapmaya başladınız.</a:t>
            </a:r>
          </a:p>
          <a:p>
            <a:endParaRPr lang="tr-TR" dirty="0"/>
          </a:p>
          <a:p>
            <a:pPr marL="0" indent="0">
              <a:buNone/>
            </a:pPr>
            <a:r>
              <a:rPr lang="tr-TR" dirty="0" smtClean="0"/>
              <a:t>Bu sırada web sitesinde çok büyük bir sorun tespit edildi ve acilen düzeltilmesi gerekiyor. Ne yapacağız !!!</a:t>
            </a:r>
          </a:p>
          <a:p>
            <a:pPr marL="0" indent="0">
              <a:buNone/>
            </a:pPr>
            <a:endParaRPr lang="tr-TR" dirty="0"/>
          </a:p>
          <a:p>
            <a:r>
              <a:rPr lang="tr-TR" dirty="0" smtClean="0"/>
              <a:t>Son stabil branche geri dönülür. (git checkout master)</a:t>
            </a:r>
          </a:p>
          <a:p>
            <a:r>
              <a:rPr lang="tr-TR" dirty="0" smtClean="0"/>
              <a:t>Sorunu çözmek için yeni bir branch oluşturulup, değişiklikler yapılır.(git branch loginsorunu, git checkout loginsorunu)</a:t>
            </a:r>
          </a:p>
          <a:p>
            <a:r>
              <a:rPr lang="tr-TR" dirty="0" smtClean="0"/>
              <a:t>Sorun çözüldüğünde commit ile işlemler kaydedilir.</a:t>
            </a:r>
          </a:p>
          <a:p>
            <a:r>
              <a:rPr lang="tr-TR" dirty="0" smtClean="0"/>
              <a:t>Son stabil branche geri dönülür. (git checkout master)</a:t>
            </a:r>
          </a:p>
          <a:p>
            <a:r>
              <a:rPr lang="tr-TR" dirty="0" smtClean="0"/>
              <a:t>Sorun çözülen branch master branche merge edilir. (git merge loginsorunu)</a:t>
            </a:r>
          </a:p>
          <a:p>
            <a:endParaRPr lang="tr-TR" dirty="0"/>
          </a:p>
          <a:p>
            <a:r>
              <a:rPr lang="tr-TR" dirty="0" smtClean="0"/>
              <a:t>Kaldığınız yerden devam edebilirsiniz ( git checkout yeniozellik)</a:t>
            </a:r>
          </a:p>
          <a:p>
            <a:pPr marL="0" indent="0">
              <a:buNone/>
            </a:pPr>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209169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Checkout</a:t>
            </a:r>
            <a:r>
              <a:rPr lang="tr-TR" dirty="0" smtClean="0"/>
              <a:t>, HEAD Kavramları</a:t>
            </a:r>
            <a:endParaRPr lang="tr-TR" dirty="0"/>
          </a:p>
        </p:txBody>
      </p:sp>
      <p:sp>
        <p:nvSpPr>
          <p:cNvPr id="3" name="Content Placeholder 2"/>
          <p:cNvSpPr>
            <a:spLocks noGrp="1"/>
          </p:cNvSpPr>
          <p:nvPr>
            <p:ph idx="1"/>
          </p:nvPr>
        </p:nvSpPr>
        <p:spPr>
          <a:xfrm>
            <a:off x="660371" y="2243270"/>
            <a:ext cx="10554574" cy="4474604"/>
          </a:xfrm>
        </p:spPr>
        <p:txBody>
          <a:bodyPr>
            <a:normAutofit fontScale="92500" lnSpcReduction="10000"/>
          </a:bodyPr>
          <a:lstStyle/>
          <a:p>
            <a:pPr marL="0" indent="0">
              <a:buNone/>
            </a:pPr>
            <a:endParaRPr lang="tr-TR" b="1" dirty="0" smtClean="0"/>
          </a:p>
          <a:p>
            <a:pPr lvl="1"/>
            <a:endParaRPr lang="tr-TR" dirty="0"/>
          </a:p>
          <a:p>
            <a:r>
              <a:rPr lang="tr-TR" dirty="0"/>
              <a:t>Git'de bir branch otomatik olarak o branch için yaptığınız son commit işlemine bir işaretçi tutar ve hangi dosyaların o branch'e ait olduğunu bilir. </a:t>
            </a:r>
            <a:endParaRPr lang="tr-TR" dirty="0" smtClean="0"/>
          </a:p>
          <a:p>
            <a:r>
              <a:rPr lang="tr-TR" dirty="0" smtClean="0"/>
              <a:t>Herhangi </a:t>
            </a:r>
            <a:r>
              <a:rPr lang="tr-TR" dirty="0"/>
              <a:t>bir anda bir proje için tek bir branch </a:t>
            </a:r>
            <a:r>
              <a:rPr lang="tr-TR" b="1" dirty="0"/>
              <a:t>aktif</a:t>
            </a:r>
            <a:r>
              <a:rPr lang="tr-TR" dirty="0"/>
              <a:t> olabilir. Bu branch'e </a:t>
            </a:r>
            <a:r>
              <a:rPr lang="tr-TR" b="1" dirty="0"/>
              <a:t>HEAD</a:t>
            </a:r>
            <a:r>
              <a:rPr lang="tr-TR" dirty="0"/>
              <a:t> denir ve Working Copy içindeki (Working Copy'yi projenizin yerel diskinizdeki dosyalarının tamamı olarak düşünebilirsiniz) dosyalar aktif olan branch'e yani </a:t>
            </a:r>
            <a:r>
              <a:rPr lang="tr-TR" b="1" dirty="0"/>
              <a:t>HEAD</a:t>
            </a:r>
            <a:r>
              <a:rPr lang="tr-TR" dirty="0"/>
              <a:t>'e aittir. </a:t>
            </a:r>
            <a:endParaRPr lang="tr-TR" dirty="0" smtClean="0"/>
          </a:p>
          <a:p>
            <a:r>
              <a:rPr lang="tr-TR" dirty="0" smtClean="0"/>
              <a:t>Diğer </a:t>
            </a:r>
            <a:r>
              <a:rPr lang="tr-TR" dirty="0"/>
              <a:t>branch’lerinizdeki dosyalar diskiniz üzerinde değil Git'in veri tabanında (.git klasörü içinde özel bir formatta) bulunur.</a:t>
            </a:r>
          </a:p>
          <a:p>
            <a:r>
              <a:rPr lang="tr-TR" dirty="0"/>
              <a:t>Farklı bir </a:t>
            </a:r>
            <a:r>
              <a:rPr lang="tr-TR" dirty="0" err="1"/>
              <a:t>branch'i</a:t>
            </a:r>
            <a:r>
              <a:rPr lang="tr-TR" dirty="0"/>
              <a:t> aktif hale getirmek için </a:t>
            </a:r>
            <a:r>
              <a:rPr lang="tr-TR" b="1" dirty="0"/>
              <a:t>git </a:t>
            </a:r>
            <a:r>
              <a:rPr lang="tr-TR" b="1" dirty="0" err="1"/>
              <a:t>checkout</a:t>
            </a:r>
            <a:r>
              <a:rPr lang="tr-TR" dirty="0"/>
              <a:t> komutu kullanılır. Bu durumda Git otomatik olarak sizin için iki şey yapar</a:t>
            </a:r>
          </a:p>
          <a:p>
            <a:pPr lvl="1"/>
            <a:r>
              <a:rPr lang="tr-TR" dirty="0"/>
              <a:t>Aktif hale getirdiğiniz </a:t>
            </a:r>
            <a:r>
              <a:rPr lang="tr-TR" dirty="0" err="1"/>
              <a:t>branch'i</a:t>
            </a:r>
            <a:r>
              <a:rPr lang="tr-TR" dirty="0"/>
              <a:t> </a:t>
            </a:r>
            <a:r>
              <a:rPr lang="tr-TR" b="1" dirty="0"/>
              <a:t>HEAD</a:t>
            </a:r>
            <a:r>
              <a:rPr lang="tr-TR" dirty="0"/>
              <a:t> yapar ve</a:t>
            </a:r>
          </a:p>
          <a:p>
            <a:pPr lvl="1"/>
            <a:r>
              <a:rPr lang="tr-TR" dirty="0"/>
              <a:t>Aktif hale getirdiğiniz </a:t>
            </a:r>
            <a:r>
              <a:rPr lang="tr-TR" dirty="0" err="1"/>
              <a:t>branch'e</a:t>
            </a:r>
            <a:r>
              <a:rPr lang="tr-TR" dirty="0"/>
              <a:t> ait dosyaları Git veri tabanınızdan yerel diskinize kopyalar ve önceki </a:t>
            </a:r>
            <a:r>
              <a:rPr lang="tr-TR" dirty="0" err="1"/>
              <a:t>branch'e</a:t>
            </a:r>
            <a:r>
              <a:rPr lang="tr-TR" dirty="0"/>
              <a:t> ait dosyaları diskinizden kaldırır. Yani </a:t>
            </a:r>
            <a:r>
              <a:rPr lang="tr-TR" dirty="0" err="1"/>
              <a:t>Working</a:t>
            </a:r>
            <a:r>
              <a:rPr lang="tr-TR" dirty="0"/>
              <a:t> </a:t>
            </a:r>
            <a:r>
              <a:rPr lang="tr-TR" dirty="0" err="1"/>
              <a:t>Copy'nize</a:t>
            </a:r>
            <a:r>
              <a:rPr lang="tr-TR" dirty="0"/>
              <a:t> yeni </a:t>
            </a:r>
            <a:r>
              <a:rPr lang="tr-TR" dirty="0" err="1"/>
              <a:t>branch'e</a:t>
            </a:r>
            <a:r>
              <a:rPr lang="tr-TR" dirty="0"/>
              <a:t> ait olan dosyaları koyar.</a:t>
            </a:r>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829807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Versiyon Kontrolü Nedir</a:t>
            </a:r>
            <a:endParaRPr lang="tr-TR" dirty="0"/>
          </a:p>
        </p:txBody>
      </p:sp>
      <p:sp>
        <p:nvSpPr>
          <p:cNvPr id="3" name="İçerik Yer Tutucusu 2"/>
          <p:cNvSpPr>
            <a:spLocks noGrp="1"/>
          </p:cNvSpPr>
          <p:nvPr>
            <p:ph idx="1"/>
          </p:nvPr>
        </p:nvSpPr>
        <p:spPr/>
        <p:txBody>
          <a:bodyPr/>
          <a:lstStyle/>
          <a:p>
            <a:r>
              <a:rPr lang="tr-TR" dirty="0"/>
              <a:t>VCS kullanarak herhangi bir anda üzerinde çalıştığınız dosyaların o anki hallerini kaydedip, daha sonra bu kaydedilmiş ve kontrol altına alınmış haline geri dönebilirsiniz</a:t>
            </a:r>
            <a:r>
              <a:rPr lang="tr-TR" dirty="0" smtClean="0"/>
              <a:t>.</a:t>
            </a:r>
            <a:endParaRPr lang="tr-TR" dirty="0"/>
          </a:p>
          <a:p>
            <a:r>
              <a:rPr lang="tr-TR" dirty="0"/>
              <a:t>Versiyon; dosyaların kayıt altına alınmış herhangi bir andaki hallerine denir</a:t>
            </a:r>
            <a:r>
              <a:rPr lang="tr-TR" dirty="0" smtClean="0"/>
              <a:t>.</a:t>
            </a:r>
          </a:p>
          <a:p>
            <a:r>
              <a:rPr lang="tr-TR" dirty="0" smtClean="0"/>
              <a:t>Versiyon kontrolü kullanılan programlama dilinden, </a:t>
            </a:r>
            <a:r>
              <a:rPr lang="tr-TR" dirty="0" err="1" smtClean="0"/>
              <a:t>framework</a:t>
            </a:r>
            <a:r>
              <a:rPr lang="tr-TR" dirty="0" smtClean="0"/>
              <a:t> veya işletim sisteminden bağımsız bir yaklaşım olarak düşünülmeli. Çünkü </a:t>
            </a:r>
            <a:r>
              <a:rPr lang="tr-TR" dirty="0" err="1" smtClean="0"/>
              <a:t>vcs</a:t>
            </a:r>
            <a:r>
              <a:rPr lang="tr-TR" dirty="0" smtClean="0"/>
              <a:t>;</a:t>
            </a:r>
          </a:p>
          <a:p>
            <a:pPr lvl="1"/>
            <a:r>
              <a:rPr lang="tr-TR" dirty="0" smtClean="0"/>
              <a:t>HTML dosyalar için kullanılabileceği gibi, </a:t>
            </a:r>
            <a:r>
              <a:rPr lang="tr-TR" dirty="0" err="1" smtClean="0"/>
              <a:t>Android</a:t>
            </a:r>
            <a:r>
              <a:rPr lang="tr-TR" dirty="0" smtClean="0"/>
              <a:t> veya </a:t>
            </a:r>
            <a:r>
              <a:rPr lang="tr-TR" dirty="0" err="1" smtClean="0"/>
              <a:t>iPhone</a:t>
            </a:r>
            <a:r>
              <a:rPr lang="tr-TR" dirty="0" smtClean="0"/>
              <a:t> uygulaması kaynak kodu için de kullanılabilir.</a:t>
            </a:r>
          </a:p>
          <a:p>
            <a:pPr lvl="1"/>
            <a:r>
              <a:rPr lang="tr-TR" dirty="0" smtClean="0"/>
              <a:t>Dosyaların üzerinde çalışırken hangi işletim sistemini veya programları kullandığınızla ilgilenmez.</a:t>
            </a:r>
            <a:endParaRPr lang="tr-TR" dirty="0"/>
          </a:p>
          <a:p>
            <a:endParaRPr lang="tr-TR" dirty="0"/>
          </a:p>
        </p:txBody>
      </p:sp>
    </p:spTree>
    <p:extLst>
      <p:ext uri="{BB962C8B-B14F-4D97-AF65-F5344CB8AC3E}">
        <p14:creationId xmlns:p14="http://schemas.microsoft.com/office/powerpoint/2010/main" val="3008940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Github’dan Proje Clone’lamak</a:t>
            </a:r>
            <a:endParaRPr lang="tr-TR" dirty="0"/>
          </a:p>
        </p:txBody>
      </p:sp>
      <p:sp>
        <p:nvSpPr>
          <p:cNvPr id="3" name="Content Placeholder 2"/>
          <p:cNvSpPr>
            <a:spLocks noGrp="1"/>
          </p:cNvSpPr>
          <p:nvPr>
            <p:ph idx="1"/>
          </p:nvPr>
        </p:nvSpPr>
        <p:spPr>
          <a:xfrm>
            <a:off x="660371" y="2243270"/>
            <a:ext cx="10554574" cy="4474604"/>
          </a:xfrm>
        </p:spPr>
        <p:txBody>
          <a:bodyPr>
            <a:normAutofit/>
          </a:bodyPr>
          <a:lstStyle/>
          <a:p>
            <a:pPr marL="0" indent="0">
              <a:buNone/>
            </a:pPr>
            <a:endParaRPr lang="tr-TR" b="1" dirty="0" smtClean="0"/>
          </a:p>
          <a:p>
            <a:pPr lvl="1"/>
            <a:endParaRPr lang="tr-TR" dirty="0"/>
          </a:p>
          <a:p>
            <a:r>
              <a:rPr lang="tr-TR" dirty="0" smtClean="0"/>
              <a:t>Github üzerindeki bir projeyi local repomuza alabilir, güncelleyebilir ve eğer yetkimiz var ise tekrar github üzerinde merge işlemi yapabiliriz.</a:t>
            </a:r>
          </a:p>
          <a:p>
            <a:endParaRPr lang="tr-TR" dirty="0"/>
          </a:p>
          <a:p>
            <a:r>
              <a:rPr lang="tr-TR" dirty="0" smtClean="0"/>
              <a:t>git clone github_proje_linki </a:t>
            </a:r>
            <a:r>
              <a:rPr lang="tr-TR" dirty="0" smtClean="0">
                <a:sym typeface="Wingdings" panose="05000000000000000000" pitchFamily="2" charset="2"/>
              </a:rPr>
              <a:t> projeyi localimize indirir.</a:t>
            </a:r>
          </a:p>
          <a:p>
            <a:r>
              <a:rPr lang="tr-TR" dirty="0" smtClean="0">
                <a:sym typeface="Wingdings" panose="05000000000000000000" pitchFamily="2" charset="2"/>
              </a:rPr>
              <a:t>Projedeki tüm commitleri branchler, görebiliriz.</a:t>
            </a:r>
          </a:p>
          <a:p>
            <a:r>
              <a:rPr lang="tr-TR" dirty="0" smtClean="0">
                <a:sym typeface="Wingdings" panose="05000000000000000000" pitchFamily="2" charset="2"/>
              </a:rPr>
              <a:t>Localde değişiklikler yapıp commit edebiliriz.</a:t>
            </a:r>
          </a:p>
          <a:p>
            <a:r>
              <a:rPr lang="tr-TR" dirty="0" smtClean="0"/>
              <a:t>git remote –v ile projede tanımlı uzak repoları görebiliriz.</a:t>
            </a:r>
          </a:p>
          <a:p>
            <a:r>
              <a:rPr lang="tr-TR" dirty="0" smtClean="0"/>
              <a:t>git push remote_repo_kisa_adi/remote_repo_linki   master(hangi branche gönderilecek)</a:t>
            </a:r>
          </a:p>
          <a:p>
            <a:r>
              <a:rPr lang="tr-TR" dirty="0" smtClean="0"/>
              <a:t>Localde yapılan değişiklikler github üzerinde de gerçekleştirilir.</a:t>
            </a:r>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3436161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 Alias Kavramı</a:t>
            </a:r>
            <a:endParaRPr lang="tr-TR" dirty="0"/>
          </a:p>
        </p:txBody>
      </p:sp>
      <p:sp>
        <p:nvSpPr>
          <p:cNvPr id="3" name="Content Placeholder 2"/>
          <p:cNvSpPr>
            <a:spLocks noGrp="1"/>
          </p:cNvSpPr>
          <p:nvPr>
            <p:ph idx="1"/>
          </p:nvPr>
        </p:nvSpPr>
        <p:spPr>
          <a:xfrm>
            <a:off x="660371" y="2243270"/>
            <a:ext cx="10554574" cy="4474604"/>
          </a:xfrm>
        </p:spPr>
        <p:txBody>
          <a:bodyPr>
            <a:normAutofit/>
          </a:bodyPr>
          <a:lstStyle/>
          <a:p>
            <a:pPr marL="0" indent="0">
              <a:buNone/>
            </a:pPr>
            <a:endParaRPr lang="tr-TR" b="1" dirty="0" smtClean="0"/>
          </a:p>
          <a:p>
            <a:pPr lvl="1"/>
            <a:endParaRPr lang="tr-TR" dirty="0"/>
          </a:p>
          <a:p>
            <a:r>
              <a:rPr lang="tr-TR" dirty="0" smtClean="0"/>
              <a:t>Uzun komutlara kısa takma isimler takabiliriz.</a:t>
            </a:r>
          </a:p>
          <a:p>
            <a:r>
              <a:rPr lang="tr-TR" dirty="0" smtClean="0"/>
              <a:t>git log –all –graph –decorate –oneline</a:t>
            </a:r>
          </a:p>
          <a:p>
            <a:r>
              <a:rPr lang="tr-TR" dirty="0" smtClean="0"/>
              <a:t>Bu komutu belirten bir komut oluşturubiliriz.</a:t>
            </a:r>
          </a:p>
          <a:p>
            <a:r>
              <a:rPr lang="tr-TR" dirty="0" smtClean="0"/>
              <a:t>git config –global alias.hist «log –all – graph –decorate –oneline</a:t>
            </a:r>
          </a:p>
          <a:p>
            <a:r>
              <a:rPr lang="tr-TR" dirty="0" smtClean="0"/>
              <a:t>git hist</a:t>
            </a:r>
          </a:p>
          <a:p>
            <a:pPr marL="0" indent="0">
              <a:buNone/>
            </a:pPr>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132720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 MergeDiff Araçları</a:t>
            </a:r>
            <a:endParaRPr lang="tr-TR" dirty="0"/>
          </a:p>
        </p:txBody>
      </p:sp>
      <p:sp>
        <p:nvSpPr>
          <p:cNvPr id="3" name="Content Placeholder 2"/>
          <p:cNvSpPr>
            <a:spLocks noGrp="1"/>
          </p:cNvSpPr>
          <p:nvPr>
            <p:ph idx="1"/>
          </p:nvPr>
        </p:nvSpPr>
        <p:spPr>
          <a:xfrm>
            <a:off x="660371" y="2243270"/>
            <a:ext cx="10554574" cy="4474604"/>
          </a:xfrm>
        </p:spPr>
        <p:txBody>
          <a:bodyPr>
            <a:normAutofit fontScale="92500" lnSpcReduction="10000"/>
          </a:bodyPr>
          <a:lstStyle/>
          <a:p>
            <a:pPr marL="0" indent="0">
              <a:buNone/>
            </a:pPr>
            <a:endParaRPr lang="tr-TR" b="1" dirty="0" smtClean="0"/>
          </a:p>
          <a:p>
            <a:pPr lvl="1"/>
            <a:endParaRPr lang="tr-TR" dirty="0"/>
          </a:p>
          <a:p>
            <a:r>
              <a:rPr lang="tr-TR" dirty="0" smtClean="0"/>
              <a:t>Görsel olarak farkları görmek ve değişiklikleri birleştirmek için ekstra bir yazılım kullanalım</a:t>
            </a:r>
          </a:p>
          <a:p>
            <a:r>
              <a:rPr lang="tr-TR" dirty="0" smtClean="0"/>
              <a:t>P4Merge bu araçlardan sadece bir tanesi, ücretsiz ve güzel</a:t>
            </a:r>
          </a:p>
          <a:p>
            <a:endParaRPr lang="tr-TR" dirty="0" smtClean="0"/>
          </a:p>
          <a:p>
            <a:r>
              <a:rPr lang="tr-TR" dirty="0" smtClean="0"/>
              <a:t>Git’e bunu tanımlamamız için;</a:t>
            </a:r>
          </a:p>
          <a:p>
            <a:r>
              <a:rPr lang="tr-TR" dirty="0" smtClean="0"/>
              <a:t>git config –global merge.tool p4merge</a:t>
            </a:r>
          </a:p>
          <a:p>
            <a:r>
              <a:rPr lang="tr-TR" dirty="0" smtClean="0"/>
              <a:t>git config –global mergetool.p4merge.path «Bilgisayardaki yeri»</a:t>
            </a:r>
          </a:p>
          <a:p>
            <a:r>
              <a:rPr lang="tr-TR" dirty="0"/>
              <a:t>git config –global </a:t>
            </a:r>
            <a:r>
              <a:rPr lang="tr-TR" dirty="0" smtClean="0"/>
              <a:t>diff.tool </a:t>
            </a:r>
            <a:r>
              <a:rPr lang="tr-TR" dirty="0"/>
              <a:t>p4merge</a:t>
            </a:r>
          </a:p>
          <a:p>
            <a:r>
              <a:rPr lang="tr-TR" dirty="0"/>
              <a:t>git config –global </a:t>
            </a:r>
            <a:r>
              <a:rPr lang="tr-TR" dirty="0" smtClean="0"/>
              <a:t>difftool.p4merge.path </a:t>
            </a:r>
            <a:r>
              <a:rPr lang="tr-TR" dirty="0"/>
              <a:t>«Bilgisayardaki yeri</a:t>
            </a:r>
            <a:r>
              <a:rPr lang="tr-TR" dirty="0" smtClean="0"/>
              <a:t>»</a:t>
            </a:r>
          </a:p>
          <a:p>
            <a:endParaRPr lang="tr-TR" dirty="0"/>
          </a:p>
          <a:p>
            <a:r>
              <a:rPr lang="tr-TR" smtClean="0"/>
              <a:t>git config –global –e </a:t>
            </a:r>
            <a:r>
              <a:rPr lang="tr-TR" smtClean="0">
                <a:sym typeface="Wingdings" panose="05000000000000000000" pitchFamily="2" charset="2"/>
              </a:rPr>
              <a:t> Default editörle tüm ayarları açar</a:t>
            </a:r>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2044087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Dosya Karşılaştırma</a:t>
            </a:r>
            <a:endParaRPr lang="tr-TR" dirty="0"/>
          </a:p>
        </p:txBody>
      </p:sp>
      <p:sp>
        <p:nvSpPr>
          <p:cNvPr id="3" name="Content Placeholder 2"/>
          <p:cNvSpPr>
            <a:spLocks noGrp="1"/>
          </p:cNvSpPr>
          <p:nvPr>
            <p:ph idx="1"/>
          </p:nvPr>
        </p:nvSpPr>
        <p:spPr>
          <a:xfrm>
            <a:off x="660371" y="2243270"/>
            <a:ext cx="10554574" cy="4474604"/>
          </a:xfrm>
        </p:spPr>
        <p:txBody>
          <a:bodyPr>
            <a:normAutofit/>
          </a:bodyPr>
          <a:lstStyle/>
          <a:p>
            <a:pPr marL="0" indent="0">
              <a:buNone/>
            </a:pPr>
            <a:endParaRPr lang="tr-TR" b="1" dirty="0" smtClean="0"/>
          </a:p>
          <a:p>
            <a:pPr lvl="1"/>
            <a:endParaRPr lang="tr-TR" dirty="0"/>
          </a:p>
          <a:p>
            <a:r>
              <a:rPr lang="tr-TR" dirty="0" smtClean="0"/>
              <a:t>Dosyalarımızın belli durumlardaki hallerini karşılaştırmak isteyebiliriz.</a:t>
            </a:r>
          </a:p>
          <a:p>
            <a:r>
              <a:rPr lang="tr-TR" dirty="0" smtClean="0"/>
              <a:t>Working Directory ile Staging Area (git diff )</a:t>
            </a:r>
          </a:p>
          <a:p>
            <a:r>
              <a:rPr lang="tr-TR" dirty="0" smtClean="0"/>
              <a:t>Working Directory ile Repository(son commit) (git diff HEAD)</a:t>
            </a:r>
          </a:p>
          <a:p>
            <a:r>
              <a:rPr lang="tr-TR" dirty="0" smtClean="0"/>
              <a:t>Staging area ile Repository (son commit) (git diff –staged HEAD)</a:t>
            </a:r>
          </a:p>
          <a:p>
            <a:endParaRPr lang="tr-TR" dirty="0"/>
          </a:p>
          <a:p>
            <a:r>
              <a:rPr lang="tr-TR" dirty="0" smtClean="0"/>
              <a:t>Tek bir dosya karşılaştırması yapmak için (git diff --DosyaAdi)</a:t>
            </a:r>
          </a:p>
          <a:p>
            <a:endParaRPr lang="tr-TR" dirty="0"/>
          </a:p>
          <a:p>
            <a:r>
              <a:rPr lang="tr-TR" dirty="0" smtClean="0"/>
              <a:t>İki commit arasındaki farklar için (git diff id1 id2)</a:t>
            </a:r>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755825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Merge Çeşitleri</a:t>
            </a:r>
            <a:endParaRPr lang="tr-TR" dirty="0"/>
          </a:p>
        </p:txBody>
      </p:sp>
      <p:sp>
        <p:nvSpPr>
          <p:cNvPr id="3" name="Content Placeholder 2"/>
          <p:cNvSpPr>
            <a:spLocks noGrp="1"/>
          </p:cNvSpPr>
          <p:nvPr>
            <p:ph idx="1"/>
          </p:nvPr>
        </p:nvSpPr>
        <p:spPr>
          <a:xfrm>
            <a:off x="642954" y="2469693"/>
            <a:ext cx="10554574" cy="4474604"/>
          </a:xfrm>
        </p:spPr>
        <p:txBody>
          <a:bodyPr>
            <a:normAutofit/>
          </a:bodyPr>
          <a:lstStyle/>
          <a:p>
            <a:pPr marL="0" indent="0">
              <a:buNone/>
            </a:pPr>
            <a:endParaRPr lang="tr-TR" b="1" dirty="0" smtClean="0"/>
          </a:p>
          <a:p>
            <a:pPr lvl="1"/>
            <a:r>
              <a:rPr lang="tr-TR" dirty="0" smtClean="0"/>
              <a:t>Branch oluştururken git branch yeniBranchAdi diyebiliriz.</a:t>
            </a:r>
          </a:p>
          <a:p>
            <a:pPr lvl="1"/>
            <a:r>
              <a:rPr lang="tr-TR" dirty="0" smtClean="0"/>
              <a:t>Branch değiştirmek için git checkout branchAdi</a:t>
            </a:r>
          </a:p>
          <a:p>
            <a:pPr lvl="1"/>
            <a:r>
              <a:rPr lang="tr-TR" dirty="0" smtClean="0"/>
              <a:t>Tüm branchler için git branch –a</a:t>
            </a:r>
          </a:p>
          <a:p>
            <a:pPr lvl="1"/>
            <a:r>
              <a:rPr lang="tr-TR" dirty="0" smtClean="0"/>
              <a:t>Bir branchi silmek için git branch –d branchAdi</a:t>
            </a:r>
          </a:p>
          <a:p>
            <a:pPr lvl="1"/>
            <a:r>
              <a:rPr lang="tr-TR" dirty="0" smtClean="0"/>
              <a:t>Yeni bir branch oluşturup ona geçiş yapmak için git checkout –b yeniBranch</a:t>
            </a:r>
          </a:p>
          <a:p>
            <a:pPr lvl="1"/>
            <a:endParaRPr lang="tr-TR" dirty="0"/>
          </a:p>
          <a:p>
            <a:pPr lvl="1"/>
            <a:r>
              <a:rPr lang="tr-TR" dirty="0" smtClean="0"/>
              <a:t>Yeni branchteki değişiklikleri master branch ile birleştirmek(merge) için master’a geçtikten sonra</a:t>
            </a:r>
          </a:p>
          <a:p>
            <a:pPr lvl="1"/>
            <a:r>
              <a:rPr lang="tr-TR" dirty="0" smtClean="0"/>
              <a:t>Git merge branchAdi demek yeterlidir.</a:t>
            </a:r>
          </a:p>
          <a:p>
            <a:pPr lvl="1"/>
            <a:endParaRPr lang="tr-TR" dirty="0"/>
          </a:p>
          <a:p>
            <a:pPr lvl="1"/>
            <a:r>
              <a:rPr lang="tr-TR" dirty="0" smtClean="0"/>
              <a:t>Merge çeşitlerine sırasıyla bakalım..</a:t>
            </a:r>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706033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Fast Forward Merge</a:t>
            </a:r>
            <a:endParaRPr lang="tr-TR" dirty="0"/>
          </a:p>
        </p:txBody>
      </p:sp>
      <p:sp>
        <p:nvSpPr>
          <p:cNvPr id="3" name="Content Placeholder 2"/>
          <p:cNvSpPr>
            <a:spLocks noGrp="1"/>
          </p:cNvSpPr>
          <p:nvPr>
            <p:ph idx="1"/>
          </p:nvPr>
        </p:nvSpPr>
        <p:spPr>
          <a:xfrm>
            <a:off x="583853" y="1241784"/>
            <a:ext cx="10554574" cy="4474604"/>
          </a:xfrm>
        </p:spPr>
        <p:txBody>
          <a:bodyPr>
            <a:normAutofit/>
          </a:bodyPr>
          <a:lstStyle/>
          <a:p>
            <a:pPr marL="0" indent="0">
              <a:buNone/>
            </a:pPr>
            <a:endParaRPr lang="tr-TR" b="1" dirty="0" smtClean="0"/>
          </a:p>
          <a:p>
            <a:pPr lvl="1"/>
            <a:r>
              <a:rPr lang="tr-TR" dirty="0" smtClean="0"/>
              <a:t>Eğer master branchta yeni branch oluşturulduktan sonra her hangi bir değişiklik olmamışsa olur.</a:t>
            </a:r>
          </a:p>
          <a:p>
            <a:pPr lvl="1"/>
            <a:endParaRPr lang="tr-TR" dirty="0" smtClean="0"/>
          </a:p>
          <a:p>
            <a:pPr lvl="1"/>
            <a:endParaRPr lang="tr-TR" dirty="0"/>
          </a:p>
          <a:p>
            <a:endParaRPr lang="tr-TR" dirty="0" smtClean="0"/>
          </a:p>
          <a:p>
            <a:endParaRPr lang="tr-TR" dirty="0" smtClean="0"/>
          </a:p>
          <a:p>
            <a:pPr lvl="1"/>
            <a:endParaRPr lang="tr-TR" dirty="0"/>
          </a:p>
          <a:p>
            <a:pPr lvl="1"/>
            <a:endParaRPr lang="tr-TR" dirty="0" smtClean="0"/>
          </a:p>
        </p:txBody>
      </p:sp>
      <p:pic>
        <p:nvPicPr>
          <p:cNvPr id="4" name="Picture 3"/>
          <p:cNvPicPr>
            <a:picLocks noChangeAspect="1"/>
          </p:cNvPicPr>
          <p:nvPr/>
        </p:nvPicPr>
        <p:blipFill>
          <a:blip r:embed="rId2"/>
          <a:stretch>
            <a:fillRect/>
          </a:stretch>
        </p:blipFill>
        <p:spPr>
          <a:xfrm>
            <a:off x="810169" y="3104573"/>
            <a:ext cx="5050971" cy="3175121"/>
          </a:xfrm>
          <a:prstGeom prst="rect">
            <a:avLst/>
          </a:prstGeom>
        </p:spPr>
      </p:pic>
      <p:pic>
        <p:nvPicPr>
          <p:cNvPr id="5" name="Picture 4"/>
          <p:cNvPicPr>
            <a:picLocks noChangeAspect="1"/>
          </p:cNvPicPr>
          <p:nvPr/>
        </p:nvPicPr>
        <p:blipFill>
          <a:blip r:embed="rId3"/>
          <a:stretch>
            <a:fillRect/>
          </a:stretch>
        </p:blipFill>
        <p:spPr>
          <a:xfrm>
            <a:off x="6772656" y="3006842"/>
            <a:ext cx="4888367" cy="3272853"/>
          </a:xfrm>
          <a:prstGeom prst="rect">
            <a:avLst/>
          </a:prstGeom>
        </p:spPr>
      </p:pic>
    </p:spTree>
    <p:extLst>
      <p:ext uri="{BB962C8B-B14F-4D97-AF65-F5344CB8AC3E}">
        <p14:creationId xmlns:p14="http://schemas.microsoft.com/office/powerpoint/2010/main" val="37091357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No Fast </a:t>
            </a:r>
            <a:r>
              <a:rPr lang="tr-TR" dirty="0" smtClean="0"/>
              <a:t>Forward Merge</a:t>
            </a:r>
            <a:endParaRPr lang="tr-TR" dirty="0"/>
          </a:p>
        </p:txBody>
      </p:sp>
      <p:sp>
        <p:nvSpPr>
          <p:cNvPr id="3" name="Content Placeholder 2"/>
          <p:cNvSpPr>
            <a:spLocks noGrp="1"/>
          </p:cNvSpPr>
          <p:nvPr>
            <p:ph idx="1"/>
          </p:nvPr>
        </p:nvSpPr>
        <p:spPr>
          <a:xfrm>
            <a:off x="583853" y="1241784"/>
            <a:ext cx="10554574" cy="4474604"/>
          </a:xfrm>
        </p:spPr>
        <p:txBody>
          <a:bodyPr>
            <a:normAutofit/>
          </a:bodyPr>
          <a:lstStyle/>
          <a:p>
            <a:pPr marL="0" indent="0">
              <a:buNone/>
            </a:pPr>
            <a:endParaRPr lang="tr-TR" b="1" dirty="0" smtClean="0"/>
          </a:p>
          <a:p>
            <a:pPr lvl="1"/>
            <a:r>
              <a:rPr lang="tr-TR" dirty="0" smtClean="0"/>
              <a:t>Eğer master branchta yeni branch oluşturulduktan sonra her hangi bir değişiklik olmamışsa olur</a:t>
            </a:r>
            <a:r>
              <a:rPr lang="tr-TR" dirty="0" smtClean="0"/>
              <a:t>.</a:t>
            </a:r>
          </a:p>
          <a:p>
            <a:pPr lvl="1"/>
            <a:r>
              <a:rPr lang="tr-TR" dirty="0" smtClean="0"/>
              <a:t>Yeni branchta yapılan değişiklikler farklı bir düzlem üzerinde ilerler.</a:t>
            </a:r>
          </a:p>
          <a:p>
            <a:pPr lvl="1"/>
            <a:r>
              <a:rPr lang="tr-TR" dirty="0" smtClean="0"/>
              <a:t>Git merge branchAdi –-no-ff</a:t>
            </a:r>
            <a:endParaRPr lang="tr-TR" dirty="0" smtClean="0"/>
          </a:p>
          <a:p>
            <a:pPr lvl="1"/>
            <a:endParaRPr lang="tr-TR" dirty="0" smtClean="0"/>
          </a:p>
          <a:p>
            <a:pPr lvl="1"/>
            <a:endParaRPr lang="tr-TR" dirty="0"/>
          </a:p>
          <a:p>
            <a:endParaRPr lang="tr-TR" dirty="0" smtClean="0"/>
          </a:p>
          <a:p>
            <a:endParaRPr lang="tr-TR" dirty="0" smtClean="0"/>
          </a:p>
          <a:p>
            <a:pPr lvl="1"/>
            <a:endParaRPr lang="tr-TR" dirty="0"/>
          </a:p>
          <a:p>
            <a:pPr lvl="1"/>
            <a:endParaRPr lang="tr-TR" dirty="0" smtClean="0"/>
          </a:p>
        </p:txBody>
      </p:sp>
      <p:pic>
        <p:nvPicPr>
          <p:cNvPr id="6" name="Picture 5"/>
          <p:cNvPicPr>
            <a:picLocks noChangeAspect="1"/>
          </p:cNvPicPr>
          <p:nvPr/>
        </p:nvPicPr>
        <p:blipFill>
          <a:blip r:embed="rId2"/>
          <a:stretch>
            <a:fillRect/>
          </a:stretch>
        </p:blipFill>
        <p:spPr>
          <a:xfrm>
            <a:off x="340282" y="3050456"/>
            <a:ext cx="5294164" cy="3582074"/>
          </a:xfrm>
          <a:prstGeom prst="rect">
            <a:avLst/>
          </a:prstGeom>
        </p:spPr>
      </p:pic>
      <p:pic>
        <p:nvPicPr>
          <p:cNvPr id="7" name="Picture 6"/>
          <p:cNvPicPr>
            <a:picLocks noChangeAspect="1"/>
          </p:cNvPicPr>
          <p:nvPr/>
        </p:nvPicPr>
        <p:blipFill>
          <a:blip r:embed="rId3"/>
          <a:stretch>
            <a:fillRect/>
          </a:stretch>
        </p:blipFill>
        <p:spPr>
          <a:xfrm>
            <a:off x="6188256" y="3050456"/>
            <a:ext cx="5394415" cy="3471999"/>
          </a:xfrm>
          <a:prstGeom prst="rect">
            <a:avLst/>
          </a:prstGeom>
        </p:spPr>
      </p:pic>
    </p:spTree>
    <p:extLst>
      <p:ext uri="{BB962C8B-B14F-4D97-AF65-F5344CB8AC3E}">
        <p14:creationId xmlns:p14="http://schemas.microsoft.com/office/powerpoint/2010/main" val="4974324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3 Way Merge (Automatic Merge)</a:t>
            </a:r>
            <a:endParaRPr lang="tr-TR" dirty="0"/>
          </a:p>
        </p:txBody>
      </p:sp>
      <p:sp>
        <p:nvSpPr>
          <p:cNvPr id="3" name="Content Placeholder 2"/>
          <p:cNvSpPr>
            <a:spLocks noGrp="1"/>
          </p:cNvSpPr>
          <p:nvPr>
            <p:ph idx="1"/>
          </p:nvPr>
        </p:nvSpPr>
        <p:spPr>
          <a:xfrm>
            <a:off x="462750" y="1417638"/>
            <a:ext cx="10554574" cy="4474604"/>
          </a:xfrm>
        </p:spPr>
        <p:txBody>
          <a:bodyPr>
            <a:normAutofit/>
          </a:bodyPr>
          <a:lstStyle/>
          <a:p>
            <a:pPr marL="0" indent="0">
              <a:buNone/>
            </a:pPr>
            <a:endParaRPr lang="tr-TR" b="1" dirty="0" smtClean="0"/>
          </a:p>
          <a:p>
            <a:pPr lvl="1"/>
            <a:r>
              <a:rPr lang="tr-TR" dirty="0" smtClean="0"/>
              <a:t>Eğer master branchta yeni branch oluşturulduktan sonra her hangi bir değişiklik </a:t>
            </a:r>
            <a:r>
              <a:rPr lang="tr-TR" dirty="0" smtClean="0"/>
              <a:t>olmuşsa </a:t>
            </a:r>
            <a:r>
              <a:rPr lang="tr-TR" dirty="0" smtClean="0"/>
              <a:t>olur</a:t>
            </a:r>
            <a:r>
              <a:rPr lang="tr-TR" dirty="0" smtClean="0"/>
              <a:t>.</a:t>
            </a:r>
          </a:p>
          <a:p>
            <a:pPr lvl="1"/>
            <a:r>
              <a:rPr lang="tr-TR" dirty="0" smtClean="0"/>
              <a:t>Git otomatik olarak birleştirme yapar.</a:t>
            </a:r>
            <a:endParaRPr lang="tr-TR" dirty="0" smtClean="0"/>
          </a:p>
          <a:p>
            <a:pPr marL="457200" lvl="1" indent="0">
              <a:buNone/>
            </a:pPr>
            <a:endParaRPr lang="tr-TR" dirty="0"/>
          </a:p>
          <a:p>
            <a:pPr marL="457200" lvl="1" indent="0">
              <a:buNone/>
            </a:pPr>
            <a:endParaRPr lang="tr-TR" dirty="0" smtClean="0"/>
          </a:p>
          <a:p>
            <a:pPr lvl="1"/>
            <a:endParaRPr lang="tr-TR" dirty="0"/>
          </a:p>
          <a:p>
            <a:endParaRPr lang="tr-TR" dirty="0" smtClean="0"/>
          </a:p>
          <a:p>
            <a:endParaRPr lang="tr-TR" dirty="0" smtClean="0"/>
          </a:p>
          <a:p>
            <a:pPr lvl="1"/>
            <a:endParaRPr lang="tr-TR" dirty="0"/>
          </a:p>
          <a:p>
            <a:pPr lvl="1"/>
            <a:endParaRPr lang="tr-TR" dirty="0" smtClean="0"/>
          </a:p>
        </p:txBody>
      </p:sp>
      <p:pic>
        <p:nvPicPr>
          <p:cNvPr id="4" name="Picture 3"/>
          <p:cNvPicPr>
            <a:picLocks noChangeAspect="1"/>
          </p:cNvPicPr>
          <p:nvPr/>
        </p:nvPicPr>
        <p:blipFill>
          <a:blip r:embed="rId2"/>
          <a:stretch>
            <a:fillRect/>
          </a:stretch>
        </p:blipFill>
        <p:spPr>
          <a:xfrm>
            <a:off x="340282" y="3161211"/>
            <a:ext cx="5066795" cy="3271974"/>
          </a:xfrm>
          <a:prstGeom prst="rect">
            <a:avLst/>
          </a:prstGeom>
        </p:spPr>
      </p:pic>
      <p:pic>
        <p:nvPicPr>
          <p:cNvPr id="5" name="Picture 4"/>
          <p:cNvPicPr>
            <a:picLocks noChangeAspect="1"/>
          </p:cNvPicPr>
          <p:nvPr/>
        </p:nvPicPr>
        <p:blipFill>
          <a:blip r:embed="rId3"/>
          <a:stretch>
            <a:fillRect/>
          </a:stretch>
        </p:blipFill>
        <p:spPr>
          <a:xfrm>
            <a:off x="5740037" y="3161211"/>
            <a:ext cx="6151311" cy="3271974"/>
          </a:xfrm>
          <a:prstGeom prst="rect">
            <a:avLst/>
          </a:prstGeom>
        </p:spPr>
      </p:pic>
    </p:spTree>
    <p:extLst>
      <p:ext uri="{BB962C8B-B14F-4D97-AF65-F5344CB8AC3E}">
        <p14:creationId xmlns:p14="http://schemas.microsoft.com/office/powerpoint/2010/main" val="3607014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Merge Conflicts Çözümü</a:t>
            </a:r>
            <a:endParaRPr lang="tr-TR" dirty="0"/>
          </a:p>
        </p:txBody>
      </p:sp>
      <p:sp>
        <p:nvSpPr>
          <p:cNvPr id="3" name="Content Placeholder 2"/>
          <p:cNvSpPr>
            <a:spLocks noGrp="1"/>
          </p:cNvSpPr>
          <p:nvPr>
            <p:ph idx="1"/>
          </p:nvPr>
        </p:nvSpPr>
        <p:spPr>
          <a:xfrm>
            <a:off x="375664" y="3272568"/>
            <a:ext cx="10554574" cy="4474604"/>
          </a:xfrm>
        </p:spPr>
        <p:txBody>
          <a:bodyPr>
            <a:normAutofit/>
          </a:bodyPr>
          <a:lstStyle/>
          <a:p>
            <a:pPr marL="0" indent="0">
              <a:buNone/>
            </a:pPr>
            <a:endParaRPr lang="tr-TR" b="1" dirty="0" smtClean="0"/>
          </a:p>
          <a:p>
            <a:pPr lvl="1"/>
            <a:r>
              <a:rPr lang="tr-TR" dirty="0" smtClean="0"/>
              <a:t>İki farklı branchte aynı dosyanın aynı satırında değişiklik yapılmış olabilir.</a:t>
            </a:r>
          </a:p>
          <a:p>
            <a:pPr lvl="1"/>
            <a:r>
              <a:rPr lang="tr-TR" dirty="0" smtClean="0"/>
              <a:t>Bu iki branchi birleştirmeye çalıştığımızda çatışma (conflict) oluşur ve bu çözülene kadar merge işlemi askıda kalır.</a:t>
            </a:r>
          </a:p>
          <a:p>
            <a:pPr lvl="1"/>
            <a:r>
              <a:rPr lang="tr-TR" dirty="0" smtClean="0"/>
              <a:t>Conflict oluşan dosyada düzeltme işlemini yapmak bizim sorumluluğumuzdadır.</a:t>
            </a:r>
          </a:p>
          <a:p>
            <a:pPr lvl="1"/>
            <a:r>
              <a:rPr lang="tr-TR" dirty="0" smtClean="0"/>
              <a:t>Git mergetool ile bu düzeltme işlemi yapılıp commit edilir.</a:t>
            </a:r>
          </a:p>
          <a:p>
            <a:pPr lvl="1"/>
            <a:r>
              <a:rPr lang="tr-TR" dirty="0" smtClean="0"/>
              <a:t>Bu sayede merge işlemi de başarıyla tamamlanmış olur.</a:t>
            </a:r>
          </a:p>
          <a:p>
            <a:pPr lvl="1"/>
            <a:endParaRPr lang="tr-TR" dirty="0"/>
          </a:p>
          <a:p>
            <a:pPr lvl="1"/>
            <a:r>
              <a:rPr lang="tr-TR" dirty="0" smtClean="0"/>
              <a:t>Bu işlemler sonrasında git bizim için .orig dosyaları oluşturur.</a:t>
            </a:r>
          </a:p>
          <a:p>
            <a:pPr lvl="1"/>
            <a:r>
              <a:rPr lang="tr-TR" dirty="0" smtClean="0"/>
              <a:t>Bunları önlemek için ya .gitignore dosyasına bu uzantıdaki dosyaları takip etmemesini söyleriz.</a:t>
            </a:r>
          </a:p>
          <a:p>
            <a:pPr lvl="1"/>
            <a:r>
              <a:rPr lang="tr-TR" dirty="0" smtClean="0"/>
              <a:t>Ya da aşağıdaki komut ile bunların oluşmasını engelleriz.</a:t>
            </a:r>
          </a:p>
          <a:p>
            <a:pPr lvl="2"/>
            <a:r>
              <a:rPr lang="tr-TR" dirty="0" smtClean="0"/>
              <a:t>Git config –global mergetool.keepBackup false</a:t>
            </a:r>
          </a:p>
          <a:p>
            <a:pPr lvl="1"/>
            <a:endParaRPr lang="tr-TR" dirty="0" smtClean="0"/>
          </a:p>
          <a:p>
            <a:pPr marL="457200" lvl="1" indent="0">
              <a:buNone/>
            </a:pPr>
            <a:endParaRPr lang="tr-TR" dirty="0"/>
          </a:p>
          <a:p>
            <a:pPr marL="457200" lvl="1" indent="0">
              <a:buNone/>
            </a:pPr>
            <a:endParaRPr lang="tr-TR" dirty="0" smtClean="0"/>
          </a:p>
          <a:p>
            <a:pPr lvl="1"/>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1494443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 Rebase Kavramı</a:t>
            </a:r>
            <a:endParaRPr lang="tr-TR" dirty="0"/>
          </a:p>
        </p:txBody>
      </p:sp>
      <p:sp>
        <p:nvSpPr>
          <p:cNvPr id="3" name="Content Placeholder 2"/>
          <p:cNvSpPr>
            <a:spLocks noGrp="1"/>
          </p:cNvSpPr>
          <p:nvPr>
            <p:ph idx="1"/>
          </p:nvPr>
        </p:nvSpPr>
        <p:spPr>
          <a:xfrm>
            <a:off x="375664" y="3272568"/>
            <a:ext cx="10554574" cy="4474604"/>
          </a:xfrm>
        </p:spPr>
        <p:txBody>
          <a:bodyPr>
            <a:normAutofit/>
          </a:bodyPr>
          <a:lstStyle/>
          <a:p>
            <a:pPr marL="0" indent="0">
              <a:buNone/>
            </a:pPr>
            <a:endParaRPr lang="tr-TR" b="1" dirty="0" smtClean="0"/>
          </a:p>
          <a:p>
            <a:pPr lvl="1"/>
            <a:r>
              <a:rPr lang="tr-TR" dirty="0" smtClean="0"/>
              <a:t>Master branchteki değişikliklerin yeni branche aktarılmasıdır.</a:t>
            </a:r>
          </a:p>
          <a:p>
            <a:pPr lvl="1"/>
            <a:r>
              <a:rPr lang="tr-TR" dirty="0" smtClean="0"/>
              <a:t>Böylece fast forward merge yapılabilir.</a:t>
            </a:r>
          </a:p>
          <a:p>
            <a:pPr lvl="1"/>
            <a:endParaRPr lang="tr-TR" dirty="0"/>
          </a:p>
          <a:p>
            <a:pPr lvl="1"/>
            <a:endParaRPr lang="tr-TR" dirty="0" smtClean="0"/>
          </a:p>
          <a:p>
            <a:pPr lvl="1"/>
            <a:endParaRPr lang="tr-TR" dirty="0" smtClean="0"/>
          </a:p>
          <a:p>
            <a:pPr marL="457200" lvl="1" indent="0">
              <a:buNone/>
            </a:pPr>
            <a:endParaRPr lang="tr-TR" dirty="0"/>
          </a:p>
          <a:p>
            <a:pPr marL="457200" lvl="1" indent="0">
              <a:buNone/>
            </a:pPr>
            <a:endParaRPr lang="tr-TR" dirty="0" smtClean="0"/>
          </a:p>
          <a:p>
            <a:pPr lvl="1"/>
            <a:endParaRPr lang="tr-TR" dirty="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3064546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Versiyon Kontrolü Faydaları Nelerdir</a:t>
            </a:r>
            <a:endParaRPr lang="tr-TR" dirty="0"/>
          </a:p>
        </p:txBody>
      </p:sp>
      <p:sp>
        <p:nvSpPr>
          <p:cNvPr id="3" name="İçerik Yer Tutucusu 2"/>
          <p:cNvSpPr>
            <a:spLocks noGrp="1"/>
          </p:cNvSpPr>
          <p:nvPr>
            <p:ph idx="1"/>
          </p:nvPr>
        </p:nvSpPr>
        <p:spPr/>
        <p:txBody>
          <a:bodyPr/>
          <a:lstStyle/>
          <a:p>
            <a:r>
              <a:rPr lang="tr-TR" dirty="0" smtClean="0"/>
              <a:t>Uyumlu Ekip Çalışmasını sağlar.</a:t>
            </a:r>
          </a:p>
          <a:p>
            <a:pPr lvl="1"/>
            <a:r>
              <a:rPr lang="tr-TR" dirty="0"/>
              <a:t>Eğer </a:t>
            </a:r>
            <a:r>
              <a:rPr lang="tr-TR" dirty="0" err="1"/>
              <a:t>vcs</a:t>
            </a:r>
            <a:r>
              <a:rPr lang="tr-TR" dirty="0"/>
              <a:t> kullanmazsak farklı kişilerle aynı dosyalar üzerinde çalışma durumunda sorunlar çıkabilir</a:t>
            </a:r>
            <a:r>
              <a:rPr lang="tr-TR" dirty="0" smtClean="0"/>
              <a:t>.</a:t>
            </a:r>
          </a:p>
          <a:p>
            <a:pPr lvl="1"/>
            <a:r>
              <a:rPr lang="tr-TR" dirty="0" smtClean="0"/>
              <a:t>Eğer </a:t>
            </a:r>
            <a:r>
              <a:rPr lang="tr-TR" dirty="0" err="1" smtClean="0"/>
              <a:t>vcs</a:t>
            </a:r>
            <a:r>
              <a:rPr lang="tr-TR" dirty="0" smtClean="0"/>
              <a:t> kullanırsak herkes özgürce değişikliği yapar ve güvenli bir şekilde </a:t>
            </a:r>
            <a:r>
              <a:rPr lang="tr-TR" dirty="0" err="1" smtClean="0"/>
              <a:t>merge</a:t>
            </a:r>
            <a:r>
              <a:rPr lang="tr-TR" dirty="0" smtClean="0"/>
              <a:t> işlemi yapabilir.</a:t>
            </a:r>
          </a:p>
          <a:p>
            <a:r>
              <a:rPr lang="tr-TR" dirty="0" smtClean="0"/>
              <a:t>Versiyonları düzgün bir şekilde takip edilmesini sağlar</a:t>
            </a:r>
          </a:p>
          <a:p>
            <a:r>
              <a:rPr lang="tr-TR" dirty="0" smtClean="0"/>
              <a:t>Önceki versiyonlara Geri Dönebilme</a:t>
            </a:r>
          </a:p>
          <a:p>
            <a:r>
              <a:rPr lang="tr-TR" dirty="0" smtClean="0"/>
              <a:t>Dosyaların neden değiştiğini anlama</a:t>
            </a:r>
          </a:p>
          <a:p>
            <a:r>
              <a:rPr lang="tr-TR" dirty="0" smtClean="0"/>
              <a:t>Yedekleme</a:t>
            </a:r>
          </a:p>
          <a:p>
            <a:pPr lvl="1"/>
            <a:endParaRPr lang="tr-TR" dirty="0"/>
          </a:p>
          <a:p>
            <a:pPr marL="457200" lvl="1" indent="0">
              <a:buNone/>
            </a:pPr>
            <a:endParaRPr lang="tr-TR" dirty="0" smtClean="0"/>
          </a:p>
        </p:txBody>
      </p:sp>
    </p:spTree>
    <p:extLst>
      <p:ext uri="{BB962C8B-B14F-4D97-AF65-F5344CB8AC3E}">
        <p14:creationId xmlns:p14="http://schemas.microsoft.com/office/powerpoint/2010/main" val="2750591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Kısa Git Tarihçesi</a:t>
            </a:r>
            <a:endParaRPr lang="tr-TR" dirty="0"/>
          </a:p>
        </p:txBody>
      </p:sp>
      <p:sp>
        <p:nvSpPr>
          <p:cNvPr id="3" name="İçerik Yer Tutucusu 2"/>
          <p:cNvSpPr>
            <a:spLocks noGrp="1"/>
          </p:cNvSpPr>
          <p:nvPr>
            <p:ph idx="1"/>
          </p:nvPr>
        </p:nvSpPr>
        <p:spPr>
          <a:xfrm>
            <a:off x="818712" y="2570631"/>
            <a:ext cx="10554574" cy="3636511"/>
          </a:xfrm>
        </p:spPr>
        <p:txBody>
          <a:bodyPr/>
          <a:lstStyle/>
          <a:p>
            <a:r>
              <a:rPr lang="tr-TR" dirty="0" smtClean="0"/>
              <a:t>2005 yılında başta </a:t>
            </a:r>
            <a:r>
              <a:rPr lang="tr-TR" dirty="0" err="1" smtClean="0"/>
              <a:t>Linus</a:t>
            </a:r>
            <a:r>
              <a:rPr lang="tr-TR" dirty="0" smtClean="0"/>
              <a:t> </a:t>
            </a:r>
            <a:r>
              <a:rPr lang="tr-TR" dirty="0" err="1" smtClean="0"/>
              <a:t>Torvalds</a:t>
            </a:r>
            <a:r>
              <a:rPr lang="tr-TR" dirty="0" smtClean="0"/>
              <a:t> olmak üzere Linux çekirdeğini de kodlayan ekip tarafından Linux kaynak kodunun versiyon kontrolünü yapmak için geliştirilmiştir.</a:t>
            </a:r>
          </a:p>
          <a:p>
            <a:endParaRPr lang="tr-TR" dirty="0"/>
          </a:p>
          <a:p>
            <a:r>
              <a:rPr lang="tr-TR" dirty="0" smtClean="0"/>
              <a:t>Aşağıdaki kriterleri sağlayan kendi yazılımlarını geliştirdiler</a:t>
            </a:r>
          </a:p>
          <a:p>
            <a:pPr lvl="1"/>
            <a:r>
              <a:rPr lang="tr-TR" dirty="0" smtClean="0"/>
              <a:t>Hızlı</a:t>
            </a:r>
          </a:p>
          <a:p>
            <a:pPr lvl="1"/>
            <a:r>
              <a:rPr lang="tr-TR" dirty="0" smtClean="0"/>
              <a:t>Kullanımı kolay</a:t>
            </a:r>
          </a:p>
          <a:p>
            <a:pPr lvl="1"/>
            <a:r>
              <a:rPr lang="tr-TR" dirty="0" smtClean="0"/>
              <a:t>Lineer olmayan geliştirme iş akışına uygun</a:t>
            </a:r>
          </a:p>
          <a:p>
            <a:pPr lvl="1"/>
            <a:r>
              <a:rPr lang="tr-TR" dirty="0" smtClean="0"/>
              <a:t>Tamamen DAĞITIK</a:t>
            </a:r>
          </a:p>
          <a:p>
            <a:pPr lvl="1"/>
            <a:r>
              <a:rPr lang="tr-TR" dirty="0" smtClean="0"/>
              <a:t>Büyük projeleri destekleyebilecek</a:t>
            </a:r>
          </a:p>
          <a:p>
            <a:pPr lvl="1"/>
            <a:endParaRPr lang="tr-TR" dirty="0"/>
          </a:p>
          <a:p>
            <a:pPr marL="457200" lvl="1" indent="0">
              <a:buNone/>
            </a:pPr>
            <a:endParaRPr lang="tr-TR" dirty="0" smtClean="0"/>
          </a:p>
        </p:txBody>
      </p:sp>
    </p:spTree>
    <p:extLst>
      <p:ext uri="{BB962C8B-B14F-4D97-AF65-F5344CB8AC3E}">
        <p14:creationId xmlns:p14="http://schemas.microsoft.com/office/powerpoint/2010/main" val="420038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CVS (</a:t>
            </a:r>
            <a:r>
              <a:rPr lang="tr-TR" dirty="0" err="1" smtClean="0"/>
              <a:t>Centralized</a:t>
            </a:r>
            <a:r>
              <a:rPr lang="tr-TR" dirty="0" smtClean="0"/>
              <a:t> </a:t>
            </a:r>
            <a:r>
              <a:rPr lang="tr-TR" dirty="0" err="1" smtClean="0"/>
              <a:t>Version</a:t>
            </a:r>
            <a:r>
              <a:rPr lang="tr-TR" dirty="0" smtClean="0"/>
              <a:t> Control)</a:t>
            </a:r>
            <a:endParaRPr lang="tr-TR" dirty="0"/>
          </a:p>
        </p:txBody>
      </p:sp>
      <p:sp>
        <p:nvSpPr>
          <p:cNvPr id="3" name="İçerik Yer Tutucusu 2"/>
          <p:cNvSpPr>
            <a:spLocks noGrp="1"/>
          </p:cNvSpPr>
          <p:nvPr>
            <p:ph idx="1"/>
          </p:nvPr>
        </p:nvSpPr>
        <p:spPr/>
        <p:txBody>
          <a:bodyPr/>
          <a:lstStyle/>
          <a:p>
            <a:r>
              <a:rPr lang="tr-TR" dirty="0" smtClean="0"/>
              <a:t>Tüm istemciler bir repoya yani depoya bağlı</a:t>
            </a:r>
          </a:p>
          <a:p>
            <a:r>
              <a:rPr lang="tr-TR" dirty="0" smtClean="0"/>
              <a:t>Repo online olduğu sürece işlem yapılabilir.</a:t>
            </a:r>
          </a:p>
          <a:p>
            <a:endParaRPr lang="tr-TR" dirty="0"/>
          </a:p>
          <a:p>
            <a:endParaRPr lang="tr-TR" dirty="0" smtClean="0"/>
          </a:p>
          <a:p>
            <a:endParaRPr lang="tr-TR" dirty="0"/>
          </a:p>
          <a:p>
            <a:pPr marL="0" indent="0">
              <a:buNone/>
            </a:pPr>
            <a:endParaRPr lang="tr-TR" dirty="0" smtClean="0"/>
          </a:p>
          <a:p>
            <a:endParaRPr lang="tr-TR" dirty="0"/>
          </a:p>
          <a:p>
            <a:endParaRPr lang="tr-TR" dirty="0"/>
          </a:p>
          <a:p>
            <a:pPr marL="457200" lvl="1" indent="0">
              <a:buNone/>
            </a:pPr>
            <a:endParaRPr lang="tr-TR"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227" y="3077817"/>
            <a:ext cx="5674475" cy="3585630"/>
          </a:xfrm>
          <a:prstGeom prst="rect">
            <a:avLst/>
          </a:prstGeom>
        </p:spPr>
      </p:pic>
    </p:spTree>
    <p:extLst>
      <p:ext uri="{BB962C8B-B14F-4D97-AF65-F5344CB8AC3E}">
        <p14:creationId xmlns:p14="http://schemas.microsoft.com/office/powerpoint/2010/main" val="2585424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DVCS (Distributed </a:t>
            </a:r>
            <a:r>
              <a:rPr lang="tr-TR" dirty="0" err="1" smtClean="0"/>
              <a:t>Version</a:t>
            </a:r>
            <a:r>
              <a:rPr lang="tr-TR" dirty="0" smtClean="0"/>
              <a:t> Control </a:t>
            </a:r>
            <a:r>
              <a:rPr lang="tr-TR" dirty="0" err="1" smtClean="0"/>
              <a:t>System</a:t>
            </a:r>
            <a:r>
              <a:rPr lang="tr-TR" dirty="0" smtClean="0"/>
              <a:t>)</a:t>
            </a:r>
            <a:endParaRPr lang="tr-TR" dirty="0"/>
          </a:p>
        </p:txBody>
      </p:sp>
      <p:sp>
        <p:nvSpPr>
          <p:cNvPr id="5" name="Content Placeholder 2"/>
          <p:cNvSpPr txBox="1">
            <a:spLocks/>
          </p:cNvSpPr>
          <p:nvPr/>
        </p:nvSpPr>
        <p:spPr>
          <a:xfrm>
            <a:off x="201484" y="1795980"/>
            <a:ext cx="5791992" cy="50620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dirty="0" smtClean="0"/>
              <a:t>Ana server’a sürekli bir bağlantı olmasına gerek yoktur</a:t>
            </a:r>
          </a:p>
          <a:p>
            <a:r>
              <a:rPr lang="tr-TR" dirty="0" smtClean="0"/>
              <a:t>Daha hızlı</a:t>
            </a:r>
          </a:p>
          <a:p>
            <a:r>
              <a:rPr lang="tr-TR" dirty="0" smtClean="0"/>
              <a:t>Network zorunlu değil</a:t>
            </a:r>
          </a:p>
          <a:p>
            <a:r>
              <a:rPr lang="tr-TR" dirty="0" smtClean="0"/>
              <a:t>Olası hatalara karşı daha dayanıklı</a:t>
            </a:r>
          </a:p>
          <a:p>
            <a:r>
              <a:rPr lang="tr-TR" dirty="0" smtClean="0"/>
              <a:t>Geliştiriciler birbirinden bağımsız olarak çalışabilir</a:t>
            </a:r>
          </a:p>
          <a:p>
            <a:r>
              <a:rPr lang="tr-TR" dirty="0" smtClean="0"/>
              <a:t>Yapılan değişiklikler kabul edilebilir veya reddedilebilir.</a:t>
            </a:r>
          </a:p>
          <a:p>
            <a:pPr marL="0" indent="0">
              <a:buNone/>
            </a:pPr>
            <a:endParaRPr lang="tr-TR" dirty="0"/>
          </a:p>
        </p:txBody>
      </p:sp>
      <p:pic>
        <p:nvPicPr>
          <p:cNvPr id="8" name="Resim 7"/>
          <p:cNvPicPr>
            <a:picLocks noChangeAspect="1"/>
          </p:cNvPicPr>
          <p:nvPr/>
        </p:nvPicPr>
        <p:blipFill rotWithShape="1">
          <a:blip r:embed="rId2">
            <a:extLst>
              <a:ext uri="{28A0092B-C50C-407E-A947-70E740481C1C}">
                <a14:useLocalDpi xmlns:a14="http://schemas.microsoft.com/office/drawing/2010/main" val="0"/>
              </a:ext>
            </a:extLst>
          </a:blip>
          <a:srcRect l="53489" t="9625"/>
          <a:stretch/>
        </p:blipFill>
        <p:spPr>
          <a:xfrm>
            <a:off x="6126479" y="2136371"/>
            <a:ext cx="5780101" cy="4505498"/>
          </a:xfrm>
          <a:prstGeom prst="rect">
            <a:avLst/>
          </a:prstGeom>
        </p:spPr>
      </p:pic>
    </p:spTree>
    <p:extLst>
      <p:ext uri="{BB962C8B-B14F-4D97-AF65-F5344CB8AC3E}">
        <p14:creationId xmlns:p14="http://schemas.microsoft.com/office/powerpoint/2010/main" val="248661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Kimler Git Kullanmalı</a:t>
            </a:r>
            <a:endParaRPr lang="tr-TR" dirty="0"/>
          </a:p>
        </p:txBody>
      </p:sp>
      <p:sp>
        <p:nvSpPr>
          <p:cNvPr id="3" name="Content Placeholder 2"/>
          <p:cNvSpPr>
            <a:spLocks noGrp="1"/>
          </p:cNvSpPr>
          <p:nvPr>
            <p:ph idx="1"/>
          </p:nvPr>
        </p:nvSpPr>
        <p:spPr>
          <a:xfrm>
            <a:off x="743498" y="2692153"/>
            <a:ext cx="10554574" cy="4474604"/>
          </a:xfrm>
        </p:spPr>
        <p:txBody>
          <a:bodyPr/>
          <a:lstStyle/>
          <a:p>
            <a:r>
              <a:rPr lang="tr-TR" dirty="0" smtClean="0"/>
              <a:t>Değişiklikleri takip etmek isteyen her hangi biri</a:t>
            </a:r>
          </a:p>
          <a:p>
            <a:pPr lvl="1"/>
            <a:r>
              <a:rPr lang="tr-TR" dirty="0"/>
              <a:t>Yapılan değişiklikler listesini görmek isteyen</a:t>
            </a:r>
          </a:p>
          <a:p>
            <a:pPr lvl="1"/>
            <a:r>
              <a:rPr lang="tr-TR" dirty="0"/>
              <a:t>Versiyonlar arasındaki farklılıkları görmek isteyen</a:t>
            </a:r>
          </a:p>
          <a:p>
            <a:pPr lvl="1"/>
            <a:r>
              <a:rPr lang="tr-TR" dirty="0"/>
              <a:t>Eski versiyonlara erişmek </a:t>
            </a:r>
            <a:r>
              <a:rPr lang="tr-TR" dirty="0" smtClean="0"/>
              <a:t>isteyen</a:t>
            </a:r>
            <a:endParaRPr lang="tr-TR" dirty="0"/>
          </a:p>
          <a:p>
            <a:r>
              <a:rPr lang="tr-TR" dirty="0" smtClean="0"/>
              <a:t>Değiştirilen yapıları başkalarıyla paylaşmak isteyen her hangi biri</a:t>
            </a:r>
          </a:p>
          <a:p>
            <a:r>
              <a:rPr lang="tr-TR" dirty="0" smtClean="0"/>
              <a:t>Programcı ve geliştiriciler</a:t>
            </a:r>
          </a:p>
          <a:p>
            <a:r>
              <a:rPr lang="tr-TR" dirty="0" smtClean="0"/>
              <a:t>Resim, video, müzik dosyaları (text olmayan dosyalar) Git kullanımı için uygun değildir.</a:t>
            </a:r>
          </a:p>
          <a:p>
            <a:r>
              <a:rPr lang="tr-TR" dirty="0" smtClean="0"/>
              <a:t>PDF, excel dosyaları uygun değildir.</a:t>
            </a:r>
          </a:p>
          <a:p>
            <a:endParaRPr lang="tr-TR" dirty="0" smtClean="0"/>
          </a:p>
          <a:p>
            <a:endParaRPr lang="tr-TR" dirty="0" smtClean="0"/>
          </a:p>
          <a:p>
            <a:endParaRPr lang="tr-TR" dirty="0" smtClean="0"/>
          </a:p>
          <a:p>
            <a:pPr lvl="1"/>
            <a:endParaRPr lang="tr-TR" dirty="0"/>
          </a:p>
          <a:p>
            <a:pPr lvl="1"/>
            <a:endParaRPr lang="tr-TR" dirty="0" smtClean="0"/>
          </a:p>
        </p:txBody>
      </p:sp>
    </p:spTree>
    <p:extLst>
      <p:ext uri="{BB962C8B-B14F-4D97-AF65-F5344CB8AC3E}">
        <p14:creationId xmlns:p14="http://schemas.microsoft.com/office/powerpoint/2010/main" val="42230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Git Kurulumu</a:t>
            </a:r>
            <a:endParaRPr lang="tr-TR" dirty="0"/>
          </a:p>
        </p:txBody>
      </p:sp>
      <p:sp>
        <p:nvSpPr>
          <p:cNvPr id="3" name="İçerik Yer Tutucusu 2"/>
          <p:cNvSpPr>
            <a:spLocks noGrp="1"/>
          </p:cNvSpPr>
          <p:nvPr>
            <p:ph idx="1"/>
          </p:nvPr>
        </p:nvSpPr>
        <p:spPr/>
        <p:txBody>
          <a:bodyPr/>
          <a:lstStyle/>
          <a:p>
            <a:r>
              <a:rPr lang="tr-TR" dirty="0" smtClean="0"/>
              <a:t>Ücretsiz ve açık kaynaklıdır.</a:t>
            </a:r>
          </a:p>
          <a:p>
            <a:r>
              <a:rPr lang="tr-TR" dirty="0">
                <a:hlinkClick r:id="rId2"/>
              </a:rPr>
              <a:t>https://</a:t>
            </a:r>
            <a:r>
              <a:rPr lang="tr-TR" dirty="0" smtClean="0">
                <a:hlinkClick r:id="rId2"/>
              </a:rPr>
              <a:t>git-scm.com/downloads</a:t>
            </a:r>
            <a:endParaRPr lang="tr-TR" dirty="0" smtClean="0"/>
          </a:p>
          <a:p>
            <a:r>
              <a:rPr lang="tr-TR" dirty="0" err="1"/>
              <a:t>Git'in</a:t>
            </a:r>
            <a:r>
              <a:rPr lang="tr-TR" dirty="0"/>
              <a:t> kurulumu hem Windows hem de Mac OS X için oldukça kolay bir işlemdir. Her iki işletim sistemi için tek tıkla kurulum yapmanızı sağlayan kurulum sihirbazları vardır</a:t>
            </a:r>
            <a:r>
              <a:rPr lang="tr-TR" dirty="0" smtClean="0"/>
              <a:t>.</a:t>
            </a:r>
          </a:p>
          <a:p>
            <a:endParaRPr lang="tr-TR" dirty="0"/>
          </a:p>
          <a:p>
            <a:r>
              <a:rPr lang="tr-TR" dirty="0" err="1"/>
              <a:t>Git'in</a:t>
            </a:r>
            <a:r>
              <a:rPr lang="tr-TR" dirty="0"/>
              <a:t> kurulumunun sorunsuz gerçekleştiğini </a:t>
            </a:r>
            <a:r>
              <a:rPr lang="tr-TR" dirty="0" err="1"/>
              <a:t>teyid</a:t>
            </a:r>
            <a:r>
              <a:rPr lang="tr-TR" dirty="0"/>
              <a:t> etmek için </a:t>
            </a:r>
            <a:r>
              <a:rPr lang="tr-TR" b="1" dirty="0"/>
              <a:t>Git </a:t>
            </a:r>
            <a:r>
              <a:rPr lang="tr-TR" b="1" dirty="0" err="1"/>
              <a:t>Bash</a:t>
            </a:r>
            <a:r>
              <a:rPr lang="tr-TR" dirty="0" err="1"/>
              <a:t>'i</a:t>
            </a:r>
            <a:r>
              <a:rPr lang="tr-TR" dirty="0"/>
              <a:t> açıp </a:t>
            </a:r>
            <a:r>
              <a:rPr lang="tr-TR" b="1" dirty="0"/>
              <a:t>git --</a:t>
            </a:r>
            <a:r>
              <a:rPr lang="tr-TR" b="1" dirty="0" err="1"/>
              <a:t>version</a:t>
            </a:r>
            <a:r>
              <a:rPr lang="tr-TR" dirty="0"/>
              <a:t> komutunu yazın. Bu komut ekrana </a:t>
            </a:r>
            <a:r>
              <a:rPr lang="tr-TR" dirty="0" err="1"/>
              <a:t>Git'in</a:t>
            </a:r>
            <a:r>
              <a:rPr lang="tr-TR" dirty="0"/>
              <a:t> versiyon bilgisini </a:t>
            </a:r>
            <a:r>
              <a:rPr lang="tr-TR" dirty="0" smtClean="0"/>
              <a:t>basar.</a:t>
            </a:r>
          </a:p>
          <a:p>
            <a:endParaRPr lang="tr-TR" dirty="0"/>
          </a:p>
        </p:txBody>
      </p:sp>
    </p:spTree>
    <p:extLst>
      <p:ext uri="{BB962C8B-B14F-4D97-AF65-F5344CB8AC3E}">
        <p14:creationId xmlns:p14="http://schemas.microsoft.com/office/powerpoint/2010/main" val="4147516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TM03457503[[fn=Teklif]]</Template>
  <TotalTime>6460</TotalTime>
  <Words>2273</Words>
  <Application>Microsoft Office PowerPoint</Application>
  <PresentationFormat>Widescreen</PresentationFormat>
  <Paragraphs>419</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Century Gothic</vt:lpstr>
      <vt:lpstr>Wingdings</vt:lpstr>
      <vt:lpstr>Wingdings 2</vt:lpstr>
      <vt:lpstr>Teklif</vt:lpstr>
      <vt:lpstr>SourceTree ile Git ve Github Kullanımı</vt:lpstr>
      <vt:lpstr>Versiyon Kontrolü Nedir</vt:lpstr>
      <vt:lpstr>Versiyon Kontrolü Nedir</vt:lpstr>
      <vt:lpstr>Versiyon Kontrolü Faydaları Nelerdir</vt:lpstr>
      <vt:lpstr>Kısa Git Tarihçesi</vt:lpstr>
      <vt:lpstr>CVS (Centralized Version Control)</vt:lpstr>
      <vt:lpstr>DVCS (Distributed Version Control System)</vt:lpstr>
      <vt:lpstr>Kimler Git Kullanmalı</vt:lpstr>
      <vt:lpstr>Git Kurulumu</vt:lpstr>
      <vt:lpstr>Git Konfigürasyonu</vt:lpstr>
      <vt:lpstr>Basit Olarak Git İş Akışı</vt:lpstr>
      <vt:lpstr>Basit Olarak Git İş Akışı</vt:lpstr>
      <vt:lpstr>Git Çalışma Aşamaları</vt:lpstr>
      <vt:lpstr>Basit Olarak Git İş Akışı</vt:lpstr>
      <vt:lpstr>Git Çalışma Aşamaları Kodları</vt:lpstr>
      <vt:lpstr>Git Projesinde Çalışmaya Başlayalım</vt:lpstr>
      <vt:lpstr>Versiyon Kontrolünün Altın Kuralları</vt:lpstr>
      <vt:lpstr>İyi Bir Commit Özellikleri</vt:lpstr>
      <vt:lpstr>İyi Bir Commit Özellikleri</vt:lpstr>
      <vt:lpstr>Branching ve Merging  (Dallanma ve Birleştirme)</vt:lpstr>
      <vt:lpstr>Branching Olmasaydı</vt:lpstr>
      <vt:lpstr>Versiyon Kontrolünün Altın Kuralları</vt:lpstr>
      <vt:lpstr>Branch’ler ile Çalışmak</vt:lpstr>
      <vt:lpstr>Versiyon Kontrolünün Altın Kuralları</vt:lpstr>
      <vt:lpstr>Değişiklikleri Geçici Olarak Kaydetmek</vt:lpstr>
      <vt:lpstr>Stash Kullanma Durumları</vt:lpstr>
      <vt:lpstr>.gitignore Dosyası</vt:lpstr>
      <vt:lpstr>Basit Bir Branching Akışı</vt:lpstr>
      <vt:lpstr>Checkout, HEAD Kavramları</vt:lpstr>
      <vt:lpstr>Github’dan Proje Clone’lamak</vt:lpstr>
      <vt:lpstr>Git Alias Kavramı</vt:lpstr>
      <vt:lpstr>Git MergeDiff Araçları</vt:lpstr>
      <vt:lpstr>Dosya Karşılaştırma</vt:lpstr>
      <vt:lpstr>Merge Çeşitleri</vt:lpstr>
      <vt:lpstr>Fast Forward Merge</vt:lpstr>
      <vt:lpstr>No Fast Forward Merge</vt:lpstr>
      <vt:lpstr>3 Way Merge (Automatic Merge)</vt:lpstr>
      <vt:lpstr>Merge Conflicts Çözümü</vt:lpstr>
      <vt:lpstr>Git Rebase Kavramı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SourceTree ile Git ve Github Kullanımı</dc:title>
  <dc:creator>Emre Altunbilek</dc:creator>
  <cp:lastModifiedBy>Windows User</cp:lastModifiedBy>
  <cp:revision>54</cp:revision>
  <dcterms:created xsi:type="dcterms:W3CDTF">2017-09-21T06:39:01Z</dcterms:created>
  <dcterms:modified xsi:type="dcterms:W3CDTF">2017-09-29T21:04:41Z</dcterms:modified>
</cp:coreProperties>
</file>