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81" r:id="rId6"/>
    <p:sldId id="295" r:id="rId7"/>
    <p:sldId id="296" r:id="rId8"/>
    <p:sldId id="297" r:id="rId9"/>
    <p:sldId id="298" r:id="rId10"/>
    <p:sldId id="299" r:id="rId11"/>
    <p:sldId id="300" r:id="rId12"/>
    <p:sldId id="301" r:id="rId13"/>
    <p:sldId id="302" r:id="rId14"/>
    <p:sldId id="303" r:id="rId15"/>
    <p:sldId id="304" r:id="rId16"/>
    <p:sldId id="305" r:id="rId17"/>
    <p:sldId id="306" r:id="rId18"/>
    <p:sldId id="288" r:id="rId19"/>
    <p:sldId id="307" r:id="rId20"/>
    <p:sldId id="291"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294"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92AB3-9E0B-4486-BDED-975877AC62D4}" type="datetimeFigureOut">
              <a:rPr lang="tr-TR" smtClean="0"/>
              <a:t>9.07.2020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2D76D-5727-4755-A7FE-2A27EE7DBD91}" type="slidenum">
              <a:rPr lang="tr-TR" smtClean="0"/>
              <a:t>‹#›</a:t>
            </a:fld>
            <a:endParaRPr lang="tr-TR"/>
          </a:p>
        </p:txBody>
      </p:sp>
    </p:spTree>
    <p:extLst>
      <p:ext uri="{BB962C8B-B14F-4D97-AF65-F5344CB8AC3E}">
        <p14:creationId xmlns:p14="http://schemas.microsoft.com/office/powerpoint/2010/main" val="217006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5FD06823-9209-4D2B-8386-90C45EFA55C5}" type="datetimeFigureOut">
              <a:rPr lang="tr-TR" smtClean="0"/>
              <a:t>9.07.2020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98002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FD06823-9209-4D2B-8386-90C45EFA55C5}" type="datetimeFigureOut">
              <a:rPr lang="tr-TR" smtClean="0"/>
              <a:t>9.07.2020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227826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FD06823-9209-4D2B-8386-90C45EFA55C5}" type="datetimeFigureOut">
              <a:rPr lang="tr-TR" smtClean="0"/>
              <a:t>9.07.2020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365659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FD06823-9209-4D2B-8386-90C45EFA55C5}" type="datetimeFigureOut">
              <a:rPr lang="tr-TR" smtClean="0"/>
              <a:t>9.07.2020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285643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5FD06823-9209-4D2B-8386-90C45EFA55C5}" type="datetimeFigureOut">
              <a:rPr lang="tr-TR" smtClean="0"/>
              <a:t>9.07.2020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268448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5FD06823-9209-4D2B-8386-90C45EFA55C5}" type="datetimeFigureOut">
              <a:rPr lang="tr-TR" smtClean="0"/>
              <a:t>9.07.2020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397706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5FD06823-9209-4D2B-8386-90C45EFA55C5}" type="datetimeFigureOut">
              <a:rPr lang="tr-TR" smtClean="0"/>
              <a:t>9.07.2020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37174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5FD06823-9209-4D2B-8386-90C45EFA55C5}" type="datetimeFigureOut">
              <a:rPr lang="tr-TR" smtClean="0"/>
              <a:t>9.07.2020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419852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FD06823-9209-4D2B-8386-90C45EFA55C5}" type="datetimeFigureOut">
              <a:rPr lang="tr-TR" smtClean="0"/>
              <a:t>9.07.2020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3427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FD06823-9209-4D2B-8386-90C45EFA55C5}" type="datetimeFigureOut">
              <a:rPr lang="tr-TR" smtClean="0"/>
              <a:t>9.07.2020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416619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FD06823-9209-4D2B-8386-90C45EFA55C5}" type="datetimeFigureOut">
              <a:rPr lang="tr-TR" smtClean="0"/>
              <a:t>9.07.2020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CDA658-B2D5-4778-A717-09779A6819E4}" type="slidenum">
              <a:rPr lang="tr-TR" smtClean="0"/>
              <a:t>‹#›</a:t>
            </a:fld>
            <a:endParaRPr lang="tr-TR"/>
          </a:p>
        </p:txBody>
      </p:sp>
    </p:spTree>
    <p:extLst>
      <p:ext uri="{BB962C8B-B14F-4D97-AF65-F5344CB8AC3E}">
        <p14:creationId xmlns:p14="http://schemas.microsoft.com/office/powerpoint/2010/main" val="277096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06823-9209-4D2B-8386-90C45EFA55C5}" type="datetimeFigureOut">
              <a:rPr lang="tr-TR" smtClean="0"/>
              <a:t>9.07.2020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DA658-B2D5-4778-A717-09779A6819E4}" type="slidenum">
              <a:rPr lang="tr-TR" smtClean="0"/>
              <a:t>‹#›</a:t>
            </a:fld>
            <a:endParaRPr lang="tr-TR"/>
          </a:p>
        </p:txBody>
      </p:sp>
    </p:spTree>
    <p:extLst>
      <p:ext uri="{BB962C8B-B14F-4D97-AF65-F5344CB8AC3E}">
        <p14:creationId xmlns:p14="http://schemas.microsoft.com/office/powerpoint/2010/main" val="270319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859579"/>
            <a:ext cx="9144000" cy="1138843"/>
          </a:xfrm>
        </p:spPr>
        <p:txBody>
          <a:bodyPr>
            <a:normAutofit fontScale="90000"/>
          </a:bodyPr>
          <a:lstStyle/>
          <a:p>
            <a:r>
              <a:rPr lang="tr-TR" dirty="0" smtClean="0">
                <a:latin typeface="Arial Black" panose="020B0A04020102020204" pitchFamily="34" charset="0"/>
                <a:cs typeface="Times New Roman" panose="02020603050405020304" pitchFamily="18" charset="0"/>
              </a:rPr>
              <a:t>HAKANFİLO</a:t>
            </a:r>
            <a:br>
              <a:rPr lang="tr-TR" dirty="0" smtClean="0">
                <a:latin typeface="Arial Black" panose="020B0A04020102020204" pitchFamily="34" charset="0"/>
                <a:cs typeface="Times New Roman" panose="02020603050405020304" pitchFamily="18" charset="0"/>
              </a:rPr>
            </a:br>
            <a:r>
              <a:rPr lang="tr-TR" dirty="0" smtClean="0">
                <a:latin typeface="Arial Black" panose="020B0A04020102020204" pitchFamily="34" charset="0"/>
                <a:cs typeface="Times New Roman" panose="02020603050405020304" pitchFamily="18" charset="0"/>
              </a:rPr>
              <a:t> </a:t>
            </a:r>
            <a:r>
              <a:rPr lang="tr-TR" dirty="0" smtClean="0">
                <a:latin typeface="+mn-lt"/>
                <a:cs typeface="Times New Roman" panose="02020603050405020304" pitchFamily="18" charset="0"/>
              </a:rPr>
              <a:t/>
            </a:r>
            <a:br>
              <a:rPr lang="tr-TR" dirty="0" smtClean="0">
                <a:latin typeface="+mn-lt"/>
                <a:cs typeface="Times New Roman" panose="02020603050405020304" pitchFamily="18" charset="0"/>
              </a:rPr>
            </a:br>
            <a:r>
              <a:rPr lang="tr-TR" sz="4400" dirty="0" smtClean="0">
                <a:latin typeface="+mn-lt"/>
                <a:cs typeface="Times New Roman" panose="02020603050405020304" pitchFamily="18" charset="0"/>
              </a:rPr>
              <a:t>385174 HAKAN GÜVENÇ </a:t>
            </a:r>
            <a:endParaRPr lang="tr-TR" sz="4400" dirty="0">
              <a:latin typeface="+mn-lt"/>
              <a:cs typeface="Times New Roman" panose="02020603050405020304" pitchFamily="18" charset="0"/>
            </a:endParaRPr>
          </a:p>
        </p:txBody>
      </p:sp>
    </p:spTree>
    <p:extLst>
      <p:ext uri="{BB962C8B-B14F-4D97-AF65-F5344CB8AC3E}">
        <p14:creationId xmlns:p14="http://schemas.microsoft.com/office/powerpoint/2010/main" val="275910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1200329"/>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Araç geri teslim alırken ki ekranımız </a:t>
            </a:r>
            <a:r>
              <a:rPr lang="tr-TR" b="1" dirty="0" err="1" smtClean="0"/>
              <a:t>burda</a:t>
            </a:r>
            <a:r>
              <a:rPr lang="tr-TR" b="1" dirty="0" smtClean="0"/>
              <a:t> aşılan zaman ve km ceza tutarı hesaplanmakta.</a:t>
            </a:r>
            <a:endParaRPr lang="tr-TR" b="1"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690688"/>
            <a:ext cx="5080000" cy="4811262"/>
          </a:xfrm>
          <a:prstGeom prst="rect">
            <a:avLst/>
          </a:prstGeom>
        </p:spPr>
      </p:pic>
    </p:spTree>
    <p:extLst>
      <p:ext uri="{BB962C8B-B14F-4D97-AF65-F5344CB8AC3E}">
        <p14:creationId xmlns:p14="http://schemas.microsoft.com/office/powerpoint/2010/main" val="354005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923330"/>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Teslim aldığımız araçlarımız kontrol aşaması için gittiği servis sayfamız.</a:t>
            </a:r>
            <a:endParaRPr lang="tr-TR" b="1"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264" y="1690688"/>
            <a:ext cx="4846672" cy="4590280"/>
          </a:xfrm>
        </p:spPr>
      </p:pic>
    </p:spTree>
    <p:extLst>
      <p:ext uri="{BB962C8B-B14F-4D97-AF65-F5344CB8AC3E}">
        <p14:creationId xmlns:p14="http://schemas.microsoft.com/office/powerpoint/2010/main" val="10628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Hususi olarak plakadan araç durumu yaptığımız tablomuz</a:t>
            </a:r>
            <a:endParaRPr lang="tr-TR" b="1"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407" y="1690688"/>
            <a:ext cx="4594385" cy="4351338"/>
          </a:xfrm>
        </p:spPr>
      </p:pic>
    </p:spTree>
    <p:extLst>
      <p:ext uri="{BB962C8B-B14F-4D97-AF65-F5344CB8AC3E}">
        <p14:creationId xmlns:p14="http://schemas.microsoft.com/office/powerpoint/2010/main" val="383664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Tüm kiralama kayıtları sayfamız</a:t>
            </a:r>
            <a:endParaRPr lang="tr-TR" b="1"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825625"/>
            <a:ext cx="4876800" cy="4618812"/>
          </a:xfrm>
          <a:prstGeom prst="rect">
            <a:avLst/>
          </a:prstGeom>
        </p:spPr>
      </p:pic>
    </p:spTree>
    <p:extLst>
      <p:ext uri="{BB962C8B-B14F-4D97-AF65-F5344CB8AC3E}">
        <p14:creationId xmlns:p14="http://schemas.microsoft.com/office/powerpoint/2010/main" val="236955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369332"/>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Tüm araçlar listemiz</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25625"/>
            <a:ext cx="4749800" cy="4498530"/>
          </a:xfrm>
          <a:prstGeom prst="rect">
            <a:avLst/>
          </a:prstGeom>
        </p:spPr>
      </p:pic>
    </p:spTree>
    <p:extLst>
      <p:ext uri="{BB962C8B-B14F-4D97-AF65-F5344CB8AC3E}">
        <p14:creationId xmlns:p14="http://schemas.microsoft.com/office/powerpoint/2010/main" val="426965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397001"/>
            <a:ext cx="10026410" cy="5156198"/>
          </a:xfrm>
          <a:prstGeom prst="rect">
            <a:avLst/>
          </a:prstGeom>
        </p:spPr>
      </p:pic>
    </p:spTree>
    <p:extLst>
      <p:ext uri="{BB962C8B-B14F-4D97-AF65-F5344CB8AC3E}">
        <p14:creationId xmlns:p14="http://schemas.microsoft.com/office/powerpoint/2010/main" val="71630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56" y="1690688"/>
            <a:ext cx="5066088" cy="4798086"/>
          </a:xfrm>
          <a:prstGeom prst="rect">
            <a:avLst/>
          </a:prstGeom>
        </p:spPr>
      </p:pic>
      <p:sp>
        <p:nvSpPr>
          <p:cNvPr id="5" name="Metin kutusu 4"/>
          <p:cNvSpPr txBox="1"/>
          <p:nvPr/>
        </p:nvSpPr>
        <p:spPr>
          <a:xfrm>
            <a:off x="7289800" y="2082800"/>
            <a:ext cx="3162300" cy="369332"/>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Araç kayıt silme ekranımız</a:t>
            </a:r>
            <a:endParaRPr lang="tr-TR" b="1" dirty="0"/>
          </a:p>
        </p:txBody>
      </p:sp>
    </p:spTree>
    <p:extLst>
      <p:ext uri="{BB962C8B-B14F-4D97-AF65-F5344CB8AC3E}">
        <p14:creationId xmlns:p14="http://schemas.microsoft.com/office/powerpoint/2010/main" val="35588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5" name="Metin kutusu 4"/>
          <p:cNvSpPr txBox="1"/>
          <p:nvPr/>
        </p:nvSpPr>
        <p:spPr>
          <a:xfrm>
            <a:off x="7376938" y="1943100"/>
            <a:ext cx="31623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Araç kategorilerine günlük ücretleri düzenleme </a:t>
            </a:r>
            <a:endParaRPr lang="tr-TR"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424" y="1459243"/>
            <a:ext cx="5580952" cy="5285714"/>
          </a:xfrm>
          <a:prstGeom prst="rect">
            <a:avLst/>
          </a:prstGeom>
        </p:spPr>
      </p:pic>
    </p:spTree>
    <p:extLst>
      <p:ext uri="{BB962C8B-B14F-4D97-AF65-F5344CB8AC3E}">
        <p14:creationId xmlns:p14="http://schemas.microsoft.com/office/powerpoint/2010/main" val="53894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018934"/>
            <a:ext cx="8890000" cy="5701196"/>
          </a:xfrm>
        </p:spPr>
      </p:pic>
      <p:sp>
        <p:nvSpPr>
          <p:cNvPr id="6" name="Unvan 3"/>
          <p:cNvSpPr txBox="1">
            <a:spLocks/>
          </p:cNvSpPr>
          <p:nvPr/>
        </p:nvSpPr>
        <p:spPr>
          <a:xfrm>
            <a:off x="660786" y="0"/>
            <a:ext cx="70568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Uygulama ile Veri Tabanı Entegresi</a:t>
            </a:r>
          </a:p>
        </p:txBody>
      </p:sp>
    </p:spTree>
    <p:extLst>
      <p:ext uri="{BB962C8B-B14F-4D97-AF65-F5344CB8AC3E}">
        <p14:creationId xmlns:p14="http://schemas.microsoft.com/office/powerpoint/2010/main" val="53100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838200" y="500062"/>
            <a:ext cx="70568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Uygulama ile Veri Tabanı Entegresi</a:t>
            </a:r>
          </a:p>
        </p:txBody>
      </p:sp>
      <p:sp>
        <p:nvSpPr>
          <p:cNvPr id="3" name="İçerik Yer Tutucusu 2"/>
          <p:cNvSpPr>
            <a:spLocks noGrp="1"/>
          </p:cNvSpPr>
          <p:nvPr>
            <p:ph idx="1"/>
          </p:nvPr>
        </p:nvSpPr>
        <p:spPr/>
        <p:txBody>
          <a:bodyPr/>
          <a:lstStyle/>
          <a:p>
            <a:r>
              <a:rPr lang="tr-TR" dirty="0" smtClean="0"/>
              <a:t>Uygulamamıza göre Veritabanı tasarlamış olup entegrasyonu yapılmıştır eksik kalan alanlar eklenmiş, fazla olan alanlarda çıkarılmıştır.</a:t>
            </a:r>
          </a:p>
          <a:p>
            <a:r>
              <a:rPr lang="tr-TR" dirty="0" smtClean="0"/>
              <a:t>Kullanıcılar, müşteriler, araç ücretleri , servis kayıtları, masraflar(araçlar servise girdiğinde </a:t>
            </a:r>
            <a:r>
              <a:rPr lang="tr-TR" dirty="0" err="1" smtClean="0"/>
              <a:t>random</a:t>
            </a:r>
            <a:r>
              <a:rPr lang="tr-TR" dirty="0" smtClean="0"/>
              <a:t> bir şekilde hasar </a:t>
            </a:r>
            <a:r>
              <a:rPr lang="tr-TR" dirty="0" err="1" smtClean="0"/>
              <a:t>atnaması</a:t>
            </a:r>
            <a:r>
              <a:rPr lang="tr-TR" dirty="0" smtClean="0"/>
              <a:t> için),</a:t>
            </a:r>
            <a:r>
              <a:rPr lang="tr-TR" dirty="0" err="1" smtClean="0"/>
              <a:t>tum</a:t>
            </a:r>
            <a:r>
              <a:rPr lang="tr-TR" dirty="0" smtClean="0"/>
              <a:t> araçlar ve kiralama kayıtları ile birlikte </a:t>
            </a:r>
            <a:r>
              <a:rPr lang="tr-TR" dirty="0" err="1" smtClean="0"/>
              <a:t>veritabanımız</a:t>
            </a:r>
            <a:r>
              <a:rPr lang="tr-TR" dirty="0" smtClean="0"/>
              <a:t> 7 tablodan oluşmaktadır.</a:t>
            </a:r>
          </a:p>
          <a:p>
            <a:r>
              <a:rPr lang="tr-TR" dirty="0"/>
              <a:t>Veritabanı bağlantıları bir üst sayfada gösterilmiştir.</a:t>
            </a:r>
          </a:p>
          <a:p>
            <a:endParaRPr lang="tr-TR" dirty="0" smtClean="0"/>
          </a:p>
          <a:p>
            <a:endParaRPr lang="tr-TR" dirty="0" smtClean="0"/>
          </a:p>
        </p:txBody>
      </p:sp>
    </p:spTree>
    <p:extLst>
      <p:ext uri="{BB962C8B-B14F-4D97-AF65-F5344CB8AC3E}">
        <p14:creationId xmlns:p14="http://schemas.microsoft.com/office/powerpoint/2010/main" val="90765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49700" y="365125"/>
            <a:ext cx="3848100" cy="1325563"/>
          </a:xfrm>
        </p:spPr>
        <p:txBody>
          <a:bodyPr/>
          <a:lstStyle/>
          <a:p>
            <a:r>
              <a:rPr lang="tr-TR" sz="4000" b="1" dirty="0">
                <a:latin typeface="+mn-lt"/>
                <a:cs typeface="Times New Roman" panose="02020603050405020304" pitchFamily="18" charset="0"/>
              </a:rPr>
              <a:t>Proje </a:t>
            </a:r>
            <a:r>
              <a:rPr lang="tr-TR" sz="4000" b="1" dirty="0" smtClean="0">
                <a:latin typeface="+mn-lt"/>
                <a:cs typeface="Times New Roman" panose="02020603050405020304" pitchFamily="18" charset="0"/>
              </a:rPr>
              <a:t>Amacımız </a:t>
            </a:r>
            <a:endParaRPr lang="tr-TR" b="1" dirty="0">
              <a:latin typeface="+mn-lt"/>
              <a:cs typeface="Times New Roman" panose="02020603050405020304" pitchFamily="18" charset="0"/>
            </a:endParaRPr>
          </a:p>
        </p:txBody>
      </p:sp>
      <p:sp>
        <p:nvSpPr>
          <p:cNvPr id="3" name="İçerik Yer Tutucusu 2"/>
          <p:cNvSpPr>
            <a:spLocks noGrp="1"/>
          </p:cNvSpPr>
          <p:nvPr>
            <p:ph idx="1"/>
          </p:nvPr>
        </p:nvSpPr>
        <p:spPr/>
        <p:txBody>
          <a:bodyPr>
            <a:normAutofit/>
          </a:bodyPr>
          <a:lstStyle/>
          <a:p>
            <a:r>
              <a:rPr lang="tr-TR" dirty="0"/>
              <a:t>Projenin amacı oto kiralama filoların yönetimini kolaylaştırmak ve işleyişini hızlandırmaktır. Uygulamamız sayesinde oto kiralama firmaları hem tek bir </a:t>
            </a:r>
            <a:r>
              <a:rPr lang="tr-TR" dirty="0" err="1"/>
              <a:t>bi</a:t>
            </a:r>
            <a:r>
              <a:rPr lang="tr-TR" dirty="0"/>
              <a:t> uygulama üzerinden yönetilecek hem de evrakların sistem üzerinde onaylanması da işleyişe hız kazandıracaktır. Ayrıca firmalar için tasarladığımız program da </a:t>
            </a:r>
            <a:r>
              <a:rPr lang="tr-TR" dirty="0" err="1"/>
              <a:t>digital</a:t>
            </a:r>
            <a:r>
              <a:rPr lang="tr-TR" dirty="0"/>
              <a:t> dönüşüm kapsamın da büyük bir ilerleme kat etmesini de sağlayacaktır.</a:t>
            </a:r>
          </a:p>
          <a:p>
            <a:r>
              <a:rPr lang="tr-TR" dirty="0"/>
              <a:t>Amacımızdan da anlaşılacağı üzere yaptığımız projemiz araç kiralama filoların daha iyi yönetilmesi için yapılmıştır. Sanal bir filo oluşturup bu filo üzerine projemiz tasarlamıştır. Sanal filomuzun ismi “HAKANFİLO” olarak konulmuştur.</a:t>
            </a:r>
          </a:p>
          <a:p>
            <a:pPr>
              <a:lnSpc>
                <a:spcPct val="170000"/>
              </a:lnSpc>
            </a:pPr>
            <a:endParaRPr lang="tr-TR" sz="2400" dirty="0"/>
          </a:p>
        </p:txBody>
      </p:sp>
    </p:spTree>
    <p:extLst>
      <p:ext uri="{BB962C8B-B14F-4D97-AF65-F5344CB8AC3E}">
        <p14:creationId xmlns:p14="http://schemas.microsoft.com/office/powerpoint/2010/main" val="13722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220704"/>
            <a:ext cx="2958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KULLANICI GİRİŞ SAYFAMIZ</a:t>
            </a:r>
            <a:endParaRPr kumimoji="0" lang="tr-TR" altLang="tr-TR" b="1" i="0"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pic>
        <p:nvPicPr>
          <p:cNvPr id="1025" name="Picture 1"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86" y="2243733"/>
            <a:ext cx="5695950" cy="38290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6794886" y="2686109"/>
            <a:ext cx="49907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Veritabanımız</a:t>
            </a:r>
            <a:r>
              <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 kayıtlı olan HAKANFİLO çalışanlarının özel kullanıcı adı ve şifre ile girecekleri</a:t>
            </a:r>
            <a:r>
              <a:rPr lang="tr-TR" altLang="tr-TR" sz="1600" dirty="0"/>
              <a:t> </a:t>
            </a:r>
            <a:r>
              <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kullanıcı girişi </a:t>
            </a:r>
            <a:r>
              <a:rPr kumimoji="0" lang="tr-TR" altLang="tr-TR" sz="16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arayüzümüzdür</a:t>
            </a:r>
            <a:r>
              <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885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359204"/>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a:t>ANASAYFA:</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2639943"/>
            <a:ext cx="4990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err="1"/>
              <a:t>Anasayfamızda</a:t>
            </a:r>
            <a:r>
              <a:rPr lang="tr-TR" dirty="0"/>
              <a:t> işlemlerimiz için butonlar, tarih ,saat ve araçlarımızın durumlarını otomatik olarak güncelleyen bir araç durum tablomuz mevcuttur. </a:t>
            </a:r>
          </a:p>
        </p:txBody>
      </p:sp>
      <p:pic>
        <p:nvPicPr>
          <p:cNvPr id="205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570633"/>
            <a:ext cx="57531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265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31772" y="1570633"/>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Yeni araç ekleme:</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31772" y="2011382"/>
            <a:ext cx="499071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Gördüğünüz gibi bu ekranımızda da filomuza yeni araç ekleneceği zaman doldurulması gereken araç bilgileri yer almaktadır. Bu sayfadan anlayacağınız üzere araçlarımızla ile ilgili </a:t>
            </a:r>
            <a:r>
              <a:rPr lang="tr-TR" dirty="0" err="1"/>
              <a:t>veritabanımızda</a:t>
            </a:r>
            <a:r>
              <a:rPr lang="tr-TR" dirty="0"/>
              <a:t> tuttuğumuz veri çeşitlerini de bunlardır. Bu sayfamızda şöyle bir detay var ki en alt kısımda araç durumu diye bir veri çeşidi var. </a:t>
            </a:r>
            <a:r>
              <a:rPr lang="tr-TR" dirty="0" err="1"/>
              <a:t>Burda</a:t>
            </a:r>
            <a:r>
              <a:rPr lang="tr-TR" dirty="0"/>
              <a:t> ki seçeneklerden aktif seçildiği takdirde aracımız araç kiralama sayfasında gözükecektir ve </a:t>
            </a:r>
            <a:r>
              <a:rPr lang="tr-TR" dirty="0" err="1"/>
              <a:t>anasayfamızdaki</a:t>
            </a:r>
            <a:r>
              <a:rPr lang="tr-TR" dirty="0"/>
              <a:t> hazır araçlar 1 artacaktır. Pasif seçildiği zaman da aracımız servis sayfasında gözüküp araç kiralamada gözükmeyip </a:t>
            </a:r>
            <a:r>
              <a:rPr lang="tr-TR" dirty="0" err="1"/>
              <a:t>anasayfada</a:t>
            </a:r>
            <a:r>
              <a:rPr lang="tr-TR" dirty="0"/>
              <a:t> ki tablomuzda servisteki araçlar 1 olacaktır. Ayrıca her iki işlemde de toplam araç sayısı 1 artacaktır.</a:t>
            </a:r>
          </a:p>
        </p:txBody>
      </p:sp>
      <p:pic>
        <p:nvPicPr>
          <p:cNvPr id="3074"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287463"/>
            <a:ext cx="569595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65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359204"/>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kiralama:</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2728536"/>
            <a:ext cx="499071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Araç kiralama sayfamızın ilk ekranında </a:t>
            </a:r>
            <a:r>
              <a:rPr lang="tr-TR" dirty="0" err="1"/>
              <a:t>veritabanında</a:t>
            </a:r>
            <a:r>
              <a:rPr lang="tr-TR" dirty="0"/>
              <a:t> araç durumu hazır olan araçlarımız listelenmektedir ve bunlardan müşterimize uygun araç seçilip bir sonraki aşamaya geçilir.</a:t>
            </a:r>
          </a:p>
          <a:p>
            <a:r>
              <a:rPr lang="tr-TR" dirty="0"/>
              <a:t>Bu arada araçlarımız tır, kamyon, kamyonet, otobüs, minibüs ve otomobil kategorilerindendir.</a:t>
            </a:r>
          </a:p>
        </p:txBody>
      </p:sp>
      <p:pic>
        <p:nvPicPr>
          <p:cNvPr id="4098"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427163"/>
            <a:ext cx="5781675"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44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495686"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7" name="Rectangle 3"/>
          <p:cNvSpPr>
            <a:spLocks noChangeArrowheads="1"/>
          </p:cNvSpPr>
          <p:nvPr/>
        </p:nvSpPr>
        <p:spPr bwMode="auto">
          <a:xfrm>
            <a:off x="6731000" y="1060251"/>
            <a:ext cx="499071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Araç kiralama sayfamızın ikincisi olan müşteri bilgilerini aldığımız bu sayfamızda en üste işlem yapmakta olduğumuz aracımızın plakası yer almaktadır. Orta kısımda kiralama işlemi için gereken müşteri bilgilerinin alınacağı alanlar yer almaktadır. Alt kısımda ise aracın olduğumuz zamandan itibaren sayarak aracın geri teslim edileceğini günü hesaplar ve aracımızın günlük kira ücreti ne kadar ise onunla çarpar. Her aracımız için günlük km iznimiz 200 km </a:t>
            </a:r>
            <a:r>
              <a:rPr lang="tr-TR" dirty="0" err="1"/>
              <a:t>dir</a:t>
            </a:r>
            <a:r>
              <a:rPr lang="tr-TR" dirty="0"/>
              <a:t>. Mesela 5 günlük araç kiraladınız (“aracımız tır olduğu için günlük 1000 </a:t>
            </a:r>
            <a:r>
              <a:rPr lang="tr-TR" dirty="0" err="1"/>
              <a:t>tl</a:t>
            </a:r>
            <a:r>
              <a:rPr lang="tr-TR" dirty="0"/>
              <a:t> </a:t>
            </a:r>
            <a:r>
              <a:rPr lang="tr-TR" dirty="0" err="1"/>
              <a:t>dir</a:t>
            </a:r>
            <a:r>
              <a:rPr lang="tr-TR" dirty="0"/>
              <a:t>.”) toplam km izniniz 1000 km </a:t>
            </a:r>
            <a:r>
              <a:rPr lang="tr-TR" dirty="0" err="1"/>
              <a:t>dir</a:t>
            </a:r>
            <a:r>
              <a:rPr lang="tr-TR" dirty="0"/>
              <a:t>. Bunun üstünde bir değer yazmadığınız müddetçe toplam tutar herhangi bir değişiklik olmayacaktır. Üstünde bir değer yazdınız km başına 0,50 alıyoruz. Ekran da bulunan sözleşmede yer aldığı gibi eğer aracı teslim ederken km’yi aşmış iseniz km  başına 1 </a:t>
            </a:r>
            <a:r>
              <a:rPr lang="tr-TR" dirty="0" err="1"/>
              <a:t>tl</a:t>
            </a:r>
            <a:r>
              <a:rPr lang="tr-TR" dirty="0"/>
              <a:t> ücret alınacaktır. Ve eğer herhangi bir hasar durumunda </a:t>
            </a:r>
            <a:r>
              <a:rPr lang="tr-TR" dirty="0" err="1"/>
              <a:t>servisden</a:t>
            </a:r>
            <a:r>
              <a:rPr lang="tr-TR" dirty="0"/>
              <a:t> çıkan karara göre hasar kullanıcı hatası ise masraflar kullanıcıdan alınacaktır.</a:t>
            </a:r>
          </a:p>
        </p:txBody>
      </p:sp>
      <p:pic>
        <p:nvPicPr>
          <p:cNvPr id="5122"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1206500"/>
            <a:ext cx="5724525" cy="554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34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133937"/>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teslim alma:</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2503269"/>
            <a:ext cx="49907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Bu sayfamızda da aracımızı kiraladığımız müşterimizin </a:t>
            </a:r>
            <a:r>
              <a:rPr lang="tr-TR" dirty="0" err="1"/>
              <a:t>tc</a:t>
            </a:r>
            <a:r>
              <a:rPr lang="tr-TR" dirty="0"/>
              <a:t> kimlik numarasını, kiralanan araç plakası ve aracın teslim alınan ki kilometresi girilir ve sitemimiz araç kiradayken kaç km yapmış km iznini aşmış mı aşmamış mı kontrol eder. Zaman aşımı varsa geciken zaman için günlük ücretin %25 fazlası alınır. Km aşımı varsa km başına 1 </a:t>
            </a:r>
            <a:r>
              <a:rPr lang="tr-TR" dirty="0" err="1"/>
              <a:t>tl</a:t>
            </a:r>
            <a:r>
              <a:rPr lang="tr-TR" dirty="0"/>
              <a:t> ücret alınır. Bu aşamadan sonra kiradaki aracımızın araç durumu serviste olur ve aracımız tekrar kiraya hazır hale gelebilmesi için serviste eğer hasar var onaylanması gerekir.</a:t>
            </a:r>
          </a:p>
        </p:txBody>
      </p:sp>
      <p:pic>
        <p:nvPicPr>
          <p:cNvPr id="6146"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927244"/>
            <a:ext cx="57150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91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1780252"/>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a:t>S</a:t>
            </a:r>
            <a:r>
              <a:rPr lang="tr-TR" b="1" u="sng" dirty="0" smtClean="0"/>
              <a:t>ervis:</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2149584"/>
            <a:ext cx="49907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Araç durumu serviste olan araçlarımı burada gözükür. Bunlarda ya araç kaydedilirken araç durumu pasif seçilmiştir yada aracımız kiradayken teslim alınmıştır. Bu iki çeşit içinde geçerli olan bir uygulamamız var bu sayfamızda, hasarlı gelen araçların tamir aşamasını </a:t>
            </a:r>
            <a:r>
              <a:rPr lang="tr-TR" dirty="0" err="1"/>
              <a:t>simule</a:t>
            </a:r>
            <a:r>
              <a:rPr lang="tr-TR" dirty="0"/>
              <a:t> etmek için burada araçlarımıza </a:t>
            </a:r>
            <a:r>
              <a:rPr lang="tr-TR" dirty="0" err="1"/>
              <a:t>random</a:t>
            </a:r>
            <a:r>
              <a:rPr lang="tr-TR" dirty="0"/>
              <a:t> kütüphanesi ile rastgele hasarlar atıyoruz. Bu hasarların tutarları servis hesabına aktarıldığı anda da araçlarımızın araç durumları hazır hale geliyor ve tekrardan kiraya verilebiliyorlar. Bu sayfamızda yine istersek listeden istediğimiz aracı veya hepsini tamir ettirebiliyoruz.</a:t>
            </a:r>
          </a:p>
        </p:txBody>
      </p:sp>
      <p:pic>
        <p:nvPicPr>
          <p:cNvPr id="7170" name="Picture 2"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262063"/>
            <a:ext cx="573405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832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567652"/>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durum kontrol:</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119080"/>
            <a:ext cx="49907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Araç durum kontrol sayfamız, bu sayfamızda ise araçlarımızın kiralanmaya hazır olup olmadıklarını veya serviste ise servis bilgisini veya kirada ise ne zaman geri teslim alınacağını plaka ile tekil bir şekilde sorgulayabildiğimiz sayfamızdır</a:t>
            </a:r>
            <a:r>
              <a:rPr lang="tr-TR" dirty="0" smtClean="0"/>
              <a:t>.</a:t>
            </a:r>
            <a:endParaRPr lang="tr-TR" dirty="0"/>
          </a:p>
        </p:txBody>
      </p:sp>
      <p:pic>
        <p:nvPicPr>
          <p:cNvPr id="8194" name="Picture 2"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938456"/>
            <a:ext cx="573405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679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567652"/>
            <a:ext cx="33778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kira ücretleri düzenleme:</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205579"/>
            <a:ext cx="4990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Kira ücretleri düzenleme sayfamız, bu sayfamızda da araç kategorisine araçlarımızın günlük ücretlerini düzenleyebiliyoruz.</a:t>
            </a:r>
          </a:p>
        </p:txBody>
      </p:sp>
      <p:pic>
        <p:nvPicPr>
          <p:cNvPr id="9218" name="Picture 2"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320800"/>
            <a:ext cx="5743575" cy="505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99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711917"/>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Tüm araçlarımız:</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257579"/>
            <a:ext cx="49907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Bu sayfamızda da filomuza ait olan bütün araçlarımızı bilgileriyle birlikte listeliyoruz. Seçtiğimiz aracı istersek güncelleyebilir istersek silebiliriz.</a:t>
            </a:r>
          </a:p>
        </p:txBody>
      </p:sp>
      <p:pic>
        <p:nvPicPr>
          <p:cNvPr id="10242" name="Picture 2"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40" y="1746963"/>
            <a:ext cx="6438946" cy="422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59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465320" y="697173"/>
            <a:ext cx="3261360" cy="1325563"/>
          </a:xfrm>
        </p:spPr>
        <p:txBody>
          <a:bodyPr>
            <a:normAutofit/>
          </a:bodyPr>
          <a:lstStyle/>
          <a:p>
            <a:r>
              <a:rPr lang="tr-TR" sz="4000" b="1" dirty="0">
                <a:latin typeface="+mn-lt"/>
                <a:cs typeface="Times New Roman" panose="02020603050405020304" pitchFamily="18" charset="0"/>
              </a:rPr>
              <a:t>Hedef </a:t>
            </a:r>
            <a:r>
              <a:rPr lang="tr-TR" sz="4000" b="1" dirty="0" smtClean="0">
                <a:latin typeface="+mn-lt"/>
                <a:cs typeface="Times New Roman" panose="02020603050405020304" pitchFamily="18" charset="0"/>
              </a:rPr>
              <a:t>Kitlemiz</a:t>
            </a:r>
            <a:endParaRPr lang="tr-TR" sz="4000" b="1" dirty="0">
              <a:latin typeface="+mn-lt"/>
              <a:cs typeface="Times New Roman" panose="02020603050405020304" pitchFamily="18" charset="0"/>
            </a:endParaRPr>
          </a:p>
        </p:txBody>
      </p:sp>
      <p:sp>
        <p:nvSpPr>
          <p:cNvPr id="3" name="İçerik Yer Tutucusu 2"/>
          <p:cNvSpPr>
            <a:spLocks noGrp="1"/>
          </p:cNvSpPr>
          <p:nvPr>
            <p:ph idx="1"/>
          </p:nvPr>
        </p:nvSpPr>
        <p:spPr>
          <a:xfrm>
            <a:off x="838200" y="2409104"/>
            <a:ext cx="10515600" cy="3253451"/>
          </a:xfrm>
        </p:spPr>
        <p:txBody>
          <a:bodyPr>
            <a:normAutofit/>
          </a:bodyPr>
          <a:lstStyle/>
          <a:p>
            <a:r>
              <a:rPr lang="tr-TR" dirty="0"/>
              <a:t>Projemizden araç kiralama filoları </a:t>
            </a:r>
            <a:r>
              <a:rPr lang="tr-TR" dirty="0" err="1"/>
              <a:t>rent</a:t>
            </a:r>
            <a:r>
              <a:rPr lang="tr-TR" dirty="0"/>
              <a:t> a </a:t>
            </a:r>
            <a:r>
              <a:rPr lang="tr-TR" dirty="0" err="1"/>
              <a:t>car’lar</a:t>
            </a:r>
            <a:r>
              <a:rPr lang="tr-TR" dirty="0"/>
              <a:t> ve büyük küçük fark etmeksizin bütün oto kiralama işi yapanlar faydalanabilirler.</a:t>
            </a:r>
          </a:p>
        </p:txBody>
      </p:sp>
    </p:spTree>
    <p:extLst>
      <p:ext uri="{BB962C8B-B14F-4D97-AF65-F5344CB8AC3E}">
        <p14:creationId xmlns:p14="http://schemas.microsoft.com/office/powerpoint/2010/main" val="3662651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888247"/>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kaydı güncelleme:</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257579"/>
            <a:ext cx="49907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Araç güncelleme sayfamız, bu sayfamızda da araç bilgilerinin istersek hepsini istersek sadece değiştirmek  istediğimiz kısmı doldurarak veri güncellemesini sağlayabiliriz.</a:t>
            </a:r>
          </a:p>
        </p:txBody>
      </p:sp>
      <p:pic>
        <p:nvPicPr>
          <p:cNvPr id="11266"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293136"/>
            <a:ext cx="573405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8322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567652"/>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kayıt silme:</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108782"/>
            <a:ext cx="499071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Bu sayfamızda da tüm araçlar listemizden seçtiğimiz aracı filo kayıtlarından silme işlemini gerçekleştiriyoruz. Yine üst kısımda işlem yapmakta olduğumuz aracımızın plakası var. Doğrulama amaçlı plakayı tekrar istiyoruz. Plaka girildikten sonra kaydı sil butonuna tıklayıp işlemimi tamamlıyoruz.</a:t>
            </a:r>
          </a:p>
        </p:txBody>
      </p:sp>
      <p:pic>
        <p:nvPicPr>
          <p:cNvPr id="12290" name="Picture 2"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1976497"/>
            <a:ext cx="5695950" cy="376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998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3"/>
          <p:cNvSpPr txBox="1">
            <a:spLocks/>
          </p:cNvSpPr>
          <p:nvPr/>
        </p:nvSpPr>
        <p:spPr>
          <a:xfrm>
            <a:off x="698886" y="2450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a:t>Revize Edilmiş Uygulama </a:t>
            </a:r>
            <a:r>
              <a:rPr lang="tr-TR" sz="4000" b="1" dirty="0" err="1"/>
              <a:t>Arayüzü</a:t>
            </a:r>
            <a:endParaRPr lang="tr-TR" sz="4000" b="1" dirty="0"/>
          </a:p>
        </p:txBody>
      </p:sp>
      <p:sp>
        <p:nvSpPr>
          <p:cNvPr id="3" name="Rectangle 2"/>
          <p:cNvSpPr>
            <a:spLocks noChangeArrowheads="1"/>
          </p:cNvSpPr>
          <p:nvPr/>
        </p:nvSpPr>
        <p:spPr bwMode="auto">
          <a:xfrm>
            <a:off x="6794886" y="2567652"/>
            <a:ext cx="295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tr-TR" b="1" u="sng" dirty="0" smtClean="0"/>
              <a:t>Araç kiralama kayıtları:</a:t>
            </a:r>
            <a:endParaRPr kumimoji="0" lang="tr-TR" altLang="tr-TR" sz="1800" b="1" i="0"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94886" y="3104326"/>
            <a:ext cx="4990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dirty="0"/>
              <a:t>Bu sayfamızda ise geçmişe yönelik kiralama kayıtlarımızı </a:t>
            </a:r>
            <a:r>
              <a:rPr lang="tr-TR" dirty="0" err="1"/>
              <a:t>listeletiyoruz</a:t>
            </a:r>
            <a:r>
              <a:rPr lang="tr-TR" dirty="0"/>
              <a:t>.</a:t>
            </a:r>
          </a:p>
        </p:txBody>
      </p:sp>
      <p:pic>
        <p:nvPicPr>
          <p:cNvPr id="13314" name="Picture 2"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6" y="1262063"/>
            <a:ext cx="57531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68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2537460" y="730885"/>
            <a:ext cx="7033953" cy="1325563"/>
          </a:xfrm>
        </p:spPr>
        <p:txBody>
          <a:bodyPr/>
          <a:lstStyle/>
          <a:p>
            <a:pPr algn="ctr"/>
            <a:r>
              <a:rPr lang="tr-TR" b="1" dirty="0">
                <a:latin typeface="+mn-lt"/>
                <a:cs typeface="Times New Roman" panose="02020603050405020304" pitchFamily="18" charset="0"/>
              </a:rPr>
              <a:t>GRUP ÜYELERİ VE İŞ YÜKLERİ</a:t>
            </a:r>
            <a:endParaRPr lang="tr-TR" dirty="0">
              <a:latin typeface="+mn-lt"/>
            </a:endParaRPr>
          </a:p>
        </p:txBody>
      </p:sp>
      <p:graphicFrame>
        <p:nvGraphicFramePr>
          <p:cNvPr id="3" name="Tablo 2"/>
          <p:cNvGraphicFramePr>
            <a:graphicFrameLocks noGrp="1"/>
          </p:cNvGraphicFramePr>
          <p:nvPr>
            <p:extLst>
              <p:ext uri="{D42A27DB-BD31-4B8C-83A1-F6EECF244321}">
                <p14:modId xmlns:p14="http://schemas.microsoft.com/office/powerpoint/2010/main" val="1957881407"/>
              </p:ext>
            </p:extLst>
          </p:nvPr>
        </p:nvGraphicFramePr>
        <p:xfrm>
          <a:off x="838200" y="3143663"/>
          <a:ext cx="10575176" cy="2542388"/>
        </p:xfrm>
        <a:graphic>
          <a:graphicData uri="http://schemas.openxmlformats.org/drawingml/2006/table">
            <a:tbl>
              <a:tblPr firstRow="1" firstCol="1" bandRow="1">
                <a:tableStyleId>{5C22544A-7EE6-4342-B048-85BDC9FD1C3A}</a:tableStyleId>
              </a:tblPr>
              <a:tblGrid>
                <a:gridCol w="3472895">
                  <a:extLst>
                    <a:ext uri="{9D8B030D-6E8A-4147-A177-3AD203B41FA5}">
                      <a16:colId xmlns:a16="http://schemas.microsoft.com/office/drawing/2014/main" val="4121340206"/>
                    </a:ext>
                  </a:extLst>
                </a:gridCol>
                <a:gridCol w="4401006">
                  <a:extLst>
                    <a:ext uri="{9D8B030D-6E8A-4147-A177-3AD203B41FA5}">
                      <a16:colId xmlns:a16="http://schemas.microsoft.com/office/drawing/2014/main" val="3961296354"/>
                    </a:ext>
                  </a:extLst>
                </a:gridCol>
                <a:gridCol w="2701275">
                  <a:extLst>
                    <a:ext uri="{9D8B030D-6E8A-4147-A177-3AD203B41FA5}">
                      <a16:colId xmlns:a16="http://schemas.microsoft.com/office/drawing/2014/main" val="304443851"/>
                    </a:ext>
                  </a:extLst>
                </a:gridCol>
              </a:tblGrid>
              <a:tr h="966584">
                <a:tc>
                  <a:txBody>
                    <a:bodyPr/>
                    <a:lstStyle/>
                    <a:p>
                      <a:pPr marL="457200" algn="ctr">
                        <a:lnSpc>
                          <a:spcPct val="115000"/>
                        </a:lnSpc>
                        <a:spcAft>
                          <a:spcPts val="0"/>
                        </a:spcAft>
                      </a:pPr>
                      <a:r>
                        <a:rPr lang="tr-TR" sz="2000" dirty="0">
                          <a:effectLst/>
                        </a:rPr>
                        <a:t>GRUP ÜYELERİ</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15000"/>
                        </a:lnSpc>
                        <a:spcAft>
                          <a:spcPts val="0"/>
                        </a:spcAft>
                      </a:pPr>
                      <a:r>
                        <a:rPr lang="tr-TR" sz="2000" dirty="0">
                          <a:effectLst/>
                        </a:rPr>
                        <a:t>PROJEDEKİ GÖREVİ</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15000"/>
                        </a:lnSpc>
                        <a:spcAft>
                          <a:spcPts val="0"/>
                        </a:spcAft>
                      </a:pPr>
                      <a:r>
                        <a:rPr lang="tr-TR" sz="2000" dirty="0">
                          <a:effectLst/>
                        </a:rPr>
                        <a:t>KATKI DÜZEYİ</a:t>
                      </a:r>
                      <a:r>
                        <a:rPr lang="tr-TR" sz="2000" baseline="0" dirty="0">
                          <a:effectLst/>
                        </a:rPr>
                        <a:t>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8755070"/>
                  </a:ext>
                </a:extLst>
              </a:tr>
              <a:tr h="367278">
                <a:tc>
                  <a:txBody>
                    <a:bodyPr/>
                    <a:lstStyle/>
                    <a:p>
                      <a:pPr marL="457200">
                        <a:lnSpc>
                          <a:spcPct val="115000"/>
                        </a:lnSpc>
                        <a:spcAft>
                          <a:spcPts val="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HAKAN</a:t>
                      </a:r>
                      <a:r>
                        <a:rPr lang="tr-TR" sz="1600" baseline="0" dirty="0" smtClean="0">
                          <a:effectLst/>
                          <a:latin typeface="Calibri" panose="020F0502020204030204" pitchFamily="34" charset="0"/>
                          <a:ea typeface="Calibri" panose="020F0502020204030204" pitchFamily="34" charset="0"/>
                          <a:cs typeface="Times New Roman" panose="02020603050405020304" pitchFamily="18" charset="0"/>
                        </a:rPr>
                        <a:t> GÜVENÇ</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GÖRSEL</a:t>
                      </a:r>
                      <a:r>
                        <a:rPr lang="tr-TR" sz="1600" baseline="0" dirty="0" smtClean="0">
                          <a:effectLst/>
                          <a:latin typeface="Calibri" panose="020F0502020204030204" pitchFamily="34" charset="0"/>
                          <a:ea typeface="Calibri" panose="020F0502020204030204" pitchFamily="34" charset="0"/>
                          <a:cs typeface="Times New Roman" panose="02020603050405020304" pitchFamily="18" charset="0"/>
                        </a:rPr>
                        <a:t> TASARIM </a:t>
                      </a:r>
                    </a:p>
                    <a:p>
                      <a:pPr marL="457200">
                        <a:lnSpc>
                          <a:spcPct val="115000"/>
                        </a:lnSpc>
                        <a:spcAft>
                          <a:spcPts val="0"/>
                        </a:spcAft>
                      </a:pPr>
                      <a:r>
                        <a:rPr lang="tr-TR" sz="1600" baseline="0" dirty="0" smtClean="0">
                          <a:effectLst/>
                          <a:latin typeface="Calibri" panose="020F0502020204030204" pitchFamily="34" charset="0"/>
                          <a:ea typeface="Calibri" panose="020F0502020204030204" pitchFamily="34" charset="0"/>
                          <a:cs typeface="Times New Roman" panose="02020603050405020304" pitchFamily="18" charset="0"/>
                        </a:rPr>
                        <a:t>KODLAMA</a:t>
                      </a:r>
                    </a:p>
                    <a:p>
                      <a:pPr marL="457200">
                        <a:lnSpc>
                          <a:spcPct val="115000"/>
                        </a:lnSpc>
                        <a:spcAft>
                          <a:spcPts val="0"/>
                        </a:spcAft>
                      </a:pPr>
                      <a:r>
                        <a:rPr lang="tr-TR" sz="1600" baseline="0" dirty="0" smtClean="0">
                          <a:effectLst/>
                          <a:latin typeface="Calibri" panose="020F0502020204030204" pitchFamily="34" charset="0"/>
                          <a:ea typeface="Calibri" panose="020F0502020204030204" pitchFamily="34" charset="0"/>
                          <a:cs typeface="Times New Roman" panose="02020603050405020304" pitchFamily="18" charset="0"/>
                        </a:rPr>
                        <a:t>VERİTABANI TASARIMI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r>
                        <a:rPr lang="tr-TR" sz="1600" smtClean="0">
                          <a:effectLst/>
                          <a:latin typeface="Calibri" panose="020F0502020204030204" pitchFamily="34" charset="0"/>
                          <a:ea typeface="Calibri" panose="020F0502020204030204" pitchFamily="34" charset="0"/>
                          <a:cs typeface="Times New Roman" panose="02020603050405020304" pitchFamily="18" charset="0"/>
                        </a:rPr>
                        <a:t>%100</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18840833"/>
                  </a:ext>
                </a:extLst>
              </a:tr>
              <a:tr h="367278">
                <a:tc>
                  <a:txBody>
                    <a:bodyPr/>
                    <a:lstStyle/>
                    <a:p>
                      <a:pPr marL="457200">
                        <a:lnSpc>
                          <a:spcPct val="115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9540649"/>
                  </a:ext>
                </a:extLst>
              </a:tr>
              <a:tr h="367278">
                <a:tc>
                  <a:txBody>
                    <a:bodyPr/>
                    <a:lstStyle/>
                    <a:p>
                      <a:pPr marL="457200">
                        <a:lnSpc>
                          <a:spcPct val="115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nSpc>
                          <a:spcPct val="115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7725075"/>
                  </a:ext>
                </a:extLst>
              </a:tr>
            </a:tbl>
          </a:graphicData>
        </a:graphic>
      </p:graphicFrame>
    </p:spTree>
    <p:extLst>
      <p:ext uri="{BB962C8B-B14F-4D97-AF65-F5344CB8AC3E}">
        <p14:creationId xmlns:p14="http://schemas.microsoft.com/office/powerpoint/2010/main" val="278262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54086" y="365125"/>
            <a:ext cx="7083829" cy="1325563"/>
          </a:xfrm>
        </p:spPr>
        <p:txBody>
          <a:bodyPr>
            <a:normAutofit/>
          </a:bodyPr>
          <a:lstStyle/>
          <a:p>
            <a:r>
              <a:rPr lang="tr-TR" sz="4000" b="1" dirty="0">
                <a:latin typeface="+mn-lt"/>
                <a:cs typeface="Times New Roman" panose="02020603050405020304" pitchFamily="18" charset="0"/>
              </a:rPr>
              <a:t>TASARIM SÜRECİ AŞAMALARI </a:t>
            </a:r>
          </a:p>
        </p:txBody>
      </p:sp>
      <p:sp>
        <p:nvSpPr>
          <p:cNvPr id="3" name="İçerik Yer Tutucusu 2"/>
          <p:cNvSpPr>
            <a:spLocks noGrp="1"/>
          </p:cNvSpPr>
          <p:nvPr>
            <p:ph idx="1"/>
          </p:nvPr>
        </p:nvSpPr>
        <p:spPr>
          <a:xfrm>
            <a:off x="414251" y="1690688"/>
            <a:ext cx="11363498" cy="4768301"/>
          </a:xfrm>
        </p:spPr>
        <p:txBody>
          <a:bodyPr>
            <a:noAutofit/>
          </a:bodyPr>
          <a:lstStyle/>
          <a:p>
            <a:pPr marL="0" indent="0">
              <a:lnSpc>
                <a:spcPct val="150000"/>
              </a:lnSpc>
            </a:pPr>
            <a:r>
              <a:rPr lang="tr-TR" sz="2200" dirty="0"/>
              <a:t>Proje konusunun belirlenmesi</a:t>
            </a:r>
          </a:p>
          <a:p>
            <a:pPr marL="0" indent="0"/>
            <a:r>
              <a:rPr lang="tr-TR" sz="2200" dirty="0"/>
              <a:t>Belirlenen konuya göre bilgi sistemlerinin adımlarını icra edecek </a:t>
            </a:r>
          </a:p>
          <a:p>
            <a:pPr marL="0" indent="0">
              <a:buNone/>
            </a:pPr>
            <a:r>
              <a:rPr lang="tr-TR" sz="2200" dirty="0"/>
              <a:t>   özelliklerinin belirlenmesi</a:t>
            </a:r>
          </a:p>
          <a:p>
            <a:pPr marL="0" indent="0">
              <a:lnSpc>
                <a:spcPct val="150000"/>
              </a:lnSpc>
            </a:pPr>
            <a:r>
              <a:rPr lang="tr-TR" sz="2200" dirty="0" err="1"/>
              <a:t>Arayüz</a:t>
            </a:r>
            <a:r>
              <a:rPr lang="tr-TR" sz="2200" dirty="0"/>
              <a:t> tasarımlarının çizilmesi</a:t>
            </a:r>
          </a:p>
          <a:p>
            <a:pPr marL="0" indent="0">
              <a:lnSpc>
                <a:spcPct val="150000"/>
              </a:lnSpc>
            </a:pPr>
            <a:r>
              <a:rPr lang="tr-TR" sz="2200" dirty="0" err="1"/>
              <a:t>Arayüz</a:t>
            </a:r>
            <a:r>
              <a:rPr lang="tr-TR" sz="2200" dirty="0"/>
              <a:t> tasarımlarının </a:t>
            </a:r>
            <a:r>
              <a:rPr lang="tr-TR" sz="2200" dirty="0" err="1"/>
              <a:t>python</a:t>
            </a:r>
            <a:r>
              <a:rPr lang="tr-TR" sz="2200" dirty="0"/>
              <a:t> ile kodlanması</a:t>
            </a:r>
          </a:p>
          <a:p>
            <a:pPr marL="0" indent="0">
              <a:lnSpc>
                <a:spcPct val="150000"/>
              </a:lnSpc>
            </a:pPr>
            <a:r>
              <a:rPr lang="tr-TR" sz="2200" dirty="0"/>
              <a:t>Bazı özelliklerin güncellenmesi</a:t>
            </a:r>
          </a:p>
          <a:p>
            <a:pPr marL="0" indent="0">
              <a:lnSpc>
                <a:spcPct val="150000"/>
              </a:lnSpc>
            </a:pPr>
            <a:r>
              <a:rPr lang="tr-TR" sz="2200" dirty="0"/>
              <a:t>Veritabanı işlemleri ve </a:t>
            </a:r>
            <a:r>
              <a:rPr lang="tr-TR" sz="2200" dirty="0" err="1"/>
              <a:t>veritabanı</a:t>
            </a:r>
            <a:r>
              <a:rPr lang="tr-TR" sz="2200" dirty="0"/>
              <a:t> </a:t>
            </a:r>
            <a:r>
              <a:rPr lang="tr-TR" sz="2200" dirty="0" err="1"/>
              <a:t>arayüz</a:t>
            </a:r>
            <a:r>
              <a:rPr lang="tr-TR" sz="2200" dirty="0"/>
              <a:t> bağlantısı</a:t>
            </a:r>
          </a:p>
          <a:p>
            <a:pPr marL="0" indent="0">
              <a:lnSpc>
                <a:spcPct val="150000"/>
              </a:lnSpc>
            </a:pPr>
            <a:r>
              <a:rPr lang="tr-TR" sz="2200" dirty="0" err="1"/>
              <a:t>Arayüzün</a:t>
            </a:r>
            <a:r>
              <a:rPr lang="tr-TR" sz="2200" dirty="0"/>
              <a:t> son haline getirilmesi ve projenin bitirilmesi</a:t>
            </a:r>
          </a:p>
        </p:txBody>
      </p:sp>
    </p:spTree>
    <p:extLst>
      <p:ext uri="{BB962C8B-B14F-4D97-AF65-F5344CB8AC3E}">
        <p14:creationId xmlns:p14="http://schemas.microsoft.com/office/powerpoint/2010/main" val="221454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3697085" y="237998"/>
            <a:ext cx="5272347" cy="1325563"/>
          </a:xfrm>
        </p:spPr>
        <p:txBody>
          <a:bodyPr>
            <a:noAutofit/>
          </a:bodyPr>
          <a:lstStyle/>
          <a:p>
            <a:pPr algn="ctr"/>
            <a:r>
              <a:rPr lang="tr-TR" sz="4800" b="1" dirty="0">
                <a:latin typeface="+mn-lt"/>
                <a:cs typeface="Times New Roman" panose="02020603050405020304" pitchFamily="18" charset="0"/>
              </a:rPr>
              <a:t>GELİŞTİRME SÜRECİ</a:t>
            </a:r>
            <a:endParaRPr lang="tr-TR" sz="4800" dirty="0">
              <a:latin typeface="+mn-lt"/>
            </a:endParaRPr>
          </a:p>
        </p:txBody>
      </p:sp>
      <p:pic>
        <p:nvPicPr>
          <p:cNvPr id="19" name="İçerik Yer Tutucusu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529" y="2244436"/>
            <a:ext cx="4175341" cy="3954462"/>
          </a:xfrm>
        </p:spPr>
      </p:pic>
      <p:sp>
        <p:nvSpPr>
          <p:cNvPr id="6" name="Unvan 3"/>
          <p:cNvSpPr txBox="1">
            <a:spLocks/>
          </p:cNvSpPr>
          <p:nvPr/>
        </p:nvSpPr>
        <p:spPr>
          <a:xfrm>
            <a:off x="698885" y="1461961"/>
            <a:ext cx="3357725" cy="7824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b="1" dirty="0" err="1"/>
              <a:t>Arayüz</a:t>
            </a:r>
            <a:r>
              <a:rPr lang="tr-TR" sz="4000" b="1" dirty="0"/>
              <a:t> Tasarımı</a:t>
            </a:r>
          </a:p>
        </p:txBody>
      </p:sp>
      <p:pic>
        <p:nvPicPr>
          <p:cNvPr id="20" name="Resim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259" y="2244436"/>
            <a:ext cx="4114800" cy="3897122"/>
          </a:xfrm>
          <a:prstGeom prst="rect">
            <a:avLst/>
          </a:prstGeom>
        </p:spPr>
      </p:pic>
    </p:spTree>
    <p:extLst>
      <p:ext uri="{BB962C8B-B14F-4D97-AF65-F5344CB8AC3E}">
        <p14:creationId xmlns:p14="http://schemas.microsoft.com/office/powerpoint/2010/main" val="256286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689" y="1690688"/>
            <a:ext cx="3711621" cy="4351338"/>
          </a:xfrm>
        </p:spPr>
      </p:pic>
      <p:sp>
        <p:nvSpPr>
          <p:cNvPr id="6" name="Metin kutusu 5"/>
          <p:cNvSpPr txBox="1"/>
          <p:nvPr/>
        </p:nvSpPr>
        <p:spPr>
          <a:xfrm>
            <a:off x="6807200" y="1930400"/>
            <a:ext cx="32639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Uygulamamızın tasarlanan ilk </a:t>
            </a:r>
            <a:r>
              <a:rPr lang="tr-TR" b="1" dirty="0" err="1" smtClean="0"/>
              <a:t>anasayfası</a:t>
            </a:r>
            <a:endParaRPr lang="tr-TR" b="1" dirty="0"/>
          </a:p>
        </p:txBody>
      </p:sp>
    </p:spTree>
    <p:extLst>
      <p:ext uri="{BB962C8B-B14F-4D97-AF65-F5344CB8AC3E}">
        <p14:creationId xmlns:p14="http://schemas.microsoft.com/office/powerpoint/2010/main" val="36683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369332"/>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Yeni araç ekleme sayfamız</a:t>
            </a:r>
            <a:endParaRPr lang="tr-TR" b="1"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046" y="1690688"/>
            <a:ext cx="3953308" cy="4351338"/>
          </a:xfrm>
        </p:spPr>
      </p:pic>
    </p:spTree>
    <p:extLst>
      <p:ext uri="{BB962C8B-B14F-4D97-AF65-F5344CB8AC3E}">
        <p14:creationId xmlns:p14="http://schemas.microsoft.com/office/powerpoint/2010/main" val="10037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Kiralamaya hazır araçlarımız bulunacağı tablomuz</a:t>
            </a:r>
            <a:endParaRPr lang="tr-TR" b="1"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207" y="1787525"/>
            <a:ext cx="4594385" cy="4351338"/>
          </a:xfrm>
        </p:spPr>
      </p:pic>
    </p:spTree>
    <p:extLst>
      <p:ext uri="{BB962C8B-B14F-4D97-AF65-F5344CB8AC3E}">
        <p14:creationId xmlns:p14="http://schemas.microsoft.com/office/powerpoint/2010/main" val="144115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cs typeface="Times New Roman" panose="02020603050405020304" pitchFamily="18" charset="0"/>
              </a:rPr>
              <a:t>			GELİŞTİRME </a:t>
            </a:r>
            <a:r>
              <a:rPr lang="tr-TR" b="1" dirty="0">
                <a:cs typeface="Times New Roman" panose="02020603050405020304" pitchFamily="18" charset="0"/>
              </a:rPr>
              <a:t>SÜRECİ</a:t>
            </a:r>
            <a:endParaRPr lang="tr-TR" dirty="0"/>
          </a:p>
        </p:txBody>
      </p:sp>
      <p:sp>
        <p:nvSpPr>
          <p:cNvPr id="6" name="Metin kutusu 5"/>
          <p:cNvSpPr txBox="1"/>
          <p:nvPr/>
        </p:nvSpPr>
        <p:spPr>
          <a:xfrm>
            <a:off x="6807200" y="1930400"/>
            <a:ext cx="3263900" cy="646331"/>
          </a:xfrm>
          <a:prstGeom prst="rect">
            <a:avLst/>
          </a:prstGeom>
          <a:noFill/>
        </p:spPr>
        <p:txBody>
          <a:bodyPr wrap="square" rtlCol="0">
            <a:spAutoFit/>
          </a:bodyPr>
          <a:lstStyle/>
          <a:p>
            <a:pPr marL="285750" indent="-285750">
              <a:buFont typeface="Arial" panose="020B0604020202020204" pitchFamily="34" charset="0"/>
              <a:buChar char="•"/>
            </a:pPr>
            <a:r>
              <a:rPr lang="tr-TR" b="1" dirty="0" smtClean="0"/>
              <a:t>Araç kiralarken müşteri bilgilerinin alındığı tablomuz</a:t>
            </a:r>
            <a:endParaRPr lang="tr-TR" b="1"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107" y="1930400"/>
            <a:ext cx="4594385" cy="4351338"/>
          </a:xfrm>
        </p:spPr>
      </p:pic>
    </p:spTree>
    <p:extLst>
      <p:ext uri="{BB962C8B-B14F-4D97-AF65-F5344CB8AC3E}">
        <p14:creationId xmlns:p14="http://schemas.microsoft.com/office/powerpoint/2010/main" val="172130388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1030</Words>
  <Application>Microsoft Office PowerPoint</Application>
  <PresentationFormat>Geniş ekran</PresentationFormat>
  <Paragraphs>93</Paragraphs>
  <Slides>33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33</vt:i4>
      </vt:variant>
    </vt:vector>
  </HeadingPairs>
  <TitlesOfParts>
    <vt:vector size="39" baseType="lpstr">
      <vt:lpstr>Arial</vt:lpstr>
      <vt:lpstr>Arial Black</vt:lpstr>
      <vt:lpstr>Calibri</vt:lpstr>
      <vt:lpstr>Calibri Light</vt:lpstr>
      <vt:lpstr>Times New Roman</vt:lpstr>
      <vt:lpstr>Office Teması</vt:lpstr>
      <vt:lpstr>HAKANFİLO   385174 HAKAN GÜVENÇ </vt:lpstr>
      <vt:lpstr>Proje Amacımız </vt:lpstr>
      <vt:lpstr>Hedef Kitlemiz</vt:lpstr>
      <vt:lpstr>TASARIM SÜRECİ AŞAMALARI </vt:lpstr>
      <vt:lpstr>GELİŞTİRME SÜRECİ</vt:lpstr>
      <vt:lpstr>   GELİŞTİRME SÜRECİ</vt:lpstr>
      <vt:lpstr>   GELİŞTİRME SÜRECİ</vt:lpstr>
      <vt:lpstr>   GELİŞTİRME SÜRECİ</vt:lpstr>
      <vt:lpstr>   GELİŞTİRME SÜRECİ</vt:lpstr>
      <vt:lpstr>   GELİŞTİRME SÜRECİ</vt:lpstr>
      <vt:lpstr>   GELİŞTİRME SÜRECİ</vt:lpstr>
      <vt:lpstr>   GELİŞTİRME SÜRECİ</vt:lpstr>
      <vt:lpstr>   GELİŞTİRME SÜRECİ</vt:lpstr>
      <vt:lpstr>   GELİŞTİRME SÜRECİ</vt:lpstr>
      <vt:lpstr>   GELİŞTİRME SÜRECİ</vt:lpstr>
      <vt:lpstr>   GELİŞTİRME SÜRECİ</vt:lpstr>
      <vt:lpstr>   GELİŞTİRME SÜRECİ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GRUP ÜYELERİ VE İŞ YÜKLERİ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ronaldinho424</cp:lastModifiedBy>
  <cp:revision>64</cp:revision>
  <dcterms:created xsi:type="dcterms:W3CDTF">2019-05-30T17:57:08Z</dcterms:created>
  <dcterms:modified xsi:type="dcterms:W3CDTF">2020-07-09T17:32:31Z</dcterms:modified>
</cp:coreProperties>
</file>