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9d8fa46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c9d8fa46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9d8fa46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c9d8fa46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9cf360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9cf360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9cf360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c9cf360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9cf360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9cf360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9d8fa4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9d8fa4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9d8fa46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c9d8fa46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c9d8fa46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c9d8fa46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c9d8fa46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c9d8fa46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c9d8fa46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c9d8fa46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Natural Language Processing - Project Delivery #3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150117060 Ahmet Hakan Şimşek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150116062 Muhammed Bera Koç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				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 236267ms</a:t>
            </a:r>
            <a:endParaRPr sz="1000"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loss: 0.0281 </a:t>
            </a:r>
            <a:endParaRPr sz="1000"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accuracy: 0.5634 </a:t>
            </a:r>
            <a:endParaRPr sz="1000"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val_loss: 0.0275</a:t>
            </a:r>
            <a:endParaRPr sz="1000"/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 val_accuracy: 0.5734</a:t>
            </a:r>
            <a:endParaRPr sz="10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029000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850" y="1800200"/>
            <a:ext cx="3029000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48312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50">
                <a:solidFill>
                  <a:srgbClr val="404040"/>
                </a:solidFill>
              </a:rPr>
              <a:t>In CNN approach, we have very close accuracy values, but LSTM takes too much time.</a:t>
            </a:r>
            <a:endParaRPr sz="1550">
              <a:solidFill>
                <a:srgbClr val="E48312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>
                <a:solidFill>
                  <a:srgbClr val="404040"/>
                </a:solidFill>
              </a:rPr>
              <a:t>In LSTM approach, we have worse accuracy with LSTM, and it took too much time here also.</a:t>
            </a:r>
            <a:endParaRPr sz="155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48312"/>
                </a:solidFill>
              </a:rPr>
              <a:t>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20125"/>
            <a:ext cx="43179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the given dataset in the beginning of the semester in this lecture.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has 27842 instances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instance has 14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We only use two of them: ‘ictihat’ and ‘Suç’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We use </a:t>
            </a:r>
            <a:r>
              <a:rPr lang="en-GB"/>
              <a:t>‘Suç’ for classification label and ‘ictihat’ for its features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50" y="967075"/>
            <a:ext cx="349239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241650" y="2213100"/>
            <a:ext cx="2660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Approaches/ Preprocessing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04040"/>
                </a:solidFill>
              </a:rPr>
              <a:t>We build 2 different approach.</a:t>
            </a:r>
            <a:endParaRPr sz="24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2200">
                <a:solidFill>
                  <a:srgbClr val="404040"/>
                </a:solidFill>
              </a:rPr>
              <a:t>1</a:t>
            </a:r>
            <a:r>
              <a:rPr baseline="30000" lang="en-GB" sz="3700">
                <a:solidFill>
                  <a:srgbClr val="404040"/>
                </a:solidFill>
              </a:rPr>
              <a:t>st</a:t>
            </a:r>
            <a:r>
              <a:rPr lang="en-GB" sz="2200">
                <a:solidFill>
                  <a:srgbClr val="404040"/>
                </a:solidFill>
              </a:rPr>
              <a:t> one with Convolutional Neural Network(CNN).</a:t>
            </a:r>
            <a:endParaRPr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2200">
                <a:solidFill>
                  <a:srgbClr val="404040"/>
                </a:solidFill>
              </a:rPr>
              <a:t>2</a:t>
            </a:r>
            <a:r>
              <a:rPr baseline="30000" lang="en-GB" sz="3700">
                <a:solidFill>
                  <a:srgbClr val="404040"/>
                </a:solidFill>
              </a:rPr>
              <a:t>nd</a:t>
            </a:r>
            <a:r>
              <a:rPr lang="en-GB" sz="2200">
                <a:solidFill>
                  <a:srgbClr val="404040"/>
                </a:solidFill>
              </a:rPr>
              <a:t> one with </a:t>
            </a:r>
            <a:r>
              <a:rPr i="1" lang="en-GB" sz="2100">
                <a:solidFill>
                  <a:srgbClr val="222222"/>
                </a:solidFill>
                <a:highlight>
                  <a:srgbClr val="FFFFFF"/>
                </a:highlight>
              </a:rPr>
              <a:t>Long Short-Term Memory Networks</a:t>
            </a:r>
            <a:r>
              <a:rPr b="1" lang="en-GB" sz="2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>
                <a:solidFill>
                  <a:srgbClr val="404040"/>
                </a:solidFill>
              </a:rPr>
              <a:t>(</a:t>
            </a:r>
            <a:r>
              <a:rPr lang="en-GB" sz="2200">
                <a:solidFill>
                  <a:srgbClr val="404040"/>
                </a:solidFill>
              </a:rPr>
              <a:t>LSTM)</a:t>
            </a:r>
            <a:r>
              <a:rPr lang="en-GB" sz="2200">
                <a:solidFill>
                  <a:srgbClr val="404040"/>
                </a:solidFill>
              </a:rPr>
              <a:t>.</a:t>
            </a:r>
            <a:endParaRPr sz="2200">
              <a:solidFill>
                <a:srgbClr val="404040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</a:rPr>
              <a:t>  We use MLP(ML Perceptron) for numerical, nominal attributes; main_category, country, usd_goal_real. We normalize numeric attributes, and encoding nominal, categorical attributes.</a:t>
            </a:r>
            <a:endParaRPr sz="2200">
              <a:solidFill>
                <a:srgbClr val="404040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</a:rPr>
              <a:t>  We use CNN, LSTM for text attribute like in our 1</a:t>
            </a:r>
            <a:r>
              <a:rPr baseline="30000" lang="en-GB" sz="3700">
                <a:solidFill>
                  <a:srgbClr val="404040"/>
                </a:solidFill>
              </a:rPr>
              <a:t>st</a:t>
            </a:r>
            <a:r>
              <a:rPr lang="en-GB" sz="2200">
                <a:solidFill>
                  <a:srgbClr val="404040"/>
                </a:solidFill>
              </a:rPr>
              <a:t> approach.</a:t>
            </a:r>
            <a:endParaRPr sz="2200">
              <a:solidFill>
                <a:srgbClr val="404040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04040"/>
                </a:solidFill>
              </a:rPr>
              <a:t>  And then we combine this two model. </a:t>
            </a:r>
            <a:endParaRPr sz="2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Preprocessing Class Label for Classification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48312"/>
                </a:solidFill>
              </a:rPr>
              <a:t> </a:t>
            </a:r>
            <a:r>
              <a:rPr lang="en-GB" sz="2400">
                <a:solidFill>
                  <a:srgbClr val="404040"/>
                </a:solidFill>
              </a:rPr>
              <a:t>Our class label generated from “Suç” attribute.</a:t>
            </a:r>
            <a:endParaRPr sz="24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48312"/>
                </a:solidFill>
              </a:rPr>
              <a:t> </a:t>
            </a:r>
            <a:r>
              <a:rPr lang="en-GB" sz="2400">
                <a:solidFill>
                  <a:srgbClr val="404040"/>
                </a:solidFill>
              </a:rPr>
              <a:t>In Suç attribute we have different labels:</a:t>
            </a:r>
            <a:endParaRPr sz="2400">
              <a:solidFill>
                <a:srgbClr val="40404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48312"/>
                </a:solidFill>
              </a:rPr>
              <a:t>◦”</a:t>
            </a:r>
            <a:r>
              <a:rPr lang="en-GB" sz="2400">
                <a:solidFill>
                  <a:srgbClr val="404040"/>
                </a:solidFill>
              </a:rPr>
              <a:t>Kasten yaralama”</a:t>
            </a:r>
            <a:r>
              <a:rPr lang="en-GB" sz="2400">
                <a:solidFill>
                  <a:srgbClr val="404040"/>
                </a:solidFill>
              </a:rPr>
              <a:t>, “Kişiyi hürriyetinden yoksun bırakma” , “Başkasına ait kimlik kartı kullanma” etc.</a:t>
            </a:r>
            <a:endParaRPr sz="24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48312"/>
                </a:solidFill>
              </a:rPr>
              <a:t> </a:t>
            </a:r>
            <a:r>
              <a:rPr lang="en-GB" sz="2400">
                <a:solidFill>
                  <a:srgbClr val="404040"/>
                </a:solidFill>
              </a:rPr>
              <a:t>And we assign our class label 1 if state is “successful”, otherwise 0.</a:t>
            </a:r>
            <a:endParaRPr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Preprocessing Textual Data for Word Embeddings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48312"/>
                </a:solidFill>
              </a:rPr>
              <a:t> </a:t>
            </a:r>
            <a:r>
              <a:rPr lang="en-GB" sz="2000">
                <a:solidFill>
                  <a:srgbClr val="404040"/>
                </a:solidFill>
              </a:rPr>
              <a:t>We use “</a:t>
            </a:r>
            <a:r>
              <a:rPr lang="en-GB" sz="20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fastText” as word embeddings. Vocabulary size for this model is more than 2.000.000 . The word vectors are trained on a corpus consist of 950 million words.</a:t>
            </a:r>
            <a:endParaRPr sz="20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utputs with Inputs – CNN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6989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 		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1502825"/>
            <a:ext cx="4286100" cy="27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			</a:t>
            </a:r>
            <a:endParaRPr sz="1100"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				</a:t>
            </a:r>
            <a:r>
              <a:rPr lang="en-GB" sz="1100"/>
              <a:t>		</a:t>
            </a:r>
            <a:r>
              <a:rPr lang="en-GB" sz="1100"/>
              <a:t>		</a:t>
            </a:r>
            <a:endParaRPr sz="1100"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110206ms</a:t>
            </a:r>
            <a:endParaRPr sz="1100"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loss: 0.0142 </a:t>
            </a:r>
            <a:endParaRPr sz="1100"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accuracy: 0.7775  </a:t>
            </a:r>
            <a:endParaRPr sz="1100"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val_loss: 0.0146  </a:t>
            </a:r>
            <a:endParaRPr sz="1100"/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val_accuracy: 0.7628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75" y="1800201"/>
            <a:ext cx="2952275" cy="22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800200"/>
            <a:ext cx="3149350" cy="23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690950" y="861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Outputs with Inputs – LSTM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5782625" cy="14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