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56" r:id="rId2"/>
    <p:sldId id="266" r:id="rId3"/>
    <p:sldId id="360" r:id="rId4"/>
    <p:sldId id="312" r:id="rId5"/>
    <p:sldId id="368" r:id="rId6"/>
    <p:sldId id="361" r:id="rId7"/>
    <p:sldId id="370" r:id="rId8"/>
    <p:sldId id="371" r:id="rId9"/>
    <p:sldId id="372" r:id="rId10"/>
    <p:sldId id="362" r:id="rId11"/>
    <p:sldId id="373" r:id="rId12"/>
    <p:sldId id="363" r:id="rId13"/>
    <p:sldId id="364" r:id="rId14"/>
    <p:sldId id="365" r:id="rId15"/>
    <p:sldId id="367" r:id="rId16"/>
    <p:sldId id="366" r:id="rId17"/>
    <p:sldId id="374" r:id="rId18"/>
    <p:sldId id="376" r:id="rId19"/>
    <p:sldId id="377" r:id="rId20"/>
    <p:sldId id="378" r:id="rId21"/>
    <p:sldId id="379" r:id="rId22"/>
    <p:sldId id="382" r:id="rId23"/>
    <p:sldId id="381" r:id="rId24"/>
    <p:sldId id="383" r:id="rId25"/>
    <p:sldId id="384" r:id="rId26"/>
    <p:sldId id="380" r:id="rId27"/>
    <p:sldId id="385" r:id="rId28"/>
    <p:sldId id="386" r:id="rId29"/>
    <p:sldId id="388" r:id="rId30"/>
    <p:sldId id="389" r:id="rId31"/>
    <p:sldId id="387" r:id="rId32"/>
    <p:sldId id="375" r:id="rId33"/>
    <p:sldId id="3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21" d="100"/>
          <a:sy n="12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7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6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93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3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0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65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116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55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07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012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884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64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632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778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gur@earsis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Complete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System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Modeling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 Modular Motor Drive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14/10/2019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9751" y="778607"/>
            <a:ext cx="55081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injected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…).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presence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Magnitudes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determined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important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329"/>
            <a:ext cx="3424255" cy="2666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20" y="578552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V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0" y="3805364"/>
            <a:ext cx="3926988" cy="247297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457091" y="4169212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59449" y="4015323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2216" y="4538888"/>
            <a:ext cx="6084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10000Hz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multiplied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left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9850Hz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&amp;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dominant.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reverse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size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future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820" y="578552"/>
            <a:ext cx="868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8" y="973183"/>
            <a:ext cx="6421732" cy="34330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934140" y="2122715"/>
            <a:ext cx="702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9" y="4411701"/>
            <a:ext cx="2894397" cy="22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" y="673889"/>
            <a:ext cx="6796089" cy="3167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3846" y="3841388"/>
            <a:ext cx="872155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Inner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seramic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handles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oscillation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100MHz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breakdown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Outer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film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interest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commutation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belonging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fails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stray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consequently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663193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(V2)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07" y="1298518"/>
            <a:ext cx="3267811" cy="2331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378" y="1309524"/>
            <a:ext cx="3305370" cy="2358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07" y="4064295"/>
            <a:ext cx="3326827" cy="27642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07" y="3661545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4913" y="4062293"/>
            <a:ext cx="3324299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cleaner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180709"/>
            <a:ext cx="3203802" cy="254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6" y="3974646"/>
            <a:ext cx="3417081" cy="2883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27" y="4030094"/>
            <a:ext cx="3391064" cy="2827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3660763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RMS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29" y="1318197"/>
            <a:ext cx="5216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measuring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integral (ESR, ESL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neglected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7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renewed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V1.3 board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FFT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developed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first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076"/>
          <a:stretch/>
        </p:blipFill>
        <p:spPr>
          <a:xfrm>
            <a:off x="193846" y="1202145"/>
            <a:ext cx="3460741" cy="28244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305"/>
          <a:stretch/>
        </p:blipFill>
        <p:spPr>
          <a:xfrm>
            <a:off x="3888920" y="1202145"/>
            <a:ext cx="3655169" cy="28476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3846" y="402659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ideal DC.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composed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3846" y="5242316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output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draws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many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things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6th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examined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separately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0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t="37564" r="41429"/>
          <a:stretch/>
        </p:blipFill>
        <p:spPr>
          <a:xfrm>
            <a:off x="325754" y="1800887"/>
            <a:ext cx="3647327" cy="170352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mentioned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created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433966" y="1730084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3259" y="145770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23" y="3964041"/>
            <a:ext cx="4202824" cy="2701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46" y="3940288"/>
            <a:ext cx="4202824" cy="274931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565228" y="2329481"/>
            <a:ext cx="3353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3846" y="356701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50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				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5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032126" y="2105904"/>
            <a:ext cx="2345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940590" y="1785386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37521" y="2125240"/>
            <a:ext cx="23458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45985" y="180472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86711"/>
            <a:ext cx="4478962" cy="2370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319" y="1380785"/>
            <a:ext cx="4375642" cy="2376892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5564" y="1504782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         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50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		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                           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=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5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9977"/>
              </p:ext>
            </p:extLst>
          </p:nvPr>
        </p:nvGraphicFramePr>
        <p:xfrm>
          <a:off x="321127" y="3875748"/>
          <a:ext cx="3836709" cy="1428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780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19780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441105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Icap</a:t>
                      </a:r>
                      <a:r>
                        <a:rPr lang="tr-T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-RMS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4.825 A</a:t>
                      </a:r>
                      <a:endParaRPr lang="en-US" sz="14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795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7.422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7.435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r>
                        <a:rPr lang="tr-TR" sz="1400" b="0" u="none" strike="noStrike" dirty="0" err="1" smtClean="0">
                          <a:effectLst/>
                        </a:rPr>
                        <a:t>Iin</a:t>
                      </a:r>
                      <a:r>
                        <a:rPr lang="tr-TR" sz="1400" b="0" u="none" strike="noStrike" dirty="0" smtClean="0">
                          <a:effectLst/>
                        </a:rPr>
                        <a:t>-RMS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r>
                        <a:rPr lang="tr-TR" sz="1400" u="none" strike="noStrike" dirty="0" smtClean="0">
                          <a:effectLst/>
                        </a:rPr>
                        <a:t>7.423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smtClean="0">
                          <a:effectLst/>
                        </a:rPr>
                        <a:t> </a:t>
                      </a:r>
                      <a:r>
                        <a:rPr lang="tr-TR" sz="1400" u="none" strike="noStrike" dirty="0" smtClean="0">
                          <a:effectLst/>
                        </a:rPr>
                        <a:t>7.459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7.422 A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7.435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</a:t>
                      </a:r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-RMS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8.853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8.868 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6861447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642925" y="4128440"/>
            <a:ext cx="4454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Numericly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it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specific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80362"/>
              </p:ext>
            </p:extLst>
          </p:nvPr>
        </p:nvGraphicFramePr>
        <p:xfrm>
          <a:off x="193846" y="5640149"/>
          <a:ext cx="8640000" cy="952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8157508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2941837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32906419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9850</a:t>
                      </a:r>
                      <a:r>
                        <a:rPr lang="tr-TR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 Hz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4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400" b="1" u="none" strike="noStrike" dirty="0" err="1" smtClean="0">
                          <a:effectLst/>
                        </a:rPr>
                        <a:t>Ohms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Icap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2.335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Icap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4.178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4.162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0.051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0.503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Iin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0.044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0.441</a:t>
                      </a:r>
                      <a:endParaRPr 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Idc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2.385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2.388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Idc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4.179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tr-TR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4.186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73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318197"/>
            <a:ext cx="8623528" cy="238805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655314" y="2702044"/>
            <a:ext cx="259586" cy="433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93752" y="3112891"/>
            <a:ext cx="15477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Bulky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capacitor</a:t>
            </a:r>
            <a:endParaRPr lang="tr-TR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(1.1mF)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310778" y="2679849"/>
            <a:ext cx="259586" cy="4330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56542" y="3112891"/>
            <a:ext cx="127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Film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capacitors</a:t>
            </a:r>
            <a:endParaRPr lang="tr-TR" sz="1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/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(15uF)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777942" y="1401571"/>
            <a:ext cx="129793" cy="4678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377837" y="662907"/>
            <a:ext cx="12729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Rmid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Represents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cabling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etc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.)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3846" y="3554294"/>
            <a:ext cx="8950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mostly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But,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experimental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4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following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38" y="4477624"/>
            <a:ext cx="3692245" cy="23735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636" y="4477624"/>
            <a:ext cx="3662111" cy="23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2-series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5506670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nature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3-phase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full-bridge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1482"/>
          <a:stretch/>
        </p:blipFill>
        <p:spPr>
          <a:xfrm>
            <a:off x="0" y="3196911"/>
            <a:ext cx="2928338" cy="21880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811" y="3196911"/>
            <a:ext cx="2928338" cy="2185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623" y="3164856"/>
            <a:ext cx="2928338" cy="2252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7807" y="289051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	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			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246" y="963777"/>
            <a:ext cx="8950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ideal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similar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But,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it is not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possible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a 4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250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Watts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alone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situation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clear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worked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69933" y="3429600"/>
            <a:ext cx="12729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Note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that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not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percent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46246" y="9637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Add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stuff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 model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1.5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nominal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13" r="-1"/>
          <a:stretch/>
        </p:blipFill>
        <p:spPr>
          <a:xfrm>
            <a:off x="220715" y="1441703"/>
            <a:ext cx="4075552" cy="29261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809" b="6130"/>
          <a:stretch/>
        </p:blipFill>
        <p:spPr>
          <a:xfrm>
            <a:off x="4377294" y="1375725"/>
            <a:ext cx="4680667" cy="299216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1072372"/>
            <a:ext cx="4097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7294" y="1100889"/>
            <a:ext cx="4766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7807" y="4520147"/>
            <a:ext cx="89501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has 100 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Remember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formula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>
                <a:solidFill>
                  <a:srgbClr val="002060"/>
                </a:solidFill>
                <a:cs typeface="Arial" panose="020B0604020202020204" pitchFamily="34" charset="0"/>
              </a:rPr>
              <a:t>= </a:t>
            </a:r>
            <a:r>
              <a:rPr lang="tr-TR" b="1" dirty="0" err="1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b="1" dirty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b="1" dirty="0" err="1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b="1" dirty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Previously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terms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50Hz x 50Hz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cancelled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terms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had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form.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Hz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appears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terms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2928350" y="6322871"/>
            <a:ext cx="3038475" cy="45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35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Hz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given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condition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it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travels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travels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through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causes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 Hz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on 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(Vdc).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since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100 Hz is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much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44" y="3938085"/>
            <a:ext cx="4277381" cy="2809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570" y="3938085"/>
            <a:ext cx="4286430" cy="29102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40994" y="3938085"/>
            <a:ext cx="344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02869" y="3994863"/>
            <a:ext cx="3449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71" y="1990126"/>
            <a:ext cx="4322994" cy="18062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844228" y="206404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020488" y="242133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862130" y="278879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31265" y="265885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74846" y="240970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47572" y="2064042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280848" y="2972148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350607" y="271225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745706" y="2421331"/>
            <a:ext cx="0" cy="2378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02756" y="2430114"/>
            <a:ext cx="6887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Icap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4644" y="1964044"/>
            <a:ext cx="45393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100 Hz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cause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other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low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on AC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on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«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egg-chicken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relationship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ideal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nonideal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303003"/>
              </p:ext>
            </p:extLst>
          </p:nvPr>
        </p:nvGraphicFramePr>
        <p:xfrm>
          <a:off x="81643" y="1288934"/>
          <a:ext cx="414744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1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29481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557819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0.588 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0.896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</a:t>
                      </a:r>
                      <a:r>
                        <a:rPr lang="tr-T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0.042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 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</a:tbl>
          </a:graphicData>
        </a:graphic>
      </p:graphicFrame>
      <p:sp>
        <p:nvSpPr>
          <p:cNvPr id="27" name="Rectangle 26"/>
          <p:cNvSpPr/>
          <p:nvPr/>
        </p:nvSpPr>
        <p:spPr>
          <a:xfrm>
            <a:off x="4229086" y="1109319"/>
            <a:ext cx="49149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infinite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has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piece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higher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cannot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explained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realised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93845" y="291322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1.5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nominal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251910"/>
              </p:ext>
            </p:extLst>
          </p:nvPr>
        </p:nvGraphicFramePr>
        <p:xfrm>
          <a:off x="81643" y="3449748"/>
          <a:ext cx="414744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1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29481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557819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0.340 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0.145</a:t>
                      </a:r>
                      <a:r>
                        <a:rPr lang="tr-T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0.025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15.38 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2.59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4316173" y="3332135"/>
            <a:ext cx="48278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Similar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Magnitude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depends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other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paramaters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but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trend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3847" y="4811624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Both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RloadC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1.5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times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nominal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value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34218"/>
              </p:ext>
            </p:extLst>
          </p:nvPr>
        </p:nvGraphicFramePr>
        <p:xfrm>
          <a:off x="81643" y="5276007"/>
          <a:ext cx="4147443" cy="12668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81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29481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557819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Hz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50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u="none" strike="noStrike" dirty="0" err="1" smtClean="0">
                          <a:effectLst/>
                        </a:rPr>
                        <a:t>Rin</a:t>
                      </a:r>
                      <a:r>
                        <a:rPr lang="tr-TR" sz="1600" b="1" u="none" strike="noStrike" dirty="0" smtClean="0">
                          <a:effectLst/>
                        </a:rPr>
                        <a:t> = 5 </a:t>
                      </a:r>
                      <a:r>
                        <a:rPr lang="tr-TR" sz="1600" b="1" u="none" strike="noStrike" dirty="0" err="1" smtClean="0">
                          <a:effectLst/>
                        </a:rPr>
                        <a:t>Ohms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Idc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0.663 A</a:t>
                      </a:r>
                      <a:endParaRPr lang="en-US" sz="16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0.964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0.283</a:t>
                      </a:r>
                      <a:r>
                        <a:rPr lang="tr-TR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0.045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0.963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 V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 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4316173" y="5180956"/>
            <a:ext cx="48278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Worst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as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expected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resistive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inductive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very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small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resistance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factor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deciding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6200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RloadC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1.5xNominal,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Rmid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= 4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Ohms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03" y="1521404"/>
            <a:ext cx="4168122" cy="26958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4508" y="1152072"/>
            <a:ext cx="429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blue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9" y="1521404"/>
            <a:ext cx="4362657" cy="267834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742029" y="1152072"/>
            <a:ext cx="4294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  <a:endParaRPr lang="tr-TR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Unbalance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on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Load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99" y="673889"/>
            <a:ext cx="4020139" cy="30144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884" y="673889"/>
            <a:ext cx="4025407" cy="30184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885" y="3734476"/>
            <a:ext cx="4025968" cy="30188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98" y="3738846"/>
            <a:ext cx="4020139" cy="30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5" y="923405"/>
            <a:ext cx="7041182" cy="56258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2-parallel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 and without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interleaving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91128" y="2222573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383365" y="1914796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Idc1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91128" y="4881690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83365" y="4573913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Idc2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08617" y="2224836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700854" y="1917059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Iin1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886448" y="4878333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678685" y="4570556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Iin2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63480" y="2227099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55717" y="1919322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92910" y="2530365"/>
            <a:ext cx="0" cy="428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83038" y="2745770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Vdc1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369002" y="5100189"/>
            <a:ext cx="0" cy="42834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859130" y="5315594"/>
            <a:ext cx="578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Vdc2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2-parallel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 and without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interleaving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3846" y="706938"/>
            <a:ext cx="89501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Vdc1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Vdc2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like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30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practice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interleaving: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" y="2787846"/>
            <a:ext cx="4229781" cy="28760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45567" y="2184266"/>
            <a:ext cx="4133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Idc1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blue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), Idc2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yellow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Idc1 = Idc2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87" y="2830597"/>
            <a:ext cx="4641217" cy="260681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4553574" y="2418514"/>
            <a:ext cx="4133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5567" y="5944270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really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2xoriginal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magnitude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Total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utput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4 kW.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2-parallel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 and without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interleaving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180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degrees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59" y="1204579"/>
            <a:ext cx="3716002" cy="2786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23" y="1204580"/>
            <a:ext cx="3716002" cy="27864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59" y="4119295"/>
            <a:ext cx="3824286" cy="28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970" y="673889"/>
            <a:ext cx="412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RL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ideal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5439"/>
            <a:ext cx="7391400" cy="323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39143" y="3167743"/>
            <a:ext cx="187778" cy="220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9866" y="2841171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69" y="2077310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DC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current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No LF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injection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o HF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flow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456" y="32342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13730" y="35420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6456" y="37295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13730" y="40373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2643" y="425584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9917" y="453981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35636" y="297896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2910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09210" y="384912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38198" y="356529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8521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0115" y="296749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1599" y="3714546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20587" y="3430709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9821" y="3681752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Vab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41190" y="3633855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1271" y="4148478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Vbc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542640" y="4100581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6573" y="2865601"/>
            <a:ext cx="1133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SA, SB, SC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506511" y="3024900"/>
            <a:ext cx="2900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74030" y="665036"/>
            <a:ext cx="47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Sinusoidal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PWM – fsw = 10kHz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Generic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270Vdc, 2kW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969" y="5267596"/>
            <a:ext cx="8481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7.4A,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4.8A,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Vdcrip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6% (15uF),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8.6A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4%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DC)</a:t>
            </a:r>
          </a:p>
        </p:txBody>
      </p:sp>
    </p:spTree>
    <p:extLst>
      <p:ext uri="{BB962C8B-B14F-4D97-AF65-F5344CB8AC3E}">
        <p14:creationId xmlns:p14="http://schemas.microsoft.com/office/powerpoint/2010/main" val="1830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2-parallel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 and without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interleaving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180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degrees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41781"/>
              </p:ext>
            </p:extLst>
          </p:nvPr>
        </p:nvGraphicFramePr>
        <p:xfrm>
          <a:off x="112248" y="4158821"/>
          <a:ext cx="5400000" cy="2533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</a:t>
                      </a:r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interleaving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Without</a:t>
                      </a:r>
                      <a:r>
                        <a:rPr lang="tr-TR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interleaving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86266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Idc1-DC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Idc2-DC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7.417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Idc1-RMS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860496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Idc2-RMS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8.847 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08195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Icap1-RMS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3.650 </a:t>
                      </a:r>
                      <a:r>
                        <a:rPr lang="tr-T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4.823 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Icap2-RMS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3.650 </a:t>
                      </a:r>
                      <a:r>
                        <a:rPr lang="tr-T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4.823 A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-DC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 A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 A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60869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Iin</a:t>
                      </a: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-RMS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 A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14.83 A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505319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Vdc-</a:t>
                      </a:r>
                      <a:r>
                        <a:rPr lang="tr-TR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pp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3.08 %</a:t>
                      </a:r>
                      <a:endParaRPr lang="en-US" sz="16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b="0" i="0" u="none" strike="noStrike" kern="120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6.5 %</a:t>
                      </a:r>
                      <a:endParaRPr lang="en-US" sz="1600" b="0" i="0" u="none" strike="noStrike" kern="12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162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29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2-parallel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with and without 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interleaving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93846" y="706938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5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4" t="40357" r="29333" b="42024"/>
          <a:stretch/>
        </p:blipFill>
        <p:spPr>
          <a:xfrm>
            <a:off x="1673677" y="3053443"/>
            <a:ext cx="5937419" cy="2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392" y="3123175"/>
            <a:ext cx="8744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Thank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you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716828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60480"/>
            <a:ext cx="32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003531"/>
            <a:ext cx="3968524" cy="28579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65352" y="65952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4323819"/>
            <a:ext cx="3968524" cy="24703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65352" y="396864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695" y="1003531"/>
            <a:ext cx="49196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SA, SB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SC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aspects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easily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good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inside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PCB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ignored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(as a model)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parasitics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another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matter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next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6219" y="4782125"/>
            <a:ext cx="1357744" cy="776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82884" y="5405096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3525564" y="3354866"/>
            <a:ext cx="1219676" cy="1688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45240" y="4782125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 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 content in </a:t>
            </a:r>
            <a:r>
              <a:rPr lang="en-US" sz="140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Isx’s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due to large inductive load</a:t>
            </a:r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" y="1045279"/>
            <a:ext cx="3967588" cy="256818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2253" y="673889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" y="4164347"/>
            <a:ext cx="3929707" cy="247468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869" y="3784802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79841" y="5110843"/>
            <a:ext cx="503043" cy="29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82884" y="4874051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 flipV="1">
            <a:off x="3869871" y="1394751"/>
            <a:ext cx="1102358" cy="244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72229" y="1025419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intentionally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made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trying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exert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capacitors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achieved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putting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resistor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4339" y="1974707"/>
            <a:ext cx="4919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ideally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equation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integral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Practically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679"/>
            <a:ext cx="3310473" cy="266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" y="4136694"/>
            <a:ext cx="3274816" cy="2720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7436" y="60063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7845" y="3736584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8726" y="1123857"/>
            <a:ext cx="5521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nature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PWM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manipulated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(not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scope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study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120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 3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(SA,SB,SC),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formula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reflected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@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EnesAyaz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1600" b="1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043"/>
              </p:ext>
            </p:extLst>
          </p:nvPr>
        </p:nvGraphicFramePr>
        <p:xfrm>
          <a:off x="3448317" y="3390959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" y="1013380"/>
            <a:ext cx="3433312" cy="2663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171"/>
            <a:ext cx="3486095" cy="27100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3642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wye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connection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(?),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Again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Unbalance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analyzed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separately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magnitudes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depend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angle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Vdc,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78530"/>
              </p:ext>
            </p:extLst>
          </p:nvPr>
        </p:nvGraphicFramePr>
        <p:xfrm>
          <a:off x="3509737" y="3385575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smtClean="0">
                          <a:effectLst/>
                        </a:rPr>
                        <a:t>Isa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14" y="375149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formed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sum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each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creates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trigonometric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rules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x+y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(x-y))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Most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out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because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form.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in-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shifted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50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following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4549"/>
              </p:ext>
            </p:extLst>
          </p:nvPr>
        </p:nvGraphicFramePr>
        <p:xfrm>
          <a:off x="3795487" y="4170845"/>
          <a:ext cx="2366635" cy="2619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Idc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12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" y="1036955"/>
            <a:ext cx="3481004" cy="2720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" y="4151603"/>
            <a:ext cx="3526517" cy="2706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4122283" y="1884202"/>
            <a:ext cx="3038475" cy="4572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08882" y="4190983"/>
            <a:ext cx="2547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detailed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explanation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given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model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pages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)</a:t>
            </a:r>
          </a:p>
        </p:txBody>
      </p:sp>
    </p:spTree>
    <p:extLst>
      <p:ext uri="{BB962C8B-B14F-4D97-AF65-F5344CB8AC3E}">
        <p14:creationId xmlns:p14="http://schemas.microsoft.com/office/powerpoint/2010/main" val="11217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8" y="717677"/>
            <a:ext cx="9244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123857"/>
            <a:ext cx="90705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sideband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switching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9850 Hz &amp; 10150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expressed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9850t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1) +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rewritten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2A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10000t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represented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fsw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3xfo.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150 Hz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 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actual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order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(300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injection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inverter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9" y="1949309"/>
            <a:ext cx="3309257" cy="6574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3" y="4002470"/>
            <a:ext cx="3528533" cy="21964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208564" y="3709181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10922" y="3555292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5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16825</TotalTime>
  <Words>2508</Words>
  <Application>Microsoft Office PowerPoint</Application>
  <PresentationFormat>On-screen Show (4:3)</PresentationFormat>
  <Paragraphs>530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633</cp:revision>
  <dcterms:created xsi:type="dcterms:W3CDTF">2017-10-01T19:36:44Z</dcterms:created>
  <dcterms:modified xsi:type="dcterms:W3CDTF">2019-11-02T14:27:31Z</dcterms:modified>
</cp:coreProperties>
</file>