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66" r:id="rId3"/>
    <p:sldId id="360" r:id="rId4"/>
    <p:sldId id="312" r:id="rId5"/>
    <p:sldId id="368" r:id="rId6"/>
    <p:sldId id="361" r:id="rId7"/>
    <p:sldId id="370" r:id="rId8"/>
    <p:sldId id="371" r:id="rId9"/>
    <p:sldId id="372" r:id="rId10"/>
    <p:sldId id="362" r:id="rId11"/>
    <p:sldId id="373" r:id="rId12"/>
    <p:sldId id="363" r:id="rId13"/>
    <p:sldId id="364" r:id="rId14"/>
    <p:sldId id="365" r:id="rId15"/>
    <p:sldId id="367" r:id="rId16"/>
    <p:sldId id="366" r:id="rId17"/>
    <p:sldId id="374" r:id="rId18"/>
    <p:sldId id="376" r:id="rId19"/>
    <p:sldId id="377" r:id="rId20"/>
    <p:sldId id="378" r:id="rId21"/>
    <p:sldId id="379" r:id="rId22"/>
    <p:sldId id="382" r:id="rId23"/>
    <p:sldId id="381" r:id="rId24"/>
    <p:sldId id="383" r:id="rId25"/>
    <p:sldId id="384" r:id="rId26"/>
    <p:sldId id="380" r:id="rId27"/>
    <p:sldId id="385" r:id="rId28"/>
    <p:sldId id="386" r:id="rId29"/>
    <p:sldId id="388" r:id="rId30"/>
    <p:sldId id="389" r:id="rId31"/>
    <p:sldId id="387" r:id="rId32"/>
    <p:sldId id="390" r:id="rId33"/>
    <p:sldId id="393" r:id="rId34"/>
    <p:sldId id="394" r:id="rId35"/>
    <p:sldId id="391" r:id="rId36"/>
    <p:sldId id="392" r:id="rId37"/>
    <p:sldId id="375" r:id="rId38"/>
    <p:sldId id="35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5BB"/>
    <a:srgbClr val="72A2B3"/>
    <a:srgbClr val="87878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76678" autoAdjust="0"/>
  </p:normalViewPr>
  <p:slideViewPr>
    <p:cSldViewPr snapToGrid="0" snapToObjects="1">
      <p:cViewPr varScale="1">
        <p:scale>
          <a:sx n="117" d="100"/>
          <a:sy n="117" d="100"/>
        </p:scale>
        <p:origin x="11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5E0B0-ECA4-4AD9-955D-C242674DFFEA}" type="datetimeFigureOut">
              <a:rPr lang="en-US" smtClean="0"/>
              <a:t>11/4/2019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DD5C9-B5A2-47F1-BC40-0D7BD2C50D7F}" type="slidenum">
              <a:rPr lang="en-US" smtClean="0"/>
              <a:t>‹#›</a:t>
            </a:fld>
            <a:endParaRPr lang="en-US"/>
          </a:p>
        </p:txBody>
      </p:sp>
    </p:spTree>
    <p:extLst>
      <p:ext uri="{BB962C8B-B14F-4D97-AF65-F5344CB8AC3E}">
        <p14:creationId xmlns:p14="http://schemas.microsoft.com/office/powerpoint/2010/main" val="354931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a:t>
            </a:fld>
            <a:endParaRPr lang="en-US"/>
          </a:p>
        </p:txBody>
      </p:sp>
    </p:spTree>
    <p:extLst>
      <p:ext uri="{BB962C8B-B14F-4D97-AF65-F5344CB8AC3E}">
        <p14:creationId xmlns:p14="http://schemas.microsoft.com/office/powerpoint/2010/main" val="234250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11</a:t>
            </a:fld>
            <a:endParaRPr lang="en-US"/>
          </a:p>
        </p:txBody>
      </p:sp>
    </p:spTree>
    <p:extLst>
      <p:ext uri="{BB962C8B-B14F-4D97-AF65-F5344CB8AC3E}">
        <p14:creationId xmlns:p14="http://schemas.microsoft.com/office/powerpoint/2010/main" val="222432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12</a:t>
            </a:fld>
            <a:endParaRPr lang="en-US"/>
          </a:p>
        </p:txBody>
      </p:sp>
    </p:spTree>
    <p:extLst>
      <p:ext uri="{BB962C8B-B14F-4D97-AF65-F5344CB8AC3E}">
        <p14:creationId xmlns:p14="http://schemas.microsoft.com/office/powerpoint/2010/main" val="1702483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13</a:t>
            </a:fld>
            <a:endParaRPr lang="en-US"/>
          </a:p>
        </p:txBody>
      </p:sp>
    </p:spTree>
    <p:extLst>
      <p:ext uri="{BB962C8B-B14F-4D97-AF65-F5344CB8AC3E}">
        <p14:creationId xmlns:p14="http://schemas.microsoft.com/office/powerpoint/2010/main" val="269826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14</a:t>
            </a:fld>
            <a:endParaRPr lang="en-US"/>
          </a:p>
        </p:txBody>
      </p:sp>
    </p:spTree>
    <p:extLst>
      <p:ext uri="{BB962C8B-B14F-4D97-AF65-F5344CB8AC3E}">
        <p14:creationId xmlns:p14="http://schemas.microsoft.com/office/powerpoint/2010/main" val="401650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15</a:t>
            </a:fld>
            <a:endParaRPr lang="en-US"/>
          </a:p>
        </p:txBody>
      </p:sp>
    </p:spTree>
    <p:extLst>
      <p:ext uri="{BB962C8B-B14F-4D97-AF65-F5344CB8AC3E}">
        <p14:creationId xmlns:p14="http://schemas.microsoft.com/office/powerpoint/2010/main" val="321420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16</a:t>
            </a:fld>
            <a:endParaRPr lang="en-US"/>
          </a:p>
        </p:txBody>
      </p:sp>
    </p:spTree>
    <p:extLst>
      <p:ext uri="{BB962C8B-B14F-4D97-AF65-F5344CB8AC3E}">
        <p14:creationId xmlns:p14="http://schemas.microsoft.com/office/powerpoint/2010/main" val="17882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17</a:t>
            </a:fld>
            <a:endParaRPr lang="en-US"/>
          </a:p>
        </p:txBody>
      </p:sp>
    </p:spTree>
    <p:extLst>
      <p:ext uri="{BB962C8B-B14F-4D97-AF65-F5344CB8AC3E}">
        <p14:creationId xmlns:p14="http://schemas.microsoft.com/office/powerpoint/2010/main" val="414097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18</a:t>
            </a:fld>
            <a:endParaRPr lang="en-US"/>
          </a:p>
        </p:txBody>
      </p:sp>
    </p:spTree>
    <p:extLst>
      <p:ext uri="{BB962C8B-B14F-4D97-AF65-F5344CB8AC3E}">
        <p14:creationId xmlns:p14="http://schemas.microsoft.com/office/powerpoint/2010/main" val="480861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19</a:t>
            </a:fld>
            <a:endParaRPr lang="en-US"/>
          </a:p>
        </p:txBody>
      </p:sp>
    </p:spTree>
    <p:extLst>
      <p:ext uri="{BB962C8B-B14F-4D97-AF65-F5344CB8AC3E}">
        <p14:creationId xmlns:p14="http://schemas.microsoft.com/office/powerpoint/2010/main" val="2236593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20</a:t>
            </a:fld>
            <a:endParaRPr lang="en-US"/>
          </a:p>
        </p:txBody>
      </p:sp>
    </p:spTree>
    <p:extLst>
      <p:ext uri="{BB962C8B-B14F-4D97-AF65-F5344CB8AC3E}">
        <p14:creationId xmlns:p14="http://schemas.microsoft.com/office/powerpoint/2010/main" val="381393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a:t>
            </a:fld>
            <a:endParaRPr lang="en-US"/>
          </a:p>
        </p:txBody>
      </p:sp>
    </p:spTree>
    <p:extLst>
      <p:ext uri="{BB962C8B-B14F-4D97-AF65-F5344CB8AC3E}">
        <p14:creationId xmlns:p14="http://schemas.microsoft.com/office/powerpoint/2010/main" val="2764189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21</a:t>
            </a:fld>
            <a:endParaRPr lang="en-US"/>
          </a:p>
        </p:txBody>
      </p:sp>
    </p:spTree>
    <p:extLst>
      <p:ext uri="{BB962C8B-B14F-4D97-AF65-F5344CB8AC3E}">
        <p14:creationId xmlns:p14="http://schemas.microsoft.com/office/powerpoint/2010/main" val="376739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22</a:t>
            </a:fld>
            <a:endParaRPr lang="en-US"/>
          </a:p>
        </p:txBody>
      </p:sp>
    </p:spTree>
    <p:extLst>
      <p:ext uri="{BB962C8B-B14F-4D97-AF65-F5344CB8AC3E}">
        <p14:creationId xmlns:p14="http://schemas.microsoft.com/office/powerpoint/2010/main" val="1614509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23</a:t>
            </a:fld>
            <a:endParaRPr lang="en-US"/>
          </a:p>
        </p:txBody>
      </p:sp>
    </p:spTree>
    <p:extLst>
      <p:ext uri="{BB962C8B-B14F-4D97-AF65-F5344CB8AC3E}">
        <p14:creationId xmlns:p14="http://schemas.microsoft.com/office/powerpoint/2010/main" val="1843065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24</a:t>
            </a:fld>
            <a:endParaRPr lang="en-US"/>
          </a:p>
        </p:txBody>
      </p:sp>
    </p:spTree>
    <p:extLst>
      <p:ext uri="{BB962C8B-B14F-4D97-AF65-F5344CB8AC3E}">
        <p14:creationId xmlns:p14="http://schemas.microsoft.com/office/powerpoint/2010/main" val="385951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25</a:t>
            </a:fld>
            <a:endParaRPr lang="en-US"/>
          </a:p>
        </p:txBody>
      </p:sp>
    </p:spTree>
    <p:extLst>
      <p:ext uri="{BB962C8B-B14F-4D97-AF65-F5344CB8AC3E}">
        <p14:creationId xmlns:p14="http://schemas.microsoft.com/office/powerpoint/2010/main" val="56575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26</a:t>
            </a:fld>
            <a:endParaRPr lang="en-US"/>
          </a:p>
        </p:txBody>
      </p:sp>
    </p:spTree>
    <p:extLst>
      <p:ext uri="{BB962C8B-B14F-4D97-AF65-F5344CB8AC3E}">
        <p14:creationId xmlns:p14="http://schemas.microsoft.com/office/powerpoint/2010/main" val="2085007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27</a:t>
            </a:fld>
            <a:endParaRPr lang="en-US"/>
          </a:p>
        </p:txBody>
      </p:sp>
    </p:spTree>
    <p:extLst>
      <p:ext uri="{BB962C8B-B14F-4D97-AF65-F5344CB8AC3E}">
        <p14:creationId xmlns:p14="http://schemas.microsoft.com/office/powerpoint/2010/main" val="705801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28</a:t>
            </a:fld>
            <a:endParaRPr lang="en-US"/>
          </a:p>
        </p:txBody>
      </p:sp>
    </p:spTree>
    <p:extLst>
      <p:ext uri="{BB962C8B-B14F-4D97-AF65-F5344CB8AC3E}">
        <p14:creationId xmlns:p14="http://schemas.microsoft.com/office/powerpoint/2010/main" val="487388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29</a:t>
            </a:fld>
            <a:endParaRPr lang="en-US"/>
          </a:p>
        </p:txBody>
      </p:sp>
    </p:spTree>
    <p:extLst>
      <p:ext uri="{BB962C8B-B14F-4D97-AF65-F5344CB8AC3E}">
        <p14:creationId xmlns:p14="http://schemas.microsoft.com/office/powerpoint/2010/main" val="2336896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30</a:t>
            </a:fld>
            <a:endParaRPr lang="en-US"/>
          </a:p>
        </p:txBody>
      </p:sp>
    </p:spTree>
    <p:extLst>
      <p:ext uri="{BB962C8B-B14F-4D97-AF65-F5344CB8AC3E}">
        <p14:creationId xmlns:p14="http://schemas.microsoft.com/office/powerpoint/2010/main" val="206373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4</a:t>
            </a:fld>
            <a:endParaRPr lang="en-US"/>
          </a:p>
        </p:txBody>
      </p:sp>
    </p:spTree>
    <p:extLst>
      <p:ext uri="{BB962C8B-B14F-4D97-AF65-F5344CB8AC3E}">
        <p14:creationId xmlns:p14="http://schemas.microsoft.com/office/powerpoint/2010/main" val="792925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31</a:t>
            </a:fld>
            <a:endParaRPr lang="en-US"/>
          </a:p>
        </p:txBody>
      </p:sp>
    </p:spTree>
    <p:extLst>
      <p:ext uri="{BB962C8B-B14F-4D97-AF65-F5344CB8AC3E}">
        <p14:creationId xmlns:p14="http://schemas.microsoft.com/office/powerpoint/2010/main" val="701063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32</a:t>
            </a:fld>
            <a:endParaRPr lang="en-US"/>
          </a:p>
        </p:txBody>
      </p:sp>
    </p:spTree>
    <p:extLst>
      <p:ext uri="{BB962C8B-B14F-4D97-AF65-F5344CB8AC3E}">
        <p14:creationId xmlns:p14="http://schemas.microsoft.com/office/powerpoint/2010/main" val="3350932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33</a:t>
            </a:fld>
            <a:endParaRPr lang="en-US"/>
          </a:p>
        </p:txBody>
      </p:sp>
    </p:spTree>
    <p:extLst>
      <p:ext uri="{BB962C8B-B14F-4D97-AF65-F5344CB8AC3E}">
        <p14:creationId xmlns:p14="http://schemas.microsoft.com/office/powerpoint/2010/main" val="306911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34</a:t>
            </a:fld>
            <a:endParaRPr lang="en-US"/>
          </a:p>
        </p:txBody>
      </p:sp>
    </p:spTree>
    <p:extLst>
      <p:ext uri="{BB962C8B-B14F-4D97-AF65-F5344CB8AC3E}">
        <p14:creationId xmlns:p14="http://schemas.microsoft.com/office/powerpoint/2010/main" val="3146569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35</a:t>
            </a:fld>
            <a:endParaRPr lang="en-US"/>
          </a:p>
        </p:txBody>
      </p:sp>
    </p:spTree>
    <p:extLst>
      <p:ext uri="{BB962C8B-B14F-4D97-AF65-F5344CB8AC3E}">
        <p14:creationId xmlns:p14="http://schemas.microsoft.com/office/powerpoint/2010/main" val="1163210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36</a:t>
            </a:fld>
            <a:endParaRPr lang="en-US"/>
          </a:p>
        </p:txBody>
      </p:sp>
    </p:spTree>
    <p:extLst>
      <p:ext uri="{BB962C8B-B14F-4D97-AF65-F5344CB8AC3E}">
        <p14:creationId xmlns:p14="http://schemas.microsoft.com/office/powerpoint/2010/main" val="3895013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37</a:t>
            </a:fld>
            <a:endParaRPr lang="en-US"/>
          </a:p>
        </p:txBody>
      </p:sp>
    </p:spTree>
    <p:extLst>
      <p:ext uri="{BB962C8B-B14F-4D97-AF65-F5344CB8AC3E}">
        <p14:creationId xmlns:p14="http://schemas.microsoft.com/office/powerpoint/2010/main" val="2536577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38</a:t>
            </a:fld>
            <a:endParaRPr lang="en-US"/>
          </a:p>
        </p:txBody>
      </p:sp>
    </p:spTree>
    <p:extLst>
      <p:ext uri="{BB962C8B-B14F-4D97-AF65-F5344CB8AC3E}">
        <p14:creationId xmlns:p14="http://schemas.microsoft.com/office/powerpoint/2010/main" val="134937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5</a:t>
            </a:fld>
            <a:endParaRPr lang="en-US"/>
          </a:p>
        </p:txBody>
      </p:sp>
    </p:spTree>
    <p:extLst>
      <p:ext uri="{BB962C8B-B14F-4D97-AF65-F5344CB8AC3E}">
        <p14:creationId xmlns:p14="http://schemas.microsoft.com/office/powerpoint/2010/main" val="37184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6</a:t>
            </a:fld>
            <a:endParaRPr lang="en-US"/>
          </a:p>
        </p:txBody>
      </p:sp>
    </p:spTree>
    <p:extLst>
      <p:ext uri="{BB962C8B-B14F-4D97-AF65-F5344CB8AC3E}">
        <p14:creationId xmlns:p14="http://schemas.microsoft.com/office/powerpoint/2010/main" val="257872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7</a:t>
            </a:fld>
            <a:endParaRPr lang="en-US"/>
          </a:p>
        </p:txBody>
      </p:sp>
    </p:spTree>
    <p:extLst>
      <p:ext uri="{BB962C8B-B14F-4D97-AF65-F5344CB8AC3E}">
        <p14:creationId xmlns:p14="http://schemas.microsoft.com/office/powerpoint/2010/main" val="2305597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8</a:t>
            </a:fld>
            <a:endParaRPr lang="en-US"/>
          </a:p>
        </p:txBody>
      </p:sp>
    </p:spTree>
    <p:extLst>
      <p:ext uri="{BB962C8B-B14F-4D97-AF65-F5344CB8AC3E}">
        <p14:creationId xmlns:p14="http://schemas.microsoft.com/office/powerpoint/2010/main" val="217668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9</a:t>
            </a:fld>
            <a:endParaRPr lang="en-US"/>
          </a:p>
        </p:txBody>
      </p:sp>
    </p:spTree>
    <p:extLst>
      <p:ext uri="{BB962C8B-B14F-4D97-AF65-F5344CB8AC3E}">
        <p14:creationId xmlns:p14="http://schemas.microsoft.com/office/powerpoint/2010/main" val="337869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10</a:t>
            </a:fld>
            <a:endParaRPr lang="en-US"/>
          </a:p>
        </p:txBody>
      </p:sp>
    </p:spTree>
    <p:extLst>
      <p:ext uri="{BB962C8B-B14F-4D97-AF65-F5344CB8AC3E}">
        <p14:creationId xmlns:p14="http://schemas.microsoft.com/office/powerpoint/2010/main" val="75503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594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5355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422977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81632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5856A2-34A9-1A42-B494-55A3DF12C1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26791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856A2-34A9-1A42-B494-55A3DF12C1B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84145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856A2-34A9-1A42-B494-55A3DF12C1BD}"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1041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5856A2-34A9-1A42-B494-55A3DF12C1BD}"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2897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856A2-34A9-1A42-B494-55A3DF12C1BD}"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12266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25784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51896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856A2-34A9-1A42-B494-55A3DF12C1BD}" type="datetimeFigureOut">
              <a:rPr lang="en-US" smtClean="0"/>
              <a:t>11/4/2019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C5876-DC07-C348-A093-13BCE93C445E}" type="slidenum">
              <a:rPr lang="en-US" smtClean="0"/>
              <a:t>‹#›</a:t>
            </a:fld>
            <a:endParaRPr lang="en-US"/>
          </a:p>
        </p:txBody>
      </p:sp>
    </p:spTree>
    <p:extLst>
      <p:ext uri="{BB962C8B-B14F-4D97-AF65-F5344CB8AC3E}">
        <p14:creationId xmlns:p14="http://schemas.microsoft.com/office/powerpoint/2010/main" val="827938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gur@earsis.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mugur@earsi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gurm\Desktop\gitthub\IMMD\GRW2017\Metu5.png"/>
          <p:cNvPicPr/>
          <p:nvPr/>
        </p:nvPicPr>
        <p:blipFill rotWithShape="1">
          <a:blip r:embed="rId2" cstate="print">
            <a:extLst>
              <a:ext uri="{28A0092B-C50C-407E-A947-70E740481C1C}">
                <a14:useLocalDpi xmlns:a14="http://schemas.microsoft.com/office/drawing/2010/main" val="0"/>
              </a:ext>
            </a:extLst>
          </a:blip>
          <a:srcRect l="14652" t="39667" r="15041" b="41051"/>
          <a:stretch/>
        </p:blipFill>
        <p:spPr bwMode="auto">
          <a:xfrm>
            <a:off x="2869299" y="5828278"/>
            <a:ext cx="3427172" cy="760096"/>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0" y="796463"/>
            <a:ext cx="9144000" cy="1938992"/>
          </a:xfrm>
          <a:prstGeom prst="rect">
            <a:avLst/>
          </a:prstGeom>
        </p:spPr>
        <p:txBody>
          <a:bodyPr wrap="square">
            <a:spAutoFit/>
          </a:bodyPr>
          <a:lstStyle/>
          <a:p>
            <a:pPr algn="ctr"/>
            <a:r>
              <a:rPr lang="tr-TR" sz="4000" b="1" dirty="0" smtClean="0">
                <a:solidFill>
                  <a:schemeClr val="accent1">
                    <a:lumMod val="50000"/>
                  </a:schemeClr>
                </a:solidFill>
                <a:cs typeface="Arial" panose="020B0604020202020204" pitchFamily="34" charset="0"/>
              </a:rPr>
              <a:t>Complete </a:t>
            </a:r>
            <a:r>
              <a:rPr lang="tr-TR" sz="4000" b="1" dirty="0" err="1" smtClean="0">
                <a:solidFill>
                  <a:schemeClr val="accent1">
                    <a:lumMod val="50000"/>
                  </a:schemeClr>
                </a:solidFill>
                <a:cs typeface="Arial" panose="020B0604020202020204" pitchFamily="34" charset="0"/>
              </a:rPr>
              <a:t>System</a:t>
            </a:r>
            <a:r>
              <a:rPr lang="tr-TR" sz="4000" b="1" dirty="0" smtClean="0">
                <a:solidFill>
                  <a:schemeClr val="accent1">
                    <a:lumMod val="50000"/>
                  </a:schemeClr>
                </a:solidFill>
                <a:cs typeface="Arial" panose="020B0604020202020204" pitchFamily="34" charset="0"/>
              </a:rPr>
              <a:t> </a:t>
            </a:r>
            <a:r>
              <a:rPr lang="tr-TR" sz="4000" b="1" dirty="0" err="1" smtClean="0">
                <a:solidFill>
                  <a:schemeClr val="accent1">
                    <a:lumMod val="50000"/>
                  </a:schemeClr>
                </a:solidFill>
                <a:cs typeface="Arial" panose="020B0604020202020204" pitchFamily="34" charset="0"/>
              </a:rPr>
              <a:t>Modeling</a:t>
            </a:r>
            <a:endParaRPr lang="tr-TR" sz="4000" b="1" dirty="0">
              <a:solidFill>
                <a:schemeClr val="accent1">
                  <a:lumMod val="50000"/>
                </a:schemeClr>
              </a:solidFill>
              <a:cs typeface="Arial" panose="020B0604020202020204" pitchFamily="34" charset="0"/>
            </a:endParaRPr>
          </a:p>
          <a:p>
            <a:pPr algn="ctr"/>
            <a:r>
              <a:rPr lang="tr-TR" sz="4000" b="1" dirty="0" err="1">
                <a:solidFill>
                  <a:schemeClr val="accent1">
                    <a:lumMod val="50000"/>
                  </a:schemeClr>
                </a:solidFill>
                <a:cs typeface="Arial" panose="020B0604020202020204" pitchFamily="34" charset="0"/>
              </a:rPr>
              <a:t>f</a:t>
            </a:r>
            <a:r>
              <a:rPr lang="tr-TR" sz="4000" b="1" dirty="0" err="1" smtClean="0">
                <a:solidFill>
                  <a:schemeClr val="accent1">
                    <a:lumMod val="50000"/>
                  </a:schemeClr>
                </a:solidFill>
                <a:cs typeface="Arial" panose="020B0604020202020204" pitchFamily="34" charset="0"/>
              </a:rPr>
              <a:t>or</a:t>
            </a:r>
            <a:endParaRPr lang="tr-TR" sz="4000" b="1" dirty="0" smtClean="0">
              <a:solidFill>
                <a:schemeClr val="accent1">
                  <a:lumMod val="50000"/>
                </a:schemeClr>
              </a:solidFill>
              <a:cs typeface="Arial" panose="020B0604020202020204" pitchFamily="34" charset="0"/>
            </a:endParaRPr>
          </a:p>
          <a:p>
            <a:pPr algn="ctr"/>
            <a:r>
              <a:rPr lang="tr-TR" sz="4000" b="1" dirty="0" smtClean="0">
                <a:solidFill>
                  <a:schemeClr val="accent1">
                    <a:lumMod val="50000"/>
                  </a:schemeClr>
                </a:solidFill>
                <a:cs typeface="Arial" panose="020B0604020202020204" pitchFamily="34" charset="0"/>
              </a:rPr>
              <a:t>Integrated Modular Motor Drive</a:t>
            </a:r>
            <a:endParaRPr lang="en-US" sz="4000" b="1" dirty="0">
              <a:solidFill>
                <a:schemeClr val="accent1">
                  <a:lumMod val="50000"/>
                </a:schemeClr>
              </a:solidFill>
              <a:cs typeface="Arial" panose="020B0604020202020204" pitchFamily="34" charset="0"/>
            </a:endParaRPr>
          </a:p>
        </p:txBody>
      </p:sp>
      <p:sp>
        <p:nvSpPr>
          <p:cNvPr id="8" name="Rectangle 7"/>
          <p:cNvSpPr/>
          <p:nvPr/>
        </p:nvSpPr>
        <p:spPr>
          <a:xfrm>
            <a:off x="478971" y="3726873"/>
            <a:ext cx="8207829" cy="1631216"/>
          </a:xfrm>
          <a:prstGeom prst="rect">
            <a:avLst/>
          </a:prstGeom>
        </p:spPr>
        <p:txBody>
          <a:bodyPr wrap="square">
            <a:spAutoFit/>
          </a:bodyPr>
          <a:lstStyle/>
          <a:p>
            <a:pPr algn="ctr"/>
            <a:r>
              <a:rPr lang="tr-TR" sz="3400" b="1" dirty="0" smtClean="0">
                <a:solidFill>
                  <a:schemeClr val="tx1">
                    <a:lumMod val="85000"/>
                    <a:lumOff val="15000"/>
                  </a:schemeClr>
                </a:solidFill>
                <a:cs typeface="Arial" panose="020B0604020202020204" pitchFamily="34" charset="0"/>
              </a:rPr>
              <a:t>Mesut Uğur</a:t>
            </a:r>
          </a:p>
          <a:p>
            <a:pPr algn="ctr"/>
            <a:endParaRPr lang="tr-TR" sz="2200" b="1" dirty="0" smtClean="0">
              <a:solidFill>
                <a:schemeClr val="bg2">
                  <a:lumMod val="50000"/>
                </a:schemeClr>
              </a:solidFill>
              <a:cs typeface="Arial" panose="020B0604020202020204" pitchFamily="34" charset="0"/>
            </a:endParaRPr>
          </a:p>
          <a:p>
            <a:pPr algn="ctr"/>
            <a:r>
              <a:rPr lang="tr-TR" sz="2200" b="1" dirty="0" smtClean="0">
                <a:solidFill>
                  <a:schemeClr val="bg2">
                    <a:lumMod val="50000"/>
                  </a:schemeClr>
                </a:solidFill>
                <a:cs typeface="Arial" panose="020B0604020202020204" pitchFamily="34" charset="0"/>
              </a:rPr>
              <a:t>14/10/2019</a:t>
            </a:r>
          </a:p>
          <a:p>
            <a:pPr algn="ctr"/>
            <a:r>
              <a:rPr lang="tr-TR" sz="2200" b="1" i="1" dirty="0" smtClean="0">
                <a:solidFill>
                  <a:schemeClr val="bg2">
                    <a:lumMod val="50000"/>
                  </a:schemeClr>
                </a:solidFill>
                <a:cs typeface="Arial" panose="020B0604020202020204" pitchFamily="34" charset="0"/>
                <a:hlinkClick r:id="rId3"/>
              </a:rPr>
              <a:t>m</a:t>
            </a:r>
            <a:r>
              <a:rPr lang="en-US" sz="2200" b="1" i="1" dirty="0" err="1" smtClean="0">
                <a:solidFill>
                  <a:schemeClr val="bg2">
                    <a:lumMod val="50000"/>
                  </a:schemeClr>
                </a:solidFill>
                <a:cs typeface="Arial" panose="020B0604020202020204" pitchFamily="34" charset="0"/>
                <a:hlinkClick r:id="rId3"/>
              </a:rPr>
              <a:t>esut.ugur</a:t>
            </a:r>
            <a:r>
              <a:rPr lang="tr-TR" sz="2200" b="1" i="1" dirty="0" smtClean="0">
                <a:solidFill>
                  <a:schemeClr val="bg2">
                    <a:lumMod val="50000"/>
                  </a:schemeClr>
                </a:solidFill>
                <a:cs typeface="Arial" panose="020B0604020202020204" pitchFamily="34" charset="0"/>
                <a:hlinkClick r:id="rId3"/>
              </a:rPr>
              <a:t>@</a:t>
            </a:r>
            <a:r>
              <a:rPr lang="en-US" sz="2200" b="1" i="1" dirty="0" smtClean="0">
                <a:solidFill>
                  <a:schemeClr val="bg2">
                    <a:lumMod val="50000"/>
                  </a:schemeClr>
                </a:solidFill>
                <a:cs typeface="Arial" panose="020B0604020202020204" pitchFamily="34" charset="0"/>
                <a:hlinkClick r:id="rId3"/>
              </a:rPr>
              <a:t>metu.edu.tr</a:t>
            </a:r>
            <a:endParaRPr lang="en-US" sz="2200" i="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075280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3529751" y="778607"/>
            <a:ext cx="5508113" cy="2308324"/>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directly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injected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Icap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well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almost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their</a:t>
            </a:r>
            <a:r>
              <a:rPr lang="tr-TR" dirty="0" smtClean="0">
                <a:solidFill>
                  <a:srgbClr val="002060"/>
                </a:solidFill>
                <a:cs typeface="Arial" panose="020B0604020202020204" pitchFamily="34" charset="0"/>
              </a:rPr>
              <a:t> presence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also</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directly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reflected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Magnitudes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determined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capacitance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Of </a:t>
            </a:r>
            <a:r>
              <a:rPr lang="tr-TR" dirty="0" err="1" smtClean="0">
                <a:solidFill>
                  <a:srgbClr val="002060"/>
                </a:solidFill>
                <a:cs typeface="Arial" panose="020B0604020202020204" pitchFamily="34" charset="0"/>
              </a:rPr>
              <a:t>course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change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which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important</a:t>
            </a:r>
            <a:r>
              <a:rPr lang="tr-TR" dirty="0" smtClean="0">
                <a:solidFill>
                  <a:srgbClr val="002060"/>
                </a:solidFill>
                <a:cs typeface="Arial" panose="020B0604020202020204" pitchFamily="34" charset="0"/>
              </a:rPr>
              <a:t> in </a:t>
            </a:r>
            <a:r>
              <a:rPr lang="tr-TR" b="1" dirty="0" smtClean="0">
                <a:solidFill>
                  <a:srgbClr val="002060"/>
                </a:solidFill>
                <a:cs typeface="Arial" panose="020B0604020202020204" pitchFamily="34" charset="0"/>
              </a:rPr>
              <a:t>interleaving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studies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phenomenon</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seen</a:t>
            </a:r>
            <a:r>
              <a:rPr lang="tr-TR" dirty="0" smtClean="0">
                <a:solidFill>
                  <a:srgbClr val="002060"/>
                </a:solidFill>
                <a:cs typeface="Arial" panose="020B0604020202020204" pitchFamily="34" charset="0"/>
              </a:rPr>
              <a:t> here.</a:t>
            </a:r>
          </a:p>
        </p:txBody>
      </p:sp>
      <p:pic>
        <p:nvPicPr>
          <p:cNvPr id="13" name="Picture 12"/>
          <p:cNvPicPr>
            <a:picLocks noChangeAspect="1"/>
          </p:cNvPicPr>
          <p:nvPr/>
        </p:nvPicPr>
        <p:blipFill>
          <a:blip r:embed="rId3"/>
          <a:stretch>
            <a:fillRect/>
          </a:stretch>
        </p:blipFill>
        <p:spPr>
          <a:xfrm>
            <a:off x="0" y="938329"/>
            <a:ext cx="3424255" cy="2666787"/>
          </a:xfrm>
          <a:prstGeom prst="rect">
            <a:avLst/>
          </a:prstGeom>
        </p:spPr>
      </p:pic>
      <p:sp>
        <p:nvSpPr>
          <p:cNvPr id="14" name="Rectangle 13"/>
          <p:cNvSpPr/>
          <p:nvPr/>
        </p:nvSpPr>
        <p:spPr>
          <a:xfrm>
            <a:off x="107820" y="578552"/>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V</a:t>
            </a:r>
            <a:r>
              <a:rPr lang="tr-TR" sz="2000" dirty="0" smtClean="0">
                <a:solidFill>
                  <a:srgbClr val="002060"/>
                </a:solidFill>
                <a:cs typeface="Arial" panose="020B0604020202020204" pitchFamily="34" charset="0"/>
              </a:rPr>
              <a:t>dc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pic>
        <p:nvPicPr>
          <p:cNvPr id="16" name="Picture 15"/>
          <p:cNvPicPr>
            <a:picLocks noChangeAspect="1"/>
          </p:cNvPicPr>
          <p:nvPr/>
        </p:nvPicPr>
        <p:blipFill>
          <a:blip r:embed="rId4"/>
          <a:stretch>
            <a:fillRect/>
          </a:stretch>
        </p:blipFill>
        <p:spPr>
          <a:xfrm>
            <a:off x="107820" y="3805364"/>
            <a:ext cx="3926988" cy="2472971"/>
          </a:xfrm>
          <a:prstGeom prst="rect">
            <a:avLst/>
          </a:prstGeom>
        </p:spPr>
      </p:pic>
      <p:cxnSp>
        <p:nvCxnSpPr>
          <p:cNvPr id="18" name="Straight Arrow Connector 17"/>
          <p:cNvCxnSpPr>
            <a:endCxn id="19" idx="1"/>
          </p:cNvCxnSpPr>
          <p:nvPr/>
        </p:nvCxnSpPr>
        <p:spPr>
          <a:xfrm flipV="1">
            <a:off x="3457091" y="4169212"/>
            <a:ext cx="1102358" cy="46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9449" y="4015323"/>
            <a:ext cx="3714570" cy="307777"/>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Envelope</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70536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3002216" y="4538888"/>
            <a:ext cx="6084634" cy="2031325"/>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Here, a </a:t>
            </a:r>
            <a:r>
              <a:rPr lang="tr-TR" b="1" dirty="0" smtClean="0">
                <a:solidFill>
                  <a:srgbClr val="002060"/>
                </a:solidFill>
                <a:cs typeface="Arial" panose="020B0604020202020204" pitchFamily="34" charset="0"/>
              </a:rPr>
              <a:t>150Hz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 </a:t>
            </a:r>
            <a:r>
              <a:rPr lang="tr-TR" b="1" dirty="0" smtClean="0">
                <a:solidFill>
                  <a:srgbClr val="002060"/>
                </a:solidFill>
                <a:cs typeface="Arial" panose="020B0604020202020204" pitchFamily="34" charset="0"/>
              </a:rPr>
              <a:t>10000Hz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multiplied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above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content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left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9850Hz</a:t>
            </a:r>
            <a:r>
              <a:rPr lang="tr-TR" dirty="0" smtClean="0">
                <a:solidFill>
                  <a:srgbClr val="002060"/>
                </a:solidFill>
                <a:cs typeface="Arial" panose="020B0604020202020204" pitchFamily="34" charset="0"/>
              </a:rPr>
              <a:t> &amp; </a:t>
            </a:r>
            <a:r>
              <a:rPr lang="tr-TR" b="1" dirty="0" smtClean="0">
                <a:solidFill>
                  <a:srgbClr val="002060"/>
                </a:solidFill>
                <a:cs typeface="Arial" panose="020B0604020202020204" pitchFamily="34" charset="0"/>
              </a:rPr>
              <a:t>1150Hz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dominant.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Actually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reverse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what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bulky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size </a:t>
            </a:r>
            <a:r>
              <a:rPr lang="tr-TR" b="1" dirty="0" err="1" smtClean="0">
                <a:solidFill>
                  <a:srgbClr val="002060"/>
                </a:solidFill>
                <a:cs typeface="Arial" panose="020B0604020202020204" pitchFamily="34" charset="0"/>
              </a:rPr>
              <a:t>reduction</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future</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p>
        </p:txBody>
      </p:sp>
      <p:sp>
        <p:nvSpPr>
          <p:cNvPr id="14" name="Rectangle 13"/>
          <p:cNvSpPr/>
          <p:nvPr/>
        </p:nvSpPr>
        <p:spPr>
          <a:xfrm>
            <a:off x="107820" y="578552"/>
            <a:ext cx="8685116"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More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about</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envelope</a:t>
            </a:r>
            <a:endParaRPr lang="tr-TR" sz="2000"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72018" y="973183"/>
            <a:ext cx="6421732" cy="3433040"/>
          </a:xfrm>
          <a:prstGeom prst="rect">
            <a:avLst/>
          </a:prstGeom>
        </p:spPr>
      </p:pic>
      <p:cxnSp>
        <p:nvCxnSpPr>
          <p:cNvPr id="4" name="Straight Connector 3"/>
          <p:cNvCxnSpPr/>
          <p:nvPr/>
        </p:nvCxnSpPr>
        <p:spPr>
          <a:xfrm>
            <a:off x="6934140" y="2122715"/>
            <a:ext cx="7021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07819" y="4411701"/>
            <a:ext cx="2894397" cy="2291177"/>
          </a:xfrm>
          <a:prstGeom prst="rect">
            <a:avLst/>
          </a:prstGeom>
        </p:spPr>
      </p:pic>
    </p:spTree>
    <p:extLst>
      <p:ext uri="{BB962C8B-B14F-4D97-AF65-F5344CB8AC3E}">
        <p14:creationId xmlns:p14="http://schemas.microsoft.com/office/powerpoint/2010/main" val="3525791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82" y="673889"/>
            <a:ext cx="6796089" cy="3167499"/>
          </a:xfrm>
          <a:prstGeom prst="rect">
            <a:avLst/>
          </a:prstGeom>
        </p:spPr>
      </p:pic>
      <p:sp>
        <p:nvSpPr>
          <p:cNvPr id="18" name="Rectangle 17"/>
          <p:cNvSpPr/>
          <p:nvPr/>
        </p:nvSpPr>
        <p:spPr>
          <a:xfrm>
            <a:off x="193846" y="3841388"/>
            <a:ext cx="8721553" cy="2308324"/>
          </a:xfrm>
          <a:prstGeom prst="rect">
            <a:avLst/>
          </a:prstGeom>
        </p:spPr>
        <p:txBody>
          <a:bodyPr wrap="square">
            <a:spAutoFit/>
          </a:bodyPr>
          <a:lstStyle/>
          <a:p>
            <a:pPr marL="285750" indent="-285750">
              <a:buFont typeface="Arial" panose="020B0604020202020204" pitchFamily="34" charset="0"/>
              <a:buChar char="•"/>
            </a:pPr>
            <a:r>
              <a:rPr lang="tr-TR" b="1" dirty="0" smtClean="0">
                <a:solidFill>
                  <a:srgbClr val="002060"/>
                </a:solidFill>
                <a:cs typeface="Arial" panose="020B0604020202020204" pitchFamily="34" charset="0"/>
              </a:rPr>
              <a:t>Inner </a:t>
            </a:r>
            <a:r>
              <a:rPr lang="tr-TR" b="1" dirty="0" err="1" smtClean="0">
                <a:solidFill>
                  <a:srgbClr val="002060"/>
                </a:solidFill>
                <a:cs typeface="Arial" panose="020B0604020202020204" pitchFamily="34" charset="0"/>
              </a:rPr>
              <a:t>power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consists</a:t>
            </a:r>
            <a:r>
              <a:rPr lang="tr-TR"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seramic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handles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switching</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oscillation</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of </a:t>
            </a:r>
            <a:r>
              <a:rPr lang="tr-TR" b="1" dirty="0" smtClean="0">
                <a:solidFill>
                  <a:srgbClr val="002060"/>
                </a:solidFill>
                <a:cs typeface="Arial" panose="020B0604020202020204" pitchFamily="34" charset="0"/>
              </a:rPr>
              <a:t>100MHz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directly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related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device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Vds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breakdown</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out</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scope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Outer </a:t>
            </a:r>
            <a:r>
              <a:rPr lang="tr-TR" b="1" dirty="0" err="1" smtClean="0">
                <a:solidFill>
                  <a:srgbClr val="002060"/>
                </a:solidFill>
                <a:cs typeface="Arial" panose="020B0604020202020204" pitchFamily="34" charset="0"/>
              </a:rPr>
              <a:t>power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consists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film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(5 </a:t>
            </a:r>
            <a:r>
              <a:rPr lang="tr-TR" dirty="0" err="1" smtClean="0">
                <a:solidFill>
                  <a:srgbClr val="002060"/>
                </a:solidFill>
                <a:cs typeface="Arial" panose="020B0604020202020204" pitchFamily="34" charset="0"/>
              </a:rPr>
              <a:t>uF</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loop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switching</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which</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our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interest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commutation</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from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one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belonging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different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our</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single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assumption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fails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 </a:t>
            </a:r>
            <a:r>
              <a:rPr lang="tr-TR" b="1" dirty="0" err="1" smtClean="0">
                <a:solidFill>
                  <a:srgbClr val="002060"/>
                </a:solidFill>
                <a:cs typeface="Arial" panose="020B0604020202020204" pitchFamily="34" charset="0"/>
              </a:rPr>
              <a:t>stray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inductance</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consequently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resulting</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increase</a:t>
            </a:r>
            <a:r>
              <a:rPr lang="tr-TR" dirty="0" smtClean="0">
                <a:solidFill>
                  <a:srgbClr val="002060"/>
                </a:solidFill>
                <a:cs typeface="Arial" panose="020B0604020202020204" pitchFamily="34" charset="0"/>
              </a:rPr>
              <a:t> on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stress</a:t>
            </a:r>
            <a:r>
              <a:rPr lang="tr-TR" dirty="0" smtClean="0">
                <a:solidFill>
                  <a:srgbClr val="002060"/>
                </a:solidFill>
                <a:cs typeface="Arial" panose="020B0604020202020204" pitchFamily="34" charset="0"/>
              </a:rPr>
              <a:t>. </a:t>
            </a:r>
          </a:p>
        </p:txBody>
      </p:sp>
    </p:spTree>
    <p:extLst>
      <p:ext uri="{BB962C8B-B14F-4D97-AF65-F5344CB8AC3E}">
        <p14:creationId xmlns:p14="http://schemas.microsoft.com/office/powerpoint/2010/main" val="357287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663193"/>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design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affects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distribution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stress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simulation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previus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(V2)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07" y="1298518"/>
            <a:ext cx="3267811" cy="23316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378" y="1309524"/>
            <a:ext cx="3305370" cy="2358410"/>
          </a:xfrm>
          <a:prstGeom prst="rect">
            <a:avLst/>
          </a:prstGeom>
        </p:spPr>
      </p:pic>
      <p:pic>
        <p:nvPicPr>
          <p:cNvPr id="12" name="Picture 11"/>
          <p:cNvPicPr>
            <a:picLocks noChangeAspect="1"/>
          </p:cNvPicPr>
          <p:nvPr/>
        </p:nvPicPr>
        <p:blipFill>
          <a:blip r:embed="rId5"/>
          <a:stretch>
            <a:fillRect/>
          </a:stretch>
        </p:blipFill>
        <p:spPr>
          <a:xfrm>
            <a:off x="685207" y="4064295"/>
            <a:ext cx="3326827" cy="2764291"/>
          </a:xfrm>
          <a:prstGeom prst="rect">
            <a:avLst/>
          </a:prstGeom>
        </p:spPr>
      </p:pic>
      <p:sp>
        <p:nvSpPr>
          <p:cNvPr id="13" name="Rectangle 12"/>
          <p:cNvSpPr/>
          <p:nvPr/>
        </p:nvSpPr>
        <p:spPr>
          <a:xfrm>
            <a:off x="107807" y="3661545"/>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a:t>
            </a:r>
          </a:p>
        </p:txBody>
      </p:sp>
      <p:pic>
        <p:nvPicPr>
          <p:cNvPr id="14" name="Picture 13"/>
          <p:cNvPicPr>
            <a:picLocks noChangeAspect="1"/>
          </p:cNvPicPr>
          <p:nvPr/>
        </p:nvPicPr>
        <p:blipFill>
          <a:blip r:embed="rId6"/>
          <a:stretch>
            <a:fillRect/>
          </a:stretch>
        </p:blipFill>
        <p:spPr>
          <a:xfrm>
            <a:off x="4434913" y="4062293"/>
            <a:ext cx="3324299" cy="2764291"/>
          </a:xfrm>
          <a:prstGeom prst="rect">
            <a:avLst/>
          </a:prstGeom>
        </p:spPr>
      </p:pic>
    </p:spTree>
    <p:extLst>
      <p:ext uri="{BB962C8B-B14F-4D97-AF65-F5344CB8AC3E}">
        <p14:creationId xmlns:p14="http://schemas.microsoft.com/office/powerpoint/2010/main" val="2416793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A </a:t>
            </a:r>
            <a:r>
              <a:rPr lang="tr-TR" dirty="0" err="1" smtClean="0">
                <a:solidFill>
                  <a:srgbClr val="002060"/>
                </a:solidFill>
                <a:cs typeface="Arial" panose="020B0604020202020204" pitchFamily="34" charset="0"/>
              </a:rPr>
              <a:t>cleaner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a:t>
            </a:r>
          </a:p>
        </p:txBody>
      </p:sp>
      <p:pic>
        <p:nvPicPr>
          <p:cNvPr id="7" name="Picture 6"/>
          <p:cNvPicPr>
            <a:picLocks noChangeAspect="1"/>
          </p:cNvPicPr>
          <p:nvPr/>
        </p:nvPicPr>
        <p:blipFill>
          <a:blip r:embed="rId3"/>
          <a:stretch>
            <a:fillRect/>
          </a:stretch>
        </p:blipFill>
        <p:spPr>
          <a:xfrm>
            <a:off x="193846" y="1180709"/>
            <a:ext cx="3203802" cy="2540754"/>
          </a:xfrm>
          <a:prstGeom prst="rect">
            <a:avLst/>
          </a:prstGeom>
        </p:spPr>
      </p:pic>
      <p:pic>
        <p:nvPicPr>
          <p:cNvPr id="9" name="Picture 8"/>
          <p:cNvPicPr>
            <a:picLocks noChangeAspect="1"/>
          </p:cNvPicPr>
          <p:nvPr/>
        </p:nvPicPr>
        <p:blipFill>
          <a:blip r:embed="rId4"/>
          <a:stretch>
            <a:fillRect/>
          </a:stretch>
        </p:blipFill>
        <p:spPr>
          <a:xfrm>
            <a:off x="193846" y="3974646"/>
            <a:ext cx="3417081" cy="2883354"/>
          </a:xfrm>
          <a:prstGeom prst="rect">
            <a:avLst/>
          </a:prstGeom>
        </p:spPr>
      </p:pic>
      <p:pic>
        <p:nvPicPr>
          <p:cNvPr id="10" name="Picture 9"/>
          <p:cNvPicPr>
            <a:picLocks noChangeAspect="1"/>
          </p:cNvPicPr>
          <p:nvPr/>
        </p:nvPicPr>
        <p:blipFill>
          <a:blip r:embed="rId5"/>
          <a:stretch>
            <a:fillRect/>
          </a:stretch>
        </p:blipFill>
        <p:spPr>
          <a:xfrm>
            <a:off x="3610927" y="4030094"/>
            <a:ext cx="3391064" cy="2827905"/>
          </a:xfrm>
          <a:prstGeom prst="rect">
            <a:avLst/>
          </a:prstGeom>
        </p:spPr>
      </p:pic>
      <p:sp>
        <p:nvSpPr>
          <p:cNvPr id="11" name="Rectangle 10"/>
          <p:cNvSpPr/>
          <p:nvPr/>
        </p:nvSpPr>
        <p:spPr>
          <a:xfrm>
            <a:off x="193846" y="3660763"/>
            <a:ext cx="8950154" cy="369332"/>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RMS </a:t>
            </a:r>
            <a:r>
              <a:rPr lang="tr-TR" dirty="0" err="1" smtClean="0">
                <a:solidFill>
                  <a:srgbClr val="002060"/>
                </a:solidFill>
                <a:cs typeface="Arial" panose="020B0604020202020204" pitchFamily="34" charset="0"/>
              </a:rPr>
              <a:t>comparison</a:t>
            </a:r>
            <a:r>
              <a:rPr lang="tr-TR" dirty="0" smtClean="0">
                <a:solidFill>
                  <a:srgbClr val="002060"/>
                </a:solidFill>
                <a:cs typeface="Arial" panose="020B0604020202020204" pitchFamily="34" charset="0"/>
              </a:rPr>
              <a:t>:</a:t>
            </a:r>
          </a:p>
        </p:txBody>
      </p:sp>
      <p:sp>
        <p:nvSpPr>
          <p:cNvPr id="12" name="Rectangle 11"/>
          <p:cNvSpPr/>
          <p:nvPr/>
        </p:nvSpPr>
        <p:spPr>
          <a:xfrm>
            <a:off x="3788229" y="1318197"/>
            <a:ext cx="5216978" cy="923330"/>
          </a:xfrm>
          <a:prstGeom prst="rect">
            <a:avLst/>
          </a:prstGeom>
        </p:spPr>
        <p:txBody>
          <a:bodyPr wrap="square">
            <a:spAutoFit/>
          </a:bodyPr>
          <a:lstStyle/>
          <a:p>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obtained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measuring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voltage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obtaining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their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using</a:t>
            </a:r>
            <a:r>
              <a:rPr lang="tr-TR" dirty="0" smtClean="0">
                <a:solidFill>
                  <a:srgbClr val="002060"/>
                </a:solidFill>
                <a:cs typeface="Arial" panose="020B0604020202020204" pitchFamily="34" charset="0"/>
              </a:rPr>
              <a:t> integral (ESR, ESL </a:t>
            </a:r>
            <a:r>
              <a:rPr lang="tr-TR" dirty="0" err="1" smtClean="0">
                <a:solidFill>
                  <a:srgbClr val="002060"/>
                </a:solidFill>
                <a:cs typeface="Arial" panose="020B0604020202020204" pitchFamily="34" charset="0"/>
              </a:rPr>
              <a:t>etc</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a:t>
            </a:r>
            <a:r>
              <a:rPr lang="tr-TR" dirty="0" err="1" smtClean="0">
                <a:solidFill>
                  <a:srgbClr val="002060"/>
                </a:solidFill>
                <a:cs typeface="Arial" panose="020B0604020202020204" pitchFamily="34" charset="0"/>
              </a:rPr>
              <a:t>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neglected</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71746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1200329"/>
          </a:xfrm>
          <a:prstGeom prst="rect">
            <a:avLst/>
          </a:prstGeom>
        </p:spPr>
        <p:txBody>
          <a:bodyPr wrap="square">
            <a:spAutoFit/>
          </a:bodyPr>
          <a:lstStyle/>
          <a:p>
            <a:r>
              <a:rPr lang="tr-TR" dirty="0" err="1" smtClean="0">
                <a:solidFill>
                  <a:srgbClr val="002060"/>
                </a:solidFill>
                <a:cs typeface="Arial" panose="020B0604020202020204" pitchFamily="34" charset="0"/>
              </a:rPr>
              <a:t>Study</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parasitics </a:t>
            </a:r>
            <a:r>
              <a:rPr lang="tr-TR" dirty="0" err="1" smtClean="0">
                <a:solidFill>
                  <a:srgbClr val="002060"/>
                </a:solidFill>
                <a:cs typeface="Arial" panose="020B0604020202020204" pitchFamily="34" charset="0"/>
              </a:rPr>
              <a:t>added</a:t>
            </a:r>
            <a:r>
              <a:rPr lang="tr-TR" dirty="0" smtClean="0">
                <a:solidFill>
                  <a:srgbClr val="002060"/>
                </a:solidFill>
                <a:cs typeface="Arial" panose="020B0604020202020204" pitchFamily="34" charset="0"/>
              </a:rPr>
              <a:t> model is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ongoing</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First,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simulation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should</a:t>
            </a:r>
            <a:r>
              <a:rPr lang="tr-TR"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renewed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V1.3 board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FFT </a:t>
            </a:r>
            <a:r>
              <a:rPr lang="tr-TR" b="1" dirty="0" err="1" smtClean="0">
                <a:solidFill>
                  <a:srgbClr val="002060"/>
                </a:solidFill>
                <a:cs typeface="Arial" panose="020B0604020202020204" pitchFamily="34" charset="0"/>
              </a:rPr>
              <a:t>analysis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applied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better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understanding</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An </a:t>
            </a:r>
            <a:r>
              <a:rPr lang="tr-TR" dirty="0" err="1" smtClean="0">
                <a:solidFill>
                  <a:srgbClr val="002060"/>
                </a:solidFill>
                <a:cs typeface="Arial" panose="020B0604020202020204" pitchFamily="34" charset="0"/>
              </a:rPr>
              <a:t>analytical</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using</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impedance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models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developed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ongoing</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3021561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Let</a:t>
            </a:r>
            <a:r>
              <a:rPr lang="tr-TR" dirty="0" smtClean="0">
                <a:solidFill>
                  <a:srgbClr val="002060"/>
                </a:solidFill>
                <a:cs typeface="Arial" panose="020B0604020202020204" pitchFamily="34" charset="0"/>
              </a:rPr>
              <a:t> us </a:t>
            </a:r>
            <a:r>
              <a:rPr lang="tr-TR" dirty="0" err="1" smtClean="0">
                <a:solidFill>
                  <a:srgbClr val="002060"/>
                </a:solidFill>
                <a:cs typeface="Arial" panose="020B0604020202020204" pitchFamily="34" charset="0"/>
              </a:rPr>
              <a:t>first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look</a:t>
            </a:r>
            <a:r>
              <a:rPr lang="tr-TR" dirty="0" smtClean="0">
                <a:solidFill>
                  <a:srgbClr val="002060"/>
                </a:solidFill>
                <a:cs typeface="Arial" panose="020B0604020202020204" pitchFamily="34" charset="0"/>
              </a:rPr>
              <a:t>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used</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srcRect t="6076"/>
          <a:stretch/>
        </p:blipFill>
        <p:spPr>
          <a:xfrm>
            <a:off x="193846" y="1202145"/>
            <a:ext cx="3460741" cy="2824452"/>
          </a:xfrm>
          <a:prstGeom prst="rect">
            <a:avLst/>
          </a:prstGeom>
        </p:spPr>
      </p:pic>
      <p:pic>
        <p:nvPicPr>
          <p:cNvPr id="11" name="Picture 10"/>
          <p:cNvPicPr>
            <a:picLocks noChangeAspect="1"/>
          </p:cNvPicPr>
          <p:nvPr/>
        </p:nvPicPr>
        <p:blipFill rotWithShape="1">
          <a:blip r:embed="rId4"/>
          <a:srcRect t="5305"/>
          <a:stretch/>
        </p:blipFill>
        <p:spPr>
          <a:xfrm>
            <a:off x="3888920" y="1202145"/>
            <a:ext cx="3655169" cy="2847640"/>
          </a:xfrm>
          <a:prstGeom prst="rect">
            <a:avLst/>
          </a:prstGeom>
        </p:spPr>
      </p:pic>
      <p:sp>
        <p:nvSpPr>
          <p:cNvPr id="6" name="Rectangle 5"/>
          <p:cNvSpPr/>
          <p:nvPr/>
        </p:nvSpPr>
        <p:spPr>
          <a:xfrm>
            <a:off x="193846" y="4026597"/>
            <a:ext cx="8950154" cy="1200329"/>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Here, </a:t>
            </a: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is not ideal DC.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composed</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of:</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a:t>
            </a:r>
          </a:p>
        </p:txBody>
      </p:sp>
      <p:sp>
        <p:nvSpPr>
          <p:cNvPr id="7" name="Rectangle 6"/>
          <p:cNvSpPr/>
          <p:nvPr/>
        </p:nvSpPr>
        <p:spPr>
          <a:xfrm>
            <a:off x="193846" y="5242316"/>
            <a:ext cx="8950154" cy="1200329"/>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is not an </a:t>
            </a:r>
            <a:r>
              <a:rPr lang="tr-TR" dirty="0" err="1" smtClean="0">
                <a:solidFill>
                  <a:srgbClr val="002060"/>
                </a:solidFill>
                <a:cs typeface="Arial" panose="020B0604020202020204" pitchFamily="34" charset="0"/>
              </a:rPr>
              <a:t>infinite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bulky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output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draws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may</a:t>
            </a:r>
            <a:r>
              <a:rPr lang="tr-TR" dirty="0" smtClean="0">
                <a:solidFill>
                  <a:srgbClr val="002060"/>
                </a:solidFill>
                <a:cs typeface="Arial" panose="020B0604020202020204" pitchFamily="34" charset="0"/>
              </a:rPr>
              <a:t> be of </a:t>
            </a:r>
            <a:r>
              <a:rPr lang="tr-TR" dirty="0" err="1" smtClean="0">
                <a:solidFill>
                  <a:srgbClr val="002060"/>
                </a:solidFill>
                <a:cs typeface="Arial" panose="020B0604020202020204" pitchFamily="34" charset="0"/>
              </a:rPr>
              <a:t>many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things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6th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etc</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Here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phenomena</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examined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separately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understanding</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180029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srcRect t="37564" r="41429"/>
          <a:stretch/>
        </p:blipFill>
        <p:spPr>
          <a:xfrm>
            <a:off x="325754" y="1800887"/>
            <a:ext cx="3647327" cy="1703521"/>
          </a:xfrm>
          <a:prstGeom prst="rect">
            <a:avLst/>
          </a:prstGeom>
        </p:spPr>
      </p:pic>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646331"/>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First,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previously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mentioned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effect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created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reducing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series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can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a:t>
            </a:r>
          </a:p>
        </p:txBody>
      </p:sp>
      <p:cxnSp>
        <p:nvCxnSpPr>
          <p:cNvPr id="9" name="Straight Arrow Connector 8"/>
          <p:cNvCxnSpPr/>
          <p:nvPr/>
        </p:nvCxnSpPr>
        <p:spPr>
          <a:xfrm flipH="1" flipV="1">
            <a:off x="1433966" y="1730084"/>
            <a:ext cx="93889" cy="326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63259" y="1457708"/>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Rin</a:t>
            </a:r>
            <a:endParaRPr lang="tr-TR" sz="1400" dirty="0" smtClean="0">
              <a:solidFill>
                <a:srgbClr val="FF0000"/>
              </a:solidFill>
              <a:cs typeface="Arial" panose="020B0604020202020204" pitchFamily="34" charset="0"/>
            </a:endParaRPr>
          </a:p>
        </p:txBody>
      </p:sp>
      <p:pic>
        <p:nvPicPr>
          <p:cNvPr id="4" name="Picture 3"/>
          <p:cNvPicPr>
            <a:picLocks noChangeAspect="1"/>
          </p:cNvPicPr>
          <p:nvPr/>
        </p:nvPicPr>
        <p:blipFill>
          <a:blip r:embed="rId4"/>
          <a:stretch>
            <a:fillRect/>
          </a:stretch>
        </p:blipFill>
        <p:spPr>
          <a:xfrm>
            <a:off x="4668923" y="3964041"/>
            <a:ext cx="4202824" cy="2701815"/>
          </a:xfrm>
          <a:prstGeom prst="rect">
            <a:avLst/>
          </a:prstGeom>
        </p:spPr>
      </p:pic>
      <p:pic>
        <p:nvPicPr>
          <p:cNvPr id="5" name="Picture 4"/>
          <p:cNvPicPr>
            <a:picLocks noChangeAspect="1"/>
          </p:cNvPicPr>
          <p:nvPr/>
        </p:nvPicPr>
        <p:blipFill>
          <a:blip r:embed="rId5"/>
          <a:stretch>
            <a:fillRect/>
          </a:stretch>
        </p:blipFill>
        <p:spPr>
          <a:xfrm>
            <a:off x="193846" y="3940288"/>
            <a:ext cx="4202824" cy="2749319"/>
          </a:xfrm>
          <a:prstGeom prst="rect">
            <a:avLst/>
          </a:prstGeom>
        </p:spPr>
      </p:pic>
      <p:sp>
        <p:nvSpPr>
          <p:cNvPr id="16" name="Rectangle 15"/>
          <p:cNvSpPr/>
          <p:nvPr/>
        </p:nvSpPr>
        <p:spPr>
          <a:xfrm>
            <a:off x="5565228" y="2329481"/>
            <a:ext cx="3353494" cy="646331"/>
          </a:xfrm>
          <a:prstGeom prst="rect">
            <a:avLst/>
          </a:prstGeom>
        </p:spPr>
        <p:txBody>
          <a:bodyPr wrap="square">
            <a:spAutoFit/>
          </a:bodyPr>
          <a:lstStyle/>
          <a:p>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endParaRPr lang="tr-TR" dirty="0" smtClean="0">
              <a:solidFill>
                <a:srgbClr val="002060"/>
              </a:solidFill>
              <a:cs typeface="Arial" panose="020B0604020202020204" pitchFamily="34" charset="0"/>
            </a:endParaRPr>
          </a:p>
          <a:p>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p>
        </p:txBody>
      </p:sp>
      <p:sp>
        <p:nvSpPr>
          <p:cNvPr id="17" name="Rectangle 16"/>
          <p:cNvSpPr/>
          <p:nvPr/>
        </p:nvSpPr>
        <p:spPr>
          <a:xfrm>
            <a:off x="193846" y="3567017"/>
            <a:ext cx="8950154" cy="369332"/>
          </a:xfrm>
          <a:prstGeom prst="rect">
            <a:avLst/>
          </a:prstGeom>
        </p:spPr>
        <p:txBody>
          <a:bodyPr wrap="square">
            <a:spAutoFit/>
          </a:bodyPr>
          <a:lstStyle/>
          <a:p>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 50 </a:t>
            </a:r>
            <a:r>
              <a:rPr lang="tr-TR" dirty="0" err="1" smtClean="0">
                <a:solidFill>
                  <a:srgbClr val="002060"/>
                </a:solidFill>
                <a:cs typeface="Arial" panose="020B0604020202020204" pitchFamily="34" charset="0"/>
              </a:rPr>
              <a:t>Ohms</a:t>
            </a:r>
            <a:r>
              <a:rPr lang="tr-TR" dirty="0">
                <a:solidFill>
                  <a:srgbClr val="002060"/>
                </a:solidFill>
                <a:cs typeface="Arial" panose="020B0604020202020204" pitchFamily="34" charset="0"/>
              </a:rPr>
              <a:t>				 </a:t>
            </a:r>
            <a:r>
              <a:rPr lang="tr-TR" dirty="0" err="1">
                <a:solidFill>
                  <a:srgbClr val="002060"/>
                </a:solidFill>
                <a:cs typeface="Arial" panose="020B0604020202020204" pitchFamily="34" charset="0"/>
              </a:rPr>
              <a:t>Rin</a:t>
            </a:r>
            <a:r>
              <a:rPr lang="tr-TR" dirty="0">
                <a:solidFill>
                  <a:srgbClr val="002060"/>
                </a:solidFill>
                <a:cs typeface="Arial" panose="020B0604020202020204" pitchFamily="34" charset="0"/>
              </a:rPr>
              <a:t> = </a:t>
            </a:r>
            <a:r>
              <a:rPr lang="tr-TR" dirty="0" smtClean="0">
                <a:solidFill>
                  <a:srgbClr val="002060"/>
                </a:solidFill>
                <a:cs typeface="Arial" panose="020B0604020202020204" pitchFamily="34" charset="0"/>
              </a:rPr>
              <a:t>5 </a:t>
            </a:r>
            <a:r>
              <a:rPr lang="tr-TR" dirty="0" err="1">
                <a:solidFill>
                  <a:srgbClr val="002060"/>
                </a:solidFill>
                <a:cs typeface="Arial" panose="020B0604020202020204" pitchFamily="34" charset="0"/>
              </a:rPr>
              <a:t>Ohms</a:t>
            </a:r>
            <a:endParaRPr lang="tr-TR" dirty="0" smtClean="0">
              <a:solidFill>
                <a:srgbClr val="002060"/>
              </a:solidFill>
              <a:cs typeface="Arial" panose="020B0604020202020204" pitchFamily="34" charset="0"/>
            </a:endParaRPr>
          </a:p>
        </p:txBody>
      </p:sp>
      <p:cxnSp>
        <p:nvCxnSpPr>
          <p:cNvPr id="19" name="Straight Arrow Connector 18"/>
          <p:cNvCxnSpPr/>
          <p:nvPr/>
        </p:nvCxnSpPr>
        <p:spPr>
          <a:xfrm>
            <a:off x="2032126" y="2105904"/>
            <a:ext cx="23458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40590" y="1785386"/>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a:off x="2937521" y="2125240"/>
            <a:ext cx="23458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45985" y="180472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3670726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decreased</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1" y="1386711"/>
            <a:ext cx="4478962" cy="2370966"/>
          </a:xfrm>
          <a:prstGeom prst="rect">
            <a:avLst/>
          </a:prstGeom>
        </p:spPr>
      </p:pic>
      <p:pic>
        <p:nvPicPr>
          <p:cNvPr id="6" name="Picture 5"/>
          <p:cNvPicPr>
            <a:picLocks noChangeAspect="1"/>
          </p:cNvPicPr>
          <p:nvPr/>
        </p:nvPicPr>
        <p:blipFill>
          <a:blip r:embed="rId4"/>
          <a:stretch>
            <a:fillRect/>
          </a:stretch>
        </p:blipFill>
        <p:spPr>
          <a:xfrm>
            <a:off x="4682319" y="1380785"/>
            <a:ext cx="4375642" cy="2376892"/>
          </a:xfrm>
          <a:prstGeom prst="rect">
            <a:avLst/>
          </a:prstGeom>
        </p:spPr>
      </p:pic>
      <p:sp>
        <p:nvSpPr>
          <p:cNvPr id="17" name="Rectangle 16"/>
          <p:cNvSpPr/>
          <p:nvPr/>
        </p:nvSpPr>
        <p:spPr>
          <a:xfrm>
            <a:off x="105564" y="1504782"/>
            <a:ext cx="8950154" cy="369332"/>
          </a:xfrm>
          <a:prstGeom prst="rect">
            <a:avLst/>
          </a:prstGeom>
        </p:spPr>
        <p:txBody>
          <a:bodyPr wrap="square">
            <a:spAutoFit/>
          </a:bodyPr>
          <a:lstStyle/>
          <a:p>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 50 </a:t>
            </a:r>
            <a:r>
              <a:rPr lang="tr-TR" dirty="0" err="1" smtClean="0">
                <a:solidFill>
                  <a:srgbClr val="002060"/>
                </a:solidFill>
                <a:cs typeface="Arial" panose="020B0604020202020204" pitchFamily="34" charset="0"/>
              </a:rPr>
              <a:t>Ohms</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5 </a:t>
            </a:r>
            <a:r>
              <a:rPr lang="tr-TR" dirty="0" err="1">
                <a:solidFill>
                  <a:srgbClr val="002060"/>
                </a:solidFill>
                <a:cs typeface="Arial" panose="020B0604020202020204" pitchFamily="34" charset="0"/>
              </a:rPr>
              <a:t>Ohms</a:t>
            </a:r>
            <a:endParaRPr lang="tr-TR" dirty="0" smtClean="0">
              <a:solidFill>
                <a:srgbClr val="002060"/>
              </a:solidFill>
              <a:cs typeface="Arial"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279889977"/>
              </p:ext>
            </p:extLst>
          </p:nvPr>
        </p:nvGraphicFramePr>
        <p:xfrm>
          <a:off x="321127" y="3875748"/>
          <a:ext cx="3836709" cy="1428714"/>
        </p:xfrm>
        <a:graphic>
          <a:graphicData uri="http://schemas.openxmlformats.org/drawingml/2006/table">
            <a:tbl>
              <a:tblPr>
                <a:tableStyleId>{5C22544A-7EE6-4342-B048-85BDC9FD1C3A}</a:tableStyleId>
              </a:tblPr>
              <a:tblGrid>
                <a:gridCol w="1197802">
                  <a:extLst>
                    <a:ext uri="{9D8B030D-6E8A-4147-A177-3AD203B41FA5}">
                      <a16:colId xmlns:a16="http://schemas.microsoft.com/office/drawing/2014/main" val="3683365444"/>
                    </a:ext>
                  </a:extLst>
                </a:gridCol>
                <a:gridCol w="1197802">
                  <a:extLst>
                    <a:ext uri="{9D8B030D-6E8A-4147-A177-3AD203B41FA5}">
                      <a16:colId xmlns:a16="http://schemas.microsoft.com/office/drawing/2014/main" val="1433903315"/>
                    </a:ext>
                  </a:extLst>
                </a:gridCol>
                <a:gridCol w="1441105">
                  <a:extLst>
                    <a:ext uri="{9D8B030D-6E8A-4147-A177-3AD203B41FA5}">
                      <a16:colId xmlns:a16="http://schemas.microsoft.com/office/drawing/2014/main" val="2834243585"/>
                    </a:ext>
                  </a:extLst>
                </a:gridCol>
              </a:tblGrid>
              <a:tr h="238119">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400" b="0" u="none" strike="noStrike" kern="1200" dirty="0" err="1" smtClean="0">
                          <a:solidFill>
                            <a:schemeClr val="dk1"/>
                          </a:solidFill>
                          <a:effectLst/>
                          <a:latin typeface="+mn-lt"/>
                          <a:ea typeface="+mn-ea"/>
                          <a:cs typeface="+mn-cs"/>
                        </a:rPr>
                        <a:t>Icap</a:t>
                      </a:r>
                      <a:r>
                        <a:rPr lang="tr-TR" sz="1400" b="0" u="none" strike="noStrike" kern="1200" dirty="0" smtClean="0">
                          <a:solidFill>
                            <a:schemeClr val="dk1"/>
                          </a:solidFill>
                          <a:effectLst/>
                          <a:latin typeface="+mn-lt"/>
                          <a:ea typeface="+mn-ea"/>
                          <a:cs typeface="+mn-cs"/>
                        </a:rPr>
                        <a:t>-RMS</a:t>
                      </a:r>
                      <a:endParaRPr lang="en-US" sz="14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400" b="0" u="none" strike="noStrike" kern="1200" dirty="0" smtClean="0">
                          <a:solidFill>
                            <a:schemeClr val="dk1"/>
                          </a:solidFill>
                          <a:effectLst/>
                          <a:latin typeface="+mn-lt"/>
                          <a:ea typeface="+mn-ea"/>
                          <a:cs typeface="+mn-cs"/>
                        </a:rPr>
                        <a:t>4.825 A</a:t>
                      </a:r>
                      <a:endParaRPr lang="en-US" sz="14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en-US" sz="1400" b="0" i="0" u="none" strike="noStrike" dirty="0" smtClean="0">
                          <a:solidFill>
                            <a:srgbClr val="000000"/>
                          </a:solidFill>
                          <a:effectLst/>
                          <a:latin typeface="Calibri" panose="020F0502020204030204" pitchFamily="34" charset="0"/>
                        </a:rPr>
                        <a:t>4.</a:t>
                      </a:r>
                      <a:r>
                        <a:rPr lang="tr-TR" sz="1400" b="0" i="0" u="none" strike="noStrike" dirty="0" smtClean="0">
                          <a:solidFill>
                            <a:srgbClr val="000000"/>
                          </a:solidFill>
                          <a:effectLst/>
                          <a:latin typeface="Calibri" panose="020F0502020204030204" pitchFamily="34" charset="0"/>
                        </a:rPr>
                        <a:t>795</a:t>
                      </a:r>
                      <a:r>
                        <a:rPr lang="en-US" sz="1400" b="0" i="0" u="none" strike="noStrike" dirty="0" smtClean="0">
                          <a:solidFill>
                            <a:srgbClr val="000000"/>
                          </a:solidFill>
                          <a:effectLst/>
                          <a:latin typeface="Calibri" panose="020F0502020204030204" pitchFamily="34" charset="0"/>
                        </a:rPr>
                        <a:t>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Iin</a:t>
                      </a:r>
                      <a:r>
                        <a:rPr lang="tr-TR" sz="1400" b="0" i="0" u="none" strike="noStrike" dirty="0" smtClean="0">
                          <a:solidFill>
                            <a:srgbClr val="000000"/>
                          </a:solidFill>
                          <a:effectLst/>
                          <a:latin typeface="Calibri" panose="020F0502020204030204" pitchFamily="34" charset="0"/>
                        </a:rPr>
                        <a:t>-DC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7.422 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7.435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r>
                        <a:rPr lang="tr-TR" sz="1400" b="0" u="none" strike="noStrike" dirty="0" err="1" smtClean="0">
                          <a:effectLst/>
                        </a:rPr>
                        <a:t>Iin</a:t>
                      </a:r>
                      <a:r>
                        <a:rPr lang="tr-TR" sz="1400" b="0" u="none" strike="noStrike" dirty="0" smtClean="0">
                          <a:effectLst/>
                        </a:rPr>
                        <a:t>-RMS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400" u="none" strike="noStrike" dirty="0">
                          <a:effectLst/>
                        </a:rPr>
                        <a:t> </a:t>
                      </a:r>
                      <a:r>
                        <a:rPr lang="tr-TR" sz="1400" u="none" strike="noStrike" dirty="0" smtClean="0">
                          <a:effectLst/>
                        </a:rPr>
                        <a:t>7.423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400" u="none" strike="noStrike" dirty="0" smtClean="0">
                          <a:effectLst/>
                        </a:rPr>
                        <a:t> </a:t>
                      </a:r>
                      <a:r>
                        <a:rPr lang="tr-TR" sz="1400" u="none" strike="noStrike" dirty="0" smtClean="0">
                          <a:effectLst/>
                        </a:rPr>
                        <a:t>7.459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Idc</a:t>
                      </a:r>
                      <a:r>
                        <a:rPr lang="tr-TR" sz="1400" b="0" i="0" u="none" strike="noStrike" dirty="0" smtClean="0">
                          <a:solidFill>
                            <a:srgbClr val="000000"/>
                          </a:solidFill>
                          <a:effectLst/>
                          <a:latin typeface="Calibri" panose="020F0502020204030204" pitchFamily="34" charset="0"/>
                        </a:rPr>
                        <a:t>-DC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dirty="0" smtClean="0">
                          <a:solidFill>
                            <a:srgbClr val="000000"/>
                          </a:solidFill>
                          <a:effectLst/>
                          <a:latin typeface="Calibri" panose="020F0502020204030204" pitchFamily="34" charset="0"/>
                        </a:rPr>
                        <a:t>7.422 A</a:t>
                      </a:r>
                      <a:endParaRPr lang="en-US" sz="1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7.435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Idc</a:t>
                      </a:r>
                      <a:r>
                        <a:rPr lang="tr-TR" sz="1400" b="0" i="0" u="none" strike="noStrike" dirty="0" smtClean="0">
                          <a:solidFill>
                            <a:srgbClr val="000000"/>
                          </a:solidFill>
                          <a:effectLst/>
                          <a:latin typeface="Calibri" panose="020F0502020204030204" pitchFamily="34" charset="0"/>
                        </a:rPr>
                        <a:t>-RMS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8.853 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8.868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6861447"/>
                  </a:ext>
                </a:extLst>
              </a:tr>
            </a:tbl>
          </a:graphicData>
        </a:graphic>
      </p:graphicFrame>
      <p:sp>
        <p:nvSpPr>
          <p:cNvPr id="26" name="Rectangle 25"/>
          <p:cNvSpPr/>
          <p:nvPr/>
        </p:nvSpPr>
        <p:spPr>
          <a:xfrm>
            <a:off x="4642925" y="4128440"/>
            <a:ext cx="4454430" cy="923330"/>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Numericly</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seems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did</a:t>
            </a:r>
            <a:r>
              <a:rPr lang="tr-TR" dirty="0" smtClean="0">
                <a:solidFill>
                  <a:srgbClr val="002060"/>
                </a:solidFill>
                <a:cs typeface="Arial" panose="020B0604020202020204" pitchFamily="34" charset="0"/>
              </a:rPr>
              <a:t> not </a:t>
            </a:r>
            <a:r>
              <a:rPr lang="tr-TR" dirty="0" err="1" smtClean="0">
                <a:solidFill>
                  <a:srgbClr val="002060"/>
                </a:solidFill>
                <a:cs typeface="Arial" panose="020B0604020202020204" pitchFamily="34" charset="0"/>
              </a:rPr>
              <a:t>make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difference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a:solidFill>
                  <a:srgbClr val="002060"/>
                </a:solidFill>
                <a:cs typeface="Arial" panose="020B0604020202020204" pitchFamily="34" charset="0"/>
              </a:rPr>
              <a:t>Let</a:t>
            </a:r>
            <a:r>
              <a:rPr lang="tr-TR" dirty="0">
                <a:solidFill>
                  <a:srgbClr val="002060"/>
                </a:solidFill>
                <a:cs typeface="Arial" panose="020B0604020202020204" pitchFamily="34" charset="0"/>
              </a:rPr>
              <a:t> us </a:t>
            </a:r>
            <a:r>
              <a:rPr lang="tr-TR" dirty="0" err="1">
                <a:solidFill>
                  <a:srgbClr val="002060"/>
                </a:solidFill>
                <a:cs typeface="Arial" panose="020B0604020202020204" pitchFamily="34" charset="0"/>
              </a:rPr>
              <a:t>look</a:t>
            </a:r>
            <a:r>
              <a:rPr lang="tr-TR" dirty="0">
                <a:solidFill>
                  <a:srgbClr val="002060"/>
                </a:solidFill>
                <a:cs typeface="Arial" panose="020B0604020202020204" pitchFamily="34" charset="0"/>
              </a:rPr>
              <a:t> at </a:t>
            </a:r>
            <a:r>
              <a:rPr lang="tr-TR" dirty="0" err="1">
                <a:solidFill>
                  <a:srgbClr val="002060"/>
                </a:solidFill>
                <a:cs typeface="Arial" panose="020B0604020202020204" pitchFamily="34" charset="0"/>
              </a:rPr>
              <a:t>specific</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graphicFrame>
        <p:nvGraphicFramePr>
          <p:cNvPr id="27" name="Table 26"/>
          <p:cNvGraphicFramePr>
            <a:graphicFrameLocks noGrp="1"/>
          </p:cNvGraphicFramePr>
          <p:nvPr>
            <p:extLst>
              <p:ext uri="{D42A27DB-BD31-4B8C-83A1-F6EECF244321}">
                <p14:modId xmlns:p14="http://schemas.microsoft.com/office/powerpoint/2010/main" val="1027580362"/>
              </p:ext>
            </p:extLst>
          </p:nvPr>
        </p:nvGraphicFramePr>
        <p:xfrm>
          <a:off x="193846" y="5640149"/>
          <a:ext cx="8640000" cy="952476"/>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3683365444"/>
                    </a:ext>
                  </a:extLst>
                </a:gridCol>
                <a:gridCol w="1440000">
                  <a:extLst>
                    <a:ext uri="{9D8B030D-6E8A-4147-A177-3AD203B41FA5}">
                      <a16:colId xmlns:a16="http://schemas.microsoft.com/office/drawing/2014/main" val="1433903315"/>
                    </a:ext>
                  </a:extLst>
                </a:gridCol>
                <a:gridCol w="1440000">
                  <a:extLst>
                    <a:ext uri="{9D8B030D-6E8A-4147-A177-3AD203B41FA5}">
                      <a16:colId xmlns:a16="http://schemas.microsoft.com/office/drawing/2014/main" val="2834243585"/>
                    </a:ext>
                  </a:extLst>
                </a:gridCol>
                <a:gridCol w="1440000">
                  <a:extLst>
                    <a:ext uri="{9D8B030D-6E8A-4147-A177-3AD203B41FA5}">
                      <a16:colId xmlns:a16="http://schemas.microsoft.com/office/drawing/2014/main" val="3781575082"/>
                    </a:ext>
                  </a:extLst>
                </a:gridCol>
                <a:gridCol w="1440000">
                  <a:extLst>
                    <a:ext uri="{9D8B030D-6E8A-4147-A177-3AD203B41FA5}">
                      <a16:colId xmlns:a16="http://schemas.microsoft.com/office/drawing/2014/main" val="129418379"/>
                    </a:ext>
                  </a:extLst>
                </a:gridCol>
                <a:gridCol w="1440000">
                  <a:extLst>
                    <a:ext uri="{9D8B030D-6E8A-4147-A177-3AD203B41FA5}">
                      <a16:colId xmlns:a16="http://schemas.microsoft.com/office/drawing/2014/main" val="1329064198"/>
                    </a:ext>
                  </a:extLst>
                </a:gridCol>
              </a:tblGrid>
              <a:tr h="238119">
                <a:tc>
                  <a:txBody>
                    <a:bodyPr/>
                    <a:lstStyle/>
                    <a:p>
                      <a:pPr algn="ctr" fontAlgn="b"/>
                      <a:r>
                        <a:rPr lang="tr-TR" sz="1400" b="1" i="0" u="none" strike="noStrike" dirty="0" smtClean="0">
                          <a:solidFill>
                            <a:srgbClr val="000000"/>
                          </a:solidFill>
                          <a:effectLst/>
                          <a:latin typeface="Calibri" panose="020F0502020204030204" pitchFamily="34" charset="0"/>
                        </a:rPr>
                        <a:t>9850</a:t>
                      </a:r>
                      <a:r>
                        <a:rPr lang="tr-TR" sz="1400" b="1" i="0" u="none" strike="noStrike" baseline="0" dirty="0" smtClean="0">
                          <a:solidFill>
                            <a:srgbClr val="000000"/>
                          </a:solidFill>
                          <a:effectLst/>
                          <a:latin typeface="Calibri" panose="020F0502020204030204" pitchFamily="34" charset="0"/>
                        </a:rPr>
                        <a:t> Hz</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i="0" u="none" strike="noStrike" dirty="0" smtClean="0">
                          <a:solidFill>
                            <a:srgbClr val="000000"/>
                          </a:solidFill>
                          <a:effectLst/>
                          <a:latin typeface="Calibri" panose="020F0502020204030204" pitchFamily="34" charset="0"/>
                        </a:rPr>
                        <a:t>20000 Hz</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Icap</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2.384</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2.335</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Icap</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4.178</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kern="1200" dirty="0" smtClean="0">
                          <a:solidFill>
                            <a:srgbClr val="000000"/>
                          </a:solidFill>
                          <a:effectLst/>
                          <a:latin typeface="Calibri" panose="020F0502020204030204" pitchFamily="34" charset="0"/>
                          <a:ea typeface="+mn-ea"/>
                          <a:cs typeface="+mn-cs"/>
                        </a:rPr>
                        <a:t>4.162</a:t>
                      </a:r>
                      <a:endParaRPr lang="en-US" sz="14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94692767"/>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Iin</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0.051</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0.503</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Iin</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0.044</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kern="1200" dirty="0" smtClean="0">
                          <a:solidFill>
                            <a:srgbClr val="000000"/>
                          </a:solidFill>
                          <a:effectLst/>
                          <a:latin typeface="Calibri" panose="020F0502020204030204" pitchFamily="34" charset="0"/>
                          <a:ea typeface="+mn-ea"/>
                          <a:cs typeface="+mn-cs"/>
                        </a:rPr>
                        <a:t>0.441</a:t>
                      </a:r>
                      <a:endParaRPr lang="en-US" sz="14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132043121"/>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Idc</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2.385</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2.388</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Idc</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4.179</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4.186</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664379198"/>
                  </a:ext>
                </a:extLst>
              </a:tr>
            </a:tbl>
          </a:graphicData>
        </a:graphic>
      </p:graphicFrame>
    </p:spTree>
    <p:extLst>
      <p:ext uri="{BB962C8B-B14F-4D97-AF65-F5344CB8AC3E}">
        <p14:creationId xmlns:p14="http://schemas.microsoft.com/office/powerpoint/2010/main" val="1256738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let</a:t>
            </a:r>
            <a:r>
              <a:rPr lang="tr-TR" dirty="0" smtClean="0">
                <a:solidFill>
                  <a:srgbClr val="002060"/>
                </a:solidFill>
                <a:cs typeface="Arial" panose="020B0604020202020204" pitchFamily="34" charset="0"/>
              </a:rPr>
              <a:t> us </a:t>
            </a:r>
            <a:r>
              <a:rPr lang="tr-TR" dirty="0" err="1" smtClean="0">
                <a:solidFill>
                  <a:srgbClr val="002060"/>
                </a:solidFill>
                <a:cs typeface="Arial" panose="020B0604020202020204" pitchFamily="34" charset="0"/>
              </a:rPr>
              <a:t>add</a:t>
            </a:r>
            <a:r>
              <a:rPr lang="tr-TR" dirty="0" smtClean="0">
                <a:solidFill>
                  <a:srgbClr val="002060"/>
                </a:solidFill>
                <a:cs typeface="Arial" panose="020B0604020202020204" pitchFamily="34" charset="0"/>
              </a:rPr>
              <a:t> an </a:t>
            </a:r>
            <a:r>
              <a:rPr lang="tr-TR" dirty="0" err="1" smtClean="0">
                <a:solidFill>
                  <a:srgbClr val="002060"/>
                </a:solidFill>
                <a:cs typeface="Arial" panose="020B0604020202020204" pitchFamily="34" charset="0"/>
              </a:rPr>
              <a:t>actual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a:t>
            </a:r>
          </a:p>
        </p:txBody>
      </p:sp>
      <p:pic>
        <p:nvPicPr>
          <p:cNvPr id="2" name="Picture 1"/>
          <p:cNvPicPr>
            <a:picLocks noChangeAspect="1"/>
          </p:cNvPicPr>
          <p:nvPr/>
        </p:nvPicPr>
        <p:blipFill>
          <a:blip r:embed="rId3"/>
          <a:stretch>
            <a:fillRect/>
          </a:stretch>
        </p:blipFill>
        <p:spPr>
          <a:xfrm>
            <a:off x="193846" y="1318197"/>
            <a:ext cx="8623528" cy="2388054"/>
          </a:xfrm>
          <a:prstGeom prst="rect">
            <a:avLst/>
          </a:prstGeom>
        </p:spPr>
      </p:pic>
      <p:cxnSp>
        <p:nvCxnSpPr>
          <p:cNvPr id="10" name="Straight Arrow Connector 9"/>
          <p:cNvCxnSpPr/>
          <p:nvPr/>
        </p:nvCxnSpPr>
        <p:spPr>
          <a:xfrm>
            <a:off x="4655314" y="2702044"/>
            <a:ext cx="259586" cy="4330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93752" y="3112891"/>
            <a:ext cx="1547769" cy="523220"/>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Bulky</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capacitor</a:t>
            </a:r>
            <a:endParaRPr lang="tr-TR" sz="1400" dirty="0">
              <a:solidFill>
                <a:srgbClr val="FF0000"/>
              </a:solidFill>
              <a:cs typeface="Arial" panose="020B0604020202020204" pitchFamily="34" charset="0"/>
            </a:endParaRPr>
          </a:p>
          <a:p>
            <a:pPr algn="ctr"/>
            <a:r>
              <a:rPr lang="tr-TR" sz="1400" dirty="0" smtClean="0">
                <a:solidFill>
                  <a:srgbClr val="FF0000"/>
                </a:solidFill>
                <a:cs typeface="Arial" panose="020B0604020202020204" pitchFamily="34" charset="0"/>
              </a:rPr>
              <a:t>(1.1mF)</a:t>
            </a:r>
          </a:p>
        </p:txBody>
      </p:sp>
      <p:cxnSp>
        <p:nvCxnSpPr>
          <p:cNvPr id="14" name="Straight Arrow Connector 13"/>
          <p:cNvCxnSpPr/>
          <p:nvPr/>
        </p:nvCxnSpPr>
        <p:spPr>
          <a:xfrm>
            <a:off x="6310778" y="2679849"/>
            <a:ext cx="259586" cy="4330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956542" y="3112891"/>
            <a:ext cx="1272905" cy="523220"/>
          </a:xfrm>
          <a:prstGeom prst="rect">
            <a:avLst/>
          </a:prstGeom>
        </p:spPr>
        <p:txBody>
          <a:bodyPr wrap="square">
            <a:spAutoFit/>
          </a:bodyPr>
          <a:lstStyle/>
          <a:p>
            <a:pPr algn="ctr"/>
            <a:r>
              <a:rPr lang="tr-TR" sz="1400" dirty="0" smtClean="0">
                <a:solidFill>
                  <a:srgbClr val="FF0000"/>
                </a:solidFill>
                <a:cs typeface="Arial" panose="020B0604020202020204" pitchFamily="34" charset="0"/>
              </a:rPr>
              <a:t>Film </a:t>
            </a:r>
            <a:r>
              <a:rPr lang="tr-TR" sz="1400" dirty="0" err="1" smtClean="0">
                <a:solidFill>
                  <a:srgbClr val="FF0000"/>
                </a:solidFill>
                <a:cs typeface="Arial" panose="020B0604020202020204" pitchFamily="34" charset="0"/>
              </a:rPr>
              <a:t>capacitors</a:t>
            </a:r>
            <a:endParaRPr lang="tr-TR" sz="1400" dirty="0">
              <a:solidFill>
                <a:srgbClr val="FF0000"/>
              </a:solidFill>
              <a:cs typeface="Arial" panose="020B0604020202020204" pitchFamily="34" charset="0"/>
            </a:endParaRPr>
          </a:p>
          <a:p>
            <a:pPr algn="ctr"/>
            <a:r>
              <a:rPr lang="tr-TR" sz="1400" dirty="0" smtClean="0">
                <a:solidFill>
                  <a:srgbClr val="FF0000"/>
                </a:solidFill>
                <a:cs typeface="Arial" panose="020B0604020202020204" pitchFamily="34" charset="0"/>
              </a:rPr>
              <a:t>(15uF)</a:t>
            </a:r>
          </a:p>
        </p:txBody>
      </p:sp>
      <p:cxnSp>
        <p:nvCxnSpPr>
          <p:cNvPr id="16" name="Straight Arrow Connector 15"/>
          <p:cNvCxnSpPr/>
          <p:nvPr/>
        </p:nvCxnSpPr>
        <p:spPr>
          <a:xfrm flipV="1">
            <a:off x="5777942" y="1401571"/>
            <a:ext cx="129793" cy="4678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77837" y="662907"/>
            <a:ext cx="1272905" cy="738664"/>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Rmid</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Represents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cabling</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etc</a:t>
            </a:r>
            <a:r>
              <a:rPr lang="tr-TR" sz="1400" dirty="0" smtClean="0">
                <a:solidFill>
                  <a:srgbClr val="FF0000"/>
                </a:solidFill>
                <a:cs typeface="Arial" panose="020B0604020202020204" pitchFamily="34" charset="0"/>
              </a:rPr>
              <a:t>.)</a:t>
            </a:r>
          </a:p>
        </p:txBody>
      </p:sp>
      <p:sp>
        <p:nvSpPr>
          <p:cNvPr id="20" name="Rectangle 19"/>
          <p:cNvSpPr/>
          <p:nvPr/>
        </p:nvSpPr>
        <p:spPr>
          <a:xfrm>
            <a:off x="193846" y="3554294"/>
            <a:ext cx="8950154" cy="923330"/>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small</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Rmid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mostly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bulky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impedance</a:t>
            </a:r>
            <a:r>
              <a:rPr lang="tr-TR" dirty="0" smtClean="0">
                <a:solidFill>
                  <a:srgbClr val="002060"/>
                </a:solidFill>
                <a:cs typeface="Arial" panose="020B0604020202020204" pitchFamily="34" charset="0"/>
              </a:rPr>
              <a:t> is </a:t>
            </a:r>
            <a:r>
              <a:rPr lang="tr-TR" b="1" dirty="0" smtClean="0">
                <a:solidFill>
                  <a:srgbClr val="002060"/>
                </a:solidFill>
                <a:cs typeface="Arial" panose="020B0604020202020204" pitchFamily="34" charset="0"/>
              </a:rPr>
              <a:t>100 </a:t>
            </a:r>
            <a:r>
              <a:rPr lang="tr-TR" b="1" dirty="0" err="1" smtClean="0">
                <a:solidFill>
                  <a:srgbClr val="002060"/>
                </a:solidFill>
                <a:cs typeface="Arial" panose="020B0604020202020204" pitchFamily="34" charset="0"/>
              </a:rPr>
              <a:t>times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smaller</a:t>
            </a:r>
            <a:r>
              <a:rPr lang="tr-TR" dirty="0" smtClean="0">
                <a:solidFill>
                  <a:srgbClr val="002060"/>
                </a:solidFill>
                <a:cs typeface="Arial" panose="020B0604020202020204" pitchFamily="34" charset="0"/>
              </a:rPr>
              <a:t>. But,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seen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from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experimental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Rmid</a:t>
            </a:r>
            <a:r>
              <a:rPr lang="tr-TR" b="1" dirty="0" smtClean="0">
                <a:solidFill>
                  <a:srgbClr val="002060"/>
                </a:solidFill>
                <a:cs typeface="Arial" panose="020B0604020202020204" pitchFamily="34" charset="0"/>
              </a:rPr>
              <a:t> is </a:t>
            </a:r>
            <a:r>
              <a:rPr lang="tr-TR" b="1" dirty="0" err="1" smtClean="0">
                <a:solidFill>
                  <a:srgbClr val="002060"/>
                </a:solidFill>
                <a:cs typeface="Arial" panose="020B0604020202020204" pitchFamily="34" charset="0"/>
              </a:rPr>
              <a:t>made</a:t>
            </a:r>
            <a:r>
              <a:rPr lang="tr-TR" b="1" dirty="0" smtClean="0">
                <a:solidFill>
                  <a:srgbClr val="002060"/>
                </a:solidFill>
                <a:cs typeface="Arial" panose="020B0604020202020204" pitchFamily="34" charset="0"/>
              </a:rPr>
              <a:t> 4 </a:t>
            </a:r>
            <a:r>
              <a:rPr lang="tr-TR" b="1" dirty="0" err="1" smtClean="0">
                <a:solidFill>
                  <a:srgbClr val="002060"/>
                </a:solidFill>
                <a:cs typeface="Arial" panose="020B0604020202020204" pitchFamily="34" charset="0"/>
              </a:rPr>
              <a:t>Ohms</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following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obtained</a:t>
            </a:r>
            <a:r>
              <a:rPr lang="tr-TR" dirty="0" smtClean="0">
                <a:solidFill>
                  <a:srgbClr val="002060"/>
                </a:solidFill>
                <a:cs typeface="Arial" panose="020B0604020202020204" pitchFamily="34" charset="0"/>
              </a:rPr>
              <a:t>:</a:t>
            </a:r>
          </a:p>
        </p:txBody>
      </p:sp>
      <p:pic>
        <p:nvPicPr>
          <p:cNvPr id="21" name="Picture 20"/>
          <p:cNvPicPr>
            <a:picLocks noChangeAspect="1"/>
          </p:cNvPicPr>
          <p:nvPr/>
        </p:nvPicPr>
        <p:blipFill>
          <a:blip r:embed="rId4"/>
          <a:stretch>
            <a:fillRect/>
          </a:stretch>
        </p:blipFill>
        <p:spPr>
          <a:xfrm>
            <a:off x="561138" y="4477624"/>
            <a:ext cx="3692245" cy="2373585"/>
          </a:xfrm>
          <a:prstGeom prst="rect">
            <a:avLst/>
          </a:prstGeom>
        </p:spPr>
      </p:pic>
      <p:pic>
        <p:nvPicPr>
          <p:cNvPr id="9" name="Picture 8"/>
          <p:cNvPicPr>
            <a:picLocks noChangeAspect="1"/>
          </p:cNvPicPr>
          <p:nvPr/>
        </p:nvPicPr>
        <p:blipFill>
          <a:blip r:embed="rId5"/>
          <a:stretch>
            <a:fillRect/>
          </a:stretch>
        </p:blipFill>
        <p:spPr>
          <a:xfrm>
            <a:off x="4867636" y="4477624"/>
            <a:ext cx="3662111" cy="2360943"/>
          </a:xfrm>
          <a:prstGeom prst="rect">
            <a:avLst/>
          </a:prstGeom>
        </p:spPr>
      </p:pic>
    </p:spTree>
    <p:extLst>
      <p:ext uri="{BB962C8B-B14F-4D97-AF65-F5344CB8AC3E}">
        <p14:creationId xmlns:p14="http://schemas.microsoft.com/office/powerpoint/2010/main" val="2476010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Content</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478423"/>
          </a:xfrm>
          <a:prstGeom prst="rect">
            <a:avLst/>
          </a:prstGeom>
        </p:spPr>
        <p:txBody>
          <a:bodyPr wrap="square">
            <a:spAutoFit/>
          </a:bodyPr>
          <a:lstStyle/>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Simplest</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inverter</a:t>
            </a:r>
            <a:r>
              <a:rPr lang="tr-TR" sz="2000" b="1" dirty="0" smtClean="0">
                <a:solidFill>
                  <a:srgbClr val="002060"/>
                </a:solidFill>
                <a:cs typeface="Arial" panose="020B0604020202020204" pitchFamily="34" charset="0"/>
              </a:rPr>
              <a:t> model</a:t>
            </a:r>
          </a:p>
          <a:p>
            <a:pPr marL="342900" indent="-342900">
              <a:spcBef>
                <a:spcPts val="1200"/>
              </a:spcBef>
              <a:buFont typeface="Wingdings" panose="05000000000000000000" pitchFamily="2" charset="2"/>
              <a:buChar char="v"/>
            </a:pPr>
            <a:r>
              <a:rPr lang="tr-TR" sz="2000" b="1" dirty="0" smtClean="0">
                <a:solidFill>
                  <a:srgbClr val="002060"/>
                </a:solidFill>
                <a:cs typeface="Arial" panose="020B0604020202020204" pitchFamily="34" charset="0"/>
              </a:rPr>
              <a:t>Parasitics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Unbalance</a:t>
            </a:r>
            <a:r>
              <a:rPr lang="tr-TR" sz="2000" b="1" dirty="0" smtClean="0">
                <a:solidFill>
                  <a:srgbClr val="002060"/>
                </a:solidFill>
                <a:cs typeface="Arial" panose="020B0604020202020204" pitchFamily="34" charset="0"/>
              </a:rPr>
              <a:t> on </a:t>
            </a:r>
            <a:r>
              <a:rPr lang="tr-TR" sz="2000" b="1" dirty="0" err="1" smtClean="0">
                <a:solidFill>
                  <a:srgbClr val="002060"/>
                </a:solidFill>
                <a:cs typeface="Arial" panose="020B0604020202020204" pitchFamily="34" charset="0"/>
              </a:rPr>
              <a:t>load</a:t>
            </a:r>
            <a:endParaRPr lang="tr-TR" sz="2000" b="1"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Rectifier</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smtClean="0">
                <a:solidFill>
                  <a:srgbClr val="002060"/>
                </a:solidFill>
                <a:cs typeface="Arial" panose="020B0604020202020204" pitchFamily="34" charset="0"/>
              </a:rPr>
              <a:t>2-parallel </a:t>
            </a:r>
            <a:r>
              <a:rPr lang="tr-TR" sz="2000" b="1" dirty="0" err="1" smtClean="0">
                <a:solidFill>
                  <a:srgbClr val="002060"/>
                </a:solidFill>
                <a:cs typeface="Arial" panose="020B0604020202020204" pitchFamily="34" charset="0"/>
              </a:rPr>
              <a:t>with</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and</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without</a:t>
            </a:r>
            <a:r>
              <a:rPr lang="tr-TR" sz="2000" b="1" dirty="0" smtClean="0">
                <a:solidFill>
                  <a:srgbClr val="002060"/>
                </a:solidFill>
                <a:cs typeface="Arial" panose="020B0604020202020204" pitchFamily="34" charset="0"/>
              </a:rPr>
              <a:t> interleaving</a:t>
            </a: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2-parallel </a:t>
            </a:r>
            <a:r>
              <a:rPr lang="tr-TR" sz="2000" dirty="0" smtClean="0">
                <a:solidFill>
                  <a:srgbClr val="002060"/>
                </a:solidFill>
                <a:cs typeface="Arial" panose="020B0604020202020204" pitchFamily="34" charset="0"/>
              </a:rPr>
              <a:t>– parasitics </a:t>
            </a:r>
            <a:r>
              <a:rPr lang="tr-TR" sz="2000" dirty="0" err="1" smtClean="0">
                <a:solidFill>
                  <a:srgbClr val="002060"/>
                </a:solidFill>
                <a:cs typeface="Arial" panose="020B0604020202020204" pitchFamily="34" charset="0"/>
              </a:rPr>
              <a:t>added</a:t>
            </a:r>
            <a:endParaRPr lang="tr-TR" sz="2000"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2-parallel – </a:t>
            </a:r>
            <a:r>
              <a:rPr lang="tr-TR" sz="2000" dirty="0" err="1" smtClean="0">
                <a:solidFill>
                  <a:srgbClr val="002060"/>
                </a:solidFill>
                <a:cs typeface="Arial" panose="020B0604020202020204" pitchFamily="34" charset="0"/>
              </a:rPr>
              <a:t>load</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and</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module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unbalance</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a:solidFill>
                  <a:srgbClr val="002060"/>
                </a:solidFill>
                <a:cs typeface="Arial" panose="020B0604020202020204" pitchFamily="34" charset="0"/>
              </a:rPr>
              <a:t>2-parallel – </a:t>
            </a:r>
            <a:r>
              <a:rPr lang="tr-TR" sz="2000" b="1" dirty="0" err="1" smtClean="0">
                <a:solidFill>
                  <a:srgbClr val="002060"/>
                </a:solidFill>
                <a:cs typeface="Arial" panose="020B0604020202020204" pitchFamily="34" charset="0"/>
              </a:rPr>
              <a:t>rectifier</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smtClean="0">
                <a:solidFill>
                  <a:srgbClr val="002060"/>
                </a:solidFill>
                <a:cs typeface="Arial" panose="020B0604020202020204" pitchFamily="34" charset="0"/>
              </a:rPr>
              <a:t>2-series </a:t>
            </a:r>
            <a:r>
              <a:rPr lang="tr-TR" sz="2000" dirty="0" err="1">
                <a:solidFill>
                  <a:srgbClr val="002060"/>
                </a:solidFill>
                <a:cs typeface="Arial" panose="020B0604020202020204" pitchFamily="34" charset="0"/>
              </a:rPr>
              <a:t>with</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and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without</a:t>
            </a:r>
            <a:r>
              <a:rPr lang="tr-TR" sz="2000" dirty="0">
                <a:solidFill>
                  <a:srgbClr val="002060"/>
                </a:solidFill>
                <a:cs typeface="Arial" panose="020B0604020202020204" pitchFamily="34" charset="0"/>
              </a:rPr>
              <a:t> interleaving</a:t>
            </a: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parasitics </a:t>
            </a:r>
            <a:r>
              <a:rPr lang="tr-TR" sz="2000" dirty="0" err="1">
                <a:solidFill>
                  <a:srgbClr val="002060"/>
                </a:solidFill>
                <a:cs typeface="Arial" panose="020B0604020202020204" pitchFamily="34" charset="0"/>
              </a:rPr>
              <a:t>added</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load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and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module</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unbalance</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rectifier</a:t>
            </a:r>
            <a:r>
              <a:rPr lang="tr-TR" sz="2000" dirty="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added</a:t>
            </a:r>
            <a:endParaRPr lang="tr-TR" sz="2000" dirty="0">
              <a:solidFill>
                <a:srgbClr val="002060"/>
              </a:solidFill>
              <a:cs typeface="Arial" panose="020B0604020202020204" pitchFamily="34" charset="0"/>
            </a:endParaRPr>
          </a:p>
        </p:txBody>
      </p:sp>
    </p:spTree>
    <p:extLst>
      <p:ext uri="{BB962C8B-B14F-4D97-AF65-F5344CB8AC3E}">
        <p14:creationId xmlns:p14="http://schemas.microsoft.com/office/powerpoint/2010/main" val="1967521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0" y="5506670"/>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None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existed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before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obviously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nature</a:t>
            </a:r>
            <a:r>
              <a:rPr lang="tr-TR" dirty="0" smtClean="0">
                <a:solidFill>
                  <a:srgbClr val="002060"/>
                </a:solidFill>
                <a:cs typeface="Arial" panose="020B0604020202020204" pitchFamily="34" charset="0"/>
              </a:rPr>
              <a:t> of 3-phase </a:t>
            </a:r>
            <a:r>
              <a:rPr lang="tr-TR" dirty="0" err="1" smtClean="0">
                <a:solidFill>
                  <a:srgbClr val="002060"/>
                </a:solidFill>
                <a:cs typeface="Arial" panose="020B0604020202020204" pitchFamily="34" charset="0"/>
              </a:rPr>
              <a:t>full-bridge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srcRect b="1482"/>
          <a:stretch/>
        </p:blipFill>
        <p:spPr>
          <a:xfrm>
            <a:off x="0" y="3196911"/>
            <a:ext cx="2928338" cy="2188028"/>
          </a:xfrm>
          <a:prstGeom prst="rect">
            <a:avLst/>
          </a:prstGeom>
        </p:spPr>
      </p:pic>
      <p:pic>
        <p:nvPicPr>
          <p:cNvPr id="4" name="Picture 3"/>
          <p:cNvPicPr>
            <a:picLocks noChangeAspect="1"/>
          </p:cNvPicPr>
          <p:nvPr/>
        </p:nvPicPr>
        <p:blipFill>
          <a:blip r:embed="rId4"/>
          <a:stretch>
            <a:fillRect/>
          </a:stretch>
        </p:blipFill>
        <p:spPr>
          <a:xfrm>
            <a:off x="3064811" y="3196911"/>
            <a:ext cx="2928338" cy="2185408"/>
          </a:xfrm>
          <a:prstGeom prst="rect">
            <a:avLst/>
          </a:prstGeom>
        </p:spPr>
      </p:pic>
      <p:pic>
        <p:nvPicPr>
          <p:cNvPr id="5" name="Picture 4"/>
          <p:cNvPicPr>
            <a:picLocks noChangeAspect="1"/>
          </p:cNvPicPr>
          <p:nvPr/>
        </p:nvPicPr>
        <p:blipFill>
          <a:blip r:embed="rId5"/>
          <a:stretch>
            <a:fillRect/>
          </a:stretch>
        </p:blipFill>
        <p:spPr>
          <a:xfrm>
            <a:off x="6129623" y="3164856"/>
            <a:ext cx="2928338" cy="2252138"/>
          </a:xfrm>
          <a:prstGeom prst="rect">
            <a:avLst/>
          </a:prstGeom>
        </p:spPr>
      </p:pic>
      <p:sp>
        <p:nvSpPr>
          <p:cNvPr id="17" name="Rectangle 16"/>
          <p:cNvSpPr/>
          <p:nvPr/>
        </p:nvSpPr>
        <p:spPr>
          <a:xfrm>
            <a:off x="107807" y="2890514"/>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Icap</a:t>
            </a:r>
            <a:endParaRPr lang="tr-TR" dirty="0" smtClean="0">
              <a:solidFill>
                <a:srgbClr val="002060"/>
              </a:solidFill>
              <a:cs typeface="Arial" panose="020B0604020202020204" pitchFamily="34" charset="0"/>
            </a:endParaRPr>
          </a:p>
        </p:txBody>
      </p:sp>
      <p:sp>
        <p:nvSpPr>
          <p:cNvPr id="24" name="Rectangle 23"/>
          <p:cNvSpPr/>
          <p:nvPr/>
        </p:nvSpPr>
        <p:spPr>
          <a:xfrm>
            <a:off x="346246" y="963777"/>
            <a:ext cx="8950154"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compared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small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(5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ideal DC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similar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considering</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high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order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related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But, </a:t>
            </a:r>
            <a:r>
              <a:rPr lang="tr-TR" dirty="0" err="1" smtClean="0">
                <a:solidFill>
                  <a:srgbClr val="002060"/>
                </a:solidFill>
                <a:cs typeface="Arial" panose="020B0604020202020204" pitchFamily="34" charset="0"/>
              </a:rPr>
              <a:t>one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should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that</a:t>
            </a:r>
            <a:r>
              <a:rPr lang="tr-TR" b="1" dirty="0" smtClean="0">
                <a:solidFill>
                  <a:srgbClr val="002060"/>
                </a:solidFill>
                <a:cs typeface="Arial" panose="020B0604020202020204" pitchFamily="34" charset="0"/>
              </a:rPr>
              <a:t> it is not </a:t>
            </a:r>
            <a:r>
              <a:rPr lang="tr-TR" b="1" dirty="0" err="1" smtClean="0">
                <a:solidFill>
                  <a:srgbClr val="002060"/>
                </a:solidFill>
                <a:cs typeface="Arial" panose="020B0604020202020204" pitchFamily="34" charset="0"/>
              </a:rPr>
              <a:t>possible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to</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have</a:t>
            </a:r>
            <a:r>
              <a:rPr lang="tr-TR" b="1" dirty="0" smtClean="0">
                <a:solidFill>
                  <a:srgbClr val="002060"/>
                </a:solidFill>
                <a:cs typeface="Arial" panose="020B0604020202020204" pitchFamily="34" charset="0"/>
              </a:rPr>
              <a:t> a 4 </a:t>
            </a:r>
            <a:r>
              <a:rPr lang="tr-TR" b="1" dirty="0" err="1" smtClean="0">
                <a:solidFill>
                  <a:srgbClr val="002060"/>
                </a:solidFill>
                <a:cs typeface="Arial" panose="020B0604020202020204" pitchFamily="34" charset="0"/>
              </a:rPr>
              <a:t>Ohms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resistor</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loss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more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than</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250 </a:t>
            </a:r>
            <a:r>
              <a:rPr lang="tr-TR" b="1" dirty="0" err="1" smtClean="0">
                <a:solidFill>
                  <a:srgbClr val="002060"/>
                </a:solidFill>
                <a:cs typeface="Arial" panose="020B0604020202020204" pitchFamily="34" charset="0"/>
              </a:rPr>
              <a:t>Watts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alone</a:t>
            </a:r>
            <a:r>
              <a:rPr lang="tr-TR" b="1"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situation</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clear</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should</a:t>
            </a:r>
            <a:r>
              <a:rPr lang="tr-TR" b="1"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worked</a:t>
            </a:r>
            <a:r>
              <a:rPr lang="tr-TR" b="1" dirty="0" smtClean="0">
                <a:solidFill>
                  <a:srgbClr val="002060"/>
                </a:solidFill>
                <a:cs typeface="Arial" panose="020B0604020202020204" pitchFamily="34" charset="0"/>
              </a:rPr>
              <a:t> on.</a:t>
            </a:r>
          </a:p>
          <a:p>
            <a:pPr marL="285750" indent="-285750">
              <a:buFont typeface="Arial" panose="020B0604020202020204" pitchFamily="34" charset="0"/>
              <a:buChar char="•"/>
            </a:pPr>
            <a:endParaRPr lang="tr-TR" b="1" dirty="0" smtClean="0">
              <a:solidFill>
                <a:srgbClr val="002060"/>
              </a:solidFill>
              <a:cs typeface="Arial" panose="020B0604020202020204" pitchFamily="34" charset="0"/>
            </a:endParaRPr>
          </a:p>
          <a:p>
            <a:pPr algn="ctr"/>
            <a:r>
              <a:rPr lang="tr-TR" dirty="0" smtClean="0">
                <a:solidFill>
                  <a:srgbClr val="002060"/>
                </a:solidFill>
                <a:cs typeface="Arial" panose="020B0604020202020204" pitchFamily="34" charset="0"/>
              </a:rPr>
              <a:t>As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sp>
        <p:nvSpPr>
          <p:cNvPr id="25" name="Rectangle 24"/>
          <p:cNvSpPr/>
          <p:nvPr/>
        </p:nvSpPr>
        <p:spPr>
          <a:xfrm>
            <a:off x="7469933" y="3429600"/>
            <a:ext cx="1272905" cy="523220"/>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Note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that</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is not </a:t>
            </a:r>
            <a:r>
              <a:rPr lang="tr-TR" sz="1400" dirty="0" err="1" smtClean="0">
                <a:solidFill>
                  <a:srgbClr val="FF0000"/>
                </a:solidFill>
                <a:cs typeface="Arial" panose="020B0604020202020204" pitchFamily="34" charset="0"/>
              </a:rPr>
              <a:t>percent</a:t>
            </a:r>
            <a:endParaRPr lang="tr-TR" sz="1400"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1555387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24" name="Rectangle 23"/>
          <p:cNvSpPr/>
          <p:nvPr/>
        </p:nvSpPr>
        <p:spPr>
          <a:xfrm>
            <a:off x="346246" y="9637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FF0000"/>
                </a:solidFill>
                <a:cs typeface="Arial" panose="020B0604020202020204" pitchFamily="34" charset="0"/>
              </a:rPr>
              <a:t>Add</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stuff</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from</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analytical</a:t>
            </a:r>
            <a:r>
              <a:rPr lang="tr-TR" dirty="0" smtClean="0">
                <a:solidFill>
                  <a:srgbClr val="FF0000"/>
                </a:solidFill>
                <a:cs typeface="Arial" panose="020B0604020202020204" pitchFamily="34" charset="0"/>
              </a:rPr>
              <a:t> model</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408179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RloadC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is </a:t>
            </a:r>
            <a:r>
              <a:rPr lang="tr-TR" dirty="0" err="1" smtClean="0">
                <a:solidFill>
                  <a:srgbClr val="002060"/>
                </a:solidFill>
                <a:cs typeface="Arial" panose="020B0604020202020204" pitchFamily="34" charset="0"/>
              </a:rPr>
              <a:t>simplest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infinite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model.</a:t>
            </a:r>
          </a:p>
        </p:txBody>
      </p:sp>
      <p:pic>
        <p:nvPicPr>
          <p:cNvPr id="2" name="Picture 1"/>
          <p:cNvPicPr>
            <a:picLocks noChangeAspect="1"/>
          </p:cNvPicPr>
          <p:nvPr/>
        </p:nvPicPr>
        <p:blipFill rotWithShape="1">
          <a:blip r:embed="rId3"/>
          <a:srcRect l="1613" r="-1"/>
          <a:stretch/>
        </p:blipFill>
        <p:spPr>
          <a:xfrm>
            <a:off x="220715" y="1441703"/>
            <a:ext cx="4075552" cy="2926189"/>
          </a:xfrm>
          <a:prstGeom prst="rect">
            <a:avLst/>
          </a:prstGeom>
        </p:spPr>
      </p:pic>
      <p:pic>
        <p:nvPicPr>
          <p:cNvPr id="6" name="Picture 5"/>
          <p:cNvPicPr>
            <a:picLocks noChangeAspect="1"/>
          </p:cNvPicPr>
          <p:nvPr/>
        </p:nvPicPr>
        <p:blipFill rotWithShape="1">
          <a:blip r:embed="rId4"/>
          <a:srcRect l="809" b="6130"/>
          <a:stretch/>
        </p:blipFill>
        <p:spPr>
          <a:xfrm>
            <a:off x="4377294" y="1375725"/>
            <a:ext cx="4680667" cy="2992167"/>
          </a:xfrm>
          <a:prstGeom prst="rect">
            <a:avLst/>
          </a:prstGeom>
        </p:spPr>
      </p:pic>
      <p:sp>
        <p:nvSpPr>
          <p:cNvPr id="11" name="Rectangle 10"/>
          <p:cNvSpPr/>
          <p:nvPr/>
        </p:nvSpPr>
        <p:spPr>
          <a:xfrm>
            <a:off x="193846" y="1072372"/>
            <a:ext cx="4097408"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currents</a:t>
            </a:r>
            <a:endParaRPr lang="tr-TR" dirty="0" smtClean="0">
              <a:solidFill>
                <a:srgbClr val="002060"/>
              </a:solidFill>
              <a:cs typeface="Arial" panose="020B0604020202020204" pitchFamily="34" charset="0"/>
            </a:endParaRPr>
          </a:p>
        </p:txBody>
      </p:sp>
      <p:sp>
        <p:nvSpPr>
          <p:cNvPr id="14" name="Rectangle 13"/>
          <p:cNvSpPr/>
          <p:nvPr/>
        </p:nvSpPr>
        <p:spPr>
          <a:xfrm>
            <a:off x="4377294" y="1100889"/>
            <a:ext cx="4766707"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and</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sp>
        <p:nvSpPr>
          <p:cNvPr id="15" name="Rectangle 14"/>
          <p:cNvSpPr/>
          <p:nvPr/>
        </p:nvSpPr>
        <p:spPr>
          <a:xfrm>
            <a:off x="107807" y="4520147"/>
            <a:ext cx="8950154"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Obviously</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phase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currents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up</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reflected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has 100 Hz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Remember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formula</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b="1" dirty="0" smtClean="0">
                <a:solidFill>
                  <a:srgbClr val="002060"/>
                </a:solidFill>
                <a:cs typeface="Arial" panose="020B0604020202020204" pitchFamily="34" charset="0"/>
              </a:rPr>
              <a:t> </a:t>
            </a:r>
            <a:r>
              <a:rPr lang="tr-TR" b="1" dirty="0">
                <a:solidFill>
                  <a:srgbClr val="002060"/>
                </a:solidFill>
                <a:cs typeface="Arial" panose="020B0604020202020204" pitchFamily="34" charset="0"/>
              </a:rPr>
              <a:t>= </a:t>
            </a:r>
            <a:r>
              <a:rPr lang="tr-TR" b="1" dirty="0" err="1">
                <a:solidFill>
                  <a:srgbClr val="002060"/>
                </a:solidFill>
                <a:cs typeface="Arial" panose="020B0604020202020204" pitchFamily="34" charset="0"/>
              </a:rPr>
              <a:t>SAIsa</a:t>
            </a:r>
            <a:r>
              <a:rPr lang="tr-TR" b="1" dirty="0">
                <a:solidFill>
                  <a:srgbClr val="002060"/>
                </a:solidFill>
                <a:cs typeface="Arial" panose="020B0604020202020204" pitchFamily="34" charset="0"/>
              </a:rPr>
              <a:t> + </a:t>
            </a:r>
            <a:r>
              <a:rPr lang="tr-TR" b="1" dirty="0" err="1">
                <a:solidFill>
                  <a:srgbClr val="002060"/>
                </a:solidFill>
                <a:cs typeface="Arial" panose="020B0604020202020204" pitchFamily="34" charset="0"/>
              </a:rPr>
              <a:t>SBIsb</a:t>
            </a:r>
            <a:r>
              <a:rPr lang="tr-TR" b="1" dirty="0">
                <a:solidFill>
                  <a:srgbClr val="002060"/>
                </a:solidFill>
                <a:cs typeface="Arial" panose="020B0604020202020204" pitchFamily="34" charset="0"/>
              </a:rPr>
              <a:t> + </a:t>
            </a:r>
            <a:r>
              <a:rPr lang="tr-TR" b="1" dirty="0" err="1" smtClean="0">
                <a:solidFill>
                  <a:srgbClr val="002060"/>
                </a:solidFill>
                <a:cs typeface="Arial" panose="020B0604020202020204" pitchFamily="34" charset="0"/>
              </a:rPr>
              <a:t>SCIsc</a:t>
            </a:r>
            <a:endParaRPr lang="tr-TR" b="1" dirty="0" smtClean="0">
              <a:solidFill>
                <a:srgbClr val="002060"/>
              </a:solidFill>
              <a:cs typeface="Arial" panose="020B0604020202020204" pitchFamily="34" charset="0"/>
            </a:endParaRP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Previously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50Hz x 50Hz </a:t>
            </a:r>
            <a:r>
              <a:rPr lang="tr-TR" dirty="0" err="1" smtClean="0">
                <a:solidFill>
                  <a:srgbClr val="002060"/>
                </a:solidFill>
                <a:cs typeface="Arial" panose="020B0604020202020204" pitchFamily="34" charset="0"/>
              </a:rPr>
              <a:t>were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cancelled</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 had </a:t>
            </a:r>
            <a:r>
              <a:rPr lang="tr-TR" dirty="0" err="1" smtClean="0">
                <a:solidFill>
                  <a:srgbClr val="002060"/>
                </a:solidFill>
                <a:cs typeface="Arial" panose="020B0604020202020204" pitchFamily="34" charset="0"/>
              </a:rPr>
              <a:t>balanced</a:t>
            </a:r>
            <a:r>
              <a:rPr lang="tr-TR" dirty="0" smtClean="0">
                <a:solidFill>
                  <a:srgbClr val="002060"/>
                </a:solidFill>
                <a:cs typeface="Arial" panose="020B0604020202020204" pitchFamily="34" charset="0"/>
              </a:rPr>
              <a:t> 3-phase form.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b="1" dirty="0" err="1" smtClean="0">
                <a:solidFill>
                  <a:srgbClr val="002060"/>
                </a:solidFill>
                <a:cs typeface="Arial" panose="020B0604020202020204" pitchFamily="34" charset="0"/>
              </a:rPr>
              <a:t>component</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appears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b="79039"/>
          <a:stretch/>
        </p:blipFill>
        <p:spPr>
          <a:xfrm>
            <a:off x="2928350" y="6322871"/>
            <a:ext cx="3038475" cy="457201"/>
          </a:xfrm>
          <a:prstGeom prst="rect">
            <a:avLst/>
          </a:prstGeom>
        </p:spPr>
      </p:pic>
    </p:spTree>
    <p:extLst>
      <p:ext uri="{BB962C8B-B14F-4D97-AF65-F5344CB8AC3E}">
        <p14:creationId xmlns:p14="http://schemas.microsoft.com/office/powerpoint/2010/main" val="2812355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1200329"/>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dirty="0" smtClean="0">
                <a:solidFill>
                  <a:srgbClr val="002060"/>
                </a:solidFill>
                <a:cs typeface="Arial" panose="020B0604020202020204" pitchFamily="34" charset="0"/>
              </a:rPr>
              <a:t>in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is </a:t>
            </a:r>
            <a:r>
              <a:rPr lang="tr-TR" b="1" dirty="0" err="1" smtClean="0">
                <a:solidFill>
                  <a:srgbClr val="002060"/>
                </a:solidFill>
                <a:cs typeface="Arial" panose="020B0604020202020204" pitchFamily="34" charset="0"/>
              </a:rPr>
              <a:t>constant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given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load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condition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it </a:t>
            </a:r>
            <a:r>
              <a:rPr lang="tr-TR" b="1" dirty="0" err="1" smtClean="0">
                <a:solidFill>
                  <a:srgbClr val="002060"/>
                </a:solidFill>
                <a:cs typeface="Arial" panose="020B0604020202020204" pitchFamily="34" charset="0"/>
              </a:rPr>
              <a:t>travels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travels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causes</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b="1" dirty="0" err="1" smtClean="0">
                <a:solidFill>
                  <a:srgbClr val="002060"/>
                </a:solidFill>
                <a:cs typeface="Arial" panose="020B0604020202020204" pitchFamily="34" charset="0"/>
              </a:rPr>
              <a:t>ripple</a:t>
            </a:r>
            <a:r>
              <a:rPr lang="tr-TR" b="1" dirty="0" smtClean="0">
                <a:solidFill>
                  <a:srgbClr val="002060"/>
                </a:solidFill>
                <a:cs typeface="Arial" panose="020B0604020202020204" pitchFamily="34" charset="0"/>
              </a:rPr>
              <a:t> on 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(Vdc).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capacitors</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impedance</a:t>
            </a:r>
            <a:r>
              <a:rPr lang="tr-TR" dirty="0" smtClean="0">
                <a:solidFill>
                  <a:srgbClr val="002060"/>
                </a:solidFill>
                <a:cs typeface="Arial" panose="020B0604020202020204" pitchFamily="34" charset="0"/>
              </a:rPr>
              <a:t> at 100 Hz is </a:t>
            </a:r>
            <a:r>
              <a:rPr lang="tr-TR" b="1" dirty="0" err="1" smtClean="0">
                <a:solidFill>
                  <a:srgbClr val="002060"/>
                </a:solidFill>
                <a:cs typeface="Arial" panose="020B0604020202020204" pitchFamily="34" charset="0"/>
              </a:rPr>
              <a:t>much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higher</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compared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04744" y="3938085"/>
            <a:ext cx="4277381" cy="2809875"/>
          </a:xfrm>
          <a:prstGeom prst="rect">
            <a:avLst/>
          </a:prstGeom>
        </p:spPr>
      </p:pic>
      <p:pic>
        <p:nvPicPr>
          <p:cNvPr id="5" name="Picture 4"/>
          <p:cNvPicPr>
            <a:picLocks noChangeAspect="1"/>
          </p:cNvPicPr>
          <p:nvPr/>
        </p:nvPicPr>
        <p:blipFill>
          <a:blip r:embed="rId4"/>
          <a:stretch>
            <a:fillRect/>
          </a:stretch>
        </p:blipFill>
        <p:spPr>
          <a:xfrm>
            <a:off x="4857570" y="3938085"/>
            <a:ext cx="4286430" cy="2910261"/>
          </a:xfrm>
          <a:prstGeom prst="rect">
            <a:avLst/>
          </a:prstGeom>
        </p:spPr>
      </p:pic>
      <p:sp>
        <p:nvSpPr>
          <p:cNvPr id="12" name="Rectangle 11"/>
          <p:cNvSpPr/>
          <p:nvPr/>
        </p:nvSpPr>
        <p:spPr>
          <a:xfrm>
            <a:off x="540994" y="3938085"/>
            <a:ext cx="3449624" cy="369332"/>
          </a:xfrm>
          <a:prstGeom prst="rect">
            <a:avLst/>
          </a:prstGeom>
        </p:spPr>
        <p:txBody>
          <a:bodyPr wrap="square">
            <a:spAutoFit/>
          </a:bodyPr>
          <a:lstStyle/>
          <a:p>
            <a:pPr algn="ctr"/>
            <a:r>
              <a:rPr lang="tr-TR" dirty="0" err="1" smtClean="0">
                <a:solidFill>
                  <a:srgbClr val="FF0000"/>
                </a:solidFill>
                <a:cs typeface="Arial" panose="020B0604020202020204" pitchFamily="34" charset="0"/>
              </a:rPr>
              <a:t>Iin</a:t>
            </a:r>
            <a:endParaRPr lang="tr-TR" dirty="0" smtClean="0">
              <a:solidFill>
                <a:srgbClr val="FF0000"/>
              </a:solidFill>
              <a:cs typeface="Arial" panose="020B0604020202020204" pitchFamily="34" charset="0"/>
            </a:endParaRPr>
          </a:p>
        </p:txBody>
      </p:sp>
      <p:sp>
        <p:nvSpPr>
          <p:cNvPr id="13" name="Rectangle 12"/>
          <p:cNvSpPr/>
          <p:nvPr/>
        </p:nvSpPr>
        <p:spPr>
          <a:xfrm>
            <a:off x="5002869" y="3994863"/>
            <a:ext cx="3449624" cy="369332"/>
          </a:xfrm>
          <a:prstGeom prst="rect">
            <a:avLst/>
          </a:prstGeom>
        </p:spPr>
        <p:txBody>
          <a:bodyPr wrap="square">
            <a:spAutoFit/>
          </a:bodyPr>
          <a:lstStyle/>
          <a:p>
            <a:pPr algn="ctr"/>
            <a:r>
              <a:rPr lang="tr-TR" dirty="0" smtClean="0">
                <a:solidFill>
                  <a:srgbClr val="FF0000"/>
                </a:solidFill>
                <a:cs typeface="Arial" panose="020B0604020202020204" pitchFamily="34" charset="0"/>
              </a:rPr>
              <a:t>Vdc</a:t>
            </a:r>
          </a:p>
        </p:txBody>
      </p:sp>
      <p:pic>
        <p:nvPicPr>
          <p:cNvPr id="7" name="Picture 6"/>
          <p:cNvPicPr>
            <a:picLocks noChangeAspect="1"/>
          </p:cNvPicPr>
          <p:nvPr/>
        </p:nvPicPr>
        <p:blipFill>
          <a:blip r:embed="rId5"/>
          <a:stretch>
            <a:fillRect/>
          </a:stretch>
        </p:blipFill>
        <p:spPr>
          <a:xfrm>
            <a:off x="159471" y="1990126"/>
            <a:ext cx="4322994" cy="1806265"/>
          </a:xfrm>
          <a:prstGeom prst="rect">
            <a:avLst/>
          </a:prstGeom>
        </p:spPr>
      </p:pic>
      <p:sp>
        <p:nvSpPr>
          <p:cNvPr id="15" name="Rectangle 14"/>
          <p:cNvSpPr/>
          <p:nvPr/>
        </p:nvSpPr>
        <p:spPr>
          <a:xfrm>
            <a:off x="2844228" y="206404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cxnSp>
        <p:nvCxnSpPr>
          <p:cNvPr id="16" name="Straight Arrow Connector 15"/>
          <p:cNvCxnSpPr/>
          <p:nvPr/>
        </p:nvCxnSpPr>
        <p:spPr>
          <a:xfrm>
            <a:off x="3020488" y="2421331"/>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62130" y="2788799"/>
            <a:ext cx="529365" cy="307777"/>
          </a:xfrm>
          <a:prstGeom prst="rect">
            <a:avLst/>
          </a:prstGeom>
        </p:spPr>
        <p:txBody>
          <a:bodyPr wrap="square">
            <a:spAutoFit/>
          </a:bodyPr>
          <a:lstStyle/>
          <a:p>
            <a:r>
              <a:rPr lang="tr-TR" sz="1400" dirty="0" smtClean="0">
                <a:solidFill>
                  <a:srgbClr val="FF0000"/>
                </a:solidFill>
                <a:cs typeface="Arial" panose="020B0604020202020204" pitchFamily="34" charset="0"/>
              </a:rPr>
              <a:t>Vdc</a:t>
            </a:r>
          </a:p>
        </p:txBody>
      </p:sp>
      <p:cxnSp>
        <p:nvCxnSpPr>
          <p:cNvPr id="18" name="Straight Arrow Connector 17"/>
          <p:cNvCxnSpPr/>
          <p:nvPr/>
        </p:nvCxnSpPr>
        <p:spPr>
          <a:xfrm flipV="1">
            <a:off x="3231265" y="265885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474846" y="240970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47572" y="206404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sp>
        <p:nvSpPr>
          <p:cNvPr id="21" name="Rectangle 20"/>
          <p:cNvSpPr/>
          <p:nvPr/>
        </p:nvSpPr>
        <p:spPr>
          <a:xfrm>
            <a:off x="1280848" y="2972148"/>
            <a:ext cx="529365"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flipV="1">
            <a:off x="1350607" y="271225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5706" y="2421331"/>
            <a:ext cx="0" cy="2378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2756" y="2430114"/>
            <a:ext cx="688739"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Icap</a:t>
            </a:r>
            <a:endParaRPr lang="tr-TR" sz="1400" dirty="0" smtClean="0">
              <a:solidFill>
                <a:srgbClr val="FF0000"/>
              </a:solidFill>
              <a:cs typeface="Arial" panose="020B0604020202020204" pitchFamily="34" charset="0"/>
            </a:endParaRPr>
          </a:p>
        </p:txBody>
      </p:sp>
      <p:sp>
        <p:nvSpPr>
          <p:cNvPr id="26" name="Rectangle 25"/>
          <p:cNvSpPr/>
          <p:nvPr/>
        </p:nvSpPr>
        <p:spPr>
          <a:xfrm>
            <a:off x="4604644" y="1964044"/>
            <a:ext cx="4539356" cy="1477328"/>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100 Hz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on </a:t>
            </a:r>
            <a:r>
              <a:rPr lang="tr-TR" b="1" dirty="0" smtClean="0">
                <a:solidFill>
                  <a:srgbClr val="002060"/>
                </a:solidFill>
                <a:cs typeface="Arial" panose="020B0604020202020204" pitchFamily="34" charset="0"/>
              </a:rPr>
              <a:t>Vdc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other</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low</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order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on AC </a:t>
            </a:r>
            <a:r>
              <a:rPr lang="tr-TR" dirty="0" err="1" smtClean="0">
                <a:solidFill>
                  <a:srgbClr val="002060"/>
                </a:solidFill>
                <a:cs typeface="Arial" panose="020B0604020202020204" pitchFamily="34" charset="0"/>
              </a:rPr>
              <a:t>side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more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on DC </a:t>
            </a:r>
            <a:r>
              <a:rPr lang="tr-TR" dirty="0" err="1" smtClean="0">
                <a:solidFill>
                  <a:srgbClr val="002060"/>
                </a:solidFill>
                <a:cs typeface="Arial" panose="020B0604020202020204" pitchFamily="34" charset="0"/>
              </a:rPr>
              <a:t>side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an </a:t>
            </a:r>
            <a:r>
              <a:rPr lang="tr-TR" b="1" dirty="0" smtClean="0">
                <a:solidFill>
                  <a:srgbClr val="002060"/>
                </a:solidFill>
                <a:cs typeface="Arial" panose="020B0604020202020204" pitchFamily="34" charset="0"/>
              </a:rPr>
              <a:t>«</a:t>
            </a:r>
            <a:r>
              <a:rPr lang="tr-TR" b="1" dirty="0" err="1" smtClean="0">
                <a:solidFill>
                  <a:srgbClr val="002060"/>
                </a:solidFill>
                <a:cs typeface="Arial" panose="020B0604020202020204" pitchFamily="34" charset="0"/>
              </a:rPr>
              <a:t>egg-chicken</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relationship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them</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4191075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Comparison</a:t>
            </a:r>
            <a:r>
              <a:rPr lang="tr-TR" dirty="0" smtClean="0">
                <a:solidFill>
                  <a:srgbClr val="002060"/>
                </a:solidFill>
                <a:cs typeface="Arial" panose="020B0604020202020204" pitchFamily="34" charset="0"/>
              </a:rPr>
              <a:t> of </a:t>
            </a:r>
            <a:r>
              <a:rPr lang="tr-TR" b="1" dirty="0" smtClean="0">
                <a:solidFill>
                  <a:srgbClr val="002060"/>
                </a:solidFill>
                <a:cs typeface="Arial" panose="020B0604020202020204" pitchFamily="34" charset="0"/>
              </a:rPr>
              <a:t>ideal </a:t>
            </a:r>
            <a:r>
              <a:rPr lang="tr-TR" b="1" dirty="0" err="1" smtClean="0">
                <a:solidFill>
                  <a:srgbClr val="002060"/>
                </a:solidFill>
                <a:cs typeface="Arial" panose="020B0604020202020204" pitchFamily="34" charset="0"/>
              </a:rPr>
              <a:t>and</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nonideal</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cases</a:t>
            </a:r>
            <a:r>
              <a:rPr lang="tr-TR" dirty="0" smtClean="0">
                <a:solidFill>
                  <a:srgbClr val="002060"/>
                </a:solidFill>
                <a:cs typeface="Arial" panose="020B0604020202020204" pitchFamily="34" charset="0"/>
              </a:rPr>
              <a:t>:</a:t>
            </a:r>
          </a:p>
        </p:txBody>
      </p:sp>
      <p:graphicFrame>
        <p:nvGraphicFramePr>
          <p:cNvPr id="25" name="Table 24"/>
          <p:cNvGraphicFramePr>
            <a:graphicFrameLocks noGrp="1"/>
          </p:cNvGraphicFramePr>
          <p:nvPr>
            <p:extLst>
              <p:ext uri="{D42A27DB-BD31-4B8C-83A1-F6EECF244321}">
                <p14:modId xmlns:p14="http://schemas.microsoft.com/office/powerpoint/2010/main" val="496303003"/>
              </p:ext>
            </p:extLst>
          </p:nvPr>
        </p:nvGraphicFramePr>
        <p:xfrm>
          <a:off x="81643" y="1288934"/>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0.588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0.896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0.251</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0.042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0.532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0.895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26.57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4.48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27" name="Rectangle 26"/>
          <p:cNvSpPr/>
          <p:nvPr/>
        </p:nvSpPr>
        <p:spPr>
          <a:xfrm>
            <a:off x="4229086" y="1109319"/>
            <a:ext cx="4914913" cy="1754326"/>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infinite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has a </a:t>
            </a:r>
            <a:r>
              <a:rPr lang="tr-TR" dirty="0" err="1" smtClean="0">
                <a:solidFill>
                  <a:srgbClr val="002060"/>
                </a:solidFill>
                <a:cs typeface="Arial" panose="020B0604020202020204" pitchFamily="34" charset="0"/>
              </a:rPr>
              <a:t>larger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piece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ripple</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much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higher</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increase</a:t>
            </a:r>
            <a:r>
              <a:rPr lang="tr-TR" dirty="0" smtClean="0">
                <a:solidFill>
                  <a:srgbClr val="002060"/>
                </a:solidFill>
                <a:cs typeface="Arial" panose="020B0604020202020204" pitchFamily="34" charset="0"/>
              </a:rPr>
              <a:t> in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cannot</a:t>
            </a:r>
            <a:r>
              <a:rPr lang="tr-TR" b="1"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explained</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realised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increased</a:t>
            </a:r>
            <a:r>
              <a:rPr lang="tr-TR" dirty="0" smtClean="0">
                <a:solidFill>
                  <a:srgbClr val="002060"/>
                </a:solidFill>
                <a:cs typeface="Arial" panose="020B0604020202020204" pitchFamily="34" charset="0"/>
              </a:rPr>
              <a:t> in 5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a:t>
            </a:r>
          </a:p>
        </p:txBody>
      </p:sp>
      <p:sp>
        <p:nvSpPr>
          <p:cNvPr id="28" name="Rectangle 27"/>
          <p:cNvSpPr/>
          <p:nvPr/>
        </p:nvSpPr>
        <p:spPr>
          <a:xfrm>
            <a:off x="193845" y="2913224"/>
            <a:ext cx="8950154" cy="369332"/>
          </a:xfrm>
          <a:prstGeom prst="rect">
            <a:avLst/>
          </a:prstGeom>
        </p:spPr>
        <p:txBody>
          <a:bodyPr wrap="square">
            <a:spAutoFit/>
          </a:bodyPr>
          <a:lstStyle/>
          <a:p>
            <a:pPr marL="285750" indent="-285750">
              <a:buFont typeface="Arial" panose="020B0604020202020204" pitchFamily="34" charset="0"/>
              <a:buChar char="•"/>
            </a:pPr>
            <a:r>
              <a:rPr lang="tr-TR" b="1" dirty="0" err="1">
                <a:solidFill>
                  <a:srgbClr val="002060"/>
                </a:solidFill>
                <a:cs typeface="Arial" panose="020B0604020202020204" pitchFamily="34" charset="0"/>
              </a:rPr>
              <a:t>L</a:t>
            </a:r>
            <a:r>
              <a:rPr lang="tr-TR" b="1" dirty="0" err="1" smtClean="0">
                <a:solidFill>
                  <a:srgbClr val="002060"/>
                </a:solidFill>
                <a:cs typeface="Arial" panose="020B0604020202020204" pitchFamily="34" charset="0"/>
              </a:rPr>
              <a:t>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678251910"/>
              </p:ext>
            </p:extLst>
          </p:nvPr>
        </p:nvGraphicFramePr>
        <p:xfrm>
          <a:off x="81643" y="3449748"/>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0.340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0.518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0.145</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0.025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0.308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0.518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15.38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2.59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30" name="Rectangle 29"/>
          <p:cNvSpPr/>
          <p:nvPr/>
        </p:nvSpPr>
        <p:spPr>
          <a:xfrm>
            <a:off x="4316173" y="3332135"/>
            <a:ext cx="4827828" cy="646331"/>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Similar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Magnitude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change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depends</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other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paramaters</a:t>
            </a:r>
            <a:r>
              <a:rPr lang="tr-TR" dirty="0" smtClean="0">
                <a:solidFill>
                  <a:srgbClr val="002060"/>
                </a:solidFill>
                <a:cs typeface="Arial" panose="020B0604020202020204" pitchFamily="34" charset="0"/>
              </a:rPr>
              <a:t>, but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trend</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p>
        </p:txBody>
      </p:sp>
      <p:sp>
        <p:nvSpPr>
          <p:cNvPr id="31" name="Rectangle 30"/>
          <p:cNvSpPr/>
          <p:nvPr/>
        </p:nvSpPr>
        <p:spPr>
          <a:xfrm>
            <a:off x="193847" y="4811624"/>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Both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RloadC</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72234218"/>
              </p:ext>
            </p:extLst>
          </p:nvPr>
        </p:nvGraphicFramePr>
        <p:xfrm>
          <a:off x="81643" y="5276007"/>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0.663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0.964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0.283</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0.045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0.600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0.963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30.00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4.82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33" name="Rectangle 32"/>
          <p:cNvSpPr/>
          <p:nvPr/>
        </p:nvSpPr>
        <p:spPr>
          <a:xfrm>
            <a:off x="4316173" y="5180956"/>
            <a:ext cx="4827828" cy="1754326"/>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Worst</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expected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resistive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effect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inductive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very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small</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power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factor</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load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deciding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parameters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p>
        </p:txBody>
      </p:sp>
    </p:spTree>
    <p:extLst>
      <p:ext uri="{BB962C8B-B14F-4D97-AF65-F5344CB8AC3E}">
        <p14:creationId xmlns:p14="http://schemas.microsoft.com/office/powerpoint/2010/main" val="3762008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RloadC</a:t>
            </a:r>
            <a:r>
              <a:rPr lang="tr-TR" dirty="0" smtClean="0">
                <a:solidFill>
                  <a:srgbClr val="002060"/>
                </a:solidFill>
                <a:cs typeface="Arial" panose="020B0604020202020204" pitchFamily="34" charset="0"/>
              </a:rPr>
              <a:t> = 1.5xNominal, </a:t>
            </a:r>
            <a:r>
              <a:rPr lang="tr-TR" dirty="0" err="1" smtClean="0">
                <a:solidFill>
                  <a:srgbClr val="002060"/>
                </a:solidFill>
                <a:cs typeface="Arial" panose="020B0604020202020204" pitchFamily="34" charset="0"/>
              </a:rPr>
              <a:t>Rmid</a:t>
            </a:r>
            <a:r>
              <a:rPr lang="tr-TR" dirty="0" smtClean="0">
                <a:solidFill>
                  <a:srgbClr val="002060"/>
                </a:solidFill>
                <a:cs typeface="Arial" panose="020B0604020202020204" pitchFamily="34" charset="0"/>
              </a:rPr>
              <a:t> = 4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a:t>
            </a:r>
          </a:p>
        </p:txBody>
      </p:sp>
      <p:pic>
        <p:nvPicPr>
          <p:cNvPr id="2" name="Picture 1"/>
          <p:cNvPicPr>
            <a:picLocks noChangeAspect="1"/>
          </p:cNvPicPr>
          <p:nvPr/>
        </p:nvPicPr>
        <p:blipFill>
          <a:blip r:embed="rId3"/>
          <a:stretch>
            <a:fillRect/>
          </a:stretch>
        </p:blipFill>
        <p:spPr>
          <a:xfrm>
            <a:off x="301403" y="1521404"/>
            <a:ext cx="4168122" cy="2695834"/>
          </a:xfrm>
          <a:prstGeom prst="rect">
            <a:avLst/>
          </a:prstGeom>
        </p:spPr>
      </p:pic>
      <p:sp>
        <p:nvSpPr>
          <p:cNvPr id="14" name="Rectangle 13"/>
          <p:cNvSpPr/>
          <p:nvPr/>
        </p:nvSpPr>
        <p:spPr>
          <a:xfrm>
            <a:off x="374508" y="1152072"/>
            <a:ext cx="4294415"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and</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pic>
        <p:nvPicPr>
          <p:cNvPr id="7" name="Picture 6"/>
          <p:cNvPicPr>
            <a:picLocks noChangeAspect="1"/>
          </p:cNvPicPr>
          <p:nvPr/>
        </p:nvPicPr>
        <p:blipFill>
          <a:blip r:embed="rId4"/>
          <a:stretch>
            <a:fillRect/>
          </a:stretch>
        </p:blipFill>
        <p:spPr>
          <a:xfrm>
            <a:off x="4742029" y="1521404"/>
            <a:ext cx="4362657" cy="2678340"/>
          </a:xfrm>
          <a:prstGeom prst="rect">
            <a:avLst/>
          </a:prstGeom>
        </p:spPr>
      </p:pic>
      <p:sp>
        <p:nvSpPr>
          <p:cNvPr id="26" name="Rectangle 25"/>
          <p:cNvSpPr/>
          <p:nvPr/>
        </p:nvSpPr>
        <p:spPr>
          <a:xfrm>
            <a:off x="4742029" y="1152072"/>
            <a:ext cx="4294415" cy="369332"/>
          </a:xfrm>
          <a:prstGeom prst="rect">
            <a:avLst/>
          </a:prstGeom>
        </p:spPr>
        <p:txBody>
          <a:bodyPr wrap="square">
            <a:spAutoFit/>
          </a:bodyPr>
          <a:lstStyle/>
          <a:p>
            <a:pPr algn="ctr"/>
            <a:r>
              <a:rPr lang="tr-TR" dirty="0" smtClean="0">
                <a:solidFill>
                  <a:srgbClr val="002060"/>
                </a:solidFill>
                <a:cs typeface="Arial" panose="020B0604020202020204" pitchFamily="34" charset="0"/>
              </a:rPr>
              <a:t>Vdc</a:t>
            </a:r>
            <a:endParaRPr lang="tr-TR" dirty="0">
              <a:solidFill>
                <a:srgbClr val="002060"/>
              </a:solidFill>
              <a:cs typeface="Arial" panose="020B0604020202020204" pitchFamily="34" charset="0"/>
            </a:endParaRPr>
          </a:p>
        </p:txBody>
      </p:sp>
    </p:spTree>
    <p:extLst>
      <p:ext uri="{BB962C8B-B14F-4D97-AF65-F5344CB8AC3E}">
        <p14:creationId xmlns:p14="http://schemas.microsoft.com/office/powerpoint/2010/main" val="113729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91799" y="673889"/>
            <a:ext cx="4020139" cy="3014461"/>
          </a:xfrm>
          <a:prstGeom prst="rect">
            <a:avLst/>
          </a:prstGeom>
        </p:spPr>
      </p:pic>
      <p:pic>
        <p:nvPicPr>
          <p:cNvPr id="14" name="Picture 13"/>
          <p:cNvPicPr>
            <a:picLocks noChangeAspect="1"/>
          </p:cNvPicPr>
          <p:nvPr/>
        </p:nvPicPr>
        <p:blipFill>
          <a:blip r:embed="rId4"/>
          <a:stretch>
            <a:fillRect/>
          </a:stretch>
        </p:blipFill>
        <p:spPr>
          <a:xfrm>
            <a:off x="4582884" y="673889"/>
            <a:ext cx="4025407" cy="3018411"/>
          </a:xfrm>
          <a:prstGeom prst="rect">
            <a:avLst/>
          </a:prstGeom>
        </p:spPr>
      </p:pic>
      <p:pic>
        <p:nvPicPr>
          <p:cNvPr id="15" name="Picture 14"/>
          <p:cNvPicPr>
            <a:picLocks noChangeAspect="1"/>
          </p:cNvPicPr>
          <p:nvPr/>
        </p:nvPicPr>
        <p:blipFill>
          <a:blip r:embed="rId5"/>
          <a:stretch>
            <a:fillRect/>
          </a:stretch>
        </p:blipFill>
        <p:spPr>
          <a:xfrm>
            <a:off x="4582885" y="3734476"/>
            <a:ext cx="4025968" cy="3018831"/>
          </a:xfrm>
          <a:prstGeom prst="rect">
            <a:avLst/>
          </a:prstGeom>
        </p:spPr>
      </p:pic>
      <p:pic>
        <p:nvPicPr>
          <p:cNvPr id="16" name="Picture 15"/>
          <p:cNvPicPr>
            <a:picLocks noChangeAspect="1"/>
          </p:cNvPicPr>
          <p:nvPr/>
        </p:nvPicPr>
        <p:blipFill>
          <a:blip r:embed="rId6"/>
          <a:stretch>
            <a:fillRect/>
          </a:stretch>
        </p:blipFill>
        <p:spPr>
          <a:xfrm>
            <a:off x="391798" y="3738846"/>
            <a:ext cx="4020139" cy="3014461"/>
          </a:xfrm>
          <a:prstGeom prst="rect">
            <a:avLst/>
          </a:prstGeom>
        </p:spPr>
      </p:pic>
    </p:spTree>
    <p:extLst>
      <p:ext uri="{BB962C8B-B14F-4D97-AF65-F5344CB8AC3E}">
        <p14:creationId xmlns:p14="http://schemas.microsoft.com/office/powerpoint/2010/main" val="3382506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78515" y="923405"/>
            <a:ext cx="7041182" cy="5625825"/>
          </a:xfrm>
          <a:prstGeom prst="rect">
            <a:avLst/>
          </a:prstGeom>
        </p:spPr>
      </p:pic>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cxnSp>
        <p:nvCxnSpPr>
          <p:cNvPr id="9" name="Straight Arrow Connector 8"/>
          <p:cNvCxnSpPr/>
          <p:nvPr/>
        </p:nvCxnSpPr>
        <p:spPr>
          <a:xfrm>
            <a:off x="3591128" y="2222573"/>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83365" y="1914796"/>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Idc1</a:t>
            </a:r>
          </a:p>
        </p:txBody>
      </p:sp>
      <p:cxnSp>
        <p:nvCxnSpPr>
          <p:cNvPr id="11" name="Straight Arrow Connector 10"/>
          <p:cNvCxnSpPr/>
          <p:nvPr/>
        </p:nvCxnSpPr>
        <p:spPr>
          <a:xfrm>
            <a:off x="3591128" y="4881690"/>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83365" y="4573913"/>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Idc2</a:t>
            </a:r>
          </a:p>
        </p:txBody>
      </p:sp>
      <p:cxnSp>
        <p:nvCxnSpPr>
          <p:cNvPr id="13" name="Straight Arrow Connector 12"/>
          <p:cNvCxnSpPr/>
          <p:nvPr/>
        </p:nvCxnSpPr>
        <p:spPr>
          <a:xfrm>
            <a:off x="2908617" y="2224836"/>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00854" y="1917059"/>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Iin1</a:t>
            </a:r>
          </a:p>
        </p:txBody>
      </p:sp>
      <p:cxnSp>
        <p:nvCxnSpPr>
          <p:cNvPr id="18" name="Straight Arrow Connector 17"/>
          <p:cNvCxnSpPr/>
          <p:nvPr/>
        </p:nvCxnSpPr>
        <p:spPr>
          <a:xfrm>
            <a:off x="2886448" y="4878333"/>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78685" y="4570556"/>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Iin2</a:t>
            </a:r>
          </a:p>
        </p:txBody>
      </p:sp>
      <p:cxnSp>
        <p:nvCxnSpPr>
          <p:cNvPr id="20" name="Straight Arrow Connector 19"/>
          <p:cNvCxnSpPr/>
          <p:nvPr/>
        </p:nvCxnSpPr>
        <p:spPr>
          <a:xfrm>
            <a:off x="2463480" y="2227099"/>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55717" y="1919322"/>
            <a:ext cx="578629"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flipV="1">
            <a:off x="3392910" y="2530365"/>
            <a:ext cx="0" cy="428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83038" y="2745770"/>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Vdc1</a:t>
            </a:r>
          </a:p>
        </p:txBody>
      </p:sp>
      <p:cxnSp>
        <p:nvCxnSpPr>
          <p:cNvPr id="24" name="Straight Arrow Connector 23"/>
          <p:cNvCxnSpPr/>
          <p:nvPr/>
        </p:nvCxnSpPr>
        <p:spPr>
          <a:xfrm flipV="1">
            <a:off x="3369002" y="5100189"/>
            <a:ext cx="0" cy="428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59130" y="5315594"/>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Vdc2</a:t>
            </a:r>
          </a:p>
        </p:txBody>
      </p:sp>
    </p:spTree>
    <p:extLst>
      <p:ext uri="{BB962C8B-B14F-4D97-AF65-F5344CB8AC3E}">
        <p14:creationId xmlns:p14="http://schemas.microsoft.com/office/powerpoint/2010/main" val="1304441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1477328"/>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simplest</a:t>
            </a:r>
            <a:r>
              <a:rPr lang="tr-TR" b="1"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2-parallel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inverters</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Vdc1</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Vdc2</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system</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like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 </a:t>
            </a:r>
            <a:r>
              <a:rPr lang="tr-TR" b="1" dirty="0" err="1" smtClean="0">
                <a:solidFill>
                  <a:srgbClr val="002060"/>
                </a:solidFill>
                <a:cs typeface="Arial" panose="020B0604020202020204" pitchFamily="34" charset="0"/>
              </a:rPr>
              <a:t>common</a:t>
            </a:r>
            <a:r>
              <a:rPr lang="tr-TR" b="1" dirty="0" smtClean="0">
                <a:solidFill>
                  <a:srgbClr val="002060"/>
                </a:solidFill>
                <a:cs typeface="Arial" panose="020B0604020202020204" pitchFamily="34" charset="0"/>
              </a:rPr>
              <a:t> 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30 </a:t>
            </a:r>
            <a:r>
              <a:rPr lang="tr-TR" dirty="0" err="1" smtClean="0">
                <a:solidFill>
                  <a:srgbClr val="002060"/>
                </a:solidFill>
                <a:cs typeface="Arial" panose="020B0604020202020204" pitchFamily="34" charset="0"/>
              </a:rPr>
              <a:t>uF</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capacitance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practice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parasitics</a:t>
            </a:r>
            <a:r>
              <a:rPr lang="tr-TR" dirty="0" smtClean="0">
                <a:solidFill>
                  <a:srgbClr val="002060"/>
                </a:solidFill>
                <a:cs typeface="Arial" panose="020B0604020202020204" pitchFamily="34" charset="0"/>
              </a:rPr>
              <a:t>. </a:t>
            </a:r>
          </a:p>
          <a:p>
            <a:pPr marL="285750" indent="-285750">
              <a:buFont typeface="Arial" panose="020B0604020202020204" pitchFamily="34" charset="0"/>
              <a:buChar char="•"/>
            </a:pPr>
            <a:endParaRPr lang="tr-TR" dirty="0" smtClean="0">
              <a:solidFill>
                <a:srgbClr val="002060"/>
              </a:solidFill>
              <a:cs typeface="Arial" panose="020B0604020202020204" pitchFamily="34" charset="0"/>
            </a:endParaRPr>
          </a:p>
          <a:p>
            <a:pPr algn="ctr"/>
            <a:r>
              <a:rPr lang="tr-TR" b="1" dirty="0" err="1" smtClean="0">
                <a:solidFill>
                  <a:srgbClr val="002060"/>
                </a:solidFill>
                <a:cs typeface="Arial" panose="020B0604020202020204" pitchFamily="34" charset="0"/>
              </a:rPr>
              <a:t>Results</a:t>
            </a:r>
            <a:r>
              <a:rPr lang="tr-TR" b="1"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simplest</a:t>
            </a:r>
            <a:r>
              <a:rPr lang="tr-TR" b="1" dirty="0" smtClean="0">
                <a:solidFill>
                  <a:srgbClr val="002060"/>
                </a:solidFill>
                <a:cs typeface="Arial" panose="020B0604020202020204" pitchFamily="34" charset="0"/>
              </a:rPr>
              <a:t> model </a:t>
            </a:r>
            <a:r>
              <a:rPr lang="tr-TR" b="1" dirty="0" err="1" smtClean="0">
                <a:solidFill>
                  <a:srgbClr val="002060"/>
                </a:solidFill>
                <a:cs typeface="Arial" panose="020B0604020202020204" pitchFamily="34" charset="0"/>
              </a:rPr>
              <a:t>without</a:t>
            </a:r>
            <a:r>
              <a:rPr lang="tr-TR" b="1" dirty="0" smtClean="0">
                <a:solidFill>
                  <a:srgbClr val="002060"/>
                </a:solidFill>
                <a:cs typeface="Arial" panose="020B0604020202020204" pitchFamily="34" charset="0"/>
              </a:rPr>
              <a:t> interleaving:</a:t>
            </a:r>
          </a:p>
        </p:txBody>
      </p:sp>
      <p:pic>
        <p:nvPicPr>
          <p:cNvPr id="3" name="Picture 2"/>
          <p:cNvPicPr>
            <a:picLocks noChangeAspect="1"/>
          </p:cNvPicPr>
          <p:nvPr/>
        </p:nvPicPr>
        <p:blipFill>
          <a:blip r:embed="rId3"/>
          <a:stretch>
            <a:fillRect/>
          </a:stretch>
        </p:blipFill>
        <p:spPr>
          <a:xfrm>
            <a:off x="49011" y="2787846"/>
            <a:ext cx="4229781" cy="2876010"/>
          </a:xfrm>
          <a:prstGeom prst="rect">
            <a:avLst/>
          </a:prstGeom>
        </p:spPr>
      </p:pic>
      <p:sp>
        <p:nvSpPr>
          <p:cNvPr id="27" name="Rectangle 26"/>
          <p:cNvSpPr/>
          <p:nvPr/>
        </p:nvSpPr>
        <p:spPr>
          <a:xfrm>
            <a:off x="145567" y="2184266"/>
            <a:ext cx="4133225" cy="646331"/>
          </a:xfrm>
          <a:prstGeom prst="rect">
            <a:avLst/>
          </a:prstGeom>
        </p:spPr>
        <p:txBody>
          <a:bodyPr wrap="square">
            <a:spAutoFit/>
          </a:bodyPr>
          <a:lstStyle/>
          <a:p>
            <a:pPr algn="ctr"/>
            <a:r>
              <a:rPr lang="tr-TR" dirty="0" smtClean="0">
                <a:solidFill>
                  <a:srgbClr val="002060"/>
                </a:solidFill>
                <a:cs typeface="Arial" panose="020B0604020202020204" pitchFamily="34" charset="0"/>
              </a:rPr>
              <a:t>Idc1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 Idc2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p>
          <a:p>
            <a:pPr algn="ctr"/>
            <a:r>
              <a:rPr lang="tr-TR" dirty="0" smtClean="0">
                <a:solidFill>
                  <a:srgbClr val="002060"/>
                </a:solidFill>
                <a:cs typeface="Arial" panose="020B0604020202020204" pitchFamily="34" charset="0"/>
              </a:rPr>
              <a:t>Idc1 = Idc2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a:t>
            </a:r>
            <a:r>
              <a:rPr lang="tr-TR" dirty="0" smtClean="0">
                <a:solidFill>
                  <a:srgbClr val="002060"/>
                </a:solidFill>
                <a:cs typeface="Arial" panose="020B0604020202020204" pitchFamily="34" charset="0"/>
              </a:rPr>
              <a:t> interleaving</a:t>
            </a:r>
          </a:p>
        </p:txBody>
      </p:sp>
      <p:pic>
        <p:nvPicPr>
          <p:cNvPr id="4" name="Picture 3"/>
          <p:cNvPicPr>
            <a:picLocks noChangeAspect="1"/>
          </p:cNvPicPr>
          <p:nvPr/>
        </p:nvPicPr>
        <p:blipFill>
          <a:blip r:embed="rId4"/>
          <a:stretch>
            <a:fillRect/>
          </a:stretch>
        </p:blipFill>
        <p:spPr>
          <a:xfrm>
            <a:off x="4390787" y="2830597"/>
            <a:ext cx="4641217" cy="2606817"/>
          </a:xfrm>
          <a:prstGeom prst="rect">
            <a:avLst/>
          </a:prstGeom>
        </p:spPr>
      </p:pic>
      <p:sp>
        <p:nvSpPr>
          <p:cNvPr id="28" name="Rectangle 27"/>
          <p:cNvSpPr/>
          <p:nvPr/>
        </p:nvSpPr>
        <p:spPr>
          <a:xfrm>
            <a:off x="4553574" y="2418514"/>
            <a:ext cx="4133225" cy="369332"/>
          </a:xfrm>
          <a:prstGeom prst="rect">
            <a:avLst/>
          </a:prstGeom>
        </p:spPr>
        <p:txBody>
          <a:bodyPr wrap="square">
            <a:spAutoFit/>
          </a:bodyPr>
          <a:lstStyle/>
          <a:p>
            <a:pPr algn="ctr"/>
            <a:r>
              <a:rPr lang="tr-TR" dirty="0" smtClean="0">
                <a:solidFill>
                  <a:srgbClr val="002060"/>
                </a:solidFill>
                <a:cs typeface="Arial" panose="020B0604020202020204" pitchFamily="34" charset="0"/>
              </a:rPr>
              <a:t>Vdc</a:t>
            </a:r>
          </a:p>
        </p:txBody>
      </p:sp>
      <p:sp>
        <p:nvSpPr>
          <p:cNvPr id="29" name="Rectangle 28"/>
          <p:cNvSpPr/>
          <p:nvPr/>
        </p:nvSpPr>
        <p:spPr>
          <a:xfrm>
            <a:off x="145567" y="5944270"/>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Nothing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really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new</a:t>
            </a:r>
            <a:r>
              <a:rPr lang="tr-TR" dirty="0" smtClean="0">
                <a:solidFill>
                  <a:srgbClr val="002060"/>
                </a:solidFill>
                <a:cs typeface="Arial" panose="020B0604020202020204" pitchFamily="34" charset="0"/>
              </a:rPr>
              <a:t> here. </a:t>
            </a:r>
            <a:r>
              <a:rPr lang="tr-TR" dirty="0" err="1" smtClean="0">
                <a:solidFill>
                  <a:srgbClr val="002060"/>
                </a:solidFill>
                <a:cs typeface="Arial" panose="020B0604020202020204" pitchFamily="34" charset="0"/>
              </a:rPr>
              <a:t>All</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have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2xoriginal </a:t>
            </a:r>
            <a:r>
              <a:rPr lang="tr-TR" b="1" dirty="0" err="1" smtClean="0">
                <a:solidFill>
                  <a:srgbClr val="002060"/>
                </a:solidFill>
                <a:cs typeface="Arial" panose="020B0604020202020204" pitchFamily="34" charset="0"/>
              </a:rPr>
              <a:t>magnitude</a:t>
            </a:r>
            <a:r>
              <a:rPr lang="tr-TR" dirty="0" smtClean="0">
                <a:solidFill>
                  <a:srgbClr val="002060"/>
                </a:solidFill>
                <a:cs typeface="Arial" panose="020B0604020202020204" pitchFamily="34" charset="0"/>
              </a:rPr>
              <a:t>. Total </a:t>
            </a:r>
            <a:r>
              <a:rPr lang="tr-TR" dirty="0" err="1" smtClean="0">
                <a:solidFill>
                  <a:srgbClr val="002060"/>
                </a:solidFill>
                <a:cs typeface="Arial" panose="020B0604020202020204" pitchFamily="34" charset="0"/>
              </a:rPr>
              <a:t>output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power</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4 kW</a:t>
            </a:r>
            <a:r>
              <a:rPr lang="tr-TR"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674926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tr-TR" b="1" dirty="0" smtClean="0">
                <a:solidFill>
                  <a:srgbClr val="002060"/>
                </a:solidFill>
                <a:cs typeface="Arial" panose="020B0604020202020204" pitchFamily="34" charset="0"/>
              </a:rPr>
              <a:t>Interleaving</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applied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180 </a:t>
            </a:r>
            <a:r>
              <a:rPr lang="tr-TR" b="1" dirty="0" err="1" smtClean="0">
                <a:solidFill>
                  <a:srgbClr val="002060"/>
                </a:solidFill>
                <a:cs typeface="Arial" panose="020B0604020202020204" pitchFamily="34" charset="0"/>
              </a:rPr>
              <a:t>degrees</a:t>
            </a:r>
            <a:r>
              <a:rPr lang="tr-TR"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02130" y="4071593"/>
            <a:ext cx="3716002" cy="2786407"/>
          </a:xfrm>
          <a:prstGeom prst="rect">
            <a:avLst/>
          </a:prstGeom>
        </p:spPr>
      </p:pic>
      <p:pic>
        <p:nvPicPr>
          <p:cNvPr id="6" name="Picture 5"/>
          <p:cNvPicPr>
            <a:picLocks noChangeAspect="1"/>
          </p:cNvPicPr>
          <p:nvPr/>
        </p:nvPicPr>
        <p:blipFill>
          <a:blip r:embed="rId4"/>
          <a:stretch>
            <a:fillRect/>
          </a:stretch>
        </p:blipFill>
        <p:spPr>
          <a:xfrm>
            <a:off x="4217054" y="4071592"/>
            <a:ext cx="3716002" cy="2786407"/>
          </a:xfrm>
          <a:prstGeom prst="rect">
            <a:avLst/>
          </a:prstGeom>
        </p:spPr>
      </p:pic>
      <p:pic>
        <p:nvPicPr>
          <p:cNvPr id="7" name="Picture 6"/>
          <p:cNvPicPr>
            <a:picLocks noChangeAspect="1"/>
          </p:cNvPicPr>
          <p:nvPr/>
        </p:nvPicPr>
        <p:blipFill>
          <a:blip r:embed="rId5"/>
          <a:stretch>
            <a:fillRect/>
          </a:stretch>
        </p:blipFill>
        <p:spPr>
          <a:xfrm>
            <a:off x="193846" y="1076270"/>
            <a:ext cx="3824286" cy="286760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94542323"/>
              </p:ext>
            </p:extLst>
          </p:nvPr>
        </p:nvGraphicFramePr>
        <p:xfrm>
          <a:off x="4188493" y="1121326"/>
          <a:ext cx="4785145" cy="2777490"/>
        </p:xfrm>
        <a:graphic>
          <a:graphicData uri="http://schemas.openxmlformats.org/drawingml/2006/table">
            <a:tbl>
              <a:tblPr>
                <a:tableStyleId>{5C22544A-7EE6-4342-B048-85BDC9FD1C3A}</a:tableStyleId>
              </a:tblPr>
              <a:tblGrid>
                <a:gridCol w="1513800">
                  <a:extLst>
                    <a:ext uri="{9D8B030D-6E8A-4147-A177-3AD203B41FA5}">
                      <a16:colId xmlns:a16="http://schemas.microsoft.com/office/drawing/2014/main" val="3683365444"/>
                    </a:ext>
                  </a:extLst>
                </a:gridCol>
                <a:gridCol w="1615966">
                  <a:extLst>
                    <a:ext uri="{9D8B030D-6E8A-4147-A177-3AD203B41FA5}">
                      <a16:colId xmlns:a16="http://schemas.microsoft.com/office/drawing/2014/main" val="1433903315"/>
                    </a:ext>
                  </a:extLst>
                </a:gridCol>
                <a:gridCol w="1655379">
                  <a:extLst>
                    <a:ext uri="{9D8B030D-6E8A-4147-A177-3AD203B41FA5}">
                      <a16:colId xmlns:a16="http://schemas.microsoft.com/office/drawing/2014/main" val="2834243585"/>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smtClean="0">
                          <a:solidFill>
                            <a:srgbClr val="000000"/>
                          </a:solidFill>
                          <a:effectLst/>
                          <a:latin typeface="Calibri" panose="020F0502020204030204" pitchFamily="34" charset="0"/>
                        </a:rPr>
                        <a:t>With</a:t>
                      </a:r>
                      <a:endParaRPr lang="en-US" sz="1600" b="1" i="0" u="none" strike="noStrike" dirty="0" smtClean="0">
                        <a:solidFill>
                          <a:srgbClr val="000000"/>
                        </a:solidFill>
                        <a:effectLst/>
                        <a:latin typeface="Calibri" panose="020F0502020204030204" pitchFamily="34" charset="0"/>
                      </a:endParaRPr>
                    </a:p>
                    <a:p>
                      <a:pPr algn="ctr" fontAlgn="b"/>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err="1" smtClean="0">
                          <a:solidFill>
                            <a:srgbClr val="000000"/>
                          </a:solidFill>
                          <a:effectLst/>
                          <a:latin typeface="Calibri" panose="020F0502020204030204" pitchFamily="34" charset="0"/>
                        </a:rPr>
                        <a:t>Without</a:t>
                      </a:r>
                      <a:r>
                        <a:rPr lang="tr-TR" sz="1600" b="1" i="0" u="none" strike="noStrike" dirty="0" smtClean="0">
                          <a:solidFill>
                            <a:srgbClr val="000000"/>
                          </a:solidFill>
                          <a:effectLst/>
                          <a:latin typeface="Calibri" panose="020F0502020204030204" pitchFamily="34" charset="0"/>
                        </a:rPr>
                        <a:t> 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3.650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4.823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3.650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4.823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000000"/>
                          </a:solidFill>
                          <a:effectLst/>
                          <a:latin typeface="Calibri" panose="020F0502020204030204" pitchFamily="34" charset="0"/>
                          <a:ea typeface="+mn-ea"/>
                          <a:cs typeface="+mn-cs"/>
                        </a:rPr>
                        <a:t>Vdc-</a:t>
                      </a:r>
                      <a:r>
                        <a:rPr lang="tr-TR" sz="1600" b="0" i="0" u="none" strike="noStrike" kern="1200" dirty="0" err="1" smtClean="0">
                          <a:solidFill>
                            <a:srgbClr val="000000"/>
                          </a:solidFill>
                          <a:effectLst/>
                          <a:latin typeface="Calibri" panose="020F0502020204030204" pitchFamily="34" charset="0"/>
                          <a:ea typeface="+mn-ea"/>
                          <a:cs typeface="+mn-cs"/>
                        </a:rPr>
                        <a:t>pp</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FF0000"/>
                          </a:solidFill>
                          <a:effectLst/>
                          <a:latin typeface="Calibri" panose="020F0502020204030204" pitchFamily="34" charset="0"/>
                          <a:ea typeface="+mn-ea"/>
                          <a:cs typeface="+mn-cs"/>
                        </a:rPr>
                        <a:t>3.08 %</a:t>
                      </a: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FF0000"/>
                          </a:solidFill>
                          <a:effectLst/>
                          <a:latin typeface="Calibri" panose="020F0502020204030204" pitchFamily="34" charset="0"/>
                          <a:ea typeface="+mn-ea"/>
                          <a:cs typeface="+mn-cs"/>
                        </a:rPr>
                        <a:t>6.5</a:t>
                      </a:r>
                      <a:r>
                        <a:rPr lang="en-US" sz="1600" b="0" i="0" u="none" strike="noStrike" kern="1200" dirty="0" smtClean="0">
                          <a:solidFill>
                            <a:srgbClr val="FF0000"/>
                          </a:solidFill>
                          <a:effectLst/>
                          <a:latin typeface="Calibri" panose="020F0502020204030204" pitchFamily="34" charset="0"/>
                          <a:ea typeface="+mn-ea"/>
                          <a:cs typeface="+mn-cs"/>
                        </a:rPr>
                        <a:t>0</a:t>
                      </a:r>
                      <a:r>
                        <a:rPr lang="tr-TR" sz="1600" b="0" i="0" u="none" strike="noStrike" kern="1200" dirty="0" smtClean="0">
                          <a:solidFill>
                            <a:srgbClr val="FF0000"/>
                          </a:solidFill>
                          <a:effectLst/>
                          <a:latin typeface="Calibri" panose="020F0502020204030204" pitchFamily="34" charset="0"/>
                          <a:ea typeface="+mn-ea"/>
                          <a:cs typeface="+mn-cs"/>
                        </a:rPr>
                        <a:t> %</a:t>
                      </a: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Tree>
    <p:extLst>
      <p:ext uri="{BB962C8B-B14F-4D97-AF65-F5344CB8AC3E}">
        <p14:creationId xmlns:p14="http://schemas.microsoft.com/office/powerpoint/2010/main" val="311712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351970" y="673889"/>
            <a:ext cx="4122060" cy="1015663"/>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Single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module</a:t>
            </a:r>
            <a:r>
              <a:rPr lang="tr-TR" sz="2000" dirty="0" smtClean="0">
                <a:solidFill>
                  <a:srgbClr val="002060"/>
                </a:solidFill>
                <a:cs typeface="Arial" panose="020B0604020202020204" pitchFamily="34" charset="0"/>
              </a:rPr>
              <a:t> 3-phase </a:t>
            </a:r>
            <a:r>
              <a:rPr lang="tr-TR" sz="2000" dirty="0" err="1" smtClean="0">
                <a:solidFill>
                  <a:srgbClr val="002060"/>
                </a:solidFill>
                <a:cs typeface="Arial" panose="020B0604020202020204" pitchFamily="34" charset="0"/>
              </a:rPr>
              <a:t>inverter</a:t>
            </a:r>
            <a:endParaRPr lang="tr-TR" sz="2000" dirty="0" smtClean="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Load</a:t>
            </a:r>
            <a:r>
              <a:rPr lang="tr-TR" sz="2000" dirty="0" smtClean="0">
                <a:solidFill>
                  <a:srgbClr val="002060"/>
                </a:solidFill>
                <a:cs typeface="Arial" panose="020B0604020202020204" pitchFamily="34" charset="0"/>
              </a:rPr>
              <a:t> is </a:t>
            </a:r>
            <a:r>
              <a:rPr lang="tr-TR" sz="2000" dirty="0" err="1" smtClean="0">
                <a:solidFill>
                  <a:srgbClr val="002060"/>
                </a:solidFill>
                <a:cs typeface="Arial" panose="020B0604020202020204" pitchFamily="34" charset="0"/>
              </a:rPr>
              <a:t>balanced</a:t>
            </a:r>
            <a:r>
              <a:rPr lang="tr-TR" sz="2000" dirty="0" smtClean="0">
                <a:solidFill>
                  <a:srgbClr val="002060"/>
                </a:solidFill>
                <a:cs typeface="Arial" panose="020B0604020202020204" pitchFamily="34" charset="0"/>
              </a:rPr>
              <a:t> RL </a:t>
            </a:r>
            <a:r>
              <a:rPr lang="tr-TR" sz="2000" dirty="0" err="1" smtClean="0">
                <a:solidFill>
                  <a:srgbClr val="002060"/>
                </a:solidFill>
                <a:cs typeface="Arial" panose="020B0604020202020204" pitchFamily="34" charset="0"/>
              </a:rPr>
              <a:t>load</a:t>
            </a:r>
            <a:endParaRPr lang="tr-TR" sz="2000" dirty="0" smtClean="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smtClean="0">
                <a:solidFill>
                  <a:srgbClr val="002060"/>
                </a:solidFill>
                <a:cs typeface="Arial" panose="020B0604020202020204" pitchFamily="34" charset="0"/>
              </a:rPr>
              <a:t>DC </a:t>
            </a:r>
            <a:r>
              <a:rPr lang="tr-TR" sz="2000" dirty="0" err="1" smtClean="0">
                <a:solidFill>
                  <a:srgbClr val="002060"/>
                </a:solidFill>
                <a:cs typeface="Arial" panose="020B0604020202020204" pitchFamily="34" charset="0"/>
              </a:rPr>
              <a:t>bus</a:t>
            </a:r>
            <a:r>
              <a:rPr lang="tr-TR" sz="2000" dirty="0" smtClean="0">
                <a:solidFill>
                  <a:srgbClr val="002060"/>
                </a:solidFill>
                <a:cs typeface="Arial" panose="020B0604020202020204" pitchFamily="34" charset="0"/>
              </a:rPr>
              <a:t> is ideal </a:t>
            </a:r>
            <a:r>
              <a:rPr lang="tr-TR" sz="2000" dirty="0" err="1" smtClean="0">
                <a:solidFill>
                  <a:srgbClr val="002060"/>
                </a:solidFill>
                <a:cs typeface="Arial" panose="020B0604020202020204" pitchFamily="34" charset="0"/>
              </a:rPr>
              <a:t>current</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source</a:t>
            </a:r>
            <a:endParaRPr lang="tr-TR" sz="2000"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76300" y="1645439"/>
            <a:ext cx="7391400" cy="3238500"/>
          </a:xfrm>
          <a:prstGeom prst="rect">
            <a:avLst/>
          </a:prstGeom>
        </p:spPr>
      </p:pic>
      <p:sp>
        <p:nvSpPr>
          <p:cNvPr id="3" name="Oval 2"/>
          <p:cNvSpPr/>
          <p:nvPr/>
        </p:nvSpPr>
        <p:spPr>
          <a:xfrm>
            <a:off x="2939143" y="3167743"/>
            <a:ext cx="187778" cy="2204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5" name="Straight Arrow Connector 4"/>
          <p:cNvCxnSpPr/>
          <p:nvPr/>
        </p:nvCxnSpPr>
        <p:spPr>
          <a:xfrm flipH="1" flipV="1">
            <a:off x="2919866" y="2841171"/>
            <a:ext cx="93889" cy="326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1969" y="2077310"/>
            <a:ext cx="3714570" cy="738664"/>
          </a:xfrm>
          <a:prstGeom prst="rect">
            <a:avLst/>
          </a:prstGeom>
        </p:spPr>
        <p:txBody>
          <a:bodyPr wrap="square">
            <a:spAutoFit/>
          </a:bodyPr>
          <a:lstStyle/>
          <a:p>
            <a:r>
              <a:rPr lang="tr-TR" sz="1400" dirty="0" smtClean="0">
                <a:solidFill>
                  <a:srgbClr val="FF0000"/>
                </a:solidFill>
                <a:cs typeface="Arial" panose="020B0604020202020204" pitchFamily="34" charset="0"/>
              </a:rPr>
              <a:t>DC </a:t>
            </a:r>
            <a:r>
              <a:rPr lang="tr-TR" sz="1400" dirty="0" err="1" smtClean="0">
                <a:solidFill>
                  <a:srgbClr val="FF0000"/>
                </a:solidFill>
                <a:cs typeface="Arial" panose="020B0604020202020204" pitchFamily="34" charset="0"/>
              </a:rPr>
              <a:t>bus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input</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current</a:t>
            </a:r>
            <a:r>
              <a:rPr lang="tr-TR" sz="1400" dirty="0" smtClean="0">
                <a:solidFill>
                  <a:srgbClr val="FF0000"/>
                </a:solidFill>
                <a:cs typeface="Arial" panose="020B0604020202020204" pitchFamily="34" charset="0"/>
              </a:rPr>
              <a:t> is </a:t>
            </a:r>
            <a:r>
              <a:rPr lang="tr-TR" sz="1400" dirty="0" err="1" smtClean="0">
                <a:solidFill>
                  <a:srgbClr val="FF0000"/>
                </a:solidFill>
                <a:cs typeface="Arial" panose="020B0604020202020204" pitchFamily="34" charset="0"/>
              </a:rPr>
              <a:t>almost</a:t>
            </a:r>
            <a:r>
              <a:rPr lang="tr-TR" sz="1400" dirty="0" smtClean="0">
                <a:solidFill>
                  <a:srgbClr val="FF0000"/>
                </a:solidFill>
                <a:cs typeface="Arial" panose="020B0604020202020204" pitchFamily="34" charset="0"/>
              </a:rPr>
              <a:t> DC</a:t>
            </a:r>
          </a:p>
          <a:p>
            <a:pPr marL="171450" indent="-171450">
              <a:buFont typeface="Arial" panose="020B0604020202020204" pitchFamily="34" charset="0"/>
              <a:buChar char="•"/>
            </a:pPr>
            <a:r>
              <a:rPr lang="tr-TR" sz="1400" dirty="0" smtClean="0">
                <a:solidFill>
                  <a:srgbClr val="FF0000"/>
                </a:solidFill>
                <a:cs typeface="Arial" panose="020B0604020202020204" pitchFamily="34" charset="0"/>
              </a:rPr>
              <a:t>No LF </a:t>
            </a:r>
            <a:r>
              <a:rPr lang="tr-TR" sz="1400" dirty="0" err="1" smtClean="0">
                <a:solidFill>
                  <a:srgbClr val="FF0000"/>
                </a:solidFill>
                <a:cs typeface="Arial" panose="020B0604020202020204" pitchFamily="34" charset="0"/>
              </a:rPr>
              <a:t>harmonic</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injection</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from</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input</a:t>
            </a:r>
            <a:endParaRPr lang="tr-TR" sz="1400" dirty="0" smtClean="0">
              <a:solidFill>
                <a:srgbClr val="FF0000"/>
              </a:solidFill>
              <a:cs typeface="Arial" panose="020B0604020202020204" pitchFamily="34" charset="0"/>
            </a:endParaRPr>
          </a:p>
          <a:p>
            <a:pPr marL="171450" indent="-171450">
              <a:buFont typeface="Arial" panose="020B0604020202020204" pitchFamily="34" charset="0"/>
              <a:buChar char="•"/>
            </a:pPr>
            <a:r>
              <a:rPr lang="tr-TR" sz="1400" dirty="0">
                <a:solidFill>
                  <a:srgbClr val="FF0000"/>
                </a:solidFill>
                <a:cs typeface="Arial" panose="020B0604020202020204" pitchFamily="34" charset="0"/>
              </a:rPr>
              <a:t>N</a:t>
            </a:r>
            <a:r>
              <a:rPr lang="tr-TR" sz="1400" dirty="0" smtClean="0">
                <a:solidFill>
                  <a:srgbClr val="FF0000"/>
                </a:solidFill>
                <a:cs typeface="Arial" panose="020B0604020202020204" pitchFamily="34" charset="0"/>
              </a:rPr>
              <a:t>o HF </a:t>
            </a:r>
            <a:r>
              <a:rPr lang="tr-TR" sz="1400" dirty="0" err="1" smtClean="0">
                <a:solidFill>
                  <a:srgbClr val="FF0000"/>
                </a:solidFill>
                <a:cs typeface="Arial" panose="020B0604020202020204" pitchFamily="34" charset="0"/>
              </a:rPr>
              <a:t>harmonic</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flow</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from</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output</a:t>
            </a:r>
            <a:endParaRPr lang="tr-TR" sz="1400" dirty="0" smtClean="0">
              <a:solidFill>
                <a:srgbClr val="FF0000"/>
              </a:solidFill>
              <a:cs typeface="Arial" panose="020B0604020202020204" pitchFamily="34" charset="0"/>
            </a:endParaRPr>
          </a:p>
        </p:txBody>
      </p:sp>
      <p:sp>
        <p:nvSpPr>
          <p:cNvPr id="11" name="Rectangle 10"/>
          <p:cNvSpPr/>
          <p:nvPr/>
        </p:nvSpPr>
        <p:spPr>
          <a:xfrm>
            <a:off x="6686456" y="3234290"/>
            <a:ext cx="417651" cy="307777"/>
          </a:xfrm>
          <a:prstGeom prst="rect">
            <a:avLst/>
          </a:prstGeom>
        </p:spPr>
        <p:txBody>
          <a:bodyPr wrap="square">
            <a:spAutoFit/>
          </a:bodyPr>
          <a:lstStyle/>
          <a:p>
            <a:r>
              <a:rPr lang="tr-TR" sz="1400" dirty="0" smtClean="0">
                <a:solidFill>
                  <a:srgbClr val="FF0000"/>
                </a:solidFill>
                <a:cs typeface="Arial" panose="020B0604020202020204" pitchFamily="34" charset="0"/>
              </a:rPr>
              <a:t>Isa</a:t>
            </a:r>
          </a:p>
        </p:txBody>
      </p:sp>
      <p:cxnSp>
        <p:nvCxnSpPr>
          <p:cNvPr id="12" name="Straight Arrow Connector 11"/>
          <p:cNvCxnSpPr/>
          <p:nvPr/>
        </p:nvCxnSpPr>
        <p:spPr>
          <a:xfrm>
            <a:off x="6813730" y="3542067"/>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6456" y="3729590"/>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Isb</a:t>
            </a:r>
            <a:endParaRPr lang="tr-TR" sz="1400" dirty="0" smtClean="0">
              <a:solidFill>
                <a:srgbClr val="FF0000"/>
              </a:solidFill>
              <a:cs typeface="Arial" panose="020B0604020202020204" pitchFamily="34" charset="0"/>
            </a:endParaRPr>
          </a:p>
        </p:txBody>
      </p:sp>
      <p:cxnSp>
        <p:nvCxnSpPr>
          <p:cNvPr id="14" name="Straight Arrow Connector 13"/>
          <p:cNvCxnSpPr/>
          <p:nvPr/>
        </p:nvCxnSpPr>
        <p:spPr>
          <a:xfrm>
            <a:off x="6813730" y="4037367"/>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662643" y="4255847"/>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Isc</a:t>
            </a:r>
            <a:endParaRPr lang="tr-TR" sz="1400" dirty="0" smtClean="0">
              <a:solidFill>
                <a:srgbClr val="FF0000"/>
              </a:solidFill>
              <a:cs typeface="Arial" panose="020B0604020202020204" pitchFamily="34" charset="0"/>
            </a:endParaRPr>
          </a:p>
        </p:txBody>
      </p:sp>
      <p:cxnSp>
        <p:nvCxnSpPr>
          <p:cNvPr id="16" name="Straight Arrow Connector 15"/>
          <p:cNvCxnSpPr/>
          <p:nvPr/>
        </p:nvCxnSpPr>
        <p:spPr>
          <a:xfrm>
            <a:off x="6789917" y="4539811"/>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35636" y="2978968"/>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cxnSp>
        <p:nvCxnSpPr>
          <p:cNvPr id="18" name="Straight Arrow Connector 17"/>
          <p:cNvCxnSpPr/>
          <p:nvPr/>
        </p:nvCxnSpPr>
        <p:spPr>
          <a:xfrm>
            <a:off x="4062910" y="328674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09210" y="3849129"/>
            <a:ext cx="529365" cy="307777"/>
          </a:xfrm>
          <a:prstGeom prst="rect">
            <a:avLst/>
          </a:prstGeom>
        </p:spPr>
        <p:txBody>
          <a:bodyPr wrap="square">
            <a:spAutoFit/>
          </a:bodyPr>
          <a:lstStyle/>
          <a:p>
            <a:r>
              <a:rPr lang="tr-TR" sz="1400" dirty="0" smtClean="0">
                <a:solidFill>
                  <a:srgbClr val="FF0000"/>
                </a:solidFill>
                <a:cs typeface="Arial" panose="020B0604020202020204" pitchFamily="34" charset="0"/>
              </a:rPr>
              <a:t>Vdc</a:t>
            </a:r>
          </a:p>
        </p:txBody>
      </p:sp>
      <p:cxnSp>
        <p:nvCxnSpPr>
          <p:cNvPr id="20" name="Straight Arrow Connector 19"/>
          <p:cNvCxnSpPr/>
          <p:nvPr/>
        </p:nvCxnSpPr>
        <p:spPr>
          <a:xfrm flipV="1">
            <a:off x="3738198" y="356529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28521" y="328674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40115" y="2967497"/>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sp>
        <p:nvSpPr>
          <p:cNvPr id="25" name="Rectangle 24"/>
          <p:cNvSpPr/>
          <p:nvPr/>
        </p:nvSpPr>
        <p:spPr>
          <a:xfrm>
            <a:off x="1191599" y="3714546"/>
            <a:ext cx="529365"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Vin</a:t>
            </a:r>
            <a:endParaRPr lang="tr-TR" sz="1400" dirty="0" smtClean="0">
              <a:solidFill>
                <a:srgbClr val="FF0000"/>
              </a:solidFill>
              <a:cs typeface="Arial" panose="020B0604020202020204" pitchFamily="34" charset="0"/>
            </a:endParaRPr>
          </a:p>
        </p:txBody>
      </p:sp>
      <p:cxnSp>
        <p:nvCxnSpPr>
          <p:cNvPr id="26" name="Straight Arrow Connector 25"/>
          <p:cNvCxnSpPr/>
          <p:nvPr/>
        </p:nvCxnSpPr>
        <p:spPr>
          <a:xfrm flipV="1">
            <a:off x="1620587" y="3430709"/>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489821" y="3681752"/>
            <a:ext cx="613504"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Vab</a:t>
            </a:r>
            <a:endParaRPr lang="tr-TR" sz="1400" dirty="0" smtClean="0">
              <a:solidFill>
                <a:srgbClr val="FF0000"/>
              </a:solidFill>
              <a:cs typeface="Arial" panose="020B0604020202020204" pitchFamily="34" charset="0"/>
            </a:endParaRPr>
          </a:p>
        </p:txBody>
      </p:sp>
      <p:cxnSp>
        <p:nvCxnSpPr>
          <p:cNvPr id="28" name="Straight Arrow Connector 27"/>
          <p:cNvCxnSpPr/>
          <p:nvPr/>
        </p:nvCxnSpPr>
        <p:spPr>
          <a:xfrm flipV="1">
            <a:off x="5541190" y="3633855"/>
            <a:ext cx="0" cy="3645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91271" y="4148478"/>
            <a:ext cx="613504"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Vbc</a:t>
            </a:r>
            <a:endParaRPr lang="tr-TR" sz="1400" dirty="0" smtClean="0">
              <a:solidFill>
                <a:srgbClr val="FF0000"/>
              </a:solidFill>
              <a:cs typeface="Arial" panose="020B0604020202020204" pitchFamily="34" charset="0"/>
            </a:endParaRPr>
          </a:p>
        </p:txBody>
      </p:sp>
      <p:cxnSp>
        <p:nvCxnSpPr>
          <p:cNvPr id="31" name="Straight Arrow Connector 30"/>
          <p:cNvCxnSpPr/>
          <p:nvPr/>
        </p:nvCxnSpPr>
        <p:spPr>
          <a:xfrm flipV="1">
            <a:off x="5542640" y="4100581"/>
            <a:ext cx="0" cy="3645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96573" y="2865601"/>
            <a:ext cx="1133911" cy="307777"/>
          </a:xfrm>
          <a:prstGeom prst="rect">
            <a:avLst/>
          </a:prstGeom>
        </p:spPr>
        <p:txBody>
          <a:bodyPr wrap="square">
            <a:spAutoFit/>
          </a:bodyPr>
          <a:lstStyle/>
          <a:p>
            <a:r>
              <a:rPr lang="tr-TR" sz="1400" dirty="0" smtClean="0">
                <a:solidFill>
                  <a:srgbClr val="FF0000"/>
                </a:solidFill>
                <a:cs typeface="Arial" panose="020B0604020202020204" pitchFamily="34" charset="0"/>
              </a:rPr>
              <a:t>SA, SB, SC</a:t>
            </a:r>
          </a:p>
        </p:txBody>
      </p:sp>
      <p:cxnSp>
        <p:nvCxnSpPr>
          <p:cNvPr id="33" name="Straight Arrow Connector 32"/>
          <p:cNvCxnSpPr/>
          <p:nvPr/>
        </p:nvCxnSpPr>
        <p:spPr>
          <a:xfrm flipH="1">
            <a:off x="5506511" y="3024900"/>
            <a:ext cx="2900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74030" y="665036"/>
            <a:ext cx="4747080" cy="1015663"/>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Sinusoidal</a:t>
            </a:r>
            <a:r>
              <a:rPr lang="tr-TR" sz="2000" dirty="0" smtClean="0">
                <a:solidFill>
                  <a:srgbClr val="002060"/>
                </a:solidFill>
                <a:cs typeface="Arial" panose="020B0604020202020204" pitchFamily="34" charset="0"/>
              </a:rPr>
              <a:t> PWM – fsw = 10kHz</a:t>
            </a: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Generic</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parameters</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pf</a:t>
            </a:r>
            <a:r>
              <a:rPr lang="tr-TR" sz="2000" dirty="0" smtClean="0">
                <a:solidFill>
                  <a:srgbClr val="002060"/>
                </a:solidFill>
                <a:cs typeface="Arial" panose="020B0604020202020204" pitchFamily="34" charset="0"/>
              </a:rPr>
              <a:t> = 0.9, </a:t>
            </a:r>
            <a:r>
              <a:rPr lang="tr-TR" sz="2000" dirty="0" err="1" smtClean="0">
                <a:solidFill>
                  <a:srgbClr val="002060"/>
                </a:solidFill>
                <a:cs typeface="Arial" panose="020B0604020202020204" pitchFamily="34" charset="0"/>
              </a:rPr>
              <a:t>ma</a:t>
            </a:r>
            <a:r>
              <a:rPr lang="tr-TR" sz="2000" dirty="0" smtClean="0">
                <a:solidFill>
                  <a:srgbClr val="002060"/>
                </a:solidFill>
                <a:cs typeface="Arial" panose="020B0604020202020204" pitchFamily="34" charset="0"/>
              </a:rPr>
              <a:t> = 0.9</a:t>
            </a:r>
          </a:p>
          <a:p>
            <a:pPr marL="342900" indent="-342900">
              <a:buFont typeface="Courier New" panose="02070309020205020404" pitchFamily="49" charset="0"/>
              <a:buChar char="o"/>
            </a:pPr>
            <a:r>
              <a:rPr lang="tr-TR" sz="2000" dirty="0" smtClean="0">
                <a:solidFill>
                  <a:srgbClr val="002060"/>
                </a:solidFill>
                <a:cs typeface="Arial" panose="020B0604020202020204" pitchFamily="34" charset="0"/>
              </a:rPr>
              <a:t>270Vdc, 2kW </a:t>
            </a:r>
            <a:r>
              <a:rPr lang="tr-TR" sz="2000" dirty="0" err="1" smtClean="0">
                <a:solidFill>
                  <a:srgbClr val="002060"/>
                </a:solidFill>
                <a:cs typeface="Arial" panose="020B0604020202020204" pitchFamily="34" charset="0"/>
              </a:rPr>
              <a:t>system</a:t>
            </a:r>
            <a:endParaRPr lang="tr-TR" sz="2000" dirty="0" smtClean="0">
              <a:solidFill>
                <a:srgbClr val="002060"/>
              </a:solidFill>
              <a:cs typeface="Arial" panose="020B0604020202020204" pitchFamily="34" charset="0"/>
            </a:endParaRPr>
          </a:p>
        </p:txBody>
      </p:sp>
      <p:sp>
        <p:nvSpPr>
          <p:cNvPr id="34" name="Rectangle 33"/>
          <p:cNvSpPr/>
          <p:nvPr/>
        </p:nvSpPr>
        <p:spPr>
          <a:xfrm>
            <a:off x="351969" y="5267596"/>
            <a:ext cx="8481787" cy="707886"/>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Iin</a:t>
            </a:r>
            <a:r>
              <a:rPr lang="tr-TR" sz="2000" dirty="0" smtClean="0">
                <a:solidFill>
                  <a:srgbClr val="002060"/>
                </a:solidFill>
                <a:cs typeface="Arial" panose="020B0604020202020204" pitchFamily="34" charset="0"/>
              </a:rPr>
              <a:t> = 7.4A, </a:t>
            </a:r>
            <a:r>
              <a:rPr lang="tr-TR" sz="2000" dirty="0" err="1" smtClean="0">
                <a:solidFill>
                  <a:srgbClr val="002060"/>
                </a:solidFill>
                <a:cs typeface="Arial" panose="020B0604020202020204" pitchFamily="34" charset="0"/>
              </a:rPr>
              <a:t>Icaprms</a:t>
            </a:r>
            <a:r>
              <a:rPr lang="tr-TR" sz="2000" dirty="0" smtClean="0">
                <a:solidFill>
                  <a:srgbClr val="002060"/>
                </a:solidFill>
                <a:cs typeface="Arial" panose="020B0604020202020204" pitchFamily="34" charset="0"/>
              </a:rPr>
              <a:t> = 4.8A, </a:t>
            </a:r>
            <a:r>
              <a:rPr lang="tr-TR" sz="2000" dirty="0" err="1" smtClean="0">
                <a:solidFill>
                  <a:srgbClr val="002060"/>
                </a:solidFill>
                <a:cs typeface="Arial" panose="020B0604020202020204" pitchFamily="34" charset="0"/>
              </a:rPr>
              <a:t>Vdcrip</a:t>
            </a:r>
            <a:r>
              <a:rPr lang="tr-TR" sz="2000" dirty="0" smtClean="0">
                <a:solidFill>
                  <a:srgbClr val="002060"/>
                </a:solidFill>
                <a:cs typeface="Arial" panose="020B0604020202020204" pitchFamily="34" charset="0"/>
              </a:rPr>
              <a:t> = 6% (15uF), </a:t>
            </a:r>
            <a:r>
              <a:rPr lang="tr-TR" sz="2000" dirty="0" err="1" smtClean="0">
                <a:solidFill>
                  <a:srgbClr val="002060"/>
                </a:solidFill>
                <a:cs typeface="Arial" panose="020B0604020202020204" pitchFamily="34" charset="0"/>
              </a:rPr>
              <a:t>Isrms</a:t>
            </a:r>
            <a:r>
              <a:rPr lang="tr-TR" sz="2000" dirty="0" smtClean="0">
                <a:solidFill>
                  <a:srgbClr val="002060"/>
                </a:solidFill>
                <a:cs typeface="Arial" panose="020B0604020202020204" pitchFamily="34" charset="0"/>
              </a:rPr>
              <a:t> = 8.6A</a:t>
            </a:r>
            <a:endParaRPr lang="tr-TR" sz="2000" dirty="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Iin</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ripple</a:t>
            </a:r>
            <a:r>
              <a:rPr lang="tr-TR" sz="2000" dirty="0" smtClean="0">
                <a:solidFill>
                  <a:srgbClr val="002060"/>
                </a:solidFill>
                <a:cs typeface="Arial" panose="020B0604020202020204" pitchFamily="34" charset="0"/>
              </a:rPr>
              <a:t> is </a:t>
            </a:r>
            <a:r>
              <a:rPr lang="tr-TR" sz="2000" dirty="0" err="1" smtClean="0">
                <a:solidFill>
                  <a:srgbClr val="002060"/>
                </a:solidFill>
                <a:cs typeface="Arial" panose="020B0604020202020204" pitchFamily="34" charset="0"/>
              </a:rPr>
              <a:t>made</a:t>
            </a:r>
            <a:r>
              <a:rPr lang="tr-TR" sz="2000" dirty="0" smtClean="0">
                <a:solidFill>
                  <a:srgbClr val="002060"/>
                </a:solidFill>
                <a:cs typeface="Arial" panose="020B0604020202020204" pitchFamily="34" charset="0"/>
              </a:rPr>
              <a:t> 4% (</a:t>
            </a:r>
            <a:r>
              <a:rPr lang="tr-TR" sz="2000" dirty="0" err="1" smtClean="0">
                <a:solidFill>
                  <a:srgbClr val="002060"/>
                </a:solidFill>
                <a:cs typeface="Arial" panose="020B0604020202020204" pitchFamily="34" charset="0"/>
              </a:rPr>
              <a:t>almost</a:t>
            </a:r>
            <a:r>
              <a:rPr lang="tr-TR" sz="2000" dirty="0" smtClean="0">
                <a:solidFill>
                  <a:srgbClr val="002060"/>
                </a:solidFill>
                <a:cs typeface="Arial" panose="020B0604020202020204" pitchFamily="34" charset="0"/>
              </a:rPr>
              <a:t> DC)</a:t>
            </a:r>
          </a:p>
        </p:txBody>
      </p:sp>
    </p:spTree>
    <p:extLst>
      <p:ext uri="{BB962C8B-B14F-4D97-AF65-F5344CB8AC3E}">
        <p14:creationId xmlns:p14="http://schemas.microsoft.com/office/powerpoint/2010/main" val="183038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923330"/>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The idea is that, ripples of one inverter (Idc1) around switching frequency are supplied by the other (Idc2) since they are made out of phase. Therefore, those ripples do not flow through the capacitors.</a:t>
            </a:r>
            <a:endParaRPr lang="tr-TR" b="1" dirty="0" smtClean="0">
              <a:solidFill>
                <a:srgbClr val="002060"/>
              </a:solidFill>
              <a:cs typeface="Arial" panose="020B0604020202020204" pitchFamily="34" charset="0"/>
            </a:endParaRPr>
          </a:p>
        </p:txBody>
      </p:sp>
      <p:pic>
        <p:nvPicPr>
          <p:cNvPr id="5" name="Picture 4"/>
          <p:cNvPicPr>
            <a:picLocks noChangeAspect="1"/>
          </p:cNvPicPr>
          <p:nvPr/>
        </p:nvPicPr>
        <p:blipFill rotWithShape="1">
          <a:blip r:embed="rId3"/>
          <a:srcRect t="20297" r="43773" b="10205"/>
          <a:stretch/>
        </p:blipFill>
        <p:spPr>
          <a:xfrm>
            <a:off x="281901" y="1836681"/>
            <a:ext cx="2921377" cy="2885091"/>
          </a:xfrm>
          <a:prstGeom prst="rect">
            <a:avLst/>
          </a:prstGeom>
        </p:spPr>
      </p:pic>
      <p:cxnSp>
        <p:nvCxnSpPr>
          <p:cNvPr id="6" name="Straight Arrow Connector 5"/>
          <p:cNvCxnSpPr/>
          <p:nvPr/>
        </p:nvCxnSpPr>
        <p:spPr>
          <a:xfrm>
            <a:off x="1744252" y="2060075"/>
            <a:ext cx="8157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50472" y="3862552"/>
            <a:ext cx="80949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42589" y="2049518"/>
            <a:ext cx="7883" cy="1813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254468" y="2133647"/>
            <a:ext cx="305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254468" y="2133647"/>
            <a:ext cx="0" cy="4572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254468" y="2590847"/>
            <a:ext cx="305498" cy="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54468" y="3958608"/>
            <a:ext cx="305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54468" y="3958608"/>
            <a:ext cx="0" cy="580113"/>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254468" y="4538721"/>
            <a:ext cx="305498" cy="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37886" y="4986779"/>
            <a:ext cx="32628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64172" y="4832891"/>
            <a:ext cx="2057995" cy="307777"/>
          </a:xfrm>
          <a:prstGeom prst="rect">
            <a:avLst/>
          </a:prstGeom>
        </p:spPr>
        <p:txBody>
          <a:bodyPr wrap="square">
            <a:spAutoFit/>
          </a:bodyPr>
          <a:lstStyle/>
          <a:p>
            <a:r>
              <a:rPr lang="en-US" sz="1400" dirty="0" smtClean="0">
                <a:solidFill>
                  <a:srgbClr val="FF0000"/>
                </a:solidFill>
                <a:cs typeface="Arial" panose="020B0604020202020204" pitchFamily="34" charset="0"/>
              </a:rPr>
              <a:t>Ripples around </a:t>
            </a:r>
            <a:r>
              <a:rPr lang="en-US" sz="1400" dirty="0" err="1" smtClean="0">
                <a:solidFill>
                  <a:srgbClr val="FF0000"/>
                </a:solidFill>
                <a:cs typeface="Arial" panose="020B0604020202020204" pitchFamily="34" charset="0"/>
              </a:rPr>
              <a:t>fsw</a:t>
            </a:r>
            <a:endParaRPr lang="tr-TR" sz="1400" b="1" dirty="0" smtClean="0">
              <a:solidFill>
                <a:srgbClr val="FF0000"/>
              </a:solidFill>
              <a:cs typeface="Arial" panose="020B0604020202020204" pitchFamily="34" charset="0"/>
            </a:endParaRPr>
          </a:p>
        </p:txBody>
      </p:sp>
      <p:cxnSp>
        <p:nvCxnSpPr>
          <p:cNvPr id="40" name="Straight Arrow Connector 39"/>
          <p:cNvCxnSpPr/>
          <p:nvPr/>
        </p:nvCxnSpPr>
        <p:spPr>
          <a:xfrm>
            <a:off x="737886" y="5288144"/>
            <a:ext cx="326286"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64172" y="5134256"/>
            <a:ext cx="2057995" cy="307777"/>
          </a:xfrm>
          <a:prstGeom prst="rect">
            <a:avLst/>
          </a:prstGeom>
        </p:spPr>
        <p:txBody>
          <a:bodyPr wrap="square">
            <a:spAutoFit/>
          </a:bodyPr>
          <a:lstStyle/>
          <a:p>
            <a:r>
              <a:rPr lang="en-US" sz="1400" dirty="0" smtClean="0">
                <a:solidFill>
                  <a:srgbClr val="002060"/>
                </a:solidFill>
                <a:cs typeface="Arial" panose="020B0604020202020204" pitchFamily="34" charset="0"/>
              </a:rPr>
              <a:t>Ripples around 2xfsw</a:t>
            </a:r>
            <a:endParaRPr lang="tr-TR" sz="1400" b="1" dirty="0" smtClean="0">
              <a:solidFill>
                <a:srgbClr val="002060"/>
              </a:solidFill>
              <a:cs typeface="Arial" panose="020B0604020202020204" pitchFamily="34" charset="0"/>
            </a:endParaRPr>
          </a:p>
        </p:txBody>
      </p:sp>
      <p:cxnSp>
        <p:nvCxnSpPr>
          <p:cNvPr id="42" name="Straight Arrow Connector 41"/>
          <p:cNvCxnSpPr/>
          <p:nvPr/>
        </p:nvCxnSpPr>
        <p:spPr>
          <a:xfrm flipH="1" flipV="1">
            <a:off x="1513490" y="2743200"/>
            <a:ext cx="977462" cy="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513490" y="2743200"/>
            <a:ext cx="0" cy="1907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513490" y="4721772"/>
            <a:ext cx="104647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7" idx="7"/>
          </p:cNvCxnSpPr>
          <p:nvPr/>
        </p:nvCxnSpPr>
        <p:spPr>
          <a:xfrm flipV="1">
            <a:off x="1611741" y="1710559"/>
            <a:ext cx="288004" cy="1889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99745" y="1565996"/>
            <a:ext cx="6235262" cy="307777"/>
          </a:xfrm>
          <a:prstGeom prst="rect">
            <a:avLst/>
          </a:prstGeom>
        </p:spPr>
        <p:txBody>
          <a:bodyPr wrap="square">
            <a:spAutoFit/>
          </a:bodyPr>
          <a:lstStyle/>
          <a:p>
            <a:r>
              <a:rPr lang="en-US" sz="1400" dirty="0" smtClean="0">
                <a:solidFill>
                  <a:srgbClr val="00B050"/>
                </a:solidFill>
                <a:cs typeface="Arial" panose="020B0604020202020204" pitchFamily="34" charset="0"/>
              </a:rPr>
              <a:t>It is assumed here that the high frequency harmonics on </a:t>
            </a:r>
            <a:r>
              <a:rPr lang="en-US" sz="1400" dirty="0" err="1" smtClean="0">
                <a:solidFill>
                  <a:srgbClr val="00B050"/>
                </a:solidFill>
                <a:cs typeface="Arial" panose="020B0604020202020204" pitchFamily="34" charset="0"/>
              </a:rPr>
              <a:t>Iin</a:t>
            </a:r>
            <a:r>
              <a:rPr lang="en-US" sz="1400" dirty="0" smtClean="0">
                <a:solidFill>
                  <a:srgbClr val="00B050"/>
                </a:solidFill>
                <a:cs typeface="Arial" panose="020B0604020202020204" pitchFamily="34" charset="0"/>
              </a:rPr>
              <a:t> are negligible small.</a:t>
            </a:r>
            <a:endParaRPr lang="tr-TR" sz="1400" b="1" dirty="0" smtClean="0">
              <a:solidFill>
                <a:srgbClr val="00B050"/>
              </a:solidFill>
              <a:cs typeface="Arial" panose="020B0604020202020204" pitchFamily="34" charset="0"/>
            </a:endParaRPr>
          </a:p>
        </p:txBody>
      </p:sp>
      <p:sp>
        <p:nvSpPr>
          <p:cNvPr id="57" name="Oval 56"/>
          <p:cNvSpPr/>
          <p:nvPr/>
        </p:nvSpPr>
        <p:spPr>
          <a:xfrm>
            <a:off x="1505608" y="1867238"/>
            <a:ext cx="124343" cy="220436"/>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aphicFrame>
        <p:nvGraphicFramePr>
          <p:cNvPr id="59" name="Table 58"/>
          <p:cNvGraphicFramePr>
            <a:graphicFrameLocks noGrp="1"/>
          </p:cNvGraphicFramePr>
          <p:nvPr>
            <p:extLst>
              <p:ext uri="{D42A27DB-BD31-4B8C-83A1-F6EECF244321}">
                <p14:modId xmlns:p14="http://schemas.microsoft.com/office/powerpoint/2010/main" val="3018299399"/>
              </p:ext>
            </p:extLst>
          </p:nvPr>
        </p:nvGraphicFramePr>
        <p:xfrm>
          <a:off x="3432377" y="2142047"/>
          <a:ext cx="5711624" cy="2617024"/>
        </p:xfrm>
        <a:graphic>
          <a:graphicData uri="http://schemas.openxmlformats.org/drawingml/2006/table">
            <a:tbl>
              <a:tblPr>
                <a:tableStyleId>{5C22544A-7EE6-4342-B048-85BDC9FD1C3A}</a:tableStyleId>
              </a:tblPr>
              <a:tblGrid>
                <a:gridCol w="1067978">
                  <a:extLst>
                    <a:ext uri="{9D8B030D-6E8A-4147-A177-3AD203B41FA5}">
                      <a16:colId xmlns:a16="http://schemas.microsoft.com/office/drawing/2014/main" val="3683365444"/>
                    </a:ext>
                  </a:extLst>
                </a:gridCol>
                <a:gridCol w="1140057">
                  <a:extLst>
                    <a:ext uri="{9D8B030D-6E8A-4147-A177-3AD203B41FA5}">
                      <a16:colId xmlns:a16="http://schemas.microsoft.com/office/drawing/2014/main" val="1433903315"/>
                    </a:ext>
                  </a:extLst>
                </a:gridCol>
                <a:gridCol w="1167863">
                  <a:extLst>
                    <a:ext uri="{9D8B030D-6E8A-4147-A177-3AD203B41FA5}">
                      <a16:colId xmlns:a16="http://schemas.microsoft.com/office/drawing/2014/main" val="2834243585"/>
                    </a:ext>
                  </a:extLst>
                </a:gridCol>
                <a:gridCol w="1167863">
                  <a:extLst>
                    <a:ext uri="{9D8B030D-6E8A-4147-A177-3AD203B41FA5}">
                      <a16:colId xmlns:a16="http://schemas.microsoft.com/office/drawing/2014/main" val="2981590589"/>
                    </a:ext>
                  </a:extLst>
                </a:gridCol>
                <a:gridCol w="1167863">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Without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chemeClr val="tx1"/>
                          </a:solidFill>
                          <a:effectLst/>
                          <a:latin typeface="Calibri" panose="020F0502020204030204" pitchFamily="34" charset="0"/>
                        </a:rPr>
                        <a:t>204</a:t>
                      </a:r>
                      <a:r>
                        <a:rPr lang="en-US" sz="1600" b="0" i="0" u="none" strike="noStrike" baseline="30000" dirty="0" smtClean="0">
                          <a:solidFill>
                            <a:schemeClr val="tx1"/>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chemeClr val="tx1"/>
                          </a:solidFill>
                          <a:effectLst/>
                          <a:latin typeface="Calibri" panose="020F0502020204030204" pitchFamily="34" charset="0"/>
                        </a:rPr>
                        <a:t>204</a:t>
                      </a:r>
                      <a:r>
                        <a:rPr lang="en-US" sz="1600" b="0" i="0" u="none" strike="noStrike" baseline="30000" dirty="0" smtClean="0">
                          <a:solidFill>
                            <a:schemeClr val="tx1"/>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solidFill>
                            <a:srgbClr val="FF0000"/>
                          </a:solidFill>
                          <a:effectLst/>
                          <a:latin typeface="Calibri" panose="020F0502020204030204" pitchFamily="34" charset="0"/>
                        </a:rPr>
                        <a:t>24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Tree>
    <p:extLst>
      <p:ext uri="{BB962C8B-B14F-4D97-AF65-F5344CB8AC3E}">
        <p14:creationId xmlns:p14="http://schemas.microsoft.com/office/powerpoint/2010/main" val="1666291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Now, what if the DC bus input has </a:t>
            </a:r>
            <a:r>
              <a:rPr lang="en-US" b="1" dirty="0" smtClean="0">
                <a:solidFill>
                  <a:srgbClr val="002060"/>
                </a:solidFill>
                <a:cs typeface="Arial" panose="020B0604020202020204" pitchFamily="34" charset="0"/>
              </a:rPr>
              <a:t>rectifier-like behavior (</a:t>
            </a:r>
            <a:r>
              <a:rPr lang="en-US" b="1" dirty="0" err="1" smtClean="0">
                <a:solidFill>
                  <a:srgbClr val="002060"/>
                </a:solidFill>
                <a:cs typeface="Arial" panose="020B0604020202020204" pitchFamily="34" charset="0"/>
              </a:rPr>
              <a:t>Rin</a:t>
            </a:r>
            <a:r>
              <a:rPr lang="en-US" b="1" dirty="0" smtClean="0">
                <a:solidFill>
                  <a:srgbClr val="002060"/>
                </a:solidFill>
                <a:cs typeface="Arial" panose="020B0604020202020204" pitchFamily="34" charset="0"/>
              </a:rPr>
              <a:t> = 1 Ohm)</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93846" y="1890031"/>
            <a:ext cx="3968251" cy="269072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29342088"/>
              </p:ext>
            </p:extLst>
          </p:nvPr>
        </p:nvGraphicFramePr>
        <p:xfrm>
          <a:off x="4244583" y="1778542"/>
          <a:ext cx="4785145" cy="2777490"/>
        </p:xfrm>
        <a:graphic>
          <a:graphicData uri="http://schemas.openxmlformats.org/drawingml/2006/table">
            <a:tbl>
              <a:tblPr>
                <a:tableStyleId>{5C22544A-7EE6-4342-B048-85BDC9FD1C3A}</a:tableStyleId>
              </a:tblPr>
              <a:tblGrid>
                <a:gridCol w="1513800">
                  <a:extLst>
                    <a:ext uri="{9D8B030D-6E8A-4147-A177-3AD203B41FA5}">
                      <a16:colId xmlns:a16="http://schemas.microsoft.com/office/drawing/2014/main" val="3683365444"/>
                    </a:ext>
                  </a:extLst>
                </a:gridCol>
                <a:gridCol w="1615966">
                  <a:extLst>
                    <a:ext uri="{9D8B030D-6E8A-4147-A177-3AD203B41FA5}">
                      <a16:colId xmlns:a16="http://schemas.microsoft.com/office/drawing/2014/main" val="1433903315"/>
                    </a:ext>
                  </a:extLst>
                </a:gridCol>
                <a:gridCol w="1655379">
                  <a:extLst>
                    <a:ext uri="{9D8B030D-6E8A-4147-A177-3AD203B41FA5}">
                      <a16:colId xmlns:a16="http://schemas.microsoft.com/office/drawing/2014/main" val="2834243585"/>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smtClean="0">
                          <a:solidFill>
                            <a:srgbClr val="000000"/>
                          </a:solidFill>
                          <a:effectLst/>
                          <a:latin typeface="Calibri" panose="020F0502020204030204" pitchFamily="34" charset="0"/>
                        </a:rPr>
                        <a:t>With</a:t>
                      </a:r>
                      <a:endParaRPr lang="en-US" sz="1600" b="1" i="0" u="none" strike="noStrike" dirty="0" smtClean="0">
                        <a:solidFill>
                          <a:srgbClr val="000000"/>
                        </a:solidFill>
                        <a:effectLst/>
                        <a:latin typeface="Calibri" panose="020F0502020204030204" pitchFamily="34" charset="0"/>
                      </a:endParaRPr>
                    </a:p>
                    <a:p>
                      <a:pPr algn="ctr" fontAlgn="b"/>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err="1" smtClean="0">
                          <a:solidFill>
                            <a:srgbClr val="000000"/>
                          </a:solidFill>
                          <a:effectLst/>
                          <a:latin typeface="Calibri" panose="020F0502020204030204" pitchFamily="34" charset="0"/>
                        </a:rPr>
                        <a:t>Without</a:t>
                      </a:r>
                      <a:r>
                        <a:rPr lang="tr-TR" sz="1600" b="1" i="0" u="none" strike="noStrike" dirty="0" smtClean="0">
                          <a:solidFill>
                            <a:srgbClr val="000000"/>
                          </a:solidFill>
                          <a:effectLst/>
                          <a:latin typeface="Calibri" panose="020F0502020204030204" pitchFamily="34" charset="0"/>
                        </a:rPr>
                        <a:t> 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37</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32</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37</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32</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71</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64</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71</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64</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a:t>
                      </a:r>
                      <a:r>
                        <a:rPr lang="en-US" sz="1600" b="0" i="0" u="none" strike="noStrike" dirty="0" smtClean="0">
                          <a:solidFill>
                            <a:srgbClr val="FF0000"/>
                          </a:solidFill>
                          <a:effectLst/>
                          <a:latin typeface="Calibri" panose="020F0502020204030204" pitchFamily="34" charset="0"/>
                        </a:rPr>
                        <a:t>573</a:t>
                      </a:r>
                      <a:r>
                        <a:rPr lang="tr-TR" sz="1600" b="0" i="0" u="none" strike="noStrike" dirty="0" smtClean="0">
                          <a:solidFill>
                            <a:srgbClr val="FF0000"/>
                          </a:solidFill>
                          <a:effectLst/>
                          <a:latin typeface="Calibri" panose="020F0502020204030204" pitchFamily="34" charset="0"/>
                        </a:rPr>
                        <a:t>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a:t>
                      </a:r>
                      <a:r>
                        <a:rPr lang="en-US" sz="1600" b="0" i="0" u="none" strike="noStrike" dirty="0" smtClean="0">
                          <a:solidFill>
                            <a:srgbClr val="FF0000"/>
                          </a:solidFill>
                          <a:effectLst/>
                          <a:latin typeface="Calibri" panose="020F0502020204030204" pitchFamily="34" charset="0"/>
                        </a:rPr>
                        <a:t>625</a:t>
                      </a:r>
                      <a:r>
                        <a:rPr lang="tr-TR" sz="1600" b="0" i="0" u="none" strike="noStrike" dirty="0" smtClean="0">
                          <a:solidFill>
                            <a:srgbClr val="FF0000"/>
                          </a:solidFill>
                          <a:effectLst/>
                          <a:latin typeface="Calibri" panose="020F0502020204030204" pitchFamily="34" charset="0"/>
                        </a:rPr>
                        <a:t>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a:t>
                      </a:r>
                      <a:r>
                        <a:rPr lang="en-US" sz="1600" b="0" i="0" u="none" strike="noStrike" dirty="0" smtClean="0">
                          <a:solidFill>
                            <a:srgbClr val="FF0000"/>
                          </a:solidFill>
                          <a:effectLst/>
                          <a:latin typeface="Calibri" panose="020F0502020204030204" pitchFamily="34" charset="0"/>
                        </a:rPr>
                        <a:t>573</a:t>
                      </a:r>
                      <a:r>
                        <a:rPr lang="tr-TR" sz="1600" b="0" i="0" u="none" strike="noStrike" dirty="0" smtClean="0">
                          <a:solidFill>
                            <a:srgbClr val="FF0000"/>
                          </a:solidFill>
                          <a:effectLst/>
                          <a:latin typeface="Calibri" panose="020F0502020204030204" pitchFamily="34" charset="0"/>
                        </a:rPr>
                        <a:t>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a:t>
                      </a:r>
                      <a:r>
                        <a:rPr lang="en-US" sz="1600" b="0" i="0" u="none" strike="noStrike" dirty="0" smtClean="0">
                          <a:solidFill>
                            <a:srgbClr val="FF0000"/>
                          </a:solidFill>
                          <a:effectLst/>
                          <a:latin typeface="Calibri" panose="020F0502020204030204" pitchFamily="34" charset="0"/>
                        </a:rPr>
                        <a:t>625</a:t>
                      </a:r>
                      <a:r>
                        <a:rPr lang="tr-TR" sz="1600" b="0" i="0" u="none" strike="noStrike" dirty="0" smtClean="0">
                          <a:solidFill>
                            <a:srgbClr val="FF0000"/>
                          </a:solidFill>
                          <a:effectLst/>
                          <a:latin typeface="Calibri" panose="020F0502020204030204" pitchFamily="34" charset="0"/>
                        </a:rPr>
                        <a:t>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a:t>
                      </a:r>
                      <a:r>
                        <a:rPr lang="en-US" sz="1600" b="0" i="0" u="none" strike="noStrike" dirty="0" smtClean="0">
                          <a:solidFill>
                            <a:srgbClr val="000000"/>
                          </a:solidFill>
                          <a:effectLst/>
                          <a:latin typeface="Calibri" panose="020F0502020204030204" pitchFamily="34" charset="0"/>
                        </a:rPr>
                        <a:t>6</a:t>
                      </a:r>
                      <a:r>
                        <a:rPr lang="tr-TR" sz="1600" b="0" i="0" u="none" strike="noStrike" dirty="0" smtClean="0">
                          <a:solidFill>
                            <a:srgbClr val="000000"/>
                          </a:solidFill>
                          <a:effectLst/>
                          <a:latin typeface="Calibri" panose="020F0502020204030204" pitchFamily="34" charset="0"/>
                        </a:rPr>
                        <a:t>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a:t>
                      </a:r>
                      <a:r>
                        <a:rPr lang="en-US" sz="1600" b="0" i="0" u="none" strike="noStrike" dirty="0" smtClean="0">
                          <a:solidFill>
                            <a:srgbClr val="000000"/>
                          </a:solidFill>
                          <a:effectLst/>
                          <a:latin typeface="Calibri" panose="020F0502020204030204" pitchFamily="34" charset="0"/>
                        </a:rPr>
                        <a:t>6</a:t>
                      </a:r>
                      <a:r>
                        <a:rPr lang="tr-TR" sz="1600" b="0" i="0" u="none" strike="noStrike" dirty="0" smtClean="0">
                          <a:solidFill>
                            <a:srgbClr val="000000"/>
                          </a:solidFill>
                          <a:effectLst/>
                          <a:latin typeface="Calibri" panose="020F0502020204030204" pitchFamily="34" charset="0"/>
                        </a:rPr>
                        <a:t>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a:t>
                      </a:r>
                      <a:r>
                        <a:rPr lang="en-US" sz="1600" b="0" i="0" u="none" strike="noStrike" dirty="0" smtClean="0">
                          <a:solidFill>
                            <a:srgbClr val="000000"/>
                          </a:solidFill>
                          <a:effectLst/>
                          <a:latin typeface="Calibri" panose="020F0502020204030204" pitchFamily="34" charset="0"/>
                        </a:rPr>
                        <a:t>96</a:t>
                      </a:r>
                      <a:r>
                        <a:rPr lang="tr-TR" sz="1600" b="0" i="0" u="none" strike="noStrike" dirty="0" smtClean="0">
                          <a:solidFill>
                            <a:srgbClr val="000000"/>
                          </a:solidFill>
                          <a:effectLst/>
                          <a:latin typeface="Calibri" panose="020F0502020204030204" pitchFamily="34" charset="0"/>
                        </a:rPr>
                        <a:t>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a:t>
                      </a:r>
                      <a:r>
                        <a:rPr lang="en-US" sz="1600" b="0" i="0" u="none" strike="noStrike" dirty="0" smtClean="0">
                          <a:solidFill>
                            <a:srgbClr val="000000"/>
                          </a:solidFill>
                          <a:effectLst/>
                          <a:latin typeface="Calibri" panose="020F0502020204030204" pitchFamily="34" charset="0"/>
                        </a:rPr>
                        <a:t>5.12</a:t>
                      </a:r>
                      <a:r>
                        <a:rPr lang="tr-TR" sz="1600" b="0" i="0" u="none" strike="noStrike" dirty="0" smtClean="0">
                          <a:solidFill>
                            <a:srgbClr val="000000"/>
                          </a:solidFill>
                          <a:effectLst/>
                          <a:latin typeface="Calibri" panose="020F0502020204030204" pitchFamily="34" charset="0"/>
                        </a:rPr>
                        <a:t>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000000"/>
                          </a:solidFill>
                          <a:effectLst/>
                          <a:latin typeface="Calibri" panose="020F0502020204030204" pitchFamily="34" charset="0"/>
                          <a:ea typeface="+mn-ea"/>
                          <a:cs typeface="+mn-cs"/>
                        </a:rPr>
                        <a:t>Vdc-</a:t>
                      </a:r>
                      <a:r>
                        <a:rPr lang="tr-TR" sz="1600" b="0" i="0" u="none" strike="noStrike" kern="1200" dirty="0" err="1" smtClean="0">
                          <a:solidFill>
                            <a:srgbClr val="000000"/>
                          </a:solidFill>
                          <a:effectLst/>
                          <a:latin typeface="Calibri" panose="020F0502020204030204" pitchFamily="34" charset="0"/>
                          <a:ea typeface="+mn-ea"/>
                          <a:cs typeface="+mn-cs"/>
                        </a:rPr>
                        <a:t>pp</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FF0000"/>
                          </a:solidFill>
                          <a:effectLst/>
                          <a:latin typeface="Calibri" panose="020F0502020204030204" pitchFamily="34" charset="0"/>
                          <a:ea typeface="+mn-ea"/>
                          <a:cs typeface="+mn-cs"/>
                        </a:rPr>
                        <a:t>2</a:t>
                      </a:r>
                      <a:r>
                        <a:rPr lang="tr-TR" sz="1600" b="0" i="0" u="none" strike="noStrike" kern="1200" dirty="0" smtClean="0">
                          <a:solidFill>
                            <a:srgbClr val="FF0000"/>
                          </a:solidFill>
                          <a:effectLst/>
                          <a:latin typeface="Calibri" panose="020F0502020204030204" pitchFamily="34" charset="0"/>
                          <a:ea typeface="+mn-ea"/>
                          <a:cs typeface="+mn-cs"/>
                        </a:rPr>
                        <a:t>.</a:t>
                      </a:r>
                      <a:r>
                        <a:rPr lang="en-US" sz="1600" b="0" i="0" u="none" strike="noStrike" kern="1200" dirty="0" smtClean="0">
                          <a:solidFill>
                            <a:srgbClr val="FF0000"/>
                          </a:solidFill>
                          <a:effectLst/>
                          <a:latin typeface="Calibri" panose="020F0502020204030204" pitchFamily="34" charset="0"/>
                          <a:ea typeface="+mn-ea"/>
                          <a:cs typeface="+mn-cs"/>
                        </a:rPr>
                        <a:t>16</a:t>
                      </a:r>
                      <a:r>
                        <a:rPr lang="tr-TR" sz="1600" b="0" i="0" u="none" strike="noStrike" kern="1200" dirty="0" smtClean="0">
                          <a:solidFill>
                            <a:srgbClr val="FF0000"/>
                          </a:solidFill>
                          <a:effectLst/>
                          <a:latin typeface="Calibri" panose="020F0502020204030204" pitchFamily="34" charset="0"/>
                          <a:ea typeface="+mn-ea"/>
                          <a:cs typeface="+mn-cs"/>
                        </a:rPr>
                        <a:t> %</a:t>
                      </a: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FF0000"/>
                          </a:solidFill>
                          <a:effectLst/>
                          <a:latin typeface="Calibri" panose="020F0502020204030204" pitchFamily="34" charset="0"/>
                          <a:ea typeface="+mn-ea"/>
                          <a:cs typeface="+mn-cs"/>
                        </a:rPr>
                        <a:t>4</a:t>
                      </a:r>
                      <a:r>
                        <a:rPr lang="tr-TR" sz="1600" b="0" i="0" u="none" strike="noStrike" kern="1200" dirty="0" smtClean="0">
                          <a:solidFill>
                            <a:srgbClr val="FF0000"/>
                          </a:solidFill>
                          <a:effectLst/>
                          <a:latin typeface="Calibri" panose="020F0502020204030204" pitchFamily="34" charset="0"/>
                          <a:ea typeface="+mn-ea"/>
                          <a:cs typeface="+mn-cs"/>
                        </a:rPr>
                        <a:t>.</a:t>
                      </a:r>
                      <a:r>
                        <a:rPr lang="en-US" sz="1600" b="0" i="0" u="none" strike="noStrike" kern="1200" dirty="0" smtClean="0">
                          <a:solidFill>
                            <a:srgbClr val="FF0000"/>
                          </a:solidFill>
                          <a:effectLst/>
                          <a:latin typeface="Calibri" panose="020F0502020204030204" pitchFamily="34" charset="0"/>
                          <a:ea typeface="+mn-ea"/>
                          <a:cs typeface="+mn-cs"/>
                        </a:rPr>
                        <a:t>78</a:t>
                      </a:r>
                      <a:r>
                        <a:rPr lang="tr-TR" sz="1600" b="0" i="0" u="none" strike="noStrike" kern="1200" dirty="0" smtClean="0">
                          <a:solidFill>
                            <a:srgbClr val="FF0000"/>
                          </a:solidFill>
                          <a:effectLst/>
                          <a:latin typeface="Calibri" panose="020F0502020204030204" pitchFamily="34" charset="0"/>
                          <a:ea typeface="+mn-ea"/>
                          <a:cs typeface="+mn-cs"/>
                        </a:rPr>
                        <a:t> %</a:t>
                      </a: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6" name="Rectangle 5"/>
          <p:cNvSpPr/>
          <p:nvPr/>
        </p:nvSpPr>
        <p:spPr>
          <a:xfrm>
            <a:off x="111358" y="1159985"/>
            <a:ext cx="4133225" cy="646331"/>
          </a:xfrm>
          <a:prstGeom prst="rect">
            <a:avLst/>
          </a:prstGeom>
        </p:spPr>
        <p:txBody>
          <a:bodyPr wrap="square">
            <a:spAutoFit/>
          </a:bodyPr>
          <a:lstStyle/>
          <a:p>
            <a:pPr algn="ctr"/>
            <a:r>
              <a:rPr lang="tr-TR" dirty="0" smtClean="0">
                <a:solidFill>
                  <a:srgbClr val="002060"/>
                </a:solidFill>
                <a:cs typeface="Arial" panose="020B0604020202020204" pitchFamily="34" charset="0"/>
              </a:rPr>
              <a:t>Idc1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 Idc2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p>
          <a:p>
            <a:pPr algn="ctr"/>
            <a:r>
              <a:rPr lang="tr-TR" dirty="0" smtClean="0">
                <a:solidFill>
                  <a:srgbClr val="002060"/>
                </a:solidFill>
                <a:cs typeface="Arial" panose="020B0604020202020204" pitchFamily="34" charset="0"/>
              </a:rPr>
              <a:t>Idc1 = Idc2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a:t>
            </a:r>
            <a:r>
              <a:rPr lang="tr-TR" dirty="0" smtClean="0">
                <a:solidFill>
                  <a:srgbClr val="002060"/>
                </a:solidFill>
                <a:cs typeface="Arial" panose="020B0604020202020204" pitchFamily="34" charset="0"/>
              </a:rPr>
              <a:t> interleaving</a:t>
            </a:r>
          </a:p>
        </p:txBody>
      </p:sp>
      <p:sp>
        <p:nvSpPr>
          <p:cNvPr id="7" name="Rectangle 6"/>
          <p:cNvSpPr/>
          <p:nvPr/>
        </p:nvSpPr>
        <p:spPr>
          <a:xfrm>
            <a:off x="4582884" y="1242740"/>
            <a:ext cx="4133225" cy="430887"/>
          </a:xfrm>
          <a:prstGeom prst="rect">
            <a:avLst/>
          </a:prstGeom>
        </p:spPr>
        <p:txBody>
          <a:bodyPr wrap="square">
            <a:spAutoFit/>
          </a:bodyPr>
          <a:lstStyle/>
          <a:p>
            <a:pPr algn="ctr"/>
            <a:r>
              <a:rPr lang="en-US" sz="2200" b="1" dirty="0" smtClean="0">
                <a:solidFill>
                  <a:srgbClr val="FF0000"/>
                </a:solidFill>
                <a:cs typeface="Arial" panose="020B0604020202020204" pitchFamily="34" charset="0"/>
              </a:rPr>
              <a:t>It is working !</a:t>
            </a:r>
            <a:endParaRPr lang="tr-TR" sz="2200" b="1" dirty="0" smtClean="0">
              <a:solidFill>
                <a:srgbClr val="FF0000"/>
              </a:solidFill>
              <a:cs typeface="Arial" panose="020B0604020202020204" pitchFamily="34" charset="0"/>
            </a:endParaRPr>
          </a:p>
        </p:txBody>
      </p:sp>
      <p:sp>
        <p:nvSpPr>
          <p:cNvPr id="9" name="Rectangle 8"/>
          <p:cNvSpPr/>
          <p:nvPr/>
        </p:nvSpPr>
        <p:spPr>
          <a:xfrm>
            <a:off x="111358" y="4888128"/>
            <a:ext cx="8950154" cy="1754326"/>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Very </a:t>
            </a:r>
            <a:r>
              <a:rPr lang="en-US" b="1" dirty="0" smtClean="0">
                <a:solidFill>
                  <a:srgbClr val="002060"/>
                </a:solidFill>
                <a:cs typeface="Arial" panose="020B0604020202020204" pitchFamily="34" charset="0"/>
              </a:rPr>
              <a:t>similar</a:t>
            </a:r>
            <a:r>
              <a:rPr lang="en-US" dirty="0" smtClean="0">
                <a:solidFill>
                  <a:srgbClr val="002060"/>
                </a:solidFill>
                <a:cs typeface="Arial" panose="020B0604020202020204" pitchFamily="34" charset="0"/>
              </a:rPr>
              <a:t> behavior.</a:t>
            </a:r>
          </a:p>
          <a:p>
            <a:pPr marL="285750" indent="-285750">
              <a:buFont typeface="Arial" panose="020B0604020202020204" pitchFamily="34" charset="0"/>
              <a:buChar char="•"/>
            </a:pPr>
            <a:r>
              <a:rPr lang="en-US" dirty="0" smtClean="0">
                <a:solidFill>
                  <a:srgbClr val="002060"/>
                </a:solidFill>
                <a:cs typeface="Arial" panose="020B0604020202020204" pitchFamily="34" charset="0"/>
              </a:rPr>
              <a:t>Next, </a:t>
            </a:r>
            <a:r>
              <a:rPr lang="en-US" b="1" dirty="0" smtClean="0">
                <a:solidFill>
                  <a:srgbClr val="002060"/>
                </a:solidFill>
                <a:cs typeface="Arial" panose="020B0604020202020204" pitchFamily="34" charset="0"/>
              </a:rPr>
              <a:t>we can try</a:t>
            </a:r>
            <a:r>
              <a:rPr lang="en-US"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Adding an actual </a:t>
            </a:r>
            <a:r>
              <a:rPr lang="en-US" b="1" dirty="0" smtClean="0">
                <a:solidFill>
                  <a:srgbClr val="002060"/>
                </a:solidFill>
                <a:cs typeface="Arial" panose="020B0604020202020204" pitchFamily="34" charset="0"/>
              </a:rPr>
              <a:t>rectifier</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Creating phase and module </a:t>
            </a:r>
            <a:r>
              <a:rPr lang="en-US" b="1" dirty="0" smtClean="0">
                <a:solidFill>
                  <a:srgbClr val="002060"/>
                </a:solidFill>
                <a:cs typeface="Arial" panose="020B0604020202020204" pitchFamily="34" charset="0"/>
              </a:rPr>
              <a:t>unbalance</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Adding </a:t>
            </a:r>
            <a:r>
              <a:rPr lang="en-US" b="1" dirty="0" err="1" smtClean="0">
                <a:solidFill>
                  <a:srgbClr val="002060"/>
                </a:solidFill>
                <a:cs typeface="Arial" panose="020B0604020202020204" pitchFamily="34" charset="0"/>
              </a:rPr>
              <a:t>parasitics</a:t>
            </a:r>
            <a:endParaRPr lang="en-US" b="1" dirty="0" smtClean="0">
              <a:solidFill>
                <a:srgbClr val="002060"/>
              </a:solidFill>
              <a:cs typeface="Arial" panose="020B0604020202020204" pitchFamily="34" charset="0"/>
            </a:endParaRPr>
          </a:p>
          <a:p>
            <a:pPr marL="742950" lvl="1" indent="-285750">
              <a:buFont typeface="Arial" panose="020B0604020202020204" pitchFamily="34" charset="0"/>
              <a:buChar char="•"/>
            </a:pP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269575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0" y="1248021"/>
            <a:ext cx="2659082"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4 Ohms)</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98331131"/>
              </p:ext>
            </p:extLst>
          </p:nvPr>
        </p:nvGraphicFramePr>
        <p:xfrm>
          <a:off x="2489339" y="673736"/>
          <a:ext cx="6654662" cy="2870389"/>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2.363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-151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2.363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-151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0.637</a:t>
                      </a:r>
                      <a:r>
                        <a:rPr lang="en-US" sz="1600" b="0" i="0" u="none" strike="noStrike" baseline="0" dirty="0" smtClean="0">
                          <a:solidFill>
                            <a:schemeClr val="tx1"/>
                          </a:solidFill>
                          <a:effectLst/>
                          <a:latin typeface="Calibri" panose="020F0502020204030204" pitchFamily="34" charset="0"/>
                        </a:rPr>
                        <a:t>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119</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0.555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173</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0.555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173</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0" name="Rectangle 9"/>
          <p:cNvSpPr/>
          <p:nvPr/>
        </p:nvSpPr>
        <p:spPr>
          <a:xfrm>
            <a:off x="37521" y="4424898"/>
            <a:ext cx="245181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1 Ohms)</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46919023"/>
              </p:ext>
            </p:extLst>
          </p:nvPr>
        </p:nvGraphicFramePr>
        <p:xfrm>
          <a:off x="2489339" y="3761146"/>
          <a:ext cx="6654662" cy="2854854"/>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58548">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7777">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2.409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-130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2.409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-130</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7777">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2.746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2.746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2.606</a:t>
                      </a:r>
                      <a:r>
                        <a:rPr lang="en-US" sz="1600" b="0" i="0" u="none" strike="noStrike" baseline="0" dirty="0" smtClean="0">
                          <a:solidFill>
                            <a:schemeClr val="tx1"/>
                          </a:solidFill>
                          <a:effectLst/>
                          <a:latin typeface="Calibri" panose="020F0502020204030204" pitchFamily="34" charset="0"/>
                        </a:rPr>
                        <a:t>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140</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7777">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1602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7777">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2.475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2.475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2" name="Rectangle 11"/>
          <p:cNvSpPr/>
          <p:nvPr/>
        </p:nvSpPr>
        <p:spPr>
          <a:xfrm>
            <a:off x="1" y="5245589"/>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5.343 A</a:t>
            </a:r>
          </a:p>
        </p:txBody>
      </p:sp>
      <p:sp>
        <p:nvSpPr>
          <p:cNvPr id="13" name="Rectangle 12"/>
          <p:cNvSpPr/>
          <p:nvPr/>
        </p:nvSpPr>
        <p:spPr>
          <a:xfrm>
            <a:off x="2" y="5919647"/>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4.138 A</a:t>
            </a:r>
          </a:p>
        </p:txBody>
      </p:sp>
      <p:sp>
        <p:nvSpPr>
          <p:cNvPr id="14" name="Rectangle 13"/>
          <p:cNvSpPr/>
          <p:nvPr/>
        </p:nvSpPr>
        <p:spPr>
          <a:xfrm>
            <a:off x="2" y="2139072"/>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4.831 A</a:t>
            </a:r>
          </a:p>
        </p:txBody>
      </p:sp>
      <p:sp>
        <p:nvSpPr>
          <p:cNvPr id="15" name="Rectangle 14"/>
          <p:cNvSpPr/>
          <p:nvPr/>
        </p:nvSpPr>
        <p:spPr>
          <a:xfrm>
            <a:off x="1" y="2893612"/>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3.671 A</a:t>
            </a:r>
          </a:p>
        </p:txBody>
      </p:sp>
      <p:cxnSp>
        <p:nvCxnSpPr>
          <p:cNvPr id="16" name="Straight Arrow Connector 15"/>
          <p:cNvCxnSpPr>
            <a:stCxn id="14" idx="2"/>
            <a:endCxn id="15" idx="0"/>
          </p:cNvCxnSpPr>
          <p:nvPr/>
        </p:nvCxnSpPr>
        <p:spPr>
          <a:xfrm flipH="1">
            <a:off x="1152145" y="2508404"/>
            <a:ext cx="1" cy="3852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52144" y="5587315"/>
            <a:ext cx="1" cy="3852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050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0" y="868013"/>
            <a:ext cx="2489339"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a:t>
            </a:r>
            <a:r>
              <a:rPr lang="tr-TR" b="1" dirty="0" smtClean="0">
                <a:solidFill>
                  <a:srgbClr val="002060"/>
                </a:solidFill>
                <a:cs typeface="Arial" panose="020B0604020202020204" pitchFamily="34" charset="0"/>
              </a:rPr>
              <a:t>1</a:t>
            </a:r>
            <a:r>
              <a:rPr lang="en-US" b="1" dirty="0" smtClean="0">
                <a:solidFill>
                  <a:srgbClr val="002060"/>
                </a:solidFill>
                <a:cs typeface="Arial" panose="020B0604020202020204" pitchFamily="34" charset="0"/>
              </a:rPr>
              <a:t> </a:t>
            </a:r>
            <a:r>
              <a:rPr lang="en-US" b="1" dirty="0" smtClean="0">
                <a:solidFill>
                  <a:srgbClr val="002060"/>
                </a:solidFill>
                <a:cs typeface="Arial" panose="020B0604020202020204" pitchFamily="34" charset="0"/>
              </a:rPr>
              <a:t>Ohms</a:t>
            </a:r>
            <a:r>
              <a:rPr lang="en-US" b="1"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Additional</a:t>
            </a:r>
            <a:r>
              <a:rPr lang="tr-TR" dirty="0" smtClean="0">
                <a:solidFill>
                  <a:srgbClr val="002060"/>
                </a:solidFill>
                <a:cs typeface="Arial" panose="020B0604020202020204" pitchFamily="34" charset="0"/>
              </a:rPr>
              <a:t> 1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added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module</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9355453"/>
              </p:ext>
            </p:extLst>
          </p:nvPr>
        </p:nvGraphicFramePr>
        <p:xfrm>
          <a:off x="2489339" y="673736"/>
          <a:ext cx="6654662" cy="2870389"/>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a:t>
                      </a:r>
                      <a:r>
                        <a:rPr lang="tr-TR" sz="1600" b="0" i="0" u="none" strike="noStrike" dirty="0" smtClean="0">
                          <a:solidFill>
                            <a:srgbClr val="000000"/>
                          </a:solidFill>
                          <a:effectLst/>
                          <a:latin typeface="Calibri" panose="020F0502020204030204" pitchFamily="34" charset="0"/>
                        </a:rPr>
                        <a:t>242</a:t>
                      </a:r>
                      <a:r>
                        <a:rPr lang="en-US" sz="1600" b="0" i="0" u="none" strike="noStrike" dirty="0" smtClean="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tr-TR" sz="1600" b="0" i="0" u="none" strike="noStrike" dirty="0" smtClean="0">
                          <a:solidFill>
                            <a:srgbClr val="FF0000"/>
                          </a:solidFill>
                          <a:effectLst/>
                          <a:latin typeface="Calibri" panose="020F0502020204030204" pitchFamily="34" charset="0"/>
                        </a:rPr>
                        <a:t>139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1.622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tr-TR" sz="1600" b="0" i="0" u="none" strike="noStrike" dirty="0" smtClean="0">
                          <a:solidFill>
                            <a:srgbClr val="FF0000"/>
                          </a:solidFill>
                          <a:effectLst/>
                          <a:latin typeface="Calibri" panose="020F0502020204030204" pitchFamily="34" charset="0"/>
                        </a:rPr>
                        <a:t>111</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a:t>
                      </a:r>
                      <a:r>
                        <a:rPr lang="tr-TR" sz="1600" b="0" i="0" u="none" strike="noStrike" dirty="0" smtClean="0">
                          <a:solidFill>
                            <a:srgbClr val="000000"/>
                          </a:solidFill>
                          <a:effectLst/>
                          <a:latin typeface="Calibri" panose="020F0502020204030204" pitchFamily="34" charset="0"/>
                        </a:rPr>
                        <a:t>242</a:t>
                      </a:r>
                      <a:r>
                        <a:rPr lang="en-US" sz="1600" b="0" i="0" u="none" strike="noStrike" dirty="0" smtClean="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a:t>
                      </a:r>
                      <a:r>
                        <a:rPr lang="tr-TR" sz="1600" b="0" i="0" u="none" strike="noStrike" dirty="0" smtClean="0">
                          <a:solidFill>
                            <a:srgbClr val="FF0000"/>
                          </a:solidFill>
                          <a:effectLst/>
                          <a:latin typeface="Calibri" panose="020F0502020204030204" pitchFamily="34" charset="0"/>
                        </a:rPr>
                        <a:t>39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1.622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FF0000"/>
                          </a:solidFill>
                          <a:effectLst/>
                          <a:latin typeface="Calibri" panose="020F0502020204030204" pitchFamily="34" charset="0"/>
                        </a:rPr>
                        <a:t>69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1.614</a:t>
                      </a:r>
                      <a:r>
                        <a:rPr lang="en-US" sz="1600" b="0" i="0" u="none" strike="noStrike" baseline="0" dirty="0" smtClean="0">
                          <a:solidFill>
                            <a:schemeClr val="tx1"/>
                          </a:solidFill>
                          <a:effectLst/>
                          <a:latin typeface="Calibri" panose="020F0502020204030204" pitchFamily="34" charset="0"/>
                        </a:rPr>
                        <a:t> </a:t>
                      </a:r>
                      <a:r>
                        <a:rPr lang="en-US" sz="1600" b="0" i="0" u="none" strike="noStrike" baseline="0"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a:t>
                      </a:r>
                      <a:r>
                        <a:rPr lang="tr-TR" sz="1600" b="0" i="0" u="none" strike="noStrike" dirty="0" smtClean="0">
                          <a:solidFill>
                            <a:srgbClr val="000000"/>
                          </a:solidFill>
                          <a:effectLst/>
                          <a:latin typeface="Calibri" panose="020F0502020204030204" pitchFamily="34" charset="0"/>
                        </a:rPr>
                        <a:t>32</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chemeClr val="tx1"/>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35</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34</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35</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34</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201</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200</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201</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200</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1.461</a:t>
                      </a:r>
                      <a:r>
                        <a:rPr lang="en-US" sz="1600" b="0" i="0" u="none" strike="noStrike" kern="1200" dirty="0" smtClean="0">
                          <a:solidFill>
                            <a:schemeClr val="tx1"/>
                          </a:solidFill>
                          <a:effectLst/>
                          <a:latin typeface="Calibri" panose="020F0502020204030204" pitchFamily="34" charset="0"/>
                          <a:ea typeface="+mn-ea"/>
                          <a:cs typeface="+mn-cs"/>
                        </a:rPr>
                        <a:t> </a:t>
                      </a:r>
                      <a:r>
                        <a:rPr lang="en-US" sz="1600" b="0" i="0" u="none" strike="noStrike" kern="1200" dirty="0" smtClean="0">
                          <a:solidFill>
                            <a:schemeClr val="tx1"/>
                          </a:solidFill>
                          <a:effectLst/>
                          <a:latin typeface="Calibri" panose="020F0502020204030204" pitchFamily="34" charset="0"/>
                          <a:ea typeface="+mn-ea"/>
                          <a:cs typeface="+mn-cs"/>
                        </a:rPr>
                        <a:t>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180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1.460</a:t>
                      </a:r>
                      <a:r>
                        <a:rPr lang="en-US" sz="1600" b="0" i="0" u="none" strike="noStrike" kern="1200" dirty="0" smtClean="0">
                          <a:solidFill>
                            <a:schemeClr val="tx1"/>
                          </a:solidFill>
                          <a:effectLst/>
                          <a:latin typeface="Calibri" panose="020F0502020204030204" pitchFamily="34" charset="0"/>
                          <a:ea typeface="+mn-ea"/>
                          <a:cs typeface="+mn-cs"/>
                        </a:rPr>
                        <a:t> </a:t>
                      </a:r>
                      <a:r>
                        <a:rPr lang="en-US" sz="1600" b="0" i="0" u="none" strike="noStrike" kern="1200" dirty="0" smtClean="0">
                          <a:solidFill>
                            <a:schemeClr val="tx1"/>
                          </a:solidFill>
                          <a:effectLst/>
                          <a:latin typeface="Calibri" panose="020F0502020204030204" pitchFamily="34" charset="0"/>
                          <a:ea typeface="+mn-ea"/>
                          <a:cs typeface="+mn-cs"/>
                        </a:rPr>
                        <a:t>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a:t>
                      </a:r>
                      <a:r>
                        <a:rPr lang="tr-TR" sz="1600" b="0" i="0" u="none" strike="noStrike" kern="1200" dirty="0" smtClean="0">
                          <a:solidFill>
                            <a:schemeClr val="tx1"/>
                          </a:solidFill>
                          <a:effectLst/>
                          <a:latin typeface="Calibri" panose="020F0502020204030204" pitchFamily="34" charset="0"/>
                          <a:ea typeface="+mn-ea"/>
                          <a:cs typeface="+mn-cs"/>
                        </a:rPr>
                        <a:t>80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4" name="Rectangle 13"/>
          <p:cNvSpPr/>
          <p:nvPr/>
        </p:nvSpPr>
        <p:spPr>
          <a:xfrm>
            <a:off x="92525" y="2439706"/>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a:t>
            </a:r>
            <a:r>
              <a:rPr lang="en-US" dirty="0" smtClean="0">
                <a:solidFill>
                  <a:srgbClr val="FF0000"/>
                </a:solidFill>
                <a:cs typeface="Arial" panose="020B0604020202020204" pitchFamily="34" charset="0"/>
              </a:rPr>
              <a:t>4.</a:t>
            </a:r>
            <a:r>
              <a:rPr lang="tr-TR" dirty="0" smtClean="0">
                <a:solidFill>
                  <a:srgbClr val="FF0000"/>
                </a:solidFill>
                <a:cs typeface="Arial" panose="020B0604020202020204" pitchFamily="34" charset="0"/>
              </a:rPr>
              <a:t>750</a:t>
            </a:r>
            <a:r>
              <a:rPr lang="en-US" dirty="0" smtClean="0">
                <a:solidFill>
                  <a:srgbClr val="FF0000"/>
                </a:solidFill>
                <a:cs typeface="Arial" panose="020B0604020202020204" pitchFamily="34" charset="0"/>
              </a:rPr>
              <a:t> </a:t>
            </a:r>
            <a:r>
              <a:rPr lang="en-US" dirty="0" smtClean="0">
                <a:solidFill>
                  <a:srgbClr val="FF0000"/>
                </a:solidFill>
                <a:cs typeface="Arial" panose="020B0604020202020204" pitchFamily="34" charset="0"/>
              </a:rPr>
              <a:t>A</a:t>
            </a:r>
          </a:p>
        </p:txBody>
      </p:sp>
      <p:sp>
        <p:nvSpPr>
          <p:cNvPr id="15" name="Rectangle 14"/>
          <p:cNvSpPr/>
          <p:nvPr/>
        </p:nvSpPr>
        <p:spPr>
          <a:xfrm>
            <a:off x="92525" y="3050525"/>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a:t>
            </a:r>
            <a:r>
              <a:rPr lang="en-US" dirty="0">
                <a:solidFill>
                  <a:srgbClr val="FF0000"/>
                </a:solidFill>
                <a:cs typeface="Arial" panose="020B0604020202020204" pitchFamily="34" charset="0"/>
              </a:rPr>
              <a:t>4.</a:t>
            </a:r>
            <a:r>
              <a:rPr lang="tr-TR" dirty="0">
                <a:solidFill>
                  <a:srgbClr val="FF0000"/>
                </a:solidFill>
                <a:cs typeface="Arial" panose="020B0604020202020204" pitchFamily="34" charset="0"/>
              </a:rPr>
              <a:t>469</a:t>
            </a:r>
            <a:r>
              <a:rPr lang="en-US" dirty="0" smtClean="0">
                <a:solidFill>
                  <a:srgbClr val="FF0000"/>
                </a:solidFill>
                <a:cs typeface="Arial" panose="020B0604020202020204" pitchFamily="34" charset="0"/>
              </a:rPr>
              <a:t> </a:t>
            </a:r>
            <a:r>
              <a:rPr lang="en-US" dirty="0" smtClean="0">
                <a:solidFill>
                  <a:srgbClr val="FF0000"/>
                </a:solidFill>
                <a:cs typeface="Arial" panose="020B0604020202020204" pitchFamily="34" charset="0"/>
              </a:rPr>
              <a:t>A</a:t>
            </a:r>
          </a:p>
        </p:txBody>
      </p:sp>
      <p:cxnSp>
        <p:nvCxnSpPr>
          <p:cNvPr id="16" name="Straight Arrow Connector 15"/>
          <p:cNvCxnSpPr/>
          <p:nvPr/>
        </p:nvCxnSpPr>
        <p:spPr>
          <a:xfrm flipH="1">
            <a:off x="1169456" y="2793162"/>
            <a:ext cx="1" cy="2397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53556" y="3829014"/>
            <a:ext cx="4750849"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two</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resistors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added</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(1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positive</a:t>
            </a:r>
            <a:r>
              <a:rPr lang="tr-TR" dirty="0" smtClean="0">
                <a:solidFill>
                  <a:srgbClr val="002060"/>
                </a:solidFill>
                <a:cs typeface="Arial" panose="020B0604020202020204" pitchFamily="34" charset="0"/>
              </a:rPr>
              <a:t> </a:t>
            </a:r>
            <a:r>
              <a:rPr lang="tr-TR" b="1" dirty="0" err="1">
                <a:solidFill>
                  <a:srgbClr val="002060"/>
                </a:solidFill>
                <a:cs typeface="Arial" panose="020B0604020202020204" pitchFamily="34" charset="0"/>
              </a:rPr>
              <a:t>e</a:t>
            </a:r>
            <a:r>
              <a:rPr lang="tr-TR" b="1" dirty="0" err="1" smtClean="0">
                <a:solidFill>
                  <a:srgbClr val="002060"/>
                </a:solidFill>
                <a:cs typeface="Arial" panose="020B0604020202020204" pitchFamily="34" charset="0"/>
              </a:rPr>
              <a:t>ffect</a:t>
            </a:r>
            <a:r>
              <a:rPr lang="tr-TR" b="1" dirty="0" smtClean="0">
                <a:solidFill>
                  <a:srgbClr val="002060"/>
                </a:solidFill>
                <a:cs typeface="Arial" panose="020B0604020202020204" pitchFamily="34" charset="0"/>
              </a:rPr>
              <a:t> of interleaving </a:t>
            </a:r>
            <a:r>
              <a:rPr lang="tr-TR" dirty="0" err="1" smtClean="0">
                <a:solidFill>
                  <a:srgbClr val="002060"/>
                </a:solidFill>
                <a:cs typeface="Arial" panose="020B0604020202020204" pitchFamily="34" charset="0"/>
              </a:rPr>
              <a:t>decreased</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presented</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a:t>
            </a:r>
            <a:r>
              <a:rPr lang="tr-TR" dirty="0" err="1" smtClean="0">
                <a:solidFill>
                  <a:srgbClr val="002060"/>
                </a:solidFill>
                <a:cs typeface="Arial" panose="020B0604020202020204" pitchFamily="34" charset="0"/>
              </a:rPr>
              <a:t>bove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However</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decreases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RMS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Adding</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parasitics </a:t>
            </a:r>
            <a:r>
              <a:rPr lang="tr-TR" b="1" dirty="0" err="1" smtClean="0">
                <a:solidFill>
                  <a:srgbClr val="002060"/>
                </a:solidFill>
                <a:cs typeface="Arial" panose="020B0604020202020204" pitchFamily="34" charset="0"/>
              </a:rPr>
              <a:t>inductances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another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matter</a:t>
            </a:r>
            <a:r>
              <a:rPr lang="tr-TR" dirty="0" smtClean="0">
                <a:solidFill>
                  <a:srgbClr val="002060"/>
                </a:solidFill>
                <a:cs typeface="Arial" panose="020B0604020202020204" pitchFamily="34" charset="0"/>
              </a:rPr>
              <a:t>. </a:t>
            </a:r>
          </a:p>
        </p:txBody>
      </p:sp>
      <p:pic>
        <p:nvPicPr>
          <p:cNvPr id="4" name="Picture 3"/>
          <p:cNvPicPr>
            <a:picLocks noChangeAspect="1"/>
          </p:cNvPicPr>
          <p:nvPr/>
        </p:nvPicPr>
        <p:blipFill>
          <a:blip r:embed="rId3"/>
          <a:stretch>
            <a:fillRect/>
          </a:stretch>
        </p:blipFill>
        <p:spPr>
          <a:xfrm>
            <a:off x="92525" y="3638490"/>
            <a:ext cx="3961031" cy="2696996"/>
          </a:xfrm>
          <a:prstGeom prst="rect">
            <a:avLst/>
          </a:prstGeom>
        </p:spPr>
      </p:pic>
    </p:spTree>
    <p:extLst>
      <p:ext uri="{BB962C8B-B14F-4D97-AF65-F5344CB8AC3E}">
        <p14:creationId xmlns:p14="http://schemas.microsoft.com/office/powerpoint/2010/main" val="104757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0" y="868013"/>
            <a:ext cx="2489339"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a:t>
            </a:r>
            <a:r>
              <a:rPr lang="tr-TR" b="1" dirty="0" smtClean="0">
                <a:solidFill>
                  <a:srgbClr val="002060"/>
                </a:solidFill>
                <a:cs typeface="Arial" panose="020B0604020202020204" pitchFamily="34" charset="0"/>
              </a:rPr>
              <a:t>1</a:t>
            </a:r>
            <a:r>
              <a:rPr lang="en-US" b="1" dirty="0" smtClean="0">
                <a:solidFill>
                  <a:srgbClr val="002060"/>
                </a:solidFill>
                <a:cs typeface="Arial" panose="020B0604020202020204" pitchFamily="34" charset="0"/>
              </a:rPr>
              <a:t> </a:t>
            </a:r>
            <a:r>
              <a:rPr lang="en-US" b="1" dirty="0" smtClean="0">
                <a:solidFill>
                  <a:srgbClr val="002060"/>
                </a:solidFill>
                <a:cs typeface="Arial" panose="020B0604020202020204" pitchFamily="34" charset="0"/>
              </a:rPr>
              <a:t>Ohms</a:t>
            </a:r>
            <a:r>
              <a:rPr lang="en-US" b="1"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Additional</a:t>
            </a:r>
            <a:r>
              <a:rPr lang="tr-TR" dirty="0" smtClean="0">
                <a:solidFill>
                  <a:srgbClr val="002060"/>
                </a:solidFill>
                <a:cs typeface="Arial" panose="020B0604020202020204" pitchFamily="34" charset="0"/>
              </a:rPr>
              <a:t> 1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added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module</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9355453"/>
              </p:ext>
            </p:extLst>
          </p:nvPr>
        </p:nvGraphicFramePr>
        <p:xfrm>
          <a:off x="2489339" y="673736"/>
          <a:ext cx="6654662" cy="2870389"/>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a:t>
                      </a:r>
                      <a:r>
                        <a:rPr lang="tr-TR" sz="1600" b="0" i="0" u="none" strike="noStrike" dirty="0" smtClean="0">
                          <a:solidFill>
                            <a:srgbClr val="000000"/>
                          </a:solidFill>
                          <a:effectLst/>
                          <a:latin typeface="Calibri" panose="020F0502020204030204" pitchFamily="34" charset="0"/>
                        </a:rPr>
                        <a:t>242</a:t>
                      </a:r>
                      <a:r>
                        <a:rPr lang="en-US" sz="1600" b="0" i="0" u="none" strike="noStrike" dirty="0" smtClean="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tr-TR" sz="1600" b="0" i="0" u="none" strike="noStrike" dirty="0" smtClean="0">
                          <a:solidFill>
                            <a:srgbClr val="FF0000"/>
                          </a:solidFill>
                          <a:effectLst/>
                          <a:latin typeface="Calibri" panose="020F0502020204030204" pitchFamily="34" charset="0"/>
                        </a:rPr>
                        <a:t>139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1.622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tr-TR" sz="1600" b="0" i="0" u="none" strike="noStrike" dirty="0" smtClean="0">
                          <a:solidFill>
                            <a:srgbClr val="FF0000"/>
                          </a:solidFill>
                          <a:effectLst/>
                          <a:latin typeface="Calibri" panose="020F0502020204030204" pitchFamily="34" charset="0"/>
                        </a:rPr>
                        <a:t>111</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a:t>
                      </a:r>
                      <a:r>
                        <a:rPr lang="tr-TR" sz="1600" b="0" i="0" u="none" strike="noStrike" dirty="0" smtClean="0">
                          <a:solidFill>
                            <a:srgbClr val="000000"/>
                          </a:solidFill>
                          <a:effectLst/>
                          <a:latin typeface="Calibri" panose="020F0502020204030204" pitchFamily="34" charset="0"/>
                        </a:rPr>
                        <a:t>242</a:t>
                      </a:r>
                      <a:r>
                        <a:rPr lang="en-US" sz="1600" b="0" i="0" u="none" strike="noStrike" dirty="0" smtClean="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a:t>
                      </a:r>
                      <a:r>
                        <a:rPr lang="tr-TR" sz="1600" b="0" i="0" u="none" strike="noStrike" dirty="0" smtClean="0">
                          <a:solidFill>
                            <a:srgbClr val="FF0000"/>
                          </a:solidFill>
                          <a:effectLst/>
                          <a:latin typeface="Calibri" panose="020F0502020204030204" pitchFamily="34" charset="0"/>
                        </a:rPr>
                        <a:t>39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1.622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FF0000"/>
                          </a:solidFill>
                          <a:effectLst/>
                          <a:latin typeface="Calibri" panose="020F0502020204030204" pitchFamily="34" charset="0"/>
                        </a:rPr>
                        <a:t>69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chemeClr val="tx1"/>
                          </a:solidFill>
                          <a:effectLst/>
                          <a:latin typeface="Calibri" panose="020F0502020204030204" pitchFamily="34" charset="0"/>
                        </a:rPr>
                        <a:t>1.614</a:t>
                      </a:r>
                      <a:r>
                        <a:rPr lang="en-US" sz="1600" b="0" i="0" u="none" strike="noStrike" baseline="0" dirty="0" smtClean="0">
                          <a:solidFill>
                            <a:schemeClr val="tx1"/>
                          </a:solidFill>
                          <a:effectLst/>
                          <a:latin typeface="Calibri" panose="020F0502020204030204" pitchFamily="34" charset="0"/>
                        </a:rPr>
                        <a:t> </a:t>
                      </a:r>
                      <a:r>
                        <a:rPr lang="en-US" sz="1600" b="0" i="0" u="none" strike="noStrike" baseline="0"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a:t>
                      </a:r>
                      <a:r>
                        <a:rPr lang="tr-TR" sz="1600" b="0" i="0" u="none" strike="noStrike" dirty="0" smtClean="0">
                          <a:solidFill>
                            <a:srgbClr val="000000"/>
                          </a:solidFill>
                          <a:effectLst/>
                          <a:latin typeface="Calibri" panose="020F0502020204030204" pitchFamily="34" charset="0"/>
                        </a:rPr>
                        <a:t>32</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chemeClr val="tx1"/>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35</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34</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35</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a:t>
                      </a:r>
                      <a:r>
                        <a:rPr lang="tr-TR" sz="1600" b="0" i="0" u="none" strike="noStrike" dirty="0" smtClean="0">
                          <a:solidFill>
                            <a:schemeClr val="tx1"/>
                          </a:solidFill>
                          <a:effectLst/>
                          <a:latin typeface="Calibri" panose="020F0502020204030204" pitchFamily="34" charset="0"/>
                        </a:rPr>
                        <a:t>34</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a:t>
                      </a:r>
                      <a:r>
                        <a:rPr lang="tr-TR" sz="1600" b="0" i="0" u="none" strike="noStrike" dirty="0" smtClean="0">
                          <a:solidFill>
                            <a:srgbClr val="000000"/>
                          </a:solidFill>
                          <a:effectLst/>
                          <a:latin typeface="Calibri" panose="020F0502020204030204" pitchFamily="34" charset="0"/>
                        </a:rPr>
                        <a:t>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201</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200</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201</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a:t>
                      </a:r>
                      <a:r>
                        <a:rPr lang="tr-TR" sz="1600" b="0" i="0" u="none" strike="noStrike" dirty="0" smtClean="0">
                          <a:solidFill>
                            <a:schemeClr val="tx1"/>
                          </a:solidFill>
                          <a:effectLst/>
                          <a:latin typeface="Calibri" panose="020F0502020204030204" pitchFamily="34" charset="0"/>
                        </a:rPr>
                        <a:t>200</a:t>
                      </a:r>
                      <a:r>
                        <a:rPr lang="en-US" sz="1600" b="0" i="0" u="none" strike="noStrike" dirty="0" smtClean="0">
                          <a:solidFill>
                            <a:schemeClr val="tx1"/>
                          </a:solidFill>
                          <a:effectLst/>
                          <a:latin typeface="Calibri" panose="020F0502020204030204" pitchFamily="34" charset="0"/>
                        </a:rPr>
                        <a:t>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1.461</a:t>
                      </a:r>
                      <a:r>
                        <a:rPr lang="en-US" sz="1600" b="0" i="0" u="none" strike="noStrike" kern="1200" dirty="0" smtClean="0">
                          <a:solidFill>
                            <a:schemeClr val="tx1"/>
                          </a:solidFill>
                          <a:effectLst/>
                          <a:latin typeface="Calibri" panose="020F0502020204030204" pitchFamily="34" charset="0"/>
                          <a:ea typeface="+mn-ea"/>
                          <a:cs typeface="+mn-cs"/>
                        </a:rPr>
                        <a:t> </a:t>
                      </a:r>
                      <a:r>
                        <a:rPr lang="en-US" sz="1600" b="0" i="0" u="none" strike="noStrike" kern="1200" dirty="0" smtClean="0">
                          <a:solidFill>
                            <a:schemeClr val="tx1"/>
                          </a:solidFill>
                          <a:effectLst/>
                          <a:latin typeface="Calibri" panose="020F0502020204030204" pitchFamily="34" charset="0"/>
                          <a:ea typeface="+mn-ea"/>
                          <a:cs typeface="+mn-cs"/>
                        </a:rPr>
                        <a:t>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180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chemeClr val="tx1"/>
                          </a:solidFill>
                          <a:effectLst/>
                          <a:latin typeface="Calibri" panose="020F0502020204030204" pitchFamily="34" charset="0"/>
                          <a:ea typeface="+mn-ea"/>
                          <a:cs typeface="+mn-cs"/>
                        </a:rPr>
                        <a:t>1.460</a:t>
                      </a:r>
                      <a:r>
                        <a:rPr lang="en-US" sz="1600" b="0" i="0" u="none" strike="noStrike" kern="1200" dirty="0" smtClean="0">
                          <a:solidFill>
                            <a:schemeClr val="tx1"/>
                          </a:solidFill>
                          <a:effectLst/>
                          <a:latin typeface="Calibri" panose="020F0502020204030204" pitchFamily="34" charset="0"/>
                          <a:ea typeface="+mn-ea"/>
                          <a:cs typeface="+mn-cs"/>
                        </a:rPr>
                        <a:t> </a:t>
                      </a:r>
                      <a:r>
                        <a:rPr lang="en-US" sz="1600" b="0" i="0" u="none" strike="noStrike" kern="1200" dirty="0" smtClean="0">
                          <a:solidFill>
                            <a:schemeClr val="tx1"/>
                          </a:solidFill>
                          <a:effectLst/>
                          <a:latin typeface="Calibri" panose="020F0502020204030204" pitchFamily="34" charset="0"/>
                          <a:ea typeface="+mn-ea"/>
                          <a:cs typeface="+mn-cs"/>
                        </a:rPr>
                        <a:t>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a:t>
                      </a:r>
                      <a:r>
                        <a:rPr lang="tr-TR" sz="1600" b="0" i="0" u="none" strike="noStrike" kern="1200" dirty="0" smtClean="0">
                          <a:solidFill>
                            <a:schemeClr val="tx1"/>
                          </a:solidFill>
                          <a:effectLst/>
                          <a:latin typeface="Calibri" panose="020F0502020204030204" pitchFamily="34" charset="0"/>
                          <a:ea typeface="+mn-ea"/>
                          <a:cs typeface="+mn-cs"/>
                        </a:rPr>
                        <a:t>80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4" name="Rectangle 13"/>
          <p:cNvSpPr/>
          <p:nvPr/>
        </p:nvSpPr>
        <p:spPr>
          <a:xfrm>
            <a:off x="92525" y="2439706"/>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a:t>
            </a:r>
            <a:r>
              <a:rPr lang="en-US" dirty="0" smtClean="0">
                <a:solidFill>
                  <a:srgbClr val="FF0000"/>
                </a:solidFill>
                <a:cs typeface="Arial" panose="020B0604020202020204" pitchFamily="34" charset="0"/>
              </a:rPr>
              <a:t>4.</a:t>
            </a:r>
            <a:r>
              <a:rPr lang="tr-TR" dirty="0" smtClean="0">
                <a:solidFill>
                  <a:srgbClr val="FF0000"/>
                </a:solidFill>
                <a:cs typeface="Arial" panose="020B0604020202020204" pitchFamily="34" charset="0"/>
              </a:rPr>
              <a:t>750</a:t>
            </a:r>
            <a:r>
              <a:rPr lang="en-US" dirty="0" smtClean="0">
                <a:solidFill>
                  <a:srgbClr val="FF0000"/>
                </a:solidFill>
                <a:cs typeface="Arial" panose="020B0604020202020204" pitchFamily="34" charset="0"/>
              </a:rPr>
              <a:t> </a:t>
            </a:r>
            <a:r>
              <a:rPr lang="en-US" dirty="0" smtClean="0">
                <a:solidFill>
                  <a:srgbClr val="FF0000"/>
                </a:solidFill>
                <a:cs typeface="Arial" panose="020B0604020202020204" pitchFamily="34" charset="0"/>
              </a:rPr>
              <a:t>A</a:t>
            </a:r>
          </a:p>
        </p:txBody>
      </p:sp>
      <p:sp>
        <p:nvSpPr>
          <p:cNvPr id="15" name="Rectangle 14"/>
          <p:cNvSpPr/>
          <p:nvPr/>
        </p:nvSpPr>
        <p:spPr>
          <a:xfrm>
            <a:off x="92525" y="3050525"/>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a:t>
            </a:r>
            <a:r>
              <a:rPr lang="en-US" dirty="0">
                <a:solidFill>
                  <a:srgbClr val="FF0000"/>
                </a:solidFill>
                <a:cs typeface="Arial" panose="020B0604020202020204" pitchFamily="34" charset="0"/>
              </a:rPr>
              <a:t>4.</a:t>
            </a:r>
            <a:r>
              <a:rPr lang="tr-TR" dirty="0">
                <a:solidFill>
                  <a:srgbClr val="FF0000"/>
                </a:solidFill>
                <a:cs typeface="Arial" panose="020B0604020202020204" pitchFamily="34" charset="0"/>
              </a:rPr>
              <a:t>469</a:t>
            </a:r>
            <a:r>
              <a:rPr lang="en-US" dirty="0" smtClean="0">
                <a:solidFill>
                  <a:srgbClr val="FF0000"/>
                </a:solidFill>
                <a:cs typeface="Arial" panose="020B0604020202020204" pitchFamily="34" charset="0"/>
              </a:rPr>
              <a:t> </a:t>
            </a:r>
            <a:r>
              <a:rPr lang="en-US" dirty="0" smtClean="0">
                <a:solidFill>
                  <a:srgbClr val="FF0000"/>
                </a:solidFill>
                <a:cs typeface="Arial" panose="020B0604020202020204" pitchFamily="34" charset="0"/>
              </a:rPr>
              <a:t>A</a:t>
            </a:r>
          </a:p>
        </p:txBody>
      </p:sp>
      <p:cxnSp>
        <p:nvCxnSpPr>
          <p:cNvPr id="16" name="Straight Arrow Connector 15"/>
          <p:cNvCxnSpPr/>
          <p:nvPr/>
        </p:nvCxnSpPr>
        <p:spPr>
          <a:xfrm flipH="1">
            <a:off x="1169456" y="2793162"/>
            <a:ext cx="1" cy="2397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53556" y="3829014"/>
            <a:ext cx="4750849"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two</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resistors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added</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(1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positive</a:t>
            </a:r>
            <a:r>
              <a:rPr lang="tr-TR" dirty="0" smtClean="0">
                <a:solidFill>
                  <a:srgbClr val="002060"/>
                </a:solidFill>
                <a:cs typeface="Arial" panose="020B0604020202020204" pitchFamily="34" charset="0"/>
              </a:rPr>
              <a:t> </a:t>
            </a:r>
            <a:r>
              <a:rPr lang="tr-TR" b="1" dirty="0" err="1">
                <a:solidFill>
                  <a:srgbClr val="002060"/>
                </a:solidFill>
                <a:cs typeface="Arial" panose="020B0604020202020204" pitchFamily="34" charset="0"/>
              </a:rPr>
              <a:t>e</a:t>
            </a:r>
            <a:r>
              <a:rPr lang="tr-TR" b="1" dirty="0" err="1" smtClean="0">
                <a:solidFill>
                  <a:srgbClr val="002060"/>
                </a:solidFill>
                <a:cs typeface="Arial" panose="020B0604020202020204" pitchFamily="34" charset="0"/>
              </a:rPr>
              <a:t>ffect</a:t>
            </a:r>
            <a:r>
              <a:rPr lang="tr-TR" b="1" dirty="0" smtClean="0">
                <a:solidFill>
                  <a:srgbClr val="002060"/>
                </a:solidFill>
                <a:cs typeface="Arial" panose="020B0604020202020204" pitchFamily="34" charset="0"/>
              </a:rPr>
              <a:t> of interleaving </a:t>
            </a:r>
            <a:r>
              <a:rPr lang="tr-TR" dirty="0" err="1" smtClean="0">
                <a:solidFill>
                  <a:srgbClr val="002060"/>
                </a:solidFill>
                <a:cs typeface="Arial" panose="020B0604020202020204" pitchFamily="34" charset="0"/>
              </a:rPr>
              <a:t>decreased</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presented</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a:t>
            </a:r>
            <a:r>
              <a:rPr lang="tr-TR" dirty="0" err="1" smtClean="0">
                <a:solidFill>
                  <a:srgbClr val="002060"/>
                </a:solidFill>
                <a:cs typeface="Arial" panose="020B0604020202020204" pitchFamily="34" charset="0"/>
              </a:rPr>
              <a:t>bove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However</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decreases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RMS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Adding</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parasitics </a:t>
            </a:r>
            <a:r>
              <a:rPr lang="tr-TR" b="1" dirty="0" err="1" smtClean="0">
                <a:solidFill>
                  <a:srgbClr val="002060"/>
                </a:solidFill>
                <a:cs typeface="Arial" panose="020B0604020202020204" pitchFamily="34" charset="0"/>
              </a:rPr>
              <a:t>inductances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another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matter</a:t>
            </a:r>
            <a:r>
              <a:rPr lang="tr-TR" dirty="0" smtClean="0">
                <a:solidFill>
                  <a:srgbClr val="002060"/>
                </a:solidFill>
                <a:cs typeface="Arial" panose="020B0604020202020204" pitchFamily="34" charset="0"/>
              </a:rPr>
              <a:t>. </a:t>
            </a:r>
          </a:p>
        </p:txBody>
      </p:sp>
      <p:pic>
        <p:nvPicPr>
          <p:cNvPr id="4" name="Picture 3"/>
          <p:cNvPicPr>
            <a:picLocks noChangeAspect="1"/>
          </p:cNvPicPr>
          <p:nvPr/>
        </p:nvPicPr>
        <p:blipFill>
          <a:blip r:embed="rId3"/>
          <a:stretch>
            <a:fillRect/>
          </a:stretch>
        </p:blipFill>
        <p:spPr>
          <a:xfrm>
            <a:off x="92525" y="3638490"/>
            <a:ext cx="3961031" cy="2696996"/>
          </a:xfrm>
          <a:prstGeom prst="rect">
            <a:avLst/>
          </a:prstGeom>
        </p:spPr>
      </p:pic>
    </p:spTree>
    <p:extLst>
      <p:ext uri="{BB962C8B-B14F-4D97-AF65-F5344CB8AC3E}">
        <p14:creationId xmlns:p14="http://schemas.microsoft.com/office/powerpoint/2010/main" val="3154795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a:t>
            </a: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329872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a:t>
            </a: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017313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202850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0392" y="3123175"/>
            <a:ext cx="8744983" cy="707886"/>
          </a:xfrm>
          <a:prstGeom prst="rect">
            <a:avLst/>
          </a:prstGeom>
        </p:spPr>
        <p:txBody>
          <a:bodyPr wrap="square">
            <a:spAutoFit/>
          </a:bodyPr>
          <a:lstStyle/>
          <a:p>
            <a:pPr algn="ctr"/>
            <a:r>
              <a:rPr lang="tr-TR" sz="4000" b="1" dirty="0" err="1" smtClean="0">
                <a:solidFill>
                  <a:srgbClr val="002060"/>
                </a:solidFill>
                <a:cs typeface="Arial" panose="020B0604020202020204" pitchFamily="34" charset="0"/>
              </a:rPr>
              <a:t>Thank</a:t>
            </a:r>
            <a:r>
              <a:rPr lang="tr-TR" sz="4000" b="1" dirty="0" smtClean="0">
                <a:solidFill>
                  <a:srgbClr val="002060"/>
                </a:solidFill>
                <a:cs typeface="Arial" panose="020B0604020202020204" pitchFamily="34" charset="0"/>
              </a:rPr>
              <a:t> </a:t>
            </a:r>
            <a:r>
              <a:rPr lang="tr-TR" sz="4000" b="1" dirty="0" err="1" smtClean="0">
                <a:solidFill>
                  <a:srgbClr val="002060"/>
                </a:solidFill>
                <a:cs typeface="Arial" panose="020B0604020202020204" pitchFamily="34" charset="0"/>
              </a:rPr>
              <a:t>you</a:t>
            </a:r>
            <a:r>
              <a:rPr lang="tr-TR" sz="4000" b="1" dirty="0" smtClean="0">
                <a:solidFill>
                  <a:srgbClr val="002060"/>
                </a:solidFill>
                <a:cs typeface="Arial" panose="020B0604020202020204" pitchFamily="34" charset="0"/>
              </a:rPr>
              <a:t> !</a:t>
            </a:r>
            <a:endParaRPr lang="tr-TR" sz="4000" b="1" dirty="0">
              <a:solidFill>
                <a:srgbClr val="FF0000"/>
              </a:solidFill>
            </a:endParaRPr>
          </a:p>
        </p:txBody>
      </p:sp>
      <p:pic>
        <p:nvPicPr>
          <p:cNvPr id="4" name="Picture 3" descr="C:\Users\ugurm\Desktop\gitthub\IMMD\GRW2017\Metu5.png"/>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5716828" y="6097904"/>
            <a:ext cx="3427172" cy="76009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1" y="6360480"/>
            <a:ext cx="3265714" cy="430887"/>
          </a:xfrm>
          <a:prstGeom prst="rect">
            <a:avLst/>
          </a:prstGeom>
        </p:spPr>
        <p:txBody>
          <a:bodyPr wrap="square">
            <a:spAutoFit/>
          </a:bodyPr>
          <a:lstStyle/>
          <a:p>
            <a:pPr algn="ctr"/>
            <a:r>
              <a:rPr lang="tr-TR" sz="2200" b="1" i="1" dirty="0" smtClean="0">
                <a:solidFill>
                  <a:schemeClr val="bg2">
                    <a:lumMod val="50000"/>
                  </a:schemeClr>
                </a:solidFill>
                <a:cs typeface="Arial" panose="020B0604020202020204" pitchFamily="34" charset="0"/>
                <a:hlinkClick r:id="rId4"/>
              </a:rPr>
              <a:t>m</a:t>
            </a:r>
            <a:r>
              <a:rPr lang="en-US" sz="2200" b="1" i="1" dirty="0" err="1" smtClean="0">
                <a:solidFill>
                  <a:schemeClr val="bg2">
                    <a:lumMod val="50000"/>
                  </a:schemeClr>
                </a:solidFill>
                <a:cs typeface="Arial" panose="020B0604020202020204" pitchFamily="34" charset="0"/>
                <a:hlinkClick r:id="rId4"/>
              </a:rPr>
              <a:t>esut.ugur</a:t>
            </a:r>
            <a:r>
              <a:rPr lang="tr-TR" sz="2200" b="1" i="1" dirty="0" smtClean="0">
                <a:solidFill>
                  <a:schemeClr val="bg2">
                    <a:lumMod val="50000"/>
                  </a:schemeClr>
                </a:solidFill>
                <a:cs typeface="Arial" panose="020B0604020202020204" pitchFamily="34" charset="0"/>
                <a:hlinkClick r:id="rId4"/>
              </a:rPr>
              <a:t>@</a:t>
            </a:r>
            <a:r>
              <a:rPr lang="en-US" sz="2200" b="1" i="1" dirty="0" smtClean="0">
                <a:solidFill>
                  <a:schemeClr val="bg2">
                    <a:lumMod val="50000"/>
                  </a:schemeClr>
                </a:solidFill>
                <a:cs typeface="Arial" panose="020B0604020202020204" pitchFamily="34" charset="0"/>
                <a:hlinkClick r:id="rId4"/>
              </a:rPr>
              <a:t>metu.edu.tr</a:t>
            </a:r>
            <a:endParaRPr lang="en-US" sz="2200" i="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1036085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7" name="Picture 36"/>
          <p:cNvPicPr>
            <a:picLocks noChangeAspect="1"/>
          </p:cNvPicPr>
          <p:nvPr/>
        </p:nvPicPr>
        <p:blipFill>
          <a:blip r:embed="rId3"/>
          <a:stretch>
            <a:fillRect/>
          </a:stretch>
        </p:blipFill>
        <p:spPr>
          <a:xfrm>
            <a:off x="174171" y="1003531"/>
            <a:ext cx="3968524" cy="2857903"/>
          </a:xfrm>
          <a:prstGeom prst="rect">
            <a:avLst/>
          </a:prstGeom>
        </p:spPr>
      </p:pic>
      <p:sp>
        <p:nvSpPr>
          <p:cNvPr id="38" name="Rectangle 37"/>
          <p:cNvSpPr/>
          <p:nvPr/>
        </p:nvSpPr>
        <p:spPr>
          <a:xfrm>
            <a:off x="365352" y="659529"/>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a:t>
            </a:r>
            <a:r>
              <a:rPr lang="tr-TR" sz="2000" dirty="0" err="1" smtClean="0">
                <a:solidFill>
                  <a:srgbClr val="002060"/>
                </a:solidFill>
                <a:cs typeface="Arial" panose="020B0604020202020204" pitchFamily="34" charset="0"/>
              </a:rPr>
              <a:t>Isb</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Isc</a:t>
            </a:r>
            <a:endParaRPr lang="tr-TR" sz="2000" dirty="0" smtClean="0">
              <a:solidFill>
                <a:srgbClr val="002060"/>
              </a:solidFill>
              <a:cs typeface="Arial" panose="020B0604020202020204" pitchFamily="34" charset="0"/>
            </a:endParaRPr>
          </a:p>
        </p:txBody>
      </p:sp>
      <p:pic>
        <p:nvPicPr>
          <p:cNvPr id="41" name="Picture 40"/>
          <p:cNvPicPr>
            <a:picLocks noChangeAspect="1"/>
          </p:cNvPicPr>
          <p:nvPr/>
        </p:nvPicPr>
        <p:blipFill>
          <a:blip r:embed="rId4"/>
          <a:stretch>
            <a:fillRect/>
          </a:stretch>
        </p:blipFill>
        <p:spPr>
          <a:xfrm>
            <a:off x="174171" y="4323819"/>
            <a:ext cx="3968524" cy="2470333"/>
          </a:xfrm>
          <a:prstGeom prst="rect">
            <a:avLst/>
          </a:prstGeom>
        </p:spPr>
      </p:pic>
      <p:sp>
        <p:nvSpPr>
          <p:cNvPr id="42" name="Rectangle 41"/>
          <p:cNvSpPr/>
          <p:nvPr/>
        </p:nvSpPr>
        <p:spPr>
          <a:xfrm>
            <a:off x="365352" y="3968643"/>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SAIsa</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SBIsb</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SCIsc</a:t>
            </a:r>
            <a:endParaRPr lang="tr-TR" sz="2000" dirty="0" smtClean="0">
              <a:solidFill>
                <a:srgbClr val="002060"/>
              </a:solidFill>
              <a:cs typeface="Arial" panose="020B0604020202020204" pitchFamily="34" charset="0"/>
            </a:endParaRPr>
          </a:p>
        </p:txBody>
      </p:sp>
      <p:sp>
        <p:nvSpPr>
          <p:cNvPr id="11" name="Rectangle 10"/>
          <p:cNvSpPr/>
          <p:nvPr/>
        </p:nvSpPr>
        <p:spPr>
          <a:xfrm>
            <a:off x="4142695" y="1003531"/>
            <a:ext cx="4919661" cy="2800767"/>
          </a:xfrm>
          <a:prstGeom prst="rect">
            <a:avLst/>
          </a:prstGeom>
        </p:spPr>
        <p:txBody>
          <a:bodyPr wrap="square">
            <a:spAutoFit/>
          </a:bodyPr>
          <a:lstStyle/>
          <a:p>
            <a:pPr marL="285750" indent="-285750">
              <a:buFont typeface="Arial" panose="020B0604020202020204" pitchFamily="34" charset="0"/>
              <a:buChar char="•"/>
            </a:pPr>
            <a:r>
              <a:rPr lang="tr-TR" sz="1600" b="1" dirty="0" smtClean="0">
                <a:solidFill>
                  <a:srgbClr val="002060"/>
                </a:solidFill>
                <a:cs typeface="Arial" panose="020B0604020202020204" pitchFamily="34" charset="0"/>
              </a:rPr>
              <a:t>SA, SB </a:t>
            </a:r>
            <a:r>
              <a:rPr lang="tr-TR" sz="1600" b="1" dirty="0" err="1" smtClean="0">
                <a:solidFill>
                  <a:srgbClr val="002060"/>
                </a:solidFill>
                <a:cs typeface="Arial" panose="020B0604020202020204" pitchFamily="34" charset="0"/>
              </a:rPr>
              <a:t>and</a:t>
            </a:r>
            <a:r>
              <a:rPr lang="tr-TR" sz="1600" b="1" dirty="0" smtClean="0">
                <a:solidFill>
                  <a:srgbClr val="002060"/>
                </a:solidFill>
                <a:cs typeface="Arial" panose="020B0604020202020204" pitchFamily="34" charset="0"/>
              </a:rPr>
              <a:t> SC </a:t>
            </a:r>
            <a:r>
              <a:rPr lang="tr-TR" sz="1600" dirty="0" smtClean="0">
                <a:solidFill>
                  <a:srgbClr val="002060"/>
                </a:solidFill>
                <a:cs typeface="Arial" panose="020B0604020202020204" pitchFamily="34" charset="0"/>
              </a:rPr>
              <a:t>can </a:t>
            </a:r>
            <a:r>
              <a:rPr lang="tr-TR" sz="1600" dirty="0" err="1" smtClean="0">
                <a:solidFill>
                  <a:srgbClr val="002060"/>
                </a:solidFill>
                <a:cs typeface="Arial" panose="020B0604020202020204" pitchFamily="34" charset="0"/>
              </a:rPr>
              <a:t>currently</a:t>
            </a:r>
            <a:r>
              <a:rPr lang="tr-TR" sz="1600" dirty="0" smtClean="0">
                <a:solidFill>
                  <a:srgbClr val="002060"/>
                </a:solidFill>
                <a:cs typeface="Arial" panose="020B0604020202020204" pitchFamily="34" charset="0"/>
              </a:rPr>
              <a:t> be </a:t>
            </a:r>
            <a:r>
              <a:rPr lang="tr-TR" sz="1600" dirty="0" err="1" smtClean="0">
                <a:solidFill>
                  <a:srgbClr val="002060"/>
                </a:solidFill>
                <a:cs typeface="Arial" panose="020B0604020202020204" pitchFamily="34" charset="0"/>
              </a:rPr>
              <a:t>modeled</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all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aspects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also</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have</a:t>
            </a:r>
            <a:r>
              <a:rPr lang="tr-TR" sz="1600" dirty="0" smtClean="0">
                <a:solidFill>
                  <a:srgbClr val="002060"/>
                </a:solidFill>
                <a:cs typeface="Arial" panose="020B0604020202020204" pitchFamily="34" charset="0"/>
              </a:rPr>
              <a:t> an </a:t>
            </a:r>
            <a:r>
              <a:rPr lang="tr-TR" sz="1600" b="1" dirty="0" err="1" smtClean="0">
                <a:solidFill>
                  <a:srgbClr val="002060"/>
                </a:solidFill>
                <a:cs typeface="Arial" panose="020B0604020202020204" pitchFamily="34" charset="0"/>
              </a:rPr>
              <a:t>analytical</a:t>
            </a:r>
            <a:r>
              <a:rPr lang="tr-TR" sz="1600" dirty="0" smtClean="0">
                <a:solidFill>
                  <a:srgbClr val="002060"/>
                </a:solidFill>
                <a:cs typeface="Arial" panose="020B0604020202020204" pitchFamily="34" charset="0"/>
              </a:rPr>
              <a:t> model.</a:t>
            </a: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Using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Sx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models</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Isx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models</a:t>
            </a:r>
            <a:r>
              <a:rPr lang="tr-TR" sz="1600" dirty="0" smtClean="0">
                <a:solidFill>
                  <a:srgbClr val="002060"/>
                </a:solidFill>
                <a:cs typeface="Arial" panose="020B0604020202020204" pitchFamily="34" charset="0"/>
              </a:rPr>
              <a:t> can </a:t>
            </a:r>
            <a:r>
              <a:rPr lang="tr-TR" sz="1600" dirty="0" err="1" smtClean="0">
                <a:solidFill>
                  <a:srgbClr val="002060"/>
                </a:solidFill>
                <a:cs typeface="Arial" panose="020B0604020202020204" pitchFamily="34" charset="0"/>
              </a:rPr>
              <a:t>easily</a:t>
            </a:r>
            <a:r>
              <a:rPr lang="tr-TR" sz="1600" dirty="0" smtClean="0">
                <a:solidFill>
                  <a:srgbClr val="002060"/>
                </a:solidFill>
                <a:cs typeface="Arial" panose="020B0604020202020204" pitchFamily="34" charset="0"/>
              </a:rPr>
              <a:t> be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a:t>
            </a:r>
            <a:endParaRPr lang="tr-TR" sz="1600" dirty="0">
              <a:solidFill>
                <a:srgbClr val="002060"/>
              </a:solidFill>
              <a:cs typeface="Arial" panose="020B0604020202020204" pitchFamily="34" charset="0"/>
            </a:endParaRP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Using </a:t>
            </a:r>
            <a:r>
              <a:rPr lang="tr-TR" sz="1600" dirty="0" err="1" smtClean="0">
                <a:solidFill>
                  <a:srgbClr val="002060"/>
                </a:solidFill>
                <a:cs typeface="Arial" panose="020B0604020202020204" pitchFamily="34" charset="0"/>
              </a:rPr>
              <a:t>these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two</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Idc</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also</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analytically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good</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When</a:t>
            </a:r>
            <a:r>
              <a:rPr lang="tr-TR" sz="1600" dirty="0" smtClean="0">
                <a:solidFill>
                  <a:srgbClr val="002060"/>
                </a:solidFill>
                <a:cs typeface="Arial" panose="020B0604020202020204" pitchFamily="34" charset="0"/>
              </a:rPr>
              <a:t> parasitics inside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PCB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ignored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we</a:t>
            </a:r>
            <a:r>
              <a:rPr lang="tr-TR" sz="1600" dirty="0" smtClean="0">
                <a:solidFill>
                  <a:srgbClr val="002060"/>
                </a:solidFill>
                <a:cs typeface="Arial" panose="020B0604020202020204" pitchFamily="34" charset="0"/>
              </a:rPr>
              <a:t> can </a:t>
            </a:r>
            <a:r>
              <a:rPr lang="tr-TR" sz="1600" dirty="0" err="1" smtClean="0">
                <a:solidFill>
                  <a:srgbClr val="002060"/>
                </a:solidFill>
                <a:cs typeface="Arial" panose="020B0604020202020204" pitchFamily="34" charset="0"/>
              </a:rPr>
              <a:t>assume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that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Idc</a:t>
            </a:r>
            <a:r>
              <a:rPr lang="tr-TR" sz="1600" dirty="0" smtClean="0">
                <a:solidFill>
                  <a:srgbClr val="002060"/>
                </a:solidFill>
                <a:cs typeface="Arial" panose="020B0604020202020204" pitchFamily="34" charset="0"/>
              </a:rPr>
              <a:t> is not </a:t>
            </a:r>
            <a:r>
              <a:rPr lang="tr-TR" sz="1600" dirty="0" err="1" smtClean="0">
                <a:solidFill>
                  <a:srgbClr val="002060"/>
                </a:solidFill>
                <a:cs typeface="Arial" panose="020B0604020202020204" pitchFamily="34" charset="0"/>
              </a:rPr>
              <a:t>affected</a:t>
            </a:r>
            <a:r>
              <a:rPr lang="tr-TR" sz="1600" dirty="0" smtClean="0">
                <a:solidFill>
                  <a:srgbClr val="002060"/>
                </a:solidFill>
                <a:cs typeface="Arial" panose="020B0604020202020204" pitchFamily="34" charset="0"/>
              </a:rPr>
              <a:t> (as a model) </a:t>
            </a:r>
            <a:r>
              <a:rPr lang="tr-TR" sz="1600" dirty="0" err="1" smtClean="0">
                <a:solidFill>
                  <a:srgbClr val="002060"/>
                </a:solidFill>
                <a:cs typeface="Arial" panose="020B0604020202020204" pitchFamily="34" charset="0"/>
              </a:rPr>
              <a:t>by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input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side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input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current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rectifier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etc</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Existance</a:t>
            </a:r>
            <a:r>
              <a:rPr lang="tr-TR" sz="1600" dirty="0" smtClean="0">
                <a:solidFill>
                  <a:srgbClr val="002060"/>
                </a:solidFill>
                <a:cs typeface="Arial" panose="020B0604020202020204" pitchFamily="34" charset="0"/>
              </a:rPr>
              <a:t> of parasitics is </a:t>
            </a:r>
            <a:r>
              <a:rPr lang="tr-TR" sz="1600" dirty="0" err="1" smtClean="0">
                <a:solidFill>
                  <a:srgbClr val="002060"/>
                </a:solidFill>
                <a:cs typeface="Arial" panose="020B0604020202020204" pitchFamily="34" charset="0"/>
              </a:rPr>
              <a:t>another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matter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see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next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section</a:t>
            </a:r>
            <a:r>
              <a:rPr lang="tr-TR" sz="1600" dirty="0" smtClean="0">
                <a:solidFill>
                  <a:srgbClr val="002060"/>
                </a:solidFill>
                <a:cs typeface="Arial" panose="020B0604020202020204" pitchFamily="34" charset="0"/>
              </a:rPr>
              <a:t>.</a:t>
            </a:r>
          </a:p>
        </p:txBody>
      </p:sp>
      <p:cxnSp>
        <p:nvCxnSpPr>
          <p:cNvPr id="12" name="Straight Arrow Connector 11"/>
          <p:cNvCxnSpPr/>
          <p:nvPr/>
        </p:nvCxnSpPr>
        <p:spPr>
          <a:xfrm>
            <a:off x="3136219" y="4782125"/>
            <a:ext cx="1357744" cy="776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82884" y="5405096"/>
            <a:ext cx="3714570" cy="523220"/>
          </a:xfrm>
          <a:prstGeom prst="rect">
            <a:avLst/>
          </a:prstGeom>
        </p:spPr>
        <p:txBody>
          <a:bodyPr wrap="square">
            <a:spAutoFit/>
          </a:bodyPr>
          <a:lstStyle/>
          <a:p>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looks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like</a:t>
            </a:r>
            <a:r>
              <a:rPr lang="tr-TR" sz="1400" dirty="0" smtClean="0">
                <a:solidFill>
                  <a:srgbClr val="FF0000"/>
                </a:solidFill>
                <a:cs typeface="Arial" panose="020B0604020202020204" pitchFamily="34" charset="0"/>
              </a:rPr>
              <a:t> 300 Hz </a:t>
            </a:r>
            <a:r>
              <a:rPr lang="tr-TR" sz="1400" dirty="0" err="1" smtClean="0">
                <a:solidFill>
                  <a:srgbClr val="FF0000"/>
                </a:solidFill>
                <a:cs typeface="Arial" panose="020B0604020202020204" pitchFamily="34" charset="0"/>
              </a:rPr>
              <a:t>ripple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well</a:t>
            </a:r>
            <a:r>
              <a:rPr lang="tr-TR" sz="1400" dirty="0" smtClean="0">
                <a:solidFill>
                  <a:srgbClr val="FF0000"/>
                </a:solidFill>
                <a:cs typeface="Arial" panose="020B0604020202020204" pitchFamily="34" charset="0"/>
              </a:rPr>
              <a:t>, it is not </a:t>
            </a:r>
            <a:r>
              <a:rPr lang="tr-TR" sz="1400" dirty="0" smtClean="0">
                <a:solidFill>
                  <a:srgbClr val="FF0000"/>
                </a:solidFill>
                <a:cs typeface="Arial" panose="020B0604020202020204" pitchFamily="34" charset="0"/>
                <a:sym typeface="Wingdings" panose="05000000000000000000" pitchFamily="2" charset="2"/>
              </a:rPr>
              <a:t></a:t>
            </a:r>
          </a:p>
          <a:p>
            <a:r>
              <a:rPr lang="tr-TR" sz="1400" dirty="0" err="1" smtClean="0">
                <a:solidFill>
                  <a:srgbClr val="FF0000"/>
                </a:solidFill>
                <a:cs typeface="Arial" panose="020B0604020202020204" pitchFamily="34" charset="0"/>
                <a:sym typeface="Wingdings" panose="05000000000000000000" pitchFamily="2" charset="2"/>
              </a:rPr>
              <a:t>See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next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slides</a:t>
            </a:r>
            <a:r>
              <a:rPr lang="tr-TR" sz="1400" dirty="0" smtClean="0">
                <a:solidFill>
                  <a:srgbClr val="FF0000"/>
                </a:solidFill>
                <a:cs typeface="Arial" panose="020B0604020202020204" pitchFamily="34" charset="0"/>
                <a:sym typeface="Wingdings" panose="05000000000000000000" pitchFamily="2" charset="2"/>
              </a:rPr>
              <a:t>.</a:t>
            </a:r>
          </a:p>
        </p:txBody>
      </p:sp>
      <p:cxnSp>
        <p:nvCxnSpPr>
          <p:cNvPr id="16" name="Straight Arrow Connector 15"/>
          <p:cNvCxnSpPr>
            <a:endCxn id="17" idx="1"/>
          </p:cNvCxnSpPr>
          <p:nvPr/>
        </p:nvCxnSpPr>
        <p:spPr>
          <a:xfrm>
            <a:off x="3525564" y="3354866"/>
            <a:ext cx="1219676" cy="16888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45240" y="4782125"/>
            <a:ext cx="3714570" cy="523220"/>
          </a:xfrm>
          <a:prstGeom prst="rect">
            <a:avLst/>
          </a:prstGeom>
        </p:spPr>
        <p:txBody>
          <a:bodyPr wrap="square">
            <a:spAutoFit/>
          </a:bodyPr>
          <a:lstStyle/>
          <a:p>
            <a:r>
              <a:rPr lang="en-US" sz="1400" dirty="0" smtClean="0">
                <a:solidFill>
                  <a:srgbClr val="FF0000"/>
                </a:solidFill>
                <a:cs typeface="Arial" panose="020B0604020202020204" pitchFamily="34" charset="0"/>
                <a:sym typeface="Wingdings" panose="05000000000000000000" pitchFamily="2" charset="2"/>
              </a:rPr>
              <a:t>Low </a:t>
            </a:r>
            <a:r>
              <a:rPr lang="en-US" sz="1400" dirty="0">
                <a:solidFill>
                  <a:srgbClr val="FF0000"/>
                </a:solidFill>
                <a:cs typeface="Arial" panose="020B0604020202020204" pitchFamily="34" charset="0"/>
                <a:sym typeface="Wingdings" panose="05000000000000000000" pitchFamily="2" charset="2"/>
              </a:rPr>
              <a:t>harmonic content in </a:t>
            </a:r>
            <a:r>
              <a:rPr lang="en-US" sz="1400" dirty="0" err="1">
                <a:solidFill>
                  <a:srgbClr val="FF0000"/>
                </a:solidFill>
                <a:cs typeface="Arial" panose="020B0604020202020204" pitchFamily="34" charset="0"/>
                <a:sym typeface="Wingdings" panose="05000000000000000000" pitchFamily="2" charset="2"/>
              </a:rPr>
              <a:t>Isx’s</a:t>
            </a:r>
            <a:r>
              <a:rPr lang="en-US" sz="1400" dirty="0">
                <a:solidFill>
                  <a:srgbClr val="FF0000"/>
                </a:solidFill>
                <a:cs typeface="Arial" panose="020B0604020202020204" pitchFamily="34" charset="0"/>
                <a:sym typeface="Wingdings" panose="05000000000000000000" pitchFamily="2" charset="2"/>
              </a:rPr>
              <a:t> is due to large inductive load</a:t>
            </a:r>
            <a:r>
              <a:rPr lang="en-US" sz="1400" dirty="0" smtClean="0">
                <a:solidFill>
                  <a:srgbClr val="FF0000"/>
                </a:solidFill>
                <a:cs typeface="Arial" panose="020B0604020202020204" pitchFamily="34" charset="0"/>
                <a:sym typeface="Wingdings" panose="05000000000000000000" pitchFamily="2" charset="2"/>
              </a:rPr>
              <a:t>.</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407586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9" name="Picture 38"/>
          <p:cNvPicPr>
            <a:picLocks noChangeAspect="1"/>
          </p:cNvPicPr>
          <p:nvPr/>
        </p:nvPicPr>
        <p:blipFill>
          <a:blip r:embed="rId3"/>
          <a:stretch>
            <a:fillRect/>
          </a:stretch>
        </p:blipFill>
        <p:spPr>
          <a:xfrm>
            <a:off x="112253" y="1045279"/>
            <a:ext cx="3967588" cy="2568188"/>
          </a:xfrm>
          <a:prstGeom prst="rect">
            <a:avLst/>
          </a:prstGeom>
        </p:spPr>
      </p:pic>
      <p:sp>
        <p:nvSpPr>
          <p:cNvPr id="40" name="Rectangle 39"/>
          <p:cNvSpPr/>
          <p:nvPr/>
        </p:nvSpPr>
        <p:spPr>
          <a:xfrm>
            <a:off x="112253" y="673889"/>
            <a:ext cx="3967588"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Iin</a:t>
            </a:r>
            <a:endParaRPr lang="tr-TR" sz="2000" dirty="0" smtClean="0">
              <a:solidFill>
                <a:srgbClr val="002060"/>
              </a:solidFill>
              <a:cs typeface="Arial" panose="020B0604020202020204" pitchFamily="34" charset="0"/>
            </a:endParaRPr>
          </a:p>
        </p:txBody>
      </p:sp>
      <p:pic>
        <p:nvPicPr>
          <p:cNvPr id="45" name="Picture 44"/>
          <p:cNvPicPr>
            <a:picLocks noChangeAspect="1"/>
          </p:cNvPicPr>
          <p:nvPr/>
        </p:nvPicPr>
        <p:blipFill>
          <a:blip r:embed="rId4"/>
          <a:stretch>
            <a:fillRect/>
          </a:stretch>
        </p:blipFill>
        <p:spPr>
          <a:xfrm>
            <a:off x="150134" y="4164347"/>
            <a:ext cx="3929707" cy="2474684"/>
          </a:xfrm>
          <a:prstGeom prst="rect">
            <a:avLst/>
          </a:prstGeom>
        </p:spPr>
      </p:pic>
      <p:sp>
        <p:nvSpPr>
          <p:cNvPr id="46" name="Rectangle 45"/>
          <p:cNvSpPr/>
          <p:nvPr/>
        </p:nvSpPr>
        <p:spPr>
          <a:xfrm>
            <a:off x="86869" y="3784802"/>
            <a:ext cx="3967588"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Vdc</a:t>
            </a:r>
          </a:p>
        </p:txBody>
      </p:sp>
      <p:cxnSp>
        <p:nvCxnSpPr>
          <p:cNvPr id="15" name="Straight Arrow Connector 14"/>
          <p:cNvCxnSpPr/>
          <p:nvPr/>
        </p:nvCxnSpPr>
        <p:spPr>
          <a:xfrm flipV="1">
            <a:off x="4079841" y="5110843"/>
            <a:ext cx="503043" cy="294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82884" y="4874051"/>
            <a:ext cx="3714570" cy="523220"/>
          </a:xfrm>
          <a:prstGeom prst="rect">
            <a:avLst/>
          </a:prstGeom>
        </p:spPr>
        <p:txBody>
          <a:bodyPr wrap="square">
            <a:spAutoFit/>
          </a:bodyPr>
          <a:lstStyle/>
          <a:p>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looks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like</a:t>
            </a:r>
            <a:r>
              <a:rPr lang="tr-TR" sz="1400" dirty="0" smtClean="0">
                <a:solidFill>
                  <a:srgbClr val="FF0000"/>
                </a:solidFill>
                <a:cs typeface="Arial" panose="020B0604020202020204" pitchFamily="34" charset="0"/>
              </a:rPr>
              <a:t> 300 Hz </a:t>
            </a:r>
            <a:r>
              <a:rPr lang="tr-TR" sz="1400" dirty="0" err="1" smtClean="0">
                <a:solidFill>
                  <a:srgbClr val="FF0000"/>
                </a:solidFill>
                <a:cs typeface="Arial" panose="020B0604020202020204" pitchFamily="34" charset="0"/>
              </a:rPr>
              <a:t>ripple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well</a:t>
            </a:r>
            <a:r>
              <a:rPr lang="tr-TR" sz="1400" dirty="0" smtClean="0">
                <a:solidFill>
                  <a:srgbClr val="FF0000"/>
                </a:solidFill>
                <a:cs typeface="Arial" panose="020B0604020202020204" pitchFamily="34" charset="0"/>
              </a:rPr>
              <a:t>, it is not </a:t>
            </a:r>
            <a:r>
              <a:rPr lang="tr-TR" sz="1400" dirty="0" smtClean="0">
                <a:solidFill>
                  <a:srgbClr val="FF0000"/>
                </a:solidFill>
                <a:cs typeface="Arial" panose="020B0604020202020204" pitchFamily="34" charset="0"/>
                <a:sym typeface="Wingdings" panose="05000000000000000000" pitchFamily="2" charset="2"/>
              </a:rPr>
              <a:t></a:t>
            </a:r>
          </a:p>
          <a:p>
            <a:r>
              <a:rPr lang="tr-TR" sz="1400" dirty="0" err="1" smtClean="0">
                <a:solidFill>
                  <a:srgbClr val="FF0000"/>
                </a:solidFill>
                <a:cs typeface="Arial" panose="020B0604020202020204" pitchFamily="34" charset="0"/>
                <a:sym typeface="Wingdings" panose="05000000000000000000" pitchFamily="2" charset="2"/>
              </a:rPr>
              <a:t>See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next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slides</a:t>
            </a:r>
            <a:r>
              <a:rPr lang="tr-TR" sz="1400" dirty="0" smtClean="0">
                <a:solidFill>
                  <a:srgbClr val="FF0000"/>
                </a:solidFill>
                <a:cs typeface="Arial" panose="020B0604020202020204" pitchFamily="34" charset="0"/>
                <a:sym typeface="Wingdings" panose="05000000000000000000" pitchFamily="2" charset="2"/>
              </a:rPr>
              <a:t>.</a:t>
            </a:r>
          </a:p>
        </p:txBody>
      </p:sp>
      <p:cxnSp>
        <p:nvCxnSpPr>
          <p:cNvPr id="17" name="Straight Arrow Connector 16"/>
          <p:cNvCxnSpPr>
            <a:endCxn id="18" idx="1"/>
          </p:cNvCxnSpPr>
          <p:nvPr/>
        </p:nvCxnSpPr>
        <p:spPr>
          <a:xfrm flipV="1">
            <a:off x="3869871" y="1394751"/>
            <a:ext cx="1102358" cy="244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972229" y="1025419"/>
            <a:ext cx="3714570" cy="738664"/>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This</a:t>
            </a:r>
            <a:r>
              <a:rPr lang="tr-TR" sz="1400" dirty="0" smtClean="0">
                <a:solidFill>
                  <a:srgbClr val="FF0000"/>
                </a:solidFill>
                <a:cs typeface="Arial" panose="020B0604020202020204" pitchFamily="34" charset="0"/>
                <a:sym typeface="Wingdings" panose="05000000000000000000" pitchFamily="2" charset="2"/>
              </a:rPr>
              <a:t> is </a:t>
            </a:r>
            <a:r>
              <a:rPr lang="tr-TR" sz="1400" dirty="0" err="1" smtClean="0">
                <a:solidFill>
                  <a:srgbClr val="FF0000"/>
                </a:solidFill>
                <a:cs typeface="Arial" panose="020B0604020202020204" pitchFamily="34" charset="0"/>
                <a:sym typeface="Wingdings" panose="05000000000000000000" pitchFamily="2" charset="2"/>
              </a:rPr>
              <a:t>intentionally</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made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almost</a:t>
            </a:r>
            <a:r>
              <a:rPr lang="tr-TR" sz="1400" dirty="0" smtClean="0">
                <a:solidFill>
                  <a:srgbClr val="FF0000"/>
                </a:solidFill>
                <a:cs typeface="Arial" panose="020B0604020202020204" pitchFamily="34" charset="0"/>
                <a:sym typeface="Wingdings" panose="05000000000000000000" pitchFamily="2" charset="2"/>
              </a:rPr>
              <a:t> DC, </a:t>
            </a:r>
            <a:r>
              <a:rPr lang="tr-TR" sz="1400" dirty="0" err="1" smtClean="0">
                <a:solidFill>
                  <a:srgbClr val="FF0000"/>
                </a:solidFill>
                <a:cs typeface="Arial" panose="020B0604020202020204" pitchFamily="34" charset="0"/>
                <a:sym typeface="Wingdings" panose="05000000000000000000" pitchFamily="2" charset="2"/>
              </a:rPr>
              <a:t>trying</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exert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all</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the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ripple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content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capacitors</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It</a:t>
            </a:r>
            <a:r>
              <a:rPr lang="tr-TR" sz="1400" dirty="0" smtClean="0">
                <a:solidFill>
                  <a:srgbClr val="FF0000"/>
                </a:solidFill>
                <a:cs typeface="Arial" panose="020B0604020202020204" pitchFamily="34" charset="0"/>
                <a:sym typeface="Wingdings" panose="05000000000000000000" pitchFamily="2" charset="2"/>
              </a:rPr>
              <a:t> is </a:t>
            </a:r>
            <a:r>
              <a:rPr lang="tr-TR" sz="1400" dirty="0" err="1" smtClean="0">
                <a:solidFill>
                  <a:srgbClr val="FF0000"/>
                </a:solidFill>
                <a:cs typeface="Arial" panose="020B0604020202020204" pitchFamily="34" charset="0"/>
                <a:sym typeface="Wingdings" panose="05000000000000000000" pitchFamily="2" charset="2"/>
              </a:rPr>
              <a:t>achieved</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by</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putting</a:t>
            </a:r>
            <a:r>
              <a:rPr lang="tr-TR" sz="1400" dirty="0" smtClean="0">
                <a:solidFill>
                  <a:srgbClr val="FF0000"/>
                </a:solidFill>
                <a:cs typeface="Arial" panose="020B0604020202020204" pitchFamily="34" charset="0"/>
                <a:sym typeface="Wingdings" panose="05000000000000000000" pitchFamily="2" charset="2"/>
              </a:rPr>
              <a:t> a </a:t>
            </a:r>
            <a:r>
              <a:rPr lang="tr-TR" sz="1400" dirty="0" err="1" smtClean="0">
                <a:solidFill>
                  <a:srgbClr val="FF0000"/>
                </a:solidFill>
                <a:cs typeface="Arial" panose="020B0604020202020204" pitchFamily="34" charset="0"/>
                <a:sym typeface="Wingdings" panose="05000000000000000000" pitchFamily="2" charset="2"/>
              </a:rPr>
              <a:t>large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resistor</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input</a:t>
            </a:r>
            <a:r>
              <a:rPr lang="tr-TR" sz="1400" dirty="0" smtClean="0">
                <a:solidFill>
                  <a:srgbClr val="FF0000"/>
                </a:solidFill>
                <a:cs typeface="Arial" panose="020B0604020202020204" pitchFamily="34" charset="0"/>
                <a:sym typeface="Wingdings" panose="05000000000000000000" pitchFamily="2" charset="2"/>
              </a:rPr>
              <a:t>.</a:t>
            </a:r>
            <a:endParaRPr lang="en-US" sz="1400" dirty="0">
              <a:solidFill>
                <a:srgbClr val="FF0000"/>
              </a:solidFill>
              <a:cs typeface="Arial" panose="020B0604020202020204" pitchFamily="34" charset="0"/>
              <a:sym typeface="Wingdings" panose="05000000000000000000" pitchFamily="2" charset="2"/>
            </a:endParaRPr>
          </a:p>
        </p:txBody>
      </p:sp>
      <p:sp>
        <p:nvSpPr>
          <p:cNvPr id="24" name="Rectangle 23"/>
          <p:cNvSpPr/>
          <p:nvPr/>
        </p:nvSpPr>
        <p:spPr>
          <a:xfrm>
            <a:off x="4224339" y="1974707"/>
            <a:ext cx="4919661" cy="2308324"/>
          </a:xfrm>
          <a:prstGeom prst="rect">
            <a:avLst/>
          </a:prstGeom>
        </p:spPr>
        <p:txBody>
          <a:bodyPr wrap="square">
            <a:spAutoFit/>
          </a:bodyPr>
          <a:lstStyle/>
          <a:p>
            <a:pPr marL="285750" indent="-285750">
              <a:buFont typeface="Arial" panose="020B0604020202020204" pitchFamily="34" charset="0"/>
              <a:buChar char="•"/>
            </a:pPr>
            <a:r>
              <a:rPr lang="tr-TR" sz="1600" b="1" dirty="0" smtClean="0">
                <a:solidFill>
                  <a:srgbClr val="002060"/>
                </a:solidFill>
                <a:cs typeface="Arial" panose="020B0604020202020204" pitchFamily="34" charset="0"/>
              </a:rPr>
              <a:t>Vdc </a:t>
            </a:r>
            <a:r>
              <a:rPr lang="tr-TR" sz="1600" b="1" dirty="0" err="1" smtClean="0">
                <a:solidFill>
                  <a:srgbClr val="002060"/>
                </a:solidFill>
                <a:cs typeface="Arial" panose="020B0604020202020204" pitchFamily="34" charset="0"/>
              </a:rPr>
              <a:t>ripple</a:t>
            </a:r>
            <a:r>
              <a:rPr lang="tr-TR" sz="1600" b="1"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content</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ideally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with</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simple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capacitor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equation</a:t>
            </a:r>
            <a:r>
              <a:rPr lang="tr-TR" sz="1600" dirty="0">
                <a:solidFill>
                  <a:srgbClr val="002060"/>
                </a:solidFill>
                <a:cs typeface="Arial" panose="020B0604020202020204" pitchFamily="34" charset="0"/>
              </a:rPr>
              <a:t> </a:t>
            </a:r>
            <a:r>
              <a:rPr lang="tr-TR" sz="1600" dirty="0" smtClean="0">
                <a:solidFill>
                  <a:srgbClr val="002060"/>
                </a:solidFill>
                <a:cs typeface="Arial" panose="020B0604020202020204" pitchFamily="34" charset="0"/>
              </a:rPr>
              <a:t>(</a:t>
            </a:r>
            <a:r>
              <a:rPr lang="tr-TR" sz="1600" dirty="0" err="1" smtClean="0">
                <a:solidFill>
                  <a:srgbClr val="002060"/>
                </a:solidFill>
                <a:cs typeface="Arial" panose="020B0604020202020204" pitchFamily="34" charset="0"/>
              </a:rPr>
              <a:t>voltage</a:t>
            </a:r>
            <a:r>
              <a:rPr lang="tr-TR" sz="1600" dirty="0" smtClean="0">
                <a:solidFill>
                  <a:srgbClr val="002060"/>
                </a:solidFill>
                <a:cs typeface="Arial" panose="020B0604020202020204" pitchFamily="34" charset="0"/>
              </a:rPr>
              <a:t> is </a:t>
            </a:r>
            <a:r>
              <a:rPr lang="tr-TR" sz="1600" b="1" dirty="0" smtClean="0">
                <a:solidFill>
                  <a:srgbClr val="002060"/>
                </a:solidFill>
                <a:cs typeface="Arial" panose="020B0604020202020204" pitchFamily="34" charset="0"/>
              </a:rPr>
              <a:t>integral</a:t>
            </a:r>
            <a:r>
              <a:rPr lang="tr-TR" sz="1600" dirty="0" smtClean="0">
                <a:solidFill>
                  <a:srgbClr val="002060"/>
                </a:solidFill>
                <a:cs typeface="Arial" panose="020B0604020202020204" pitchFamily="34" charset="0"/>
              </a:rPr>
              <a:t> of </a:t>
            </a:r>
            <a:r>
              <a:rPr lang="tr-TR" sz="1600" dirty="0" err="1" smtClean="0">
                <a:solidFill>
                  <a:srgbClr val="002060"/>
                </a:solidFill>
                <a:cs typeface="Arial" panose="020B0604020202020204" pitchFamily="34" charset="0"/>
              </a:rPr>
              <a:t>current</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When</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ESR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and</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ESL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considered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this</a:t>
            </a:r>
            <a:r>
              <a:rPr lang="tr-TR" sz="1600" dirty="0" smtClean="0">
                <a:solidFill>
                  <a:srgbClr val="002060"/>
                </a:solidFill>
                <a:cs typeface="Arial" panose="020B0604020202020204" pitchFamily="34" charset="0"/>
              </a:rPr>
              <a:t> model is </a:t>
            </a:r>
            <a:r>
              <a:rPr lang="tr-TR" sz="1600" dirty="0" err="1" smtClean="0">
                <a:solidFill>
                  <a:srgbClr val="002060"/>
                </a:solidFill>
                <a:cs typeface="Arial" panose="020B0604020202020204" pitchFamily="34" charset="0"/>
              </a:rPr>
              <a:t>more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complex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is not </a:t>
            </a:r>
            <a:r>
              <a:rPr lang="tr-TR" sz="1600" dirty="0" err="1" smtClean="0">
                <a:solidFill>
                  <a:srgbClr val="002060"/>
                </a:solidFill>
                <a:cs typeface="Arial" panose="020B0604020202020204" pitchFamily="34" charset="0"/>
              </a:rPr>
              <a:t>modeled</a:t>
            </a:r>
            <a:r>
              <a:rPr lang="tr-TR" sz="1600" dirty="0" smtClean="0">
                <a:solidFill>
                  <a:srgbClr val="002060"/>
                </a:solidFill>
                <a:cs typeface="Arial" panose="020B0604020202020204" pitchFamily="34" charset="0"/>
              </a:rPr>
              <a:t> here.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Practically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three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capacitors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have</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parasitics</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between</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making</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analysis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way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complex</a:t>
            </a:r>
            <a:r>
              <a:rPr lang="tr-TR" sz="1600" dirty="0" smtClean="0">
                <a:solidFill>
                  <a:srgbClr val="002060"/>
                </a:solidFill>
                <a:cs typeface="Arial" panose="020B0604020202020204" pitchFamily="34" charset="0"/>
              </a:rPr>
              <a:t>.</a:t>
            </a:r>
            <a:endParaRPr lang="tr-TR" sz="1600" dirty="0">
              <a:solidFill>
                <a:srgbClr val="002060"/>
              </a:solidFill>
              <a:cs typeface="Arial" panose="020B0604020202020204" pitchFamily="34" charset="0"/>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Therefore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these</a:t>
            </a:r>
            <a:r>
              <a:rPr lang="tr-TR" sz="1600" dirty="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effects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not </a:t>
            </a:r>
            <a:r>
              <a:rPr lang="tr-TR" sz="1600" dirty="0" err="1" smtClean="0">
                <a:solidFill>
                  <a:srgbClr val="002060"/>
                </a:solidFill>
                <a:cs typeface="Arial" panose="020B0604020202020204" pitchFamily="34" charset="0"/>
              </a:rPr>
              <a:t>considered</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this</a:t>
            </a:r>
            <a:r>
              <a:rPr lang="tr-TR" sz="1600" dirty="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simplest</a:t>
            </a:r>
            <a:r>
              <a:rPr lang="tr-TR" sz="1600" b="1" dirty="0" smtClean="0">
                <a:solidFill>
                  <a:srgbClr val="002060"/>
                </a:solidFill>
                <a:cs typeface="Arial" panose="020B0604020202020204" pitchFamily="34" charset="0"/>
              </a:rPr>
              <a:t> model</a:t>
            </a:r>
            <a:r>
              <a:rPr lang="tr-TR" sz="1600"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23347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953679"/>
            <a:ext cx="3310473" cy="2663455"/>
          </a:xfrm>
          <a:prstGeom prst="rect">
            <a:avLst/>
          </a:prstGeom>
        </p:spPr>
      </p:pic>
      <p:pic>
        <p:nvPicPr>
          <p:cNvPr id="3" name="Picture 2"/>
          <p:cNvPicPr>
            <a:picLocks noChangeAspect="1"/>
          </p:cNvPicPr>
          <p:nvPr/>
        </p:nvPicPr>
        <p:blipFill>
          <a:blip r:embed="rId4"/>
          <a:stretch>
            <a:fillRect/>
          </a:stretch>
        </p:blipFill>
        <p:spPr>
          <a:xfrm>
            <a:off x="17828" y="4136694"/>
            <a:ext cx="3274816" cy="2720712"/>
          </a:xfrm>
          <a:prstGeom prst="rect">
            <a:avLst/>
          </a:prstGeom>
        </p:spPr>
      </p:pic>
      <p:sp>
        <p:nvSpPr>
          <p:cNvPr id="6" name="Rectangle 5"/>
          <p:cNvSpPr/>
          <p:nvPr/>
        </p:nvSpPr>
        <p:spPr>
          <a:xfrm>
            <a:off x="-37436" y="600637"/>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SA </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7" name="Rectangle 6"/>
          <p:cNvSpPr/>
          <p:nvPr/>
        </p:nvSpPr>
        <p:spPr>
          <a:xfrm>
            <a:off x="-137845" y="3736584"/>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SA </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3" name="Rectangle 12"/>
          <p:cNvSpPr/>
          <p:nvPr/>
        </p:nvSpPr>
        <p:spPr>
          <a:xfrm>
            <a:off x="3548726" y="1123857"/>
            <a:ext cx="5521795" cy="2062103"/>
          </a:xfrm>
          <a:prstGeom prst="rect">
            <a:avLst/>
          </a:prstGeom>
        </p:spPr>
        <p:txBody>
          <a:bodyPr wrap="square">
            <a:spAutoFit/>
          </a:bodyPr>
          <a:lstStyle/>
          <a:p>
            <a:pPr marL="285750" indent="-285750">
              <a:buFont typeface="Arial" panose="020B0604020202020204" pitchFamily="34" charset="0"/>
              <a:buChar char="•"/>
            </a:pPr>
            <a:r>
              <a:rPr lang="tr-TR" sz="1600" dirty="0" smtClean="0">
                <a:solidFill>
                  <a:srgbClr val="002060"/>
                </a:solidFill>
                <a:cs typeface="Arial" panose="020B0604020202020204" pitchFamily="34" charset="0"/>
                <a:sym typeface="Wingdings" panose="05000000000000000000" pitchFamily="2" charset="2"/>
              </a:rPr>
              <a:t>SA </a:t>
            </a:r>
            <a:r>
              <a:rPr lang="tr-TR" sz="1600" b="1"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nature</a:t>
            </a:r>
            <a:r>
              <a:rPr lang="tr-TR" sz="1600" dirty="0" smtClean="0">
                <a:solidFill>
                  <a:srgbClr val="002060"/>
                </a:solidFill>
                <a:cs typeface="Arial" panose="020B0604020202020204" pitchFamily="34" charset="0"/>
                <a:sym typeface="Wingdings" panose="05000000000000000000" pitchFamily="2" charset="2"/>
              </a:rPr>
              <a:t> of PWM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manipulated</a:t>
            </a:r>
            <a:r>
              <a:rPr lang="tr-TR" sz="1600" dirty="0" smtClean="0">
                <a:solidFill>
                  <a:srgbClr val="002060"/>
                </a:solidFill>
                <a:cs typeface="Arial" panose="020B0604020202020204" pitchFamily="34" charset="0"/>
                <a:sym typeface="Wingdings" panose="05000000000000000000" pitchFamily="2" charset="2"/>
              </a:rPr>
              <a:t> (not in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scope</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this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study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right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now</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120 </a:t>
            </a:r>
            <a:r>
              <a:rPr lang="tr-TR" sz="1600" b="1" dirty="0" err="1" smtClean="0">
                <a:solidFill>
                  <a:srgbClr val="002060"/>
                </a:solidFill>
                <a:cs typeface="Arial" panose="020B0604020202020204" pitchFamily="34" charset="0"/>
                <a:sym typeface="Wingdings" panose="05000000000000000000" pitchFamily="2" charset="2"/>
              </a:rPr>
              <a:t>degrees</a:t>
            </a:r>
            <a:r>
              <a:rPr lang="tr-TR" sz="1600" b="1" dirty="0" smtClean="0">
                <a:solidFill>
                  <a:srgbClr val="002060"/>
                </a:solidFill>
                <a:cs typeface="Arial" panose="020B0604020202020204" pitchFamily="34" charset="0"/>
                <a:sym typeface="Wingdings" panose="05000000000000000000" pitchFamily="2" charset="2"/>
              </a:rPr>
              <a:t> apart </a:t>
            </a:r>
            <a:r>
              <a:rPr lang="tr-TR" sz="1600" dirty="0" smtClean="0">
                <a:solidFill>
                  <a:srgbClr val="002060"/>
                </a:solidFill>
                <a:cs typeface="Arial" panose="020B0604020202020204" pitchFamily="34" charset="0"/>
                <a:sym typeface="Wingdings" panose="05000000000000000000" pitchFamily="2" charset="2"/>
              </a:rPr>
              <a:t>in 3 </a:t>
            </a:r>
            <a:r>
              <a:rPr lang="tr-TR" sz="1600" dirty="0" err="1" smtClean="0">
                <a:solidFill>
                  <a:srgbClr val="002060"/>
                </a:solidFill>
                <a:cs typeface="Arial" panose="020B0604020202020204" pitchFamily="34" charset="0"/>
                <a:sym typeface="Wingdings" panose="05000000000000000000" pitchFamily="2" charset="2"/>
              </a:rPr>
              <a:t>phases</a:t>
            </a:r>
            <a:r>
              <a:rPr lang="tr-TR" sz="1600" dirty="0" smtClean="0">
                <a:solidFill>
                  <a:srgbClr val="002060"/>
                </a:solidFill>
                <a:cs typeface="Arial" panose="020B0604020202020204" pitchFamily="34" charset="0"/>
                <a:sym typeface="Wingdings" panose="05000000000000000000" pitchFamily="2" charset="2"/>
              </a:rPr>
              <a:t> (SA,SB,SC), </a:t>
            </a: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When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cancel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Idc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formula</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Only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reflected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DC </a:t>
            </a:r>
            <a:r>
              <a:rPr lang="tr-TR" sz="1600" b="1" dirty="0" err="1" smtClean="0">
                <a:solidFill>
                  <a:srgbClr val="002060"/>
                </a:solidFill>
                <a:cs typeface="Arial" panose="020B0604020202020204" pitchFamily="34" charset="0"/>
                <a:sym typeface="Wingdings" panose="05000000000000000000" pitchFamily="2" charset="2"/>
              </a:rPr>
              <a:t>bus</a:t>
            </a:r>
            <a:r>
              <a:rPr lang="tr-TR" sz="1600" b="1"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analytically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modeled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a:t>
            </a:r>
            <a:r>
              <a:rPr lang="tr-TR" sz="1600" b="1" dirty="0" err="1" smtClean="0">
                <a:solidFill>
                  <a:srgbClr val="002060"/>
                </a:solidFill>
                <a:cs typeface="Arial" panose="020B0604020202020204" pitchFamily="34" charset="0"/>
                <a:sym typeface="Wingdings" panose="05000000000000000000" pitchFamily="2" charset="2"/>
              </a:rPr>
              <a:t>EnesAyaz</a:t>
            </a:r>
            <a:r>
              <a:rPr lang="tr-TR" sz="1600" b="1" dirty="0" smtClean="0">
                <a:solidFill>
                  <a:srgbClr val="002060"/>
                </a:solidFill>
                <a:cs typeface="Arial" panose="020B0604020202020204" pitchFamily="34" charset="0"/>
                <a:sym typeface="Wingdings" panose="05000000000000000000" pitchFamily="2" charset="2"/>
              </a:rPr>
              <a:t>!</a:t>
            </a:r>
            <a:endParaRPr lang="en-US" sz="1600" b="1" dirty="0">
              <a:solidFill>
                <a:srgbClr val="002060"/>
              </a:solidFill>
              <a:cs typeface="Arial" panose="020B0604020202020204" pitchFamily="34" charset="0"/>
              <a:sym typeface="Wingdings" panose="05000000000000000000" pitchFamily="2" charset="2"/>
            </a:endParaRPr>
          </a:p>
        </p:txBody>
      </p:sp>
      <p:graphicFrame>
        <p:nvGraphicFramePr>
          <p:cNvPr id="5" name="Table 4"/>
          <p:cNvGraphicFramePr>
            <a:graphicFrameLocks noGrp="1"/>
          </p:cNvGraphicFramePr>
          <p:nvPr>
            <p:extLst>
              <p:ext uri="{D42A27DB-BD31-4B8C-83A1-F6EECF244321}">
                <p14:modId xmlns:p14="http://schemas.microsoft.com/office/powerpoint/2010/main" val="271944043"/>
              </p:ext>
            </p:extLst>
          </p:nvPr>
        </p:nvGraphicFramePr>
        <p:xfrm>
          <a:off x="3448317" y="3390959"/>
          <a:ext cx="5622201" cy="2381190"/>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gridCol w="738852">
                  <a:extLst>
                    <a:ext uri="{9D8B030D-6E8A-4147-A177-3AD203B41FA5}">
                      <a16:colId xmlns:a16="http://schemas.microsoft.com/office/drawing/2014/main" val="77035321"/>
                    </a:ext>
                  </a:extLst>
                </a:gridCol>
                <a:gridCol w="888931">
                  <a:extLst>
                    <a:ext uri="{9D8B030D-6E8A-4147-A177-3AD203B41FA5}">
                      <a16:colId xmlns:a16="http://schemas.microsoft.com/office/drawing/2014/main" val="1899547769"/>
                    </a:ext>
                  </a:extLst>
                </a:gridCol>
                <a:gridCol w="738852">
                  <a:extLst>
                    <a:ext uri="{9D8B030D-6E8A-4147-A177-3AD203B41FA5}">
                      <a16:colId xmlns:a16="http://schemas.microsoft.com/office/drawing/2014/main" val="990677791"/>
                    </a:ext>
                  </a:extLst>
                </a:gridCol>
                <a:gridCol w="888931">
                  <a:extLst>
                    <a:ext uri="{9D8B030D-6E8A-4147-A177-3AD203B41FA5}">
                      <a16:colId xmlns:a16="http://schemas.microsoft.com/office/drawing/2014/main" val="2083238308"/>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400" b="1" u="none" strike="noStrike" dirty="0">
                          <a:effectLst/>
                        </a:rPr>
                        <a:t>SA</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400" b="1" u="none" strike="noStrike">
                          <a:effectLst/>
                        </a:rPr>
                        <a:t>SB</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400" b="1" u="none" strike="noStrike">
                          <a:effectLst/>
                        </a:rPr>
                        <a:t>SC</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240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180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spTree>
    <p:extLst>
      <p:ext uri="{BB962C8B-B14F-4D97-AF65-F5344CB8AC3E}">
        <p14:creationId xmlns:p14="http://schemas.microsoft.com/office/powerpoint/2010/main" val="406772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2783" y="1013380"/>
            <a:ext cx="3433312" cy="2663455"/>
          </a:xfrm>
          <a:prstGeom prst="rect">
            <a:avLst/>
          </a:prstGeom>
        </p:spPr>
      </p:pic>
      <p:pic>
        <p:nvPicPr>
          <p:cNvPr id="9" name="Picture 8"/>
          <p:cNvPicPr>
            <a:picLocks noChangeAspect="1"/>
          </p:cNvPicPr>
          <p:nvPr/>
        </p:nvPicPr>
        <p:blipFill>
          <a:blip r:embed="rId4"/>
          <a:stretch>
            <a:fillRect/>
          </a:stretch>
        </p:blipFill>
        <p:spPr>
          <a:xfrm>
            <a:off x="0" y="4074171"/>
            <a:ext cx="3486095" cy="2710017"/>
          </a:xfrm>
          <a:prstGeom prst="rect">
            <a:avLst/>
          </a:prstGeom>
        </p:spPr>
      </p:pic>
      <p:sp>
        <p:nvSpPr>
          <p:cNvPr id="10" name="Rectangle 9"/>
          <p:cNvSpPr/>
          <p:nvPr/>
        </p:nvSpPr>
        <p:spPr>
          <a:xfrm>
            <a:off x="-100067" y="717677"/>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11" name="Rectangle 10"/>
          <p:cNvSpPr/>
          <p:nvPr/>
        </p:nvSpPr>
        <p:spPr>
          <a:xfrm>
            <a:off x="-23642" y="3676835"/>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4" name="Rectangle 13"/>
          <p:cNvSpPr/>
          <p:nvPr/>
        </p:nvSpPr>
        <p:spPr>
          <a:xfrm>
            <a:off x="3548726" y="1123857"/>
            <a:ext cx="5521795" cy="1815882"/>
          </a:xfrm>
          <a:prstGeom prst="rect">
            <a:avLst/>
          </a:prstGeom>
        </p:spPr>
        <p:txBody>
          <a:bodyPr wrap="square">
            <a:spAutoFit/>
          </a:bodyPr>
          <a:lstStyle/>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wye</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connection</a:t>
            </a:r>
            <a:r>
              <a:rPr lang="tr-TR" sz="1600" b="1" dirty="0" smtClean="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not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currents</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Again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under</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conditions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Unbalance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will</a:t>
            </a:r>
            <a:r>
              <a:rPr lang="tr-TR" sz="1600" dirty="0" smtClean="0">
                <a:solidFill>
                  <a:srgbClr val="002060"/>
                </a:solidFill>
                <a:cs typeface="Arial" panose="020B0604020202020204" pitchFamily="34" charset="0"/>
                <a:sym typeface="Wingdings" panose="05000000000000000000" pitchFamily="2" charset="2"/>
              </a:rPr>
              <a:t> be </a:t>
            </a:r>
            <a:r>
              <a:rPr lang="tr-TR" sz="1600" dirty="0" err="1" smtClean="0">
                <a:solidFill>
                  <a:srgbClr val="002060"/>
                </a:solidFill>
                <a:cs typeface="Arial" panose="020B0604020202020204" pitchFamily="34" charset="0"/>
                <a:sym typeface="Wingdings" panose="05000000000000000000" pitchFamily="2" charset="2"/>
              </a:rPr>
              <a:t>analyzed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separately</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Their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magnitudes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depend</a:t>
            </a:r>
            <a:r>
              <a:rPr lang="tr-TR" sz="1600" dirty="0" smtClean="0">
                <a:solidFill>
                  <a:srgbClr val="002060"/>
                </a:solidFill>
                <a:cs typeface="Arial" panose="020B0604020202020204" pitchFamily="34" charset="0"/>
                <a:sym typeface="Wingdings" panose="05000000000000000000" pitchFamily="2" charset="2"/>
              </a:rPr>
              <a:t> on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angle</a:t>
            </a:r>
            <a:r>
              <a:rPr lang="tr-TR" sz="1600" dirty="0" smtClean="0">
                <a:solidFill>
                  <a:srgbClr val="002060"/>
                </a:solidFill>
                <a:cs typeface="Arial" panose="020B0604020202020204" pitchFamily="34" charset="0"/>
                <a:sym typeface="Wingdings" panose="05000000000000000000" pitchFamily="2" charset="2"/>
              </a:rPr>
              <a:t>, Vdc,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values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etc</a:t>
            </a:r>
            <a:r>
              <a:rPr lang="tr-TR" sz="1600" dirty="0" smtClean="0">
                <a:solidFill>
                  <a:srgbClr val="002060"/>
                </a:solidFill>
                <a:cs typeface="Arial" panose="020B0604020202020204" pitchFamily="34" charset="0"/>
                <a:sym typeface="Wingdings" panose="05000000000000000000" pitchFamily="2" charset="2"/>
              </a:rPr>
              <a:t>.</a:t>
            </a:r>
            <a:endParaRPr lang="en-US" sz="1600" dirty="0">
              <a:solidFill>
                <a:srgbClr val="002060"/>
              </a:solidFill>
              <a:cs typeface="Arial" panose="020B0604020202020204" pitchFamily="34" charset="0"/>
              <a:sym typeface="Wingdings" panose="05000000000000000000" pitchFamily="2" charset="2"/>
            </a:endParaRPr>
          </a:p>
        </p:txBody>
      </p:sp>
      <p:graphicFrame>
        <p:nvGraphicFramePr>
          <p:cNvPr id="15" name="Table 14"/>
          <p:cNvGraphicFramePr>
            <a:graphicFrameLocks noGrp="1"/>
          </p:cNvGraphicFramePr>
          <p:nvPr>
            <p:extLst>
              <p:ext uri="{D42A27DB-BD31-4B8C-83A1-F6EECF244321}">
                <p14:modId xmlns:p14="http://schemas.microsoft.com/office/powerpoint/2010/main" val="2889678530"/>
              </p:ext>
            </p:extLst>
          </p:nvPr>
        </p:nvGraphicFramePr>
        <p:xfrm>
          <a:off x="3509737" y="3385575"/>
          <a:ext cx="5622201" cy="2381190"/>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gridCol w="738852">
                  <a:extLst>
                    <a:ext uri="{9D8B030D-6E8A-4147-A177-3AD203B41FA5}">
                      <a16:colId xmlns:a16="http://schemas.microsoft.com/office/drawing/2014/main" val="77035321"/>
                    </a:ext>
                  </a:extLst>
                </a:gridCol>
                <a:gridCol w="888931">
                  <a:extLst>
                    <a:ext uri="{9D8B030D-6E8A-4147-A177-3AD203B41FA5}">
                      <a16:colId xmlns:a16="http://schemas.microsoft.com/office/drawing/2014/main" val="1899547769"/>
                    </a:ext>
                  </a:extLst>
                </a:gridCol>
                <a:gridCol w="738852">
                  <a:extLst>
                    <a:ext uri="{9D8B030D-6E8A-4147-A177-3AD203B41FA5}">
                      <a16:colId xmlns:a16="http://schemas.microsoft.com/office/drawing/2014/main" val="990677791"/>
                    </a:ext>
                  </a:extLst>
                </a:gridCol>
                <a:gridCol w="888931">
                  <a:extLst>
                    <a:ext uri="{9D8B030D-6E8A-4147-A177-3AD203B41FA5}">
                      <a16:colId xmlns:a16="http://schemas.microsoft.com/office/drawing/2014/main" val="2083238308"/>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tr-TR" sz="1400" b="1" u="none" strike="noStrike" dirty="0" smtClean="0">
                          <a:effectLst/>
                        </a:rPr>
                        <a:t>Isa</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tr-TR" sz="1400" b="1" u="none" strike="noStrike" dirty="0" err="1" smtClean="0">
                          <a:effectLst/>
                        </a:rPr>
                        <a:t>Isb</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tr-TR" sz="1400" b="1" u="none" strike="noStrike" dirty="0" err="1" smtClean="0">
                          <a:effectLst/>
                        </a:rPr>
                        <a:t>Isc</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238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118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118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238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264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144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204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spTree>
    <p:extLst>
      <p:ext uri="{BB962C8B-B14F-4D97-AF65-F5344CB8AC3E}">
        <p14:creationId xmlns:p14="http://schemas.microsoft.com/office/powerpoint/2010/main" val="248724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100067" y="717677"/>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11" name="Rectangle 10"/>
          <p:cNvSpPr/>
          <p:nvPr/>
        </p:nvSpPr>
        <p:spPr>
          <a:xfrm>
            <a:off x="-7614" y="3751493"/>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4" name="Rectangle 13"/>
          <p:cNvSpPr/>
          <p:nvPr/>
        </p:nvSpPr>
        <p:spPr>
          <a:xfrm>
            <a:off x="3548726" y="1123857"/>
            <a:ext cx="5521795" cy="3046988"/>
          </a:xfrm>
          <a:prstGeom prst="rect">
            <a:avLst/>
          </a:prstGeom>
        </p:spPr>
        <p:txBody>
          <a:bodyPr wrap="square">
            <a:spAutoFit/>
          </a:bodyPr>
          <a:lstStyle/>
          <a:p>
            <a:pPr marL="285750" indent="-285750">
              <a:buFont typeface="Arial" panose="020B0604020202020204" pitchFamily="34" charset="0"/>
              <a:buChar char="•"/>
            </a:pPr>
            <a:r>
              <a:rPr lang="tr-TR" sz="1600" b="1" dirty="0" err="1" smtClean="0">
                <a:solidFill>
                  <a:srgbClr val="002060"/>
                </a:solidFill>
                <a:cs typeface="Arial" panose="020B0604020202020204" pitchFamily="34" charset="0"/>
                <a:sym typeface="Wingdings" panose="05000000000000000000" pitchFamily="2" charset="2"/>
              </a:rPr>
              <a:t>Idc</a:t>
            </a:r>
            <a:r>
              <a:rPr lang="tr-TR" sz="1600" b="1"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formed</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sum</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Isx</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each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This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creates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new</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harmonic</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frequencies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trigonometric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rules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x+y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(x-y)) .</a:t>
            </a: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Most</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under</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conditions</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cancel</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out</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because</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 form. </a:t>
            </a:r>
            <a:r>
              <a:rPr lang="tr-TR" sz="1600" dirty="0" err="1" smtClean="0">
                <a:solidFill>
                  <a:srgbClr val="002060"/>
                </a:solidFill>
                <a:cs typeface="Arial" panose="020B0604020202020204" pitchFamily="34" charset="0"/>
                <a:sym typeface="Wingdings" panose="05000000000000000000" pitchFamily="2" charset="2"/>
              </a:rPr>
              <a:t>Only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in-</a:t>
            </a:r>
            <a:r>
              <a:rPr lang="tr-TR" sz="1600" b="1" dirty="0" err="1" smtClean="0">
                <a:solidFill>
                  <a:srgbClr val="002060"/>
                </a:solidFill>
                <a:cs typeface="Arial" panose="020B0604020202020204" pitchFamily="34" charset="0"/>
                <a:sym typeface="Wingdings" panose="05000000000000000000" pitchFamily="2" charset="2"/>
              </a:rPr>
              <a:t>phase</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components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remain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large</a:t>
            </a:r>
            <a:r>
              <a:rPr lang="tr-TR" sz="1600" dirty="0" smtClean="0">
                <a:solidFill>
                  <a:srgbClr val="002060"/>
                </a:solidFill>
                <a:cs typeface="Arial" panose="020B0604020202020204" pitchFamily="34" charset="0"/>
                <a:sym typeface="Wingdings" panose="05000000000000000000" pitchFamily="2" charset="2"/>
              </a:rPr>
              <a:t> DC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fundamental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Isx</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Also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frequencies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shifted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50 Hz </a:t>
            </a: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with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fundamental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have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following</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remaining</a:t>
            </a:r>
            <a:r>
              <a:rPr lang="tr-TR" sz="1600" dirty="0" smtClean="0">
                <a:solidFill>
                  <a:srgbClr val="002060"/>
                </a:solidFill>
                <a:cs typeface="Arial" panose="020B0604020202020204" pitchFamily="34" charset="0"/>
                <a:sym typeface="Wingdings" panose="05000000000000000000" pitchFamily="2" charset="2"/>
              </a:rPr>
              <a:t>:</a:t>
            </a:r>
          </a:p>
        </p:txBody>
      </p:sp>
      <p:graphicFrame>
        <p:nvGraphicFramePr>
          <p:cNvPr id="15" name="Table 14"/>
          <p:cNvGraphicFramePr>
            <a:graphicFrameLocks noGrp="1"/>
          </p:cNvGraphicFramePr>
          <p:nvPr>
            <p:extLst>
              <p:ext uri="{D42A27DB-BD31-4B8C-83A1-F6EECF244321}">
                <p14:modId xmlns:p14="http://schemas.microsoft.com/office/powerpoint/2010/main" val="1436604549"/>
              </p:ext>
            </p:extLst>
          </p:nvPr>
        </p:nvGraphicFramePr>
        <p:xfrm>
          <a:off x="3795487" y="4170845"/>
          <a:ext cx="2366635" cy="2619309"/>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tr-TR" sz="1400" b="1" u="none" strike="noStrike" dirty="0" err="1" smtClean="0">
                          <a:effectLst/>
                        </a:rPr>
                        <a:t>Idc</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204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tr-TR" sz="1400" b="1" i="0" u="none" strike="noStrike" dirty="0" smtClean="0">
                          <a:solidFill>
                            <a:srgbClr val="000000"/>
                          </a:solidFill>
                          <a:effectLst/>
                          <a:latin typeface="Calibri" panose="020F0502020204030204" pitchFamily="34" charset="0"/>
                        </a:rPr>
                        <a:t>20000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400" b="0" i="0" u="none" strike="noStrike" dirty="0" smtClean="0">
                          <a:solidFill>
                            <a:srgbClr val="000000"/>
                          </a:solidFill>
                          <a:effectLst/>
                          <a:latin typeface="Calibri" panose="020F0502020204030204" pitchFamily="34" charset="0"/>
                        </a:rPr>
                        <a:t>56</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400" b="0" i="0" u="none" strike="noStrike" dirty="0" smtClean="0">
                          <a:solidFill>
                            <a:srgbClr val="000000"/>
                          </a:solidFill>
                          <a:effectLst/>
                          <a:latin typeface="Calibri" panose="020F0502020204030204" pitchFamily="34" charset="0"/>
                        </a:rPr>
                        <a:t>263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21445121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pic>
        <p:nvPicPr>
          <p:cNvPr id="12" name="Picture 11"/>
          <p:cNvPicPr>
            <a:picLocks noChangeAspect="1"/>
          </p:cNvPicPr>
          <p:nvPr/>
        </p:nvPicPr>
        <p:blipFill>
          <a:blip r:embed="rId3"/>
          <a:stretch>
            <a:fillRect/>
          </a:stretch>
        </p:blipFill>
        <p:spPr>
          <a:xfrm>
            <a:off x="36407" y="1036955"/>
            <a:ext cx="3481004" cy="2720712"/>
          </a:xfrm>
          <a:prstGeom prst="rect">
            <a:avLst/>
          </a:prstGeom>
        </p:spPr>
      </p:pic>
      <p:pic>
        <p:nvPicPr>
          <p:cNvPr id="13" name="Picture 12"/>
          <p:cNvPicPr>
            <a:picLocks noChangeAspect="1"/>
          </p:cNvPicPr>
          <p:nvPr/>
        </p:nvPicPr>
        <p:blipFill>
          <a:blip r:embed="rId4"/>
          <a:stretch>
            <a:fillRect/>
          </a:stretch>
        </p:blipFill>
        <p:spPr>
          <a:xfrm>
            <a:off x="22209" y="4151603"/>
            <a:ext cx="3526517" cy="2706397"/>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79039"/>
          <a:stretch/>
        </p:blipFill>
        <p:spPr>
          <a:xfrm>
            <a:off x="4122283" y="1884202"/>
            <a:ext cx="3038475" cy="457201"/>
          </a:xfrm>
          <a:prstGeom prst="rect">
            <a:avLst/>
          </a:prstGeom>
        </p:spPr>
      </p:pic>
      <p:sp>
        <p:nvSpPr>
          <p:cNvPr id="16" name="Rectangle 15"/>
          <p:cNvSpPr/>
          <p:nvPr/>
        </p:nvSpPr>
        <p:spPr>
          <a:xfrm>
            <a:off x="6408882" y="4190983"/>
            <a:ext cx="2547339" cy="1077218"/>
          </a:xfrm>
          <a:prstGeom prst="rect">
            <a:avLst/>
          </a:prstGeom>
        </p:spPr>
        <p:txBody>
          <a:bodyPr wrap="square">
            <a:spAutoFit/>
          </a:bodyPr>
          <a:lstStyle/>
          <a:p>
            <a:r>
              <a:rPr lang="tr-TR" sz="1600" dirty="0" smtClean="0">
                <a:solidFill>
                  <a:srgbClr val="002060"/>
                </a:solidFill>
                <a:cs typeface="Arial" panose="020B0604020202020204" pitchFamily="34" charset="0"/>
                <a:sym typeface="Wingdings" panose="05000000000000000000" pitchFamily="2" charset="2"/>
              </a:rPr>
              <a:t>A </a:t>
            </a:r>
            <a:r>
              <a:rPr lang="tr-TR" sz="1600" dirty="0" err="1" smtClean="0">
                <a:solidFill>
                  <a:srgbClr val="002060"/>
                </a:solidFill>
                <a:cs typeface="Arial" panose="020B0604020202020204" pitchFamily="34" charset="0"/>
                <a:sym typeface="Wingdings" panose="05000000000000000000" pitchFamily="2" charset="2"/>
              </a:rPr>
              <a:t>more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detailed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explanation</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given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analytical</a:t>
            </a:r>
            <a:r>
              <a:rPr lang="tr-TR" sz="1600" dirty="0" smtClean="0">
                <a:solidFill>
                  <a:srgbClr val="002060"/>
                </a:solidFill>
                <a:cs typeface="Arial" panose="020B0604020202020204" pitchFamily="34" charset="0"/>
                <a:sym typeface="Wingdings" panose="05000000000000000000" pitchFamily="2" charset="2"/>
              </a:rPr>
              <a:t> model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is in </a:t>
            </a:r>
            <a:r>
              <a:rPr lang="tr-TR" sz="1600" dirty="0" err="1" smtClean="0">
                <a:solidFill>
                  <a:srgbClr val="002060"/>
                </a:solidFill>
                <a:cs typeface="Arial" panose="020B0604020202020204" pitchFamily="34" charset="0"/>
                <a:sym typeface="Wingdings" panose="05000000000000000000" pitchFamily="2" charset="2"/>
              </a:rPr>
              <a:t>many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pages</a:t>
            </a:r>
            <a:r>
              <a:rPr lang="tr-TR" sz="1600" dirty="0" smtClean="0">
                <a:solidFill>
                  <a:srgbClr val="002060"/>
                </a:solidFill>
                <a:cs typeface="Arial" panose="020B0604020202020204" pitchFamily="34" charset="0"/>
                <a:sym typeface="Wingdings" panose="05000000000000000000" pitchFamily="2" charset="2"/>
              </a:rPr>
              <a:t> )</a:t>
            </a:r>
          </a:p>
        </p:txBody>
      </p:sp>
    </p:spTree>
    <p:extLst>
      <p:ext uri="{BB962C8B-B14F-4D97-AF65-F5344CB8AC3E}">
        <p14:creationId xmlns:p14="http://schemas.microsoft.com/office/powerpoint/2010/main" val="1121791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100068" y="717677"/>
            <a:ext cx="9244067" cy="400110"/>
          </a:xfrm>
          <a:prstGeom prst="rect">
            <a:avLst/>
          </a:prstGeom>
        </p:spPr>
        <p:txBody>
          <a:bodyPr wrap="square">
            <a:spAutoFit/>
          </a:bodyPr>
          <a:lstStyle/>
          <a:p>
            <a:pPr algn="ctr"/>
            <a:r>
              <a:rPr lang="tr-TR" sz="2000" b="1" dirty="0" err="1" smtClean="0">
                <a:solidFill>
                  <a:srgbClr val="002060"/>
                </a:solidFill>
                <a:cs typeface="Arial" panose="020B0604020202020204" pitchFamily="34" charset="0"/>
              </a:rPr>
              <a:t>Envelope</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phenomenon</a:t>
            </a:r>
            <a:endParaRPr lang="tr-TR" sz="2000" b="1" dirty="0" smtClean="0">
              <a:solidFill>
                <a:srgbClr val="002060"/>
              </a:solidFill>
              <a:cs typeface="Arial" panose="020B0604020202020204" pitchFamily="34" charset="0"/>
            </a:endParaRPr>
          </a:p>
        </p:txBody>
      </p:sp>
      <p:sp>
        <p:nvSpPr>
          <p:cNvPr id="14" name="Rectangle 13"/>
          <p:cNvSpPr/>
          <p:nvPr/>
        </p:nvSpPr>
        <p:spPr>
          <a:xfrm>
            <a:off x="0" y="1123857"/>
            <a:ext cx="9070521" cy="2800767"/>
          </a:xfrm>
          <a:prstGeom prst="rect">
            <a:avLst/>
          </a:prstGeom>
        </p:spPr>
        <p:txBody>
          <a:bodyPr wrap="square">
            <a:spAutoFit/>
          </a:bodyPr>
          <a:lstStyle/>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We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have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that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two</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sideband</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harmonics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near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switching</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frequency</a:t>
            </a:r>
            <a:r>
              <a:rPr lang="tr-TR" sz="1600" dirty="0" smtClean="0">
                <a:solidFill>
                  <a:srgbClr val="002060"/>
                </a:solidFill>
                <a:cs typeface="Arial" panose="020B0604020202020204" pitchFamily="34" charset="0"/>
                <a:sym typeface="Wingdings" panose="05000000000000000000" pitchFamily="2" charset="2"/>
              </a:rPr>
              <a:t>: 9850 Hz &amp; 10150 Hz.</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They</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expressed</a:t>
            </a:r>
            <a:r>
              <a:rPr lang="tr-TR" sz="1600" dirty="0" smtClean="0">
                <a:solidFill>
                  <a:srgbClr val="002060"/>
                </a:solidFill>
                <a:cs typeface="Arial" panose="020B0604020202020204" pitchFamily="34" charset="0"/>
                <a:sym typeface="Wingdings" panose="05000000000000000000" pitchFamily="2" charset="2"/>
              </a:rPr>
              <a:t> as: A 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9850t</a:t>
            </a:r>
            <a:r>
              <a:rPr lang="tr-TR" sz="1600" dirty="0" smtClean="0">
                <a:solidFill>
                  <a:srgbClr val="002060"/>
                </a:solidFill>
                <a:cs typeface="Arial" panose="020B0604020202020204" pitchFamily="34" charset="0"/>
                <a:sym typeface="Wingdings" panose="05000000000000000000" pitchFamily="2" charset="2"/>
              </a:rPr>
              <a:t> +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1) + </a:t>
            </a:r>
            <a:r>
              <a:rPr lang="tr-TR" sz="1600" dirty="0">
                <a:solidFill>
                  <a:srgbClr val="002060"/>
                </a:solidFill>
                <a:cs typeface="Arial" panose="020B0604020202020204" pitchFamily="34" charset="0"/>
                <a:sym typeface="Wingdings" panose="05000000000000000000" pitchFamily="2" charset="2"/>
              </a:rPr>
              <a:t>A 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10150t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 </a:t>
            </a:r>
          </a:p>
          <a:p>
            <a:pPr marL="285750" indent="-285750">
              <a:buFont typeface="Arial" panose="020B0604020202020204" pitchFamily="34" charset="0"/>
              <a:buChar char="•"/>
            </a:pPr>
            <a:r>
              <a:rPr lang="tr-TR" sz="1600" dirty="0" err="1">
                <a:solidFill>
                  <a:srgbClr val="002060"/>
                </a:solidFill>
                <a:cs typeface="Arial" panose="020B0604020202020204" pitchFamily="34" charset="0"/>
                <a:sym typeface="Wingdings" panose="05000000000000000000" pitchFamily="2" charset="2"/>
              </a:rPr>
              <a:t>They</a:t>
            </a:r>
            <a:r>
              <a:rPr lang="tr-TR" sz="1600" dirty="0">
                <a:solidFill>
                  <a:srgbClr val="002060"/>
                </a:solidFill>
                <a:cs typeface="Arial" panose="020B0604020202020204" pitchFamily="34" charset="0"/>
                <a:sym typeface="Wingdings" panose="05000000000000000000" pitchFamily="2" charset="2"/>
              </a:rPr>
              <a:t> can </a:t>
            </a:r>
            <a:r>
              <a:rPr lang="tr-TR" sz="1600" dirty="0" err="1" smtClean="0">
                <a:solidFill>
                  <a:srgbClr val="002060"/>
                </a:solidFill>
                <a:cs typeface="Arial" panose="020B0604020202020204" pitchFamily="34" charset="0"/>
                <a:sym typeface="Wingdings" panose="05000000000000000000" pitchFamily="2" charset="2"/>
              </a:rPr>
              <a:t>also</a:t>
            </a:r>
            <a:r>
              <a:rPr lang="tr-TR" sz="1600" dirty="0" smtClean="0">
                <a:solidFill>
                  <a:srgbClr val="002060"/>
                </a:solidFill>
                <a:cs typeface="Arial" panose="020B0604020202020204" pitchFamily="34" charset="0"/>
                <a:sym typeface="Wingdings" panose="05000000000000000000" pitchFamily="2" charset="2"/>
              </a:rPr>
              <a:t> be </a:t>
            </a:r>
            <a:r>
              <a:rPr lang="tr-TR" sz="1600" dirty="0" err="1" smtClean="0">
                <a:solidFill>
                  <a:srgbClr val="002060"/>
                </a:solidFill>
                <a:cs typeface="Arial" panose="020B0604020202020204" pitchFamily="34" charset="0"/>
                <a:sym typeface="Wingdings" panose="05000000000000000000" pitchFamily="2" charset="2"/>
              </a:rPr>
              <a:t>rewritten</a:t>
            </a:r>
            <a:r>
              <a:rPr lang="tr-TR" sz="1600" dirty="0" smtClean="0">
                <a:solidFill>
                  <a:srgbClr val="002060"/>
                </a:solidFill>
                <a:cs typeface="Arial" panose="020B0604020202020204" pitchFamily="34" charset="0"/>
                <a:sym typeface="Wingdings" panose="05000000000000000000" pitchFamily="2" charset="2"/>
              </a:rPr>
              <a:t> as: 2A </a:t>
            </a:r>
            <a:r>
              <a:rPr lang="tr-TR" sz="1600" dirty="0">
                <a:solidFill>
                  <a:srgbClr val="002060"/>
                </a:solidFill>
                <a:cs typeface="Arial" panose="020B0604020202020204" pitchFamily="34" charset="0"/>
                <a:sym typeface="Wingdings" panose="05000000000000000000" pitchFamily="2" charset="2"/>
              </a:rPr>
              <a:t>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10000t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1 +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2)/2) </a:t>
            </a:r>
            <a:r>
              <a:rPr lang="tr-TR" sz="1600" dirty="0">
                <a:solidFill>
                  <a:srgbClr val="002060"/>
                </a:solidFill>
                <a:cs typeface="Arial" panose="020B0604020202020204" pitchFamily="34" charset="0"/>
                <a:sym typeface="Wingdings" panose="05000000000000000000" pitchFamily="2" charset="2"/>
              </a:rPr>
              <a:t>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150t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a:t>
            </a:r>
            <a:r>
              <a:rPr lang="el-GR" sz="1600" dirty="0" smtClean="0">
                <a:solidFill>
                  <a:srgbClr val="002060"/>
                </a:solidFill>
                <a:cs typeface="Arial" panose="020B0604020202020204" pitchFamily="34" charset="0"/>
                <a:sym typeface="Wingdings" panose="05000000000000000000" pitchFamily="2" charset="2"/>
              </a:rPr>
              <a:t>φ</a:t>
            </a:r>
            <a:r>
              <a:rPr lang="tr-TR" sz="1600" dirty="0">
                <a:solidFill>
                  <a:srgbClr val="002060"/>
                </a:solidFill>
                <a:cs typeface="Arial" panose="020B0604020202020204" pitchFamily="34" charset="0"/>
                <a:sym typeface="Wingdings" panose="05000000000000000000" pitchFamily="2" charset="2"/>
              </a:rPr>
              <a:t>1</a:t>
            </a:r>
            <a:r>
              <a:rPr lang="tr-TR" sz="1600" dirty="0" smtClean="0">
                <a:solidFill>
                  <a:srgbClr val="002060"/>
                </a:solidFill>
                <a:cs typeface="Arial" panose="020B0604020202020204" pitchFamily="34" charset="0"/>
                <a:sym typeface="Wingdings" panose="05000000000000000000" pitchFamily="2" charset="2"/>
              </a:rPr>
              <a:t>-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2)/2) </a:t>
            </a:r>
            <a:endParaRPr lang="tr-TR" sz="1600" dirty="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endParaRPr lang="tr-TR" sz="1600" dirty="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same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content</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represented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with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two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fsw </a:t>
            </a:r>
            <a:r>
              <a:rPr lang="tr-TR" sz="1600" b="1" dirty="0" err="1" smtClean="0">
                <a:solidFill>
                  <a:srgbClr val="002060"/>
                </a:solidFill>
                <a:cs typeface="Arial" panose="020B0604020202020204" pitchFamily="34" charset="0"/>
                <a:sym typeface="Wingdings" panose="05000000000000000000" pitchFamily="2" charset="2"/>
              </a:rPr>
              <a:t>and</a:t>
            </a:r>
            <a:r>
              <a:rPr lang="tr-TR" sz="1600" b="1" dirty="0" smtClean="0">
                <a:solidFill>
                  <a:srgbClr val="002060"/>
                </a:solidFill>
                <a:cs typeface="Arial" panose="020B0604020202020204" pitchFamily="34" charset="0"/>
                <a:sym typeface="Wingdings" panose="05000000000000000000" pitchFamily="2" charset="2"/>
              </a:rPr>
              <a:t> 3xfo.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150 Hz is </a:t>
            </a:r>
            <a:r>
              <a:rPr lang="tr-TR" sz="1600" dirty="0" err="1" smtClean="0">
                <a:solidFill>
                  <a:srgbClr val="002060"/>
                </a:solidFill>
                <a:cs typeface="Arial" panose="020B0604020202020204" pitchFamily="34" charset="0"/>
                <a:sym typeface="Wingdings" panose="05000000000000000000" pitchFamily="2" charset="2"/>
              </a:rPr>
              <a:t>therefore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as an </a:t>
            </a:r>
            <a:r>
              <a:rPr lang="tr-TR" sz="1600" dirty="0" err="1" smtClean="0">
                <a:solidFill>
                  <a:srgbClr val="002060"/>
                </a:solidFill>
                <a:cs typeface="Arial" panose="020B0604020202020204" pitchFamily="34" charset="0"/>
                <a:sym typeface="Wingdings" panose="05000000000000000000" pitchFamily="2" charset="2"/>
              </a:rPr>
              <a:t>envelope</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there</a:t>
            </a:r>
            <a:r>
              <a:rPr lang="tr-TR" sz="1600"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no</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actual</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low</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order</a:t>
            </a:r>
            <a:r>
              <a:rPr lang="tr-TR" sz="1600" b="1" dirty="0" smtClean="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(300 Hz </a:t>
            </a:r>
            <a:r>
              <a:rPr lang="tr-TR" sz="1600" dirty="0" err="1" smtClean="0">
                <a:solidFill>
                  <a:srgbClr val="002060"/>
                </a:solidFill>
                <a:cs typeface="Arial" panose="020B0604020202020204" pitchFamily="34" charset="0"/>
                <a:sym typeface="Wingdings" panose="05000000000000000000" pitchFamily="2" charset="2"/>
              </a:rPr>
              <a:t>etc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injection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from</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inverter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DC </a:t>
            </a:r>
            <a:r>
              <a:rPr lang="tr-TR" sz="1600" dirty="0" err="1" smtClean="0">
                <a:solidFill>
                  <a:srgbClr val="002060"/>
                </a:solidFill>
                <a:cs typeface="Arial" panose="020B0604020202020204" pitchFamily="34" charset="0"/>
                <a:sym typeface="Wingdings" panose="05000000000000000000" pitchFamily="2" charset="2"/>
              </a:rPr>
              <a:t>bus</a:t>
            </a:r>
            <a:r>
              <a:rPr lang="tr-TR" sz="1600" dirty="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provided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that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a:t>
            </a:r>
            <a:endParaRPr lang="tr-TR" sz="1600" dirty="0">
              <a:solidFill>
                <a:srgbClr val="002060"/>
              </a:solidFill>
              <a:cs typeface="Arial" panose="020B0604020202020204" pitchFamily="34" charset="0"/>
              <a:sym typeface="Wingdings" panose="05000000000000000000" pitchFamily="2" charset="2"/>
            </a:endParaRPr>
          </a:p>
          <a:p>
            <a:endParaRPr lang="tr-TR" sz="1600" dirty="0" smtClean="0">
              <a:solidFill>
                <a:srgbClr val="002060"/>
              </a:solidFill>
              <a:cs typeface="Arial" panose="020B0604020202020204" pitchFamily="34" charset="0"/>
              <a:sym typeface="Wingdings" panose="05000000000000000000" pitchFamily="2" charset="2"/>
            </a:endParaRPr>
          </a:p>
        </p:txBody>
      </p:sp>
      <p:pic>
        <p:nvPicPr>
          <p:cNvPr id="3" name="Picture 2"/>
          <p:cNvPicPr>
            <a:picLocks noChangeAspect="1"/>
          </p:cNvPicPr>
          <p:nvPr/>
        </p:nvPicPr>
        <p:blipFill>
          <a:blip r:embed="rId3"/>
          <a:stretch>
            <a:fillRect/>
          </a:stretch>
        </p:blipFill>
        <p:spPr>
          <a:xfrm>
            <a:off x="340179" y="1949309"/>
            <a:ext cx="3309257" cy="657419"/>
          </a:xfrm>
          <a:prstGeom prst="rect">
            <a:avLst/>
          </a:prstGeom>
        </p:spPr>
      </p:pic>
      <p:pic>
        <p:nvPicPr>
          <p:cNvPr id="17" name="Picture 16"/>
          <p:cNvPicPr>
            <a:picLocks noChangeAspect="1"/>
          </p:cNvPicPr>
          <p:nvPr/>
        </p:nvPicPr>
        <p:blipFill>
          <a:blip r:embed="rId4"/>
          <a:stretch>
            <a:fillRect/>
          </a:stretch>
        </p:blipFill>
        <p:spPr>
          <a:xfrm>
            <a:off x="120903" y="4002470"/>
            <a:ext cx="3528533" cy="2196447"/>
          </a:xfrm>
          <a:prstGeom prst="rect">
            <a:avLst/>
          </a:prstGeom>
        </p:spPr>
      </p:pic>
      <p:cxnSp>
        <p:nvCxnSpPr>
          <p:cNvPr id="18" name="Straight Arrow Connector 17"/>
          <p:cNvCxnSpPr>
            <a:endCxn id="19" idx="1"/>
          </p:cNvCxnSpPr>
          <p:nvPr/>
        </p:nvCxnSpPr>
        <p:spPr>
          <a:xfrm flipV="1">
            <a:off x="3208564" y="3709181"/>
            <a:ext cx="1102358" cy="46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10922" y="3555292"/>
            <a:ext cx="3714570" cy="307777"/>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Envelope</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075600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16950</TotalTime>
  <Words>3360</Words>
  <Application>Microsoft Office PowerPoint</Application>
  <PresentationFormat>On-screen Show (4:3)</PresentationFormat>
  <Paragraphs>854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mesutto</cp:lastModifiedBy>
  <cp:revision>668</cp:revision>
  <dcterms:created xsi:type="dcterms:W3CDTF">2017-10-01T19:36:44Z</dcterms:created>
  <dcterms:modified xsi:type="dcterms:W3CDTF">2019-11-04T14:20:06Z</dcterms:modified>
</cp:coreProperties>
</file>