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66" r:id="rId3"/>
    <p:sldId id="360" r:id="rId4"/>
    <p:sldId id="312" r:id="rId5"/>
    <p:sldId id="368" r:id="rId6"/>
    <p:sldId id="361" r:id="rId7"/>
    <p:sldId id="370" r:id="rId8"/>
    <p:sldId id="371" r:id="rId9"/>
    <p:sldId id="372" r:id="rId10"/>
    <p:sldId id="362" r:id="rId11"/>
    <p:sldId id="373" r:id="rId12"/>
    <p:sldId id="363" r:id="rId13"/>
    <p:sldId id="364" r:id="rId14"/>
    <p:sldId id="365" r:id="rId15"/>
    <p:sldId id="367" r:id="rId16"/>
    <p:sldId id="366" r:id="rId17"/>
    <p:sldId id="35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5BB"/>
    <a:srgbClr val="72A2B3"/>
    <a:srgbClr val="878786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8" autoAdjust="0"/>
    <p:restoredTop sz="76678" autoAdjust="0"/>
  </p:normalViewPr>
  <p:slideViewPr>
    <p:cSldViewPr snapToGrid="0" snapToObjects="1">
      <p:cViewPr varScale="1">
        <p:scale>
          <a:sx n="117" d="100"/>
          <a:sy n="117" d="100"/>
        </p:scale>
        <p:origin x="11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5E0B0-ECA4-4AD9-955D-C242674DFFEA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5DD5C9-B5A2-47F1-BC40-0D7BD2C50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19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5082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3252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833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652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066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2045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24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376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189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925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49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728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97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6892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699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5DD5C9-B5A2-47F1-BC40-0D7BD2C50D7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35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7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550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77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320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12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459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413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58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65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844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856A2-34A9-1A42-B494-55A3DF12C1BD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66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856A2-34A9-1A42-B494-55A3DF12C1BD}" type="datetimeFigureOut">
              <a:rPr lang="en-US" smtClean="0"/>
              <a:t>10/21/2019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C5876-DC07-C348-A093-13BCE93C44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938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ugur@earsis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mugur@earsis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gif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ugurm\Desktop\gitthub\IMMD\GRW2017\Metu5.png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2" t="39667" r="15041" b="41051"/>
          <a:stretch/>
        </p:blipFill>
        <p:spPr bwMode="auto">
          <a:xfrm>
            <a:off x="2869299" y="5828278"/>
            <a:ext cx="3427172" cy="76009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Rectangle 6"/>
          <p:cNvSpPr/>
          <p:nvPr/>
        </p:nvSpPr>
        <p:spPr>
          <a:xfrm>
            <a:off x="0" y="796463"/>
            <a:ext cx="9144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40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Complete </a:t>
            </a:r>
            <a:r>
              <a:rPr lang="tr-TR" sz="40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System</a:t>
            </a:r>
            <a:r>
              <a:rPr lang="tr-TR" sz="40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40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Modeling</a:t>
            </a:r>
            <a:endParaRPr lang="tr-TR" sz="4000" b="1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  <a:p>
            <a:pPr algn="ctr"/>
            <a:r>
              <a:rPr lang="tr-TR" sz="4000" b="1" dirty="0" err="1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f</a:t>
            </a:r>
            <a:r>
              <a:rPr lang="tr-TR" sz="40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or</a:t>
            </a:r>
            <a:endParaRPr lang="tr-TR" sz="4000" b="1" dirty="0" smtClean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  <a:p>
            <a:pPr algn="ctr"/>
            <a:r>
              <a:rPr lang="tr-TR" sz="40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Integrated Modular Motor Drive</a:t>
            </a:r>
            <a:endParaRPr lang="en-US" sz="4000" b="1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8971" y="3726873"/>
            <a:ext cx="820782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34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Arial" panose="020B0604020202020204" pitchFamily="34" charset="0"/>
              </a:rPr>
              <a:t>Mesut Uğur</a:t>
            </a:r>
          </a:p>
          <a:p>
            <a:pPr algn="ctr"/>
            <a:endParaRPr lang="tr-TR" sz="2200" b="1" dirty="0" smtClean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  <a:p>
            <a:pPr algn="ctr"/>
            <a:r>
              <a:rPr lang="tr-TR" sz="2200" b="1" dirty="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</a:rPr>
              <a:t>14/10/2019</a:t>
            </a:r>
          </a:p>
          <a:p>
            <a:pPr algn="ctr"/>
            <a:r>
              <a:rPr lang="tr-TR" sz="2200" b="1" i="1" dirty="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  <a:hlinkClick r:id="rId3"/>
              </a:rPr>
              <a:t>m</a:t>
            </a:r>
            <a:r>
              <a:rPr lang="en-US" sz="2200" b="1" i="1" dirty="0" err="1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  <a:hlinkClick r:id="rId3"/>
              </a:rPr>
              <a:t>esut.ugur</a:t>
            </a:r>
            <a:r>
              <a:rPr lang="tr-TR" sz="2200" b="1" i="1" dirty="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  <a:hlinkClick r:id="rId3"/>
              </a:rPr>
              <a:t>@</a:t>
            </a:r>
            <a:r>
              <a:rPr lang="en-US" sz="2200" b="1" i="1" dirty="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  <a:hlinkClick r:id="rId3"/>
              </a:rPr>
              <a:t>metu.edu.tr</a:t>
            </a:r>
            <a:endParaRPr lang="en-US" sz="2200" i="1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5280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Simplest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inverter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model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29751" y="778607"/>
            <a:ext cx="550811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Idc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harmonics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directly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injected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to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Icap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(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well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almost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).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Therefore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their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presence on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DC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bus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voltage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is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also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directly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reflected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also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affected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frequency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and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capacitance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Of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course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phase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of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those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harmonics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change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which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will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be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important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in 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interleaving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studies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Same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envelope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phenomenon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seen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here.</a:t>
            </a:r>
            <a:endParaRPr lang="tr-TR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38329"/>
            <a:ext cx="3424255" cy="2666787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7820" y="578552"/>
            <a:ext cx="35861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V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dc -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Around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fsw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20" y="3805364"/>
            <a:ext cx="3926988" cy="2472971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endCxn id="19" idx="1"/>
          </p:cNvCxnSpPr>
          <p:nvPr/>
        </p:nvCxnSpPr>
        <p:spPr>
          <a:xfrm flipV="1">
            <a:off x="3457091" y="4169212"/>
            <a:ext cx="1102358" cy="46003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559449" y="4015323"/>
            <a:ext cx="37145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Envelope</a:t>
            </a:r>
            <a:endParaRPr lang="en-US" sz="1400" dirty="0">
              <a:solidFill>
                <a:srgbClr val="FF0000"/>
              </a:solidFill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05362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Simplest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inverter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model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02216" y="4538888"/>
            <a:ext cx="608463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Here, a 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150Hz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and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a 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10000Hz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source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multiplied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Envelope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shown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above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harmonic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content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shown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on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left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9850Hz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&amp; 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1150Hz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dominant.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Actually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this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reverse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of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what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have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may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use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this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for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DC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bus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bulky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capacitor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size </a:t>
            </a:r>
            <a:r>
              <a:rPr lang="tr-TR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reduction</a:t>
            </a:r>
            <a:r>
              <a:rPr lang="tr-TR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in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future</a:t>
            </a:r>
            <a:r>
              <a:rPr lang="tr-TR" dirty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!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7820" y="578552"/>
            <a:ext cx="86851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More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about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envelope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2018" y="973183"/>
            <a:ext cx="6421732" cy="3433040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5701333" y="2122715"/>
            <a:ext cx="70212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19" y="4411701"/>
            <a:ext cx="2894397" cy="229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79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Parasitics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added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model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82" y="673889"/>
            <a:ext cx="6796089" cy="316749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93846" y="3841388"/>
            <a:ext cx="872155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Inner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power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loop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consists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of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seramic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capacitors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and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handles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switching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oscillation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(in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order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of 100MHz).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directly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related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to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device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Vds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breakdown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Outer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power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loop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consists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of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large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film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capacitor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(5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uF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each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).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loop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where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switching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harmonics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(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component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of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Idc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)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flow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commutation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loops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switching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harmonic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current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flows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from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one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phase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to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a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capacitor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belonging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to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a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different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phase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Therefore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our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«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single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Idc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»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assumption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fails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here.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There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is a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stray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inductance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between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all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components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conswquently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resulting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in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increase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on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capacitor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stress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72876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Parasitics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added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model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3846" y="663193"/>
            <a:ext cx="89501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DC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bus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design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affects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distribution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capacitor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stress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Below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resulşts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simulation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results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for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previus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inverter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(V2)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89" y="1288133"/>
            <a:ext cx="3267811" cy="23316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750" y="1359521"/>
            <a:ext cx="3305370" cy="235841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895" y="4064295"/>
            <a:ext cx="3326827" cy="276429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07807" y="3661545"/>
            <a:ext cx="89501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Below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test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result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: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0662" y="4093709"/>
            <a:ext cx="3324299" cy="2764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79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Parasitics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added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model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3846" y="811377"/>
            <a:ext cx="89501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A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cleaner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result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46" y="1180709"/>
            <a:ext cx="3203802" cy="25407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846" y="3974646"/>
            <a:ext cx="3417081" cy="288335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0927" y="4030094"/>
            <a:ext cx="3391064" cy="282790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193846" y="3660763"/>
            <a:ext cx="89501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RMS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comparison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788229" y="1318197"/>
            <a:ext cx="52169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Note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that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, test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results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obtained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measuring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each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capacitor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voltage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and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obtaining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their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current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using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integral (ESR, ESL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etc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 </a:t>
            </a:r>
            <a:r>
              <a:rPr lang="tr-TR" dirty="0" err="1">
                <a:solidFill>
                  <a:srgbClr val="002060"/>
                </a:solidFill>
                <a:cs typeface="Arial" panose="020B0604020202020204" pitchFamily="34" charset="0"/>
              </a:rPr>
              <a:t>a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neglected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17463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Parasitics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added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model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3846" y="811377"/>
            <a:ext cx="89501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Study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on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parasitics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added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model is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still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ongoing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First,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simulation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results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should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be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renewed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FFT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analysis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to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applied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for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a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better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understanding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An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analytical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model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using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impedance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models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developed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still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ongoing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1561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Rectifier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added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model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3846" y="811377"/>
            <a:ext cx="89501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Let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us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first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look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at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test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results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where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rectifier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used</a:t>
            </a:r>
            <a:r>
              <a:rPr lang="tr-TR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46" y="1318197"/>
            <a:ext cx="3460741" cy="300717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8920" y="1318197"/>
            <a:ext cx="3655169" cy="3007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295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0392" y="3123175"/>
            <a:ext cx="87449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4000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Thank</a:t>
            </a:r>
            <a:r>
              <a:rPr lang="tr-TR" sz="4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4000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you</a:t>
            </a:r>
            <a:r>
              <a:rPr lang="tr-TR" sz="4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!</a:t>
            </a:r>
            <a:endParaRPr lang="tr-TR" sz="4000" b="1" dirty="0">
              <a:solidFill>
                <a:srgbClr val="FF0000"/>
              </a:solidFill>
            </a:endParaRPr>
          </a:p>
        </p:txBody>
      </p:sp>
      <p:pic>
        <p:nvPicPr>
          <p:cNvPr id="4" name="Picture 3" descr="C:\Users\ugurm\Desktop\gitthub\IMMD\GRW2017\Metu5.png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2" t="39667" r="15041" b="41051"/>
          <a:stretch/>
        </p:blipFill>
        <p:spPr bwMode="auto">
          <a:xfrm>
            <a:off x="5716828" y="6097904"/>
            <a:ext cx="3427172" cy="76009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angle 4"/>
          <p:cNvSpPr/>
          <p:nvPr/>
        </p:nvSpPr>
        <p:spPr>
          <a:xfrm>
            <a:off x="1" y="6360480"/>
            <a:ext cx="326571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200" b="1" i="1" dirty="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  <a:hlinkClick r:id="rId4"/>
              </a:rPr>
              <a:t>m</a:t>
            </a:r>
            <a:r>
              <a:rPr lang="en-US" sz="2200" b="1" i="1" dirty="0" err="1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  <a:hlinkClick r:id="rId4"/>
              </a:rPr>
              <a:t>esut.ugur</a:t>
            </a:r>
            <a:r>
              <a:rPr lang="tr-TR" sz="2200" b="1" i="1" dirty="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  <a:hlinkClick r:id="rId4"/>
              </a:rPr>
              <a:t>@</a:t>
            </a:r>
            <a:r>
              <a:rPr lang="en-US" sz="2200" b="1" i="1" dirty="0" smtClean="0">
                <a:solidFill>
                  <a:schemeClr val="bg2">
                    <a:lumMod val="50000"/>
                  </a:schemeClr>
                </a:solidFill>
                <a:cs typeface="Arial" panose="020B0604020202020204" pitchFamily="34" charset="0"/>
                <a:hlinkClick r:id="rId4"/>
              </a:rPr>
              <a:t>metu.edu.tr</a:t>
            </a:r>
            <a:endParaRPr lang="en-US" sz="2200" i="1" dirty="0">
              <a:solidFill>
                <a:schemeClr val="bg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608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Content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24970" y="707752"/>
            <a:ext cx="8461829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Simplest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inverter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model</a:t>
            </a: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Parasitics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added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Unbalance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on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load</a:t>
            </a:r>
            <a:endParaRPr lang="tr-TR" sz="2000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Rectifier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added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2-parallel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with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and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without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interleaving</a:t>
            </a: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2-parallel 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– parasitics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added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2-parallel –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load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and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module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unbalance</a:t>
            </a:r>
            <a:endParaRPr lang="tr-TR" sz="2000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2-parallel –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rectifier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added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2-series </a:t>
            </a:r>
            <a:r>
              <a:rPr lang="tr-TR" sz="2000" dirty="0" err="1">
                <a:solidFill>
                  <a:srgbClr val="002060"/>
                </a:solidFill>
                <a:cs typeface="Arial" panose="020B0604020202020204" pitchFamily="34" charset="0"/>
              </a:rPr>
              <a:t>with</a:t>
            </a:r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>
                <a:solidFill>
                  <a:srgbClr val="002060"/>
                </a:solidFill>
                <a:cs typeface="Arial" panose="020B0604020202020204" pitchFamily="34" charset="0"/>
              </a:rPr>
              <a:t>and</a:t>
            </a:r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>
                <a:solidFill>
                  <a:srgbClr val="002060"/>
                </a:solidFill>
                <a:cs typeface="Arial" panose="020B0604020202020204" pitchFamily="34" charset="0"/>
              </a:rPr>
              <a:t>without</a:t>
            </a:r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 interleaving</a:t>
            </a: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2-series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– parasitics </a:t>
            </a:r>
            <a:r>
              <a:rPr lang="tr-TR" sz="2000" dirty="0" err="1">
                <a:solidFill>
                  <a:srgbClr val="002060"/>
                </a:solidFill>
                <a:cs typeface="Arial" panose="020B0604020202020204" pitchFamily="34" charset="0"/>
              </a:rPr>
              <a:t>added</a:t>
            </a:r>
            <a:endParaRPr lang="tr-TR" sz="2000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2-series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– </a:t>
            </a:r>
            <a:r>
              <a:rPr lang="tr-TR" sz="2000" dirty="0" err="1">
                <a:solidFill>
                  <a:srgbClr val="002060"/>
                </a:solidFill>
                <a:cs typeface="Arial" panose="020B0604020202020204" pitchFamily="34" charset="0"/>
              </a:rPr>
              <a:t>load</a:t>
            </a:r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>
                <a:solidFill>
                  <a:srgbClr val="002060"/>
                </a:solidFill>
                <a:cs typeface="Arial" panose="020B0604020202020204" pitchFamily="34" charset="0"/>
              </a:rPr>
              <a:t>and</a:t>
            </a:r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>
                <a:solidFill>
                  <a:srgbClr val="002060"/>
                </a:solidFill>
                <a:cs typeface="Arial" panose="020B0604020202020204" pitchFamily="34" charset="0"/>
              </a:rPr>
              <a:t>module</a:t>
            </a:r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>
                <a:solidFill>
                  <a:srgbClr val="002060"/>
                </a:solidFill>
                <a:cs typeface="Arial" panose="020B0604020202020204" pitchFamily="34" charset="0"/>
              </a:rPr>
              <a:t>unbalance</a:t>
            </a:r>
            <a:endParaRPr lang="tr-TR" sz="2000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v"/>
            </a:pPr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2-series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– </a:t>
            </a:r>
            <a:r>
              <a:rPr lang="tr-TR" sz="2000" dirty="0" err="1">
                <a:solidFill>
                  <a:srgbClr val="002060"/>
                </a:solidFill>
                <a:cs typeface="Arial" panose="020B0604020202020204" pitchFamily="34" charset="0"/>
              </a:rPr>
              <a:t>rectifier</a:t>
            </a:r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added</a:t>
            </a:r>
            <a:endParaRPr lang="tr-TR" sz="2000" dirty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521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Simplest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inverter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model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51970" y="673889"/>
            <a:ext cx="412206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Single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module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3-phase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inverter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Load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balanced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RL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load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DC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bus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is ideal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current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source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" y="1645439"/>
            <a:ext cx="7391400" cy="32385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2939143" y="3167743"/>
            <a:ext cx="187778" cy="22043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2919866" y="2841171"/>
            <a:ext cx="93889" cy="32657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51969" y="2077310"/>
            <a:ext cx="371457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DC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bus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input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current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is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almost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DC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No LF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harmonic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injection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from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input</a:t>
            </a:r>
            <a:endParaRPr lang="tr-TR" sz="1400" dirty="0" smtClean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tr-TR" sz="1400" dirty="0">
                <a:solidFill>
                  <a:srgbClr val="FF0000"/>
                </a:solidFill>
                <a:cs typeface="Arial" panose="020B0604020202020204" pitchFamily="34" charset="0"/>
              </a:rPr>
              <a:t>N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o HF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harmonic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flow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from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output</a:t>
            </a:r>
            <a:endParaRPr lang="tr-TR" sz="1400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86456" y="3234290"/>
            <a:ext cx="4176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Isa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813730" y="3542067"/>
            <a:ext cx="16310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6686456" y="3729590"/>
            <a:ext cx="4176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Isb</a:t>
            </a:r>
            <a:endParaRPr lang="tr-TR" sz="1400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813730" y="4037367"/>
            <a:ext cx="16310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6662643" y="4255847"/>
            <a:ext cx="4176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Isc</a:t>
            </a:r>
            <a:endParaRPr lang="tr-TR" sz="1400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789917" y="4539811"/>
            <a:ext cx="16310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935636" y="2978968"/>
            <a:ext cx="4176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Idc</a:t>
            </a:r>
            <a:endParaRPr lang="tr-TR" sz="1400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4062910" y="3286745"/>
            <a:ext cx="16310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309210" y="3849129"/>
            <a:ext cx="5293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Vdc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3738198" y="3565292"/>
            <a:ext cx="0" cy="56767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3228521" y="3286745"/>
            <a:ext cx="16310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140115" y="2967497"/>
            <a:ext cx="41765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Iin</a:t>
            </a:r>
            <a:endParaRPr lang="tr-TR" sz="1400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191599" y="3714546"/>
            <a:ext cx="5293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Vin</a:t>
            </a:r>
            <a:endParaRPr lang="tr-TR" sz="1400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1620587" y="3430709"/>
            <a:ext cx="0" cy="56767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489821" y="3681752"/>
            <a:ext cx="6135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Vab</a:t>
            </a:r>
            <a:endParaRPr lang="tr-TR" sz="1400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5541190" y="3633855"/>
            <a:ext cx="0" cy="36452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5491271" y="4148478"/>
            <a:ext cx="6135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Vbc</a:t>
            </a:r>
            <a:endParaRPr lang="tr-TR" sz="1400" dirty="0" smtClean="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5542640" y="4100581"/>
            <a:ext cx="0" cy="36452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796573" y="2865601"/>
            <a:ext cx="11339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SA, SB, SC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5506511" y="3024900"/>
            <a:ext cx="290062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4474030" y="665036"/>
            <a:ext cx="47470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Sinusoidal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PWM – fsw = 10kHz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Generic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parameters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: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pf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= 0.9,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ma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= 0.9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270Vdc, 2kW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system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51969" y="5267596"/>
            <a:ext cx="848178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Iin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= 7.4A,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Icaprms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= 4.8A,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Vdcrip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= 6% (15uF),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Isrms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= 8.6A</a:t>
            </a:r>
            <a:endParaRPr lang="tr-TR" sz="2000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Iin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ripple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made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4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% (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almost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DC)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381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Simplest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inverter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model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71" y="1003531"/>
            <a:ext cx="3968524" cy="2857903"/>
          </a:xfrm>
          <a:prstGeom prst="rect">
            <a:avLst/>
          </a:prstGeom>
        </p:spPr>
      </p:pic>
      <p:sp>
        <p:nvSpPr>
          <p:cNvPr id="38" name="Rectangle 37"/>
          <p:cNvSpPr/>
          <p:nvPr/>
        </p:nvSpPr>
        <p:spPr>
          <a:xfrm>
            <a:off x="365352" y="659529"/>
            <a:ext cx="35861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Isa,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Isb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Isc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171" y="4323819"/>
            <a:ext cx="3968524" cy="2470333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365352" y="3968643"/>
            <a:ext cx="35861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Idc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=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SAIsa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+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SBIsb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+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SCIsc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142695" y="1003531"/>
            <a:ext cx="491966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SA, SB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and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SC 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can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currently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be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modeled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in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all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aspects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.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also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have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an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analytical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Using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Sx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models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Isx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models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can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easily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be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obtained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  <a:endParaRPr lang="tr-TR" sz="1600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Using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these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two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Idc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also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obtained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analytically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which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good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When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parasitics inside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PCB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ignored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can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assume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that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Idc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is not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affected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(as a model)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by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input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side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(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input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current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rectifier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etc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Existance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of parasitics is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another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matter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see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next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section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136219" y="4782125"/>
            <a:ext cx="1357744" cy="77686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582884" y="5405096"/>
            <a:ext cx="37145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This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looks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like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300 Hz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ripple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,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well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, it is not 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</a:p>
          <a:p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See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next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slides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</a:p>
        </p:txBody>
      </p:sp>
      <p:cxnSp>
        <p:nvCxnSpPr>
          <p:cNvPr id="16" name="Straight Arrow Connector 15"/>
          <p:cNvCxnSpPr>
            <a:endCxn id="17" idx="1"/>
          </p:cNvCxnSpPr>
          <p:nvPr/>
        </p:nvCxnSpPr>
        <p:spPr>
          <a:xfrm>
            <a:off x="3525564" y="3354866"/>
            <a:ext cx="1219676" cy="1688869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4745240" y="4782125"/>
            <a:ext cx="37145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Low </a:t>
            </a:r>
            <a:r>
              <a:rPr lang="en-US" sz="1400" dirty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harmonic content in </a:t>
            </a:r>
            <a:r>
              <a:rPr lang="en-US" sz="1400" dirty="0" err="1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Isx’s</a:t>
            </a:r>
            <a:r>
              <a:rPr lang="en-US" sz="1400" dirty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is due to large inductive load</a:t>
            </a:r>
            <a:r>
              <a:rPr lang="en-US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  <a:endParaRPr lang="en-US" sz="1400" dirty="0">
              <a:solidFill>
                <a:srgbClr val="FF0000"/>
              </a:solidFill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75864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Simplest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inverter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model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53" y="1045279"/>
            <a:ext cx="3967588" cy="2568188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112253" y="673889"/>
            <a:ext cx="39675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Iin</a:t>
            </a:r>
            <a:endParaRPr lang="tr-TR" sz="2000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pic>
        <p:nvPicPr>
          <p:cNvPr id="45" name="Picture 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134" y="4164347"/>
            <a:ext cx="3929707" cy="2474684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86869" y="3784802"/>
            <a:ext cx="39675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Vdc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079841" y="5110843"/>
            <a:ext cx="503043" cy="29425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582884" y="4874051"/>
            <a:ext cx="37145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This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looks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like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 300 Hz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ripple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,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</a:rPr>
              <a:t>well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</a:rPr>
              <a:t>, it is not 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</a:p>
          <a:p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See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next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slides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</a:p>
        </p:txBody>
      </p:sp>
      <p:cxnSp>
        <p:nvCxnSpPr>
          <p:cNvPr id="17" name="Straight Arrow Connector 16"/>
          <p:cNvCxnSpPr>
            <a:endCxn id="18" idx="1"/>
          </p:cNvCxnSpPr>
          <p:nvPr/>
        </p:nvCxnSpPr>
        <p:spPr>
          <a:xfrm flipV="1">
            <a:off x="3869871" y="1394751"/>
            <a:ext cx="1102358" cy="24458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4972229" y="1025419"/>
            <a:ext cx="371457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This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is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intentionally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made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almost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DC,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trying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to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exert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all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ripple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content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to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capacitors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.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It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is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achieved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by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putting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a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large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resistor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to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input</a:t>
            </a:r>
            <a:r>
              <a:rPr lang="tr-TR" sz="1400" dirty="0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  <a:endParaRPr lang="en-US" sz="1400" dirty="0">
              <a:solidFill>
                <a:srgbClr val="FF0000"/>
              </a:solidFill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224339" y="1974707"/>
            <a:ext cx="491966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Vdc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ripple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content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ideally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obtained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with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simple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capacitor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equation</a:t>
            </a:r>
            <a:r>
              <a:rPr lang="tr-TR" sz="1600" dirty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(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voltage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is 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integral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of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current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When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ESR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and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ESL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considered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this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model is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more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complex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which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is not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modeled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here.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Practically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three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capacitors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which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have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parasitics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in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between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,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making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analysis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way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more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complex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  <a:endParaRPr lang="tr-TR" sz="1600" dirty="0">
              <a:solidFill>
                <a:srgbClr val="002060"/>
              </a:solidFill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Therefore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these</a:t>
            </a:r>
            <a:r>
              <a:rPr lang="tr-TR" sz="1600" dirty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effects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not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considered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 in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this</a:t>
            </a:r>
            <a:r>
              <a:rPr lang="tr-TR" sz="1600" dirty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simplest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model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</a:rPr>
              <a:t>.</a:t>
            </a:r>
            <a:endParaRPr lang="tr-TR" sz="1600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7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Simplest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inverter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model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3679"/>
            <a:ext cx="3310473" cy="26634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28" y="4136694"/>
            <a:ext cx="3274816" cy="27207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7436" y="600637"/>
            <a:ext cx="35861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SA 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-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Around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fsw</a:t>
            </a:r>
          </a:p>
        </p:txBody>
      </p:sp>
      <p:sp>
        <p:nvSpPr>
          <p:cNvPr id="7" name="Rectangle 6"/>
          <p:cNvSpPr/>
          <p:nvPr/>
        </p:nvSpPr>
        <p:spPr>
          <a:xfrm>
            <a:off x="-137845" y="3736584"/>
            <a:ext cx="35861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dirty="0">
                <a:solidFill>
                  <a:srgbClr val="002060"/>
                </a:solidFill>
                <a:cs typeface="Arial" panose="020B0604020202020204" pitchFamily="34" charset="0"/>
              </a:rPr>
              <a:t>SA 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-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Around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2*fsw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548726" y="1123857"/>
            <a:ext cx="5521795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SA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harmonics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due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to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nature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of PWM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and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can be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manipulated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(not in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scope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of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this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study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right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now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Some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harmonics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120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degrees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apart 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in 3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phases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(SA,SB,SC),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some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inphase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When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currents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balanced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, 120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degrees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apart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harmonics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cancel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in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multiplication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in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Idc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formula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.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Only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inphase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component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reflected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to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DC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bus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These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analytically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modeled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by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@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EnesAyaz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!</a:t>
            </a:r>
            <a:endParaRPr lang="en-US" sz="1600" b="1" dirty="0">
              <a:solidFill>
                <a:srgbClr val="002060"/>
              </a:solidFill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44043"/>
              </p:ext>
            </p:extLst>
          </p:nvPr>
        </p:nvGraphicFramePr>
        <p:xfrm>
          <a:off x="3448317" y="3390959"/>
          <a:ext cx="5622201" cy="2381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8852">
                  <a:extLst>
                    <a:ext uri="{9D8B030D-6E8A-4147-A177-3AD203B41FA5}">
                      <a16:colId xmlns:a16="http://schemas.microsoft.com/office/drawing/2014/main" val="3683365444"/>
                    </a:ext>
                  </a:extLst>
                </a:gridCol>
                <a:gridCol w="738852">
                  <a:extLst>
                    <a:ext uri="{9D8B030D-6E8A-4147-A177-3AD203B41FA5}">
                      <a16:colId xmlns:a16="http://schemas.microsoft.com/office/drawing/2014/main" val="1433903315"/>
                    </a:ext>
                  </a:extLst>
                </a:gridCol>
                <a:gridCol w="888931">
                  <a:extLst>
                    <a:ext uri="{9D8B030D-6E8A-4147-A177-3AD203B41FA5}">
                      <a16:colId xmlns:a16="http://schemas.microsoft.com/office/drawing/2014/main" val="2834243585"/>
                    </a:ext>
                  </a:extLst>
                </a:gridCol>
                <a:gridCol w="738852">
                  <a:extLst>
                    <a:ext uri="{9D8B030D-6E8A-4147-A177-3AD203B41FA5}">
                      <a16:colId xmlns:a16="http://schemas.microsoft.com/office/drawing/2014/main" val="77035321"/>
                    </a:ext>
                  </a:extLst>
                </a:gridCol>
                <a:gridCol w="888931">
                  <a:extLst>
                    <a:ext uri="{9D8B030D-6E8A-4147-A177-3AD203B41FA5}">
                      <a16:colId xmlns:a16="http://schemas.microsoft.com/office/drawing/2014/main" val="1899547769"/>
                    </a:ext>
                  </a:extLst>
                </a:gridCol>
                <a:gridCol w="738852">
                  <a:extLst>
                    <a:ext uri="{9D8B030D-6E8A-4147-A177-3AD203B41FA5}">
                      <a16:colId xmlns:a16="http://schemas.microsoft.com/office/drawing/2014/main" val="990677791"/>
                    </a:ext>
                  </a:extLst>
                </a:gridCol>
                <a:gridCol w="888931">
                  <a:extLst>
                    <a:ext uri="{9D8B030D-6E8A-4147-A177-3AD203B41FA5}">
                      <a16:colId xmlns:a16="http://schemas.microsoft.com/office/drawing/2014/main" val="2083238308"/>
                    </a:ext>
                  </a:extLst>
                </a:gridCol>
              </a:tblGrid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SA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SB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>
                          <a:effectLst/>
                        </a:rPr>
                        <a:t>SC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420124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</a:rPr>
                        <a:t>Freq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Mag(%)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Phase(</a:t>
                      </a:r>
                      <a:r>
                        <a:rPr lang="en-US" sz="1400" b="1" u="none" strike="noStrike" dirty="0" err="1">
                          <a:effectLst/>
                        </a:rPr>
                        <a:t>deg</a:t>
                      </a:r>
                      <a:r>
                        <a:rPr lang="en-US" sz="1400" b="1" u="none" strike="noStrike" dirty="0">
                          <a:effectLst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Mag(%)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Phase(</a:t>
                      </a:r>
                      <a:r>
                        <a:rPr lang="en-US" sz="1400" b="1" u="none" strike="noStrike" dirty="0" err="1">
                          <a:effectLst/>
                        </a:rPr>
                        <a:t>deg</a:t>
                      </a:r>
                      <a:r>
                        <a:rPr lang="en-US" sz="1400" b="1" u="none" strike="noStrike" dirty="0">
                          <a:effectLst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Mag(%)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Phase(</a:t>
                      </a:r>
                      <a:r>
                        <a:rPr lang="en-US" sz="1400" b="1" u="none" strike="noStrike" dirty="0" err="1">
                          <a:effectLst/>
                        </a:rPr>
                        <a:t>deg</a:t>
                      </a:r>
                      <a:r>
                        <a:rPr lang="en-US" sz="1400" b="1" u="none" strike="noStrike" dirty="0">
                          <a:effectLst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1764390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9900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4692767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10000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71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90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72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90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72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90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693301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10100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90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210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-30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2043121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4379198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19850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66997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19950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120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240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57966791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20050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180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-60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6397011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20150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180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1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772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Simplest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inverter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model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3" y="1013380"/>
            <a:ext cx="3433312" cy="26634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74171"/>
            <a:ext cx="3486095" cy="271001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-100067" y="717677"/>
            <a:ext cx="35861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Isa -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Around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fsw</a:t>
            </a:r>
          </a:p>
        </p:txBody>
      </p:sp>
      <p:sp>
        <p:nvSpPr>
          <p:cNvPr id="11" name="Rectangle 10"/>
          <p:cNvSpPr/>
          <p:nvPr/>
        </p:nvSpPr>
        <p:spPr>
          <a:xfrm>
            <a:off x="-23642" y="3676835"/>
            <a:ext cx="35861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Isa  -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Around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2*fsw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548726" y="1123857"/>
            <a:ext cx="552179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Due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to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wye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connection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(?),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inphase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components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of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Sx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harmonics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not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seen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in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phase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currents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Again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these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under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balanced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conditions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.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Unbalance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will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be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analyzed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separately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All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current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harmonics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120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degrees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apart.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Their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magnitudes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and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phase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depend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on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load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angle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, Vdc,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load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values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etc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  <a:endParaRPr lang="en-US" sz="1600" dirty="0">
              <a:solidFill>
                <a:srgbClr val="002060"/>
              </a:solidFill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678530"/>
              </p:ext>
            </p:extLst>
          </p:nvPr>
        </p:nvGraphicFramePr>
        <p:xfrm>
          <a:off x="3509737" y="3385575"/>
          <a:ext cx="5622201" cy="2381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8852">
                  <a:extLst>
                    <a:ext uri="{9D8B030D-6E8A-4147-A177-3AD203B41FA5}">
                      <a16:colId xmlns:a16="http://schemas.microsoft.com/office/drawing/2014/main" val="3683365444"/>
                    </a:ext>
                  </a:extLst>
                </a:gridCol>
                <a:gridCol w="738852">
                  <a:extLst>
                    <a:ext uri="{9D8B030D-6E8A-4147-A177-3AD203B41FA5}">
                      <a16:colId xmlns:a16="http://schemas.microsoft.com/office/drawing/2014/main" val="1433903315"/>
                    </a:ext>
                  </a:extLst>
                </a:gridCol>
                <a:gridCol w="888931">
                  <a:extLst>
                    <a:ext uri="{9D8B030D-6E8A-4147-A177-3AD203B41FA5}">
                      <a16:colId xmlns:a16="http://schemas.microsoft.com/office/drawing/2014/main" val="2834243585"/>
                    </a:ext>
                  </a:extLst>
                </a:gridCol>
                <a:gridCol w="738852">
                  <a:extLst>
                    <a:ext uri="{9D8B030D-6E8A-4147-A177-3AD203B41FA5}">
                      <a16:colId xmlns:a16="http://schemas.microsoft.com/office/drawing/2014/main" val="77035321"/>
                    </a:ext>
                  </a:extLst>
                </a:gridCol>
                <a:gridCol w="888931">
                  <a:extLst>
                    <a:ext uri="{9D8B030D-6E8A-4147-A177-3AD203B41FA5}">
                      <a16:colId xmlns:a16="http://schemas.microsoft.com/office/drawing/2014/main" val="1899547769"/>
                    </a:ext>
                  </a:extLst>
                </a:gridCol>
                <a:gridCol w="738852">
                  <a:extLst>
                    <a:ext uri="{9D8B030D-6E8A-4147-A177-3AD203B41FA5}">
                      <a16:colId xmlns:a16="http://schemas.microsoft.com/office/drawing/2014/main" val="990677791"/>
                    </a:ext>
                  </a:extLst>
                </a:gridCol>
                <a:gridCol w="888931">
                  <a:extLst>
                    <a:ext uri="{9D8B030D-6E8A-4147-A177-3AD203B41FA5}">
                      <a16:colId xmlns:a16="http://schemas.microsoft.com/office/drawing/2014/main" val="2083238308"/>
                    </a:ext>
                  </a:extLst>
                </a:gridCol>
              </a:tblGrid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tr-TR" sz="1400" b="1" u="none" strike="noStrike" dirty="0" smtClean="0">
                          <a:effectLst/>
                        </a:rPr>
                        <a:t>Isa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tr-TR" sz="1400" b="1" u="none" strike="noStrike" dirty="0" err="1" smtClean="0">
                          <a:effectLst/>
                        </a:rPr>
                        <a:t>Isb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tr-TR" sz="1400" b="1" u="none" strike="noStrike" dirty="0" err="1" smtClean="0">
                          <a:effectLst/>
                        </a:rPr>
                        <a:t>Isc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420124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</a:rPr>
                        <a:t>Freq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Mag(%)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Phase(</a:t>
                      </a:r>
                      <a:r>
                        <a:rPr lang="en-US" sz="1400" b="1" u="none" strike="noStrike" dirty="0" err="1">
                          <a:effectLst/>
                        </a:rPr>
                        <a:t>deg</a:t>
                      </a:r>
                      <a:r>
                        <a:rPr lang="en-US" sz="1400" b="1" u="none" strike="noStrike" dirty="0">
                          <a:effectLst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Mag(%)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Phase(</a:t>
                      </a:r>
                      <a:r>
                        <a:rPr lang="en-US" sz="1400" b="1" u="none" strike="noStrike" dirty="0" err="1">
                          <a:effectLst/>
                        </a:rPr>
                        <a:t>deg</a:t>
                      </a:r>
                      <a:r>
                        <a:rPr lang="en-US" sz="1400" b="1" u="none" strike="noStrike" dirty="0">
                          <a:effectLst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Mag(%)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Phase(</a:t>
                      </a:r>
                      <a:r>
                        <a:rPr lang="en-US" sz="1400" b="1" u="none" strike="noStrike" dirty="0" err="1">
                          <a:effectLst/>
                        </a:rPr>
                        <a:t>deg</a:t>
                      </a:r>
                      <a:r>
                        <a:rPr lang="en-US" sz="1400" b="1" u="none" strike="noStrike" dirty="0">
                          <a:effectLst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1764390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9900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0.34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-2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0.34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238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0.34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4692767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10000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u="none" strike="noStrike" dirty="0" smtClean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u="none" strike="noStrike" dirty="0" smtClean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693301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10100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0.34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-</a:t>
                      </a:r>
                      <a:r>
                        <a:rPr lang="tr-TR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0.34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118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u="none" strike="noStrike" dirty="0" smtClean="0">
                          <a:effectLst/>
                        </a:rPr>
                        <a:t>238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2043121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4379198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19850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u="none" strike="noStrike" dirty="0" smtClean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66997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19950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0.16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0.16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u="none" strike="noStrike" dirty="0" smtClean="0">
                          <a:effectLst/>
                        </a:rPr>
                        <a:t>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u="none" strike="noStrike" dirty="0" smtClean="0">
                          <a:effectLst/>
                        </a:rPr>
                        <a:t>144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57966791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20050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0.16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0.16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-36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25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u="none" strike="noStrike" dirty="0" smtClean="0">
                          <a:effectLst/>
                        </a:rPr>
                        <a:t>204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6397011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20150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u="none" strike="noStrike" dirty="0" smtClean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16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7242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Simplest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inverter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model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00067" y="717677"/>
            <a:ext cx="35861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Idc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-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Around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fsw</a:t>
            </a:r>
          </a:p>
        </p:txBody>
      </p:sp>
      <p:sp>
        <p:nvSpPr>
          <p:cNvPr id="11" name="Rectangle 10"/>
          <p:cNvSpPr/>
          <p:nvPr/>
        </p:nvSpPr>
        <p:spPr>
          <a:xfrm>
            <a:off x="-7614" y="3751493"/>
            <a:ext cx="35861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Idc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 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- </a:t>
            </a:r>
            <a:r>
              <a:rPr lang="tr-TR" sz="2000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Around</a:t>
            </a:r>
            <a:r>
              <a:rPr lang="tr-TR" sz="2000" dirty="0" smtClean="0">
                <a:solidFill>
                  <a:srgbClr val="002060"/>
                </a:solidFill>
                <a:cs typeface="Arial" panose="020B0604020202020204" pitchFamily="34" charset="0"/>
              </a:rPr>
              <a:t> 2*fsw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548726" y="1123857"/>
            <a:ext cx="552179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Idc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is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formed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by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sum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of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multiplication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Sx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and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Isx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of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each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phase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.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This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multiplication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creates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new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harmonic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frequencies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by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trigonometric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rules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((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x+y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)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and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(x-y))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1600" dirty="0" smtClean="0">
              <a:solidFill>
                <a:srgbClr val="002060"/>
              </a:solidFill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1600" dirty="0" smtClean="0">
              <a:solidFill>
                <a:srgbClr val="002060"/>
              </a:solidFill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Most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of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these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components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under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balanced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conditions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cancel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out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because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of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120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degrees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apart form.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Only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in-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phase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components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remain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which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multiplied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by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large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DC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and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fundamental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components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of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Sx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and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Isx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Also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some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frequencies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shifted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by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50 Hz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due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to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multiplication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with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fundamental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.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All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in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all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we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have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following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remaining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: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604549"/>
              </p:ext>
            </p:extLst>
          </p:nvPr>
        </p:nvGraphicFramePr>
        <p:xfrm>
          <a:off x="3795487" y="4170845"/>
          <a:ext cx="2366635" cy="26193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8852">
                  <a:extLst>
                    <a:ext uri="{9D8B030D-6E8A-4147-A177-3AD203B41FA5}">
                      <a16:colId xmlns:a16="http://schemas.microsoft.com/office/drawing/2014/main" val="3683365444"/>
                    </a:ext>
                  </a:extLst>
                </a:gridCol>
                <a:gridCol w="738852">
                  <a:extLst>
                    <a:ext uri="{9D8B030D-6E8A-4147-A177-3AD203B41FA5}">
                      <a16:colId xmlns:a16="http://schemas.microsoft.com/office/drawing/2014/main" val="1433903315"/>
                    </a:ext>
                  </a:extLst>
                </a:gridCol>
                <a:gridCol w="888931">
                  <a:extLst>
                    <a:ext uri="{9D8B030D-6E8A-4147-A177-3AD203B41FA5}">
                      <a16:colId xmlns:a16="http://schemas.microsoft.com/office/drawing/2014/main" val="2834243585"/>
                    </a:ext>
                  </a:extLst>
                </a:gridCol>
              </a:tblGrid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tr-TR" sz="1400" b="1" u="none" strike="noStrike" dirty="0" err="1" smtClean="0">
                          <a:effectLst/>
                        </a:rPr>
                        <a:t>Idc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420124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 err="1">
                          <a:effectLst/>
                        </a:rPr>
                        <a:t>Freq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Mag(%)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Phase(</a:t>
                      </a:r>
                      <a:r>
                        <a:rPr lang="en-US" sz="1400" b="1" u="none" strike="noStrike" dirty="0" err="1">
                          <a:effectLst/>
                        </a:rPr>
                        <a:t>deg</a:t>
                      </a:r>
                      <a:r>
                        <a:rPr lang="en-US" sz="1400" b="1" u="none" strike="noStrike" dirty="0">
                          <a:effectLst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91764390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9900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4692767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10000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u="none" strike="noStrike" dirty="0" smtClean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693301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10100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33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-32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2043121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 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 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 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4379198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19850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u="none" strike="noStrike" dirty="0" smtClean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66997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19950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57966791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4451211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20050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b="0" i="0" u="none" strike="noStrike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26397011"/>
                  </a:ext>
                </a:extLst>
              </a:tr>
              <a:tr h="23811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u="none" strike="noStrike" dirty="0">
                          <a:effectLst/>
                        </a:rPr>
                        <a:t>20150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tr-TR" sz="1400" u="none" strike="noStrike" dirty="0" smtClean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1686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07" y="1036955"/>
            <a:ext cx="3481004" cy="272071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09" y="4151603"/>
            <a:ext cx="3526517" cy="270639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039"/>
          <a:stretch/>
        </p:blipFill>
        <p:spPr>
          <a:xfrm>
            <a:off x="4122283" y="1884202"/>
            <a:ext cx="3038475" cy="457201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6408882" y="4190983"/>
            <a:ext cx="254733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more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detailed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explanation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can be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given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by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analytical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model (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which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is in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many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pages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)</a:t>
            </a:r>
          </a:p>
        </p:txBody>
      </p:sp>
    </p:spTree>
    <p:extLst>
      <p:ext uri="{BB962C8B-B14F-4D97-AF65-F5344CB8AC3E}">
        <p14:creationId xmlns:p14="http://schemas.microsoft.com/office/powerpoint/2010/main" val="112179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78970" y="150669"/>
            <a:ext cx="82078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Simplest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</a:t>
            </a:r>
            <a:r>
              <a:rPr lang="tr-TR" sz="2800" b="1" dirty="0" err="1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inverter</a:t>
            </a:r>
            <a:r>
              <a:rPr lang="tr-TR" sz="2800" b="1" dirty="0" smtClean="0">
                <a:solidFill>
                  <a:schemeClr val="accent1">
                    <a:lumMod val="50000"/>
                  </a:schemeClr>
                </a:solidFill>
                <a:cs typeface="Arial" panose="020B0604020202020204" pitchFamily="34" charset="0"/>
              </a:rPr>
              <a:t> model</a:t>
            </a:r>
            <a:endParaRPr lang="en-US" sz="2800" dirty="0">
              <a:solidFill>
                <a:schemeClr val="accent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-100068" y="717677"/>
            <a:ext cx="92440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2000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Envelope</a:t>
            </a:r>
            <a:r>
              <a:rPr lang="tr-TR" sz="2000" b="1" dirty="0" smtClean="0">
                <a:solidFill>
                  <a:srgbClr val="002060"/>
                </a:solidFill>
                <a:cs typeface="Arial" panose="020B0604020202020204" pitchFamily="34" charset="0"/>
              </a:rPr>
              <a:t> </a:t>
            </a:r>
            <a:r>
              <a:rPr lang="tr-TR" sz="2000" b="1" dirty="0" err="1" smtClean="0">
                <a:solidFill>
                  <a:srgbClr val="002060"/>
                </a:solidFill>
                <a:cs typeface="Arial" panose="020B0604020202020204" pitchFamily="34" charset="0"/>
              </a:rPr>
              <a:t>phenomenon</a:t>
            </a:r>
            <a:endParaRPr lang="tr-TR" sz="2000" b="1" dirty="0" smtClean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1123857"/>
            <a:ext cx="907052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We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have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seen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that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two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sideband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harmonics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near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switching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frequency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: 9850 Hz &amp; 10150 Hz.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They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can be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expressed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as: A sin(2</a:t>
            </a:r>
            <a:r>
              <a:rPr lang="el-G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π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9850t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+ </a:t>
            </a:r>
            <a:r>
              <a:rPr lang="el-G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φ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1) + </a:t>
            </a:r>
            <a:r>
              <a:rPr lang="tr-TR" sz="1600" dirty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 sin(2</a:t>
            </a:r>
            <a:r>
              <a:rPr lang="el-G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π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10150t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+ </a:t>
            </a:r>
            <a:r>
              <a:rPr lang="el-G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φ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2)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They</a:t>
            </a:r>
            <a:r>
              <a:rPr lang="tr-TR" sz="1600" dirty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can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also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be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rewritten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as: 2A </a:t>
            </a:r>
            <a:r>
              <a:rPr lang="tr-TR" sz="1600" dirty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sin(2</a:t>
            </a:r>
            <a:r>
              <a:rPr lang="el-G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π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10000t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+ 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(</a:t>
            </a:r>
            <a:r>
              <a:rPr lang="el-G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φ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1 + </a:t>
            </a:r>
            <a:r>
              <a:rPr lang="el-G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φ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2)/2) </a:t>
            </a:r>
            <a:r>
              <a:rPr lang="tr-TR" sz="1600" dirty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sin(2</a:t>
            </a:r>
            <a:r>
              <a:rPr lang="el-G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π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150t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+ 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(</a:t>
            </a:r>
            <a:r>
              <a:rPr lang="el-G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φ</a:t>
            </a:r>
            <a:r>
              <a:rPr lang="tr-TR" sz="1600" dirty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1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- </a:t>
            </a:r>
            <a:r>
              <a:rPr lang="el-G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φ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2)/2) </a:t>
            </a:r>
            <a:endParaRPr lang="tr-TR" sz="1600" dirty="0">
              <a:solidFill>
                <a:srgbClr val="002060"/>
              </a:solidFill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1600" dirty="0" smtClean="0">
              <a:solidFill>
                <a:srgbClr val="002060"/>
              </a:solidFill>
              <a:cs typeface="Arial" panose="020B0604020202020204" pitchFamily="34" charset="0"/>
              <a:sym typeface="Wingdings" panose="05000000000000000000" pitchFamily="2" charset="2"/>
            </a:endParaRPr>
          </a:p>
          <a:p>
            <a:endParaRPr lang="tr-TR" sz="1600" dirty="0">
              <a:solidFill>
                <a:srgbClr val="002060"/>
              </a:solidFill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1600" dirty="0" smtClean="0">
              <a:solidFill>
                <a:srgbClr val="002060"/>
              </a:solidFill>
              <a:cs typeface="Arial" panose="020B0604020202020204" pitchFamily="34" charset="0"/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same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harmonic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content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can be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represented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with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multiplication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two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components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which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: 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fsw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and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3xfo.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150 Hz is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therefore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seen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as an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envelope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All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in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all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,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there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is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no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actual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low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order</a:t>
            </a:r>
            <a:r>
              <a:rPr lang="tr-TR" sz="1600" b="1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(300 Hz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etc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.)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harmonic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injection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from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inverter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to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DC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bus</a:t>
            </a:r>
            <a:r>
              <a:rPr lang="tr-TR" sz="1600" dirty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provided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that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the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tr-TR" sz="1600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load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 is </a:t>
            </a:r>
            <a:r>
              <a:rPr lang="tr-TR" sz="1600" b="1" dirty="0" err="1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balanced</a:t>
            </a:r>
            <a:r>
              <a:rPr lang="tr-TR" sz="1600" dirty="0" smtClean="0">
                <a:solidFill>
                  <a:srgbClr val="00206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.</a:t>
            </a:r>
            <a:endParaRPr lang="tr-TR" sz="1600" dirty="0">
              <a:solidFill>
                <a:srgbClr val="002060"/>
              </a:solidFill>
              <a:cs typeface="Arial" panose="020B0604020202020204" pitchFamily="34" charset="0"/>
              <a:sym typeface="Wingdings" panose="05000000000000000000" pitchFamily="2" charset="2"/>
            </a:endParaRPr>
          </a:p>
          <a:p>
            <a:endParaRPr lang="tr-TR" sz="1600" dirty="0" smtClean="0">
              <a:solidFill>
                <a:srgbClr val="002060"/>
              </a:solidFill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179" y="1949309"/>
            <a:ext cx="3309257" cy="65741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903" y="4002470"/>
            <a:ext cx="3528533" cy="2196447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endCxn id="19" idx="1"/>
          </p:cNvCxnSpPr>
          <p:nvPr/>
        </p:nvCxnSpPr>
        <p:spPr>
          <a:xfrm flipV="1">
            <a:off x="3208564" y="3709181"/>
            <a:ext cx="1102358" cy="46003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4310922" y="3555292"/>
            <a:ext cx="37145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1400" dirty="0" err="1" smtClean="0">
                <a:solidFill>
                  <a:srgbClr val="FF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Envelope</a:t>
            </a:r>
            <a:endParaRPr lang="en-US" sz="1400" dirty="0">
              <a:solidFill>
                <a:srgbClr val="FF0000"/>
              </a:solidFill>
              <a:cs typeface="Arial" panose="020B0604020202020204" pitchFamily="34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75600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16385</TotalTime>
  <Words>1378</Words>
  <Application>Microsoft Office PowerPoint</Application>
  <PresentationFormat>On-screen Show (4:3)</PresentationFormat>
  <Paragraphs>301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mesutto</cp:lastModifiedBy>
  <cp:revision>568</cp:revision>
  <dcterms:created xsi:type="dcterms:W3CDTF">2017-10-01T19:36:44Z</dcterms:created>
  <dcterms:modified xsi:type="dcterms:W3CDTF">2019-10-21T15:07:21Z</dcterms:modified>
</cp:coreProperties>
</file>