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8"/>
  </p:notesMasterIdLst>
  <p:sldIdLst>
    <p:sldId id="256" r:id="rId2"/>
    <p:sldId id="266" r:id="rId3"/>
    <p:sldId id="360" r:id="rId4"/>
    <p:sldId id="312" r:id="rId5"/>
    <p:sldId id="368" r:id="rId6"/>
    <p:sldId id="361" r:id="rId7"/>
    <p:sldId id="370" r:id="rId8"/>
    <p:sldId id="371" r:id="rId9"/>
    <p:sldId id="372" r:id="rId10"/>
    <p:sldId id="362" r:id="rId11"/>
    <p:sldId id="373" r:id="rId12"/>
    <p:sldId id="363" r:id="rId13"/>
    <p:sldId id="364" r:id="rId14"/>
    <p:sldId id="365" r:id="rId15"/>
    <p:sldId id="367" r:id="rId16"/>
    <p:sldId id="366" r:id="rId17"/>
    <p:sldId id="374" r:id="rId18"/>
    <p:sldId id="376" r:id="rId19"/>
    <p:sldId id="377" r:id="rId20"/>
    <p:sldId id="378" r:id="rId21"/>
    <p:sldId id="379" r:id="rId22"/>
    <p:sldId id="382" r:id="rId23"/>
    <p:sldId id="381" r:id="rId24"/>
    <p:sldId id="383" r:id="rId25"/>
    <p:sldId id="384" r:id="rId26"/>
    <p:sldId id="380" r:id="rId27"/>
    <p:sldId id="385" r:id="rId28"/>
    <p:sldId id="386" r:id="rId29"/>
    <p:sldId id="388" r:id="rId30"/>
    <p:sldId id="389" r:id="rId31"/>
    <p:sldId id="387" r:id="rId32"/>
    <p:sldId id="390" r:id="rId33"/>
    <p:sldId id="391" r:id="rId34"/>
    <p:sldId id="392" r:id="rId35"/>
    <p:sldId id="375" r:id="rId36"/>
    <p:sldId id="359"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95BB"/>
    <a:srgbClr val="72A2B3"/>
    <a:srgbClr val="878786"/>
    <a:srgbClr val="FBFBF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38" autoAdjust="0"/>
    <p:restoredTop sz="76678" autoAdjust="0"/>
  </p:normalViewPr>
  <p:slideViewPr>
    <p:cSldViewPr snapToGrid="0" snapToObjects="1">
      <p:cViewPr varScale="1">
        <p:scale>
          <a:sx n="79" d="100"/>
          <a:sy n="79" d="100"/>
        </p:scale>
        <p:origin x="81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BB5E0B0-ECA4-4AD9-955D-C242674DFFEA}" type="datetimeFigureOut">
              <a:rPr lang="en-US" smtClean="0"/>
              <a:t>11/2/2019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35DD5C9-B5A2-47F1-BC40-0D7BD2C50D7F}" type="slidenum">
              <a:rPr lang="en-US" smtClean="0"/>
              <a:t>‹#›</a:t>
            </a:fld>
            <a:endParaRPr lang="en-US"/>
          </a:p>
        </p:txBody>
      </p:sp>
    </p:spTree>
    <p:extLst>
      <p:ext uri="{BB962C8B-B14F-4D97-AF65-F5344CB8AC3E}">
        <p14:creationId xmlns:p14="http://schemas.microsoft.com/office/powerpoint/2010/main" val="35493195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35DD5C9-B5A2-47F1-BC40-0D7BD2C50D7F}" type="slidenum">
              <a:rPr lang="en-US" smtClean="0"/>
              <a:t>2</a:t>
            </a:fld>
            <a:endParaRPr lang="en-US"/>
          </a:p>
        </p:txBody>
      </p:sp>
    </p:spTree>
    <p:extLst>
      <p:ext uri="{BB962C8B-B14F-4D97-AF65-F5344CB8AC3E}">
        <p14:creationId xmlns:p14="http://schemas.microsoft.com/office/powerpoint/2010/main" val="23425082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35DD5C9-B5A2-47F1-BC40-0D7BD2C50D7F}" type="slidenum">
              <a:rPr lang="en-US" smtClean="0"/>
              <a:t>11</a:t>
            </a:fld>
            <a:endParaRPr lang="en-US"/>
          </a:p>
        </p:txBody>
      </p:sp>
    </p:spTree>
    <p:extLst>
      <p:ext uri="{BB962C8B-B14F-4D97-AF65-F5344CB8AC3E}">
        <p14:creationId xmlns:p14="http://schemas.microsoft.com/office/powerpoint/2010/main" val="22243252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35DD5C9-B5A2-47F1-BC40-0D7BD2C50D7F}" type="slidenum">
              <a:rPr lang="en-US" smtClean="0"/>
              <a:t>12</a:t>
            </a:fld>
            <a:endParaRPr lang="en-US"/>
          </a:p>
        </p:txBody>
      </p:sp>
    </p:spTree>
    <p:extLst>
      <p:ext uri="{BB962C8B-B14F-4D97-AF65-F5344CB8AC3E}">
        <p14:creationId xmlns:p14="http://schemas.microsoft.com/office/powerpoint/2010/main" val="17024833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35DD5C9-B5A2-47F1-BC40-0D7BD2C50D7F}" type="slidenum">
              <a:rPr lang="en-US" smtClean="0"/>
              <a:t>13</a:t>
            </a:fld>
            <a:endParaRPr lang="en-US"/>
          </a:p>
        </p:txBody>
      </p:sp>
    </p:spTree>
    <p:extLst>
      <p:ext uri="{BB962C8B-B14F-4D97-AF65-F5344CB8AC3E}">
        <p14:creationId xmlns:p14="http://schemas.microsoft.com/office/powerpoint/2010/main" val="26982652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35DD5C9-B5A2-47F1-BC40-0D7BD2C50D7F}" type="slidenum">
              <a:rPr lang="en-US" smtClean="0"/>
              <a:t>14</a:t>
            </a:fld>
            <a:endParaRPr lang="en-US"/>
          </a:p>
        </p:txBody>
      </p:sp>
    </p:spTree>
    <p:extLst>
      <p:ext uri="{BB962C8B-B14F-4D97-AF65-F5344CB8AC3E}">
        <p14:creationId xmlns:p14="http://schemas.microsoft.com/office/powerpoint/2010/main" val="40165066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35DD5C9-B5A2-47F1-BC40-0D7BD2C50D7F}" type="slidenum">
              <a:rPr lang="en-US" smtClean="0"/>
              <a:t>15</a:t>
            </a:fld>
            <a:endParaRPr lang="en-US"/>
          </a:p>
        </p:txBody>
      </p:sp>
    </p:spTree>
    <p:extLst>
      <p:ext uri="{BB962C8B-B14F-4D97-AF65-F5344CB8AC3E}">
        <p14:creationId xmlns:p14="http://schemas.microsoft.com/office/powerpoint/2010/main" val="32142045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35DD5C9-B5A2-47F1-BC40-0D7BD2C50D7F}" type="slidenum">
              <a:rPr lang="en-US" smtClean="0"/>
              <a:t>16</a:t>
            </a:fld>
            <a:endParaRPr lang="en-US"/>
          </a:p>
        </p:txBody>
      </p:sp>
    </p:spTree>
    <p:extLst>
      <p:ext uri="{BB962C8B-B14F-4D97-AF65-F5344CB8AC3E}">
        <p14:creationId xmlns:p14="http://schemas.microsoft.com/office/powerpoint/2010/main" val="1788224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35DD5C9-B5A2-47F1-BC40-0D7BD2C50D7F}" type="slidenum">
              <a:rPr lang="en-US" smtClean="0"/>
              <a:t>17</a:t>
            </a:fld>
            <a:endParaRPr lang="en-US"/>
          </a:p>
        </p:txBody>
      </p:sp>
    </p:spTree>
    <p:extLst>
      <p:ext uri="{BB962C8B-B14F-4D97-AF65-F5344CB8AC3E}">
        <p14:creationId xmlns:p14="http://schemas.microsoft.com/office/powerpoint/2010/main" val="41409760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35DD5C9-B5A2-47F1-BC40-0D7BD2C50D7F}" type="slidenum">
              <a:rPr lang="en-US" smtClean="0"/>
              <a:t>18</a:t>
            </a:fld>
            <a:endParaRPr lang="en-US"/>
          </a:p>
        </p:txBody>
      </p:sp>
    </p:spTree>
    <p:extLst>
      <p:ext uri="{BB962C8B-B14F-4D97-AF65-F5344CB8AC3E}">
        <p14:creationId xmlns:p14="http://schemas.microsoft.com/office/powerpoint/2010/main" val="4808616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35DD5C9-B5A2-47F1-BC40-0D7BD2C50D7F}" type="slidenum">
              <a:rPr lang="en-US" smtClean="0"/>
              <a:t>19</a:t>
            </a:fld>
            <a:endParaRPr lang="en-US"/>
          </a:p>
        </p:txBody>
      </p:sp>
    </p:spTree>
    <p:extLst>
      <p:ext uri="{BB962C8B-B14F-4D97-AF65-F5344CB8AC3E}">
        <p14:creationId xmlns:p14="http://schemas.microsoft.com/office/powerpoint/2010/main" val="223659315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35DD5C9-B5A2-47F1-BC40-0D7BD2C50D7F}" type="slidenum">
              <a:rPr lang="en-US" smtClean="0"/>
              <a:t>20</a:t>
            </a:fld>
            <a:endParaRPr lang="en-US"/>
          </a:p>
        </p:txBody>
      </p:sp>
    </p:spTree>
    <p:extLst>
      <p:ext uri="{BB962C8B-B14F-4D97-AF65-F5344CB8AC3E}">
        <p14:creationId xmlns:p14="http://schemas.microsoft.com/office/powerpoint/2010/main" val="38139377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35DD5C9-B5A2-47F1-BC40-0D7BD2C50D7F}" type="slidenum">
              <a:rPr lang="en-US" smtClean="0"/>
              <a:t>3</a:t>
            </a:fld>
            <a:endParaRPr lang="en-US"/>
          </a:p>
        </p:txBody>
      </p:sp>
    </p:spTree>
    <p:extLst>
      <p:ext uri="{BB962C8B-B14F-4D97-AF65-F5344CB8AC3E}">
        <p14:creationId xmlns:p14="http://schemas.microsoft.com/office/powerpoint/2010/main" val="276418944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35DD5C9-B5A2-47F1-BC40-0D7BD2C50D7F}" type="slidenum">
              <a:rPr lang="en-US" smtClean="0"/>
              <a:t>21</a:t>
            </a:fld>
            <a:endParaRPr lang="en-US"/>
          </a:p>
        </p:txBody>
      </p:sp>
    </p:spTree>
    <p:extLst>
      <p:ext uri="{BB962C8B-B14F-4D97-AF65-F5344CB8AC3E}">
        <p14:creationId xmlns:p14="http://schemas.microsoft.com/office/powerpoint/2010/main" val="376739867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35DD5C9-B5A2-47F1-BC40-0D7BD2C50D7F}" type="slidenum">
              <a:rPr lang="en-US" smtClean="0"/>
              <a:t>22</a:t>
            </a:fld>
            <a:endParaRPr lang="en-US"/>
          </a:p>
        </p:txBody>
      </p:sp>
    </p:spTree>
    <p:extLst>
      <p:ext uri="{BB962C8B-B14F-4D97-AF65-F5344CB8AC3E}">
        <p14:creationId xmlns:p14="http://schemas.microsoft.com/office/powerpoint/2010/main" val="16145097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35DD5C9-B5A2-47F1-BC40-0D7BD2C50D7F}" type="slidenum">
              <a:rPr lang="en-US" smtClean="0"/>
              <a:t>23</a:t>
            </a:fld>
            <a:endParaRPr lang="en-US"/>
          </a:p>
        </p:txBody>
      </p:sp>
    </p:spTree>
    <p:extLst>
      <p:ext uri="{BB962C8B-B14F-4D97-AF65-F5344CB8AC3E}">
        <p14:creationId xmlns:p14="http://schemas.microsoft.com/office/powerpoint/2010/main" val="184306582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35DD5C9-B5A2-47F1-BC40-0D7BD2C50D7F}" type="slidenum">
              <a:rPr lang="en-US" smtClean="0"/>
              <a:t>24</a:t>
            </a:fld>
            <a:endParaRPr lang="en-US"/>
          </a:p>
        </p:txBody>
      </p:sp>
    </p:spTree>
    <p:extLst>
      <p:ext uri="{BB962C8B-B14F-4D97-AF65-F5344CB8AC3E}">
        <p14:creationId xmlns:p14="http://schemas.microsoft.com/office/powerpoint/2010/main" val="385951166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35DD5C9-B5A2-47F1-BC40-0D7BD2C50D7F}" type="slidenum">
              <a:rPr lang="en-US" smtClean="0"/>
              <a:t>25</a:t>
            </a:fld>
            <a:endParaRPr lang="en-US"/>
          </a:p>
        </p:txBody>
      </p:sp>
    </p:spTree>
    <p:extLst>
      <p:ext uri="{BB962C8B-B14F-4D97-AF65-F5344CB8AC3E}">
        <p14:creationId xmlns:p14="http://schemas.microsoft.com/office/powerpoint/2010/main" val="5657550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35DD5C9-B5A2-47F1-BC40-0D7BD2C50D7F}" type="slidenum">
              <a:rPr lang="en-US" smtClean="0"/>
              <a:t>26</a:t>
            </a:fld>
            <a:endParaRPr lang="en-US"/>
          </a:p>
        </p:txBody>
      </p:sp>
    </p:spTree>
    <p:extLst>
      <p:ext uri="{BB962C8B-B14F-4D97-AF65-F5344CB8AC3E}">
        <p14:creationId xmlns:p14="http://schemas.microsoft.com/office/powerpoint/2010/main" val="208500782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35DD5C9-B5A2-47F1-BC40-0D7BD2C50D7F}" type="slidenum">
              <a:rPr lang="en-US" smtClean="0"/>
              <a:t>27</a:t>
            </a:fld>
            <a:endParaRPr lang="en-US"/>
          </a:p>
        </p:txBody>
      </p:sp>
    </p:spTree>
    <p:extLst>
      <p:ext uri="{BB962C8B-B14F-4D97-AF65-F5344CB8AC3E}">
        <p14:creationId xmlns:p14="http://schemas.microsoft.com/office/powerpoint/2010/main" val="70580124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35DD5C9-B5A2-47F1-BC40-0D7BD2C50D7F}" type="slidenum">
              <a:rPr lang="en-US" smtClean="0"/>
              <a:t>28</a:t>
            </a:fld>
            <a:endParaRPr lang="en-US"/>
          </a:p>
        </p:txBody>
      </p:sp>
    </p:spTree>
    <p:extLst>
      <p:ext uri="{BB962C8B-B14F-4D97-AF65-F5344CB8AC3E}">
        <p14:creationId xmlns:p14="http://schemas.microsoft.com/office/powerpoint/2010/main" val="48738846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35DD5C9-B5A2-47F1-BC40-0D7BD2C50D7F}" type="slidenum">
              <a:rPr lang="en-US" smtClean="0"/>
              <a:t>29</a:t>
            </a:fld>
            <a:endParaRPr lang="en-US"/>
          </a:p>
        </p:txBody>
      </p:sp>
    </p:spTree>
    <p:extLst>
      <p:ext uri="{BB962C8B-B14F-4D97-AF65-F5344CB8AC3E}">
        <p14:creationId xmlns:p14="http://schemas.microsoft.com/office/powerpoint/2010/main" val="233689647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35DD5C9-B5A2-47F1-BC40-0D7BD2C50D7F}" type="slidenum">
              <a:rPr lang="en-US" smtClean="0"/>
              <a:t>30</a:t>
            </a:fld>
            <a:endParaRPr lang="en-US"/>
          </a:p>
        </p:txBody>
      </p:sp>
    </p:spTree>
    <p:extLst>
      <p:ext uri="{BB962C8B-B14F-4D97-AF65-F5344CB8AC3E}">
        <p14:creationId xmlns:p14="http://schemas.microsoft.com/office/powerpoint/2010/main" val="20637309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35DD5C9-B5A2-47F1-BC40-0D7BD2C50D7F}" type="slidenum">
              <a:rPr lang="en-US" smtClean="0"/>
              <a:t>4</a:t>
            </a:fld>
            <a:endParaRPr lang="en-US"/>
          </a:p>
        </p:txBody>
      </p:sp>
    </p:spTree>
    <p:extLst>
      <p:ext uri="{BB962C8B-B14F-4D97-AF65-F5344CB8AC3E}">
        <p14:creationId xmlns:p14="http://schemas.microsoft.com/office/powerpoint/2010/main" val="79292582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35DD5C9-B5A2-47F1-BC40-0D7BD2C50D7F}" type="slidenum">
              <a:rPr lang="en-US" smtClean="0"/>
              <a:t>31</a:t>
            </a:fld>
            <a:endParaRPr lang="en-US"/>
          </a:p>
        </p:txBody>
      </p:sp>
    </p:spTree>
    <p:extLst>
      <p:ext uri="{BB962C8B-B14F-4D97-AF65-F5344CB8AC3E}">
        <p14:creationId xmlns:p14="http://schemas.microsoft.com/office/powerpoint/2010/main" val="70106322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35DD5C9-B5A2-47F1-BC40-0D7BD2C50D7F}" type="slidenum">
              <a:rPr lang="en-US" smtClean="0"/>
              <a:t>32</a:t>
            </a:fld>
            <a:endParaRPr lang="en-US"/>
          </a:p>
        </p:txBody>
      </p:sp>
    </p:spTree>
    <p:extLst>
      <p:ext uri="{BB962C8B-B14F-4D97-AF65-F5344CB8AC3E}">
        <p14:creationId xmlns:p14="http://schemas.microsoft.com/office/powerpoint/2010/main" val="335093220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35DD5C9-B5A2-47F1-BC40-0D7BD2C50D7F}" type="slidenum">
              <a:rPr lang="en-US" smtClean="0"/>
              <a:t>33</a:t>
            </a:fld>
            <a:endParaRPr lang="en-US"/>
          </a:p>
        </p:txBody>
      </p:sp>
    </p:spTree>
    <p:extLst>
      <p:ext uri="{BB962C8B-B14F-4D97-AF65-F5344CB8AC3E}">
        <p14:creationId xmlns:p14="http://schemas.microsoft.com/office/powerpoint/2010/main" val="116321047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35DD5C9-B5A2-47F1-BC40-0D7BD2C50D7F}" type="slidenum">
              <a:rPr lang="en-US" smtClean="0"/>
              <a:t>34</a:t>
            </a:fld>
            <a:endParaRPr lang="en-US"/>
          </a:p>
        </p:txBody>
      </p:sp>
    </p:spTree>
    <p:extLst>
      <p:ext uri="{BB962C8B-B14F-4D97-AF65-F5344CB8AC3E}">
        <p14:creationId xmlns:p14="http://schemas.microsoft.com/office/powerpoint/2010/main" val="389501355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35DD5C9-B5A2-47F1-BC40-0D7BD2C50D7F}" type="slidenum">
              <a:rPr lang="en-US" smtClean="0"/>
              <a:t>35</a:t>
            </a:fld>
            <a:endParaRPr lang="en-US"/>
          </a:p>
        </p:txBody>
      </p:sp>
    </p:spTree>
    <p:extLst>
      <p:ext uri="{BB962C8B-B14F-4D97-AF65-F5344CB8AC3E}">
        <p14:creationId xmlns:p14="http://schemas.microsoft.com/office/powerpoint/2010/main" val="253657786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35DD5C9-B5A2-47F1-BC40-0D7BD2C50D7F}" type="slidenum">
              <a:rPr lang="en-US" smtClean="0"/>
              <a:t>36</a:t>
            </a:fld>
            <a:endParaRPr lang="en-US"/>
          </a:p>
        </p:txBody>
      </p:sp>
    </p:spTree>
    <p:extLst>
      <p:ext uri="{BB962C8B-B14F-4D97-AF65-F5344CB8AC3E}">
        <p14:creationId xmlns:p14="http://schemas.microsoft.com/office/powerpoint/2010/main" val="13493760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35DD5C9-B5A2-47F1-BC40-0D7BD2C50D7F}" type="slidenum">
              <a:rPr lang="en-US" smtClean="0"/>
              <a:t>5</a:t>
            </a:fld>
            <a:endParaRPr lang="en-US"/>
          </a:p>
        </p:txBody>
      </p:sp>
    </p:spTree>
    <p:extLst>
      <p:ext uri="{BB962C8B-B14F-4D97-AF65-F5344CB8AC3E}">
        <p14:creationId xmlns:p14="http://schemas.microsoft.com/office/powerpoint/2010/main" val="3718491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35DD5C9-B5A2-47F1-BC40-0D7BD2C50D7F}" type="slidenum">
              <a:rPr lang="en-US" smtClean="0"/>
              <a:t>6</a:t>
            </a:fld>
            <a:endParaRPr lang="en-US"/>
          </a:p>
        </p:txBody>
      </p:sp>
    </p:spTree>
    <p:extLst>
      <p:ext uri="{BB962C8B-B14F-4D97-AF65-F5344CB8AC3E}">
        <p14:creationId xmlns:p14="http://schemas.microsoft.com/office/powerpoint/2010/main" val="25787281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35DD5C9-B5A2-47F1-BC40-0D7BD2C50D7F}" type="slidenum">
              <a:rPr lang="en-US" smtClean="0"/>
              <a:t>7</a:t>
            </a:fld>
            <a:endParaRPr lang="en-US"/>
          </a:p>
        </p:txBody>
      </p:sp>
    </p:spTree>
    <p:extLst>
      <p:ext uri="{BB962C8B-B14F-4D97-AF65-F5344CB8AC3E}">
        <p14:creationId xmlns:p14="http://schemas.microsoft.com/office/powerpoint/2010/main" val="23055979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35DD5C9-B5A2-47F1-BC40-0D7BD2C50D7F}" type="slidenum">
              <a:rPr lang="en-US" smtClean="0"/>
              <a:t>8</a:t>
            </a:fld>
            <a:endParaRPr lang="en-US"/>
          </a:p>
        </p:txBody>
      </p:sp>
    </p:spTree>
    <p:extLst>
      <p:ext uri="{BB962C8B-B14F-4D97-AF65-F5344CB8AC3E}">
        <p14:creationId xmlns:p14="http://schemas.microsoft.com/office/powerpoint/2010/main" val="21766892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35DD5C9-B5A2-47F1-BC40-0D7BD2C50D7F}" type="slidenum">
              <a:rPr lang="en-US" smtClean="0"/>
              <a:t>9</a:t>
            </a:fld>
            <a:endParaRPr lang="en-US"/>
          </a:p>
        </p:txBody>
      </p:sp>
    </p:spTree>
    <p:extLst>
      <p:ext uri="{BB962C8B-B14F-4D97-AF65-F5344CB8AC3E}">
        <p14:creationId xmlns:p14="http://schemas.microsoft.com/office/powerpoint/2010/main" val="33786993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35DD5C9-B5A2-47F1-BC40-0D7BD2C50D7F}" type="slidenum">
              <a:rPr lang="en-US" smtClean="0"/>
              <a:t>10</a:t>
            </a:fld>
            <a:endParaRPr lang="en-US"/>
          </a:p>
        </p:txBody>
      </p:sp>
    </p:spTree>
    <p:extLst>
      <p:ext uri="{BB962C8B-B14F-4D97-AF65-F5344CB8AC3E}">
        <p14:creationId xmlns:p14="http://schemas.microsoft.com/office/powerpoint/2010/main" val="755035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C5856A2-34A9-1A42-B494-55A3DF12C1BD}" type="datetimeFigureOut">
              <a:rPr lang="en-US" smtClean="0"/>
              <a:t>11/2/2019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2C5876-DC07-C348-A093-13BCE93C445E}" type="slidenum">
              <a:rPr lang="en-US" smtClean="0"/>
              <a:t>‹#›</a:t>
            </a:fld>
            <a:endParaRPr lang="en-US"/>
          </a:p>
        </p:txBody>
      </p:sp>
    </p:spTree>
    <p:extLst>
      <p:ext uri="{BB962C8B-B14F-4D97-AF65-F5344CB8AC3E}">
        <p14:creationId xmlns:p14="http://schemas.microsoft.com/office/powerpoint/2010/main" val="259479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C5856A2-34A9-1A42-B494-55A3DF12C1BD}" type="datetimeFigureOut">
              <a:rPr lang="en-US" smtClean="0"/>
              <a:t>11/2/2019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2C5876-DC07-C348-A093-13BCE93C445E}" type="slidenum">
              <a:rPr lang="en-US" smtClean="0"/>
              <a:t>‹#›</a:t>
            </a:fld>
            <a:endParaRPr lang="en-US"/>
          </a:p>
        </p:txBody>
      </p:sp>
    </p:spTree>
    <p:extLst>
      <p:ext uri="{BB962C8B-B14F-4D97-AF65-F5344CB8AC3E}">
        <p14:creationId xmlns:p14="http://schemas.microsoft.com/office/powerpoint/2010/main" val="34535505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C5856A2-34A9-1A42-B494-55A3DF12C1BD}" type="datetimeFigureOut">
              <a:rPr lang="en-US" smtClean="0"/>
              <a:t>11/2/2019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2C5876-DC07-C348-A093-13BCE93C445E}" type="slidenum">
              <a:rPr lang="en-US" smtClean="0"/>
              <a:t>‹#›</a:t>
            </a:fld>
            <a:endParaRPr lang="en-US"/>
          </a:p>
        </p:txBody>
      </p:sp>
    </p:spTree>
    <p:extLst>
      <p:ext uri="{BB962C8B-B14F-4D97-AF65-F5344CB8AC3E}">
        <p14:creationId xmlns:p14="http://schemas.microsoft.com/office/powerpoint/2010/main" val="42297778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C5856A2-34A9-1A42-B494-55A3DF12C1BD}" type="datetimeFigureOut">
              <a:rPr lang="en-US" smtClean="0"/>
              <a:t>11/2/2019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2C5876-DC07-C348-A093-13BCE93C445E}" type="slidenum">
              <a:rPr lang="en-US" smtClean="0"/>
              <a:t>‹#›</a:t>
            </a:fld>
            <a:endParaRPr lang="en-US"/>
          </a:p>
        </p:txBody>
      </p:sp>
    </p:spTree>
    <p:extLst>
      <p:ext uri="{BB962C8B-B14F-4D97-AF65-F5344CB8AC3E}">
        <p14:creationId xmlns:p14="http://schemas.microsoft.com/office/powerpoint/2010/main" val="18163205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C5856A2-34A9-1A42-B494-55A3DF12C1BD}" type="datetimeFigureOut">
              <a:rPr lang="en-US" smtClean="0"/>
              <a:t>11/2/2019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2C5876-DC07-C348-A093-13BCE93C445E}" type="slidenum">
              <a:rPr lang="en-US" smtClean="0"/>
              <a:t>‹#›</a:t>
            </a:fld>
            <a:endParaRPr lang="en-US"/>
          </a:p>
        </p:txBody>
      </p:sp>
    </p:spTree>
    <p:extLst>
      <p:ext uri="{BB962C8B-B14F-4D97-AF65-F5344CB8AC3E}">
        <p14:creationId xmlns:p14="http://schemas.microsoft.com/office/powerpoint/2010/main" val="12679120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C5856A2-34A9-1A42-B494-55A3DF12C1BD}" type="datetimeFigureOut">
              <a:rPr lang="en-US" smtClean="0"/>
              <a:t>11/2/2019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2C5876-DC07-C348-A093-13BCE93C445E}" type="slidenum">
              <a:rPr lang="en-US" smtClean="0"/>
              <a:t>‹#›</a:t>
            </a:fld>
            <a:endParaRPr lang="en-US"/>
          </a:p>
        </p:txBody>
      </p:sp>
    </p:spTree>
    <p:extLst>
      <p:ext uri="{BB962C8B-B14F-4D97-AF65-F5344CB8AC3E}">
        <p14:creationId xmlns:p14="http://schemas.microsoft.com/office/powerpoint/2010/main" val="38414592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C5856A2-34A9-1A42-B494-55A3DF12C1BD}" type="datetimeFigureOut">
              <a:rPr lang="en-US" smtClean="0"/>
              <a:t>11/2/2019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C2C5876-DC07-C348-A093-13BCE93C445E}" type="slidenum">
              <a:rPr lang="en-US" smtClean="0"/>
              <a:t>‹#›</a:t>
            </a:fld>
            <a:endParaRPr lang="en-US"/>
          </a:p>
        </p:txBody>
      </p:sp>
    </p:spTree>
    <p:extLst>
      <p:ext uri="{BB962C8B-B14F-4D97-AF65-F5344CB8AC3E}">
        <p14:creationId xmlns:p14="http://schemas.microsoft.com/office/powerpoint/2010/main" val="34104134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C5856A2-34A9-1A42-B494-55A3DF12C1BD}" type="datetimeFigureOut">
              <a:rPr lang="en-US" smtClean="0"/>
              <a:t>11/2/2019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C2C5876-DC07-C348-A093-13BCE93C445E}" type="slidenum">
              <a:rPr lang="en-US" smtClean="0"/>
              <a:t>‹#›</a:t>
            </a:fld>
            <a:endParaRPr lang="en-US"/>
          </a:p>
        </p:txBody>
      </p:sp>
    </p:spTree>
    <p:extLst>
      <p:ext uri="{BB962C8B-B14F-4D97-AF65-F5344CB8AC3E}">
        <p14:creationId xmlns:p14="http://schemas.microsoft.com/office/powerpoint/2010/main" val="22897582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C5856A2-34A9-1A42-B494-55A3DF12C1BD}" type="datetimeFigureOut">
              <a:rPr lang="en-US" smtClean="0"/>
              <a:t>11/2/2019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C2C5876-DC07-C348-A093-13BCE93C445E}" type="slidenum">
              <a:rPr lang="en-US" smtClean="0"/>
              <a:t>‹#›</a:t>
            </a:fld>
            <a:endParaRPr lang="en-US"/>
          </a:p>
        </p:txBody>
      </p:sp>
    </p:spTree>
    <p:extLst>
      <p:ext uri="{BB962C8B-B14F-4D97-AF65-F5344CB8AC3E}">
        <p14:creationId xmlns:p14="http://schemas.microsoft.com/office/powerpoint/2010/main" val="31226654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C5856A2-34A9-1A42-B494-55A3DF12C1BD}" type="datetimeFigureOut">
              <a:rPr lang="en-US" smtClean="0"/>
              <a:t>11/2/2019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2C5876-DC07-C348-A093-13BCE93C445E}" type="slidenum">
              <a:rPr lang="en-US" smtClean="0"/>
              <a:t>‹#›</a:t>
            </a:fld>
            <a:endParaRPr lang="en-US"/>
          </a:p>
        </p:txBody>
      </p:sp>
    </p:spTree>
    <p:extLst>
      <p:ext uri="{BB962C8B-B14F-4D97-AF65-F5344CB8AC3E}">
        <p14:creationId xmlns:p14="http://schemas.microsoft.com/office/powerpoint/2010/main" val="32578447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C5856A2-34A9-1A42-B494-55A3DF12C1BD}" type="datetimeFigureOut">
              <a:rPr lang="en-US" smtClean="0"/>
              <a:t>11/2/2019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2C5876-DC07-C348-A093-13BCE93C445E}" type="slidenum">
              <a:rPr lang="en-US" smtClean="0"/>
              <a:t>‹#›</a:t>
            </a:fld>
            <a:endParaRPr lang="en-US"/>
          </a:p>
        </p:txBody>
      </p:sp>
    </p:spTree>
    <p:extLst>
      <p:ext uri="{BB962C8B-B14F-4D97-AF65-F5344CB8AC3E}">
        <p14:creationId xmlns:p14="http://schemas.microsoft.com/office/powerpoint/2010/main" val="35189665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5856A2-34A9-1A42-B494-55A3DF12C1BD}" type="datetimeFigureOut">
              <a:rPr lang="en-US" smtClean="0"/>
              <a:t>11/2/2019</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2C5876-DC07-C348-A093-13BCE93C445E}" type="slidenum">
              <a:rPr lang="en-US" smtClean="0"/>
              <a:t>‹#›</a:t>
            </a:fld>
            <a:endParaRPr lang="en-US"/>
          </a:p>
        </p:txBody>
      </p:sp>
    </p:spTree>
    <p:extLst>
      <p:ext uri="{BB962C8B-B14F-4D97-AF65-F5344CB8AC3E}">
        <p14:creationId xmlns:p14="http://schemas.microsoft.com/office/powerpoint/2010/main" val="82793819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mugur@earsis.com"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jpg"/></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15.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1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1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29.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37.png"/><Relationship Id="rId4" Type="http://schemas.openxmlformats.org/officeDocument/2006/relationships/image" Target="../media/image36.png"/></Relationships>
</file>

<file path=ppt/slides/_rels/slide21.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13.gif"/><Relationship Id="rId4" Type="http://schemas.openxmlformats.org/officeDocument/2006/relationships/image" Target="../media/image39.png"/></Relationships>
</file>

<file path=ppt/slides/_rels/slide2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42.png"/><Relationship Id="rId4" Type="http://schemas.openxmlformats.org/officeDocument/2006/relationships/image" Target="../media/image41.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26.xml.rels><?xml version="1.0" encoding="UTF-8" standalone="yes"?>
<Relationships xmlns="http://schemas.openxmlformats.org/package/2006/relationships"><Relationship Id="rId3" Type="http://schemas.openxmlformats.org/officeDocument/2006/relationships/image" Target="../media/image45.emf"/><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48.emf"/><Relationship Id="rId5" Type="http://schemas.openxmlformats.org/officeDocument/2006/relationships/image" Target="../media/image47.emf"/><Relationship Id="rId4" Type="http://schemas.openxmlformats.org/officeDocument/2006/relationships/image" Target="../media/image46.emf"/></Relationships>
</file>

<file path=ppt/slides/_rels/slide27.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51.png"/></Relationships>
</file>

<file path=ppt/slides/_rels/slide29.xml.rels><?xml version="1.0" encoding="UTF-8" standalone="yes"?>
<Relationships xmlns="http://schemas.openxmlformats.org/package/2006/relationships"><Relationship Id="rId3" Type="http://schemas.openxmlformats.org/officeDocument/2006/relationships/image" Target="../media/image52.emf"/><Relationship Id="rId2" Type="http://schemas.openxmlformats.org/officeDocument/2006/relationships/notesSlide" Target="../notesSlides/notesSlide28.xml"/><Relationship Id="rId1" Type="http://schemas.openxmlformats.org/officeDocument/2006/relationships/slideLayout" Target="../slideLayouts/slideLayout2.xml"/><Relationship Id="rId5" Type="http://schemas.openxmlformats.org/officeDocument/2006/relationships/image" Target="../media/image54.emf"/><Relationship Id="rId4" Type="http://schemas.openxmlformats.org/officeDocument/2006/relationships/image" Target="../media/image53.emf"/></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hyperlink" Target="mailto:mugur@earsis.com"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3.gif"/><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Users\ugurm\Desktop\gitthub\IMMD\GRW2017\Metu5.png"/>
          <p:cNvPicPr/>
          <p:nvPr/>
        </p:nvPicPr>
        <p:blipFill rotWithShape="1">
          <a:blip r:embed="rId2" cstate="print">
            <a:extLst>
              <a:ext uri="{28A0092B-C50C-407E-A947-70E740481C1C}">
                <a14:useLocalDpi xmlns:a14="http://schemas.microsoft.com/office/drawing/2010/main" val="0"/>
              </a:ext>
            </a:extLst>
          </a:blip>
          <a:srcRect l="14652" t="39667" r="15041" b="41051"/>
          <a:stretch/>
        </p:blipFill>
        <p:spPr bwMode="auto">
          <a:xfrm>
            <a:off x="2869299" y="5828278"/>
            <a:ext cx="3427172" cy="760096"/>
          </a:xfrm>
          <a:prstGeom prst="rect">
            <a:avLst/>
          </a:prstGeom>
          <a:noFill/>
          <a:ln>
            <a:noFill/>
          </a:ln>
          <a:extLst>
            <a:ext uri="{53640926-AAD7-44D8-BBD7-CCE9431645EC}">
              <a14:shadowObscured xmlns:a14="http://schemas.microsoft.com/office/drawing/2010/main"/>
            </a:ext>
          </a:extLst>
        </p:spPr>
      </p:pic>
      <p:sp>
        <p:nvSpPr>
          <p:cNvPr id="7" name="Rectangle 6"/>
          <p:cNvSpPr/>
          <p:nvPr/>
        </p:nvSpPr>
        <p:spPr>
          <a:xfrm>
            <a:off x="0" y="796463"/>
            <a:ext cx="9144000" cy="1938992"/>
          </a:xfrm>
          <a:prstGeom prst="rect">
            <a:avLst/>
          </a:prstGeom>
        </p:spPr>
        <p:txBody>
          <a:bodyPr wrap="square">
            <a:spAutoFit/>
          </a:bodyPr>
          <a:lstStyle/>
          <a:p>
            <a:pPr algn="ctr"/>
            <a:r>
              <a:rPr lang="tr-TR" sz="4000" b="1" dirty="0" smtClean="0">
                <a:solidFill>
                  <a:schemeClr val="accent1">
                    <a:lumMod val="50000"/>
                  </a:schemeClr>
                </a:solidFill>
                <a:cs typeface="Arial" panose="020B0604020202020204" pitchFamily="34" charset="0"/>
              </a:rPr>
              <a:t>Complete </a:t>
            </a:r>
            <a:r>
              <a:rPr lang="tr-TR" sz="4000" b="1" dirty="0" err="1" smtClean="0">
                <a:solidFill>
                  <a:schemeClr val="accent1">
                    <a:lumMod val="50000"/>
                  </a:schemeClr>
                </a:solidFill>
                <a:cs typeface="Arial" panose="020B0604020202020204" pitchFamily="34" charset="0"/>
              </a:rPr>
              <a:t>System</a:t>
            </a:r>
            <a:r>
              <a:rPr lang="tr-TR" sz="4000" b="1" dirty="0" smtClean="0">
                <a:solidFill>
                  <a:schemeClr val="accent1">
                    <a:lumMod val="50000"/>
                  </a:schemeClr>
                </a:solidFill>
                <a:cs typeface="Arial" panose="020B0604020202020204" pitchFamily="34" charset="0"/>
              </a:rPr>
              <a:t> </a:t>
            </a:r>
            <a:r>
              <a:rPr lang="tr-TR" sz="4000" b="1" dirty="0" err="1" smtClean="0">
                <a:solidFill>
                  <a:schemeClr val="accent1">
                    <a:lumMod val="50000"/>
                  </a:schemeClr>
                </a:solidFill>
                <a:cs typeface="Arial" panose="020B0604020202020204" pitchFamily="34" charset="0"/>
              </a:rPr>
              <a:t>Modeling</a:t>
            </a:r>
            <a:endParaRPr lang="tr-TR" sz="4000" b="1" dirty="0">
              <a:solidFill>
                <a:schemeClr val="accent1">
                  <a:lumMod val="50000"/>
                </a:schemeClr>
              </a:solidFill>
              <a:cs typeface="Arial" panose="020B0604020202020204" pitchFamily="34" charset="0"/>
            </a:endParaRPr>
          </a:p>
          <a:p>
            <a:pPr algn="ctr"/>
            <a:r>
              <a:rPr lang="tr-TR" sz="4000" b="1" dirty="0" err="1">
                <a:solidFill>
                  <a:schemeClr val="accent1">
                    <a:lumMod val="50000"/>
                  </a:schemeClr>
                </a:solidFill>
                <a:cs typeface="Arial" panose="020B0604020202020204" pitchFamily="34" charset="0"/>
              </a:rPr>
              <a:t>f</a:t>
            </a:r>
            <a:r>
              <a:rPr lang="tr-TR" sz="4000" b="1" dirty="0" err="1" smtClean="0">
                <a:solidFill>
                  <a:schemeClr val="accent1">
                    <a:lumMod val="50000"/>
                  </a:schemeClr>
                </a:solidFill>
                <a:cs typeface="Arial" panose="020B0604020202020204" pitchFamily="34" charset="0"/>
              </a:rPr>
              <a:t>or</a:t>
            </a:r>
            <a:endParaRPr lang="tr-TR" sz="4000" b="1" dirty="0" smtClean="0">
              <a:solidFill>
                <a:schemeClr val="accent1">
                  <a:lumMod val="50000"/>
                </a:schemeClr>
              </a:solidFill>
              <a:cs typeface="Arial" panose="020B0604020202020204" pitchFamily="34" charset="0"/>
            </a:endParaRPr>
          </a:p>
          <a:p>
            <a:pPr algn="ctr"/>
            <a:r>
              <a:rPr lang="tr-TR" sz="4000" b="1" dirty="0" smtClean="0">
                <a:solidFill>
                  <a:schemeClr val="accent1">
                    <a:lumMod val="50000"/>
                  </a:schemeClr>
                </a:solidFill>
                <a:cs typeface="Arial" panose="020B0604020202020204" pitchFamily="34" charset="0"/>
              </a:rPr>
              <a:t>Integrated Modular Motor Drive</a:t>
            </a:r>
            <a:endParaRPr lang="en-US" sz="4000" b="1" dirty="0">
              <a:solidFill>
                <a:schemeClr val="accent1">
                  <a:lumMod val="50000"/>
                </a:schemeClr>
              </a:solidFill>
              <a:cs typeface="Arial" panose="020B0604020202020204" pitchFamily="34" charset="0"/>
            </a:endParaRPr>
          </a:p>
        </p:txBody>
      </p:sp>
      <p:sp>
        <p:nvSpPr>
          <p:cNvPr id="8" name="Rectangle 7"/>
          <p:cNvSpPr/>
          <p:nvPr/>
        </p:nvSpPr>
        <p:spPr>
          <a:xfrm>
            <a:off x="478971" y="3726873"/>
            <a:ext cx="8207829" cy="1631216"/>
          </a:xfrm>
          <a:prstGeom prst="rect">
            <a:avLst/>
          </a:prstGeom>
        </p:spPr>
        <p:txBody>
          <a:bodyPr wrap="square">
            <a:spAutoFit/>
          </a:bodyPr>
          <a:lstStyle/>
          <a:p>
            <a:pPr algn="ctr"/>
            <a:r>
              <a:rPr lang="tr-TR" sz="3400" b="1" dirty="0" smtClean="0">
                <a:solidFill>
                  <a:schemeClr val="tx1">
                    <a:lumMod val="85000"/>
                    <a:lumOff val="15000"/>
                  </a:schemeClr>
                </a:solidFill>
                <a:cs typeface="Arial" panose="020B0604020202020204" pitchFamily="34" charset="0"/>
              </a:rPr>
              <a:t>Mesut Uğur</a:t>
            </a:r>
          </a:p>
          <a:p>
            <a:pPr algn="ctr"/>
            <a:endParaRPr lang="tr-TR" sz="2200" b="1" dirty="0" smtClean="0">
              <a:solidFill>
                <a:schemeClr val="bg2">
                  <a:lumMod val="50000"/>
                </a:schemeClr>
              </a:solidFill>
              <a:cs typeface="Arial" panose="020B0604020202020204" pitchFamily="34" charset="0"/>
            </a:endParaRPr>
          </a:p>
          <a:p>
            <a:pPr algn="ctr"/>
            <a:r>
              <a:rPr lang="tr-TR" sz="2200" b="1" dirty="0" smtClean="0">
                <a:solidFill>
                  <a:schemeClr val="bg2">
                    <a:lumMod val="50000"/>
                  </a:schemeClr>
                </a:solidFill>
                <a:cs typeface="Arial" panose="020B0604020202020204" pitchFamily="34" charset="0"/>
              </a:rPr>
              <a:t>14/10/2019</a:t>
            </a:r>
          </a:p>
          <a:p>
            <a:pPr algn="ctr"/>
            <a:r>
              <a:rPr lang="tr-TR" sz="2200" b="1" i="1" dirty="0" smtClean="0">
                <a:solidFill>
                  <a:schemeClr val="bg2">
                    <a:lumMod val="50000"/>
                  </a:schemeClr>
                </a:solidFill>
                <a:cs typeface="Arial" panose="020B0604020202020204" pitchFamily="34" charset="0"/>
                <a:hlinkClick r:id="rId3"/>
              </a:rPr>
              <a:t>m</a:t>
            </a:r>
            <a:r>
              <a:rPr lang="en-US" sz="2200" b="1" i="1" dirty="0" err="1" smtClean="0">
                <a:solidFill>
                  <a:schemeClr val="bg2">
                    <a:lumMod val="50000"/>
                  </a:schemeClr>
                </a:solidFill>
                <a:cs typeface="Arial" panose="020B0604020202020204" pitchFamily="34" charset="0"/>
                <a:hlinkClick r:id="rId3"/>
              </a:rPr>
              <a:t>esut.ugur</a:t>
            </a:r>
            <a:r>
              <a:rPr lang="tr-TR" sz="2200" b="1" i="1" dirty="0" smtClean="0">
                <a:solidFill>
                  <a:schemeClr val="bg2">
                    <a:lumMod val="50000"/>
                  </a:schemeClr>
                </a:solidFill>
                <a:cs typeface="Arial" panose="020B0604020202020204" pitchFamily="34" charset="0"/>
                <a:hlinkClick r:id="rId3"/>
              </a:rPr>
              <a:t>@</a:t>
            </a:r>
            <a:r>
              <a:rPr lang="en-US" sz="2200" b="1" i="1" dirty="0" smtClean="0">
                <a:solidFill>
                  <a:schemeClr val="bg2">
                    <a:lumMod val="50000"/>
                  </a:schemeClr>
                </a:solidFill>
                <a:cs typeface="Arial" panose="020B0604020202020204" pitchFamily="34" charset="0"/>
                <a:hlinkClick r:id="rId3"/>
              </a:rPr>
              <a:t>metu.edu.tr</a:t>
            </a:r>
            <a:endParaRPr lang="en-US" sz="2200" i="1" dirty="0">
              <a:solidFill>
                <a:schemeClr val="bg2">
                  <a:lumMod val="50000"/>
                </a:schemeClr>
              </a:solidFill>
              <a:cs typeface="Arial" panose="020B0604020202020204" pitchFamily="34" charset="0"/>
            </a:endParaRPr>
          </a:p>
        </p:txBody>
      </p:sp>
    </p:spTree>
    <p:extLst>
      <p:ext uri="{BB962C8B-B14F-4D97-AF65-F5344CB8AC3E}">
        <p14:creationId xmlns:p14="http://schemas.microsoft.com/office/powerpoint/2010/main" val="207528029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478970" y="150669"/>
            <a:ext cx="8207829" cy="523220"/>
          </a:xfrm>
          <a:prstGeom prst="rect">
            <a:avLst/>
          </a:prstGeom>
        </p:spPr>
        <p:txBody>
          <a:bodyPr wrap="square">
            <a:spAutoFit/>
          </a:bodyPr>
          <a:lstStyle/>
          <a:p>
            <a:pPr algn="ctr"/>
            <a:r>
              <a:rPr lang="tr-TR" sz="2800" b="1" dirty="0" err="1" smtClean="0">
                <a:solidFill>
                  <a:schemeClr val="accent1">
                    <a:lumMod val="50000"/>
                  </a:schemeClr>
                </a:solidFill>
                <a:cs typeface="Arial" panose="020B0604020202020204" pitchFamily="34" charset="0"/>
              </a:rPr>
              <a:t>Simplest</a:t>
            </a:r>
            <a:r>
              <a:rPr lang="tr-TR" sz="2800" b="1" dirty="0" smtClean="0">
                <a:solidFill>
                  <a:schemeClr val="accent1">
                    <a:lumMod val="50000"/>
                  </a:schemeClr>
                </a:solidFill>
                <a:cs typeface="Arial" panose="020B0604020202020204" pitchFamily="34" charset="0"/>
              </a:rPr>
              <a:t> </a:t>
            </a:r>
            <a:r>
              <a:rPr lang="tr-TR" sz="2800" b="1" dirty="0" err="1" smtClean="0">
                <a:solidFill>
                  <a:schemeClr val="accent1">
                    <a:lumMod val="50000"/>
                  </a:schemeClr>
                </a:solidFill>
                <a:cs typeface="Arial" panose="020B0604020202020204" pitchFamily="34" charset="0"/>
              </a:rPr>
              <a:t>inverter</a:t>
            </a:r>
            <a:r>
              <a:rPr lang="tr-TR" sz="2800" b="1" dirty="0" smtClean="0">
                <a:solidFill>
                  <a:schemeClr val="accent1">
                    <a:lumMod val="50000"/>
                  </a:schemeClr>
                </a:solidFill>
                <a:cs typeface="Arial" panose="020B0604020202020204" pitchFamily="34" charset="0"/>
              </a:rPr>
              <a:t> model</a:t>
            </a:r>
            <a:endParaRPr lang="en-US" sz="2800" dirty="0">
              <a:solidFill>
                <a:schemeClr val="accent1">
                  <a:lumMod val="50000"/>
                </a:schemeClr>
              </a:solidFill>
              <a:cs typeface="Arial" panose="020B0604020202020204" pitchFamily="34" charset="0"/>
            </a:endParaRPr>
          </a:p>
        </p:txBody>
      </p:sp>
      <p:sp>
        <p:nvSpPr>
          <p:cNvPr id="10" name="Rectangle 9"/>
          <p:cNvSpPr/>
          <p:nvPr/>
        </p:nvSpPr>
        <p:spPr>
          <a:xfrm>
            <a:off x="3529751" y="778607"/>
            <a:ext cx="5508113" cy="2308324"/>
          </a:xfrm>
          <a:prstGeom prst="rect">
            <a:avLst/>
          </a:prstGeom>
        </p:spPr>
        <p:txBody>
          <a:bodyPr wrap="square">
            <a:spAutoFit/>
          </a:bodyPr>
          <a:lstStyle/>
          <a:p>
            <a:pPr marL="285750" indent="-285750">
              <a:buFont typeface="Arial" panose="020B0604020202020204" pitchFamily="34" charset="0"/>
              <a:buChar char="•"/>
            </a:pPr>
            <a:r>
              <a:rPr lang="tr-TR" dirty="0" err="1" smtClean="0">
                <a:solidFill>
                  <a:srgbClr val="002060"/>
                </a:solidFill>
                <a:cs typeface="Arial" panose="020B0604020202020204" pitchFamily="34" charset="0"/>
              </a:rPr>
              <a:t>Idc</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harmonics</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are</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directly</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injected</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to</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Icap</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well</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almost</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Therefore</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their</a:t>
            </a:r>
            <a:r>
              <a:rPr lang="tr-TR" dirty="0" smtClean="0">
                <a:solidFill>
                  <a:srgbClr val="002060"/>
                </a:solidFill>
                <a:cs typeface="Arial" panose="020B0604020202020204" pitchFamily="34" charset="0"/>
              </a:rPr>
              <a:t> presence on </a:t>
            </a:r>
            <a:r>
              <a:rPr lang="tr-TR" dirty="0" err="1" smtClean="0">
                <a:solidFill>
                  <a:srgbClr val="002060"/>
                </a:solidFill>
                <a:cs typeface="Arial" panose="020B0604020202020204" pitchFamily="34" charset="0"/>
              </a:rPr>
              <a:t>the</a:t>
            </a:r>
            <a:r>
              <a:rPr lang="tr-TR" dirty="0" smtClean="0">
                <a:solidFill>
                  <a:srgbClr val="002060"/>
                </a:solidFill>
                <a:cs typeface="Arial" panose="020B0604020202020204" pitchFamily="34" charset="0"/>
              </a:rPr>
              <a:t> </a:t>
            </a:r>
            <a:r>
              <a:rPr lang="tr-TR" b="1" dirty="0" smtClean="0">
                <a:solidFill>
                  <a:srgbClr val="002060"/>
                </a:solidFill>
                <a:cs typeface="Arial" panose="020B0604020202020204" pitchFamily="34" charset="0"/>
              </a:rPr>
              <a:t>DC </a:t>
            </a:r>
            <a:r>
              <a:rPr lang="tr-TR" b="1" dirty="0" err="1" smtClean="0">
                <a:solidFill>
                  <a:srgbClr val="002060"/>
                </a:solidFill>
                <a:cs typeface="Arial" panose="020B0604020202020204" pitchFamily="34" charset="0"/>
              </a:rPr>
              <a:t>bus</a:t>
            </a:r>
            <a:r>
              <a:rPr lang="tr-TR" b="1" dirty="0" smtClean="0">
                <a:solidFill>
                  <a:srgbClr val="002060"/>
                </a:solidFill>
                <a:cs typeface="Arial" panose="020B0604020202020204" pitchFamily="34" charset="0"/>
              </a:rPr>
              <a:t> </a:t>
            </a:r>
            <a:r>
              <a:rPr lang="tr-TR" b="1" dirty="0" err="1" smtClean="0">
                <a:solidFill>
                  <a:srgbClr val="002060"/>
                </a:solidFill>
                <a:cs typeface="Arial" panose="020B0604020202020204" pitchFamily="34" charset="0"/>
              </a:rPr>
              <a:t>voltage</a:t>
            </a:r>
            <a:r>
              <a:rPr lang="tr-TR" b="1" dirty="0" smtClean="0">
                <a:solidFill>
                  <a:srgbClr val="002060"/>
                </a:solidFill>
                <a:cs typeface="Arial" panose="020B0604020202020204" pitchFamily="34" charset="0"/>
              </a:rPr>
              <a:t> </a:t>
            </a:r>
            <a:r>
              <a:rPr lang="tr-TR" dirty="0" smtClean="0">
                <a:solidFill>
                  <a:srgbClr val="002060"/>
                </a:solidFill>
                <a:cs typeface="Arial" panose="020B0604020202020204" pitchFamily="34" charset="0"/>
              </a:rPr>
              <a:t>is </a:t>
            </a:r>
            <a:r>
              <a:rPr lang="tr-TR" dirty="0" err="1" smtClean="0">
                <a:solidFill>
                  <a:srgbClr val="002060"/>
                </a:solidFill>
                <a:cs typeface="Arial" panose="020B0604020202020204" pitchFamily="34" charset="0"/>
              </a:rPr>
              <a:t>also</a:t>
            </a:r>
            <a:r>
              <a:rPr lang="tr-TR" dirty="0" smtClean="0">
                <a:solidFill>
                  <a:srgbClr val="002060"/>
                </a:solidFill>
                <a:cs typeface="Arial" panose="020B0604020202020204" pitchFamily="34" charset="0"/>
              </a:rPr>
              <a:t> </a:t>
            </a:r>
            <a:r>
              <a:rPr lang="tr-TR" b="1" dirty="0" err="1" smtClean="0">
                <a:solidFill>
                  <a:srgbClr val="002060"/>
                </a:solidFill>
                <a:cs typeface="Arial" panose="020B0604020202020204" pitchFamily="34" charset="0"/>
              </a:rPr>
              <a:t>directly</a:t>
            </a:r>
            <a:r>
              <a:rPr lang="tr-TR" b="1" dirty="0" smtClean="0">
                <a:solidFill>
                  <a:srgbClr val="002060"/>
                </a:solidFill>
                <a:cs typeface="Arial" panose="020B0604020202020204" pitchFamily="34" charset="0"/>
              </a:rPr>
              <a:t> </a:t>
            </a:r>
            <a:r>
              <a:rPr lang="tr-TR" b="1" dirty="0" err="1" smtClean="0">
                <a:solidFill>
                  <a:srgbClr val="002060"/>
                </a:solidFill>
                <a:cs typeface="Arial" panose="020B0604020202020204" pitchFamily="34" charset="0"/>
              </a:rPr>
              <a:t>reflected</a:t>
            </a:r>
            <a:r>
              <a:rPr lang="tr-TR" dirty="0" smtClean="0">
                <a:solidFill>
                  <a:srgbClr val="002060"/>
                </a:solidFill>
                <a:cs typeface="Arial" panose="020B0604020202020204" pitchFamily="34" charset="0"/>
              </a:rPr>
              <a:t>.</a:t>
            </a:r>
          </a:p>
          <a:p>
            <a:pPr marL="285750" indent="-285750">
              <a:buFont typeface="Arial" panose="020B0604020202020204" pitchFamily="34" charset="0"/>
              <a:buChar char="•"/>
            </a:pPr>
            <a:r>
              <a:rPr lang="tr-TR" dirty="0" err="1" smtClean="0">
                <a:solidFill>
                  <a:srgbClr val="002060"/>
                </a:solidFill>
                <a:cs typeface="Arial" panose="020B0604020202020204" pitchFamily="34" charset="0"/>
              </a:rPr>
              <a:t>Magnitudes</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are</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determined</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by</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switching</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frequency</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and</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capacitance</a:t>
            </a:r>
            <a:r>
              <a:rPr lang="tr-TR" dirty="0" smtClean="0">
                <a:solidFill>
                  <a:srgbClr val="002060"/>
                </a:solidFill>
                <a:cs typeface="Arial" panose="020B0604020202020204" pitchFamily="34" charset="0"/>
              </a:rPr>
              <a:t>.</a:t>
            </a:r>
          </a:p>
          <a:p>
            <a:pPr marL="285750" indent="-285750">
              <a:buFont typeface="Arial" panose="020B0604020202020204" pitchFamily="34" charset="0"/>
              <a:buChar char="•"/>
            </a:pPr>
            <a:r>
              <a:rPr lang="tr-TR" dirty="0" smtClean="0">
                <a:solidFill>
                  <a:srgbClr val="002060"/>
                </a:solidFill>
                <a:cs typeface="Arial" panose="020B0604020202020204" pitchFamily="34" charset="0"/>
              </a:rPr>
              <a:t>Of </a:t>
            </a:r>
            <a:r>
              <a:rPr lang="tr-TR" dirty="0" err="1" smtClean="0">
                <a:solidFill>
                  <a:srgbClr val="002060"/>
                </a:solidFill>
                <a:cs typeface="Arial" panose="020B0604020202020204" pitchFamily="34" charset="0"/>
              </a:rPr>
              <a:t>course</a:t>
            </a:r>
            <a:r>
              <a:rPr lang="tr-TR" dirty="0" smtClean="0">
                <a:solidFill>
                  <a:srgbClr val="002060"/>
                </a:solidFill>
                <a:cs typeface="Arial" panose="020B0604020202020204" pitchFamily="34" charset="0"/>
              </a:rPr>
              <a:t>, </a:t>
            </a:r>
            <a:r>
              <a:rPr lang="tr-TR" b="1" dirty="0" err="1" smtClean="0">
                <a:solidFill>
                  <a:srgbClr val="002060"/>
                </a:solidFill>
                <a:cs typeface="Arial" panose="020B0604020202020204" pitchFamily="34" charset="0"/>
              </a:rPr>
              <a:t>phase</a:t>
            </a:r>
            <a:r>
              <a:rPr lang="tr-TR" dirty="0" smtClean="0">
                <a:solidFill>
                  <a:srgbClr val="002060"/>
                </a:solidFill>
                <a:cs typeface="Arial" panose="020B0604020202020204" pitchFamily="34" charset="0"/>
              </a:rPr>
              <a:t> of </a:t>
            </a:r>
            <a:r>
              <a:rPr lang="tr-TR" dirty="0" err="1" smtClean="0">
                <a:solidFill>
                  <a:srgbClr val="002060"/>
                </a:solidFill>
                <a:cs typeface="Arial" panose="020B0604020202020204" pitchFamily="34" charset="0"/>
              </a:rPr>
              <a:t>those</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harmonics</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change</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which</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will</a:t>
            </a:r>
            <a:r>
              <a:rPr lang="tr-TR" dirty="0" smtClean="0">
                <a:solidFill>
                  <a:srgbClr val="002060"/>
                </a:solidFill>
                <a:cs typeface="Arial" panose="020B0604020202020204" pitchFamily="34" charset="0"/>
              </a:rPr>
              <a:t> be </a:t>
            </a:r>
            <a:r>
              <a:rPr lang="tr-TR" dirty="0" err="1" smtClean="0">
                <a:solidFill>
                  <a:srgbClr val="002060"/>
                </a:solidFill>
                <a:cs typeface="Arial" panose="020B0604020202020204" pitchFamily="34" charset="0"/>
              </a:rPr>
              <a:t>important</a:t>
            </a:r>
            <a:r>
              <a:rPr lang="tr-TR" dirty="0" smtClean="0">
                <a:solidFill>
                  <a:srgbClr val="002060"/>
                </a:solidFill>
                <a:cs typeface="Arial" panose="020B0604020202020204" pitchFamily="34" charset="0"/>
              </a:rPr>
              <a:t> in </a:t>
            </a:r>
            <a:r>
              <a:rPr lang="tr-TR" b="1" dirty="0" smtClean="0">
                <a:solidFill>
                  <a:srgbClr val="002060"/>
                </a:solidFill>
                <a:cs typeface="Arial" panose="020B0604020202020204" pitchFamily="34" charset="0"/>
              </a:rPr>
              <a:t>interleaving</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studies</a:t>
            </a:r>
            <a:r>
              <a:rPr lang="tr-TR" dirty="0" smtClean="0">
                <a:solidFill>
                  <a:srgbClr val="002060"/>
                </a:solidFill>
                <a:cs typeface="Arial" panose="020B0604020202020204" pitchFamily="34" charset="0"/>
              </a:rPr>
              <a:t>.</a:t>
            </a:r>
          </a:p>
          <a:p>
            <a:pPr marL="285750" indent="-285750">
              <a:buFont typeface="Arial" panose="020B0604020202020204" pitchFamily="34" charset="0"/>
              <a:buChar char="•"/>
            </a:pPr>
            <a:r>
              <a:rPr lang="tr-TR" dirty="0" err="1" smtClean="0">
                <a:solidFill>
                  <a:srgbClr val="002060"/>
                </a:solidFill>
                <a:cs typeface="Arial" panose="020B0604020202020204" pitchFamily="34" charset="0"/>
              </a:rPr>
              <a:t>Same</a:t>
            </a:r>
            <a:r>
              <a:rPr lang="tr-TR" dirty="0" smtClean="0">
                <a:solidFill>
                  <a:srgbClr val="002060"/>
                </a:solidFill>
                <a:cs typeface="Arial" panose="020B0604020202020204" pitchFamily="34" charset="0"/>
              </a:rPr>
              <a:t> </a:t>
            </a:r>
            <a:r>
              <a:rPr lang="tr-TR" b="1" dirty="0" err="1" smtClean="0">
                <a:solidFill>
                  <a:srgbClr val="002060"/>
                </a:solidFill>
                <a:cs typeface="Arial" panose="020B0604020202020204" pitchFamily="34" charset="0"/>
              </a:rPr>
              <a:t>envelope</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phenomenon</a:t>
            </a:r>
            <a:r>
              <a:rPr lang="tr-TR" dirty="0" smtClean="0">
                <a:solidFill>
                  <a:srgbClr val="002060"/>
                </a:solidFill>
                <a:cs typeface="Arial" panose="020B0604020202020204" pitchFamily="34" charset="0"/>
              </a:rPr>
              <a:t> is </a:t>
            </a:r>
            <a:r>
              <a:rPr lang="tr-TR" dirty="0" err="1" smtClean="0">
                <a:solidFill>
                  <a:srgbClr val="002060"/>
                </a:solidFill>
                <a:cs typeface="Arial" panose="020B0604020202020204" pitchFamily="34" charset="0"/>
              </a:rPr>
              <a:t>seen</a:t>
            </a:r>
            <a:r>
              <a:rPr lang="tr-TR" dirty="0" smtClean="0">
                <a:solidFill>
                  <a:srgbClr val="002060"/>
                </a:solidFill>
                <a:cs typeface="Arial" panose="020B0604020202020204" pitchFamily="34" charset="0"/>
              </a:rPr>
              <a:t> here.</a:t>
            </a:r>
          </a:p>
        </p:txBody>
      </p:sp>
      <p:pic>
        <p:nvPicPr>
          <p:cNvPr id="13" name="Picture 12"/>
          <p:cNvPicPr>
            <a:picLocks noChangeAspect="1"/>
          </p:cNvPicPr>
          <p:nvPr/>
        </p:nvPicPr>
        <p:blipFill>
          <a:blip r:embed="rId3"/>
          <a:stretch>
            <a:fillRect/>
          </a:stretch>
        </p:blipFill>
        <p:spPr>
          <a:xfrm>
            <a:off x="0" y="938329"/>
            <a:ext cx="3424255" cy="2666787"/>
          </a:xfrm>
          <a:prstGeom prst="rect">
            <a:avLst/>
          </a:prstGeom>
        </p:spPr>
      </p:pic>
      <p:sp>
        <p:nvSpPr>
          <p:cNvPr id="14" name="Rectangle 13"/>
          <p:cNvSpPr/>
          <p:nvPr/>
        </p:nvSpPr>
        <p:spPr>
          <a:xfrm>
            <a:off x="107820" y="578552"/>
            <a:ext cx="3586162" cy="400110"/>
          </a:xfrm>
          <a:prstGeom prst="rect">
            <a:avLst/>
          </a:prstGeom>
        </p:spPr>
        <p:txBody>
          <a:bodyPr wrap="square">
            <a:spAutoFit/>
          </a:bodyPr>
          <a:lstStyle/>
          <a:p>
            <a:pPr algn="ctr"/>
            <a:r>
              <a:rPr lang="tr-TR" sz="2000" dirty="0">
                <a:solidFill>
                  <a:srgbClr val="002060"/>
                </a:solidFill>
                <a:cs typeface="Arial" panose="020B0604020202020204" pitchFamily="34" charset="0"/>
              </a:rPr>
              <a:t>V</a:t>
            </a:r>
            <a:r>
              <a:rPr lang="tr-TR" sz="2000" dirty="0" smtClean="0">
                <a:solidFill>
                  <a:srgbClr val="002060"/>
                </a:solidFill>
                <a:cs typeface="Arial" panose="020B0604020202020204" pitchFamily="34" charset="0"/>
              </a:rPr>
              <a:t>dc - </a:t>
            </a:r>
            <a:r>
              <a:rPr lang="tr-TR" sz="2000" dirty="0" err="1" smtClean="0">
                <a:solidFill>
                  <a:srgbClr val="002060"/>
                </a:solidFill>
                <a:cs typeface="Arial" panose="020B0604020202020204" pitchFamily="34" charset="0"/>
              </a:rPr>
              <a:t>Around</a:t>
            </a:r>
            <a:r>
              <a:rPr lang="tr-TR" sz="2000" dirty="0" smtClean="0">
                <a:solidFill>
                  <a:srgbClr val="002060"/>
                </a:solidFill>
                <a:cs typeface="Arial" panose="020B0604020202020204" pitchFamily="34" charset="0"/>
              </a:rPr>
              <a:t> fsw</a:t>
            </a:r>
          </a:p>
        </p:txBody>
      </p:sp>
      <p:pic>
        <p:nvPicPr>
          <p:cNvPr id="16" name="Picture 15"/>
          <p:cNvPicPr>
            <a:picLocks noChangeAspect="1"/>
          </p:cNvPicPr>
          <p:nvPr/>
        </p:nvPicPr>
        <p:blipFill>
          <a:blip r:embed="rId4"/>
          <a:stretch>
            <a:fillRect/>
          </a:stretch>
        </p:blipFill>
        <p:spPr>
          <a:xfrm>
            <a:off x="107820" y="3805364"/>
            <a:ext cx="3926988" cy="2472971"/>
          </a:xfrm>
          <a:prstGeom prst="rect">
            <a:avLst/>
          </a:prstGeom>
        </p:spPr>
      </p:pic>
      <p:cxnSp>
        <p:nvCxnSpPr>
          <p:cNvPr id="18" name="Straight Arrow Connector 17"/>
          <p:cNvCxnSpPr>
            <a:endCxn id="19" idx="1"/>
          </p:cNvCxnSpPr>
          <p:nvPr/>
        </p:nvCxnSpPr>
        <p:spPr>
          <a:xfrm flipV="1">
            <a:off x="3457091" y="4169212"/>
            <a:ext cx="1102358" cy="460031"/>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4559449" y="4015323"/>
            <a:ext cx="3714570" cy="307777"/>
          </a:xfrm>
          <a:prstGeom prst="rect">
            <a:avLst/>
          </a:prstGeom>
        </p:spPr>
        <p:txBody>
          <a:bodyPr wrap="square">
            <a:spAutoFit/>
          </a:bodyPr>
          <a:lstStyle/>
          <a:p>
            <a:r>
              <a:rPr lang="tr-TR" sz="1400" dirty="0" err="1" smtClean="0">
                <a:solidFill>
                  <a:srgbClr val="FF0000"/>
                </a:solidFill>
                <a:cs typeface="Arial" panose="020B0604020202020204" pitchFamily="34" charset="0"/>
                <a:sym typeface="Wingdings" panose="05000000000000000000" pitchFamily="2" charset="2"/>
              </a:rPr>
              <a:t>Envelope</a:t>
            </a:r>
            <a:endParaRPr lang="en-US" sz="1400" dirty="0">
              <a:solidFill>
                <a:srgbClr val="FF0000"/>
              </a:solidFill>
              <a:cs typeface="Arial" panose="020B0604020202020204" pitchFamily="34" charset="0"/>
              <a:sym typeface="Wingdings" panose="05000000000000000000" pitchFamily="2" charset="2"/>
            </a:endParaRPr>
          </a:p>
        </p:txBody>
      </p:sp>
    </p:spTree>
    <p:extLst>
      <p:ext uri="{BB962C8B-B14F-4D97-AF65-F5344CB8AC3E}">
        <p14:creationId xmlns:p14="http://schemas.microsoft.com/office/powerpoint/2010/main" val="70536203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478970" y="150669"/>
            <a:ext cx="8207829" cy="523220"/>
          </a:xfrm>
          <a:prstGeom prst="rect">
            <a:avLst/>
          </a:prstGeom>
        </p:spPr>
        <p:txBody>
          <a:bodyPr wrap="square">
            <a:spAutoFit/>
          </a:bodyPr>
          <a:lstStyle/>
          <a:p>
            <a:pPr algn="ctr"/>
            <a:r>
              <a:rPr lang="tr-TR" sz="2800" b="1" dirty="0" err="1" smtClean="0">
                <a:solidFill>
                  <a:schemeClr val="accent1">
                    <a:lumMod val="50000"/>
                  </a:schemeClr>
                </a:solidFill>
                <a:cs typeface="Arial" panose="020B0604020202020204" pitchFamily="34" charset="0"/>
              </a:rPr>
              <a:t>Simplest</a:t>
            </a:r>
            <a:r>
              <a:rPr lang="tr-TR" sz="2800" b="1" dirty="0" smtClean="0">
                <a:solidFill>
                  <a:schemeClr val="accent1">
                    <a:lumMod val="50000"/>
                  </a:schemeClr>
                </a:solidFill>
                <a:cs typeface="Arial" panose="020B0604020202020204" pitchFamily="34" charset="0"/>
              </a:rPr>
              <a:t> </a:t>
            </a:r>
            <a:r>
              <a:rPr lang="tr-TR" sz="2800" b="1" dirty="0" err="1" smtClean="0">
                <a:solidFill>
                  <a:schemeClr val="accent1">
                    <a:lumMod val="50000"/>
                  </a:schemeClr>
                </a:solidFill>
                <a:cs typeface="Arial" panose="020B0604020202020204" pitchFamily="34" charset="0"/>
              </a:rPr>
              <a:t>inverter</a:t>
            </a:r>
            <a:r>
              <a:rPr lang="tr-TR" sz="2800" b="1" dirty="0" smtClean="0">
                <a:solidFill>
                  <a:schemeClr val="accent1">
                    <a:lumMod val="50000"/>
                  </a:schemeClr>
                </a:solidFill>
                <a:cs typeface="Arial" panose="020B0604020202020204" pitchFamily="34" charset="0"/>
              </a:rPr>
              <a:t> model</a:t>
            </a:r>
            <a:endParaRPr lang="en-US" sz="2800" dirty="0">
              <a:solidFill>
                <a:schemeClr val="accent1">
                  <a:lumMod val="50000"/>
                </a:schemeClr>
              </a:solidFill>
              <a:cs typeface="Arial" panose="020B0604020202020204" pitchFamily="34" charset="0"/>
            </a:endParaRPr>
          </a:p>
        </p:txBody>
      </p:sp>
      <p:sp>
        <p:nvSpPr>
          <p:cNvPr id="10" name="Rectangle 9"/>
          <p:cNvSpPr/>
          <p:nvPr/>
        </p:nvSpPr>
        <p:spPr>
          <a:xfrm>
            <a:off x="3002216" y="4538888"/>
            <a:ext cx="6084634" cy="2031325"/>
          </a:xfrm>
          <a:prstGeom prst="rect">
            <a:avLst/>
          </a:prstGeom>
        </p:spPr>
        <p:txBody>
          <a:bodyPr wrap="square">
            <a:spAutoFit/>
          </a:bodyPr>
          <a:lstStyle/>
          <a:p>
            <a:pPr marL="285750" indent="-285750">
              <a:buFont typeface="Arial" panose="020B0604020202020204" pitchFamily="34" charset="0"/>
              <a:buChar char="•"/>
            </a:pPr>
            <a:r>
              <a:rPr lang="tr-TR" dirty="0" smtClean="0">
                <a:solidFill>
                  <a:srgbClr val="002060"/>
                </a:solidFill>
                <a:cs typeface="Arial" panose="020B0604020202020204" pitchFamily="34" charset="0"/>
              </a:rPr>
              <a:t>Here, a </a:t>
            </a:r>
            <a:r>
              <a:rPr lang="tr-TR" b="1" dirty="0" smtClean="0">
                <a:solidFill>
                  <a:srgbClr val="002060"/>
                </a:solidFill>
                <a:cs typeface="Arial" panose="020B0604020202020204" pitchFamily="34" charset="0"/>
              </a:rPr>
              <a:t>150Hz</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and</a:t>
            </a:r>
            <a:r>
              <a:rPr lang="tr-TR" dirty="0" smtClean="0">
                <a:solidFill>
                  <a:srgbClr val="002060"/>
                </a:solidFill>
                <a:cs typeface="Arial" panose="020B0604020202020204" pitchFamily="34" charset="0"/>
              </a:rPr>
              <a:t> a </a:t>
            </a:r>
            <a:r>
              <a:rPr lang="tr-TR" b="1" dirty="0" smtClean="0">
                <a:solidFill>
                  <a:srgbClr val="002060"/>
                </a:solidFill>
                <a:cs typeface="Arial" panose="020B0604020202020204" pitchFamily="34" charset="0"/>
              </a:rPr>
              <a:t>10000Hz</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source</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are</a:t>
            </a:r>
            <a:r>
              <a:rPr lang="tr-TR" dirty="0" smtClean="0">
                <a:solidFill>
                  <a:srgbClr val="002060"/>
                </a:solidFill>
                <a:cs typeface="Arial" panose="020B0604020202020204" pitchFamily="34" charset="0"/>
              </a:rPr>
              <a:t> </a:t>
            </a:r>
            <a:r>
              <a:rPr lang="tr-TR" b="1" dirty="0" err="1" smtClean="0">
                <a:solidFill>
                  <a:srgbClr val="002060"/>
                </a:solidFill>
                <a:cs typeface="Arial" panose="020B0604020202020204" pitchFamily="34" charset="0"/>
              </a:rPr>
              <a:t>multiplied</a:t>
            </a:r>
            <a:r>
              <a:rPr lang="tr-TR" dirty="0" smtClean="0">
                <a:solidFill>
                  <a:srgbClr val="002060"/>
                </a:solidFill>
                <a:cs typeface="Arial" panose="020B0604020202020204" pitchFamily="34" charset="0"/>
              </a:rPr>
              <a:t>.</a:t>
            </a:r>
          </a:p>
          <a:p>
            <a:pPr marL="285750" indent="-285750">
              <a:buFont typeface="Arial" panose="020B0604020202020204" pitchFamily="34" charset="0"/>
              <a:buChar char="•"/>
            </a:pPr>
            <a:r>
              <a:rPr lang="tr-TR" b="1" dirty="0" err="1" smtClean="0">
                <a:solidFill>
                  <a:srgbClr val="002060"/>
                </a:solidFill>
                <a:cs typeface="Arial" panose="020B0604020202020204" pitchFamily="34" charset="0"/>
              </a:rPr>
              <a:t>Envelope</a:t>
            </a:r>
            <a:r>
              <a:rPr lang="tr-TR" dirty="0" smtClean="0">
                <a:solidFill>
                  <a:srgbClr val="002060"/>
                </a:solidFill>
                <a:cs typeface="Arial" panose="020B0604020202020204" pitchFamily="34" charset="0"/>
              </a:rPr>
              <a:t> is </a:t>
            </a:r>
            <a:r>
              <a:rPr lang="tr-TR" dirty="0" err="1" smtClean="0">
                <a:solidFill>
                  <a:srgbClr val="002060"/>
                </a:solidFill>
                <a:cs typeface="Arial" panose="020B0604020202020204" pitchFamily="34" charset="0"/>
              </a:rPr>
              <a:t>shown</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above</a:t>
            </a:r>
            <a:r>
              <a:rPr lang="tr-TR" dirty="0" smtClean="0">
                <a:solidFill>
                  <a:srgbClr val="002060"/>
                </a:solidFill>
                <a:cs typeface="Arial" panose="020B0604020202020204" pitchFamily="34" charset="0"/>
              </a:rPr>
              <a:t>.</a:t>
            </a:r>
          </a:p>
          <a:p>
            <a:pPr marL="285750" indent="-285750">
              <a:buFont typeface="Arial" panose="020B0604020202020204" pitchFamily="34" charset="0"/>
              <a:buChar char="•"/>
            </a:pPr>
            <a:r>
              <a:rPr lang="tr-TR" dirty="0" err="1" smtClean="0">
                <a:solidFill>
                  <a:srgbClr val="002060"/>
                </a:solidFill>
                <a:cs typeface="Arial" panose="020B0604020202020204" pitchFamily="34" charset="0"/>
              </a:rPr>
              <a:t>The</a:t>
            </a:r>
            <a:r>
              <a:rPr lang="tr-TR" dirty="0" smtClean="0">
                <a:solidFill>
                  <a:srgbClr val="002060"/>
                </a:solidFill>
                <a:cs typeface="Arial" panose="020B0604020202020204" pitchFamily="34" charset="0"/>
              </a:rPr>
              <a:t> </a:t>
            </a:r>
            <a:r>
              <a:rPr lang="tr-TR" b="1" dirty="0" err="1" smtClean="0">
                <a:solidFill>
                  <a:srgbClr val="002060"/>
                </a:solidFill>
                <a:cs typeface="Arial" panose="020B0604020202020204" pitchFamily="34" charset="0"/>
              </a:rPr>
              <a:t>harmonic</a:t>
            </a:r>
            <a:r>
              <a:rPr lang="tr-TR" dirty="0" smtClean="0">
                <a:solidFill>
                  <a:srgbClr val="002060"/>
                </a:solidFill>
                <a:cs typeface="Arial" panose="020B0604020202020204" pitchFamily="34" charset="0"/>
              </a:rPr>
              <a:t> </a:t>
            </a:r>
            <a:r>
              <a:rPr lang="tr-TR" b="1" dirty="0" err="1" smtClean="0">
                <a:solidFill>
                  <a:srgbClr val="002060"/>
                </a:solidFill>
                <a:cs typeface="Arial" panose="020B0604020202020204" pitchFamily="34" charset="0"/>
              </a:rPr>
              <a:t>content</a:t>
            </a:r>
            <a:r>
              <a:rPr lang="tr-TR" dirty="0" smtClean="0">
                <a:solidFill>
                  <a:srgbClr val="002060"/>
                </a:solidFill>
                <a:cs typeface="Arial" panose="020B0604020202020204" pitchFamily="34" charset="0"/>
              </a:rPr>
              <a:t> is </a:t>
            </a:r>
            <a:r>
              <a:rPr lang="tr-TR" dirty="0" err="1" smtClean="0">
                <a:solidFill>
                  <a:srgbClr val="002060"/>
                </a:solidFill>
                <a:cs typeface="Arial" panose="020B0604020202020204" pitchFamily="34" charset="0"/>
              </a:rPr>
              <a:t>shown</a:t>
            </a:r>
            <a:r>
              <a:rPr lang="tr-TR" dirty="0" smtClean="0">
                <a:solidFill>
                  <a:srgbClr val="002060"/>
                </a:solidFill>
                <a:cs typeface="Arial" panose="020B0604020202020204" pitchFamily="34" charset="0"/>
              </a:rPr>
              <a:t> on </a:t>
            </a:r>
            <a:r>
              <a:rPr lang="tr-TR" dirty="0" err="1" smtClean="0">
                <a:solidFill>
                  <a:srgbClr val="002060"/>
                </a:solidFill>
                <a:cs typeface="Arial" panose="020B0604020202020204" pitchFamily="34" charset="0"/>
              </a:rPr>
              <a:t>the</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left</a:t>
            </a:r>
            <a:r>
              <a:rPr lang="tr-TR" dirty="0" smtClean="0">
                <a:solidFill>
                  <a:srgbClr val="002060"/>
                </a:solidFill>
                <a:cs typeface="Arial" panose="020B0604020202020204" pitchFamily="34" charset="0"/>
              </a:rPr>
              <a:t>.</a:t>
            </a:r>
          </a:p>
          <a:p>
            <a:pPr marL="285750" indent="-285750">
              <a:buFont typeface="Arial" panose="020B0604020202020204" pitchFamily="34" charset="0"/>
              <a:buChar char="•"/>
            </a:pPr>
            <a:r>
              <a:rPr lang="tr-TR" b="1" dirty="0" smtClean="0">
                <a:solidFill>
                  <a:srgbClr val="002060"/>
                </a:solidFill>
                <a:cs typeface="Arial" panose="020B0604020202020204" pitchFamily="34" charset="0"/>
              </a:rPr>
              <a:t>9850Hz</a:t>
            </a:r>
            <a:r>
              <a:rPr lang="tr-TR" dirty="0" smtClean="0">
                <a:solidFill>
                  <a:srgbClr val="002060"/>
                </a:solidFill>
                <a:cs typeface="Arial" panose="020B0604020202020204" pitchFamily="34" charset="0"/>
              </a:rPr>
              <a:t> &amp; </a:t>
            </a:r>
            <a:r>
              <a:rPr lang="tr-TR" b="1" dirty="0" smtClean="0">
                <a:solidFill>
                  <a:srgbClr val="002060"/>
                </a:solidFill>
                <a:cs typeface="Arial" panose="020B0604020202020204" pitchFamily="34" charset="0"/>
              </a:rPr>
              <a:t>1150Hz</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are</a:t>
            </a:r>
            <a:r>
              <a:rPr lang="tr-TR" dirty="0" smtClean="0">
                <a:solidFill>
                  <a:srgbClr val="002060"/>
                </a:solidFill>
                <a:cs typeface="Arial" panose="020B0604020202020204" pitchFamily="34" charset="0"/>
              </a:rPr>
              <a:t> dominant.</a:t>
            </a:r>
          </a:p>
          <a:p>
            <a:pPr marL="285750" indent="-285750">
              <a:buFont typeface="Arial" panose="020B0604020202020204" pitchFamily="34" charset="0"/>
              <a:buChar char="•"/>
            </a:pPr>
            <a:r>
              <a:rPr lang="tr-TR" dirty="0" err="1" smtClean="0">
                <a:solidFill>
                  <a:srgbClr val="002060"/>
                </a:solidFill>
                <a:cs typeface="Arial" panose="020B0604020202020204" pitchFamily="34" charset="0"/>
              </a:rPr>
              <a:t>Actually</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this</a:t>
            </a:r>
            <a:r>
              <a:rPr lang="tr-TR" dirty="0" smtClean="0">
                <a:solidFill>
                  <a:srgbClr val="002060"/>
                </a:solidFill>
                <a:cs typeface="Arial" panose="020B0604020202020204" pitchFamily="34" charset="0"/>
              </a:rPr>
              <a:t> is </a:t>
            </a:r>
            <a:r>
              <a:rPr lang="tr-TR" dirty="0" err="1" smtClean="0">
                <a:solidFill>
                  <a:srgbClr val="002060"/>
                </a:solidFill>
                <a:cs typeface="Arial" panose="020B0604020202020204" pitchFamily="34" charset="0"/>
              </a:rPr>
              <a:t>the</a:t>
            </a:r>
            <a:r>
              <a:rPr lang="tr-TR" dirty="0" smtClean="0">
                <a:solidFill>
                  <a:srgbClr val="002060"/>
                </a:solidFill>
                <a:cs typeface="Arial" panose="020B0604020202020204" pitchFamily="34" charset="0"/>
              </a:rPr>
              <a:t> </a:t>
            </a:r>
            <a:r>
              <a:rPr lang="tr-TR" b="1" dirty="0" err="1" smtClean="0">
                <a:solidFill>
                  <a:srgbClr val="002060"/>
                </a:solidFill>
                <a:cs typeface="Arial" panose="020B0604020202020204" pitchFamily="34" charset="0"/>
              </a:rPr>
              <a:t>reverse</a:t>
            </a:r>
            <a:r>
              <a:rPr lang="tr-TR" dirty="0" smtClean="0">
                <a:solidFill>
                  <a:srgbClr val="002060"/>
                </a:solidFill>
                <a:cs typeface="Arial" panose="020B0604020202020204" pitchFamily="34" charset="0"/>
              </a:rPr>
              <a:t> of </a:t>
            </a:r>
            <a:r>
              <a:rPr lang="tr-TR" dirty="0" err="1" smtClean="0">
                <a:solidFill>
                  <a:srgbClr val="002060"/>
                </a:solidFill>
                <a:cs typeface="Arial" panose="020B0604020202020204" pitchFamily="34" charset="0"/>
              </a:rPr>
              <a:t>what</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we</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have</a:t>
            </a:r>
            <a:r>
              <a:rPr lang="tr-TR" dirty="0" smtClean="0">
                <a:solidFill>
                  <a:srgbClr val="002060"/>
                </a:solidFill>
                <a:cs typeface="Arial" panose="020B0604020202020204" pitchFamily="34" charset="0"/>
              </a:rPr>
              <a:t>.</a:t>
            </a:r>
          </a:p>
          <a:p>
            <a:pPr marL="285750" indent="-285750">
              <a:buFont typeface="Arial" panose="020B0604020202020204" pitchFamily="34" charset="0"/>
              <a:buChar char="•"/>
            </a:pPr>
            <a:r>
              <a:rPr lang="tr-TR" dirty="0" err="1" smtClean="0">
                <a:solidFill>
                  <a:srgbClr val="002060"/>
                </a:solidFill>
                <a:cs typeface="Arial" panose="020B0604020202020204" pitchFamily="34" charset="0"/>
              </a:rPr>
              <a:t>We</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may</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and</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will</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use</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this</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for</a:t>
            </a:r>
            <a:r>
              <a:rPr lang="tr-TR" dirty="0" smtClean="0">
                <a:solidFill>
                  <a:srgbClr val="002060"/>
                </a:solidFill>
                <a:cs typeface="Arial" panose="020B0604020202020204" pitchFamily="34" charset="0"/>
              </a:rPr>
              <a:t> </a:t>
            </a:r>
            <a:r>
              <a:rPr lang="tr-TR" b="1" dirty="0" smtClean="0">
                <a:solidFill>
                  <a:srgbClr val="002060"/>
                </a:solidFill>
                <a:cs typeface="Arial" panose="020B0604020202020204" pitchFamily="34" charset="0"/>
              </a:rPr>
              <a:t>DC </a:t>
            </a:r>
            <a:r>
              <a:rPr lang="tr-TR" b="1" dirty="0" err="1" smtClean="0">
                <a:solidFill>
                  <a:srgbClr val="002060"/>
                </a:solidFill>
                <a:cs typeface="Arial" panose="020B0604020202020204" pitchFamily="34" charset="0"/>
              </a:rPr>
              <a:t>bus</a:t>
            </a:r>
            <a:r>
              <a:rPr lang="tr-TR" b="1" dirty="0" smtClean="0">
                <a:solidFill>
                  <a:srgbClr val="002060"/>
                </a:solidFill>
                <a:cs typeface="Arial" panose="020B0604020202020204" pitchFamily="34" charset="0"/>
              </a:rPr>
              <a:t> </a:t>
            </a:r>
            <a:r>
              <a:rPr lang="tr-TR" b="1" dirty="0" err="1" smtClean="0">
                <a:solidFill>
                  <a:srgbClr val="002060"/>
                </a:solidFill>
                <a:cs typeface="Arial" panose="020B0604020202020204" pitchFamily="34" charset="0"/>
              </a:rPr>
              <a:t>bulky</a:t>
            </a:r>
            <a:r>
              <a:rPr lang="tr-TR" b="1" dirty="0" smtClean="0">
                <a:solidFill>
                  <a:srgbClr val="002060"/>
                </a:solidFill>
                <a:cs typeface="Arial" panose="020B0604020202020204" pitchFamily="34" charset="0"/>
              </a:rPr>
              <a:t> </a:t>
            </a:r>
            <a:r>
              <a:rPr lang="tr-TR" b="1" dirty="0" err="1" smtClean="0">
                <a:solidFill>
                  <a:srgbClr val="002060"/>
                </a:solidFill>
                <a:cs typeface="Arial" panose="020B0604020202020204" pitchFamily="34" charset="0"/>
              </a:rPr>
              <a:t>capacitor</a:t>
            </a:r>
            <a:r>
              <a:rPr lang="tr-TR" b="1" dirty="0" smtClean="0">
                <a:solidFill>
                  <a:srgbClr val="002060"/>
                </a:solidFill>
                <a:cs typeface="Arial" panose="020B0604020202020204" pitchFamily="34" charset="0"/>
              </a:rPr>
              <a:t> size </a:t>
            </a:r>
            <a:r>
              <a:rPr lang="tr-TR" b="1" dirty="0" err="1" smtClean="0">
                <a:solidFill>
                  <a:srgbClr val="002060"/>
                </a:solidFill>
                <a:cs typeface="Arial" panose="020B0604020202020204" pitchFamily="34" charset="0"/>
              </a:rPr>
              <a:t>reduction</a:t>
            </a:r>
            <a:r>
              <a:rPr lang="tr-TR" b="1" dirty="0" smtClean="0">
                <a:solidFill>
                  <a:srgbClr val="002060"/>
                </a:solidFill>
                <a:cs typeface="Arial" panose="020B0604020202020204" pitchFamily="34" charset="0"/>
              </a:rPr>
              <a:t> </a:t>
            </a:r>
            <a:r>
              <a:rPr lang="tr-TR" dirty="0" smtClean="0">
                <a:solidFill>
                  <a:srgbClr val="002060"/>
                </a:solidFill>
                <a:cs typeface="Arial" panose="020B0604020202020204" pitchFamily="34" charset="0"/>
              </a:rPr>
              <a:t>in </a:t>
            </a:r>
            <a:r>
              <a:rPr lang="tr-TR" dirty="0" err="1" smtClean="0">
                <a:solidFill>
                  <a:srgbClr val="002060"/>
                </a:solidFill>
                <a:cs typeface="Arial" panose="020B0604020202020204" pitchFamily="34" charset="0"/>
              </a:rPr>
              <a:t>the</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future</a:t>
            </a:r>
            <a:r>
              <a:rPr lang="tr-TR" dirty="0">
                <a:solidFill>
                  <a:srgbClr val="002060"/>
                </a:solidFill>
                <a:cs typeface="Arial" panose="020B0604020202020204" pitchFamily="34" charset="0"/>
              </a:rPr>
              <a:t> </a:t>
            </a:r>
            <a:r>
              <a:rPr lang="tr-TR" dirty="0" smtClean="0">
                <a:solidFill>
                  <a:srgbClr val="002060"/>
                </a:solidFill>
                <a:cs typeface="Arial" panose="020B0604020202020204" pitchFamily="34" charset="0"/>
              </a:rPr>
              <a:t>!</a:t>
            </a:r>
          </a:p>
        </p:txBody>
      </p:sp>
      <p:sp>
        <p:nvSpPr>
          <p:cNvPr id="14" name="Rectangle 13"/>
          <p:cNvSpPr/>
          <p:nvPr/>
        </p:nvSpPr>
        <p:spPr>
          <a:xfrm>
            <a:off x="107820" y="578552"/>
            <a:ext cx="8685116" cy="400110"/>
          </a:xfrm>
          <a:prstGeom prst="rect">
            <a:avLst/>
          </a:prstGeom>
        </p:spPr>
        <p:txBody>
          <a:bodyPr wrap="square">
            <a:spAutoFit/>
          </a:bodyPr>
          <a:lstStyle/>
          <a:p>
            <a:pPr algn="ctr"/>
            <a:r>
              <a:rPr lang="tr-TR" sz="2000" dirty="0" err="1" smtClean="0">
                <a:solidFill>
                  <a:srgbClr val="002060"/>
                </a:solidFill>
                <a:cs typeface="Arial" panose="020B0604020202020204" pitchFamily="34" charset="0"/>
              </a:rPr>
              <a:t>More</a:t>
            </a:r>
            <a:r>
              <a:rPr lang="tr-TR" sz="2000" dirty="0" smtClean="0">
                <a:solidFill>
                  <a:srgbClr val="002060"/>
                </a:solidFill>
                <a:cs typeface="Arial" panose="020B0604020202020204" pitchFamily="34" charset="0"/>
              </a:rPr>
              <a:t> </a:t>
            </a:r>
            <a:r>
              <a:rPr lang="tr-TR" sz="2000" dirty="0" err="1" smtClean="0">
                <a:solidFill>
                  <a:srgbClr val="002060"/>
                </a:solidFill>
                <a:cs typeface="Arial" panose="020B0604020202020204" pitchFamily="34" charset="0"/>
              </a:rPr>
              <a:t>about</a:t>
            </a:r>
            <a:r>
              <a:rPr lang="tr-TR" sz="2000" dirty="0" smtClean="0">
                <a:solidFill>
                  <a:srgbClr val="002060"/>
                </a:solidFill>
                <a:cs typeface="Arial" panose="020B0604020202020204" pitchFamily="34" charset="0"/>
              </a:rPr>
              <a:t> </a:t>
            </a:r>
            <a:r>
              <a:rPr lang="tr-TR" sz="2000" dirty="0" err="1" smtClean="0">
                <a:solidFill>
                  <a:srgbClr val="002060"/>
                </a:solidFill>
                <a:cs typeface="Arial" panose="020B0604020202020204" pitchFamily="34" charset="0"/>
              </a:rPr>
              <a:t>envelope</a:t>
            </a:r>
            <a:endParaRPr lang="tr-TR" sz="2000" dirty="0" smtClean="0">
              <a:solidFill>
                <a:srgbClr val="002060"/>
              </a:solidFill>
              <a:cs typeface="Arial" panose="020B0604020202020204" pitchFamily="34" charset="0"/>
            </a:endParaRPr>
          </a:p>
        </p:txBody>
      </p:sp>
      <p:pic>
        <p:nvPicPr>
          <p:cNvPr id="2" name="Picture 1"/>
          <p:cNvPicPr>
            <a:picLocks noChangeAspect="1"/>
          </p:cNvPicPr>
          <p:nvPr/>
        </p:nvPicPr>
        <p:blipFill>
          <a:blip r:embed="rId3"/>
          <a:stretch>
            <a:fillRect/>
          </a:stretch>
        </p:blipFill>
        <p:spPr>
          <a:xfrm>
            <a:off x="1372018" y="973183"/>
            <a:ext cx="6421732" cy="3433040"/>
          </a:xfrm>
          <a:prstGeom prst="rect">
            <a:avLst/>
          </a:prstGeom>
        </p:spPr>
      </p:pic>
      <p:cxnSp>
        <p:nvCxnSpPr>
          <p:cNvPr id="4" name="Straight Connector 3"/>
          <p:cNvCxnSpPr/>
          <p:nvPr/>
        </p:nvCxnSpPr>
        <p:spPr>
          <a:xfrm>
            <a:off x="6934140" y="2122715"/>
            <a:ext cx="702129"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pic>
        <p:nvPicPr>
          <p:cNvPr id="5" name="Picture 4"/>
          <p:cNvPicPr>
            <a:picLocks noChangeAspect="1"/>
          </p:cNvPicPr>
          <p:nvPr/>
        </p:nvPicPr>
        <p:blipFill>
          <a:blip r:embed="rId4"/>
          <a:stretch>
            <a:fillRect/>
          </a:stretch>
        </p:blipFill>
        <p:spPr>
          <a:xfrm>
            <a:off x="107819" y="4411701"/>
            <a:ext cx="2894397" cy="2291177"/>
          </a:xfrm>
          <a:prstGeom prst="rect">
            <a:avLst/>
          </a:prstGeom>
        </p:spPr>
      </p:pic>
    </p:spTree>
    <p:extLst>
      <p:ext uri="{BB962C8B-B14F-4D97-AF65-F5344CB8AC3E}">
        <p14:creationId xmlns:p14="http://schemas.microsoft.com/office/powerpoint/2010/main" val="352579196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478970" y="150669"/>
            <a:ext cx="8207829" cy="523220"/>
          </a:xfrm>
          <a:prstGeom prst="rect">
            <a:avLst/>
          </a:prstGeom>
        </p:spPr>
        <p:txBody>
          <a:bodyPr wrap="square">
            <a:spAutoFit/>
          </a:bodyPr>
          <a:lstStyle/>
          <a:p>
            <a:pPr algn="ctr"/>
            <a:r>
              <a:rPr lang="tr-TR" sz="2800" b="1" dirty="0">
                <a:solidFill>
                  <a:schemeClr val="accent1">
                    <a:lumMod val="50000"/>
                  </a:schemeClr>
                </a:solidFill>
                <a:cs typeface="Arial" panose="020B0604020202020204" pitchFamily="34" charset="0"/>
              </a:rPr>
              <a:t>Parasitics </a:t>
            </a:r>
            <a:r>
              <a:rPr lang="tr-TR" sz="2800" b="1" dirty="0" err="1" smtClean="0">
                <a:solidFill>
                  <a:schemeClr val="accent1">
                    <a:lumMod val="50000"/>
                  </a:schemeClr>
                </a:solidFill>
                <a:cs typeface="Arial" panose="020B0604020202020204" pitchFamily="34" charset="0"/>
              </a:rPr>
              <a:t>added</a:t>
            </a:r>
            <a:r>
              <a:rPr lang="tr-TR" sz="2800" b="1" dirty="0" smtClean="0">
                <a:solidFill>
                  <a:schemeClr val="accent1">
                    <a:lumMod val="50000"/>
                  </a:schemeClr>
                </a:solidFill>
                <a:cs typeface="Arial" panose="020B0604020202020204" pitchFamily="34" charset="0"/>
              </a:rPr>
              <a:t> model</a:t>
            </a:r>
            <a:endParaRPr lang="en-US" sz="2800" dirty="0">
              <a:solidFill>
                <a:schemeClr val="accent1">
                  <a:lumMod val="50000"/>
                </a:schemeClr>
              </a:solidFill>
              <a:cs typeface="Arial" panose="020B0604020202020204" pitchFamily="34"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5682" y="673889"/>
            <a:ext cx="6796089" cy="3167499"/>
          </a:xfrm>
          <a:prstGeom prst="rect">
            <a:avLst/>
          </a:prstGeom>
        </p:spPr>
      </p:pic>
      <p:sp>
        <p:nvSpPr>
          <p:cNvPr id="18" name="Rectangle 17"/>
          <p:cNvSpPr/>
          <p:nvPr/>
        </p:nvSpPr>
        <p:spPr>
          <a:xfrm>
            <a:off x="193846" y="3841388"/>
            <a:ext cx="8721553" cy="2308324"/>
          </a:xfrm>
          <a:prstGeom prst="rect">
            <a:avLst/>
          </a:prstGeom>
        </p:spPr>
        <p:txBody>
          <a:bodyPr wrap="square">
            <a:spAutoFit/>
          </a:bodyPr>
          <a:lstStyle/>
          <a:p>
            <a:pPr marL="285750" indent="-285750">
              <a:buFont typeface="Arial" panose="020B0604020202020204" pitchFamily="34" charset="0"/>
              <a:buChar char="•"/>
            </a:pPr>
            <a:r>
              <a:rPr lang="tr-TR" b="1" dirty="0" smtClean="0">
                <a:solidFill>
                  <a:srgbClr val="002060"/>
                </a:solidFill>
                <a:cs typeface="Arial" panose="020B0604020202020204" pitchFamily="34" charset="0"/>
              </a:rPr>
              <a:t>Inner </a:t>
            </a:r>
            <a:r>
              <a:rPr lang="tr-TR" b="1" dirty="0" err="1" smtClean="0">
                <a:solidFill>
                  <a:srgbClr val="002060"/>
                </a:solidFill>
                <a:cs typeface="Arial" panose="020B0604020202020204" pitchFamily="34" charset="0"/>
              </a:rPr>
              <a:t>power</a:t>
            </a:r>
            <a:r>
              <a:rPr lang="tr-TR" b="1" dirty="0" smtClean="0">
                <a:solidFill>
                  <a:srgbClr val="002060"/>
                </a:solidFill>
                <a:cs typeface="Arial" panose="020B0604020202020204" pitchFamily="34" charset="0"/>
              </a:rPr>
              <a:t> </a:t>
            </a:r>
            <a:r>
              <a:rPr lang="tr-TR" b="1" dirty="0" err="1" smtClean="0">
                <a:solidFill>
                  <a:srgbClr val="002060"/>
                </a:solidFill>
                <a:cs typeface="Arial" panose="020B0604020202020204" pitchFamily="34" charset="0"/>
              </a:rPr>
              <a:t>loop</a:t>
            </a:r>
            <a:r>
              <a:rPr lang="tr-TR" b="1"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consists</a:t>
            </a:r>
            <a:r>
              <a:rPr lang="tr-TR" dirty="0" smtClean="0">
                <a:solidFill>
                  <a:srgbClr val="002060"/>
                </a:solidFill>
                <a:cs typeface="Arial" panose="020B0604020202020204" pitchFamily="34" charset="0"/>
              </a:rPr>
              <a:t> of </a:t>
            </a:r>
            <a:r>
              <a:rPr lang="tr-TR" b="1" dirty="0" err="1" smtClean="0">
                <a:solidFill>
                  <a:srgbClr val="002060"/>
                </a:solidFill>
                <a:cs typeface="Arial" panose="020B0604020202020204" pitchFamily="34" charset="0"/>
              </a:rPr>
              <a:t>seramic</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capacitors</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and</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handles</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the</a:t>
            </a:r>
            <a:r>
              <a:rPr lang="tr-TR" dirty="0" smtClean="0">
                <a:solidFill>
                  <a:srgbClr val="002060"/>
                </a:solidFill>
                <a:cs typeface="Arial" panose="020B0604020202020204" pitchFamily="34" charset="0"/>
              </a:rPr>
              <a:t> </a:t>
            </a:r>
            <a:r>
              <a:rPr lang="tr-TR" b="1" dirty="0" err="1" smtClean="0">
                <a:solidFill>
                  <a:srgbClr val="002060"/>
                </a:solidFill>
                <a:cs typeface="Arial" panose="020B0604020202020204" pitchFamily="34" charset="0"/>
              </a:rPr>
              <a:t>switching</a:t>
            </a:r>
            <a:r>
              <a:rPr lang="tr-TR" b="1" dirty="0" smtClean="0">
                <a:solidFill>
                  <a:srgbClr val="002060"/>
                </a:solidFill>
                <a:cs typeface="Arial" panose="020B0604020202020204" pitchFamily="34" charset="0"/>
              </a:rPr>
              <a:t> </a:t>
            </a:r>
            <a:r>
              <a:rPr lang="tr-TR" b="1" dirty="0" err="1" smtClean="0">
                <a:solidFill>
                  <a:srgbClr val="002060"/>
                </a:solidFill>
                <a:cs typeface="Arial" panose="020B0604020202020204" pitchFamily="34" charset="0"/>
              </a:rPr>
              <a:t>oscillation</a:t>
            </a:r>
            <a:r>
              <a:rPr lang="tr-TR" b="1" dirty="0" smtClean="0">
                <a:solidFill>
                  <a:srgbClr val="002060"/>
                </a:solidFill>
                <a:cs typeface="Arial" panose="020B0604020202020204" pitchFamily="34" charset="0"/>
              </a:rPr>
              <a:t> </a:t>
            </a:r>
            <a:r>
              <a:rPr lang="tr-TR" dirty="0" smtClean="0">
                <a:solidFill>
                  <a:srgbClr val="002060"/>
                </a:solidFill>
                <a:cs typeface="Arial" panose="020B0604020202020204" pitchFamily="34" charset="0"/>
              </a:rPr>
              <a:t>(in </a:t>
            </a:r>
            <a:r>
              <a:rPr lang="tr-TR" dirty="0" err="1" smtClean="0">
                <a:solidFill>
                  <a:srgbClr val="002060"/>
                </a:solidFill>
                <a:cs typeface="Arial" panose="020B0604020202020204" pitchFamily="34" charset="0"/>
              </a:rPr>
              <a:t>the</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order</a:t>
            </a:r>
            <a:r>
              <a:rPr lang="tr-TR" dirty="0" smtClean="0">
                <a:solidFill>
                  <a:srgbClr val="002060"/>
                </a:solidFill>
                <a:cs typeface="Arial" panose="020B0604020202020204" pitchFamily="34" charset="0"/>
              </a:rPr>
              <a:t> of </a:t>
            </a:r>
            <a:r>
              <a:rPr lang="tr-TR" b="1" dirty="0" smtClean="0">
                <a:solidFill>
                  <a:srgbClr val="002060"/>
                </a:solidFill>
                <a:cs typeface="Arial" panose="020B0604020202020204" pitchFamily="34" charset="0"/>
              </a:rPr>
              <a:t>100MHz</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It</a:t>
            </a:r>
            <a:r>
              <a:rPr lang="tr-TR" dirty="0" smtClean="0">
                <a:solidFill>
                  <a:srgbClr val="002060"/>
                </a:solidFill>
                <a:cs typeface="Arial" panose="020B0604020202020204" pitchFamily="34" charset="0"/>
              </a:rPr>
              <a:t> is </a:t>
            </a:r>
            <a:r>
              <a:rPr lang="tr-TR" dirty="0" err="1" smtClean="0">
                <a:solidFill>
                  <a:srgbClr val="002060"/>
                </a:solidFill>
                <a:cs typeface="Arial" panose="020B0604020202020204" pitchFamily="34" charset="0"/>
              </a:rPr>
              <a:t>directly</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related</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to</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the</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device</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Vds</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breakdown</a:t>
            </a:r>
            <a:r>
              <a:rPr lang="tr-TR" dirty="0">
                <a:solidFill>
                  <a:srgbClr val="002060"/>
                </a:solidFill>
                <a:cs typeface="Arial" panose="020B0604020202020204" pitchFamily="34" charset="0"/>
              </a:rPr>
              <a:t> </a:t>
            </a:r>
            <a:r>
              <a:rPr lang="tr-TR" dirty="0" smtClean="0">
                <a:solidFill>
                  <a:srgbClr val="002060"/>
                </a:solidFill>
                <a:cs typeface="Arial" panose="020B0604020202020204" pitchFamily="34" charset="0"/>
              </a:rPr>
              <a:t>(</a:t>
            </a:r>
            <a:r>
              <a:rPr lang="tr-TR" dirty="0" err="1" smtClean="0">
                <a:solidFill>
                  <a:srgbClr val="002060"/>
                </a:solidFill>
                <a:cs typeface="Arial" panose="020B0604020202020204" pitchFamily="34" charset="0"/>
              </a:rPr>
              <a:t>out</a:t>
            </a:r>
            <a:r>
              <a:rPr lang="tr-TR" dirty="0" smtClean="0">
                <a:solidFill>
                  <a:srgbClr val="002060"/>
                </a:solidFill>
                <a:cs typeface="Arial" panose="020B0604020202020204" pitchFamily="34" charset="0"/>
              </a:rPr>
              <a:t> of </a:t>
            </a:r>
            <a:r>
              <a:rPr lang="tr-TR" dirty="0" err="1" smtClean="0">
                <a:solidFill>
                  <a:srgbClr val="002060"/>
                </a:solidFill>
                <a:cs typeface="Arial" panose="020B0604020202020204" pitchFamily="34" charset="0"/>
              </a:rPr>
              <a:t>scope</a:t>
            </a:r>
            <a:r>
              <a:rPr lang="tr-TR" dirty="0" smtClean="0">
                <a:solidFill>
                  <a:srgbClr val="002060"/>
                </a:solidFill>
                <a:cs typeface="Arial" panose="020B0604020202020204" pitchFamily="34" charset="0"/>
              </a:rPr>
              <a:t>).</a:t>
            </a:r>
          </a:p>
          <a:p>
            <a:pPr marL="285750" indent="-285750">
              <a:buFont typeface="Arial" panose="020B0604020202020204" pitchFamily="34" charset="0"/>
              <a:buChar char="•"/>
            </a:pPr>
            <a:r>
              <a:rPr lang="tr-TR" b="1" dirty="0" smtClean="0">
                <a:solidFill>
                  <a:srgbClr val="002060"/>
                </a:solidFill>
                <a:cs typeface="Arial" panose="020B0604020202020204" pitchFamily="34" charset="0"/>
              </a:rPr>
              <a:t>Outer </a:t>
            </a:r>
            <a:r>
              <a:rPr lang="tr-TR" b="1" dirty="0" err="1" smtClean="0">
                <a:solidFill>
                  <a:srgbClr val="002060"/>
                </a:solidFill>
                <a:cs typeface="Arial" panose="020B0604020202020204" pitchFamily="34" charset="0"/>
              </a:rPr>
              <a:t>power</a:t>
            </a:r>
            <a:r>
              <a:rPr lang="tr-TR" b="1" dirty="0" smtClean="0">
                <a:solidFill>
                  <a:srgbClr val="002060"/>
                </a:solidFill>
                <a:cs typeface="Arial" panose="020B0604020202020204" pitchFamily="34" charset="0"/>
              </a:rPr>
              <a:t> </a:t>
            </a:r>
            <a:r>
              <a:rPr lang="tr-TR" b="1" dirty="0" err="1" smtClean="0">
                <a:solidFill>
                  <a:srgbClr val="002060"/>
                </a:solidFill>
                <a:cs typeface="Arial" panose="020B0604020202020204" pitchFamily="34" charset="0"/>
              </a:rPr>
              <a:t>loop</a:t>
            </a:r>
            <a:r>
              <a:rPr lang="tr-TR" b="1"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consists</a:t>
            </a:r>
            <a:r>
              <a:rPr lang="tr-TR" dirty="0" smtClean="0">
                <a:solidFill>
                  <a:srgbClr val="002060"/>
                </a:solidFill>
                <a:cs typeface="Arial" panose="020B0604020202020204" pitchFamily="34" charset="0"/>
              </a:rPr>
              <a:t> of </a:t>
            </a:r>
            <a:r>
              <a:rPr lang="tr-TR" dirty="0" err="1" smtClean="0">
                <a:solidFill>
                  <a:srgbClr val="002060"/>
                </a:solidFill>
                <a:cs typeface="Arial" panose="020B0604020202020204" pitchFamily="34" charset="0"/>
              </a:rPr>
              <a:t>the</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large</a:t>
            </a:r>
            <a:r>
              <a:rPr lang="tr-TR" dirty="0" smtClean="0">
                <a:solidFill>
                  <a:srgbClr val="002060"/>
                </a:solidFill>
                <a:cs typeface="Arial" panose="020B0604020202020204" pitchFamily="34" charset="0"/>
              </a:rPr>
              <a:t> </a:t>
            </a:r>
            <a:r>
              <a:rPr lang="tr-TR" b="1" dirty="0" smtClean="0">
                <a:solidFill>
                  <a:srgbClr val="002060"/>
                </a:solidFill>
                <a:cs typeface="Arial" panose="020B0604020202020204" pitchFamily="34" charset="0"/>
              </a:rPr>
              <a:t>film</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capacitor</a:t>
            </a:r>
            <a:r>
              <a:rPr lang="tr-TR" dirty="0" smtClean="0">
                <a:solidFill>
                  <a:srgbClr val="002060"/>
                </a:solidFill>
                <a:cs typeface="Arial" panose="020B0604020202020204" pitchFamily="34" charset="0"/>
              </a:rPr>
              <a:t> (5 </a:t>
            </a:r>
            <a:r>
              <a:rPr lang="tr-TR" dirty="0" err="1" smtClean="0">
                <a:solidFill>
                  <a:srgbClr val="002060"/>
                </a:solidFill>
                <a:cs typeface="Arial" panose="020B0604020202020204" pitchFamily="34" charset="0"/>
              </a:rPr>
              <a:t>uF</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each</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It</a:t>
            </a:r>
            <a:r>
              <a:rPr lang="tr-TR" dirty="0" smtClean="0">
                <a:solidFill>
                  <a:srgbClr val="002060"/>
                </a:solidFill>
                <a:cs typeface="Arial" panose="020B0604020202020204" pitchFamily="34" charset="0"/>
              </a:rPr>
              <a:t> is </a:t>
            </a:r>
            <a:r>
              <a:rPr lang="tr-TR" dirty="0" err="1" smtClean="0">
                <a:solidFill>
                  <a:srgbClr val="002060"/>
                </a:solidFill>
                <a:cs typeface="Arial" panose="020B0604020202020204" pitchFamily="34" charset="0"/>
              </a:rPr>
              <a:t>the</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loop</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where</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the</a:t>
            </a:r>
            <a:r>
              <a:rPr lang="tr-TR" dirty="0" smtClean="0">
                <a:solidFill>
                  <a:srgbClr val="002060"/>
                </a:solidFill>
                <a:cs typeface="Arial" panose="020B0604020202020204" pitchFamily="34" charset="0"/>
              </a:rPr>
              <a:t> </a:t>
            </a:r>
            <a:r>
              <a:rPr lang="tr-TR" b="1" dirty="0" err="1" smtClean="0">
                <a:solidFill>
                  <a:srgbClr val="002060"/>
                </a:solidFill>
                <a:cs typeface="Arial" panose="020B0604020202020204" pitchFamily="34" charset="0"/>
              </a:rPr>
              <a:t>switching</a:t>
            </a:r>
            <a:r>
              <a:rPr lang="tr-TR" b="1" dirty="0" smtClean="0">
                <a:solidFill>
                  <a:srgbClr val="002060"/>
                </a:solidFill>
                <a:cs typeface="Arial" panose="020B0604020202020204" pitchFamily="34" charset="0"/>
              </a:rPr>
              <a:t> </a:t>
            </a:r>
            <a:r>
              <a:rPr lang="tr-TR" b="1" dirty="0" err="1" smtClean="0">
                <a:solidFill>
                  <a:srgbClr val="002060"/>
                </a:solidFill>
                <a:cs typeface="Arial" panose="020B0604020202020204" pitchFamily="34" charset="0"/>
              </a:rPr>
              <a:t>harmonics</a:t>
            </a:r>
            <a:r>
              <a:rPr lang="tr-TR" b="1" dirty="0" smtClean="0">
                <a:solidFill>
                  <a:srgbClr val="002060"/>
                </a:solidFill>
                <a:cs typeface="Arial" panose="020B0604020202020204" pitchFamily="34" charset="0"/>
              </a:rPr>
              <a:t> </a:t>
            </a:r>
            <a:r>
              <a:rPr lang="tr-TR" dirty="0" smtClean="0">
                <a:solidFill>
                  <a:srgbClr val="002060"/>
                </a:solidFill>
                <a:cs typeface="Arial" panose="020B0604020202020204" pitchFamily="34" charset="0"/>
              </a:rPr>
              <a:t>(</a:t>
            </a:r>
            <a:r>
              <a:rPr lang="tr-TR" dirty="0" err="1" smtClean="0">
                <a:solidFill>
                  <a:srgbClr val="002060"/>
                </a:solidFill>
                <a:cs typeface="Arial" panose="020B0604020202020204" pitchFamily="34" charset="0"/>
              </a:rPr>
              <a:t>components</a:t>
            </a:r>
            <a:r>
              <a:rPr lang="tr-TR" dirty="0" smtClean="0">
                <a:solidFill>
                  <a:srgbClr val="002060"/>
                </a:solidFill>
                <a:cs typeface="Arial" panose="020B0604020202020204" pitchFamily="34" charset="0"/>
              </a:rPr>
              <a:t> of </a:t>
            </a:r>
            <a:r>
              <a:rPr lang="tr-TR" b="1" dirty="0" err="1" smtClean="0">
                <a:solidFill>
                  <a:srgbClr val="002060"/>
                </a:solidFill>
                <a:cs typeface="Arial" panose="020B0604020202020204" pitchFamily="34" charset="0"/>
              </a:rPr>
              <a:t>Idc</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flow</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which</a:t>
            </a:r>
            <a:r>
              <a:rPr lang="tr-TR" dirty="0" smtClean="0">
                <a:solidFill>
                  <a:srgbClr val="002060"/>
                </a:solidFill>
                <a:cs typeface="Arial" panose="020B0604020202020204" pitchFamily="34" charset="0"/>
              </a:rPr>
              <a:t> is </a:t>
            </a:r>
            <a:r>
              <a:rPr lang="tr-TR" dirty="0" err="1" smtClean="0">
                <a:solidFill>
                  <a:srgbClr val="002060"/>
                </a:solidFill>
                <a:cs typeface="Arial" panose="020B0604020202020204" pitchFamily="34" charset="0"/>
              </a:rPr>
              <a:t>our</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interest</a:t>
            </a:r>
            <a:r>
              <a:rPr lang="tr-TR" dirty="0" smtClean="0">
                <a:solidFill>
                  <a:srgbClr val="002060"/>
                </a:solidFill>
                <a:cs typeface="Arial" panose="020B0604020202020204" pitchFamily="34" charset="0"/>
              </a:rPr>
              <a:t>.</a:t>
            </a:r>
          </a:p>
          <a:p>
            <a:pPr marL="285750" indent="-285750">
              <a:buFont typeface="Arial" panose="020B0604020202020204" pitchFamily="34" charset="0"/>
              <a:buChar char="•"/>
            </a:pPr>
            <a:r>
              <a:rPr lang="tr-TR" dirty="0" err="1" smtClean="0">
                <a:solidFill>
                  <a:srgbClr val="002060"/>
                </a:solidFill>
                <a:cs typeface="Arial" panose="020B0604020202020204" pitchFamily="34" charset="0"/>
              </a:rPr>
              <a:t>In</a:t>
            </a:r>
            <a:r>
              <a:rPr lang="tr-TR" dirty="0" smtClean="0">
                <a:solidFill>
                  <a:srgbClr val="002060"/>
                </a:solidFill>
                <a:cs typeface="Arial" panose="020B0604020202020204" pitchFamily="34" charset="0"/>
              </a:rPr>
              <a:t> </a:t>
            </a:r>
            <a:r>
              <a:rPr lang="tr-TR" b="1" dirty="0" err="1" smtClean="0">
                <a:solidFill>
                  <a:srgbClr val="002060"/>
                </a:solidFill>
                <a:cs typeface="Arial" panose="020B0604020202020204" pitchFamily="34" charset="0"/>
              </a:rPr>
              <a:t>commutation</a:t>
            </a:r>
            <a:r>
              <a:rPr lang="tr-TR" b="1" dirty="0" smtClean="0">
                <a:solidFill>
                  <a:srgbClr val="002060"/>
                </a:solidFill>
                <a:cs typeface="Arial" panose="020B0604020202020204" pitchFamily="34" charset="0"/>
              </a:rPr>
              <a:t> </a:t>
            </a:r>
            <a:r>
              <a:rPr lang="tr-TR" b="1" dirty="0" err="1" smtClean="0">
                <a:solidFill>
                  <a:srgbClr val="002060"/>
                </a:solidFill>
                <a:cs typeface="Arial" panose="020B0604020202020204" pitchFamily="34" charset="0"/>
              </a:rPr>
              <a:t>loops</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the</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switching</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harmonic</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current</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flows</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from</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one</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phase</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to</a:t>
            </a:r>
            <a:r>
              <a:rPr lang="tr-TR" dirty="0" smtClean="0">
                <a:solidFill>
                  <a:srgbClr val="002060"/>
                </a:solidFill>
                <a:cs typeface="Arial" panose="020B0604020202020204" pitchFamily="34" charset="0"/>
              </a:rPr>
              <a:t> a </a:t>
            </a:r>
            <a:r>
              <a:rPr lang="tr-TR" dirty="0" err="1" smtClean="0">
                <a:solidFill>
                  <a:srgbClr val="002060"/>
                </a:solidFill>
                <a:cs typeface="Arial" panose="020B0604020202020204" pitchFamily="34" charset="0"/>
              </a:rPr>
              <a:t>capacitor</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belonging</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to</a:t>
            </a:r>
            <a:r>
              <a:rPr lang="tr-TR" dirty="0" smtClean="0">
                <a:solidFill>
                  <a:srgbClr val="002060"/>
                </a:solidFill>
                <a:cs typeface="Arial" panose="020B0604020202020204" pitchFamily="34" charset="0"/>
              </a:rPr>
              <a:t> a </a:t>
            </a:r>
            <a:r>
              <a:rPr lang="tr-TR" dirty="0" err="1" smtClean="0">
                <a:solidFill>
                  <a:srgbClr val="002060"/>
                </a:solidFill>
                <a:cs typeface="Arial" panose="020B0604020202020204" pitchFamily="34" charset="0"/>
              </a:rPr>
              <a:t>different</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phase</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Therefore</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our</a:t>
            </a:r>
            <a:r>
              <a:rPr lang="tr-TR" dirty="0" smtClean="0">
                <a:solidFill>
                  <a:srgbClr val="002060"/>
                </a:solidFill>
                <a:cs typeface="Arial" panose="020B0604020202020204" pitchFamily="34" charset="0"/>
              </a:rPr>
              <a:t> «</a:t>
            </a:r>
            <a:r>
              <a:rPr lang="tr-TR" b="1" dirty="0" err="1" smtClean="0">
                <a:solidFill>
                  <a:srgbClr val="002060"/>
                </a:solidFill>
                <a:cs typeface="Arial" panose="020B0604020202020204" pitchFamily="34" charset="0"/>
              </a:rPr>
              <a:t>single</a:t>
            </a:r>
            <a:r>
              <a:rPr lang="tr-TR" b="1" dirty="0" smtClean="0">
                <a:solidFill>
                  <a:srgbClr val="002060"/>
                </a:solidFill>
                <a:cs typeface="Arial" panose="020B0604020202020204" pitchFamily="34" charset="0"/>
              </a:rPr>
              <a:t> </a:t>
            </a:r>
            <a:r>
              <a:rPr lang="tr-TR" b="1" dirty="0" err="1" smtClean="0">
                <a:solidFill>
                  <a:srgbClr val="002060"/>
                </a:solidFill>
                <a:cs typeface="Arial" panose="020B0604020202020204" pitchFamily="34" charset="0"/>
              </a:rPr>
              <a:t>Idc</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assumption</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fails</a:t>
            </a:r>
            <a:r>
              <a:rPr lang="tr-TR" dirty="0" smtClean="0">
                <a:solidFill>
                  <a:srgbClr val="002060"/>
                </a:solidFill>
                <a:cs typeface="Arial" panose="020B0604020202020204" pitchFamily="34" charset="0"/>
              </a:rPr>
              <a:t>.</a:t>
            </a:r>
          </a:p>
          <a:p>
            <a:pPr marL="285750" indent="-285750">
              <a:buFont typeface="Arial" panose="020B0604020202020204" pitchFamily="34" charset="0"/>
              <a:buChar char="•"/>
            </a:pPr>
            <a:r>
              <a:rPr lang="tr-TR" dirty="0" err="1" smtClean="0">
                <a:solidFill>
                  <a:srgbClr val="002060"/>
                </a:solidFill>
                <a:cs typeface="Arial" panose="020B0604020202020204" pitchFamily="34" charset="0"/>
              </a:rPr>
              <a:t>There</a:t>
            </a:r>
            <a:r>
              <a:rPr lang="tr-TR" dirty="0" smtClean="0">
                <a:solidFill>
                  <a:srgbClr val="002060"/>
                </a:solidFill>
                <a:cs typeface="Arial" panose="020B0604020202020204" pitchFamily="34" charset="0"/>
              </a:rPr>
              <a:t> is a </a:t>
            </a:r>
            <a:r>
              <a:rPr lang="tr-TR" b="1" dirty="0" err="1" smtClean="0">
                <a:solidFill>
                  <a:srgbClr val="002060"/>
                </a:solidFill>
                <a:cs typeface="Arial" panose="020B0604020202020204" pitchFamily="34" charset="0"/>
              </a:rPr>
              <a:t>stray</a:t>
            </a:r>
            <a:r>
              <a:rPr lang="tr-TR" b="1" dirty="0" smtClean="0">
                <a:solidFill>
                  <a:srgbClr val="002060"/>
                </a:solidFill>
                <a:cs typeface="Arial" panose="020B0604020202020204" pitchFamily="34" charset="0"/>
              </a:rPr>
              <a:t> </a:t>
            </a:r>
            <a:r>
              <a:rPr lang="tr-TR" b="1" dirty="0" err="1" smtClean="0">
                <a:solidFill>
                  <a:srgbClr val="002060"/>
                </a:solidFill>
                <a:cs typeface="Arial" panose="020B0604020202020204" pitchFamily="34" charset="0"/>
              </a:rPr>
              <a:t>inductance</a:t>
            </a:r>
            <a:r>
              <a:rPr lang="tr-TR" b="1"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between</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all</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components</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consequently</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resulting</a:t>
            </a:r>
            <a:r>
              <a:rPr lang="tr-TR" dirty="0" smtClean="0">
                <a:solidFill>
                  <a:srgbClr val="002060"/>
                </a:solidFill>
                <a:cs typeface="Arial" panose="020B0604020202020204" pitchFamily="34" charset="0"/>
              </a:rPr>
              <a:t> in </a:t>
            </a:r>
            <a:r>
              <a:rPr lang="tr-TR" dirty="0" err="1" smtClean="0">
                <a:solidFill>
                  <a:srgbClr val="002060"/>
                </a:solidFill>
                <a:cs typeface="Arial" panose="020B0604020202020204" pitchFamily="34" charset="0"/>
              </a:rPr>
              <a:t>increase</a:t>
            </a:r>
            <a:r>
              <a:rPr lang="tr-TR" dirty="0" smtClean="0">
                <a:solidFill>
                  <a:srgbClr val="002060"/>
                </a:solidFill>
                <a:cs typeface="Arial" panose="020B0604020202020204" pitchFamily="34" charset="0"/>
              </a:rPr>
              <a:t> on </a:t>
            </a:r>
            <a:r>
              <a:rPr lang="tr-TR" b="1" dirty="0" err="1" smtClean="0">
                <a:solidFill>
                  <a:srgbClr val="002060"/>
                </a:solidFill>
                <a:cs typeface="Arial" panose="020B0604020202020204" pitchFamily="34" charset="0"/>
              </a:rPr>
              <a:t>capacitor</a:t>
            </a:r>
            <a:r>
              <a:rPr lang="tr-TR" b="1" dirty="0" smtClean="0">
                <a:solidFill>
                  <a:srgbClr val="002060"/>
                </a:solidFill>
                <a:cs typeface="Arial" panose="020B0604020202020204" pitchFamily="34" charset="0"/>
              </a:rPr>
              <a:t> </a:t>
            </a:r>
            <a:r>
              <a:rPr lang="tr-TR" b="1" dirty="0" err="1" smtClean="0">
                <a:solidFill>
                  <a:srgbClr val="002060"/>
                </a:solidFill>
                <a:cs typeface="Arial" panose="020B0604020202020204" pitchFamily="34" charset="0"/>
              </a:rPr>
              <a:t>stress</a:t>
            </a:r>
            <a:r>
              <a:rPr lang="tr-TR" dirty="0" smtClean="0">
                <a:solidFill>
                  <a:srgbClr val="002060"/>
                </a:solidFill>
                <a:cs typeface="Arial" panose="020B0604020202020204" pitchFamily="34" charset="0"/>
              </a:rPr>
              <a:t>. </a:t>
            </a:r>
          </a:p>
        </p:txBody>
      </p:sp>
    </p:spTree>
    <p:extLst>
      <p:ext uri="{BB962C8B-B14F-4D97-AF65-F5344CB8AC3E}">
        <p14:creationId xmlns:p14="http://schemas.microsoft.com/office/powerpoint/2010/main" val="357287617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478970" y="150669"/>
            <a:ext cx="8207829" cy="523220"/>
          </a:xfrm>
          <a:prstGeom prst="rect">
            <a:avLst/>
          </a:prstGeom>
        </p:spPr>
        <p:txBody>
          <a:bodyPr wrap="square">
            <a:spAutoFit/>
          </a:bodyPr>
          <a:lstStyle/>
          <a:p>
            <a:pPr algn="ctr"/>
            <a:r>
              <a:rPr lang="tr-TR" sz="2800" b="1" dirty="0">
                <a:solidFill>
                  <a:schemeClr val="accent1">
                    <a:lumMod val="50000"/>
                  </a:schemeClr>
                </a:solidFill>
                <a:cs typeface="Arial" panose="020B0604020202020204" pitchFamily="34" charset="0"/>
              </a:rPr>
              <a:t>Parasitics </a:t>
            </a:r>
            <a:r>
              <a:rPr lang="tr-TR" sz="2800" b="1" dirty="0" err="1" smtClean="0">
                <a:solidFill>
                  <a:schemeClr val="accent1">
                    <a:lumMod val="50000"/>
                  </a:schemeClr>
                </a:solidFill>
                <a:cs typeface="Arial" panose="020B0604020202020204" pitchFamily="34" charset="0"/>
              </a:rPr>
              <a:t>added</a:t>
            </a:r>
            <a:r>
              <a:rPr lang="tr-TR" sz="2800" b="1" dirty="0" smtClean="0">
                <a:solidFill>
                  <a:schemeClr val="accent1">
                    <a:lumMod val="50000"/>
                  </a:schemeClr>
                </a:solidFill>
                <a:cs typeface="Arial" panose="020B0604020202020204" pitchFamily="34" charset="0"/>
              </a:rPr>
              <a:t> model</a:t>
            </a:r>
            <a:endParaRPr lang="en-US" sz="2800" dirty="0">
              <a:solidFill>
                <a:schemeClr val="accent1">
                  <a:lumMod val="50000"/>
                </a:schemeClr>
              </a:solidFill>
              <a:cs typeface="Arial" panose="020B0604020202020204" pitchFamily="34" charset="0"/>
            </a:endParaRPr>
          </a:p>
        </p:txBody>
      </p:sp>
      <p:sp>
        <p:nvSpPr>
          <p:cNvPr id="18" name="Rectangle 17"/>
          <p:cNvSpPr/>
          <p:nvPr/>
        </p:nvSpPr>
        <p:spPr>
          <a:xfrm>
            <a:off x="193846" y="663193"/>
            <a:ext cx="8950154" cy="646331"/>
          </a:xfrm>
          <a:prstGeom prst="rect">
            <a:avLst/>
          </a:prstGeom>
        </p:spPr>
        <p:txBody>
          <a:bodyPr wrap="square">
            <a:spAutoFit/>
          </a:bodyPr>
          <a:lstStyle/>
          <a:p>
            <a:pPr marL="285750" indent="-285750">
              <a:buFont typeface="Arial" panose="020B0604020202020204" pitchFamily="34" charset="0"/>
              <a:buChar char="•"/>
            </a:pPr>
            <a:r>
              <a:rPr lang="tr-TR" dirty="0" err="1" smtClean="0">
                <a:solidFill>
                  <a:srgbClr val="002060"/>
                </a:solidFill>
                <a:cs typeface="Arial" panose="020B0604020202020204" pitchFamily="34" charset="0"/>
              </a:rPr>
              <a:t>The</a:t>
            </a:r>
            <a:r>
              <a:rPr lang="tr-TR" dirty="0" smtClean="0">
                <a:solidFill>
                  <a:srgbClr val="002060"/>
                </a:solidFill>
                <a:cs typeface="Arial" panose="020B0604020202020204" pitchFamily="34" charset="0"/>
              </a:rPr>
              <a:t> DC </a:t>
            </a:r>
            <a:r>
              <a:rPr lang="tr-TR" dirty="0" err="1" smtClean="0">
                <a:solidFill>
                  <a:srgbClr val="002060"/>
                </a:solidFill>
                <a:cs typeface="Arial" panose="020B0604020202020204" pitchFamily="34" charset="0"/>
              </a:rPr>
              <a:t>bus</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design</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affects</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the</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distribution</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capacitor</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stress</a:t>
            </a:r>
            <a:r>
              <a:rPr lang="tr-TR" dirty="0" smtClean="0">
                <a:solidFill>
                  <a:srgbClr val="002060"/>
                </a:solidFill>
                <a:cs typeface="Arial" panose="020B0604020202020204" pitchFamily="34" charset="0"/>
              </a:rPr>
              <a:t>.</a:t>
            </a:r>
          </a:p>
          <a:p>
            <a:pPr marL="285750" indent="-285750">
              <a:buFont typeface="Arial" panose="020B0604020202020204" pitchFamily="34" charset="0"/>
              <a:buChar char="•"/>
            </a:pPr>
            <a:r>
              <a:rPr lang="tr-TR" dirty="0" err="1" smtClean="0">
                <a:solidFill>
                  <a:srgbClr val="002060"/>
                </a:solidFill>
                <a:cs typeface="Arial" panose="020B0604020202020204" pitchFamily="34" charset="0"/>
              </a:rPr>
              <a:t>Below</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results</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are</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simulation</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results</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for</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the</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previus</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inverter</a:t>
            </a:r>
            <a:r>
              <a:rPr lang="tr-TR" dirty="0" smtClean="0">
                <a:solidFill>
                  <a:srgbClr val="002060"/>
                </a:solidFill>
                <a:cs typeface="Arial" panose="020B0604020202020204" pitchFamily="34" charset="0"/>
              </a:rPr>
              <a:t> (V2)</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207" y="1298518"/>
            <a:ext cx="3267811" cy="2331611"/>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44378" y="1309524"/>
            <a:ext cx="3305370" cy="2358410"/>
          </a:xfrm>
          <a:prstGeom prst="rect">
            <a:avLst/>
          </a:prstGeom>
        </p:spPr>
      </p:pic>
      <p:pic>
        <p:nvPicPr>
          <p:cNvPr id="12" name="Picture 11"/>
          <p:cNvPicPr>
            <a:picLocks noChangeAspect="1"/>
          </p:cNvPicPr>
          <p:nvPr/>
        </p:nvPicPr>
        <p:blipFill>
          <a:blip r:embed="rId5"/>
          <a:stretch>
            <a:fillRect/>
          </a:stretch>
        </p:blipFill>
        <p:spPr>
          <a:xfrm>
            <a:off x="685207" y="4064295"/>
            <a:ext cx="3326827" cy="2764291"/>
          </a:xfrm>
          <a:prstGeom prst="rect">
            <a:avLst/>
          </a:prstGeom>
        </p:spPr>
      </p:pic>
      <p:sp>
        <p:nvSpPr>
          <p:cNvPr id="13" name="Rectangle 12"/>
          <p:cNvSpPr/>
          <p:nvPr/>
        </p:nvSpPr>
        <p:spPr>
          <a:xfrm>
            <a:off x="107807" y="3661545"/>
            <a:ext cx="8950154" cy="369332"/>
          </a:xfrm>
          <a:prstGeom prst="rect">
            <a:avLst/>
          </a:prstGeom>
        </p:spPr>
        <p:txBody>
          <a:bodyPr wrap="square">
            <a:spAutoFit/>
          </a:bodyPr>
          <a:lstStyle/>
          <a:p>
            <a:pPr marL="285750" indent="-285750">
              <a:buFont typeface="Arial" panose="020B0604020202020204" pitchFamily="34" charset="0"/>
              <a:buChar char="•"/>
            </a:pPr>
            <a:r>
              <a:rPr lang="tr-TR" dirty="0" err="1" smtClean="0">
                <a:solidFill>
                  <a:srgbClr val="002060"/>
                </a:solidFill>
                <a:cs typeface="Arial" panose="020B0604020202020204" pitchFamily="34" charset="0"/>
              </a:rPr>
              <a:t>Below</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are</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the</a:t>
            </a:r>
            <a:r>
              <a:rPr lang="tr-TR" dirty="0" smtClean="0">
                <a:solidFill>
                  <a:srgbClr val="002060"/>
                </a:solidFill>
                <a:cs typeface="Arial" panose="020B0604020202020204" pitchFamily="34" charset="0"/>
              </a:rPr>
              <a:t> test </a:t>
            </a:r>
            <a:r>
              <a:rPr lang="tr-TR" dirty="0" err="1" smtClean="0">
                <a:solidFill>
                  <a:srgbClr val="002060"/>
                </a:solidFill>
                <a:cs typeface="Arial" panose="020B0604020202020204" pitchFamily="34" charset="0"/>
              </a:rPr>
              <a:t>results</a:t>
            </a:r>
            <a:r>
              <a:rPr lang="tr-TR" dirty="0" smtClean="0">
                <a:solidFill>
                  <a:srgbClr val="002060"/>
                </a:solidFill>
                <a:cs typeface="Arial" panose="020B0604020202020204" pitchFamily="34" charset="0"/>
              </a:rPr>
              <a:t>:</a:t>
            </a:r>
          </a:p>
        </p:txBody>
      </p:sp>
      <p:pic>
        <p:nvPicPr>
          <p:cNvPr id="14" name="Picture 13"/>
          <p:cNvPicPr>
            <a:picLocks noChangeAspect="1"/>
          </p:cNvPicPr>
          <p:nvPr/>
        </p:nvPicPr>
        <p:blipFill>
          <a:blip r:embed="rId6"/>
          <a:stretch>
            <a:fillRect/>
          </a:stretch>
        </p:blipFill>
        <p:spPr>
          <a:xfrm>
            <a:off x="4434913" y="4062293"/>
            <a:ext cx="3324299" cy="2764291"/>
          </a:xfrm>
          <a:prstGeom prst="rect">
            <a:avLst/>
          </a:prstGeom>
        </p:spPr>
      </p:pic>
    </p:spTree>
    <p:extLst>
      <p:ext uri="{BB962C8B-B14F-4D97-AF65-F5344CB8AC3E}">
        <p14:creationId xmlns:p14="http://schemas.microsoft.com/office/powerpoint/2010/main" val="241679323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478970" y="150669"/>
            <a:ext cx="8207829" cy="523220"/>
          </a:xfrm>
          <a:prstGeom prst="rect">
            <a:avLst/>
          </a:prstGeom>
        </p:spPr>
        <p:txBody>
          <a:bodyPr wrap="square">
            <a:spAutoFit/>
          </a:bodyPr>
          <a:lstStyle/>
          <a:p>
            <a:pPr algn="ctr"/>
            <a:r>
              <a:rPr lang="tr-TR" sz="2800" b="1" dirty="0">
                <a:solidFill>
                  <a:schemeClr val="accent1">
                    <a:lumMod val="50000"/>
                  </a:schemeClr>
                </a:solidFill>
                <a:cs typeface="Arial" panose="020B0604020202020204" pitchFamily="34" charset="0"/>
              </a:rPr>
              <a:t>Parasitics </a:t>
            </a:r>
            <a:r>
              <a:rPr lang="tr-TR" sz="2800" b="1" dirty="0" err="1" smtClean="0">
                <a:solidFill>
                  <a:schemeClr val="accent1">
                    <a:lumMod val="50000"/>
                  </a:schemeClr>
                </a:solidFill>
                <a:cs typeface="Arial" panose="020B0604020202020204" pitchFamily="34" charset="0"/>
              </a:rPr>
              <a:t>added</a:t>
            </a:r>
            <a:r>
              <a:rPr lang="tr-TR" sz="2800" b="1" dirty="0" smtClean="0">
                <a:solidFill>
                  <a:schemeClr val="accent1">
                    <a:lumMod val="50000"/>
                  </a:schemeClr>
                </a:solidFill>
                <a:cs typeface="Arial" panose="020B0604020202020204" pitchFamily="34" charset="0"/>
              </a:rPr>
              <a:t> model</a:t>
            </a:r>
            <a:endParaRPr lang="en-US" sz="2800" dirty="0">
              <a:solidFill>
                <a:schemeClr val="accent1">
                  <a:lumMod val="50000"/>
                </a:schemeClr>
              </a:solidFill>
              <a:cs typeface="Arial" panose="020B0604020202020204" pitchFamily="34" charset="0"/>
            </a:endParaRPr>
          </a:p>
        </p:txBody>
      </p:sp>
      <p:sp>
        <p:nvSpPr>
          <p:cNvPr id="18" name="Rectangle 17"/>
          <p:cNvSpPr/>
          <p:nvPr/>
        </p:nvSpPr>
        <p:spPr>
          <a:xfrm>
            <a:off x="193846" y="811377"/>
            <a:ext cx="8950154" cy="369332"/>
          </a:xfrm>
          <a:prstGeom prst="rect">
            <a:avLst/>
          </a:prstGeom>
        </p:spPr>
        <p:txBody>
          <a:bodyPr wrap="square">
            <a:spAutoFit/>
          </a:bodyPr>
          <a:lstStyle/>
          <a:p>
            <a:pPr marL="285750" indent="-285750">
              <a:buFont typeface="Arial" panose="020B0604020202020204" pitchFamily="34" charset="0"/>
              <a:buChar char="•"/>
            </a:pPr>
            <a:r>
              <a:rPr lang="tr-TR" dirty="0" smtClean="0">
                <a:solidFill>
                  <a:srgbClr val="002060"/>
                </a:solidFill>
                <a:cs typeface="Arial" panose="020B0604020202020204" pitchFamily="34" charset="0"/>
              </a:rPr>
              <a:t>A </a:t>
            </a:r>
            <a:r>
              <a:rPr lang="tr-TR" dirty="0" err="1" smtClean="0">
                <a:solidFill>
                  <a:srgbClr val="002060"/>
                </a:solidFill>
                <a:cs typeface="Arial" panose="020B0604020202020204" pitchFamily="34" charset="0"/>
              </a:rPr>
              <a:t>cleaner</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result</a:t>
            </a:r>
            <a:r>
              <a:rPr lang="tr-TR" dirty="0" smtClean="0">
                <a:solidFill>
                  <a:srgbClr val="002060"/>
                </a:solidFill>
                <a:cs typeface="Arial" panose="020B0604020202020204" pitchFamily="34" charset="0"/>
              </a:rPr>
              <a:t>:</a:t>
            </a:r>
          </a:p>
        </p:txBody>
      </p:sp>
      <p:pic>
        <p:nvPicPr>
          <p:cNvPr id="7" name="Picture 6"/>
          <p:cNvPicPr>
            <a:picLocks noChangeAspect="1"/>
          </p:cNvPicPr>
          <p:nvPr/>
        </p:nvPicPr>
        <p:blipFill>
          <a:blip r:embed="rId3"/>
          <a:stretch>
            <a:fillRect/>
          </a:stretch>
        </p:blipFill>
        <p:spPr>
          <a:xfrm>
            <a:off x="193846" y="1180709"/>
            <a:ext cx="3203802" cy="2540754"/>
          </a:xfrm>
          <a:prstGeom prst="rect">
            <a:avLst/>
          </a:prstGeom>
        </p:spPr>
      </p:pic>
      <p:pic>
        <p:nvPicPr>
          <p:cNvPr id="9" name="Picture 8"/>
          <p:cNvPicPr>
            <a:picLocks noChangeAspect="1"/>
          </p:cNvPicPr>
          <p:nvPr/>
        </p:nvPicPr>
        <p:blipFill>
          <a:blip r:embed="rId4"/>
          <a:stretch>
            <a:fillRect/>
          </a:stretch>
        </p:blipFill>
        <p:spPr>
          <a:xfrm>
            <a:off x="193846" y="3974646"/>
            <a:ext cx="3417081" cy="2883354"/>
          </a:xfrm>
          <a:prstGeom prst="rect">
            <a:avLst/>
          </a:prstGeom>
        </p:spPr>
      </p:pic>
      <p:pic>
        <p:nvPicPr>
          <p:cNvPr id="10" name="Picture 9"/>
          <p:cNvPicPr>
            <a:picLocks noChangeAspect="1"/>
          </p:cNvPicPr>
          <p:nvPr/>
        </p:nvPicPr>
        <p:blipFill>
          <a:blip r:embed="rId5"/>
          <a:stretch>
            <a:fillRect/>
          </a:stretch>
        </p:blipFill>
        <p:spPr>
          <a:xfrm>
            <a:off x="3610927" y="4030094"/>
            <a:ext cx="3391064" cy="2827905"/>
          </a:xfrm>
          <a:prstGeom prst="rect">
            <a:avLst/>
          </a:prstGeom>
        </p:spPr>
      </p:pic>
      <p:sp>
        <p:nvSpPr>
          <p:cNvPr id="11" name="Rectangle 10"/>
          <p:cNvSpPr/>
          <p:nvPr/>
        </p:nvSpPr>
        <p:spPr>
          <a:xfrm>
            <a:off x="193846" y="3660763"/>
            <a:ext cx="8950154" cy="369332"/>
          </a:xfrm>
          <a:prstGeom prst="rect">
            <a:avLst/>
          </a:prstGeom>
        </p:spPr>
        <p:txBody>
          <a:bodyPr wrap="square">
            <a:spAutoFit/>
          </a:bodyPr>
          <a:lstStyle/>
          <a:p>
            <a:pPr marL="285750" indent="-285750">
              <a:buFont typeface="Arial" panose="020B0604020202020204" pitchFamily="34" charset="0"/>
              <a:buChar char="•"/>
            </a:pPr>
            <a:r>
              <a:rPr lang="tr-TR" dirty="0" smtClean="0">
                <a:solidFill>
                  <a:srgbClr val="002060"/>
                </a:solidFill>
                <a:cs typeface="Arial" panose="020B0604020202020204" pitchFamily="34" charset="0"/>
              </a:rPr>
              <a:t>RMS </a:t>
            </a:r>
            <a:r>
              <a:rPr lang="tr-TR" dirty="0" err="1" smtClean="0">
                <a:solidFill>
                  <a:srgbClr val="002060"/>
                </a:solidFill>
                <a:cs typeface="Arial" panose="020B0604020202020204" pitchFamily="34" charset="0"/>
              </a:rPr>
              <a:t>comparison</a:t>
            </a:r>
            <a:r>
              <a:rPr lang="tr-TR" dirty="0" smtClean="0">
                <a:solidFill>
                  <a:srgbClr val="002060"/>
                </a:solidFill>
                <a:cs typeface="Arial" panose="020B0604020202020204" pitchFamily="34" charset="0"/>
              </a:rPr>
              <a:t>:</a:t>
            </a:r>
          </a:p>
        </p:txBody>
      </p:sp>
      <p:sp>
        <p:nvSpPr>
          <p:cNvPr id="12" name="Rectangle 11"/>
          <p:cNvSpPr/>
          <p:nvPr/>
        </p:nvSpPr>
        <p:spPr>
          <a:xfrm>
            <a:off x="3788229" y="1318197"/>
            <a:ext cx="5216978" cy="923330"/>
          </a:xfrm>
          <a:prstGeom prst="rect">
            <a:avLst/>
          </a:prstGeom>
        </p:spPr>
        <p:txBody>
          <a:bodyPr wrap="square">
            <a:spAutoFit/>
          </a:bodyPr>
          <a:lstStyle/>
          <a:p>
            <a:r>
              <a:rPr lang="tr-TR" dirty="0" err="1" smtClean="0">
                <a:solidFill>
                  <a:srgbClr val="002060"/>
                </a:solidFill>
                <a:cs typeface="Arial" panose="020B0604020202020204" pitchFamily="34" charset="0"/>
              </a:rPr>
              <a:t>Note</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that</a:t>
            </a:r>
            <a:r>
              <a:rPr lang="tr-TR" dirty="0" smtClean="0">
                <a:solidFill>
                  <a:srgbClr val="002060"/>
                </a:solidFill>
                <a:cs typeface="Arial" panose="020B0604020202020204" pitchFamily="34" charset="0"/>
              </a:rPr>
              <a:t>, test </a:t>
            </a:r>
            <a:r>
              <a:rPr lang="tr-TR" dirty="0" err="1" smtClean="0">
                <a:solidFill>
                  <a:srgbClr val="002060"/>
                </a:solidFill>
                <a:cs typeface="Arial" panose="020B0604020202020204" pitchFamily="34" charset="0"/>
              </a:rPr>
              <a:t>results</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are</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obtained</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by</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measuring</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each</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capacitor</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voltage</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and</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obtaining</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their</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current</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using</a:t>
            </a:r>
            <a:r>
              <a:rPr lang="tr-TR" dirty="0" smtClean="0">
                <a:solidFill>
                  <a:srgbClr val="002060"/>
                </a:solidFill>
                <a:cs typeface="Arial" panose="020B0604020202020204" pitchFamily="34" charset="0"/>
              </a:rPr>
              <a:t> integral (ESR, ESL </a:t>
            </a:r>
            <a:r>
              <a:rPr lang="tr-TR" dirty="0" err="1" smtClean="0">
                <a:solidFill>
                  <a:srgbClr val="002060"/>
                </a:solidFill>
                <a:cs typeface="Arial" panose="020B0604020202020204" pitchFamily="34" charset="0"/>
              </a:rPr>
              <a:t>etc</a:t>
            </a:r>
            <a:r>
              <a:rPr lang="tr-TR" dirty="0" smtClean="0">
                <a:solidFill>
                  <a:srgbClr val="002060"/>
                </a:solidFill>
                <a:cs typeface="Arial" panose="020B0604020202020204" pitchFamily="34" charset="0"/>
              </a:rPr>
              <a:t>. </a:t>
            </a:r>
            <a:r>
              <a:rPr lang="tr-TR" dirty="0" err="1">
                <a:solidFill>
                  <a:srgbClr val="002060"/>
                </a:solidFill>
                <a:cs typeface="Arial" panose="020B0604020202020204" pitchFamily="34" charset="0"/>
              </a:rPr>
              <a:t>a</a:t>
            </a:r>
            <a:r>
              <a:rPr lang="tr-TR" dirty="0" err="1" smtClean="0">
                <a:solidFill>
                  <a:srgbClr val="002060"/>
                </a:solidFill>
                <a:cs typeface="Arial" panose="020B0604020202020204" pitchFamily="34" charset="0"/>
              </a:rPr>
              <a:t>re</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neglected</a:t>
            </a:r>
            <a:r>
              <a:rPr lang="tr-TR" dirty="0" smtClean="0">
                <a:solidFill>
                  <a:srgbClr val="002060"/>
                </a:solidFill>
                <a:cs typeface="Arial" panose="020B0604020202020204" pitchFamily="34" charset="0"/>
              </a:rPr>
              <a:t>)</a:t>
            </a:r>
          </a:p>
        </p:txBody>
      </p:sp>
    </p:spTree>
    <p:extLst>
      <p:ext uri="{BB962C8B-B14F-4D97-AF65-F5344CB8AC3E}">
        <p14:creationId xmlns:p14="http://schemas.microsoft.com/office/powerpoint/2010/main" val="71746311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478970" y="150669"/>
            <a:ext cx="8207829" cy="523220"/>
          </a:xfrm>
          <a:prstGeom prst="rect">
            <a:avLst/>
          </a:prstGeom>
        </p:spPr>
        <p:txBody>
          <a:bodyPr wrap="square">
            <a:spAutoFit/>
          </a:bodyPr>
          <a:lstStyle/>
          <a:p>
            <a:pPr algn="ctr"/>
            <a:r>
              <a:rPr lang="tr-TR" sz="2800" b="1" dirty="0">
                <a:solidFill>
                  <a:schemeClr val="accent1">
                    <a:lumMod val="50000"/>
                  </a:schemeClr>
                </a:solidFill>
                <a:cs typeface="Arial" panose="020B0604020202020204" pitchFamily="34" charset="0"/>
              </a:rPr>
              <a:t>Parasitics </a:t>
            </a:r>
            <a:r>
              <a:rPr lang="tr-TR" sz="2800" b="1" dirty="0" err="1" smtClean="0">
                <a:solidFill>
                  <a:schemeClr val="accent1">
                    <a:lumMod val="50000"/>
                  </a:schemeClr>
                </a:solidFill>
                <a:cs typeface="Arial" panose="020B0604020202020204" pitchFamily="34" charset="0"/>
              </a:rPr>
              <a:t>added</a:t>
            </a:r>
            <a:r>
              <a:rPr lang="tr-TR" sz="2800" b="1" dirty="0" smtClean="0">
                <a:solidFill>
                  <a:schemeClr val="accent1">
                    <a:lumMod val="50000"/>
                  </a:schemeClr>
                </a:solidFill>
                <a:cs typeface="Arial" panose="020B0604020202020204" pitchFamily="34" charset="0"/>
              </a:rPr>
              <a:t> model</a:t>
            </a:r>
            <a:endParaRPr lang="en-US" sz="2800" dirty="0">
              <a:solidFill>
                <a:schemeClr val="accent1">
                  <a:lumMod val="50000"/>
                </a:schemeClr>
              </a:solidFill>
              <a:cs typeface="Arial" panose="020B0604020202020204" pitchFamily="34" charset="0"/>
            </a:endParaRPr>
          </a:p>
        </p:txBody>
      </p:sp>
      <p:sp>
        <p:nvSpPr>
          <p:cNvPr id="18" name="Rectangle 17"/>
          <p:cNvSpPr/>
          <p:nvPr/>
        </p:nvSpPr>
        <p:spPr>
          <a:xfrm>
            <a:off x="193846" y="811377"/>
            <a:ext cx="8950154" cy="1200329"/>
          </a:xfrm>
          <a:prstGeom prst="rect">
            <a:avLst/>
          </a:prstGeom>
        </p:spPr>
        <p:txBody>
          <a:bodyPr wrap="square">
            <a:spAutoFit/>
          </a:bodyPr>
          <a:lstStyle/>
          <a:p>
            <a:r>
              <a:rPr lang="tr-TR" dirty="0" err="1" smtClean="0">
                <a:solidFill>
                  <a:srgbClr val="002060"/>
                </a:solidFill>
                <a:cs typeface="Arial" panose="020B0604020202020204" pitchFamily="34" charset="0"/>
              </a:rPr>
              <a:t>Study</a:t>
            </a:r>
            <a:r>
              <a:rPr lang="tr-TR" dirty="0" smtClean="0">
                <a:solidFill>
                  <a:srgbClr val="002060"/>
                </a:solidFill>
                <a:cs typeface="Arial" panose="020B0604020202020204" pitchFamily="34" charset="0"/>
              </a:rPr>
              <a:t> on </a:t>
            </a:r>
            <a:r>
              <a:rPr lang="tr-TR" dirty="0" err="1" smtClean="0">
                <a:solidFill>
                  <a:srgbClr val="002060"/>
                </a:solidFill>
                <a:cs typeface="Arial" panose="020B0604020202020204" pitchFamily="34" charset="0"/>
              </a:rPr>
              <a:t>the</a:t>
            </a:r>
            <a:r>
              <a:rPr lang="tr-TR" dirty="0" smtClean="0">
                <a:solidFill>
                  <a:srgbClr val="002060"/>
                </a:solidFill>
                <a:cs typeface="Arial" panose="020B0604020202020204" pitchFamily="34" charset="0"/>
              </a:rPr>
              <a:t> parasitics </a:t>
            </a:r>
            <a:r>
              <a:rPr lang="tr-TR" dirty="0" err="1" smtClean="0">
                <a:solidFill>
                  <a:srgbClr val="002060"/>
                </a:solidFill>
                <a:cs typeface="Arial" panose="020B0604020202020204" pitchFamily="34" charset="0"/>
              </a:rPr>
              <a:t>added</a:t>
            </a:r>
            <a:r>
              <a:rPr lang="tr-TR" dirty="0" smtClean="0">
                <a:solidFill>
                  <a:srgbClr val="002060"/>
                </a:solidFill>
                <a:cs typeface="Arial" panose="020B0604020202020204" pitchFamily="34" charset="0"/>
              </a:rPr>
              <a:t> model is </a:t>
            </a:r>
            <a:r>
              <a:rPr lang="tr-TR" dirty="0" err="1" smtClean="0">
                <a:solidFill>
                  <a:srgbClr val="002060"/>
                </a:solidFill>
                <a:cs typeface="Arial" panose="020B0604020202020204" pitchFamily="34" charset="0"/>
              </a:rPr>
              <a:t>still</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ongoing</a:t>
            </a:r>
            <a:r>
              <a:rPr lang="tr-TR" dirty="0" smtClean="0">
                <a:solidFill>
                  <a:srgbClr val="002060"/>
                </a:solidFill>
                <a:cs typeface="Arial" panose="020B0604020202020204" pitchFamily="34" charset="0"/>
              </a:rPr>
              <a:t>.</a:t>
            </a:r>
          </a:p>
          <a:p>
            <a:pPr marL="285750" indent="-285750">
              <a:buFont typeface="Arial" panose="020B0604020202020204" pitchFamily="34" charset="0"/>
              <a:buChar char="•"/>
            </a:pPr>
            <a:r>
              <a:rPr lang="tr-TR" dirty="0" smtClean="0">
                <a:solidFill>
                  <a:srgbClr val="002060"/>
                </a:solidFill>
                <a:cs typeface="Arial" panose="020B0604020202020204" pitchFamily="34" charset="0"/>
              </a:rPr>
              <a:t>First, </a:t>
            </a:r>
            <a:r>
              <a:rPr lang="tr-TR" dirty="0" err="1" smtClean="0">
                <a:solidFill>
                  <a:srgbClr val="002060"/>
                </a:solidFill>
                <a:cs typeface="Arial" panose="020B0604020202020204" pitchFamily="34" charset="0"/>
              </a:rPr>
              <a:t>the</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simulation</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results</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should</a:t>
            </a:r>
            <a:r>
              <a:rPr lang="tr-TR" dirty="0" smtClean="0">
                <a:solidFill>
                  <a:srgbClr val="002060"/>
                </a:solidFill>
                <a:cs typeface="Arial" panose="020B0604020202020204" pitchFamily="34" charset="0"/>
              </a:rPr>
              <a:t> be </a:t>
            </a:r>
            <a:r>
              <a:rPr lang="tr-TR" b="1" dirty="0" err="1" smtClean="0">
                <a:solidFill>
                  <a:srgbClr val="002060"/>
                </a:solidFill>
                <a:cs typeface="Arial" panose="020B0604020202020204" pitchFamily="34" charset="0"/>
              </a:rPr>
              <a:t>renewed</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with</a:t>
            </a:r>
            <a:r>
              <a:rPr lang="tr-TR" dirty="0" smtClean="0">
                <a:solidFill>
                  <a:srgbClr val="002060"/>
                </a:solidFill>
                <a:cs typeface="Arial" panose="020B0604020202020204" pitchFamily="34" charset="0"/>
              </a:rPr>
              <a:t> </a:t>
            </a:r>
            <a:r>
              <a:rPr lang="tr-TR" b="1" dirty="0" smtClean="0">
                <a:solidFill>
                  <a:srgbClr val="002060"/>
                </a:solidFill>
                <a:cs typeface="Arial" panose="020B0604020202020204" pitchFamily="34" charset="0"/>
              </a:rPr>
              <a:t>V1.3 board</a:t>
            </a:r>
            <a:r>
              <a:rPr lang="tr-TR" dirty="0" smtClean="0">
                <a:solidFill>
                  <a:srgbClr val="002060"/>
                </a:solidFill>
                <a:cs typeface="Arial" panose="020B0604020202020204" pitchFamily="34" charset="0"/>
              </a:rPr>
              <a:t>.</a:t>
            </a:r>
          </a:p>
          <a:p>
            <a:pPr marL="285750" indent="-285750">
              <a:buFont typeface="Arial" panose="020B0604020202020204" pitchFamily="34" charset="0"/>
              <a:buChar char="•"/>
            </a:pPr>
            <a:r>
              <a:rPr lang="tr-TR" b="1" dirty="0" smtClean="0">
                <a:solidFill>
                  <a:srgbClr val="002060"/>
                </a:solidFill>
                <a:cs typeface="Arial" panose="020B0604020202020204" pitchFamily="34" charset="0"/>
              </a:rPr>
              <a:t>FFT </a:t>
            </a:r>
            <a:r>
              <a:rPr lang="tr-TR" b="1" dirty="0" err="1" smtClean="0">
                <a:solidFill>
                  <a:srgbClr val="002060"/>
                </a:solidFill>
                <a:cs typeface="Arial" panose="020B0604020202020204" pitchFamily="34" charset="0"/>
              </a:rPr>
              <a:t>analysis</a:t>
            </a:r>
            <a:r>
              <a:rPr lang="tr-TR" b="1" dirty="0" smtClean="0">
                <a:solidFill>
                  <a:srgbClr val="002060"/>
                </a:solidFill>
                <a:cs typeface="Arial" panose="020B0604020202020204" pitchFamily="34" charset="0"/>
              </a:rPr>
              <a:t> </a:t>
            </a:r>
            <a:r>
              <a:rPr lang="tr-TR" dirty="0" smtClean="0">
                <a:solidFill>
                  <a:srgbClr val="002060"/>
                </a:solidFill>
                <a:cs typeface="Arial" panose="020B0604020202020204" pitchFamily="34" charset="0"/>
              </a:rPr>
              <a:t>is </a:t>
            </a:r>
            <a:r>
              <a:rPr lang="tr-TR" dirty="0" err="1" smtClean="0">
                <a:solidFill>
                  <a:srgbClr val="002060"/>
                </a:solidFill>
                <a:cs typeface="Arial" panose="020B0604020202020204" pitchFamily="34" charset="0"/>
              </a:rPr>
              <a:t>to</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applied</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for</a:t>
            </a:r>
            <a:r>
              <a:rPr lang="tr-TR" dirty="0" smtClean="0">
                <a:solidFill>
                  <a:srgbClr val="002060"/>
                </a:solidFill>
                <a:cs typeface="Arial" panose="020B0604020202020204" pitchFamily="34" charset="0"/>
              </a:rPr>
              <a:t> a </a:t>
            </a:r>
            <a:r>
              <a:rPr lang="tr-TR" dirty="0" err="1" smtClean="0">
                <a:solidFill>
                  <a:srgbClr val="002060"/>
                </a:solidFill>
                <a:cs typeface="Arial" panose="020B0604020202020204" pitchFamily="34" charset="0"/>
              </a:rPr>
              <a:t>better</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understanding</a:t>
            </a:r>
            <a:r>
              <a:rPr lang="tr-TR" dirty="0" smtClean="0">
                <a:solidFill>
                  <a:srgbClr val="002060"/>
                </a:solidFill>
                <a:cs typeface="Arial" panose="020B0604020202020204" pitchFamily="34" charset="0"/>
              </a:rPr>
              <a:t>.</a:t>
            </a:r>
          </a:p>
          <a:p>
            <a:pPr marL="285750" indent="-285750">
              <a:buFont typeface="Arial" panose="020B0604020202020204" pitchFamily="34" charset="0"/>
              <a:buChar char="•"/>
            </a:pPr>
            <a:r>
              <a:rPr lang="tr-TR" dirty="0" smtClean="0">
                <a:solidFill>
                  <a:srgbClr val="002060"/>
                </a:solidFill>
                <a:cs typeface="Arial" panose="020B0604020202020204" pitchFamily="34" charset="0"/>
              </a:rPr>
              <a:t>An </a:t>
            </a:r>
            <a:r>
              <a:rPr lang="tr-TR" dirty="0" err="1" smtClean="0">
                <a:solidFill>
                  <a:srgbClr val="002060"/>
                </a:solidFill>
                <a:cs typeface="Arial" panose="020B0604020202020204" pitchFamily="34" charset="0"/>
              </a:rPr>
              <a:t>analytical</a:t>
            </a:r>
            <a:r>
              <a:rPr lang="tr-TR" dirty="0" smtClean="0">
                <a:solidFill>
                  <a:srgbClr val="002060"/>
                </a:solidFill>
                <a:cs typeface="Arial" panose="020B0604020202020204" pitchFamily="34" charset="0"/>
              </a:rPr>
              <a:t> model </a:t>
            </a:r>
            <a:r>
              <a:rPr lang="tr-TR" dirty="0" err="1" smtClean="0">
                <a:solidFill>
                  <a:srgbClr val="002060"/>
                </a:solidFill>
                <a:cs typeface="Arial" panose="020B0604020202020204" pitchFamily="34" charset="0"/>
              </a:rPr>
              <a:t>using</a:t>
            </a:r>
            <a:r>
              <a:rPr lang="tr-TR" dirty="0" smtClean="0">
                <a:solidFill>
                  <a:srgbClr val="002060"/>
                </a:solidFill>
                <a:cs typeface="Arial" panose="020B0604020202020204" pitchFamily="34" charset="0"/>
              </a:rPr>
              <a:t> </a:t>
            </a:r>
            <a:r>
              <a:rPr lang="tr-TR" b="1" dirty="0" err="1" smtClean="0">
                <a:solidFill>
                  <a:srgbClr val="002060"/>
                </a:solidFill>
                <a:cs typeface="Arial" panose="020B0604020202020204" pitchFamily="34" charset="0"/>
              </a:rPr>
              <a:t>impedance</a:t>
            </a:r>
            <a:r>
              <a:rPr lang="tr-TR" b="1" dirty="0" smtClean="0">
                <a:solidFill>
                  <a:srgbClr val="002060"/>
                </a:solidFill>
                <a:cs typeface="Arial" panose="020B0604020202020204" pitchFamily="34" charset="0"/>
              </a:rPr>
              <a:t> </a:t>
            </a:r>
            <a:r>
              <a:rPr lang="tr-TR" b="1" dirty="0" err="1" smtClean="0">
                <a:solidFill>
                  <a:srgbClr val="002060"/>
                </a:solidFill>
                <a:cs typeface="Arial" panose="020B0604020202020204" pitchFamily="34" charset="0"/>
              </a:rPr>
              <a:t>models</a:t>
            </a:r>
            <a:r>
              <a:rPr lang="tr-TR" b="1" dirty="0" smtClean="0">
                <a:solidFill>
                  <a:srgbClr val="002060"/>
                </a:solidFill>
                <a:cs typeface="Arial" panose="020B0604020202020204" pitchFamily="34" charset="0"/>
              </a:rPr>
              <a:t> </a:t>
            </a:r>
            <a:r>
              <a:rPr lang="tr-TR" dirty="0" smtClean="0">
                <a:solidFill>
                  <a:srgbClr val="002060"/>
                </a:solidFill>
                <a:cs typeface="Arial" panose="020B0604020202020204" pitchFamily="34" charset="0"/>
              </a:rPr>
              <a:t>is </a:t>
            </a:r>
            <a:r>
              <a:rPr lang="tr-TR" dirty="0" err="1" smtClean="0">
                <a:solidFill>
                  <a:srgbClr val="002060"/>
                </a:solidFill>
                <a:cs typeface="Arial" panose="020B0604020202020204" pitchFamily="34" charset="0"/>
              </a:rPr>
              <a:t>developed</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still</a:t>
            </a:r>
            <a:r>
              <a:rPr lang="tr-TR" dirty="0" smtClean="0">
                <a:solidFill>
                  <a:srgbClr val="002060"/>
                </a:solidFill>
                <a:cs typeface="Arial" panose="020B0604020202020204" pitchFamily="34" charset="0"/>
              </a:rPr>
              <a:t> </a:t>
            </a:r>
            <a:r>
              <a:rPr lang="tr-TR" b="1" dirty="0" err="1" smtClean="0">
                <a:solidFill>
                  <a:srgbClr val="002060"/>
                </a:solidFill>
                <a:cs typeface="Arial" panose="020B0604020202020204" pitchFamily="34" charset="0"/>
              </a:rPr>
              <a:t>ongoing</a:t>
            </a:r>
            <a:r>
              <a:rPr lang="tr-TR" dirty="0" smtClean="0">
                <a:solidFill>
                  <a:srgbClr val="002060"/>
                </a:solidFill>
                <a:cs typeface="Arial" panose="020B0604020202020204" pitchFamily="34" charset="0"/>
              </a:rPr>
              <a:t>.</a:t>
            </a:r>
          </a:p>
        </p:txBody>
      </p:sp>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l="29334" t="40357" r="29333" b="42024"/>
          <a:stretch/>
        </p:blipFill>
        <p:spPr>
          <a:xfrm>
            <a:off x="1673677" y="3053443"/>
            <a:ext cx="5937419" cy="2024743"/>
          </a:xfrm>
          <a:prstGeom prst="rect">
            <a:avLst/>
          </a:prstGeom>
        </p:spPr>
      </p:pic>
    </p:spTree>
    <p:extLst>
      <p:ext uri="{BB962C8B-B14F-4D97-AF65-F5344CB8AC3E}">
        <p14:creationId xmlns:p14="http://schemas.microsoft.com/office/powerpoint/2010/main" val="302156154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478970" y="150669"/>
            <a:ext cx="8207829" cy="523220"/>
          </a:xfrm>
          <a:prstGeom prst="rect">
            <a:avLst/>
          </a:prstGeom>
        </p:spPr>
        <p:txBody>
          <a:bodyPr wrap="square">
            <a:spAutoFit/>
          </a:bodyPr>
          <a:lstStyle/>
          <a:p>
            <a:pPr algn="ctr"/>
            <a:r>
              <a:rPr lang="tr-TR" sz="2800" b="1" dirty="0" err="1" smtClean="0">
                <a:solidFill>
                  <a:schemeClr val="accent1">
                    <a:lumMod val="50000"/>
                  </a:schemeClr>
                </a:solidFill>
                <a:cs typeface="Arial" panose="020B0604020202020204" pitchFamily="34" charset="0"/>
              </a:rPr>
              <a:t>Rectifier</a:t>
            </a:r>
            <a:r>
              <a:rPr lang="tr-TR" sz="2800" b="1" dirty="0" smtClean="0">
                <a:solidFill>
                  <a:schemeClr val="accent1">
                    <a:lumMod val="50000"/>
                  </a:schemeClr>
                </a:solidFill>
                <a:cs typeface="Arial" panose="020B0604020202020204" pitchFamily="34" charset="0"/>
              </a:rPr>
              <a:t> </a:t>
            </a:r>
            <a:r>
              <a:rPr lang="tr-TR" sz="2800" b="1" dirty="0" err="1" smtClean="0">
                <a:solidFill>
                  <a:schemeClr val="accent1">
                    <a:lumMod val="50000"/>
                  </a:schemeClr>
                </a:solidFill>
                <a:cs typeface="Arial" panose="020B0604020202020204" pitchFamily="34" charset="0"/>
              </a:rPr>
              <a:t>added</a:t>
            </a:r>
            <a:r>
              <a:rPr lang="tr-TR" sz="2800" b="1" dirty="0" smtClean="0">
                <a:solidFill>
                  <a:schemeClr val="accent1">
                    <a:lumMod val="50000"/>
                  </a:schemeClr>
                </a:solidFill>
                <a:cs typeface="Arial" panose="020B0604020202020204" pitchFamily="34" charset="0"/>
              </a:rPr>
              <a:t> model</a:t>
            </a:r>
            <a:endParaRPr lang="en-US" sz="2800" dirty="0">
              <a:solidFill>
                <a:schemeClr val="accent1">
                  <a:lumMod val="50000"/>
                </a:schemeClr>
              </a:solidFill>
              <a:cs typeface="Arial" panose="020B0604020202020204" pitchFamily="34" charset="0"/>
            </a:endParaRPr>
          </a:p>
        </p:txBody>
      </p:sp>
      <p:sp>
        <p:nvSpPr>
          <p:cNvPr id="18" name="Rectangle 17"/>
          <p:cNvSpPr/>
          <p:nvPr/>
        </p:nvSpPr>
        <p:spPr>
          <a:xfrm>
            <a:off x="193846" y="811377"/>
            <a:ext cx="8950154" cy="369332"/>
          </a:xfrm>
          <a:prstGeom prst="rect">
            <a:avLst/>
          </a:prstGeom>
        </p:spPr>
        <p:txBody>
          <a:bodyPr wrap="square">
            <a:spAutoFit/>
          </a:bodyPr>
          <a:lstStyle/>
          <a:p>
            <a:pPr marL="285750" indent="-285750">
              <a:buFont typeface="Arial" panose="020B0604020202020204" pitchFamily="34" charset="0"/>
              <a:buChar char="•"/>
            </a:pPr>
            <a:r>
              <a:rPr lang="tr-TR" dirty="0" err="1" smtClean="0">
                <a:solidFill>
                  <a:srgbClr val="002060"/>
                </a:solidFill>
                <a:cs typeface="Arial" panose="020B0604020202020204" pitchFamily="34" charset="0"/>
              </a:rPr>
              <a:t>Let</a:t>
            </a:r>
            <a:r>
              <a:rPr lang="tr-TR" dirty="0" smtClean="0">
                <a:solidFill>
                  <a:srgbClr val="002060"/>
                </a:solidFill>
                <a:cs typeface="Arial" panose="020B0604020202020204" pitchFamily="34" charset="0"/>
              </a:rPr>
              <a:t> us </a:t>
            </a:r>
            <a:r>
              <a:rPr lang="tr-TR" dirty="0" err="1" smtClean="0">
                <a:solidFill>
                  <a:srgbClr val="002060"/>
                </a:solidFill>
                <a:cs typeface="Arial" panose="020B0604020202020204" pitchFamily="34" charset="0"/>
              </a:rPr>
              <a:t>first</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look</a:t>
            </a:r>
            <a:r>
              <a:rPr lang="tr-TR" dirty="0" smtClean="0">
                <a:solidFill>
                  <a:srgbClr val="002060"/>
                </a:solidFill>
                <a:cs typeface="Arial" panose="020B0604020202020204" pitchFamily="34" charset="0"/>
              </a:rPr>
              <a:t> at </a:t>
            </a:r>
            <a:r>
              <a:rPr lang="tr-TR" dirty="0" err="1" smtClean="0">
                <a:solidFill>
                  <a:srgbClr val="002060"/>
                </a:solidFill>
                <a:cs typeface="Arial" panose="020B0604020202020204" pitchFamily="34" charset="0"/>
              </a:rPr>
              <a:t>the</a:t>
            </a:r>
            <a:r>
              <a:rPr lang="tr-TR" dirty="0" smtClean="0">
                <a:solidFill>
                  <a:srgbClr val="002060"/>
                </a:solidFill>
                <a:cs typeface="Arial" panose="020B0604020202020204" pitchFamily="34" charset="0"/>
              </a:rPr>
              <a:t> test </a:t>
            </a:r>
            <a:r>
              <a:rPr lang="tr-TR" dirty="0" err="1" smtClean="0">
                <a:solidFill>
                  <a:srgbClr val="002060"/>
                </a:solidFill>
                <a:cs typeface="Arial" panose="020B0604020202020204" pitchFamily="34" charset="0"/>
              </a:rPr>
              <a:t>results</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where</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rectifier</a:t>
            </a:r>
            <a:r>
              <a:rPr lang="tr-TR" dirty="0" smtClean="0">
                <a:solidFill>
                  <a:srgbClr val="002060"/>
                </a:solidFill>
                <a:cs typeface="Arial" panose="020B0604020202020204" pitchFamily="34" charset="0"/>
              </a:rPr>
              <a:t> is </a:t>
            </a:r>
            <a:r>
              <a:rPr lang="tr-TR" dirty="0" err="1" smtClean="0">
                <a:solidFill>
                  <a:srgbClr val="002060"/>
                </a:solidFill>
                <a:cs typeface="Arial" panose="020B0604020202020204" pitchFamily="34" charset="0"/>
              </a:rPr>
              <a:t>used</a:t>
            </a:r>
            <a:r>
              <a:rPr lang="tr-TR" dirty="0" smtClean="0">
                <a:solidFill>
                  <a:srgbClr val="002060"/>
                </a:solidFill>
                <a:cs typeface="Arial" panose="020B0604020202020204" pitchFamily="34" charset="0"/>
              </a:rPr>
              <a:t>.</a:t>
            </a:r>
          </a:p>
        </p:txBody>
      </p:sp>
      <p:pic>
        <p:nvPicPr>
          <p:cNvPr id="3" name="Picture 2"/>
          <p:cNvPicPr>
            <a:picLocks noChangeAspect="1"/>
          </p:cNvPicPr>
          <p:nvPr/>
        </p:nvPicPr>
        <p:blipFill rotWithShape="1">
          <a:blip r:embed="rId3"/>
          <a:srcRect t="6076"/>
          <a:stretch/>
        </p:blipFill>
        <p:spPr>
          <a:xfrm>
            <a:off x="193846" y="1202145"/>
            <a:ext cx="3460741" cy="2824452"/>
          </a:xfrm>
          <a:prstGeom prst="rect">
            <a:avLst/>
          </a:prstGeom>
        </p:spPr>
      </p:pic>
      <p:pic>
        <p:nvPicPr>
          <p:cNvPr id="11" name="Picture 10"/>
          <p:cNvPicPr>
            <a:picLocks noChangeAspect="1"/>
          </p:cNvPicPr>
          <p:nvPr/>
        </p:nvPicPr>
        <p:blipFill rotWithShape="1">
          <a:blip r:embed="rId4"/>
          <a:srcRect t="5305"/>
          <a:stretch/>
        </p:blipFill>
        <p:spPr>
          <a:xfrm>
            <a:off x="3888920" y="1202145"/>
            <a:ext cx="3655169" cy="2847640"/>
          </a:xfrm>
          <a:prstGeom prst="rect">
            <a:avLst/>
          </a:prstGeom>
        </p:spPr>
      </p:pic>
      <p:sp>
        <p:nvSpPr>
          <p:cNvPr id="6" name="Rectangle 5"/>
          <p:cNvSpPr/>
          <p:nvPr/>
        </p:nvSpPr>
        <p:spPr>
          <a:xfrm>
            <a:off x="193846" y="4026597"/>
            <a:ext cx="8950154" cy="1200329"/>
          </a:xfrm>
          <a:prstGeom prst="rect">
            <a:avLst/>
          </a:prstGeom>
        </p:spPr>
        <p:txBody>
          <a:bodyPr wrap="square">
            <a:spAutoFit/>
          </a:bodyPr>
          <a:lstStyle/>
          <a:p>
            <a:pPr marL="285750" indent="-285750">
              <a:buFont typeface="Arial" panose="020B0604020202020204" pitchFamily="34" charset="0"/>
              <a:buChar char="•"/>
            </a:pPr>
            <a:r>
              <a:rPr lang="tr-TR" dirty="0" smtClean="0">
                <a:solidFill>
                  <a:srgbClr val="002060"/>
                </a:solidFill>
                <a:cs typeface="Arial" panose="020B0604020202020204" pitchFamily="34" charset="0"/>
              </a:rPr>
              <a:t>Here, </a:t>
            </a:r>
            <a:r>
              <a:rPr lang="tr-TR" dirty="0" err="1" smtClean="0">
                <a:solidFill>
                  <a:srgbClr val="002060"/>
                </a:solidFill>
                <a:cs typeface="Arial" panose="020B0604020202020204" pitchFamily="34" charset="0"/>
              </a:rPr>
              <a:t>we</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see</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that</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the</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input</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current</a:t>
            </a:r>
            <a:r>
              <a:rPr lang="tr-TR" dirty="0" smtClean="0">
                <a:solidFill>
                  <a:srgbClr val="002060"/>
                </a:solidFill>
                <a:cs typeface="Arial" panose="020B0604020202020204" pitchFamily="34" charset="0"/>
              </a:rPr>
              <a:t> is not ideal DC. </a:t>
            </a:r>
            <a:r>
              <a:rPr lang="tr-TR" dirty="0" err="1" smtClean="0">
                <a:solidFill>
                  <a:srgbClr val="002060"/>
                </a:solidFill>
                <a:cs typeface="Arial" panose="020B0604020202020204" pitchFamily="34" charset="0"/>
              </a:rPr>
              <a:t>It</a:t>
            </a:r>
            <a:r>
              <a:rPr lang="tr-TR" dirty="0" smtClean="0">
                <a:solidFill>
                  <a:srgbClr val="002060"/>
                </a:solidFill>
                <a:cs typeface="Arial" panose="020B0604020202020204" pitchFamily="34" charset="0"/>
              </a:rPr>
              <a:t> is </a:t>
            </a:r>
            <a:r>
              <a:rPr lang="tr-TR" dirty="0" err="1" smtClean="0">
                <a:solidFill>
                  <a:srgbClr val="002060"/>
                </a:solidFill>
                <a:cs typeface="Arial" panose="020B0604020202020204" pitchFamily="34" charset="0"/>
              </a:rPr>
              <a:t>composed</a:t>
            </a:r>
            <a:r>
              <a:rPr lang="tr-TR" dirty="0">
                <a:solidFill>
                  <a:srgbClr val="002060"/>
                </a:solidFill>
                <a:cs typeface="Arial" panose="020B0604020202020204" pitchFamily="34" charset="0"/>
              </a:rPr>
              <a:t> </a:t>
            </a:r>
            <a:r>
              <a:rPr lang="tr-TR" dirty="0" smtClean="0">
                <a:solidFill>
                  <a:srgbClr val="002060"/>
                </a:solidFill>
                <a:cs typeface="Arial" panose="020B0604020202020204" pitchFamily="34" charset="0"/>
              </a:rPr>
              <a:t>of:</a:t>
            </a:r>
          </a:p>
          <a:p>
            <a:pPr marL="742950" lvl="1" indent="-285750">
              <a:buFont typeface="Arial" panose="020B0604020202020204" pitchFamily="34" charset="0"/>
              <a:buChar char="•"/>
            </a:pPr>
            <a:r>
              <a:rPr lang="tr-TR" dirty="0" err="1" smtClean="0">
                <a:solidFill>
                  <a:srgbClr val="002060"/>
                </a:solidFill>
                <a:cs typeface="Arial" panose="020B0604020202020204" pitchFamily="34" charset="0"/>
              </a:rPr>
              <a:t>Switching</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frequency</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harmonics</a:t>
            </a:r>
            <a:r>
              <a:rPr lang="tr-TR" dirty="0" smtClean="0">
                <a:solidFill>
                  <a:srgbClr val="002060"/>
                </a:solidFill>
                <a:cs typeface="Arial" panose="020B0604020202020204" pitchFamily="34" charset="0"/>
              </a:rPr>
              <a:t>.</a:t>
            </a:r>
          </a:p>
          <a:p>
            <a:pPr marL="742950" lvl="1" indent="-285750">
              <a:buFont typeface="Arial" panose="020B0604020202020204" pitchFamily="34" charset="0"/>
              <a:buChar char="•"/>
            </a:pPr>
            <a:r>
              <a:rPr lang="tr-TR" dirty="0" err="1" smtClean="0">
                <a:solidFill>
                  <a:srgbClr val="002060"/>
                </a:solidFill>
                <a:cs typeface="Arial" panose="020B0604020202020204" pitchFamily="34" charset="0"/>
              </a:rPr>
              <a:t>Low</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order</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harmonics</a:t>
            </a:r>
            <a:r>
              <a:rPr lang="tr-TR" dirty="0" smtClean="0">
                <a:solidFill>
                  <a:srgbClr val="002060"/>
                </a:solidFill>
                <a:cs typeface="Arial" panose="020B0604020202020204" pitchFamily="34" charset="0"/>
              </a:rPr>
              <a:t>.</a:t>
            </a:r>
          </a:p>
          <a:p>
            <a:pPr marL="742950" lvl="1" indent="-285750">
              <a:buFont typeface="Arial" panose="020B0604020202020204" pitchFamily="34" charset="0"/>
              <a:buChar char="•"/>
            </a:pPr>
            <a:r>
              <a:rPr lang="tr-TR" dirty="0" err="1" smtClean="0">
                <a:solidFill>
                  <a:srgbClr val="002060"/>
                </a:solidFill>
                <a:cs typeface="Arial" panose="020B0604020202020204" pitchFamily="34" charset="0"/>
              </a:rPr>
              <a:t>Unbalanced</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envelope</a:t>
            </a:r>
            <a:r>
              <a:rPr lang="tr-TR" dirty="0" smtClean="0">
                <a:solidFill>
                  <a:srgbClr val="002060"/>
                </a:solidFill>
                <a:cs typeface="Arial" panose="020B0604020202020204" pitchFamily="34" charset="0"/>
              </a:rPr>
              <a:t>.</a:t>
            </a:r>
          </a:p>
        </p:txBody>
      </p:sp>
      <p:sp>
        <p:nvSpPr>
          <p:cNvPr id="7" name="Rectangle 6"/>
          <p:cNvSpPr/>
          <p:nvPr/>
        </p:nvSpPr>
        <p:spPr>
          <a:xfrm>
            <a:off x="193846" y="5242316"/>
            <a:ext cx="8950154" cy="1200329"/>
          </a:xfrm>
          <a:prstGeom prst="rect">
            <a:avLst/>
          </a:prstGeom>
        </p:spPr>
        <p:txBody>
          <a:bodyPr wrap="square">
            <a:spAutoFit/>
          </a:bodyPr>
          <a:lstStyle/>
          <a:p>
            <a:pPr marL="285750" indent="-285750">
              <a:buFont typeface="Arial" panose="020B0604020202020204" pitchFamily="34" charset="0"/>
              <a:buChar char="•"/>
            </a:pPr>
            <a:r>
              <a:rPr lang="tr-TR" dirty="0" err="1" smtClean="0">
                <a:solidFill>
                  <a:srgbClr val="002060"/>
                </a:solidFill>
                <a:cs typeface="Arial" panose="020B0604020202020204" pitchFamily="34" charset="0"/>
              </a:rPr>
              <a:t>The</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switching</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harmonics</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are</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due</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to</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the</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fact</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that</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the</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source</a:t>
            </a:r>
            <a:r>
              <a:rPr lang="tr-TR" dirty="0" smtClean="0">
                <a:solidFill>
                  <a:srgbClr val="002060"/>
                </a:solidFill>
                <a:cs typeface="Arial" panose="020B0604020202020204" pitchFamily="34" charset="0"/>
              </a:rPr>
              <a:t> is not an </a:t>
            </a:r>
            <a:r>
              <a:rPr lang="tr-TR" dirty="0" err="1" smtClean="0">
                <a:solidFill>
                  <a:srgbClr val="002060"/>
                </a:solidFill>
                <a:cs typeface="Arial" panose="020B0604020202020204" pitchFamily="34" charset="0"/>
              </a:rPr>
              <a:t>infinite</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bus</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and</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the</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bulky</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capacitor</a:t>
            </a:r>
            <a:r>
              <a:rPr lang="tr-TR" dirty="0" smtClean="0">
                <a:solidFill>
                  <a:srgbClr val="002060"/>
                </a:solidFill>
                <a:cs typeface="Arial" panose="020B0604020202020204" pitchFamily="34" charset="0"/>
              </a:rPr>
              <a:t> at </a:t>
            </a:r>
            <a:r>
              <a:rPr lang="tr-TR" dirty="0" err="1" smtClean="0">
                <a:solidFill>
                  <a:srgbClr val="002060"/>
                </a:solidFill>
                <a:cs typeface="Arial" panose="020B0604020202020204" pitchFamily="34" charset="0"/>
              </a:rPr>
              <a:t>rectifier</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output</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draws</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some</a:t>
            </a:r>
            <a:r>
              <a:rPr lang="tr-TR" dirty="0" smtClean="0">
                <a:solidFill>
                  <a:srgbClr val="002060"/>
                </a:solidFill>
                <a:cs typeface="Arial" panose="020B0604020202020204" pitchFamily="34" charset="0"/>
              </a:rPr>
              <a:t> of </a:t>
            </a:r>
            <a:r>
              <a:rPr lang="tr-TR" dirty="0" err="1" smtClean="0">
                <a:solidFill>
                  <a:srgbClr val="002060"/>
                </a:solidFill>
                <a:cs typeface="Arial" panose="020B0604020202020204" pitchFamily="34" charset="0"/>
              </a:rPr>
              <a:t>the</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high</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frequency</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ripple</a:t>
            </a:r>
            <a:r>
              <a:rPr lang="tr-TR" dirty="0" smtClean="0">
                <a:solidFill>
                  <a:srgbClr val="002060"/>
                </a:solidFill>
                <a:cs typeface="Arial" panose="020B0604020202020204" pitchFamily="34" charset="0"/>
              </a:rPr>
              <a:t>.</a:t>
            </a:r>
          </a:p>
          <a:p>
            <a:pPr marL="285750" indent="-285750">
              <a:buFont typeface="Arial" panose="020B0604020202020204" pitchFamily="34" charset="0"/>
              <a:buChar char="•"/>
            </a:pPr>
            <a:r>
              <a:rPr lang="tr-TR" dirty="0" err="1" smtClean="0">
                <a:solidFill>
                  <a:srgbClr val="002060"/>
                </a:solidFill>
                <a:cs typeface="Arial" panose="020B0604020202020204" pitchFamily="34" charset="0"/>
              </a:rPr>
              <a:t>The</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low</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order</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harmonics</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may</a:t>
            </a:r>
            <a:r>
              <a:rPr lang="tr-TR" dirty="0" smtClean="0">
                <a:solidFill>
                  <a:srgbClr val="002060"/>
                </a:solidFill>
                <a:cs typeface="Arial" panose="020B0604020202020204" pitchFamily="34" charset="0"/>
              </a:rPr>
              <a:t> be of </a:t>
            </a:r>
            <a:r>
              <a:rPr lang="tr-TR" dirty="0" err="1" smtClean="0">
                <a:solidFill>
                  <a:srgbClr val="002060"/>
                </a:solidFill>
                <a:cs typeface="Arial" panose="020B0604020202020204" pitchFamily="34" charset="0"/>
              </a:rPr>
              <a:t>many</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things</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rectifier</a:t>
            </a:r>
            <a:r>
              <a:rPr lang="tr-TR" dirty="0" smtClean="0">
                <a:solidFill>
                  <a:srgbClr val="002060"/>
                </a:solidFill>
                <a:cs typeface="Arial" panose="020B0604020202020204" pitchFamily="34" charset="0"/>
              </a:rPr>
              <a:t> 6th </a:t>
            </a:r>
            <a:r>
              <a:rPr lang="tr-TR" dirty="0" err="1" smtClean="0">
                <a:solidFill>
                  <a:srgbClr val="002060"/>
                </a:solidFill>
                <a:cs typeface="Arial" panose="020B0604020202020204" pitchFamily="34" charset="0"/>
              </a:rPr>
              <a:t>harmonic</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unbalance</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etc</a:t>
            </a:r>
            <a:r>
              <a:rPr lang="tr-TR" dirty="0" smtClean="0">
                <a:solidFill>
                  <a:srgbClr val="002060"/>
                </a:solidFill>
                <a:cs typeface="Arial" panose="020B0604020202020204" pitchFamily="34" charset="0"/>
              </a:rPr>
              <a:t>…</a:t>
            </a:r>
          </a:p>
          <a:p>
            <a:pPr marL="285750" indent="-285750">
              <a:buFont typeface="Arial" panose="020B0604020202020204" pitchFamily="34" charset="0"/>
              <a:buChar char="•"/>
            </a:pPr>
            <a:r>
              <a:rPr lang="tr-TR" dirty="0" smtClean="0">
                <a:solidFill>
                  <a:srgbClr val="002060"/>
                </a:solidFill>
                <a:cs typeface="Arial" panose="020B0604020202020204" pitchFamily="34" charset="0"/>
              </a:rPr>
              <a:t>Here </a:t>
            </a:r>
            <a:r>
              <a:rPr lang="tr-TR" dirty="0" err="1" smtClean="0">
                <a:solidFill>
                  <a:srgbClr val="002060"/>
                </a:solidFill>
                <a:cs typeface="Arial" panose="020B0604020202020204" pitchFamily="34" charset="0"/>
              </a:rPr>
              <a:t>those</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phenomena</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will</a:t>
            </a:r>
            <a:r>
              <a:rPr lang="tr-TR" dirty="0" smtClean="0">
                <a:solidFill>
                  <a:srgbClr val="002060"/>
                </a:solidFill>
                <a:cs typeface="Arial" panose="020B0604020202020204" pitchFamily="34" charset="0"/>
              </a:rPr>
              <a:t> be </a:t>
            </a:r>
            <a:r>
              <a:rPr lang="tr-TR" dirty="0" err="1" smtClean="0">
                <a:solidFill>
                  <a:srgbClr val="002060"/>
                </a:solidFill>
                <a:cs typeface="Arial" panose="020B0604020202020204" pitchFamily="34" charset="0"/>
              </a:rPr>
              <a:t>examined</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separately</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for</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better</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understanding</a:t>
            </a:r>
            <a:r>
              <a:rPr lang="tr-TR" dirty="0" smtClean="0">
                <a:solidFill>
                  <a:srgbClr val="002060"/>
                </a:solidFill>
                <a:cs typeface="Arial" panose="020B0604020202020204" pitchFamily="34" charset="0"/>
              </a:rPr>
              <a:t>.</a:t>
            </a:r>
          </a:p>
        </p:txBody>
      </p:sp>
    </p:spTree>
    <p:extLst>
      <p:ext uri="{BB962C8B-B14F-4D97-AF65-F5344CB8AC3E}">
        <p14:creationId xmlns:p14="http://schemas.microsoft.com/office/powerpoint/2010/main" val="180029583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noChangeAspect="1"/>
          </p:cNvPicPr>
          <p:nvPr/>
        </p:nvPicPr>
        <p:blipFill rotWithShape="1">
          <a:blip r:embed="rId3"/>
          <a:srcRect t="37564" r="41429"/>
          <a:stretch/>
        </p:blipFill>
        <p:spPr>
          <a:xfrm>
            <a:off x="325754" y="1800887"/>
            <a:ext cx="3647327" cy="1703521"/>
          </a:xfrm>
          <a:prstGeom prst="rect">
            <a:avLst/>
          </a:prstGeom>
        </p:spPr>
      </p:pic>
      <p:sp>
        <p:nvSpPr>
          <p:cNvPr id="8" name="Rectangle 7"/>
          <p:cNvSpPr/>
          <p:nvPr/>
        </p:nvSpPr>
        <p:spPr>
          <a:xfrm>
            <a:off x="478970" y="150669"/>
            <a:ext cx="8207829" cy="523220"/>
          </a:xfrm>
          <a:prstGeom prst="rect">
            <a:avLst/>
          </a:prstGeom>
        </p:spPr>
        <p:txBody>
          <a:bodyPr wrap="square">
            <a:spAutoFit/>
          </a:bodyPr>
          <a:lstStyle/>
          <a:p>
            <a:pPr algn="ctr"/>
            <a:r>
              <a:rPr lang="tr-TR" sz="2800" b="1" dirty="0" err="1" smtClean="0">
                <a:solidFill>
                  <a:schemeClr val="accent1">
                    <a:lumMod val="50000"/>
                  </a:schemeClr>
                </a:solidFill>
                <a:cs typeface="Arial" panose="020B0604020202020204" pitchFamily="34" charset="0"/>
              </a:rPr>
              <a:t>Rectifier</a:t>
            </a:r>
            <a:r>
              <a:rPr lang="tr-TR" sz="2800" b="1" dirty="0" smtClean="0">
                <a:solidFill>
                  <a:schemeClr val="accent1">
                    <a:lumMod val="50000"/>
                  </a:schemeClr>
                </a:solidFill>
                <a:cs typeface="Arial" panose="020B0604020202020204" pitchFamily="34" charset="0"/>
              </a:rPr>
              <a:t> </a:t>
            </a:r>
            <a:r>
              <a:rPr lang="tr-TR" sz="2800" b="1" dirty="0" err="1" smtClean="0">
                <a:solidFill>
                  <a:schemeClr val="accent1">
                    <a:lumMod val="50000"/>
                  </a:schemeClr>
                </a:solidFill>
                <a:cs typeface="Arial" panose="020B0604020202020204" pitchFamily="34" charset="0"/>
              </a:rPr>
              <a:t>added</a:t>
            </a:r>
            <a:r>
              <a:rPr lang="tr-TR" sz="2800" b="1" dirty="0" smtClean="0">
                <a:solidFill>
                  <a:schemeClr val="accent1">
                    <a:lumMod val="50000"/>
                  </a:schemeClr>
                </a:solidFill>
                <a:cs typeface="Arial" panose="020B0604020202020204" pitchFamily="34" charset="0"/>
              </a:rPr>
              <a:t> model</a:t>
            </a:r>
            <a:endParaRPr lang="en-US" sz="2800" dirty="0">
              <a:solidFill>
                <a:schemeClr val="accent1">
                  <a:lumMod val="50000"/>
                </a:schemeClr>
              </a:solidFill>
              <a:cs typeface="Arial" panose="020B0604020202020204" pitchFamily="34" charset="0"/>
            </a:endParaRPr>
          </a:p>
        </p:txBody>
      </p:sp>
      <p:sp>
        <p:nvSpPr>
          <p:cNvPr id="18" name="Rectangle 17"/>
          <p:cNvSpPr/>
          <p:nvPr/>
        </p:nvSpPr>
        <p:spPr>
          <a:xfrm>
            <a:off x="193846" y="811377"/>
            <a:ext cx="8950154" cy="646331"/>
          </a:xfrm>
          <a:prstGeom prst="rect">
            <a:avLst/>
          </a:prstGeom>
        </p:spPr>
        <p:txBody>
          <a:bodyPr wrap="square">
            <a:spAutoFit/>
          </a:bodyPr>
          <a:lstStyle/>
          <a:p>
            <a:pPr marL="285750" indent="-285750">
              <a:buFont typeface="Arial" panose="020B0604020202020204" pitchFamily="34" charset="0"/>
              <a:buChar char="•"/>
            </a:pPr>
            <a:r>
              <a:rPr lang="tr-TR" dirty="0" smtClean="0">
                <a:solidFill>
                  <a:srgbClr val="002060"/>
                </a:solidFill>
                <a:cs typeface="Arial" panose="020B0604020202020204" pitchFamily="34" charset="0"/>
              </a:rPr>
              <a:t>First, </a:t>
            </a:r>
            <a:r>
              <a:rPr lang="tr-TR" dirty="0" err="1" smtClean="0">
                <a:solidFill>
                  <a:srgbClr val="002060"/>
                </a:solidFill>
                <a:cs typeface="Arial" panose="020B0604020202020204" pitchFamily="34" charset="0"/>
              </a:rPr>
              <a:t>the</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previously</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mentioned</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effect</a:t>
            </a:r>
            <a:r>
              <a:rPr lang="tr-TR" dirty="0" smtClean="0">
                <a:solidFill>
                  <a:srgbClr val="002060"/>
                </a:solidFill>
                <a:cs typeface="Arial" panose="020B0604020202020204" pitchFamily="34" charset="0"/>
              </a:rPr>
              <a:t> is </a:t>
            </a:r>
            <a:r>
              <a:rPr lang="tr-TR" dirty="0" err="1" smtClean="0">
                <a:solidFill>
                  <a:srgbClr val="002060"/>
                </a:solidFill>
                <a:cs typeface="Arial" panose="020B0604020202020204" pitchFamily="34" charset="0"/>
              </a:rPr>
              <a:t>created</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by</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reducing</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the</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series</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Rin</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resistance</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so</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that</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some</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harmonics</a:t>
            </a:r>
            <a:r>
              <a:rPr lang="tr-TR" dirty="0" smtClean="0">
                <a:solidFill>
                  <a:srgbClr val="002060"/>
                </a:solidFill>
                <a:cs typeface="Arial" panose="020B0604020202020204" pitchFamily="34" charset="0"/>
              </a:rPr>
              <a:t> can </a:t>
            </a:r>
            <a:r>
              <a:rPr lang="tr-TR" dirty="0" err="1" smtClean="0">
                <a:solidFill>
                  <a:srgbClr val="002060"/>
                </a:solidFill>
                <a:cs typeface="Arial" panose="020B0604020202020204" pitchFamily="34" charset="0"/>
              </a:rPr>
              <a:t>flow</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to</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the</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input</a:t>
            </a:r>
            <a:r>
              <a:rPr lang="tr-TR" dirty="0" smtClean="0">
                <a:solidFill>
                  <a:srgbClr val="002060"/>
                </a:solidFill>
                <a:cs typeface="Arial" panose="020B0604020202020204" pitchFamily="34" charset="0"/>
              </a:rPr>
              <a:t>:</a:t>
            </a:r>
          </a:p>
        </p:txBody>
      </p:sp>
      <p:cxnSp>
        <p:nvCxnSpPr>
          <p:cNvPr id="9" name="Straight Arrow Connector 8"/>
          <p:cNvCxnSpPr/>
          <p:nvPr/>
        </p:nvCxnSpPr>
        <p:spPr>
          <a:xfrm flipH="1" flipV="1">
            <a:off x="1433966" y="1730084"/>
            <a:ext cx="93889" cy="326572"/>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1063259" y="1457708"/>
            <a:ext cx="417651" cy="307777"/>
          </a:xfrm>
          <a:prstGeom prst="rect">
            <a:avLst/>
          </a:prstGeom>
        </p:spPr>
        <p:txBody>
          <a:bodyPr wrap="square">
            <a:spAutoFit/>
          </a:bodyPr>
          <a:lstStyle/>
          <a:p>
            <a:r>
              <a:rPr lang="tr-TR" sz="1400" dirty="0" err="1" smtClean="0">
                <a:solidFill>
                  <a:srgbClr val="FF0000"/>
                </a:solidFill>
                <a:cs typeface="Arial" panose="020B0604020202020204" pitchFamily="34" charset="0"/>
              </a:rPr>
              <a:t>Rin</a:t>
            </a:r>
            <a:endParaRPr lang="tr-TR" sz="1400" dirty="0" smtClean="0">
              <a:solidFill>
                <a:srgbClr val="FF0000"/>
              </a:solidFill>
              <a:cs typeface="Arial" panose="020B0604020202020204" pitchFamily="34" charset="0"/>
            </a:endParaRPr>
          </a:p>
        </p:txBody>
      </p:sp>
      <p:pic>
        <p:nvPicPr>
          <p:cNvPr id="4" name="Picture 3"/>
          <p:cNvPicPr>
            <a:picLocks noChangeAspect="1"/>
          </p:cNvPicPr>
          <p:nvPr/>
        </p:nvPicPr>
        <p:blipFill>
          <a:blip r:embed="rId4"/>
          <a:stretch>
            <a:fillRect/>
          </a:stretch>
        </p:blipFill>
        <p:spPr>
          <a:xfrm>
            <a:off x="4668923" y="3964041"/>
            <a:ext cx="4202824" cy="2701815"/>
          </a:xfrm>
          <a:prstGeom prst="rect">
            <a:avLst/>
          </a:prstGeom>
        </p:spPr>
      </p:pic>
      <p:pic>
        <p:nvPicPr>
          <p:cNvPr id="5" name="Picture 4"/>
          <p:cNvPicPr>
            <a:picLocks noChangeAspect="1"/>
          </p:cNvPicPr>
          <p:nvPr/>
        </p:nvPicPr>
        <p:blipFill>
          <a:blip r:embed="rId5"/>
          <a:stretch>
            <a:fillRect/>
          </a:stretch>
        </p:blipFill>
        <p:spPr>
          <a:xfrm>
            <a:off x="193846" y="3940288"/>
            <a:ext cx="4202824" cy="2749319"/>
          </a:xfrm>
          <a:prstGeom prst="rect">
            <a:avLst/>
          </a:prstGeom>
        </p:spPr>
      </p:pic>
      <p:sp>
        <p:nvSpPr>
          <p:cNvPr id="16" name="Rectangle 15"/>
          <p:cNvSpPr/>
          <p:nvPr/>
        </p:nvSpPr>
        <p:spPr>
          <a:xfrm>
            <a:off x="5565228" y="2329481"/>
            <a:ext cx="3353494" cy="646331"/>
          </a:xfrm>
          <a:prstGeom prst="rect">
            <a:avLst/>
          </a:prstGeom>
        </p:spPr>
        <p:txBody>
          <a:bodyPr wrap="square">
            <a:spAutoFit/>
          </a:bodyPr>
          <a:lstStyle/>
          <a:p>
            <a:r>
              <a:rPr lang="tr-TR" dirty="0" err="1" smtClean="0">
                <a:solidFill>
                  <a:srgbClr val="002060"/>
                </a:solidFill>
                <a:cs typeface="Arial" panose="020B0604020202020204" pitchFamily="34" charset="0"/>
              </a:rPr>
              <a:t>Yellow</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Idc</a:t>
            </a:r>
            <a:endParaRPr lang="tr-TR" dirty="0" smtClean="0">
              <a:solidFill>
                <a:srgbClr val="002060"/>
              </a:solidFill>
              <a:cs typeface="Arial" panose="020B0604020202020204" pitchFamily="34" charset="0"/>
            </a:endParaRPr>
          </a:p>
          <a:p>
            <a:r>
              <a:rPr lang="tr-TR" dirty="0" err="1" smtClean="0">
                <a:solidFill>
                  <a:srgbClr val="002060"/>
                </a:solidFill>
                <a:cs typeface="Arial" panose="020B0604020202020204" pitchFamily="34" charset="0"/>
              </a:rPr>
              <a:t>Orange</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Iin</a:t>
            </a:r>
            <a:r>
              <a:rPr lang="tr-TR" dirty="0" smtClean="0">
                <a:solidFill>
                  <a:srgbClr val="002060"/>
                </a:solidFill>
                <a:cs typeface="Arial" panose="020B0604020202020204" pitchFamily="34" charset="0"/>
              </a:rPr>
              <a:t> </a:t>
            </a:r>
          </a:p>
        </p:txBody>
      </p:sp>
      <p:sp>
        <p:nvSpPr>
          <p:cNvPr id="17" name="Rectangle 16"/>
          <p:cNvSpPr/>
          <p:nvPr/>
        </p:nvSpPr>
        <p:spPr>
          <a:xfrm>
            <a:off x="193846" y="3567017"/>
            <a:ext cx="8950154" cy="369332"/>
          </a:xfrm>
          <a:prstGeom prst="rect">
            <a:avLst/>
          </a:prstGeom>
        </p:spPr>
        <p:txBody>
          <a:bodyPr wrap="square">
            <a:spAutoFit/>
          </a:bodyPr>
          <a:lstStyle/>
          <a:p>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Rin</a:t>
            </a:r>
            <a:r>
              <a:rPr lang="tr-TR" dirty="0" smtClean="0">
                <a:solidFill>
                  <a:srgbClr val="002060"/>
                </a:solidFill>
                <a:cs typeface="Arial" panose="020B0604020202020204" pitchFamily="34" charset="0"/>
              </a:rPr>
              <a:t> = 50 </a:t>
            </a:r>
            <a:r>
              <a:rPr lang="tr-TR" dirty="0" err="1" smtClean="0">
                <a:solidFill>
                  <a:srgbClr val="002060"/>
                </a:solidFill>
                <a:cs typeface="Arial" panose="020B0604020202020204" pitchFamily="34" charset="0"/>
              </a:rPr>
              <a:t>Ohms</a:t>
            </a:r>
            <a:r>
              <a:rPr lang="tr-TR" dirty="0">
                <a:solidFill>
                  <a:srgbClr val="002060"/>
                </a:solidFill>
                <a:cs typeface="Arial" panose="020B0604020202020204" pitchFamily="34" charset="0"/>
              </a:rPr>
              <a:t>				 </a:t>
            </a:r>
            <a:r>
              <a:rPr lang="tr-TR" dirty="0" err="1">
                <a:solidFill>
                  <a:srgbClr val="002060"/>
                </a:solidFill>
                <a:cs typeface="Arial" panose="020B0604020202020204" pitchFamily="34" charset="0"/>
              </a:rPr>
              <a:t>Rin</a:t>
            </a:r>
            <a:r>
              <a:rPr lang="tr-TR" dirty="0">
                <a:solidFill>
                  <a:srgbClr val="002060"/>
                </a:solidFill>
                <a:cs typeface="Arial" panose="020B0604020202020204" pitchFamily="34" charset="0"/>
              </a:rPr>
              <a:t> = </a:t>
            </a:r>
            <a:r>
              <a:rPr lang="tr-TR" dirty="0" smtClean="0">
                <a:solidFill>
                  <a:srgbClr val="002060"/>
                </a:solidFill>
                <a:cs typeface="Arial" panose="020B0604020202020204" pitchFamily="34" charset="0"/>
              </a:rPr>
              <a:t>5 </a:t>
            </a:r>
            <a:r>
              <a:rPr lang="tr-TR" dirty="0" err="1">
                <a:solidFill>
                  <a:srgbClr val="002060"/>
                </a:solidFill>
                <a:cs typeface="Arial" panose="020B0604020202020204" pitchFamily="34" charset="0"/>
              </a:rPr>
              <a:t>Ohms</a:t>
            </a:r>
            <a:endParaRPr lang="tr-TR" dirty="0" smtClean="0">
              <a:solidFill>
                <a:srgbClr val="002060"/>
              </a:solidFill>
              <a:cs typeface="Arial" panose="020B0604020202020204" pitchFamily="34" charset="0"/>
            </a:endParaRPr>
          </a:p>
        </p:txBody>
      </p:sp>
      <p:cxnSp>
        <p:nvCxnSpPr>
          <p:cNvPr id="19" name="Straight Arrow Connector 18"/>
          <p:cNvCxnSpPr/>
          <p:nvPr/>
        </p:nvCxnSpPr>
        <p:spPr>
          <a:xfrm>
            <a:off x="2032126" y="2105904"/>
            <a:ext cx="234581"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1940590" y="1785386"/>
            <a:ext cx="417651" cy="307777"/>
          </a:xfrm>
          <a:prstGeom prst="rect">
            <a:avLst/>
          </a:prstGeom>
        </p:spPr>
        <p:txBody>
          <a:bodyPr wrap="square">
            <a:spAutoFit/>
          </a:bodyPr>
          <a:lstStyle/>
          <a:p>
            <a:r>
              <a:rPr lang="tr-TR" sz="1400" dirty="0" err="1" smtClean="0">
                <a:solidFill>
                  <a:srgbClr val="FF0000"/>
                </a:solidFill>
                <a:cs typeface="Arial" panose="020B0604020202020204" pitchFamily="34" charset="0"/>
              </a:rPr>
              <a:t>Iin</a:t>
            </a:r>
            <a:endParaRPr lang="tr-TR" sz="1400" dirty="0" smtClean="0">
              <a:solidFill>
                <a:srgbClr val="FF0000"/>
              </a:solidFill>
              <a:cs typeface="Arial" panose="020B0604020202020204" pitchFamily="34" charset="0"/>
            </a:endParaRPr>
          </a:p>
        </p:txBody>
      </p:sp>
      <p:cxnSp>
        <p:nvCxnSpPr>
          <p:cNvPr id="22" name="Straight Arrow Connector 21"/>
          <p:cNvCxnSpPr/>
          <p:nvPr/>
        </p:nvCxnSpPr>
        <p:spPr>
          <a:xfrm>
            <a:off x="2937521" y="2125240"/>
            <a:ext cx="234581"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2845985" y="1804722"/>
            <a:ext cx="417651" cy="307777"/>
          </a:xfrm>
          <a:prstGeom prst="rect">
            <a:avLst/>
          </a:prstGeom>
        </p:spPr>
        <p:txBody>
          <a:bodyPr wrap="square">
            <a:spAutoFit/>
          </a:bodyPr>
          <a:lstStyle/>
          <a:p>
            <a:r>
              <a:rPr lang="tr-TR" sz="1400" dirty="0" err="1" smtClean="0">
                <a:solidFill>
                  <a:srgbClr val="FF0000"/>
                </a:solidFill>
                <a:cs typeface="Arial" panose="020B0604020202020204" pitchFamily="34" charset="0"/>
              </a:rPr>
              <a:t>Idc</a:t>
            </a:r>
            <a:endParaRPr lang="tr-TR" sz="1400" dirty="0" smtClean="0">
              <a:solidFill>
                <a:srgbClr val="FF0000"/>
              </a:solidFill>
              <a:cs typeface="Arial" panose="020B0604020202020204" pitchFamily="34" charset="0"/>
            </a:endParaRPr>
          </a:p>
        </p:txBody>
      </p:sp>
    </p:spTree>
    <p:extLst>
      <p:ext uri="{BB962C8B-B14F-4D97-AF65-F5344CB8AC3E}">
        <p14:creationId xmlns:p14="http://schemas.microsoft.com/office/powerpoint/2010/main" val="367072693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478970" y="150669"/>
            <a:ext cx="8207829" cy="523220"/>
          </a:xfrm>
          <a:prstGeom prst="rect">
            <a:avLst/>
          </a:prstGeom>
        </p:spPr>
        <p:txBody>
          <a:bodyPr wrap="square">
            <a:spAutoFit/>
          </a:bodyPr>
          <a:lstStyle/>
          <a:p>
            <a:pPr algn="ctr"/>
            <a:r>
              <a:rPr lang="tr-TR" sz="2800" b="1" dirty="0" err="1" smtClean="0">
                <a:solidFill>
                  <a:schemeClr val="accent1">
                    <a:lumMod val="50000"/>
                  </a:schemeClr>
                </a:solidFill>
                <a:cs typeface="Arial" panose="020B0604020202020204" pitchFamily="34" charset="0"/>
              </a:rPr>
              <a:t>Rectifier</a:t>
            </a:r>
            <a:r>
              <a:rPr lang="tr-TR" sz="2800" b="1" dirty="0" smtClean="0">
                <a:solidFill>
                  <a:schemeClr val="accent1">
                    <a:lumMod val="50000"/>
                  </a:schemeClr>
                </a:solidFill>
                <a:cs typeface="Arial" panose="020B0604020202020204" pitchFamily="34" charset="0"/>
              </a:rPr>
              <a:t> </a:t>
            </a:r>
            <a:r>
              <a:rPr lang="tr-TR" sz="2800" b="1" dirty="0" err="1" smtClean="0">
                <a:solidFill>
                  <a:schemeClr val="accent1">
                    <a:lumMod val="50000"/>
                  </a:schemeClr>
                </a:solidFill>
                <a:cs typeface="Arial" panose="020B0604020202020204" pitchFamily="34" charset="0"/>
              </a:rPr>
              <a:t>added</a:t>
            </a:r>
            <a:r>
              <a:rPr lang="tr-TR" sz="2800" b="1" dirty="0" smtClean="0">
                <a:solidFill>
                  <a:schemeClr val="accent1">
                    <a:lumMod val="50000"/>
                  </a:schemeClr>
                </a:solidFill>
                <a:cs typeface="Arial" panose="020B0604020202020204" pitchFamily="34" charset="0"/>
              </a:rPr>
              <a:t> model</a:t>
            </a:r>
            <a:endParaRPr lang="en-US" sz="2800" dirty="0">
              <a:solidFill>
                <a:schemeClr val="accent1">
                  <a:lumMod val="50000"/>
                </a:schemeClr>
              </a:solidFill>
              <a:cs typeface="Arial" panose="020B0604020202020204" pitchFamily="34" charset="0"/>
            </a:endParaRPr>
          </a:p>
        </p:txBody>
      </p:sp>
      <p:sp>
        <p:nvSpPr>
          <p:cNvPr id="18" name="Rectangle 17"/>
          <p:cNvSpPr/>
          <p:nvPr/>
        </p:nvSpPr>
        <p:spPr>
          <a:xfrm>
            <a:off x="193846" y="811377"/>
            <a:ext cx="8950154" cy="646331"/>
          </a:xfrm>
          <a:prstGeom prst="rect">
            <a:avLst/>
          </a:prstGeom>
        </p:spPr>
        <p:txBody>
          <a:bodyPr wrap="square">
            <a:spAutoFit/>
          </a:bodyPr>
          <a:lstStyle/>
          <a:p>
            <a:pPr marL="285750" indent="-285750">
              <a:buFont typeface="Arial" panose="020B0604020202020204" pitchFamily="34" charset="0"/>
              <a:buChar char="•"/>
            </a:pPr>
            <a:r>
              <a:rPr lang="tr-TR" dirty="0" err="1" smtClean="0">
                <a:solidFill>
                  <a:srgbClr val="002060"/>
                </a:solidFill>
                <a:cs typeface="Arial" panose="020B0604020202020204" pitchFamily="34" charset="0"/>
              </a:rPr>
              <a:t>Some</a:t>
            </a:r>
            <a:r>
              <a:rPr lang="tr-TR" dirty="0" smtClean="0">
                <a:solidFill>
                  <a:srgbClr val="002060"/>
                </a:solidFill>
                <a:cs typeface="Arial" panose="020B0604020202020204" pitchFamily="34" charset="0"/>
              </a:rPr>
              <a:t> of </a:t>
            </a:r>
            <a:r>
              <a:rPr lang="tr-TR" dirty="0" err="1" smtClean="0">
                <a:solidFill>
                  <a:srgbClr val="002060"/>
                </a:solidFill>
                <a:cs typeface="Arial" panose="020B0604020202020204" pitchFamily="34" charset="0"/>
              </a:rPr>
              <a:t>the</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switching</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harmonics</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flow</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to</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the</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input</a:t>
            </a:r>
            <a:r>
              <a:rPr lang="tr-TR" dirty="0" smtClean="0">
                <a:solidFill>
                  <a:srgbClr val="002060"/>
                </a:solidFill>
                <a:cs typeface="Arial" panose="020B0604020202020204" pitchFamily="34" charset="0"/>
              </a:rPr>
              <a:t> as </a:t>
            </a:r>
            <a:r>
              <a:rPr lang="tr-TR" dirty="0" err="1" smtClean="0">
                <a:solidFill>
                  <a:srgbClr val="002060"/>
                </a:solidFill>
                <a:cs typeface="Arial" panose="020B0604020202020204" pitchFamily="34" charset="0"/>
              </a:rPr>
              <a:t>shown</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below</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when</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the</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resistance</a:t>
            </a:r>
            <a:r>
              <a:rPr lang="tr-TR" dirty="0" smtClean="0">
                <a:solidFill>
                  <a:srgbClr val="002060"/>
                </a:solidFill>
                <a:cs typeface="Arial" panose="020B0604020202020204" pitchFamily="34" charset="0"/>
              </a:rPr>
              <a:t> is </a:t>
            </a:r>
            <a:r>
              <a:rPr lang="tr-TR" dirty="0" err="1" smtClean="0">
                <a:solidFill>
                  <a:srgbClr val="002060"/>
                </a:solidFill>
                <a:cs typeface="Arial" panose="020B0604020202020204" pitchFamily="34" charset="0"/>
              </a:rPr>
              <a:t>decreased</a:t>
            </a:r>
            <a:r>
              <a:rPr lang="tr-TR" dirty="0" smtClean="0">
                <a:solidFill>
                  <a:srgbClr val="002060"/>
                </a:solidFill>
                <a:cs typeface="Arial" panose="020B0604020202020204" pitchFamily="34" charset="0"/>
              </a:rPr>
              <a:t>.</a:t>
            </a:r>
          </a:p>
        </p:txBody>
      </p:sp>
      <p:pic>
        <p:nvPicPr>
          <p:cNvPr id="3" name="Picture 2"/>
          <p:cNvPicPr>
            <a:picLocks noChangeAspect="1"/>
          </p:cNvPicPr>
          <p:nvPr/>
        </p:nvPicPr>
        <p:blipFill>
          <a:blip r:embed="rId3"/>
          <a:stretch>
            <a:fillRect/>
          </a:stretch>
        </p:blipFill>
        <p:spPr>
          <a:xfrm>
            <a:off x="1" y="1386711"/>
            <a:ext cx="4478962" cy="2370966"/>
          </a:xfrm>
          <a:prstGeom prst="rect">
            <a:avLst/>
          </a:prstGeom>
        </p:spPr>
      </p:pic>
      <p:pic>
        <p:nvPicPr>
          <p:cNvPr id="6" name="Picture 5"/>
          <p:cNvPicPr>
            <a:picLocks noChangeAspect="1"/>
          </p:cNvPicPr>
          <p:nvPr/>
        </p:nvPicPr>
        <p:blipFill>
          <a:blip r:embed="rId4"/>
          <a:stretch>
            <a:fillRect/>
          </a:stretch>
        </p:blipFill>
        <p:spPr>
          <a:xfrm>
            <a:off x="4682319" y="1380785"/>
            <a:ext cx="4375642" cy="2376892"/>
          </a:xfrm>
          <a:prstGeom prst="rect">
            <a:avLst/>
          </a:prstGeom>
        </p:spPr>
      </p:pic>
      <p:sp>
        <p:nvSpPr>
          <p:cNvPr id="17" name="Rectangle 16"/>
          <p:cNvSpPr/>
          <p:nvPr/>
        </p:nvSpPr>
        <p:spPr>
          <a:xfrm>
            <a:off x="105564" y="1504782"/>
            <a:ext cx="8950154" cy="369332"/>
          </a:xfrm>
          <a:prstGeom prst="rect">
            <a:avLst/>
          </a:prstGeom>
        </p:spPr>
        <p:txBody>
          <a:bodyPr wrap="square">
            <a:spAutoFit/>
          </a:bodyPr>
          <a:lstStyle/>
          <a:p>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Rin</a:t>
            </a:r>
            <a:r>
              <a:rPr lang="tr-TR" dirty="0" smtClean="0">
                <a:solidFill>
                  <a:srgbClr val="002060"/>
                </a:solidFill>
                <a:cs typeface="Arial" panose="020B0604020202020204" pitchFamily="34" charset="0"/>
              </a:rPr>
              <a:t> = 50 </a:t>
            </a:r>
            <a:r>
              <a:rPr lang="tr-TR" dirty="0" err="1" smtClean="0">
                <a:solidFill>
                  <a:srgbClr val="002060"/>
                </a:solidFill>
                <a:cs typeface="Arial" panose="020B0604020202020204" pitchFamily="34" charset="0"/>
              </a:rPr>
              <a:t>Ohms</a:t>
            </a:r>
            <a:r>
              <a:rPr lang="tr-TR" dirty="0">
                <a:solidFill>
                  <a:srgbClr val="002060"/>
                </a:solidFill>
                <a:cs typeface="Arial" panose="020B0604020202020204" pitchFamily="34" charset="0"/>
              </a:rPr>
              <a:t>		</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Rin</a:t>
            </a:r>
            <a:r>
              <a:rPr lang="tr-TR" dirty="0" smtClean="0">
                <a:solidFill>
                  <a:srgbClr val="002060"/>
                </a:solidFill>
                <a:cs typeface="Arial" panose="020B0604020202020204" pitchFamily="34" charset="0"/>
              </a:rPr>
              <a:t> </a:t>
            </a:r>
            <a:r>
              <a:rPr lang="tr-TR" dirty="0">
                <a:solidFill>
                  <a:srgbClr val="002060"/>
                </a:solidFill>
                <a:cs typeface="Arial" panose="020B0604020202020204" pitchFamily="34" charset="0"/>
              </a:rPr>
              <a:t>= </a:t>
            </a:r>
            <a:r>
              <a:rPr lang="tr-TR" dirty="0" smtClean="0">
                <a:solidFill>
                  <a:srgbClr val="002060"/>
                </a:solidFill>
                <a:cs typeface="Arial" panose="020B0604020202020204" pitchFamily="34" charset="0"/>
              </a:rPr>
              <a:t>5 </a:t>
            </a:r>
            <a:r>
              <a:rPr lang="tr-TR" dirty="0" err="1">
                <a:solidFill>
                  <a:srgbClr val="002060"/>
                </a:solidFill>
                <a:cs typeface="Arial" panose="020B0604020202020204" pitchFamily="34" charset="0"/>
              </a:rPr>
              <a:t>Ohms</a:t>
            </a:r>
            <a:endParaRPr lang="tr-TR" dirty="0" smtClean="0">
              <a:solidFill>
                <a:srgbClr val="002060"/>
              </a:solidFill>
              <a:cs typeface="Arial" panose="020B0604020202020204" pitchFamily="34" charset="0"/>
            </a:endParaRPr>
          </a:p>
        </p:txBody>
      </p:sp>
      <p:graphicFrame>
        <p:nvGraphicFramePr>
          <p:cNvPr id="25" name="Table 24"/>
          <p:cNvGraphicFramePr>
            <a:graphicFrameLocks noGrp="1"/>
          </p:cNvGraphicFramePr>
          <p:nvPr>
            <p:extLst>
              <p:ext uri="{D42A27DB-BD31-4B8C-83A1-F6EECF244321}">
                <p14:modId xmlns:p14="http://schemas.microsoft.com/office/powerpoint/2010/main" val="279889977"/>
              </p:ext>
            </p:extLst>
          </p:nvPr>
        </p:nvGraphicFramePr>
        <p:xfrm>
          <a:off x="321127" y="3875748"/>
          <a:ext cx="3836709" cy="1428714"/>
        </p:xfrm>
        <a:graphic>
          <a:graphicData uri="http://schemas.openxmlformats.org/drawingml/2006/table">
            <a:tbl>
              <a:tblPr>
                <a:tableStyleId>{5C22544A-7EE6-4342-B048-85BDC9FD1C3A}</a:tableStyleId>
              </a:tblPr>
              <a:tblGrid>
                <a:gridCol w="1197802">
                  <a:extLst>
                    <a:ext uri="{9D8B030D-6E8A-4147-A177-3AD203B41FA5}">
                      <a16:colId xmlns:a16="http://schemas.microsoft.com/office/drawing/2014/main" val="3683365444"/>
                    </a:ext>
                  </a:extLst>
                </a:gridCol>
                <a:gridCol w="1197802">
                  <a:extLst>
                    <a:ext uri="{9D8B030D-6E8A-4147-A177-3AD203B41FA5}">
                      <a16:colId xmlns:a16="http://schemas.microsoft.com/office/drawing/2014/main" val="1433903315"/>
                    </a:ext>
                  </a:extLst>
                </a:gridCol>
                <a:gridCol w="1441105">
                  <a:extLst>
                    <a:ext uri="{9D8B030D-6E8A-4147-A177-3AD203B41FA5}">
                      <a16:colId xmlns:a16="http://schemas.microsoft.com/office/drawing/2014/main" val="2834243585"/>
                    </a:ext>
                  </a:extLst>
                </a:gridCol>
              </a:tblGrid>
              <a:tr h="238119">
                <a:tc>
                  <a:txBody>
                    <a:bodyPr/>
                    <a:lstStyle/>
                    <a:p>
                      <a:pPr algn="ctr" fontAlgn="b"/>
                      <a:endParaRPr lang="en-US" sz="14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tr-TR" sz="1400" b="1" u="none" strike="noStrike" dirty="0" err="1" smtClean="0">
                          <a:effectLst/>
                        </a:rPr>
                        <a:t>Rin</a:t>
                      </a:r>
                      <a:r>
                        <a:rPr lang="tr-TR" sz="1400" b="1" u="none" strike="noStrike" dirty="0" smtClean="0">
                          <a:effectLst/>
                        </a:rPr>
                        <a:t> = 50 </a:t>
                      </a:r>
                      <a:r>
                        <a:rPr lang="tr-TR" sz="1400" b="1" u="none" strike="noStrike" dirty="0" err="1" smtClean="0">
                          <a:effectLst/>
                        </a:rPr>
                        <a:t>Ohms</a:t>
                      </a:r>
                      <a:endParaRPr lang="en-US" sz="14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tr-TR" sz="1400" b="1" u="none" strike="noStrike" dirty="0" err="1" smtClean="0">
                          <a:effectLst/>
                        </a:rPr>
                        <a:t>Rin</a:t>
                      </a:r>
                      <a:r>
                        <a:rPr lang="tr-TR" sz="1400" b="1" u="none" strike="noStrike" dirty="0" smtClean="0">
                          <a:effectLst/>
                        </a:rPr>
                        <a:t> = 5 </a:t>
                      </a:r>
                      <a:r>
                        <a:rPr lang="tr-TR" sz="1400" b="1" u="none" strike="noStrike" dirty="0" err="1" smtClean="0">
                          <a:effectLst/>
                        </a:rPr>
                        <a:t>Ohms</a:t>
                      </a:r>
                      <a:endParaRPr lang="en-US" sz="14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591764390"/>
                  </a:ext>
                </a:extLst>
              </a:tr>
              <a:tr h="238119">
                <a:tc>
                  <a:txBody>
                    <a:bodyPr/>
                    <a:lstStyle/>
                    <a:p>
                      <a:pPr algn="ctr" fontAlgn="b"/>
                      <a:r>
                        <a:rPr lang="tr-TR" sz="1400" b="0" u="none" strike="noStrike" kern="1200" dirty="0" err="1" smtClean="0">
                          <a:solidFill>
                            <a:schemeClr val="dk1"/>
                          </a:solidFill>
                          <a:effectLst/>
                          <a:latin typeface="+mn-lt"/>
                          <a:ea typeface="+mn-ea"/>
                          <a:cs typeface="+mn-cs"/>
                        </a:rPr>
                        <a:t>Icap</a:t>
                      </a:r>
                      <a:r>
                        <a:rPr lang="tr-TR" sz="1400" b="0" u="none" strike="noStrike" kern="1200" dirty="0" smtClean="0">
                          <a:solidFill>
                            <a:schemeClr val="dk1"/>
                          </a:solidFill>
                          <a:effectLst/>
                          <a:latin typeface="+mn-lt"/>
                          <a:ea typeface="+mn-ea"/>
                          <a:cs typeface="+mn-cs"/>
                        </a:rPr>
                        <a:t>-RMS</a:t>
                      </a:r>
                      <a:endParaRPr lang="en-US" sz="1400" b="0" u="none" strike="noStrike" kern="1200" dirty="0">
                        <a:solidFill>
                          <a:schemeClr val="dk1"/>
                        </a:solidFill>
                        <a:effectLst/>
                        <a:latin typeface="+mn-lt"/>
                        <a:ea typeface="+mn-ea"/>
                        <a:cs typeface="+mn-cs"/>
                      </a:endParaRPr>
                    </a:p>
                  </a:txBody>
                  <a:tcPr marL="9525" marR="9525" marT="9525" marB="0" anchor="b">
                    <a:solidFill>
                      <a:schemeClr val="accent6">
                        <a:lumMod val="60000"/>
                        <a:lumOff val="40000"/>
                      </a:schemeClr>
                    </a:solidFill>
                  </a:tcPr>
                </a:tc>
                <a:tc>
                  <a:txBody>
                    <a:bodyPr/>
                    <a:lstStyle/>
                    <a:p>
                      <a:pPr algn="ctr" fontAlgn="b"/>
                      <a:r>
                        <a:rPr lang="tr-TR" sz="1400" b="0" u="none" strike="noStrike" kern="1200" dirty="0" smtClean="0">
                          <a:solidFill>
                            <a:schemeClr val="dk1"/>
                          </a:solidFill>
                          <a:effectLst/>
                          <a:latin typeface="+mn-lt"/>
                          <a:ea typeface="+mn-ea"/>
                          <a:cs typeface="+mn-cs"/>
                        </a:rPr>
                        <a:t>4.825 A</a:t>
                      </a:r>
                      <a:endParaRPr lang="en-US" sz="1400" b="0" u="none" strike="noStrike" kern="1200" dirty="0">
                        <a:solidFill>
                          <a:schemeClr val="dk1"/>
                        </a:solidFill>
                        <a:effectLst/>
                        <a:latin typeface="+mn-lt"/>
                        <a:ea typeface="+mn-ea"/>
                        <a:cs typeface="+mn-cs"/>
                      </a:endParaRPr>
                    </a:p>
                  </a:txBody>
                  <a:tcPr marL="9525" marR="9525" marT="9525" marB="0" anchor="b">
                    <a:solidFill>
                      <a:schemeClr val="accent6">
                        <a:lumMod val="60000"/>
                        <a:lumOff val="40000"/>
                      </a:schemeClr>
                    </a:solidFill>
                  </a:tcPr>
                </a:tc>
                <a:tc>
                  <a:txBody>
                    <a:bodyPr/>
                    <a:lstStyle/>
                    <a:p>
                      <a:pPr algn="ctr" fontAlgn="b"/>
                      <a:r>
                        <a:rPr lang="en-US" sz="1400" b="0" i="0" u="none" strike="noStrike" dirty="0" smtClean="0">
                          <a:solidFill>
                            <a:srgbClr val="000000"/>
                          </a:solidFill>
                          <a:effectLst/>
                          <a:latin typeface="Calibri" panose="020F0502020204030204" pitchFamily="34" charset="0"/>
                        </a:rPr>
                        <a:t>4.</a:t>
                      </a:r>
                      <a:r>
                        <a:rPr lang="tr-TR" sz="1400" b="0" i="0" u="none" strike="noStrike" dirty="0" smtClean="0">
                          <a:solidFill>
                            <a:srgbClr val="000000"/>
                          </a:solidFill>
                          <a:effectLst/>
                          <a:latin typeface="Calibri" panose="020F0502020204030204" pitchFamily="34" charset="0"/>
                        </a:rPr>
                        <a:t>795</a:t>
                      </a:r>
                      <a:r>
                        <a:rPr lang="en-US" sz="1400" b="0" i="0" u="none" strike="noStrike" dirty="0" smtClean="0">
                          <a:solidFill>
                            <a:srgbClr val="000000"/>
                          </a:solidFill>
                          <a:effectLst/>
                          <a:latin typeface="Calibri" panose="020F0502020204030204" pitchFamily="34" charset="0"/>
                        </a:rPr>
                        <a:t> A</a:t>
                      </a:r>
                      <a:endParaRPr lang="en-US" sz="1400" b="0" i="0" u="none" strike="noStrike" dirty="0">
                        <a:solidFill>
                          <a:srgbClr val="000000"/>
                        </a:solidFill>
                        <a:effectLst/>
                        <a:latin typeface="Calibri" panose="020F0502020204030204" pitchFamily="34" charset="0"/>
                      </a:endParaRPr>
                    </a:p>
                  </a:txBody>
                  <a:tcPr marL="9525" marR="9525" marT="9525" marB="0" anchor="b">
                    <a:solidFill>
                      <a:schemeClr val="accent6">
                        <a:lumMod val="60000"/>
                        <a:lumOff val="40000"/>
                      </a:schemeClr>
                    </a:solidFill>
                  </a:tcPr>
                </a:tc>
                <a:extLst>
                  <a:ext uri="{0D108BD9-81ED-4DB2-BD59-A6C34878D82A}">
                    <a16:rowId xmlns:a16="http://schemas.microsoft.com/office/drawing/2014/main" val="294692767"/>
                  </a:ext>
                </a:extLst>
              </a:tr>
              <a:tr h="238119">
                <a:tc>
                  <a:txBody>
                    <a:bodyPr/>
                    <a:lstStyle/>
                    <a:p>
                      <a:pPr algn="ctr" fontAlgn="b"/>
                      <a:r>
                        <a:rPr lang="tr-TR" sz="1400" b="0" i="0" u="none" strike="noStrike" dirty="0" err="1" smtClean="0">
                          <a:solidFill>
                            <a:srgbClr val="000000"/>
                          </a:solidFill>
                          <a:effectLst/>
                          <a:latin typeface="Calibri" panose="020F0502020204030204" pitchFamily="34" charset="0"/>
                        </a:rPr>
                        <a:t>Iin</a:t>
                      </a:r>
                      <a:r>
                        <a:rPr lang="tr-TR" sz="1400" b="0" i="0" u="none" strike="noStrike" dirty="0" smtClean="0">
                          <a:solidFill>
                            <a:srgbClr val="000000"/>
                          </a:solidFill>
                          <a:effectLst/>
                          <a:latin typeface="Calibri" panose="020F0502020204030204" pitchFamily="34" charset="0"/>
                        </a:rPr>
                        <a:t>-DC</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tr-TR" sz="1400" b="0" i="0" u="none" strike="noStrike" dirty="0" smtClean="0">
                          <a:solidFill>
                            <a:srgbClr val="000000"/>
                          </a:solidFill>
                          <a:effectLst/>
                          <a:latin typeface="Calibri" panose="020F0502020204030204" pitchFamily="34" charset="0"/>
                        </a:rPr>
                        <a:t>7.422 A</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tr-TR" sz="1400" b="0" i="0" u="none" strike="noStrike" dirty="0" smtClean="0">
                          <a:solidFill>
                            <a:srgbClr val="000000"/>
                          </a:solidFill>
                          <a:effectLst/>
                          <a:latin typeface="Calibri" panose="020F0502020204030204" pitchFamily="34" charset="0"/>
                        </a:rPr>
                        <a:t>7.435 A</a:t>
                      </a:r>
                      <a:endParaRPr lang="en-US"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132043121"/>
                  </a:ext>
                </a:extLst>
              </a:tr>
              <a:tr h="238119">
                <a:tc>
                  <a:txBody>
                    <a:bodyPr/>
                    <a:lstStyle/>
                    <a:p>
                      <a:pPr algn="ctr" fontAlgn="b"/>
                      <a:r>
                        <a:rPr lang="en-US" sz="1400" b="1" u="none" strike="noStrike" dirty="0">
                          <a:effectLst/>
                        </a:rPr>
                        <a:t> </a:t>
                      </a:r>
                      <a:r>
                        <a:rPr lang="tr-TR" sz="1400" b="0" u="none" strike="noStrike" dirty="0" err="1" smtClean="0">
                          <a:effectLst/>
                        </a:rPr>
                        <a:t>Iin</a:t>
                      </a:r>
                      <a:r>
                        <a:rPr lang="tr-TR" sz="1400" b="0" u="none" strike="noStrike" dirty="0" smtClean="0">
                          <a:effectLst/>
                        </a:rPr>
                        <a:t>-RMS</a:t>
                      </a:r>
                      <a:endParaRPr lang="en-US" sz="1400" b="0" i="0" u="none" strike="noStrike" dirty="0">
                        <a:solidFill>
                          <a:srgbClr val="000000"/>
                        </a:solidFill>
                        <a:effectLst/>
                        <a:latin typeface="Calibri" panose="020F0502020204030204" pitchFamily="34" charset="0"/>
                      </a:endParaRPr>
                    </a:p>
                  </a:txBody>
                  <a:tcPr marL="9525" marR="9525" marT="9525" marB="0" anchor="b">
                    <a:solidFill>
                      <a:schemeClr val="accent6">
                        <a:lumMod val="60000"/>
                        <a:lumOff val="40000"/>
                      </a:schemeClr>
                    </a:solidFill>
                  </a:tcPr>
                </a:tc>
                <a:tc>
                  <a:txBody>
                    <a:bodyPr/>
                    <a:lstStyle/>
                    <a:p>
                      <a:pPr algn="ctr" fontAlgn="b"/>
                      <a:r>
                        <a:rPr lang="en-US" sz="1400" u="none" strike="noStrike" dirty="0">
                          <a:effectLst/>
                        </a:rPr>
                        <a:t> </a:t>
                      </a:r>
                      <a:r>
                        <a:rPr lang="tr-TR" sz="1400" u="none" strike="noStrike" dirty="0" smtClean="0">
                          <a:effectLst/>
                        </a:rPr>
                        <a:t>7.423 A</a:t>
                      </a:r>
                      <a:endParaRPr lang="en-US" sz="1400" b="0" i="0" u="none" strike="noStrike" dirty="0">
                        <a:solidFill>
                          <a:srgbClr val="000000"/>
                        </a:solidFill>
                        <a:effectLst/>
                        <a:latin typeface="Calibri" panose="020F0502020204030204" pitchFamily="34" charset="0"/>
                      </a:endParaRPr>
                    </a:p>
                  </a:txBody>
                  <a:tcPr marL="9525" marR="9525" marT="9525" marB="0" anchor="b">
                    <a:solidFill>
                      <a:schemeClr val="accent6">
                        <a:lumMod val="60000"/>
                        <a:lumOff val="40000"/>
                      </a:schemeClr>
                    </a:solidFill>
                  </a:tcPr>
                </a:tc>
                <a:tc>
                  <a:txBody>
                    <a:bodyPr/>
                    <a:lstStyle/>
                    <a:p>
                      <a:pPr algn="ctr" fontAlgn="b"/>
                      <a:r>
                        <a:rPr lang="en-US" sz="1400" u="none" strike="noStrike" dirty="0" smtClean="0">
                          <a:effectLst/>
                        </a:rPr>
                        <a:t> </a:t>
                      </a:r>
                      <a:r>
                        <a:rPr lang="tr-TR" sz="1400" u="none" strike="noStrike" dirty="0" smtClean="0">
                          <a:effectLst/>
                        </a:rPr>
                        <a:t>7.459 A</a:t>
                      </a:r>
                      <a:endParaRPr lang="en-US" sz="1400" b="0" i="0" u="none" strike="noStrike" dirty="0">
                        <a:solidFill>
                          <a:srgbClr val="000000"/>
                        </a:solidFill>
                        <a:effectLst/>
                        <a:latin typeface="Calibri" panose="020F0502020204030204" pitchFamily="34" charset="0"/>
                      </a:endParaRPr>
                    </a:p>
                  </a:txBody>
                  <a:tcPr marL="9525" marR="9525" marT="9525" marB="0" anchor="b">
                    <a:solidFill>
                      <a:schemeClr val="accent6">
                        <a:lumMod val="60000"/>
                        <a:lumOff val="40000"/>
                      </a:schemeClr>
                    </a:solidFill>
                  </a:tcPr>
                </a:tc>
                <a:extLst>
                  <a:ext uri="{0D108BD9-81ED-4DB2-BD59-A6C34878D82A}">
                    <a16:rowId xmlns:a16="http://schemas.microsoft.com/office/drawing/2014/main" val="3664379198"/>
                  </a:ext>
                </a:extLst>
              </a:tr>
              <a:tr h="238119">
                <a:tc>
                  <a:txBody>
                    <a:bodyPr/>
                    <a:lstStyle/>
                    <a:p>
                      <a:pPr algn="ctr" fontAlgn="b"/>
                      <a:r>
                        <a:rPr lang="tr-TR" sz="1400" b="0" i="0" u="none" strike="noStrike" dirty="0" err="1" smtClean="0">
                          <a:solidFill>
                            <a:srgbClr val="000000"/>
                          </a:solidFill>
                          <a:effectLst/>
                          <a:latin typeface="Calibri" panose="020F0502020204030204" pitchFamily="34" charset="0"/>
                        </a:rPr>
                        <a:t>Idc</a:t>
                      </a:r>
                      <a:r>
                        <a:rPr lang="tr-TR" sz="1400" b="0" i="0" u="none" strike="noStrike" dirty="0" smtClean="0">
                          <a:solidFill>
                            <a:srgbClr val="000000"/>
                          </a:solidFill>
                          <a:effectLst/>
                          <a:latin typeface="Calibri" panose="020F0502020204030204" pitchFamily="34" charset="0"/>
                        </a:rPr>
                        <a:t>-DC</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tr-TR" sz="1400" b="0" i="0" u="none" strike="noStrike" dirty="0" smtClean="0">
                          <a:solidFill>
                            <a:srgbClr val="000000"/>
                          </a:solidFill>
                          <a:effectLst/>
                          <a:latin typeface="Calibri" panose="020F0502020204030204" pitchFamily="34" charset="0"/>
                        </a:rPr>
                        <a:t>7.422 A</a:t>
                      </a:r>
                      <a:endParaRPr lang="en-US" sz="1400" b="0" i="0" u="none" strike="noStrike" dirty="0" smtClean="0">
                        <a:solidFill>
                          <a:srgbClr val="000000"/>
                        </a:solidFill>
                        <a:effectLst/>
                        <a:latin typeface="Calibri" panose="020F0502020204030204" pitchFamily="34" charset="0"/>
                      </a:endParaRPr>
                    </a:p>
                  </a:txBody>
                  <a:tcPr marL="9525" marR="9525" marT="9525" marB="0" anchor="b"/>
                </a:tc>
                <a:tc>
                  <a:txBody>
                    <a:bodyPr/>
                    <a:lstStyle/>
                    <a:p>
                      <a:pPr algn="ctr" fontAlgn="b"/>
                      <a:r>
                        <a:rPr lang="tr-TR" sz="1400" b="0" i="0" u="none" strike="noStrike" dirty="0" smtClean="0">
                          <a:solidFill>
                            <a:srgbClr val="000000"/>
                          </a:solidFill>
                          <a:effectLst/>
                          <a:latin typeface="Calibri" panose="020F0502020204030204" pitchFamily="34" charset="0"/>
                        </a:rPr>
                        <a:t>7.435 A</a:t>
                      </a:r>
                      <a:endParaRPr lang="en-US"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421460869"/>
                  </a:ext>
                </a:extLst>
              </a:tr>
              <a:tr h="238119">
                <a:tc>
                  <a:txBody>
                    <a:bodyPr/>
                    <a:lstStyle/>
                    <a:p>
                      <a:pPr algn="ctr" fontAlgn="b"/>
                      <a:r>
                        <a:rPr lang="tr-TR" sz="1400" b="0" i="0" u="none" strike="noStrike" dirty="0" err="1" smtClean="0">
                          <a:solidFill>
                            <a:srgbClr val="000000"/>
                          </a:solidFill>
                          <a:effectLst/>
                          <a:latin typeface="Calibri" panose="020F0502020204030204" pitchFamily="34" charset="0"/>
                        </a:rPr>
                        <a:t>Idc</a:t>
                      </a:r>
                      <a:r>
                        <a:rPr lang="tr-TR" sz="1400" b="0" i="0" u="none" strike="noStrike" dirty="0" smtClean="0">
                          <a:solidFill>
                            <a:srgbClr val="000000"/>
                          </a:solidFill>
                          <a:effectLst/>
                          <a:latin typeface="Calibri" panose="020F0502020204030204" pitchFamily="34" charset="0"/>
                        </a:rPr>
                        <a:t>-RMS</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tr-TR" sz="1400" b="0" i="0" u="none" strike="noStrike" dirty="0" smtClean="0">
                          <a:solidFill>
                            <a:srgbClr val="000000"/>
                          </a:solidFill>
                          <a:effectLst/>
                          <a:latin typeface="Calibri" panose="020F0502020204030204" pitchFamily="34" charset="0"/>
                        </a:rPr>
                        <a:t>8.853 A</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tr-TR" sz="1400" b="0" i="0" u="none" strike="noStrike" dirty="0" smtClean="0">
                          <a:solidFill>
                            <a:srgbClr val="000000"/>
                          </a:solidFill>
                          <a:effectLst/>
                          <a:latin typeface="Calibri" panose="020F0502020204030204" pitchFamily="34" charset="0"/>
                        </a:rPr>
                        <a:t>8.868 A</a:t>
                      </a:r>
                      <a:endParaRPr lang="en-US"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726861447"/>
                  </a:ext>
                </a:extLst>
              </a:tr>
            </a:tbl>
          </a:graphicData>
        </a:graphic>
      </p:graphicFrame>
      <p:sp>
        <p:nvSpPr>
          <p:cNvPr id="26" name="Rectangle 25"/>
          <p:cNvSpPr/>
          <p:nvPr/>
        </p:nvSpPr>
        <p:spPr>
          <a:xfrm>
            <a:off x="4642925" y="4128440"/>
            <a:ext cx="4454430" cy="923330"/>
          </a:xfrm>
          <a:prstGeom prst="rect">
            <a:avLst/>
          </a:prstGeom>
        </p:spPr>
        <p:txBody>
          <a:bodyPr wrap="square">
            <a:spAutoFit/>
          </a:bodyPr>
          <a:lstStyle/>
          <a:p>
            <a:pPr marL="285750" indent="-285750">
              <a:buFont typeface="Arial" panose="020B0604020202020204" pitchFamily="34" charset="0"/>
              <a:buChar char="•"/>
            </a:pPr>
            <a:r>
              <a:rPr lang="tr-TR" dirty="0" err="1" smtClean="0">
                <a:solidFill>
                  <a:srgbClr val="002060"/>
                </a:solidFill>
                <a:cs typeface="Arial" panose="020B0604020202020204" pitchFamily="34" charset="0"/>
              </a:rPr>
              <a:t>Numericly</a:t>
            </a:r>
            <a:r>
              <a:rPr lang="tr-TR" dirty="0" smtClean="0">
                <a:solidFill>
                  <a:srgbClr val="002060"/>
                </a:solidFill>
                <a:cs typeface="Arial" panose="020B0604020202020204" pitchFamily="34" charset="0"/>
              </a:rPr>
              <a:t>, it </a:t>
            </a:r>
            <a:r>
              <a:rPr lang="tr-TR" dirty="0" err="1" smtClean="0">
                <a:solidFill>
                  <a:srgbClr val="002060"/>
                </a:solidFill>
                <a:cs typeface="Arial" panose="020B0604020202020204" pitchFamily="34" charset="0"/>
              </a:rPr>
              <a:t>seems</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that</a:t>
            </a:r>
            <a:r>
              <a:rPr lang="tr-TR" dirty="0" smtClean="0">
                <a:solidFill>
                  <a:srgbClr val="002060"/>
                </a:solidFill>
                <a:cs typeface="Arial" panose="020B0604020202020204" pitchFamily="34" charset="0"/>
              </a:rPr>
              <a:t> it </a:t>
            </a:r>
            <a:r>
              <a:rPr lang="tr-TR" dirty="0" err="1" smtClean="0">
                <a:solidFill>
                  <a:srgbClr val="002060"/>
                </a:solidFill>
                <a:cs typeface="Arial" panose="020B0604020202020204" pitchFamily="34" charset="0"/>
              </a:rPr>
              <a:t>did</a:t>
            </a:r>
            <a:r>
              <a:rPr lang="tr-TR" dirty="0" smtClean="0">
                <a:solidFill>
                  <a:srgbClr val="002060"/>
                </a:solidFill>
                <a:cs typeface="Arial" panose="020B0604020202020204" pitchFamily="34" charset="0"/>
              </a:rPr>
              <a:t> not </a:t>
            </a:r>
            <a:r>
              <a:rPr lang="tr-TR" dirty="0" err="1" smtClean="0">
                <a:solidFill>
                  <a:srgbClr val="002060"/>
                </a:solidFill>
                <a:cs typeface="Arial" panose="020B0604020202020204" pitchFamily="34" charset="0"/>
              </a:rPr>
              <a:t>make</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large</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difference</a:t>
            </a:r>
            <a:r>
              <a:rPr lang="tr-TR" dirty="0" smtClean="0">
                <a:solidFill>
                  <a:srgbClr val="002060"/>
                </a:solidFill>
                <a:cs typeface="Arial" panose="020B0604020202020204" pitchFamily="34" charset="0"/>
              </a:rPr>
              <a:t>.</a:t>
            </a:r>
          </a:p>
          <a:p>
            <a:pPr marL="285750" indent="-285750">
              <a:buFont typeface="Arial" panose="020B0604020202020204" pitchFamily="34" charset="0"/>
              <a:buChar char="•"/>
            </a:pPr>
            <a:r>
              <a:rPr lang="tr-TR" dirty="0" err="1">
                <a:solidFill>
                  <a:srgbClr val="002060"/>
                </a:solidFill>
                <a:cs typeface="Arial" panose="020B0604020202020204" pitchFamily="34" charset="0"/>
              </a:rPr>
              <a:t>Let</a:t>
            </a:r>
            <a:r>
              <a:rPr lang="tr-TR" dirty="0">
                <a:solidFill>
                  <a:srgbClr val="002060"/>
                </a:solidFill>
                <a:cs typeface="Arial" panose="020B0604020202020204" pitchFamily="34" charset="0"/>
              </a:rPr>
              <a:t> us </a:t>
            </a:r>
            <a:r>
              <a:rPr lang="tr-TR" dirty="0" err="1">
                <a:solidFill>
                  <a:srgbClr val="002060"/>
                </a:solidFill>
                <a:cs typeface="Arial" panose="020B0604020202020204" pitchFamily="34" charset="0"/>
              </a:rPr>
              <a:t>look</a:t>
            </a:r>
            <a:r>
              <a:rPr lang="tr-TR" dirty="0">
                <a:solidFill>
                  <a:srgbClr val="002060"/>
                </a:solidFill>
                <a:cs typeface="Arial" panose="020B0604020202020204" pitchFamily="34" charset="0"/>
              </a:rPr>
              <a:t> at </a:t>
            </a:r>
            <a:r>
              <a:rPr lang="tr-TR" dirty="0" err="1">
                <a:solidFill>
                  <a:srgbClr val="002060"/>
                </a:solidFill>
                <a:cs typeface="Arial" panose="020B0604020202020204" pitchFamily="34" charset="0"/>
              </a:rPr>
              <a:t>specific</a:t>
            </a:r>
            <a:r>
              <a:rPr lang="tr-TR" dirty="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harmonics</a:t>
            </a:r>
            <a:r>
              <a:rPr lang="tr-TR" dirty="0" smtClean="0">
                <a:solidFill>
                  <a:srgbClr val="002060"/>
                </a:solidFill>
                <a:cs typeface="Arial" panose="020B0604020202020204" pitchFamily="34" charset="0"/>
              </a:rPr>
              <a:t>:</a:t>
            </a:r>
          </a:p>
        </p:txBody>
      </p:sp>
      <p:graphicFrame>
        <p:nvGraphicFramePr>
          <p:cNvPr id="27" name="Table 26"/>
          <p:cNvGraphicFramePr>
            <a:graphicFrameLocks noGrp="1"/>
          </p:cNvGraphicFramePr>
          <p:nvPr>
            <p:extLst>
              <p:ext uri="{D42A27DB-BD31-4B8C-83A1-F6EECF244321}">
                <p14:modId xmlns:p14="http://schemas.microsoft.com/office/powerpoint/2010/main" val="1027580362"/>
              </p:ext>
            </p:extLst>
          </p:nvPr>
        </p:nvGraphicFramePr>
        <p:xfrm>
          <a:off x="193846" y="5640149"/>
          <a:ext cx="8640000" cy="952476"/>
        </p:xfrm>
        <a:graphic>
          <a:graphicData uri="http://schemas.openxmlformats.org/drawingml/2006/table">
            <a:tbl>
              <a:tblPr>
                <a:tableStyleId>{5C22544A-7EE6-4342-B048-85BDC9FD1C3A}</a:tableStyleId>
              </a:tblPr>
              <a:tblGrid>
                <a:gridCol w="1440000">
                  <a:extLst>
                    <a:ext uri="{9D8B030D-6E8A-4147-A177-3AD203B41FA5}">
                      <a16:colId xmlns:a16="http://schemas.microsoft.com/office/drawing/2014/main" val="3683365444"/>
                    </a:ext>
                  </a:extLst>
                </a:gridCol>
                <a:gridCol w="1440000">
                  <a:extLst>
                    <a:ext uri="{9D8B030D-6E8A-4147-A177-3AD203B41FA5}">
                      <a16:colId xmlns:a16="http://schemas.microsoft.com/office/drawing/2014/main" val="1433903315"/>
                    </a:ext>
                  </a:extLst>
                </a:gridCol>
                <a:gridCol w="1440000">
                  <a:extLst>
                    <a:ext uri="{9D8B030D-6E8A-4147-A177-3AD203B41FA5}">
                      <a16:colId xmlns:a16="http://schemas.microsoft.com/office/drawing/2014/main" val="2834243585"/>
                    </a:ext>
                  </a:extLst>
                </a:gridCol>
                <a:gridCol w="1440000">
                  <a:extLst>
                    <a:ext uri="{9D8B030D-6E8A-4147-A177-3AD203B41FA5}">
                      <a16:colId xmlns:a16="http://schemas.microsoft.com/office/drawing/2014/main" val="3781575082"/>
                    </a:ext>
                  </a:extLst>
                </a:gridCol>
                <a:gridCol w="1440000">
                  <a:extLst>
                    <a:ext uri="{9D8B030D-6E8A-4147-A177-3AD203B41FA5}">
                      <a16:colId xmlns:a16="http://schemas.microsoft.com/office/drawing/2014/main" val="129418379"/>
                    </a:ext>
                  </a:extLst>
                </a:gridCol>
                <a:gridCol w="1440000">
                  <a:extLst>
                    <a:ext uri="{9D8B030D-6E8A-4147-A177-3AD203B41FA5}">
                      <a16:colId xmlns:a16="http://schemas.microsoft.com/office/drawing/2014/main" val="1329064198"/>
                    </a:ext>
                  </a:extLst>
                </a:gridCol>
              </a:tblGrid>
              <a:tr h="238119">
                <a:tc>
                  <a:txBody>
                    <a:bodyPr/>
                    <a:lstStyle/>
                    <a:p>
                      <a:pPr algn="ctr" fontAlgn="b"/>
                      <a:r>
                        <a:rPr lang="tr-TR" sz="1400" b="1" i="0" u="none" strike="noStrike" dirty="0" smtClean="0">
                          <a:solidFill>
                            <a:srgbClr val="000000"/>
                          </a:solidFill>
                          <a:effectLst/>
                          <a:latin typeface="Calibri" panose="020F0502020204030204" pitchFamily="34" charset="0"/>
                        </a:rPr>
                        <a:t>9850</a:t>
                      </a:r>
                      <a:r>
                        <a:rPr lang="tr-TR" sz="1400" b="1" i="0" u="none" strike="noStrike" baseline="0" dirty="0" smtClean="0">
                          <a:solidFill>
                            <a:srgbClr val="000000"/>
                          </a:solidFill>
                          <a:effectLst/>
                          <a:latin typeface="Calibri" panose="020F0502020204030204" pitchFamily="34" charset="0"/>
                        </a:rPr>
                        <a:t> Hz</a:t>
                      </a:r>
                      <a:endParaRPr lang="en-US" sz="14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tr-TR" sz="1400" b="1" u="none" strike="noStrike" dirty="0" err="1" smtClean="0">
                          <a:effectLst/>
                        </a:rPr>
                        <a:t>Rin</a:t>
                      </a:r>
                      <a:r>
                        <a:rPr lang="tr-TR" sz="1400" b="1" u="none" strike="noStrike" dirty="0" smtClean="0">
                          <a:effectLst/>
                        </a:rPr>
                        <a:t> = 50 </a:t>
                      </a:r>
                      <a:r>
                        <a:rPr lang="tr-TR" sz="1400" b="1" u="none" strike="noStrike" dirty="0" err="1" smtClean="0">
                          <a:effectLst/>
                        </a:rPr>
                        <a:t>Ohms</a:t>
                      </a:r>
                      <a:endParaRPr lang="en-US" sz="14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tr-TR" sz="1400" b="1" u="none" strike="noStrike" dirty="0" err="1" smtClean="0">
                          <a:effectLst/>
                        </a:rPr>
                        <a:t>Rin</a:t>
                      </a:r>
                      <a:r>
                        <a:rPr lang="tr-TR" sz="1400" b="1" u="none" strike="noStrike" dirty="0" smtClean="0">
                          <a:effectLst/>
                        </a:rPr>
                        <a:t> = 5 </a:t>
                      </a:r>
                      <a:r>
                        <a:rPr lang="tr-TR" sz="1400" b="1" u="none" strike="noStrike" dirty="0" err="1" smtClean="0">
                          <a:effectLst/>
                        </a:rPr>
                        <a:t>Ohms</a:t>
                      </a:r>
                      <a:endParaRPr lang="en-US" sz="14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tr-TR" sz="1400" b="1" i="0" u="none" strike="noStrike" dirty="0" smtClean="0">
                          <a:solidFill>
                            <a:srgbClr val="000000"/>
                          </a:solidFill>
                          <a:effectLst/>
                          <a:latin typeface="Calibri" panose="020F0502020204030204" pitchFamily="34" charset="0"/>
                        </a:rPr>
                        <a:t>20000 Hz</a:t>
                      </a:r>
                      <a:endParaRPr lang="en-US" sz="14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tr-TR" sz="1400" b="1" u="none" strike="noStrike" dirty="0" err="1" smtClean="0">
                          <a:effectLst/>
                        </a:rPr>
                        <a:t>Rin</a:t>
                      </a:r>
                      <a:r>
                        <a:rPr lang="tr-TR" sz="1400" b="1" u="none" strike="noStrike" dirty="0" smtClean="0">
                          <a:effectLst/>
                        </a:rPr>
                        <a:t> = 50 </a:t>
                      </a:r>
                      <a:r>
                        <a:rPr lang="tr-TR" sz="1400" b="1" u="none" strike="noStrike" dirty="0" err="1" smtClean="0">
                          <a:effectLst/>
                        </a:rPr>
                        <a:t>Ohms</a:t>
                      </a:r>
                      <a:endParaRPr lang="en-US" sz="14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tr-TR" sz="1400" b="1" u="none" strike="noStrike" dirty="0" err="1" smtClean="0">
                          <a:effectLst/>
                        </a:rPr>
                        <a:t>Rin</a:t>
                      </a:r>
                      <a:r>
                        <a:rPr lang="tr-TR" sz="1400" b="1" u="none" strike="noStrike" dirty="0" smtClean="0">
                          <a:effectLst/>
                        </a:rPr>
                        <a:t> = 5 </a:t>
                      </a:r>
                      <a:r>
                        <a:rPr lang="tr-TR" sz="1400" b="1" u="none" strike="noStrike" dirty="0" err="1" smtClean="0">
                          <a:effectLst/>
                        </a:rPr>
                        <a:t>Ohms</a:t>
                      </a:r>
                      <a:endParaRPr lang="en-US" sz="14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591764390"/>
                  </a:ext>
                </a:extLst>
              </a:tr>
              <a:tr h="238119">
                <a:tc>
                  <a:txBody>
                    <a:bodyPr/>
                    <a:lstStyle/>
                    <a:p>
                      <a:pPr marL="0" algn="ctr" defTabSz="914400" rtl="0" eaLnBrk="1" fontAlgn="b" latinLnBrk="0" hangingPunct="1"/>
                      <a:r>
                        <a:rPr lang="tr-TR" sz="1400" b="0" i="0" u="none" strike="noStrike" kern="1200" dirty="0" err="1" smtClean="0">
                          <a:solidFill>
                            <a:srgbClr val="000000"/>
                          </a:solidFill>
                          <a:effectLst/>
                          <a:latin typeface="Calibri" panose="020F0502020204030204" pitchFamily="34" charset="0"/>
                          <a:ea typeface="+mn-ea"/>
                          <a:cs typeface="+mn-cs"/>
                        </a:rPr>
                        <a:t>Icap</a:t>
                      </a:r>
                      <a:endParaRPr lang="en-US" sz="1400" b="0" i="0" u="none" strike="noStrike" kern="1200" dirty="0">
                        <a:solidFill>
                          <a:srgbClr val="000000"/>
                        </a:solidFill>
                        <a:effectLst/>
                        <a:latin typeface="Calibri" panose="020F0502020204030204" pitchFamily="34" charset="0"/>
                        <a:ea typeface="+mn-ea"/>
                        <a:cs typeface="+mn-cs"/>
                      </a:endParaRPr>
                    </a:p>
                  </a:txBody>
                  <a:tcPr marL="9525" marR="9525" marT="9525" marB="0" anchor="b">
                    <a:solidFill>
                      <a:schemeClr val="accent1">
                        <a:lumMod val="20000"/>
                        <a:lumOff val="80000"/>
                      </a:schemeClr>
                    </a:solidFill>
                  </a:tcPr>
                </a:tc>
                <a:tc>
                  <a:txBody>
                    <a:bodyPr/>
                    <a:lstStyle/>
                    <a:p>
                      <a:pPr marL="0" algn="ctr" defTabSz="914400" rtl="0" eaLnBrk="1" fontAlgn="b" latinLnBrk="0" hangingPunct="1"/>
                      <a:r>
                        <a:rPr lang="tr-TR" sz="1400" b="0" i="0" u="none" strike="noStrike" kern="1200" dirty="0" smtClean="0">
                          <a:solidFill>
                            <a:srgbClr val="000000"/>
                          </a:solidFill>
                          <a:effectLst/>
                          <a:latin typeface="Calibri" panose="020F0502020204030204" pitchFamily="34" charset="0"/>
                          <a:ea typeface="+mn-ea"/>
                          <a:cs typeface="+mn-cs"/>
                        </a:rPr>
                        <a:t>2.384</a:t>
                      </a:r>
                      <a:endParaRPr lang="en-US" sz="1400" b="0" i="0" u="none" strike="noStrike" kern="1200" dirty="0">
                        <a:solidFill>
                          <a:srgbClr val="000000"/>
                        </a:solidFill>
                        <a:effectLst/>
                        <a:latin typeface="Calibri" panose="020F0502020204030204" pitchFamily="34" charset="0"/>
                        <a:ea typeface="+mn-ea"/>
                        <a:cs typeface="+mn-cs"/>
                      </a:endParaRPr>
                    </a:p>
                  </a:txBody>
                  <a:tcPr marL="9525" marR="9525" marT="9525" marB="0" anchor="b">
                    <a:solidFill>
                      <a:schemeClr val="accent1">
                        <a:lumMod val="20000"/>
                        <a:lumOff val="80000"/>
                      </a:schemeClr>
                    </a:solidFill>
                  </a:tcPr>
                </a:tc>
                <a:tc>
                  <a:txBody>
                    <a:bodyPr/>
                    <a:lstStyle/>
                    <a:p>
                      <a:pPr marL="0" algn="ctr" defTabSz="914400" rtl="0" eaLnBrk="1" fontAlgn="b" latinLnBrk="0" hangingPunct="1"/>
                      <a:r>
                        <a:rPr lang="tr-TR" sz="1400" b="0" i="0" u="none" strike="noStrike" kern="1200" dirty="0" smtClean="0">
                          <a:solidFill>
                            <a:srgbClr val="000000"/>
                          </a:solidFill>
                          <a:effectLst/>
                          <a:latin typeface="Calibri" panose="020F0502020204030204" pitchFamily="34" charset="0"/>
                          <a:ea typeface="+mn-ea"/>
                          <a:cs typeface="+mn-cs"/>
                        </a:rPr>
                        <a:t>2.335</a:t>
                      </a:r>
                      <a:endParaRPr lang="en-US" sz="1400" b="0" i="0" u="none" strike="noStrike" kern="1200" dirty="0">
                        <a:solidFill>
                          <a:srgbClr val="000000"/>
                        </a:solidFill>
                        <a:effectLst/>
                        <a:latin typeface="Calibri" panose="020F0502020204030204" pitchFamily="34" charset="0"/>
                        <a:ea typeface="+mn-ea"/>
                        <a:cs typeface="+mn-cs"/>
                      </a:endParaRPr>
                    </a:p>
                  </a:txBody>
                  <a:tcPr marL="9525" marR="9525" marT="9525" marB="0" anchor="b">
                    <a:solidFill>
                      <a:schemeClr val="accent1">
                        <a:lumMod val="20000"/>
                        <a:lumOff val="80000"/>
                      </a:schemeClr>
                    </a:solidFill>
                  </a:tcPr>
                </a:tc>
                <a:tc>
                  <a:txBody>
                    <a:bodyPr/>
                    <a:lstStyle/>
                    <a:p>
                      <a:pPr marL="0" algn="ctr" defTabSz="914400" rtl="0" eaLnBrk="1" fontAlgn="b" latinLnBrk="0" hangingPunct="1"/>
                      <a:r>
                        <a:rPr lang="tr-TR" sz="1400" b="0" i="0" u="none" strike="noStrike" kern="1200" dirty="0" err="1" smtClean="0">
                          <a:solidFill>
                            <a:srgbClr val="000000"/>
                          </a:solidFill>
                          <a:effectLst/>
                          <a:latin typeface="Calibri" panose="020F0502020204030204" pitchFamily="34" charset="0"/>
                          <a:ea typeface="+mn-ea"/>
                          <a:cs typeface="+mn-cs"/>
                        </a:rPr>
                        <a:t>Icap</a:t>
                      </a:r>
                      <a:endParaRPr lang="en-US" sz="1400" b="0" i="0" u="none" strike="noStrike" kern="1200" dirty="0">
                        <a:solidFill>
                          <a:srgbClr val="000000"/>
                        </a:solidFill>
                        <a:effectLst/>
                        <a:latin typeface="Calibri" panose="020F0502020204030204" pitchFamily="34" charset="0"/>
                        <a:ea typeface="+mn-ea"/>
                        <a:cs typeface="+mn-cs"/>
                      </a:endParaRPr>
                    </a:p>
                  </a:txBody>
                  <a:tcPr marL="9525" marR="9525" marT="9525" marB="0" anchor="b">
                    <a:solidFill>
                      <a:schemeClr val="accent1">
                        <a:lumMod val="20000"/>
                        <a:lumOff val="80000"/>
                      </a:schemeClr>
                    </a:solidFill>
                  </a:tcPr>
                </a:tc>
                <a:tc>
                  <a:txBody>
                    <a:bodyPr/>
                    <a:lstStyle/>
                    <a:p>
                      <a:pPr marL="0" algn="ctr" defTabSz="914400" rtl="0" eaLnBrk="1" fontAlgn="b" latinLnBrk="0" hangingPunct="1"/>
                      <a:r>
                        <a:rPr lang="tr-TR" sz="1400" b="0" i="0" u="none" strike="noStrike" kern="1200" dirty="0" smtClean="0">
                          <a:solidFill>
                            <a:srgbClr val="000000"/>
                          </a:solidFill>
                          <a:effectLst/>
                          <a:latin typeface="Calibri" panose="020F0502020204030204" pitchFamily="34" charset="0"/>
                          <a:ea typeface="+mn-ea"/>
                          <a:cs typeface="+mn-cs"/>
                        </a:rPr>
                        <a:t>4.178</a:t>
                      </a:r>
                      <a:endParaRPr lang="en-US" sz="1400" b="0" i="0" u="none" strike="noStrike" kern="1200" dirty="0">
                        <a:solidFill>
                          <a:srgbClr val="000000"/>
                        </a:solidFill>
                        <a:effectLst/>
                        <a:latin typeface="Calibri" panose="020F0502020204030204" pitchFamily="34" charset="0"/>
                        <a:ea typeface="+mn-ea"/>
                        <a:cs typeface="+mn-cs"/>
                      </a:endParaRPr>
                    </a:p>
                  </a:txBody>
                  <a:tcPr marL="9525" marR="9525" marT="9525" marB="0" anchor="b">
                    <a:solidFill>
                      <a:schemeClr val="accent1">
                        <a:lumMod val="20000"/>
                        <a:lumOff val="80000"/>
                      </a:schemeClr>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tr-TR" sz="1400" b="0" i="0" u="none" strike="noStrike" kern="1200" dirty="0" smtClean="0">
                          <a:solidFill>
                            <a:srgbClr val="000000"/>
                          </a:solidFill>
                          <a:effectLst/>
                          <a:latin typeface="Calibri" panose="020F0502020204030204" pitchFamily="34" charset="0"/>
                          <a:ea typeface="+mn-ea"/>
                          <a:cs typeface="+mn-cs"/>
                        </a:rPr>
                        <a:t>4.162</a:t>
                      </a:r>
                      <a:endParaRPr lang="en-US" sz="1400" b="0" i="0" u="none" strike="noStrike" kern="1200" dirty="0" smtClean="0">
                        <a:solidFill>
                          <a:srgbClr val="000000"/>
                        </a:solidFill>
                        <a:effectLst/>
                        <a:latin typeface="Calibri" panose="020F0502020204030204" pitchFamily="34" charset="0"/>
                        <a:ea typeface="+mn-ea"/>
                        <a:cs typeface="+mn-cs"/>
                      </a:endParaRPr>
                    </a:p>
                  </a:txBody>
                  <a:tcPr marL="9525" marR="9525" marT="9525" marB="0" anchor="b">
                    <a:solidFill>
                      <a:schemeClr val="accent1">
                        <a:lumMod val="20000"/>
                        <a:lumOff val="80000"/>
                      </a:schemeClr>
                    </a:solidFill>
                  </a:tcPr>
                </a:tc>
                <a:extLst>
                  <a:ext uri="{0D108BD9-81ED-4DB2-BD59-A6C34878D82A}">
                    <a16:rowId xmlns:a16="http://schemas.microsoft.com/office/drawing/2014/main" val="294692767"/>
                  </a:ext>
                </a:extLst>
              </a:tr>
              <a:tr h="238119">
                <a:tc>
                  <a:txBody>
                    <a:bodyPr/>
                    <a:lstStyle/>
                    <a:p>
                      <a:pPr marL="0" algn="ctr" defTabSz="914400" rtl="0" eaLnBrk="1" fontAlgn="b" latinLnBrk="0" hangingPunct="1"/>
                      <a:r>
                        <a:rPr lang="tr-TR" sz="1400" b="0" i="0" u="none" strike="noStrike" kern="1200" dirty="0" err="1" smtClean="0">
                          <a:solidFill>
                            <a:srgbClr val="000000"/>
                          </a:solidFill>
                          <a:effectLst/>
                          <a:latin typeface="Calibri" panose="020F0502020204030204" pitchFamily="34" charset="0"/>
                          <a:ea typeface="+mn-ea"/>
                          <a:cs typeface="+mn-cs"/>
                        </a:rPr>
                        <a:t>Iin</a:t>
                      </a:r>
                      <a:endParaRPr lang="en-US" sz="1400" b="0" i="0" u="none" strike="noStrike" kern="1200" dirty="0">
                        <a:solidFill>
                          <a:srgbClr val="000000"/>
                        </a:solidFill>
                        <a:effectLst/>
                        <a:latin typeface="Calibri" panose="020F0502020204030204" pitchFamily="34" charset="0"/>
                        <a:ea typeface="+mn-ea"/>
                        <a:cs typeface="+mn-cs"/>
                      </a:endParaRPr>
                    </a:p>
                  </a:txBody>
                  <a:tcPr marL="9525" marR="9525" marT="9525" marB="0" anchor="b">
                    <a:solidFill>
                      <a:schemeClr val="accent1">
                        <a:lumMod val="20000"/>
                        <a:lumOff val="80000"/>
                      </a:schemeClr>
                    </a:solidFill>
                  </a:tcPr>
                </a:tc>
                <a:tc>
                  <a:txBody>
                    <a:bodyPr/>
                    <a:lstStyle/>
                    <a:p>
                      <a:pPr marL="0" algn="ctr" defTabSz="914400" rtl="0" eaLnBrk="1" fontAlgn="b" latinLnBrk="0" hangingPunct="1"/>
                      <a:r>
                        <a:rPr lang="tr-TR" sz="1400" b="0" i="0" u="none" strike="noStrike" kern="1200" dirty="0" smtClean="0">
                          <a:solidFill>
                            <a:srgbClr val="000000"/>
                          </a:solidFill>
                          <a:effectLst/>
                          <a:latin typeface="Calibri" panose="020F0502020204030204" pitchFamily="34" charset="0"/>
                          <a:ea typeface="+mn-ea"/>
                          <a:cs typeface="+mn-cs"/>
                        </a:rPr>
                        <a:t>0.051</a:t>
                      </a:r>
                      <a:endParaRPr lang="en-US" sz="1400" b="0" i="0" u="none" strike="noStrike" kern="1200" dirty="0">
                        <a:solidFill>
                          <a:srgbClr val="000000"/>
                        </a:solidFill>
                        <a:effectLst/>
                        <a:latin typeface="Calibri" panose="020F0502020204030204" pitchFamily="34" charset="0"/>
                        <a:ea typeface="+mn-ea"/>
                        <a:cs typeface="+mn-cs"/>
                      </a:endParaRPr>
                    </a:p>
                  </a:txBody>
                  <a:tcPr marL="9525" marR="9525" marT="9525" marB="0" anchor="b">
                    <a:solidFill>
                      <a:schemeClr val="accent6">
                        <a:lumMod val="60000"/>
                        <a:lumOff val="40000"/>
                      </a:schemeClr>
                    </a:solidFill>
                  </a:tcPr>
                </a:tc>
                <a:tc>
                  <a:txBody>
                    <a:bodyPr/>
                    <a:lstStyle/>
                    <a:p>
                      <a:pPr marL="0" algn="ctr" defTabSz="914400" rtl="0" eaLnBrk="1" fontAlgn="b" latinLnBrk="0" hangingPunct="1"/>
                      <a:r>
                        <a:rPr lang="tr-TR" sz="1400" b="0" i="0" u="none" strike="noStrike" kern="1200" dirty="0" smtClean="0">
                          <a:solidFill>
                            <a:srgbClr val="000000"/>
                          </a:solidFill>
                          <a:effectLst/>
                          <a:latin typeface="Calibri" panose="020F0502020204030204" pitchFamily="34" charset="0"/>
                          <a:ea typeface="+mn-ea"/>
                          <a:cs typeface="+mn-cs"/>
                        </a:rPr>
                        <a:t>0.503</a:t>
                      </a:r>
                      <a:endParaRPr lang="en-US" sz="1400" b="0" i="0" u="none" strike="noStrike" kern="1200" dirty="0">
                        <a:solidFill>
                          <a:srgbClr val="000000"/>
                        </a:solidFill>
                        <a:effectLst/>
                        <a:latin typeface="Calibri" panose="020F0502020204030204" pitchFamily="34" charset="0"/>
                        <a:ea typeface="+mn-ea"/>
                        <a:cs typeface="+mn-cs"/>
                      </a:endParaRPr>
                    </a:p>
                  </a:txBody>
                  <a:tcPr marL="9525" marR="9525" marT="9525" marB="0" anchor="b">
                    <a:solidFill>
                      <a:schemeClr val="accent6">
                        <a:lumMod val="60000"/>
                        <a:lumOff val="40000"/>
                      </a:schemeClr>
                    </a:solidFill>
                  </a:tcPr>
                </a:tc>
                <a:tc>
                  <a:txBody>
                    <a:bodyPr/>
                    <a:lstStyle/>
                    <a:p>
                      <a:pPr marL="0" algn="ctr" defTabSz="914400" rtl="0" eaLnBrk="1" fontAlgn="b" latinLnBrk="0" hangingPunct="1"/>
                      <a:r>
                        <a:rPr lang="tr-TR" sz="1400" b="0" i="0" u="none" strike="noStrike" kern="1200" dirty="0" err="1" smtClean="0">
                          <a:solidFill>
                            <a:srgbClr val="000000"/>
                          </a:solidFill>
                          <a:effectLst/>
                          <a:latin typeface="Calibri" panose="020F0502020204030204" pitchFamily="34" charset="0"/>
                          <a:ea typeface="+mn-ea"/>
                          <a:cs typeface="+mn-cs"/>
                        </a:rPr>
                        <a:t>Iin</a:t>
                      </a:r>
                      <a:endParaRPr lang="en-US" sz="1400" b="0" i="0" u="none" strike="noStrike" kern="1200" dirty="0">
                        <a:solidFill>
                          <a:srgbClr val="000000"/>
                        </a:solidFill>
                        <a:effectLst/>
                        <a:latin typeface="Calibri" panose="020F0502020204030204" pitchFamily="34" charset="0"/>
                        <a:ea typeface="+mn-ea"/>
                        <a:cs typeface="+mn-cs"/>
                      </a:endParaRPr>
                    </a:p>
                  </a:txBody>
                  <a:tcPr marL="9525" marR="9525" marT="9525" marB="0" anchor="b">
                    <a:solidFill>
                      <a:schemeClr val="accent1">
                        <a:lumMod val="20000"/>
                        <a:lumOff val="80000"/>
                      </a:schemeClr>
                    </a:solidFill>
                  </a:tcPr>
                </a:tc>
                <a:tc>
                  <a:txBody>
                    <a:bodyPr/>
                    <a:lstStyle/>
                    <a:p>
                      <a:pPr marL="0" algn="ctr" defTabSz="914400" rtl="0" eaLnBrk="1" fontAlgn="b" latinLnBrk="0" hangingPunct="1"/>
                      <a:r>
                        <a:rPr lang="tr-TR" sz="1400" b="0" i="0" u="none" strike="noStrike" kern="1200" dirty="0" smtClean="0">
                          <a:solidFill>
                            <a:srgbClr val="000000"/>
                          </a:solidFill>
                          <a:effectLst/>
                          <a:latin typeface="Calibri" panose="020F0502020204030204" pitchFamily="34" charset="0"/>
                          <a:ea typeface="+mn-ea"/>
                          <a:cs typeface="+mn-cs"/>
                        </a:rPr>
                        <a:t>0.044</a:t>
                      </a:r>
                      <a:endParaRPr lang="en-US" sz="1400" b="0" i="0" u="none" strike="noStrike" kern="1200" dirty="0">
                        <a:solidFill>
                          <a:srgbClr val="000000"/>
                        </a:solidFill>
                        <a:effectLst/>
                        <a:latin typeface="Calibri" panose="020F0502020204030204" pitchFamily="34" charset="0"/>
                        <a:ea typeface="+mn-ea"/>
                        <a:cs typeface="+mn-cs"/>
                      </a:endParaRPr>
                    </a:p>
                  </a:txBody>
                  <a:tcPr marL="9525" marR="9525" marT="9525" marB="0" anchor="b">
                    <a:solidFill>
                      <a:schemeClr val="accent6">
                        <a:lumMod val="60000"/>
                        <a:lumOff val="40000"/>
                      </a:schemeClr>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tr-TR" sz="1400" b="0" i="0" u="none" strike="noStrike" kern="1200" dirty="0" smtClean="0">
                          <a:solidFill>
                            <a:srgbClr val="000000"/>
                          </a:solidFill>
                          <a:effectLst/>
                          <a:latin typeface="Calibri" panose="020F0502020204030204" pitchFamily="34" charset="0"/>
                          <a:ea typeface="+mn-ea"/>
                          <a:cs typeface="+mn-cs"/>
                        </a:rPr>
                        <a:t>0.441</a:t>
                      </a:r>
                      <a:endParaRPr lang="en-US" sz="1400" b="0" i="0" u="none" strike="noStrike" kern="1200" dirty="0" smtClean="0">
                        <a:solidFill>
                          <a:srgbClr val="000000"/>
                        </a:solidFill>
                        <a:effectLst/>
                        <a:latin typeface="Calibri" panose="020F0502020204030204" pitchFamily="34" charset="0"/>
                        <a:ea typeface="+mn-ea"/>
                        <a:cs typeface="+mn-cs"/>
                      </a:endParaRPr>
                    </a:p>
                  </a:txBody>
                  <a:tcPr marL="9525" marR="9525" marT="9525" marB="0" anchor="b">
                    <a:solidFill>
                      <a:schemeClr val="accent6">
                        <a:lumMod val="60000"/>
                        <a:lumOff val="40000"/>
                      </a:schemeClr>
                    </a:solidFill>
                  </a:tcPr>
                </a:tc>
                <a:extLst>
                  <a:ext uri="{0D108BD9-81ED-4DB2-BD59-A6C34878D82A}">
                    <a16:rowId xmlns:a16="http://schemas.microsoft.com/office/drawing/2014/main" val="1132043121"/>
                  </a:ext>
                </a:extLst>
              </a:tr>
              <a:tr h="238119">
                <a:tc>
                  <a:txBody>
                    <a:bodyPr/>
                    <a:lstStyle/>
                    <a:p>
                      <a:pPr marL="0" algn="ctr" defTabSz="914400" rtl="0" eaLnBrk="1" fontAlgn="b" latinLnBrk="0" hangingPunct="1"/>
                      <a:r>
                        <a:rPr lang="tr-TR" sz="1400" b="0" i="0" u="none" strike="noStrike" kern="1200" dirty="0" err="1" smtClean="0">
                          <a:solidFill>
                            <a:srgbClr val="000000"/>
                          </a:solidFill>
                          <a:effectLst/>
                          <a:latin typeface="Calibri" panose="020F0502020204030204" pitchFamily="34" charset="0"/>
                          <a:ea typeface="+mn-ea"/>
                          <a:cs typeface="+mn-cs"/>
                        </a:rPr>
                        <a:t>Idc</a:t>
                      </a:r>
                      <a:endParaRPr lang="en-US" sz="1400" b="0" i="0" u="none" strike="noStrike" kern="1200" dirty="0">
                        <a:solidFill>
                          <a:srgbClr val="000000"/>
                        </a:solidFill>
                        <a:effectLst/>
                        <a:latin typeface="Calibri" panose="020F0502020204030204" pitchFamily="34" charset="0"/>
                        <a:ea typeface="+mn-ea"/>
                        <a:cs typeface="+mn-cs"/>
                      </a:endParaRPr>
                    </a:p>
                  </a:txBody>
                  <a:tcPr marL="9525" marR="9525" marT="9525" marB="0" anchor="b">
                    <a:solidFill>
                      <a:schemeClr val="accent1">
                        <a:lumMod val="20000"/>
                        <a:lumOff val="80000"/>
                      </a:schemeClr>
                    </a:solidFill>
                  </a:tcPr>
                </a:tc>
                <a:tc>
                  <a:txBody>
                    <a:bodyPr/>
                    <a:lstStyle/>
                    <a:p>
                      <a:pPr marL="0" algn="ctr" defTabSz="914400" rtl="0" eaLnBrk="1" fontAlgn="b" latinLnBrk="0" hangingPunct="1"/>
                      <a:r>
                        <a:rPr lang="tr-TR" sz="1400" b="0" i="0" u="none" strike="noStrike" kern="1200" dirty="0" smtClean="0">
                          <a:solidFill>
                            <a:srgbClr val="000000"/>
                          </a:solidFill>
                          <a:effectLst/>
                          <a:latin typeface="Calibri" panose="020F0502020204030204" pitchFamily="34" charset="0"/>
                          <a:ea typeface="+mn-ea"/>
                          <a:cs typeface="+mn-cs"/>
                        </a:rPr>
                        <a:t>2.385</a:t>
                      </a:r>
                      <a:endParaRPr lang="en-US" sz="1400" b="0" i="0" u="none" strike="noStrike" kern="1200" dirty="0">
                        <a:solidFill>
                          <a:srgbClr val="000000"/>
                        </a:solidFill>
                        <a:effectLst/>
                        <a:latin typeface="Calibri" panose="020F0502020204030204" pitchFamily="34" charset="0"/>
                        <a:ea typeface="+mn-ea"/>
                        <a:cs typeface="+mn-cs"/>
                      </a:endParaRPr>
                    </a:p>
                  </a:txBody>
                  <a:tcPr marL="9525" marR="9525" marT="9525" marB="0" anchor="b">
                    <a:solidFill>
                      <a:schemeClr val="accent1">
                        <a:lumMod val="20000"/>
                        <a:lumOff val="80000"/>
                      </a:schemeClr>
                    </a:solidFill>
                  </a:tcPr>
                </a:tc>
                <a:tc>
                  <a:txBody>
                    <a:bodyPr/>
                    <a:lstStyle/>
                    <a:p>
                      <a:pPr marL="0" algn="ctr" defTabSz="914400" rtl="0" eaLnBrk="1" fontAlgn="b" latinLnBrk="0" hangingPunct="1"/>
                      <a:r>
                        <a:rPr lang="tr-TR" sz="1400" b="0" i="0" u="none" strike="noStrike" kern="1200" dirty="0" smtClean="0">
                          <a:solidFill>
                            <a:srgbClr val="000000"/>
                          </a:solidFill>
                          <a:effectLst/>
                          <a:latin typeface="Calibri" panose="020F0502020204030204" pitchFamily="34" charset="0"/>
                          <a:ea typeface="+mn-ea"/>
                          <a:cs typeface="+mn-cs"/>
                        </a:rPr>
                        <a:t>2.388</a:t>
                      </a:r>
                      <a:endParaRPr lang="en-US" sz="1400" b="0" i="0" u="none" strike="noStrike" kern="1200" dirty="0">
                        <a:solidFill>
                          <a:srgbClr val="000000"/>
                        </a:solidFill>
                        <a:effectLst/>
                        <a:latin typeface="Calibri" panose="020F0502020204030204" pitchFamily="34" charset="0"/>
                        <a:ea typeface="+mn-ea"/>
                        <a:cs typeface="+mn-cs"/>
                      </a:endParaRPr>
                    </a:p>
                  </a:txBody>
                  <a:tcPr marL="9525" marR="9525" marT="9525" marB="0" anchor="b">
                    <a:solidFill>
                      <a:schemeClr val="accent1">
                        <a:lumMod val="20000"/>
                        <a:lumOff val="80000"/>
                      </a:schemeClr>
                    </a:solidFill>
                  </a:tcPr>
                </a:tc>
                <a:tc>
                  <a:txBody>
                    <a:bodyPr/>
                    <a:lstStyle/>
                    <a:p>
                      <a:pPr marL="0" algn="ctr" defTabSz="914400" rtl="0" eaLnBrk="1" fontAlgn="b" latinLnBrk="0" hangingPunct="1"/>
                      <a:r>
                        <a:rPr lang="tr-TR" sz="1400" b="0" i="0" u="none" strike="noStrike" kern="1200" dirty="0" err="1" smtClean="0">
                          <a:solidFill>
                            <a:srgbClr val="000000"/>
                          </a:solidFill>
                          <a:effectLst/>
                          <a:latin typeface="Calibri" panose="020F0502020204030204" pitchFamily="34" charset="0"/>
                          <a:ea typeface="+mn-ea"/>
                          <a:cs typeface="+mn-cs"/>
                        </a:rPr>
                        <a:t>Idc</a:t>
                      </a:r>
                      <a:endParaRPr lang="en-US" sz="1400" b="0" i="0" u="none" strike="noStrike" kern="1200" dirty="0">
                        <a:solidFill>
                          <a:srgbClr val="000000"/>
                        </a:solidFill>
                        <a:effectLst/>
                        <a:latin typeface="Calibri" panose="020F0502020204030204" pitchFamily="34" charset="0"/>
                        <a:ea typeface="+mn-ea"/>
                        <a:cs typeface="+mn-cs"/>
                      </a:endParaRPr>
                    </a:p>
                  </a:txBody>
                  <a:tcPr marL="9525" marR="9525" marT="9525" marB="0" anchor="b">
                    <a:solidFill>
                      <a:schemeClr val="accent1">
                        <a:lumMod val="20000"/>
                        <a:lumOff val="80000"/>
                      </a:schemeClr>
                    </a:solidFill>
                  </a:tcPr>
                </a:tc>
                <a:tc>
                  <a:txBody>
                    <a:bodyPr/>
                    <a:lstStyle/>
                    <a:p>
                      <a:pPr marL="0" algn="ctr" defTabSz="914400" rtl="0" eaLnBrk="1" fontAlgn="b" latinLnBrk="0" hangingPunct="1"/>
                      <a:r>
                        <a:rPr lang="tr-TR" sz="1400" b="0" i="0" u="none" strike="noStrike" kern="1200" dirty="0" smtClean="0">
                          <a:solidFill>
                            <a:srgbClr val="000000"/>
                          </a:solidFill>
                          <a:effectLst/>
                          <a:latin typeface="Calibri" panose="020F0502020204030204" pitchFamily="34" charset="0"/>
                          <a:ea typeface="+mn-ea"/>
                          <a:cs typeface="+mn-cs"/>
                        </a:rPr>
                        <a:t>4.179</a:t>
                      </a:r>
                      <a:endParaRPr lang="en-US" sz="1400" b="0" i="0" u="none" strike="noStrike" kern="1200" dirty="0">
                        <a:solidFill>
                          <a:srgbClr val="000000"/>
                        </a:solidFill>
                        <a:effectLst/>
                        <a:latin typeface="Calibri" panose="020F0502020204030204" pitchFamily="34" charset="0"/>
                        <a:ea typeface="+mn-ea"/>
                        <a:cs typeface="+mn-cs"/>
                      </a:endParaRPr>
                    </a:p>
                  </a:txBody>
                  <a:tcPr marL="9525" marR="9525" marT="9525" marB="0" anchor="b">
                    <a:solidFill>
                      <a:schemeClr val="accent1">
                        <a:lumMod val="20000"/>
                        <a:lumOff val="80000"/>
                      </a:schemeClr>
                    </a:solidFill>
                  </a:tcPr>
                </a:tc>
                <a:tc>
                  <a:txBody>
                    <a:bodyPr/>
                    <a:lstStyle/>
                    <a:p>
                      <a:pPr marL="0" algn="ctr" defTabSz="914400" rtl="0" eaLnBrk="1" fontAlgn="b" latinLnBrk="0" hangingPunct="1"/>
                      <a:r>
                        <a:rPr lang="tr-TR" sz="1400" b="0" i="0" u="none" strike="noStrike" kern="1200" dirty="0" smtClean="0">
                          <a:solidFill>
                            <a:srgbClr val="000000"/>
                          </a:solidFill>
                          <a:effectLst/>
                          <a:latin typeface="Calibri" panose="020F0502020204030204" pitchFamily="34" charset="0"/>
                          <a:ea typeface="+mn-ea"/>
                          <a:cs typeface="+mn-cs"/>
                        </a:rPr>
                        <a:t>4.186</a:t>
                      </a:r>
                      <a:endParaRPr lang="en-US" sz="1400" b="0" i="0" u="none" strike="noStrike" kern="1200" dirty="0">
                        <a:solidFill>
                          <a:srgbClr val="000000"/>
                        </a:solidFill>
                        <a:effectLst/>
                        <a:latin typeface="Calibri" panose="020F0502020204030204" pitchFamily="34" charset="0"/>
                        <a:ea typeface="+mn-ea"/>
                        <a:cs typeface="+mn-cs"/>
                      </a:endParaRPr>
                    </a:p>
                  </a:txBody>
                  <a:tcPr marL="9525" marR="9525" marT="9525" marB="0" anchor="b">
                    <a:solidFill>
                      <a:schemeClr val="accent1">
                        <a:lumMod val="20000"/>
                        <a:lumOff val="80000"/>
                      </a:schemeClr>
                    </a:solidFill>
                  </a:tcPr>
                </a:tc>
                <a:extLst>
                  <a:ext uri="{0D108BD9-81ED-4DB2-BD59-A6C34878D82A}">
                    <a16:rowId xmlns:a16="http://schemas.microsoft.com/office/drawing/2014/main" val="3664379198"/>
                  </a:ext>
                </a:extLst>
              </a:tr>
            </a:tbl>
          </a:graphicData>
        </a:graphic>
      </p:graphicFrame>
    </p:spTree>
    <p:extLst>
      <p:ext uri="{BB962C8B-B14F-4D97-AF65-F5344CB8AC3E}">
        <p14:creationId xmlns:p14="http://schemas.microsoft.com/office/powerpoint/2010/main" val="125673826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478970" y="150669"/>
            <a:ext cx="8207829" cy="523220"/>
          </a:xfrm>
          <a:prstGeom prst="rect">
            <a:avLst/>
          </a:prstGeom>
        </p:spPr>
        <p:txBody>
          <a:bodyPr wrap="square">
            <a:spAutoFit/>
          </a:bodyPr>
          <a:lstStyle/>
          <a:p>
            <a:pPr algn="ctr"/>
            <a:r>
              <a:rPr lang="tr-TR" sz="2800" b="1" dirty="0" err="1" smtClean="0">
                <a:solidFill>
                  <a:schemeClr val="accent1">
                    <a:lumMod val="50000"/>
                  </a:schemeClr>
                </a:solidFill>
                <a:cs typeface="Arial" panose="020B0604020202020204" pitchFamily="34" charset="0"/>
              </a:rPr>
              <a:t>Rectifier</a:t>
            </a:r>
            <a:r>
              <a:rPr lang="tr-TR" sz="2800" b="1" dirty="0" smtClean="0">
                <a:solidFill>
                  <a:schemeClr val="accent1">
                    <a:lumMod val="50000"/>
                  </a:schemeClr>
                </a:solidFill>
                <a:cs typeface="Arial" panose="020B0604020202020204" pitchFamily="34" charset="0"/>
              </a:rPr>
              <a:t> </a:t>
            </a:r>
            <a:r>
              <a:rPr lang="tr-TR" sz="2800" b="1" dirty="0" err="1" smtClean="0">
                <a:solidFill>
                  <a:schemeClr val="accent1">
                    <a:lumMod val="50000"/>
                  </a:schemeClr>
                </a:solidFill>
                <a:cs typeface="Arial" panose="020B0604020202020204" pitchFamily="34" charset="0"/>
              </a:rPr>
              <a:t>added</a:t>
            </a:r>
            <a:r>
              <a:rPr lang="tr-TR" sz="2800" b="1" dirty="0" smtClean="0">
                <a:solidFill>
                  <a:schemeClr val="accent1">
                    <a:lumMod val="50000"/>
                  </a:schemeClr>
                </a:solidFill>
                <a:cs typeface="Arial" panose="020B0604020202020204" pitchFamily="34" charset="0"/>
              </a:rPr>
              <a:t> model</a:t>
            </a:r>
            <a:endParaRPr lang="en-US" sz="2800" dirty="0">
              <a:solidFill>
                <a:schemeClr val="accent1">
                  <a:lumMod val="50000"/>
                </a:schemeClr>
              </a:solidFill>
              <a:cs typeface="Arial" panose="020B0604020202020204" pitchFamily="34" charset="0"/>
            </a:endParaRPr>
          </a:p>
        </p:txBody>
      </p:sp>
      <p:sp>
        <p:nvSpPr>
          <p:cNvPr id="18" name="Rectangle 17"/>
          <p:cNvSpPr/>
          <p:nvPr/>
        </p:nvSpPr>
        <p:spPr>
          <a:xfrm>
            <a:off x="193846" y="811377"/>
            <a:ext cx="8950154" cy="369332"/>
          </a:xfrm>
          <a:prstGeom prst="rect">
            <a:avLst/>
          </a:prstGeom>
        </p:spPr>
        <p:txBody>
          <a:bodyPr wrap="square">
            <a:spAutoFit/>
          </a:bodyPr>
          <a:lstStyle/>
          <a:p>
            <a:pPr marL="285750" indent="-285750">
              <a:buFont typeface="Arial" panose="020B0604020202020204" pitchFamily="34" charset="0"/>
              <a:buChar char="•"/>
            </a:pPr>
            <a:r>
              <a:rPr lang="tr-TR" dirty="0" err="1" smtClean="0">
                <a:solidFill>
                  <a:srgbClr val="002060"/>
                </a:solidFill>
                <a:cs typeface="Arial" panose="020B0604020202020204" pitchFamily="34" charset="0"/>
              </a:rPr>
              <a:t>Now</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let</a:t>
            </a:r>
            <a:r>
              <a:rPr lang="tr-TR" dirty="0" smtClean="0">
                <a:solidFill>
                  <a:srgbClr val="002060"/>
                </a:solidFill>
                <a:cs typeface="Arial" panose="020B0604020202020204" pitchFamily="34" charset="0"/>
              </a:rPr>
              <a:t> us </a:t>
            </a:r>
            <a:r>
              <a:rPr lang="tr-TR" dirty="0" err="1" smtClean="0">
                <a:solidFill>
                  <a:srgbClr val="002060"/>
                </a:solidFill>
                <a:cs typeface="Arial" panose="020B0604020202020204" pitchFamily="34" charset="0"/>
              </a:rPr>
              <a:t>add</a:t>
            </a:r>
            <a:r>
              <a:rPr lang="tr-TR" dirty="0" smtClean="0">
                <a:solidFill>
                  <a:srgbClr val="002060"/>
                </a:solidFill>
                <a:cs typeface="Arial" panose="020B0604020202020204" pitchFamily="34" charset="0"/>
              </a:rPr>
              <a:t> an </a:t>
            </a:r>
            <a:r>
              <a:rPr lang="tr-TR" dirty="0" err="1" smtClean="0">
                <a:solidFill>
                  <a:srgbClr val="002060"/>
                </a:solidFill>
                <a:cs typeface="Arial" panose="020B0604020202020204" pitchFamily="34" charset="0"/>
              </a:rPr>
              <a:t>actual</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rectifier</a:t>
            </a:r>
            <a:r>
              <a:rPr lang="tr-TR" dirty="0" smtClean="0">
                <a:solidFill>
                  <a:srgbClr val="002060"/>
                </a:solidFill>
                <a:cs typeface="Arial" panose="020B0604020202020204" pitchFamily="34" charset="0"/>
              </a:rPr>
              <a:t>:</a:t>
            </a:r>
          </a:p>
        </p:txBody>
      </p:sp>
      <p:pic>
        <p:nvPicPr>
          <p:cNvPr id="2" name="Picture 1"/>
          <p:cNvPicPr>
            <a:picLocks noChangeAspect="1"/>
          </p:cNvPicPr>
          <p:nvPr/>
        </p:nvPicPr>
        <p:blipFill>
          <a:blip r:embed="rId3"/>
          <a:stretch>
            <a:fillRect/>
          </a:stretch>
        </p:blipFill>
        <p:spPr>
          <a:xfrm>
            <a:off x="193846" y="1318197"/>
            <a:ext cx="8623528" cy="2388054"/>
          </a:xfrm>
          <a:prstGeom prst="rect">
            <a:avLst/>
          </a:prstGeom>
        </p:spPr>
      </p:pic>
      <p:cxnSp>
        <p:nvCxnSpPr>
          <p:cNvPr id="10" name="Straight Arrow Connector 9"/>
          <p:cNvCxnSpPr/>
          <p:nvPr/>
        </p:nvCxnSpPr>
        <p:spPr>
          <a:xfrm>
            <a:off x="4655314" y="2702044"/>
            <a:ext cx="259586" cy="433042"/>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4093752" y="3112891"/>
            <a:ext cx="1547769" cy="523220"/>
          </a:xfrm>
          <a:prstGeom prst="rect">
            <a:avLst/>
          </a:prstGeom>
        </p:spPr>
        <p:txBody>
          <a:bodyPr wrap="square">
            <a:spAutoFit/>
          </a:bodyPr>
          <a:lstStyle/>
          <a:p>
            <a:pPr algn="ctr"/>
            <a:r>
              <a:rPr lang="tr-TR" sz="1400" dirty="0" err="1" smtClean="0">
                <a:solidFill>
                  <a:srgbClr val="FF0000"/>
                </a:solidFill>
                <a:cs typeface="Arial" panose="020B0604020202020204" pitchFamily="34" charset="0"/>
              </a:rPr>
              <a:t>Bulky</a:t>
            </a:r>
            <a:r>
              <a:rPr lang="tr-TR" sz="1400" dirty="0" smtClean="0">
                <a:solidFill>
                  <a:srgbClr val="FF0000"/>
                </a:solidFill>
                <a:cs typeface="Arial" panose="020B0604020202020204" pitchFamily="34" charset="0"/>
              </a:rPr>
              <a:t> </a:t>
            </a:r>
            <a:r>
              <a:rPr lang="tr-TR" sz="1400" dirty="0" err="1" smtClean="0">
                <a:solidFill>
                  <a:srgbClr val="FF0000"/>
                </a:solidFill>
                <a:cs typeface="Arial" panose="020B0604020202020204" pitchFamily="34" charset="0"/>
              </a:rPr>
              <a:t>capacitor</a:t>
            </a:r>
            <a:endParaRPr lang="tr-TR" sz="1400" dirty="0">
              <a:solidFill>
                <a:srgbClr val="FF0000"/>
              </a:solidFill>
              <a:cs typeface="Arial" panose="020B0604020202020204" pitchFamily="34" charset="0"/>
            </a:endParaRPr>
          </a:p>
          <a:p>
            <a:pPr algn="ctr"/>
            <a:r>
              <a:rPr lang="tr-TR" sz="1400" dirty="0" smtClean="0">
                <a:solidFill>
                  <a:srgbClr val="FF0000"/>
                </a:solidFill>
                <a:cs typeface="Arial" panose="020B0604020202020204" pitchFamily="34" charset="0"/>
              </a:rPr>
              <a:t>(1.1mF)</a:t>
            </a:r>
          </a:p>
        </p:txBody>
      </p:sp>
      <p:cxnSp>
        <p:nvCxnSpPr>
          <p:cNvPr id="14" name="Straight Arrow Connector 13"/>
          <p:cNvCxnSpPr/>
          <p:nvPr/>
        </p:nvCxnSpPr>
        <p:spPr>
          <a:xfrm>
            <a:off x="6310778" y="2679849"/>
            <a:ext cx="259586" cy="433042"/>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5956542" y="3112891"/>
            <a:ext cx="1272905" cy="523220"/>
          </a:xfrm>
          <a:prstGeom prst="rect">
            <a:avLst/>
          </a:prstGeom>
        </p:spPr>
        <p:txBody>
          <a:bodyPr wrap="square">
            <a:spAutoFit/>
          </a:bodyPr>
          <a:lstStyle/>
          <a:p>
            <a:pPr algn="ctr"/>
            <a:r>
              <a:rPr lang="tr-TR" sz="1400" dirty="0" smtClean="0">
                <a:solidFill>
                  <a:srgbClr val="FF0000"/>
                </a:solidFill>
                <a:cs typeface="Arial" panose="020B0604020202020204" pitchFamily="34" charset="0"/>
              </a:rPr>
              <a:t>Film </a:t>
            </a:r>
            <a:r>
              <a:rPr lang="tr-TR" sz="1400" dirty="0" err="1" smtClean="0">
                <a:solidFill>
                  <a:srgbClr val="FF0000"/>
                </a:solidFill>
                <a:cs typeface="Arial" panose="020B0604020202020204" pitchFamily="34" charset="0"/>
              </a:rPr>
              <a:t>capacitors</a:t>
            </a:r>
            <a:endParaRPr lang="tr-TR" sz="1400" dirty="0">
              <a:solidFill>
                <a:srgbClr val="FF0000"/>
              </a:solidFill>
              <a:cs typeface="Arial" panose="020B0604020202020204" pitchFamily="34" charset="0"/>
            </a:endParaRPr>
          </a:p>
          <a:p>
            <a:pPr algn="ctr"/>
            <a:r>
              <a:rPr lang="tr-TR" sz="1400" dirty="0" smtClean="0">
                <a:solidFill>
                  <a:srgbClr val="FF0000"/>
                </a:solidFill>
                <a:cs typeface="Arial" panose="020B0604020202020204" pitchFamily="34" charset="0"/>
              </a:rPr>
              <a:t>(15uF)</a:t>
            </a:r>
          </a:p>
        </p:txBody>
      </p:sp>
      <p:cxnSp>
        <p:nvCxnSpPr>
          <p:cNvPr id="16" name="Straight Arrow Connector 15"/>
          <p:cNvCxnSpPr/>
          <p:nvPr/>
        </p:nvCxnSpPr>
        <p:spPr>
          <a:xfrm flipV="1">
            <a:off x="5777942" y="1401571"/>
            <a:ext cx="129793" cy="467807"/>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5377837" y="662907"/>
            <a:ext cx="1272905" cy="738664"/>
          </a:xfrm>
          <a:prstGeom prst="rect">
            <a:avLst/>
          </a:prstGeom>
        </p:spPr>
        <p:txBody>
          <a:bodyPr wrap="square">
            <a:spAutoFit/>
          </a:bodyPr>
          <a:lstStyle/>
          <a:p>
            <a:pPr algn="ctr"/>
            <a:r>
              <a:rPr lang="tr-TR" sz="1400" dirty="0" err="1" smtClean="0">
                <a:solidFill>
                  <a:srgbClr val="FF0000"/>
                </a:solidFill>
                <a:cs typeface="Arial" panose="020B0604020202020204" pitchFamily="34" charset="0"/>
              </a:rPr>
              <a:t>Rmid</a:t>
            </a:r>
            <a:r>
              <a:rPr lang="tr-TR" sz="1400" dirty="0" smtClean="0">
                <a:solidFill>
                  <a:srgbClr val="FF0000"/>
                </a:solidFill>
                <a:cs typeface="Arial" panose="020B0604020202020204" pitchFamily="34" charset="0"/>
              </a:rPr>
              <a:t> (</a:t>
            </a:r>
            <a:r>
              <a:rPr lang="tr-TR" sz="1400" dirty="0" err="1" smtClean="0">
                <a:solidFill>
                  <a:srgbClr val="FF0000"/>
                </a:solidFill>
                <a:cs typeface="Arial" panose="020B0604020202020204" pitchFamily="34" charset="0"/>
              </a:rPr>
              <a:t>Represents</a:t>
            </a:r>
            <a:r>
              <a:rPr lang="tr-TR" sz="1400" dirty="0" smtClean="0">
                <a:solidFill>
                  <a:srgbClr val="FF0000"/>
                </a:solidFill>
                <a:cs typeface="Arial" panose="020B0604020202020204" pitchFamily="34" charset="0"/>
              </a:rPr>
              <a:t> </a:t>
            </a:r>
            <a:r>
              <a:rPr lang="tr-TR" sz="1400" dirty="0" err="1" smtClean="0">
                <a:solidFill>
                  <a:srgbClr val="FF0000"/>
                </a:solidFill>
                <a:cs typeface="Arial" panose="020B0604020202020204" pitchFamily="34" charset="0"/>
              </a:rPr>
              <a:t>cabling</a:t>
            </a:r>
            <a:r>
              <a:rPr lang="tr-TR" sz="1400" dirty="0" smtClean="0">
                <a:solidFill>
                  <a:srgbClr val="FF0000"/>
                </a:solidFill>
                <a:cs typeface="Arial" panose="020B0604020202020204" pitchFamily="34" charset="0"/>
              </a:rPr>
              <a:t> </a:t>
            </a:r>
            <a:r>
              <a:rPr lang="tr-TR" sz="1400" dirty="0" err="1" smtClean="0">
                <a:solidFill>
                  <a:srgbClr val="FF0000"/>
                </a:solidFill>
                <a:cs typeface="Arial" panose="020B0604020202020204" pitchFamily="34" charset="0"/>
              </a:rPr>
              <a:t>etc</a:t>
            </a:r>
            <a:r>
              <a:rPr lang="tr-TR" sz="1400" dirty="0" smtClean="0">
                <a:solidFill>
                  <a:srgbClr val="FF0000"/>
                </a:solidFill>
                <a:cs typeface="Arial" panose="020B0604020202020204" pitchFamily="34" charset="0"/>
              </a:rPr>
              <a:t>.)</a:t>
            </a:r>
          </a:p>
        </p:txBody>
      </p:sp>
      <p:sp>
        <p:nvSpPr>
          <p:cNvPr id="20" name="Rectangle 19"/>
          <p:cNvSpPr/>
          <p:nvPr/>
        </p:nvSpPr>
        <p:spPr>
          <a:xfrm>
            <a:off x="193846" y="3554294"/>
            <a:ext cx="8950154" cy="923330"/>
          </a:xfrm>
          <a:prstGeom prst="rect">
            <a:avLst/>
          </a:prstGeom>
        </p:spPr>
        <p:txBody>
          <a:bodyPr wrap="square">
            <a:spAutoFit/>
          </a:bodyPr>
          <a:lstStyle/>
          <a:p>
            <a:pPr marL="285750" indent="-285750">
              <a:buFont typeface="Arial" panose="020B0604020202020204" pitchFamily="34" charset="0"/>
              <a:buChar char="•"/>
            </a:pPr>
            <a:r>
              <a:rPr lang="tr-TR" dirty="0" err="1" smtClean="0">
                <a:solidFill>
                  <a:srgbClr val="002060"/>
                </a:solidFill>
                <a:cs typeface="Arial" panose="020B0604020202020204" pitchFamily="34" charset="0"/>
              </a:rPr>
              <a:t>With</a:t>
            </a:r>
            <a:r>
              <a:rPr lang="tr-TR" dirty="0" smtClean="0">
                <a:solidFill>
                  <a:srgbClr val="002060"/>
                </a:solidFill>
                <a:cs typeface="Arial" panose="020B0604020202020204" pitchFamily="34" charset="0"/>
              </a:rPr>
              <a:t> </a:t>
            </a:r>
            <a:r>
              <a:rPr lang="tr-TR" b="1" dirty="0" err="1" smtClean="0">
                <a:solidFill>
                  <a:srgbClr val="002060"/>
                </a:solidFill>
                <a:cs typeface="Arial" panose="020B0604020202020204" pitchFamily="34" charset="0"/>
              </a:rPr>
              <a:t>small</a:t>
            </a:r>
            <a:r>
              <a:rPr lang="tr-TR" b="1" dirty="0" smtClean="0">
                <a:solidFill>
                  <a:srgbClr val="002060"/>
                </a:solidFill>
                <a:cs typeface="Arial" panose="020B0604020202020204" pitchFamily="34" charset="0"/>
              </a:rPr>
              <a:t> </a:t>
            </a:r>
            <a:r>
              <a:rPr lang="tr-TR" b="1" dirty="0" err="1" smtClean="0">
                <a:solidFill>
                  <a:srgbClr val="002060"/>
                </a:solidFill>
                <a:cs typeface="Arial" panose="020B0604020202020204" pitchFamily="34" charset="0"/>
              </a:rPr>
              <a:t>Rmid</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the</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Idc</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ripple</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mostly</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flows</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through</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the</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bulky</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capacitor</a:t>
            </a:r>
            <a:r>
              <a:rPr lang="tr-TR" dirty="0" smtClean="0">
                <a:solidFill>
                  <a:srgbClr val="002060"/>
                </a:solidFill>
                <a:cs typeface="Arial" panose="020B0604020202020204" pitchFamily="34" charset="0"/>
              </a:rPr>
              <a:t> since </a:t>
            </a:r>
            <a:r>
              <a:rPr lang="tr-TR" dirty="0" err="1" smtClean="0">
                <a:solidFill>
                  <a:srgbClr val="002060"/>
                </a:solidFill>
                <a:cs typeface="Arial" panose="020B0604020202020204" pitchFamily="34" charset="0"/>
              </a:rPr>
              <a:t>its</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impedance</a:t>
            </a:r>
            <a:r>
              <a:rPr lang="tr-TR" dirty="0" smtClean="0">
                <a:solidFill>
                  <a:srgbClr val="002060"/>
                </a:solidFill>
                <a:cs typeface="Arial" panose="020B0604020202020204" pitchFamily="34" charset="0"/>
              </a:rPr>
              <a:t> is </a:t>
            </a:r>
            <a:r>
              <a:rPr lang="tr-TR" b="1" dirty="0" smtClean="0">
                <a:solidFill>
                  <a:srgbClr val="002060"/>
                </a:solidFill>
                <a:cs typeface="Arial" panose="020B0604020202020204" pitchFamily="34" charset="0"/>
              </a:rPr>
              <a:t>100 </a:t>
            </a:r>
            <a:r>
              <a:rPr lang="tr-TR" b="1" dirty="0" err="1" smtClean="0">
                <a:solidFill>
                  <a:srgbClr val="002060"/>
                </a:solidFill>
                <a:cs typeface="Arial" panose="020B0604020202020204" pitchFamily="34" charset="0"/>
              </a:rPr>
              <a:t>times</a:t>
            </a:r>
            <a:r>
              <a:rPr lang="tr-TR" b="1" dirty="0" smtClean="0">
                <a:solidFill>
                  <a:srgbClr val="002060"/>
                </a:solidFill>
                <a:cs typeface="Arial" panose="020B0604020202020204" pitchFamily="34" charset="0"/>
              </a:rPr>
              <a:t> </a:t>
            </a:r>
            <a:r>
              <a:rPr lang="tr-TR" b="1" dirty="0" err="1" smtClean="0">
                <a:solidFill>
                  <a:srgbClr val="002060"/>
                </a:solidFill>
                <a:cs typeface="Arial" panose="020B0604020202020204" pitchFamily="34" charset="0"/>
              </a:rPr>
              <a:t>smaller</a:t>
            </a:r>
            <a:r>
              <a:rPr lang="tr-TR" dirty="0" smtClean="0">
                <a:solidFill>
                  <a:srgbClr val="002060"/>
                </a:solidFill>
                <a:cs typeface="Arial" panose="020B0604020202020204" pitchFamily="34" charset="0"/>
              </a:rPr>
              <a:t>. But, </a:t>
            </a:r>
            <a:r>
              <a:rPr lang="tr-TR" dirty="0" err="1" smtClean="0">
                <a:solidFill>
                  <a:srgbClr val="002060"/>
                </a:solidFill>
                <a:cs typeface="Arial" panose="020B0604020202020204" pitchFamily="34" charset="0"/>
              </a:rPr>
              <a:t>this</a:t>
            </a:r>
            <a:r>
              <a:rPr lang="tr-TR" dirty="0" smtClean="0">
                <a:solidFill>
                  <a:srgbClr val="002060"/>
                </a:solidFill>
                <a:cs typeface="Arial" panose="020B0604020202020204" pitchFamily="34" charset="0"/>
              </a:rPr>
              <a:t> is not </a:t>
            </a:r>
            <a:r>
              <a:rPr lang="tr-TR" dirty="0" err="1" smtClean="0">
                <a:solidFill>
                  <a:srgbClr val="002060"/>
                </a:solidFill>
                <a:cs typeface="Arial" panose="020B0604020202020204" pitchFamily="34" charset="0"/>
              </a:rPr>
              <a:t>the</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case</a:t>
            </a:r>
            <a:r>
              <a:rPr lang="tr-TR" dirty="0" smtClean="0">
                <a:solidFill>
                  <a:srgbClr val="002060"/>
                </a:solidFill>
                <a:cs typeface="Arial" panose="020B0604020202020204" pitchFamily="34" charset="0"/>
              </a:rPr>
              <a:t> as </a:t>
            </a:r>
            <a:r>
              <a:rPr lang="tr-TR" dirty="0" err="1" smtClean="0">
                <a:solidFill>
                  <a:srgbClr val="002060"/>
                </a:solidFill>
                <a:cs typeface="Arial" panose="020B0604020202020204" pitchFamily="34" charset="0"/>
              </a:rPr>
              <a:t>seen</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from</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the</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experimental</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results</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Therefore</a:t>
            </a:r>
            <a:r>
              <a:rPr lang="tr-TR" dirty="0" smtClean="0">
                <a:solidFill>
                  <a:srgbClr val="002060"/>
                </a:solidFill>
                <a:cs typeface="Arial" panose="020B0604020202020204" pitchFamily="34" charset="0"/>
              </a:rPr>
              <a:t>, </a:t>
            </a:r>
            <a:r>
              <a:rPr lang="tr-TR" b="1" dirty="0" err="1" smtClean="0">
                <a:solidFill>
                  <a:srgbClr val="002060"/>
                </a:solidFill>
                <a:cs typeface="Arial" panose="020B0604020202020204" pitchFamily="34" charset="0"/>
              </a:rPr>
              <a:t>Rmid</a:t>
            </a:r>
            <a:r>
              <a:rPr lang="tr-TR" b="1" dirty="0" smtClean="0">
                <a:solidFill>
                  <a:srgbClr val="002060"/>
                </a:solidFill>
                <a:cs typeface="Arial" panose="020B0604020202020204" pitchFamily="34" charset="0"/>
              </a:rPr>
              <a:t> is </a:t>
            </a:r>
            <a:r>
              <a:rPr lang="tr-TR" b="1" dirty="0" err="1" smtClean="0">
                <a:solidFill>
                  <a:srgbClr val="002060"/>
                </a:solidFill>
                <a:cs typeface="Arial" panose="020B0604020202020204" pitchFamily="34" charset="0"/>
              </a:rPr>
              <a:t>made</a:t>
            </a:r>
            <a:r>
              <a:rPr lang="tr-TR" b="1" dirty="0" smtClean="0">
                <a:solidFill>
                  <a:srgbClr val="002060"/>
                </a:solidFill>
                <a:cs typeface="Arial" panose="020B0604020202020204" pitchFamily="34" charset="0"/>
              </a:rPr>
              <a:t> 4 </a:t>
            </a:r>
            <a:r>
              <a:rPr lang="tr-TR" b="1" dirty="0" err="1" smtClean="0">
                <a:solidFill>
                  <a:srgbClr val="002060"/>
                </a:solidFill>
                <a:cs typeface="Arial" panose="020B0604020202020204" pitchFamily="34" charset="0"/>
              </a:rPr>
              <a:t>Ohms</a:t>
            </a:r>
            <a:r>
              <a:rPr lang="tr-TR" b="1"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for</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now</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and</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the</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following</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result</a:t>
            </a:r>
            <a:r>
              <a:rPr lang="tr-TR" dirty="0" smtClean="0">
                <a:solidFill>
                  <a:srgbClr val="002060"/>
                </a:solidFill>
                <a:cs typeface="Arial" panose="020B0604020202020204" pitchFamily="34" charset="0"/>
              </a:rPr>
              <a:t> is </a:t>
            </a:r>
            <a:r>
              <a:rPr lang="tr-TR" dirty="0" err="1" smtClean="0">
                <a:solidFill>
                  <a:srgbClr val="002060"/>
                </a:solidFill>
                <a:cs typeface="Arial" panose="020B0604020202020204" pitchFamily="34" charset="0"/>
              </a:rPr>
              <a:t>obtained</a:t>
            </a:r>
            <a:r>
              <a:rPr lang="tr-TR" dirty="0" smtClean="0">
                <a:solidFill>
                  <a:srgbClr val="002060"/>
                </a:solidFill>
                <a:cs typeface="Arial" panose="020B0604020202020204" pitchFamily="34" charset="0"/>
              </a:rPr>
              <a:t>:</a:t>
            </a:r>
          </a:p>
        </p:txBody>
      </p:sp>
      <p:pic>
        <p:nvPicPr>
          <p:cNvPr id="21" name="Picture 20"/>
          <p:cNvPicPr>
            <a:picLocks noChangeAspect="1"/>
          </p:cNvPicPr>
          <p:nvPr/>
        </p:nvPicPr>
        <p:blipFill>
          <a:blip r:embed="rId4"/>
          <a:stretch>
            <a:fillRect/>
          </a:stretch>
        </p:blipFill>
        <p:spPr>
          <a:xfrm>
            <a:off x="561138" y="4477624"/>
            <a:ext cx="3692245" cy="2373585"/>
          </a:xfrm>
          <a:prstGeom prst="rect">
            <a:avLst/>
          </a:prstGeom>
        </p:spPr>
      </p:pic>
      <p:pic>
        <p:nvPicPr>
          <p:cNvPr id="9" name="Picture 8"/>
          <p:cNvPicPr>
            <a:picLocks noChangeAspect="1"/>
          </p:cNvPicPr>
          <p:nvPr/>
        </p:nvPicPr>
        <p:blipFill>
          <a:blip r:embed="rId5"/>
          <a:stretch>
            <a:fillRect/>
          </a:stretch>
        </p:blipFill>
        <p:spPr>
          <a:xfrm>
            <a:off x="4867636" y="4477624"/>
            <a:ext cx="3662111" cy="2360943"/>
          </a:xfrm>
          <a:prstGeom prst="rect">
            <a:avLst/>
          </a:prstGeom>
        </p:spPr>
      </p:pic>
    </p:spTree>
    <p:extLst>
      <p:ext uri="{BB962C8B-B14F-4D97-AF65-F5344CB8AC3E}">
        <p14:creationId xmlns:p14="http://schemas.microsoft.com/office/powerpoint/2010/main" val="247601076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478970" y="150669"/>
            <a:ext cx="8207829" cy="523220"/>
          </a:xfrm>
          <a:prstGeom prst="rect">
            <a:avLst/>
          </a:prstGeom>
        </p:spPr>
        <p:txBody>
          <a:bodyPr wrap="square">
            <a:spAutoFit/>
          </a:bodyPr>
          <a:lstStyle/>
          <a:p>
            <a:pPr algn="ctr"/>
            <a:r>
              <a:rPr lang="tr-TR" sz="2800" b="1" dirty="0" smtClean="0">
                <a:solidFill>
                  <a:schemeClr val="accent1">
                    <a:lumMod val="50000"/>
                  </a:schemeClr>
                </a:solidFill>
                <a:cs typeface="Arial" panose="020B0604020202020204" pitchFamily="34" charset="0"/>
              </a:rPr>
              <a:t>Content</a:t>
            </a:r>
            <a:endParaRPr lang="en-US" sz="2800" dirty="0">
              <a:solidFill>
                <a:schemeClr val="accent1">
                  <a:lumMod val="50000"/>
                </a:schemeClr>
              </a:solidFill>
              <a:cs typeface="Arial" panose="020B0604020202020204" pitchFamily="34" charset="0"/>
            </a:endParaRPr>
          </a:p>
        </p:txBody>
      </p:sp>
      <p:sp>
        <p:nvSpPr>
          <p:cNvPr id="9" name="Rectangle 8"/>
          <p:cNvSpPr/>
          <p:nvPr/>
        </p:nvSpPr>
        <p:spPr>
          <a:xfrm>
            <a:off x="224970" y="707752"/>
            <a:ext cx="8461829" cy="5478423"/>
          </a:xfrm>
          <a:prstGeom prst="rect">
            <a:avLst/>
          </a:prstGeom>
        </p:spPr>
        <p:txBody>
          <a:bodyPr wrap="square">
            <a:spAutoFit/>
          </a:bodyPr>
          <a:lstStyle/>
          <a:p>
            <a:pPr marL="342900" indent="-342900">
              <a:spcBef>
                <a:spcPts val="1200"/>
              </a:spcBef>
              <a:buFont typeface="Wingdings" panose="05000000000000000000" pitchFamily="2" charset="2"/>
              <a:buChar char="v"/>
            </a:pPr>
            <a:r>
              <a:rPr lang="tr-TR" sz="2000" b="1" dirty="0" err="1" smtClean="0">
                <a:solidFill>
                  <a:srgbClr val="002060"/>
                </a:solidFill>
                <a:cs typeface="Arial" panose="020B0604020202020204" pitchFamily="34" charset="0"/>
              </a:rPr>
              <a:t>Simplest</a:t>
            </a:r>
            <a:r>
              <a:rPr lang="tr-TR" sz="2000" b="1" dirty="0" smtClean="0">
                <a:solidFill>
                  <a:srgbClr val="002060"/>
                </a:solidFill>
                <a:cs typeface="Arial" panose="020B0604020202020204" pitchFamily="34" charset="0"/>
              </a:rPr>
              <a:t> </a:t>
            </a:r>
            <a:r>
              <a:rPr lang="tr-TR" sz="2000" b="1" dirty="0" err="1" smtClean="0">
                <a:solidFill>
                  <a:srgbClr val="002060"/>
                </a:solidFill>
                <a:cs typeface="Arial" panose="020B0604020202020204" pitchFamily="34" charset="0"/>
              </a:rPr>
              <a:t>inverter</a:t>
            </a:r>
            <a:r>
              <a:rPr lang="tr-TR" sz="2000" b="1" dirty="0" smtClean="0">
                <a:solidFill>
                  <a:srgbClr val="002060"/>
                </a:solidFill>
                <a:cs typeface="Arial" panose="020B0604020202020204" pitchFamily="34" charset="0"/>
              </a:rPr>
              <a:t> model</a:t>
            </a:r>
          </a:p>
          <a:p>
            <a:pPr marL="342900" indent="-342900">
              <a:spcBef>
                <a:spcPts val="1200"/>
              </a:spcBef>
              <a:buFont typeface="Wingdings" panose="05000000000000000000" pitchFamily="2" charset="2"/>
              <a:buChar char="v"/>
            </a:pPr>
            <a:r>
              <a:rPr lang="tr-TR" sz="2000" b="1" dirty="0" smtClean="0">
                <a:solidFill>
                  <a:srgbClr val="002060"/>
                </a:solidFill>
                <a:cs typeface="Arial" panose="020B0604020202020204" pitchFamily="34" charset="0"/>
              </a:rPr>
              <a:t>Parasitics </a:t>
            </a:r>
            <a:r>
              <a:rPr lang="tr-TR" sz="2000" b="1" dirty="0" err="1" smtClean="0">
                <a:solidFill>
                  <a:srgbClr val="002060"/>
                </a:solidFill>
                <a:cs typeface="Arial" panose="020B0604020202020204" pitchFamily="34" charset="0"/>
              </a:rPr>
              <a:t>added</a:t>
            </a:r>
            <a:endParaRPr lang="tr-TR" sz="2000" b="1" dirty="0" smtClean="0">
              <a:solidFill>
                <a:srgbClr val="002060"/>
              </a:solidFill>
              <a:cs typeface="Arial" panose="020B0604020202020204" pitchFamily="34" charset="0"/>
            </a:endParaRPr>
          </a:p>
          <a:p>
            <a:pPr marL="342900" indent="-342900">
              <a:spcBef>
                <a:spcPts val="1200"/>
              </a:spcBef>
              <a:buFont typeface="Wingdings" panose="05000000000000000000" pitchFamily="2" charset="2"/>
              <a:buChar char="v"/>
            </a:pPr>
            <a:r>
              <a:rPr lang="tr-TR" sz="2000" b="1" dirty="0" err="1" smtClean="0">
                <a:solidFill>
                  <a:srgbClr val="002060"/>
                </a:solidFill>
                <a:cs typeface="Arial" panose="020B0604020202020204" pitchFamily="34" charset="0"/>
              </a:rPr>
              <a:t>Unbalance</a:t>
            </a:r>
            <a:r>
              <a:rPr lang="tr-TR" sz="2000" b="1" dirty="0" smtClean="0">
                <a:solidFill>
                  <a:srgbClr val="002060"/>
                </a:solidFill>
                <a:cs typeface="Arial" panose="020B0604020202020204" pitchFamily="34" charset="0"/>
              </a:rPr>
              <a:t> on </a:t>
            </a:r>
            <a:r>
              <a:rPr lang="tr-TR" sz="2000" b="1" dirty="0" err="1" smtClean="0">
                <a:solidFill>
                  <a:srgbClr val="002060"/>
                </a:solidFill>
                <a:cs typeface="Arial" panose="020B0604020202020204" pitchFamily="34" charset="0"/>
              </a:rPr>
              <a:t>load</a:t>
            </a:r>
            <a:endParaRPr lang="tr-TR" sz="2000" b="1" dirty="0">
              <a:solidFill>
                <a:srgbClr val="002060"/>
              </a:solidFill>
              <a:cs typeface="Arial" panose="020B0604020202020204" pitchFamily="34" charset="0"/>
            </a:endParaRPr>
          </a:p>
          <a:p>
            <a:pPr marL="342900" indent="-342900">
              <a:spcBef>
                <a:spcPts val="1200"/>
              </a:spcBef>
              <a:buFont typeface="Wingdings" panose="05000000000000000000" pitchFamily="2" charset="2"/>
              <a:buChar char="v"/>
            </a:pPr>
            <a:r>
              <a:rPr lang="tr-TR" sz="2000" b="1" dirty="0" err="1" smtClean="0">
                <a:solidFill>
                  <a:srgbClr val="002060"/>
                </a:solidFill>
                <a:cs typeface="Arial" panose="020B0604020202020204" pitchFamily="34" charset="0"/>
              </a:rPr>
              <a:t>Rectifier</a:t>
            </a:r>
            <a:r>
              <a:rPr lang="tr-TR" sz="2000" b="1" dirty="0" smtClean="0">
                <a:solidFill>
                  <a:srgbClr val="002060"/>
                </a:solidFill>
                <a:cs typeface="Arial" panose="020B0604020202020204" pitchFamily="34" charset="0"/>
              </a:rPr>
              <a:t> </a:t>
            </a:r>
            <a:r>
              <a:rPr lang="tr-TR" sz="2000" b="1" dirty="0" err="1" smtClean="0">
                <a:solidFill>
                  <a:srgbClr val="002060"/>
                </a:solidFill>
                <a:cs typeface="Arial" panose="020B0604020202020204" pitchFamily="34" charset="0"/>
              </a:rPr>
              <a:t>added</a:t>
            </a:r>
            <a:endParaRPr lang="tr-TR" sz="2000" b="1" dirty="0" smtClean="0">
              <a:solidFill>
                <a:srgbClr val="002060"/>
              </a:solidFill>
              <a:cs typeface="Arial" panose="020B0604020202020204" pitchFamily="34" charset="0"/>
            </a:endParaRPr>
          </a:p>
          <a:p>
            <a:pPr marL="342900" indent="-342900">
              <a:spcBef>
                <a:spcPts val="1200"/>
              </a:spcBef>
              <a:buFont typeface="Wingdings" panose="05000000000000000000" pitchFamily="2" charset="2"/>
              <a:buChar char="v"/>
            </a:pPr>
            <a:r>
              <a:rPr lang="tr-TR" sz="2000" b="1" dirty="0" smtClean="0">
                <a:solidFill>
                  <a:srgbClr val="002060"/>
                </a:solidFill>
                <a:cs typeface="Arial" panose="020B0604020202020204" pitchFamily="34" charset="0"/>
              </a:rPr>
              <a:t>2-parallel </a:t>
            </a:r>
            <a:r>
              <a:rPr lang="tr-TR" sz="2000" b="1" dirty="0" err="1" smtClean="0">
                <a:solidFill>
                  <a:srgbClr val="002060"/>
                </a:solidFill>
                <a:cs typeface="Arial" panose="020B0604020202020204" pitchFamily="34" charset="0"/>
              </a:rPr>
              <a:t>with</a:t>
            </a:r>
            <a:r>
              <a:rPr lang="tr-TR" sz="2000" b="1" dirty="0" smtClean="0">
                <a:solidFill>
                  <a:srgbClr val="002060"/>
                </a:solidFill>
                <a:cs typeface="Arial" panose="020B0604020202020204" pitchFamily="34" charset="0"/>
              </a:rPr>
              <a:t> </a:t>
            </a:r>
            <a:r>
              <a:rPr lang="tr-TR" sz="2000" b="1" dirty="0" err="1" smtClean="0">
                <a:solidFill>
                  <a:srgbClr val="002060"/>
                </a:solidFill>
                <a:cs typeface="Arial" panose="020B0604020202020204" pitchFamily="34" charset="0"/>
              </a:rPr>
              <a:t>and</a:t>
            </a:r>
            <a:r>
              <a:rPr lang="tr-TR" sz="2000" b="1" dirty="0" smtClean="0">
                <a:solidFill>
                  <a:srgbClr val="002060"/>
                </a:solidFill>
                <a:cs typeface="Arial" panose="020B0604020202020204" pitchFamily="34" charset="0"/>
              </a:rPr>
              <a:t> </a:t>
            </a:r>
            <a:r>
              <a:rPr lang="tr-TR" sz="2000" b="1" dirty="0" err="1" smtClean="0">
                <a:solidFill>
                  <a:srgbClr val="002060"/>
                </a:solidFill>
                <a:cs typeface="Arial" panose="020B0604020202020204" pitchFamily="34" charset="0"/>
              </a:rPr>
              <a:t>without</a:t>
            </a:r>
            <a:r>
              <a:rPr lang="tr-TR" sz="2000" b="1" dirty="0" smtClean="0">
                <a:solidFill>
                  <a:srgbClr val="002060"/>
                </a:solidFill>
                <a:cs typeface="Arial" panose="020B0604020202020204" pitchFamily="34" charset="0"/>
              </a:rPr>
              <a:t> interleaving</a:t>
            </a:r>
          </a:p>
          <a:p>
            <a:pPr marL="342900" indent="-342900">
              <a:spcBef>
                <a:spcPts val="1200"/>
              </a:spcBef>
              <a:buFont typeface="Wingdings" panose="05000000000000000000" pitchFamily="2" charset="2"/>
              <a:buChar char="v"/>
            </a:pPr>
            <a:r>
              <a:rPr lang="tr-TR" sz="2000" dirty="0">
                <a:solidFill>
                  <a:srgbClr val="002060"/>
                </a:solidFill>
                <a:cs typeface="Arial" panose="020B0604020202020204" pitchFamily="34" charset="0"/>
              </a:rPr>
              <a:t>2-parallel </a:t>
            </a:r>
            <a:r>
              <a:rPr lang="tr-TR" sz="2000" dirty="0" smtClean="0">
                <a:solidFill>
                  <a:srgbClr val="002060"/>
                </a:solidFill>
                <a:cs typeface="Arial" panose="020B0604020202020204" pitchFamily="34" charset="0"/>
              </a:rPr>
              <a:t>– parasitics </a:t>
            </a:r>
            <a:r>
              <a:rPr lang="tr-TR" sz="2000" dirty="0" err="1" smtClean="0">
                <a:solidFill>
                  <a:srgbClr val="002060"/>
                </a:solidFill>
                <a:cs typeface="Arial" panose="020B0604020202020204" pitchFamily="34" charset="0"/>
              </a:rPr>
              <a:t>added</a:t>
            </a:r>
            <a:endParaRPr lang="tr-TR" sz="2000" dirty="0" smtClean="0">
              <a:solidFill>
                <a:srgbClr val="002060"/>
              </a:solidFill>
              <a:cs typeface="Arial" panose="020B0604020202020204" pitchFamily="34" charset="0"/>
            </a:endParaRPr>
          </a:p>
          <a:p>
            <a:pPr marL="342900" indent="-342900">
              <a:spcBef>
                <a:spcPts val="1200"/>
              </a:spcBef>
              <a:buFont typeface="Wingdings" panose="05000000000000000000" pitchFamily="2" charset="2"/>
              <a:buChar char="v"/>
            </a:pPr>
            <a:r>
              <a:rPr lang="tr-TR" sz="2000" dirty="0">
                <a:solidFill>
                  <a:srgbClr val="002060"/>
                </a:solidFill>
                <a:cs typeface="Arial" panose="020B0604020202020204" pitchFamily="34" charset="0"/>
              </a:rPr>
              <a:t>2-parallel – </a:t>
            </a:r>
            <a:r>
              <a:rPr lang="tr-TR" sz="2000" dirty="0" err="1" smtClean="0">
                <a:solidFill>
                  <a:srgbClr val="002060"/>
                </a:solidFill>
                <a:cs typeface="Arial" panose="020B0604020202020204" pitchFamily="34" charset="0"/>
              </a:rPr>
              <a:t>load</a:t>
            </a:r>
            <a:r>
              <a:rPr lang="tr-TR" sz="2000" dirty="0" smtClean="0">
                <a:solidFill>
                  <a:srgbClr val="002060"/>
                </a:solidFill>
                <a:cs typeface="Arial" panose="020B0604020202020204" pitchFamily="34" charset="0"/>
              </a:rPr>
              <a:t> </a:t>
            </a:r>
            <a:r>
              <a:rPr lang="tr-TR" sz="2000" dirty="0" err="1" smtClean="0">
                <a:solidFill>
                  <a:srgbClr val="002060"/>
                </a:solidFill>
                <a:cs typeface="Arial" panose="020B0604020202020204" pitchFamily="34" charset="0"/>
              </a:rPr>
              <a:t>and</a:t>
            </a:r>
            <a:r>
              <a:rPr lang="tr-TR" sz="2000" dirty="0" smtClean="0">
                <a:solidFill>
                  <a:srgbClr val="002060"/>
                </a:solidFill>
                <a:cs typeface="Arial" panose="020B0604020202020204" pitchFamily="34" charset="0"/>
              </a:rPr>
              <a:t> </a:t>
            </a:r>
            <a:r>
              <a:rPr lang="tr-TR" sz="2000" dirty="0" err="1" smtClean="0">
                <a:solidFill>
                  <a:srgbClr val="002060"/>
                </a:solidFill>
                <a:cs typeface="Arial" panose="020B0604020202020204" pitchFamily="34" charset="0"/>
              </a:rPr>
              <a:t>module</a:t>
            </a:r>
            <a:r>
              <a:rPr lang="tr-TR" sz="2000" dirty="0" smtClean="0">
                <a:solidFill>
                  <a:srgbClr val="002060"/>
                </a:solidFill>
                <a:cs typeface="Arial" panose="020B0604020202020204" pitchFamily="34" charset="0"/>
              </a:rPr>
              <a:t> </a:t>
            </a:r>
            <a:r>
              <a:rPr lang="tr-TR" sz="2000" dirty="0" err="1" smtClean="0">
                <a:solidFill>
                  <a:srgbClr val="002060"/>
                </a:solidFill>
                <a:cs typeface="Arial" panose="020B0604020202020204" pitchFamily="34" charset="0"/>
              </a:rPr>
              <a:t>unbalance</a:t>
            </a:r>
            <a:endParaRPr lang="tr-TR" sz="2000" dirty="0">
              <a:solidFill>
                <a:srgbClr val="002060"/>
              </a:solidFill>
              <a:cs typeface="Arial" panose="020B0604020202020204" pitchFamily="34" charset="0"/>
            </a:endParaRPr>
          </a:p>
          <a:p>
            <a:pPr marL="342900" indent="-342900">
              <a:spcBef>
                <a:spcPts val="1200"/>
              </a:spcBef>
              <a:buFont typeface="Wingdings" panose="05000000000000000000" pitchFamily="2" charset="2"/>
              <a:buChar char="v"/>
            </a:pPr>
            <a:r>
              <a:rPr lang="tr-TR" sz="2000" b="1" dirty="0">
                <a:solidFill>
                  <a:srgbClr val="002060"/>
                </a:solidFill>
                <a:cs typeface="Arial" panose="020B0604020202020204" pitchFamily="34" charset="0"/>
              </a:rPr>
              <a:t>2-parallel – </a:t>
            </a:r>
            <a:r>
              <a:rPr lang="tr-TR" sz="2000" b="1" dirty="0" err="1" smtClean="0">
                <a:solidFill>
                  <a:srgbClr val="002060"/>
                </a:solidFill>
                <a:cs typeface="Arial" panose="020B0604020202020204" pitchFamily="34" charset="0"/>
              </a:rPr>
              <a:t>rectifier</a:t>
            </a:r>
            <a:r>
              <a:rPr lang="tr-TR" sz="2000" b="1" dirty="0" smtClean="0">
                <a:solidFill>
                  <a:srgbClr val="002060"/>
                </a:solidFill>
                <a:cs typeface="Arial" panose="020B0604020202020204" pitchFamily="34" charset="0"/>
              </a:rPr>
              <a:t> </a:t>
            </a:r>
            <a:r>
              <a:rPr lang="tr-TR" sz="2000" b="1" dirty="0" err="1" smtClean="0">
                <a:solidFill>
                  <a:srgbClr val="002060"/>
                </a:solidFill>
                <a:cs typeface="Arial" panose="020B0604020202020204" pitchFamily="34" charset="0"/>
              </a:rPr>
              <a:t>added</a:t>
            </a:r>
            <a:endParaRPr lang="tr-TR" sz="2000" b="1" dirty="0" smtClean="0">
              <a:solidFill>
                <a:srgbClr val="002060"/>
              </a:solidFill>
              <a:cs typeface="Arial" panose="020B0604020202020204" pitchFamily="34" charset="0"/>
            </a:endParaRPr>
          </a:p>
          <a:p>
            <a:pPr marL="342900" indent="-342900">
              <a:spcBef>
                <a:spcPts val="1200"/>
              </a:spcBef>
              <a:buFont typeface="Wingdings" panose="05000000000000000000" pitchFamily="2" charset="2"/>
              <a:buChar char="v"/>
            </a:pPr>
            <a:r>
              <a:rPr lang="tr-TR" sz="2000" dirty="0" smtClean="0">
                <a:solidFill>
                  <a:srgbClr val="002060"/>
                </a:solidFill>
                <a:cs typeface="Arial" panose="020B0604020202020204" pitchFamily="34" charset="0"/>
              </a:rPr>
              <a:t>2-series </a:t>
            </a:r>
            <a:r>
              <a:rPr lang="tr-TR" sz="2000" dirty="0" err="1">
                <a:solidFill>
                  <a:srgbClr val="002060"/>
                </a:solidFill>
                <a:cs typeface="Arial" panose="020B0604020202020204" pitchFamily="34" charset="0"/>
              </a:rPr>
              <a:t>with</a:t>
            </a:r>
            <a:r>
              <a:rPr lang="tr-TR" sz="2000" dirty="0">
                <a:solidFill>
                  <a:srgbClr val="002060"/>
                </a:solidFill>
                <a:cs typeface="Arial" panose="020B0604020202020204" pitchFamily="34" charset="0"/>
              </a:rPr>
              <a:t> </a:t>
            </a:r>
            <a:r>
              <a:rPr lang="tr-TR" sz="2000" dirty="0" err="1">
                <a:solidFill>
                  <a:srgbClr val="002060"/>
                </a:solidFill>
                <a:cs typeface="Arial" panose="020B0604020202020204" pitchFamily="34" charset="0"/>
              </a:rPr>
              <a:t>and</a:t>
            </a:r>
            <a:r>
              <a:rPr lang="tr-TR" sz="2000" dirty="0">
                <a:solidFill>
                  <a:srgbClr val="002060"/>
                </a:solidFill>
                <a:cs typeface="Arial" panose="020B0604020202020204" pitchFamily="34" charset="0"/>
              </a:rPr>
              <a:t> </a:t>
            </a:r>
            <a:r>
              <a:rPr lang="tr-TR" sz="2000" dirty="0" err="1">
                <a:solidFill>
                  <a:srgbClr val="002060"/>
                </a:solidFill>
                <a:cs typeface="Arial" panose="020B0604020202020204" pitchFamily="34" charset="0"/>
              </a:rPr>
              <a:t>without</a:t>
            </a:r>
            <a:r>
              <a:rPr lang="tr-TR" sz="2000" dirty="0">
                <a:solidFill>
                  <a:srgbClr val="002060"/>
                </a:solidFill>
                <a:cs typeface="Arial" panose="020B0604020202020204" pitchFamily="34" charset="0"/>
              </a:rPr>
              <a:t> interleaving</a:t>
            </a:r>
          </a:p>
          <a:p>
            <a:pPr marL="342900" indent="-342900">
              <a:spcBef>
                <a:spcPts val="1200"/>
              </a:spcBef>
              <a:buFont typeface="Wingdings" panose="05000000000000000000" pitchFamily="2" charset="2"/>
              <a:buChar char="v"/>
            </a:pPr>
            <a:r>
              <a:rPr lang="tr-TR" sz="2000" dirty="0">
                <a:solidFill>
                  <a:srgbClr val="002060"/>
                </a:solidFill>
                <a:cs typeface="Arial" panose="020B0604020202020204" pitchFamily="34" charset="0"/>
              </a:rPr>
              <a:t>2-series</a:t>
            </a:r>
            <a:r>
              <a:rPr lang="tr-TR" sz="2000" dirty="0" smtClean="0">
                <a:solidFill>
                  <a:srgbClr val="002060"/>
                </a:solidFill>
                <a:cs typeface="Arial" panose="020B0604020202020204" pitchFamily="34" charset="0"/>
              </a:rPr>
              <a:t> </a:t>
            </a:r>
            <a:r>
              <a:rPr lang="tr-TR" sz="2000" dirty="0">
                <a:solidFill>
                  <a:srgbClr val="002060"/>
                </a:solidFill>
                <a:cs typeface="Arial" panose="020B0604020202020204" pitchFamily="34" charset="0"/>
              </a:rPr>
              <a:t>– parasitics </a:t>
            </a:r>
            <a:r>
              <a:rPr lang="tr-TR" sz="2000" dirty="0" err="1">
                <a:solidFill>
                  <a:srgbClr val="002060"/>
                </a:solidFill>
                <a:cs typeface="Arial" panose="020B0604020202020204" pitchFamily="34" charset="0"/>
              </a:rPr>
              <a:t>added</a:t>
            </a:r>
            <a:endParaRPr lang="tr-TR" sz="2000" dirty="0">
              <a:solidFill>
                <a:srgbClr val="002060"/>
              </a:solidFill>
              <a:cs typeface="Arial" panose="020B0604020202020204" pitchFamily="34" charset="0"/>
            </a:endParaRPr>
          </a:p>
          <a:p>
            <a:pPr marL="342900" indent="-342900">
              <a:spcBef>
                <a:spcPts val="1200"/>
              </a:spcBef>
              <a:buFont typeface="Wingdings" panose="05000000000000000000" pitchFamily="2" charset="2"/>
              <a:buChar char="v"/>
            </a:pPr>
            <a:r>
              <a:rPr lang="tr-TR" sz="2000" dirty="0">
                <a:solidFill>
                  <a:srgbClr val="002060"/>
                </a:solidFill>
                <a:cs typeface="Arial" panose="020B0604020202020204" pitchFamily="34" charset="0"/>
              </a:rPr>
              <a:t>2-series</a:t>
            </a:r>
            <a:r>
              <a:rPr lang="tr-TR" sz="2000" dirty="0" smtClean="0">
                <a:solidFill>
                  <a:srgbClr val="002060"/>
                </a:solidFill>
                <a:cs typeface="Arial" panose="020B0604020202020204" pitchFamily="34" charset="0"/>
              </a:rPr>
              <a:t> </a:t>
            </a:r>
            <a:r>
              <a:rPr lang="tr-TR" sz="2000" dirty="0">
                <a:solidFill>
                  <a:srgbClr val="002060"/>
                </a:solidFill>
                <a:cs typeface="Arial" panose="020B0604020202020204" pitchFamily="34" charset="0"/>
              </a:rPr>
              <a:t>– </a:t>
            </a:r>
            <a:r>
              <a:rPr lang="tr-TR" sz="2000" dirty="0" err="1">
                <a:solidFill>
                  <a:srgbClr val="002060"/>
                </a:solidFill>
                <a:cs typeface="Arial" panose="020B0604020202020204" pitchFamily="34" charset="0"/>
              </a:rPr>
              <a:t>load</a:t>
            </a:r>
            <a:r>
              <a:rPr lang="tr-TR" sz="2000" dirty="0">
                <a:solidFill>
                  <a:srgbClr val="002060"/>
                </a:solidFill>
                <a:cs typeface="Arial" panose="020B0604020202020204" pitchFamily="34" charset="0"/>
              </a:rPr>
              <a:t> </a:t>
            </a:r>
            <a:r>
              <a:rPr lang="tr-TR" sz="2000" dirty="0" err="1">
                <a:solidFill>
                  <a:srgbClr val="002060"/>
                </a:solidFill>
                <a:cs typeface="Arial" panose="020B0604020202020204" pitchFamily="34" charset="0"/>
              </a:rPr>
              <a:t>and</a:t>
            </a:r>
            <a:r>
              <a:rPr lang="tr-TR" sz="2000" dirty="0">
                <a:solidFill>
                  <a:srgbClr val="002060"/>
                </a:solidFill>
                <a:cs typeface="Arial" panose="020B0604020202020204" pitchFamily="34" charset="0"/>
              </a:rPr>
              <a:t> </a:t>
            </a:r>
            <a:r>
              <a:rPr lang="tr-TR" sz="2000" dirty="0" err="1">
                <a:solidFill>
                  <a:srgbClr val="002060"/>
                </a:solidFill>
                <a:cs typeface="Arial" panose="020B0604020202020204" pitchFamily="34" charset="0"/>
              </a:rPr>
              <a:t>module</a:t>
            </a:r>
            <a:r>
              <a:rPr lang="tr-TR" sz="2000" dirty="0">
                <a:solidFill>
                  <a:srgbClr val="002060"/>
                </a:solidFill>
                <a:cs typeface="Arial" panose="020B0604020202020204" pitchFamily="34" charset="0"/>
              </a:rPr>
              <a:t> </a:t>
            </a:r>
            <a:r>
              <a:rPr lang="tr-TR" sz="2000" dirty="0" err="1">
                <a:solidFill>
                  <a:srgbClr val="002060"/>
                </a:solidFill>
                <a:cs typeface="Arial" panose="020B0604020202020204" pitchFamily="34" charset="0"/>
              </a:rPr>
              <a:t>unbalance</a:t>
            </a:r>
            <a:endParaRPr lang="tr-TR" sz="2000" dirty="0">
              <a:solidFill>
                <a:srgbClr val="002060"/>
              </a:solidFill>
              <a:cs typeface="Arial" panose="020B0604020202020204" pitchFamily="34" charset="0"/>
            </a:endParaRPr>
          </a:p>
          <a:p>
            <a:pPr marL="342900" indent="-342900">
              <a:spcBef>
                <a:spcPts val="1200"/>
              </a:spcBef>
              <a:buFont typeface="Wingdings" panose="05000000000000000000" pitchFamily="2" charset="2"/>
              <a:buChar char="v"/>
            </a:pPr>
            <a:r>
              <a:rPr lang="tr-TR" sz="2000" dirty="0">
                <a:solidFill>
                  <a:srgbClr val="002060"/>
                </a:solidFill>
                <a:cs typeface="Arial" panose="020B0604020202020204" pitchFamily="34" charset="0"/>
              </a:rPr>
              <a:t>2-series</a:t>
            </a:r>
            <a:r>
              <a:rPr lang="tr-TR" sz="2000" dirty="0" smtClean="0">
                <a:solidFill>
                  <a:srgbClr val="002060"/>
                </a:solidFill>
                <a:cs typeface="Arial" panose="020B0604020202020204" pitchFamily="34" charset="0"/>
              </a:rPr>
              <a:t> </a:t>
            </a:r>
            <a:r>
              <a:rPr lang="tr-TR" sz="2000" dirty="0">
                <a:solidFill>
                  <a:srgbClr val="002060"/>
                </a:solidFill>
                <a:cs typeface="Arial" panose="020B0604020202020204" pitchFamily="34" charset="0"/>
              </a:rPr>
              <a:t>– </a:t>
            </a:r>
            <a:r>
              <a:rPr lang="tr-TR" sz="2000" dirty="0" err="1">
                <a:solidFill>
                  <a:srgbClr val="002060"/>
                </a:solidFill>
                <a:cs typeface="Arial" panose="020B0604020202020204" pitchFamily="34" charset="0"/>
              </a:rPr>
              <a:t>rectifier</a:t>
            </a:r>
            <a:r>
              <a:rPr lang="tr-TR" sz="2000" dirty="0">
                <a:solidFill>
                  <a:srgbClr val="002060"/>
                </a:solidFill>
                <a:cs typeface="Arial" panose="020B0604020202020204" pitchFamily="34" charset="0"/>
              </a:rPr>
              <a:t> </a:t>
            </a:r>
            <a:r>
              <a:rPr lang="tr-TR" sz="2000" dirty="0" err="1" smtClean="0">
                <a:solidFill>
                  <a:srgbClr val="002060"/>
                </a:solidFill>
                <a:cs typeface="Arial" panose="020B0604020202020204" pitchFamily="34" charset="0"/>
              </a:rPr>
              <a:t>added</a:t>
            </a:r>
            <a:endParaRPr lang="tr-TR" sz="2000" dirty="0">
              <a:solidFill>
                <a:srgbClr val="002060"/>
              </a:solidFill>
              <a:cs typeface="Arial" panose="020B0604020202020204" pitchFamily="34" charset="0"/>
            </a:endParaRPr>
          </a:p>
        </p:txBody>
      </p:sp>
    </p:spTree>
    <p:extLst>
      <p:ext uri="{BB962C8B-B14F-4D97-AF65-F5344CB8AC3E}">
        <p14:creationId xmlns:p14="http://schemas.microsoft.com/office/powerpoint/2010/main" val="196752113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478970" y="150669"/>
            <a:ext cx="8207829" cy="523220"/>
          </a:xfrm>
          <a:prstGeom prst="rect">
            <a:avLst/>
          </a:prstGeom>
        </p:spPr>
        <p:txBody>
          <a:bodyPr wrap="square">
            <a:spAutoFit/>
          </a:bodyPr>
          <a:lstStyle/>
          <a:p>
            <a:pPr algn="ctr"/>
            <a:r>
              <a:rPr lang="tr-TR" sz="2800" b="1" dirty="0" err="1" smtClean="0">
                <a:solidFill>
                  <a:schemeClr val="accent1">
                    <a:lumMod val="50000"/>
                  </a:schemeClr>
                </a:solidFill>
                <a:cs typeface="Arial" panose="020B0604020202020204" pitchFamily="34" charset="0"/>
              </a:rPr>
              <a:t>Rectifier</a:t>
            </a:r>
            <a:r>
              <a:rPr lang="tr-TR" sz="2800" b="1" dirty="0" smtClean="0">
                <a:solidFill>
                  <a:schemeClr val="accent1">
                    <a:lumMod val="50000"/>
                  </a:schemeClr>
                </a:solidFill>
                <a:cs typeface="Arial" panose="020B0604020202020204" pitchFamily="34" charset="0"/>
              </a:rPr>
              <a:t> </a:t>
            </a:r>
            <a:r>
              <a:rPr lang="tr-TR" sz="2800" b="1" dirty="0" err="1" smtClean="0">
                <a:solidFill>
                  <a:schemeClr val="accent1">
                    <a:lumMod val="50000"/>
                  </a:schemeClr>
                </a:solidFill>
                <a:cs typeface="Arial" panose="020B0604020202020204" pitchFamily="34" charset="0"/>
              </a:rPr>
              <a:t>added</a:t>
            </a:r>
            <a:r>
              <a:rPr lang="tr-TR" sz="2800" b="1" dirty="0" smtClean="0">
                <a:solidFill>
                  <a:schemeClr val="accent1">
                    <a:lumMod val="50000"/>
                  </a:schemeClr>
                </a:solidFill>
                <a:cs typeface="Arial" panose="020B0604020202020204" pitchFamily="34" charset="0"/>
              </a:rPr>
              <a:t> model</a:t>
            </a:r>
            <a:endParaRPr lang="en-US" sz="2800" dirty="0">
              <a:solidFill>
                <a:schemeClr val="accent1">
                  <a:lumMod val="50000"/>
                </a:schemeClr>
              </a:solidFill>
              <a:cs typeface="Arial" panose="020B0604020202020204" pitchFamily="34" charset="0"/>
            </a:endParaRPr>
          </a:p>
        </p:txBody>
      </p:sp>
      <p:sp>
        <p:nvSpPr>
          <p:cNvPr id="18" name="Rectangle 17"/>
          <p:cNvSpPr/>
          <p:nvPr/>
        </p:nvSpPr>
        <p:spPr>
          <a:xfrm>
            <a:off x="0" y="5506670"/>
            <a:ext cx="8950154" cy="646331"/>
          </a:xfrm>
          <a:prstGeom prst="rect">
            <a:avLst/>
          </a:prstGeom>
        </p:spPr>
        <p:txBody>
          <a:bodyPr wrap="square">
            <a:spAutoFit/>
          </a:bodyPr>
          <a:lstStyle/>
          <a:p>
            <a:pPr marL="285750" indent="-285750">
              <a:buFont typeface="Arial" panose="020B0604020202020204" pitchFamily="34" charset="0"/>
              <a:buChar char="•"/>
            </a:pPr>
            <a:r>
              <a:rPr lang="tr-TR" dirty="0" err="1" smtClean="0">
                <a:solidFill>
                  <a:srgbClr val="002060"/>
                </a:solidFill>
                <a:cs typeface="Arial" panose="020B0604020202020204" pitchFamily="34" charset="0"/>
              </a:rPr>
              <a:t>None</a:t>
            </a:r>
            <a:r>
              <a:rPr lang="tr-TR" dirty="0" smtClean="0">
                <a:solidFill>
                  <a:srgbClr val="002060"/>
                </a:solidFill>
                <a:cs typeface="Arial" panose="020B0604020202020204" pitchFamily="34" charset="0"/>
              </a:rPr>
              <a:t> of </a:t>
            </a:r>
            <a:r>
              <a:rPr lang="tr-TR" dirty="0" err="1" smtClean="0">
                <a:solidFill>
                  <a:srgbClr val="002060"/>
                </a:solidFill>
                <a:cs typeface="Arial" panose="020B0604020202020204" pitchFamily="34" charset="0"/>
              </a:rPr>
              <a:t>these</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harmonics</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existed</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before</a:t>
            </a:r>
            <a:r>
              <a:rPr lang="tr-TR" dirty="0" smtClean="0">
                <a:solidFill>
                  <a:srgbClr val="002060"/>
                </a:solidFill>
                <a:cs typeface="Arial" panose="020B0604020202020204" pitchFamily="34" charset="0"/>
              </a:rPr>
              <a:t>, as </a:t>
            </a:r>
            <a:r>
              <a:rPr lang="tr-TR" dirty="0" err="1" smtClean="0">
                <a:solidFill>
                  <a:srgbClr val="002060"/>
                </a:solidFill>
                <a:cs typeface="Arial" panose="020B0604020202020204" pitchFamily="34" charset="0"/>
              </a:rPr>
              <a:t>obviously</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they</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are</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due</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to</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the</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nature</a:t>
            </a:r>
            <a:r>
              <a:rPr lang="tr-TR" dirty="0" smtClean="0">
                <a:solidFill>
                  <a:srgbClr val="002060"/>
                </a:solidFill>
                <a:cs typeface="Arial" panose="020B0604020202020204" pitchFamily="34" charset="0"/>
              </a:rPr>
              <a:t> of 3-phase </a:t>
            </a:r>
            <a:r>
              <a:rPr lang="tr-TR" dirty="0" err="1" smtClean="0">
                <a:solidFill>
                  <a:srgbClr val="002060"/>
                </a:solidFill>
                <a:cs typeface="Arial" panose="020B0604020202020204" pitchFamily="34" charset="0"/>
              </a:rPr>
              <a:t>full-bridge</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rectifier</a:t>
            </a:r>
            <a:r>
              <a:rPr lang="tr-TR" dirty="0" smtClean="0">
                <a:solidFill>
                  <a:srgbClr val="002060"/>
                </a:solidFill>
                <a:cs typeface="Arial" panose="020B0604020202020204" pitchFamily="34" charset="0"/>
              </a:rPr>
              <a:t>.</a:t>
            </a:r>
          </a:p>
        </p:txBody>
      </p:sp>
      <p:pic>
        <p:nvPicPr>
          <p:cNvPr id="3" name="Picture 2"/>
          <p:cNvPicPr>
            <a:picLocks noChangeAspect="1"/>
          </p:cNvPicPr>
          <p:nvPr/>
        </p:nvPicPr>
        <p:blipFill rotWithShape="1">
          <a:blip r:embed="rId3"/>
          <a:srcRect b="1482"/>
          <a:stretch/>
        </p:blipFill>
        <p:spPr>
          <a:xfrm>
            <a:off x="0" y="3196911"/>
            <a:ext cx="2928338" cy="2188028"/>
          </a:xfrm>
          <a:prstGeom prst="rect">
            <a:avLst/>
          </a:prstGeom>
        </p:spPr>
      </p:pic>
      <p:pic>
        <p:nvPicPr>
          <p:cNvPr id="4" name="Picture 3"/>
          <p:cNvPicPr>
            <a:picLocks noChangeAspect="1"/>
          </p:cNvPicPr>
          <p:nvPr/>
        </p:nvPicPr>
        <p:blipFill>
          <a:blip r:embed="rId4"/>
          <a:stretch>
            <a:fillRect/>
          </a:stretch>
        </p:blipFill>
        <p:spPr>
          <a:xfrm>
            <a:off x="3064811" y="3196911"/>
            <a:ext cx="2928338" cy="2185408"/>
          </a:xfrm>
          <a:prstGeom prst="rect">
            <a:avLst/>
          </a:prstGeom>
        </p:spPr>
      </p:pic>
      <p:pic>
        <p:nvPicPr>
          <p:cNvPr id="5" name="Picture 4"/>
          <p:cNvPicPr>
            <a:picLocks noChangeAspect="1"/>
          </p:cNvPicPr>
          <p:nvPr/>
        </p:nvPicPr>
        <p:blipFill>
          <a:blip r:embed="rId5"/>
          <a:stretch>
            <a:fillRect/>
          </a:stretch>
        </p:blipFill>
        <p:spPr>
          <a:xfrm>
            <a:off x="6129623" y="3164856"/>
            <a:ext cx="2928338" cy="2252138"/>
          </a:xfrm>
          <a:prstGeom prst="rect">
            <a:avLst/>
          </a:prstGeom>
        </p:spPr>
      </p:pic>
      <p:sp>
        <p:nvSpPr>
          <p:cNvPr id="17" name="Rectangle 16"/>
          <p:cNvSpPr/>
          <p:nvPr/>
        </p:nvSpPr>
        <p:spPr>
          <a:xfrm>
            <a:off x="107807" y="2890514"/>
            <a:ext cx="8950154" cy="369332"/>
          </a:xfrm>
          <a:prstGeom prst="rect">
            <a:avLst/>
          </a:prstGeom>
        </p:spPr>
        <p:txBody>
          <a:bodyPr wrap="square">
            <a:spAutoFit/>
          </a:bodyPr>
          <a:lstStyle/>
          <a:p>
            <a:pPr algn="ctr"/>
            <a:r>
              <a:rPr lang="tr-TR" dirty="0" err="1" smtClean="0">
                <a:solidFill>
                  <a:srgbClr val="002060"/>
                </a:solidFill>
                <a:cs typeface="Arial" panose="020B0604020202020204" pitchFamily="34" charset="0"/>
              </a:rPr>
              <a:t>Iin</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Idc</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Icap</a:t>
            </a:r>
            <a:endParaRPr lang="tr-TR" dirty="0" smtClean="0">
              <a:solidFill>
                <a:srgbClr val="002060"/>
              </a:solidFill>
              <a:cs typeface="Arial" panose="020B0604020202020204" pitchFamily="34" charset="0"/>
            </a:endParaRPr>
          </a:p>
        </p:txBody>
      </p:sp>
      <p:sp>
        <p:nvSpPr>
          <p:cNvPr id="24" name="Rectangle 23"/>
          <p:cNvSpPr/>
          <p:nvPr/>
        </p:nvSpPr>
        <p:spPr>
          <a:xfrm>
            <a:off x="346246" y="963777"/>
            <a:ext cx="8950154" cy="2031325"/>
          </a:xfrm>
          <a:prstGeom prst="rect">
            <a:avLst/>
          </a:prstGeom>
        </p:spPr>
        <p:txBody>
          <a:bodyPr wrap="square">
            <a:spAutoFit/>
          </a:bodyPr>
          <a:lstStyle/>
          <a:p>
            <a:pPr marL="285750" indent="-285750">
              <a:buFont typeface="Arial" panose="020B0604020202020204" pitchFamily="34" charset="0"/>
              <a:buChar char="•"/>
            </a:pPr>
            <a:r>
              <a:rPr lang="tr-TR" dirty="0" err="1" smtClean="0">
                <a:solidFill>
                  <a:srgbClr val="002060"/>
                </a:solidFill>
                <a:cs typeface="Arial" panose="020B0604020202020204" pitchFamily="34" charset="0"/>
              </a:rPr>
              <a:t>When</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compared</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with</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the</a:t>
            </a:r>
            <a:r>
              <a:rPr lang="tr-TR" dirty="0" smtClean="0">
                <a:solidFill>
                  <a:srgbClr val="002060"/>
                </a:solidFill>
                <a:cs typeface="Arial" panose="020B0604020202020204" pitchFamily="34" charset="0"/>
              </a:rPr>
              <a:t> model </a:t>
            </a:r>
            <a:r>
              <a:rPr lang="tr-TR" dirty="0" err="1" smtClean="0">
                <a:solidFill>
                  <a:srgbClr val="002060"/>
                </a:solidFill>
                <a:cs typeface="Arial" panose="020B0604020202020204" pitchFamily="34" charset="0"/>
              </a:rPr>
              <a:t>with</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small</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Rin</a:t>
            </a:r>
            <a:r>
              <a:rPr lang="tr-TR" dirty="0" smtClean="0">
                <a:solidFill>
                  <a:srgbClr val="002060"/>
                </a:solidFill>
                <a:cs typeface="Arial" panose="020B0604020202020204" pitchFamily="34" charset="0"/>
              </a:rPr>
              <a:t> (5 </a:t>
            </a:r>
            <a:r>
              <a:rPr lang="tr-TR" dirty="0" err="1" smtClean="0">
                <a:solidFill>
                  <a:srgbClr val="002060"/>
                </a:solidFill>
                <a:cs typeface="Arial" panose="020B0604020202020204" pitchFamily="34" charset="0"/>
              </a:rPr>
              <a:t>Ohms</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and</a:t>
            </a:r>
            <a:r>
              <a:rPr lang="tr-TR" dirty="0" smtClean="0">
                <a:solidFill>
                  <a:srgbClr val="002060"/>
                </a:solidFill>
                <a:cs typeface="Arial" panose="020B0604020202020204" pitchFamily="34" charset="0"/>
              </a:rPr>
              <a:t> ideal DC </a:t>
            </a:r>
            <a:r>
              <a:rPr lang="tr-TR" dirty="0" err="1" smtClean="0">
                <a:solidFill>
                  <a:srgbClr val="002060"/>
                </a:solidFill>
                <a:cs typeface="Arial" panose="020B0604020202020204" pitchFamily="34" charset="0"/>
              </a:rPr>
              <a:t>source</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the</a:t>
            </a:r>
            <a:r>
              <a:rPr lang="tr-TR" dirty="0" smtClean="0">
                <a:solidFill>
                  <a:srgbClr val="002060"/>
                </a:solidFill>
                <a:cs typeface="Arial" panose="020B0604020202020204" pitchFamily="34" charset="0"/>
              </a:rPr>
              <a:t> </a:t>
            </a:r>
            <a:r>
              <a:rPr lang="tr-TR" b="1" dirty="0" err="1" smtClean="0">
                <a:solidFill>
                  <a:srgbClr val="002060"/>
                </a:solidFill>
                <a:cs typeface="Arial" panose="020B0604020202020204" pitchFamily="34" charset="0"/>
              </a:rPr>
              <a:t>results</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are</a:t>
            </a:r>
            <a:r>
              <a:rPr lang="tr-TR" dirty="0" smtClean="0">
                <a:solidFill>
                  <a:srgbClr val="002060"/>
                </a:solidFill>
                <a:cs typeface="Arial" panose="020B0604020202020204" pitchFamily="34" charset="0"/>
              </a:rPr>
              <a:t> </a:t>
            </a:r>
            <a:r>
              <a:rPr lang="tr-TR" b="1" dirty="0" err="1" smtClean="0">
                <a:solidFill>
                  <a:srgbClr val="002060"/>
                </a:solidFill>
                <a:cs typeface="Arial" panose="020B0604020202020204" pitchFamily="34" charset="0"/>
              </a:rPr>
              <a:t>similar</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considering</a:t>
            </a:r>
            <a:r>
              <a:rPr lang="tr-TR" dirty="0" smtClean="0">
                <a:solidFill>
                  <a:srgbClr val="002060"/>
                </a:solidFill>
                <a:cs typeface="Arial" panose="020B0604020202020204" pitchFamily="34" charset="0"/>
              </a:rPr>
              <a:t> </a:t>
            </a:r>
            <a:r>
              <a:rPr lang="tr-TR" b="1" dirty="0" err="1" smtClean="0">
                <a:solidFill>
                  <a:srgbClr val="002060"/>
                </a:solidFill>
                <a:cs typeface="Arial" panose="020B0604020202020204" pitchFamily="34" charset="0"/>
              </a:rPr>
              <a:t>high</a:t>
            </a:r>
            <a:r>
              <a:rPr lang="tr-TR" b="1" dirty="0" smtClean="0">
                <a:solidFill>
                  <a:srgbClr val="002060"/>
                </a:solidFill>
                <a:cs typeface="Arial" panose="020B0604020202020204" pitchFamily="34" charset="0"/>
              </a:rPr>
              <a:t> </a:t>
            </a:r>
            <a:r>
              <a:rPr lang="tr-TR" b="1" dirty="0" err="1" smtClean="0">
                <a:solidFill>
                  <a:srgbClr val="002060"/>
                </a:solidFill>
                <a:cs typeface="Arial" panose="020B0604020202020204" pitchFamily="34" charset="0"/>
              </a:rPr>
              <a:t>order</a:t>
            </a:r>
            <a:r>
              <a:rPr lang="tr-TR" b="1" dirty="0" smtClean="0">
                <a:solidFill>
                  <a:srgbClr val="002060"/>
                </a:solidFill>
                <a:cs typeface="Arial" panose="020B0604020202020204" pitchFamily="34" charset="0"/>
              </a:rPr>
              <a:t> </a:t>
            </a:r>
            <a:r>
              <a:rPr lang="tr-TR" b="1" dirty="0" err="1" smtClean="0">
                <a:solidFill>
                  <a:srgbClr val="002060"/>
                </a:solidFill>
                <a:cs typeface="Arial" panose="020B0604020202020204" pitchFamily="34" charset="0"/>
              </a:rPr>
              <a:t>harmonics</a:t>
            </a:r>
            <a:r>
              <a:rPr lang="tr-TR" b="1" dirty="0" smtClean="0">
                <a:solidFill>
                  <a:srgbClr val="002060"/>
                </a:solidFill>
                <a:cs typeface="Arial" panose="020B0604020202020204" pitchFamily="34" charset="0"/>
              </a:rPr>
              <a:t> </a:t>
            </a:r>
            <a:r>
              <a:rPr lang="tr-TR" dirty="0" smtClean="0">
                <a:solidFill>
                  <a:srgbClr val="002060"/>
                </a:solidFill>
                <a:cs typeface="Arial" panose="020B0604020202020204" pitchFamily="34" charset="0"/>
              </a:rPr>
              <a:t>(</a:t>
            </a:r>
            <a:r>
              <a:rPr lang="tr-TR" dirty="0" err="1" smtClean="0">
                <a:solidFill>
                  <a:srgbClr val="002060"/>
                </a:solidFill>
                <a:cs typeface="Arial" panose="020B0604020202020204" pitchFamily="34" charset="0"/>
              </a:rPr>
              <a:t>related</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to</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switching</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frequency</a:t>
            </a:r>
            <a:r>
              <a:rPr lang="tr-TR" dirty="0" smtClean="0">
                <a:solidFill>
                  <a:srgbClr val="002060"/>
                </a:solidFill>
                <a:cs typeface="Arial" panose="020B0604020202020204" pitchFamily="34" charset="0"/>
              </a:rPr>
              <a:t>).</a:t>
            </a:r>
          </a:p>
          <a:p>
            <a:pPr marL="285750" indent="-285750">
              <a:buFont typeface="Arial" panose="020B0604020202020204" pitchFamily="34" charset="0"/>
              <a:buChar char="•"/>
            </a:pPr>
            <a:r>
              <a:rPr lang="tr-TR" dirty="0" smtClean="0">
                <a:solidFill>
                  <a:srgbClr val="002060"/>
                </a:solidFill>
                <a:cs typeface="Arial" panose="020B0604020202020204" pitchFamily="34" charset="0"/>
              </a:rPr>
              <a:t>But, </a:t>
            </a:r>
            <a:r>
              <a:rPr lang="tr-TR" dirty="0" err="1" smtClean="0">
                <a:solidFill>
                  <a:srgbClr val="002060"/>
                </a:solidFill>
                <a:cs typeface="Arial" panose="020B0604020202020204" pitchFamily="34" charset="0"/>
              </a:rPr>
              <a:t>one</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should</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note</a:t>
            </a:r>
            <a:r>
              <a:rPr lang="tr-TR" dirty="0" smtClean="0">
                <a:solidFill>
                  <a:srgbClr val="002060"/>
                </a:solidFill>
                <a:cs typeface="Arial" panose="020B0604020202020204" pitchFamily="34" charset="0"/>
              </a:rPr>
              <a:t> </a:t>
            </a:r>
            <a:r>
              <a:rPr lang="tr-TR" b="1" dirty="0" err="1" smtClean="0">
                <a:solidFill>
                  <a:srgbClr val="002060"/>
                </a:solidFill>
                <a:cs typeface="Arial" panose="020B0604020202020204" pitchFamily="34" charset="0"/>
              </a:rPr>
              <a:t>that</a:t>
            </a:r>
            <a:r>
              <a:rPr lang="tr-TR" b="1" dirty="0" smtClean="0">
                <a:solidFill>
                  <a:srgbClr val="002060"/>
                </a:solidFill>
                <a:cs typeface="Arial" panose="020B0604020202020204" pitchFamily="34" charset="0"/>
              </a:rPr>
              <a:t> it is not </a:t>
            </a:r>
            <a:r>
              <a:rPr lang="tr-TR" b="1" dirty="0" err="1" smtClean="0">
                <a:solidFill>
                  <a:srgbClr val="002060"/>
                </a:solidFill>
                <a:cs typeface="Arial" panose="020B0604020202020204" pitchFamily="34" charset="0"/>
              </a:rPr>
              <a:t>possible</a:t>
            </a:r>
            <a:r>
              <a:rPr lang="tr-TR" b="1" dirty="0" smtClean="0">
                <a:solidFill>
                  <a:srgbClr val="002060"/>
                </a:solidFill>
                <a:cs typeface="Arial" panose="020B0604020202020204" pitchFamily="34" charset="0"/>
              </a:rPr>
              <a:t> </a:t>
            </a:r>
            <a:r>
              <a:rPr lang="tr-TR" b="1" dirty="0" err="1" smtClean="0">
                <a:solidFill>
                  <a:srgbClr val="002060"/>
                </a:solidFill>
                <a:cs typeface="Arial" panose="020B0604020202020204" pitchFamily="34" charset="0"/>
              </a:rPr>
              <a:t>to</a:t>
            </a:r>
            <a:r>
              <a:rPr lang="tr-TR" b="1" dirty="0" smtClean="0">
                <a:solidFill>
                  <a:srgbClr val="002060"/>
                </a:solidFill>
                <a:cs typeface="Arial" panose="020B0604020202020204" pitchFamily="34" charset="0"/>
              </a:rPr>
              <a:t> </a:t>
            </a:r>
            <a:r>
              <a:rPr lang="tr-TR" b="1" dirty="0" err="1" smtClean="0">
                <a:solidFill>
                  <a:srgbClr val="002060"/>
                </a:solidFill>
                <a:cs typeface="Arial" panose="020B0604020202020204" pitchFamily="34" charset="0"/>
              </a:rPr>
              <a:t>have</a:t>
            </a:r>
            <a:r>
              <a:rPr lang="tr-TR" b="1" dirty="0" smtClean="0">
                <a:solidFill>
                  <a:srgbClr val="002060"/>
                </a:solidFill>
                <a:cs typeface="Arial" panose="020B0604020202020204" pitchFamily="34" charset="0"/>
              </a:rPr>
              <a:t> a 4 </a:t>
            </a:r>
            <a:r>
              <a:rPr lang="tr-TR" b="1" dirty="0" err="1" smtClean="0">
                <a:solidFill>
                  <a:srgbClr val="002060"/>
                </a:solidFill>
                <a:cs typeface="Arial" panose="020B0604020202020204" pitchFamily="34" charset="0"/>
              </a:rPr>
              <a:t>Ohms</a:t>
            </a:r>
            <a:r>
              <a:rPr lang="tr-TR" b="1" dirty="0" smtClean="0">
                <a:solidFill>
                  <a:srgbClr val="002060"/>
                </a:solidFill>
                <a:cs typeface="Arial" panose="020B0604020202020204" pitchFamily="34" charset="0"/>
              </a:rPr>
              <a:t> </a:t>
            </a:r>
            <a:r>
              <a:rPr lang="tr-TR" b="1" dirty="0" err="1" smtClean="0">
                <a:solidFill>
                  <a:srgbClr val="002060"/>
                </a:solidFill>
                <a:cs typeface="Arial" panose="020B0604020202020204" pitchFamily="34" charset="0"/>
              </a:rPr>
              <a:t>resistor</a:t>
            </a:r>
            <a:r>
              <a:rPr lang="tr-TR" b="1" dirty="0" smtClean="0">
                <a:solidFill>
                  <a:srgbClr val="002060"/>
                </a:solidFill>
                <a:cs typeface="Arial" panose="020B0604020202020204" pitchFamily="34" charset="0"/>
              </a:rPr>
              <a:t> </a:t>
            </a:r>
            <a:r>
              <a:rPr lang="tr-TR" dirty="0" smtClean="0">
                <a:solidFill>
                  <a:srgbClr val="002060"/>
                </a:solidFill>
                <a:cs typeface="Arial" panose="020B0604020202020204" pitchFamily="34" charset="0"/>
              </a:rPr>
              <a:t>in </a:t>
            </a:r>
            <a:r>
              <a:rPr lang="tr-TR" dirty="0" err="1" smtClean="0">
                <a:solidFill>
                  <a:srgbClr val="002060"/>
                </a:solidFill>
                <a:cs typeface="Arial" panose="020B0604020202020204" pitchFamily="34" charset="0"/>
              </a:rPr>
              <a:t>between</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the</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rectifier</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and</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inverter</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Its</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loss</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will</a:t>
            </a:r>
            <a:r>
              <a:rPr lang="tr-TR" dirty="0" smtClean="0">
                <a:solidFill>
                  <a:srgbClr val="002060"/>
                </a:solidFill>
                <a:cs typeface="Arial" panose="020B0604020202020204" pitchFamily="34" charset="0"/>
              </a:rPr>
              <a:t> be </a:t>
            </a:r>
            <a:r>
              <a:rPr lang="tr-TR" dirty="0" err="1" smtClean="0">
                <a:solidFill>
                  <a:srgbClr val="002060"/>
                </a:solidFill>
                <a:cs typeface="Arial" panose="020B0604020202020204" pitchFamily="34" charset="0"/>
              </a:rPr>
              <a:t>more</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than</a:t>
            </a:r>
            <a:r>
              <a:rPr lang="tr-TR" dirty="0" smtClean="0">
                <a:solidFill>
                  <a:srgbClr val="002060"/>
                </a:solidFill>
                <a:cs typeface="Arial" panose="020B0604020202020204" pitchFamily="34" charset="0"/>
              </a:rPr>
              <a:t> </a:t>
            </a:r>
            <a:r>
              <a:rPr lang="tr-TR" b="1" dirty="0" smtClean="0">
                <a:solidFill>
                  <a:srgbClr val="002060"/>
                </a:solidFill>
                <a:cs typeface="Arial" panose="020B0604020202020204" pitchFamily="34" charset="0"/>
              </a:rPr>
              <a:t>250 </a:t>
            </a:r>
            <a:r>
              <a:rPr lang="tr-TR" b="1" dirty="0" err="1" smtClean="0">
                <a:solidFill>
                  <a:srgbClr val="002060"/>
                </a:solidFill>
                <a:cs typeface="Arial" panose="020B0604020202020204" pitchFamily="34" charset="0"/>
              </a:rPr>
              <a:t>Watts</a:t>
            </a:r>
            <a:r>
              <a:rPr lang="tr-TR" b="1" dirty="0" smtClean="0">
                <a:solidFill>
                  <a:srgbClr val="002060"/>
                </a:solidFill>
                <a:cs typeface="Arial" panose="020B0604020202020204" pitchFamily="34" charset="0"/>
              </a:rPr>
              <a:t> </a:t>
            </a:r>
            <a:r>
              <a:rPr lang="tr-TR" b="1" dirty="0" err="1" smtClean="0">
                <a:solidFill>
                  <a:srgbClr val="002060"/>
                </a:solidFill>
                <a:cs typeface="Arial" panose="020B0604020202020204" pitchFamily="34" charset="0"/>
              </a:rPr>
              <a:t>alone</a:t>
            </a:r>
            <a:r>
              <a:rPr lang="tr-TR" b="1" dirty="0" smtClean="0">
                <a:solidFill>
                  <a:srgbClr val="002060"/>
                </a:solidFill>
                <a:cs typeface="Arial" panose="020B0604020202020204" pitchFamily="34" charset="0"/>
              </a:rPr>
              <a:t> !!!</a:t>
            </a:r>
          </a:p>
          <a:p>
            <a:pPr marL="285750" indent="-285750">
              <a:buFont typeface="Arial" panose="020B0604020202020204" pitchFamily="34" charset="0"/>
              <a:buChar char="•"/>
            </a:pPr>
            <a:r>
              <a:rPr lang="tr-TR" dirty="0" err="1" smtClean="0">
                <a:solidFill>
                  <a:srgbClr val="002060"/>
                </a:solidFill>
                <a:cs typeface="Arial" panose="020B0604020202020204" pitchFamily="34" charset="0"/>
              </a:rPr>
              <a:t>This</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situation</a:t>
            </a:r>
            <a:r>
              <a:rPr lang="tr-TR" dirty="0" smtClean="0">
                <a:solidFill>
                  <a:srgbClr val="002060"/>
                </a:solidFill>
                <a:cs typeface="Arial" panose="020B0604020202020204" pitchFamily="34" charset="0"/>
              </a:rPr>
              <a:t> is not </a:t>
            </a:r>
            <a:r>
              <a:rPr lang="tr-TR" dirty="0" err="1" smtClean="0">
                <a:solidFill>
                  <a:srgbClr val="002060"/>
                </a:solidFill>
                <a:cs typeface="Arial" panose="020B0604020202020204" pitchFamily="34" charset="0"/>
              </a:rPr>
              <a:t>still</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clear</a:t>
            </a:r>
            <a:r>
              <a:rPr lang="tr-TR" dirty="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and</a:t>
            </a:r>
            <a:r>
              <a:rPr lang="tr-TR" dirty="0" smtClean="0">
                <a:solidFill>
                  <a:srgbClr val="002060"/>
                </a:solidFill>
                <a:cs typeface="Arial" panose="020B0604020202020204" pitchFamily="34" charset="0"/>
              </a:rPr>
              <a:t> </a:t>
            </a:r>
            <a:r>
              <a:rPr lang="tr-TR" b="1" dirty="0" err="1" smtClean="0">
                <a:solidFill>
                  <a:srgbClr val="002060"/>
                </a:solidFill>
                <a:cs typeface="Arial" panose="020B0604020202020204" pitchFamily="34" charset="0"/>
              </a:rPr>
              <a:t>should</a:t>
            </a:r>
            <a:r>
              <a:rPr lang="tr-TR" b="1" dirty="0" smtClean="0">
                <a:solidFill>
                  <a:srgbClr val="002060"/>
                </a:solidFill>
                <a:cs typeface="Arial" panose="020B0604020202020204" pitchFamily="34" charset="0"/>
              </a:rPr>
              <a:t> be </a:t>
            </a:r>
            <a:r>
              <a:rPr lang="tr-TR" b="1" dirty="0" err="1" smtClean="0">
                <a:solidFill>
                  <a:srgbClr val="002060"/>
                </a:solidFill>
                <a:cs typeface="Arial" panose="020B0604020202020204" pitchFamily="34" charset="0"/>
              </a:rPr>
              <a:t>worked</a:t>
            </a:r>
            <a:r>
              <a:rPr lang="tr-TR" b="1" dirty="0" smtClean="0">
                <a:solidFill>
                  <a:srgbClr val="002060"/>
                </a:solidFill>
                <a:cs typeface="Arial" panose="020B0604020202020204" pitchFamily="34" charset="0"/>
              </a:rPr>
              <a:t> on.</a:t>
            </a:r>
          </a:p>
          <a:p>
            <a:pPr marL="285750" indent="-285750">
              <a:buFont typeface="Arial" panose="020B0604020202020204" pitchFamily="34" charset="0"/>
              <a:buChar char="•"/>
            </a:pPr>
            <a:endParaRPr lang="tr-TR" b="1" dirty="0" smtClean="0">
              <a:solidFill>
                <a:srgbClr val="002060"/>
              </a:solidFill>
              <a:cs typeface="Arial" panose="020B0604020202020204" pitchFamily="34" charset="0"/>
            </a:endParaRPr>
          </a:p>
          <a:p>
            <a:pPr algn="ctr"/>
            <a:r>
              <a:rPr lang="tr-TR" dirty="0" smtClean="0">
                <a:solidFill>
                  <a:srgbClr val="002060"/>
                </a:solidFill>
                <a:cs typeface="Arial" panose="020B0604020202020204" pitchFamily="34" charset="0"/>
              </a:rPr>
              <a:t>As </a:t>
            </a:r>
            <a:r>
              <a:rPr lang="tr-TR" dirty="0" err="1" smtClean="0">
                <a:solidFill>
                  <a:srgbClr val="002060"/>
                </a:solidFill>
                <a:cs typeface="Arial" panose="020B0604020202020204" pitchFamily="34" charset="0"/>
              </a:rPr>
              <a:t>for</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the</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low</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order</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harmonics</a:t>
            </a:r>
            <a:r>
              <a:rPr lang="tr-TR" dirty="0" smtClean="0">
                <a:solidFill>
                  <a:srgbClr val="002060"/>
                </a:solidFill>
                <a:cs typeface="Arial" panose="020B0604020202020204" pitchFamily="34" charset="0"/>
              </a:rPr>
              <a:t>:</a:t>
            </a:r>
          </a:p>
        </p:txBody>
      </p:sp>
      <p:sp>
        <p:nvSpPr>
          <p:cNvPr id="25" name="Rectangle 24"/>
          <p:cNvSpPr/>
          <p:nvPr/>
        </p:nvSpPr>
        <p:spPr>
          <a:xfrm>
            <a:off x="7469933" y="3429600"/>
            <a:ext cx="1272905" cy="523220"/>
          </a:xfrm>
          <a:prstGeom prst="rect">
            <a:avLst/>
          </a:prstGeom>
        </p:spPr>
        <p:txBody>
          <a:bodyPr wrap="square">
            <a:spAutoFit/>
          </a:bodyPr>
          <a:lstStyle/>
          <a:p>
            <a:pPr algn="ctr"/>
            <a:r>
              <a:rPr lang="tr-TR" sz="1400" dirty="0" err="1" smtClean="0">
                <a:solidFill>
                  <a:srgbClr val="FF0000"/>
                </a:solidFill>
                <a:cs typeface="Arial" panose="020B0604020202020204" pitchFamily="34" charset="0"/>
              </a:rPr>
              <a:t>Note</a:t>
            </a:r>
            <a:r>
              <a:rPr lang="tr-TR" sz="1400" dirty="0" smtClean="0">
                <a:solidFill>
                  <a:srgbClr val="FF0000"/>
                </a:solidFill>
                <a:cs typeface="Arial" panose="020B0604020202020204" pitchFamily="34" charset="0"/>
              </a:rPr>
              <a:t> </a:t>
            </a:r>
            <a:r>
              <a:rPr lang="tr-TR" sz="1400" dirty="0" err="1" smtClean="0">
                <a:solidFill>
                  <a:srgbClr val="FF0000"/>
                </a:solidFill>
                <a:cs typeface="Arial" panose="020B0604020202020204" pitchFamily="34" charset="0"/>
              </a:rPr>
              <a:t>that</a:t>
            </a:r>
            <a:r>
              <a:rPr lang="tr-TR" sz="1400" dirty="0" smtClean="0">
                <a:solidFill>
                  <a:srgbClr val="FF0000"/>
                </a:solidFill>
                <a:cs typeface="Arial" panose="020B0604020202020204" pitchFamily="34" charset="0"/>
              </a:rPr>
              <a:t> </a:t>
            </a:r>
            <a:r>
              <a:rPr lang="tr-TR" sz="1400" dirty="0" err="1" smtClean="0">
                <a:solidFill>
                  <a:srgbClr val="FF0000"/>
                </a:solidFill>
                <a:cs typeface="Arial" panose="020B0604020202020204" pitchFamily="34" charset="0"/>
              </a:rPr>
              <a:t>this</a:t>
            </a:r>
            <a:r>
              <a:rPr lang="tr-TR" sz="1400" dirty="0" smtClean="0">
                <a:solidFill>
                  <a:srgbClr val="FF0000"/>
                </a:solidFill>
                <a:cs typeface="Arial" panose="020B0604020202020204" pitchFamily="34" charset="0"/>
              </a:rPr>
              <a:t> is not </a:t>
            </a:r>
            <a:r>
              <a:rPr lang="tr-TR" sz="1400" dirty="0" err="1" smtClean="0">
                <a:solidFill>
                  <a:srgbClr val="FF0000"/>
                </a:solidFill>
                <a:cs typeface="Arial" panose="020B0604020202020204" pitchFamily="34" charset="0"/>
              </a:rPr>
              <a:t>percent</a:t>
            </a:r>
            <a:endParaRPr lang="tr-TR" sz="1400" dirty="0" smtClean="0">
              <a:solidFill>
                <a:srgbClr val="FF0000"/>
              </a:solidFill>
              <a:cs typeface="Arial" panose="020B0604020202020204" pitchFamily="34" charset="0"/>
            </a:endParaRPr>
          </a:p>
        </p:txBody>
      </p:sp>
    </p:spTree>
    <p:extLst>
      <p:ext uri="{BB962C8B-B14F-4D97-AF65-F5344CB8AC3E}">
        <p14:creationId xmlns:p14="http://schemas.microsoft.com/office/powerpoint/2010/main" val="155538708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478970" y="150669"/>
            <a:ext cx="8207829" cy="523220"/>
          </a:xfrm>
          <a:prstGeom prst="rect">
            <a:avLst/>
          </a:prstGeom>
        </p:spPr>
        <p:txBody>
          <a:bodyPr wrap="square">
            <a:spAutoFit/>
          </a:bodyPr>
          <a:lstStyle/>
          <a:p>
            <a:pPr algn="ctr"/>
            <a:r>
              <a:rPr lang="tr-TR" sz="2800" b="1" dirty="0" err="1" smtClean="0">
                <a:solidFill>
                  <a:schemeClr val="accent1">
                    <a:lumMod val="50000"/>
                  </a:schemeClr>
                </a:solidFill>
                <a:cs typeface="Arial" panose="020B0604020202020204" pitchFamily="34" charset="0"/>
              </a:rPr>
              <a:t>Rectifier</a:t>
            </a:r>
            <a:r>
              <a:rPr lang="tr-TR" sz="2800" b="1" dirty="0" smtClean="0">
                <a:solidFill>
                  <a:schemeClr val="accent1">
                    <a:lumMod val="50000"/>
                  </a:schemeClr>
                </a:solidFill>
                <a:cs typeface="Arial" panose="020B0604020202020204" pitchFamily="34" charset="0"/>
              </a:rPr>
              <a:t> </a:t>
            </a:r>
            <a:r>
              <a:rPr lang="tr-TR" sz="2800" b="1" dirty="0" err="1" smtClean="0">
                <a:solidFill>
                  <a:schemeClr val="accent1">
                    <a:lumMod val="50000"/>
                  </a:schemeClr>
                </a:solidFill>
                <a:cs typeface="Arial" panose="020B0604020202020204" pitchFamily="34" charset="0"/>
              </a:rPr>
              <a:t>added</a:t>
            </a:r>
            <a:r>
              <a:rPr lang="tr-TR" sz="2800" b="1" dirty="0" smtClean="0">
                <a:solidFill>
                  <a:schemeClr val="accent1">
                    <a:lumMod val="50000"/>
                  </a:schemeClr>
                </a:solidFill>
                <a:cs typeface="Arial" panose="020B0604020202020204" pitchFamily="34" charset="0"/>
              </a:rPr>
              <a:t> model</a:t>
            </a:r>
            <a:endParaRPr lang="en-US" sz="2800" dirty="0">
              <a:solidFill>
                <a:schemeClr val="accent1">
                  <a:lumMod val="50000"/>
                </a:schemeClr>
              </a:solidFill>
              <a:cs typeface="Arial" panose="020B0604020202020204" pitchFamily="34" charset="0"/>
            </a:endParaRPr>
          </a:p>
        </p:txBody>
      </p:sp>
      <p:sp>
        <p:nvSpPr>
          <p:cNvPr id="24" name="Rectangle 23"/>
          <p:cNvSpPr/>
          <p:nvPr/>
        </p:nvSpPr>
        <p:spPr>
          <a:xfrm>
            <a:off x="346246" y="963777"/>
            <a:ext cx="8950154" cy="369332"/>
          </a:xfrm>
          <a:prstGeom prst="rect">
            <a:avLst/>
          </a:prstGeom>
        </p:spPr>
        <p:txBody>
          <a:bodyPr wrap="square">
            <a:spAutoFit/>
          </a:bodyPr>
          <a:lstStyle/>
          <a:p>
            <a:pPr marL="285750" indent="-285750">
              <a:buFont typeface="Arial" panose="020B0604020202020204" pitchFamily="34" charset="0"/>
              <a:buChar char="•"/>
            </a:pPr>
            <a:r>
              <a:rPr lang="tr-TR" dirty="0" err="1" smtClean="0">
                <a:solidFill>
                  <a:srgbClr val="FF0000"/>
                </a:solidFill>
                <a:cs typeface="Arial" panose="020B0604020202020204" pitchFamily="34" charset="0"/>
              </a:rPr>
              <a:t>Add</a:t>
            </a:r>
            <a:r>
              <a:rPr lang="tr-TR" dirty="0" smtClean="0">
                <a:solidFill>
                  <a:srgbClr val="FF0000"/>
                </a:solidFill>
                <a:cs typeface="Arial" panose="020B0604020202020204" pitchFamily="34" charset="0"/>
              </a:rPr>
              <a:t> </a:t>
            </a:r>
            <a:r>
              <a:rPr lang="tr-TR" dirty="0" err="1" smtClean="0">
                <a:solidFill>
                  <a:srgbClr val="FF0000"/>
                </a:solidFill>
                <a:cs typeface="Arial" panose="020B0604020202020204" pitchFamily="34" charset="0"/>
              </a:rPr>
              <a:t>stuff</a:t>
            </a:r>
            <a:r>
              <a:rPr lang="tr-TR" dirty="0" smtClean="0">
                <a:solidFill>
                  <a:srgbClr val="FF0000"/>
                </a:solidFill>
                <a:cs typeface="Arial" panose="020B0604020202020204" pitchFamily="34" charset="0"/>
              </a:rPr>
              <a:t> </a:t>
            </a:r>
            <a:r>
              <a:rPr lang="tr-TR" dirty="0" err="1" smtClean="0">
                <a:solidFill>
                  <a:srgbClr val="FF0000"/>
                </a:solidFill>
                <a:cs typeface="Arial" panose="020B0604020202020204" pitchFamily="34" charset="0"/>
              </a:rPr>
              <a:t>from</a:t>
            </a:r>
            <a:r>
              <a:rPr lang="tr-TR" dirty="0" smtClean="0">
                <a:solidFill>
                  <a:srgbClr val="FF0000"/>
                </a:solidFill>
                <a:cs typeface="Arial" panose="020B0604020202020204" pitchFamily="34" charset="0"/>
              </a:rPr>
              <a:t> </a:t>
            </a:r>
            <a:r>
              <a:rPr lang="tr-TR" dirty="0" err="1" smtClean="0">
                <a:solidFill>
                  <a:srgbClr val="FF0000"/>
                </a:solidFill>
                <a:cs typeface="Arial" panose="020B0604020202020204" pitchFamily="34" charset="0"/>
              </a:rPr>
              <a:t>analytical</a:t>
            </a:r>
            <a:r>
              <a:rPr lang="tr-TR" dirty="0" smtClean="0">
                <a:solidFill>
                  <a:srgbClr val="FF0000"/>
                </a:solidFill>
                <a:cs typeface="Arial" panose="020B0604020202020204" pitchFamily="34" charset="0"/>
              </a:rPr>
              <a:t> model</a:t>
            </a:r>
          </a:p>
        </p:txBody>
      </p:sp>
      <p:pic>
        <p:nvPicPr>
          <p:cNvPr id="11" name="Picture 10"/>
          <p:cNvPicPr>
            <a:picLocks noChangeAspect="1"/>
          </p:cNvPicPr>
          <p:nvPr/>
        </p:nvPicPr>
        <p:blipFill rotWithShape="1">
          <a:blip r:embed="rId3">
            <a:extLst>
              <a:ext uri="{28A0092B-C50C-407E-A947-70E740481C1C}">
                <a14:useLocalDpi xmlns:a14="http://schemas.microsoft.com/office/drawing/2010/main" val="0"/>
              </a:ext>
            </a:extLst>
          </a:blip>
          <a:srcRect l="29334" t="40357" r="29333" b="42024"/>
          <a:stretch/>
        </p:blipFill>
        <p:spPr>
          <a:xfrm>
            <a:off x="1673677" y="3053443"/>
            <a:ext cx="5937419" cy="2024743"/>
          </a:xfrm>
          <a:prstGeom prst="rect">
            <a:avLst/>
          </a:prstGeom>
        </p:spPr>
      </p:pic>
    </p:spTree>
    <p:extLst>
      <p:ext uri="{BB962C8B-B14F-4D97-AF65-F5344CB8AC3E}">
        <p14:creationId xmlns:p14="http://schemas.microsoft.com/office/powerpoint/2010/main" val="408179384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478970" y="150669"/>
            <a:ext cx="8207829" cy="523220"/>
          </a:xfrm>
          <a:prstGeom prst="rect">
            <a:avLst/>
          </a:prstGeom>
        </p:spPr>
        <p:txBody>
          <a:bodyPr wrap="square">
            <a:spAutoFit/>
          </a:bodyPr>
          <a:lstStyle/>
          <a:p>
            <a:pPr algn="ctr"/>
            <a:r>
              <a:rPr lang="tr-TR" sz="2800" b="1" dirty="0" err="1" smtClean="0">
                <a:solidFill>
                  <a:schemeClr val="accent1">
                    <a:lumMod val="50000"/>
                  </a:schemeClr>
                </a:solidFill>
                <a:cs typeface="Arial" panose="020B0604020202020204" pitchFamily="34" charset="0"/>
              </a:rPr>
              <a:t>Unbalance</a:t>
            </a:r>
            <a:r>
              <a:rPr lang="tr-TR" sz="2800" b="1" dirty="0" smtClean="0">
                <a:solidFill>
                  <a:schemeClr val="accent1">
                    <a:lumMod val="50000"/>
                  </a:schemeClr>
                </a:solidFill>
                <a:cs typeface="Arial" panose="020B0604020202020204" pitchFamily="34" charset="0"/>
              </a:rPr>
              <a:t> on </a:t>
            </a:r>
            <a:r>
              <a:rPr lang="tr-TR" sz="2800" b="1" dirty="0" err="1" smtClean="0">
                <a:solidFill>
                  <a:schemeClr val="accent1">
                    <a:lumMod val="50000"/>
                  </a:schemeClr>
                </a:solidFill>
                <a:cs typeface="Arial" panose="020B0604020202020204" pitchFamily="34" charset="0"/>
              </a:rPr>
              <a:t>Load</a:t>
            </a:r>
            <a:endParaRPr lang="en-US" sz="2800" dirty="0">
              <a:solidFill>
                <a:schemeClr val="accent1">
                  <a:lumMod val="50000"/>
                </a:schemeClr>
              </a:solidFill>
              <a:cs typeface="Arial" panose="020B0604020202020204" pitchFamily="34" charset="0"/>
            </a:endParaRPr>
          </a:p>
        </p:txBody>
      </p:sp>
      <p:sp>
        <p:nvSpPr>
          <p:cNvPr id="4" name="Rectangle 3"/>
          <p:cNvSpPr/>
          <p:nvPr/>
        </p:nvSpPr>
        <p:spPr>
          <a:xfrm>
            <a:off x="193846" y="706938"/>
            <a:ext cx="8950154" cy="369332"/>
          </a:xfrm>
          <a:prstGeom prst="rect">
            <a:avLst/>
          </a:prstGeom>
        </p:spPr>
        <p:txBody>
          <a:bodyPr wrap="square">
            <a:spAutoFit/>
          </a:bodyPr>
          <a:lstStyle/>
          <a:p>
            <a:pPr marL="285750" indent="-285750">
              <a:buFont typeface="Arial" panose="020B0604020202020204" pitchFamily="34" charset="0"/>
              <a:buChar char="•"/>
            </a:pPr>
            <a:r>
              <a:rPr lang="tr-TR" b="1" dirty="0" err="1" smtClean="0">
                <a:solidFill>
                  <a:srgbClr val="002060"/>
                </a:solidFill>
                <a:cs typeface="Arial" panose="020B0604020202020204" pitchFamily="34" charset="0"/>
              </a:rPr>
              <a:t>RloadC</a:t>
            </a:r>
            <a:r>
              <a:rPr lang="tr-TR" dirty="0" smtClean="0">
                <a:solidFill>
                  <a:srgbClr val="002060"/>
                </a:solidFill>
                <a:cs typeface="Arial" panose="020B0604020202020204" pitchFamily="34" charset="0"/>
              </a:rPr>
              <a:t> is </a:t>
            </a:r>
            <a:r>
              <a:rPr lang="tr-TR" dirty="0" err="1" smtClean="0">
                <a:solidFill>
                  <a:srgbClr val="002060"/>
                </a:solidFill>
                <a:cs typeface="Arial" panose="020B0604020202020204" pitchFamily="34" charset="0"/>
              </a:rPr>
              <a:t>made</a:t>
            </a:r>
            <a:r>
              <a:rPr lang="tr-TR" dirty="0" smtClean="0">
                <a:solidFill>
                  <a:srgbClr val="002060"/>
                </a:solidFill>
                <a:cs typeface="Arial" panose="020B0604020202020204" pitchFamily="34" charset="0"/>
              </a:rPr>
              <a:t> </a:t>
            </a:r>
            <a:r>
              <a:rPr lang="tr-TR" b="1" dirty="0" smtClean="0">
                <a:solidFill>
                  <a:srgbClr val="002060"/>
                </a:solidFill>
                <a:cs typeface="Arial" panose="020B0604020202020204" pitchFamily="34" charset="0"/>
              </a:rPr>
              <a:t>1.5 </a:t>
            </a:r>
            <a:r>
              <a:rPr lang="tr-TR" b="1" dirty="0" err="1" smtClean="0">
                <a:solidFill>
                  <a:srgbClr val="002060"/>
                </a:solidFill>
                <a:cs typeface="Arial" panose="020B0604020202020204" pitchFamily="34" charset="0"/>
              </a:rPr>
              <a:t>times</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its</a:t>
            </a:r>
            <a:r>
              <a:rPr lang="tr-TR" dirty="0" smtClean="0">
                <a:solidFill>
                  <a:srgbClr val="002060"/>
                </a:solidFill>
                <a:cs typeface="Arial" panose="020B0604020202020204" pitchFamily="34" charset="0"/>
              </a:rPr>
              <a:t> nominal </a:t>
            </a:r>
            <a:r>
              <a:rPr lang="tr-TR" dirty="0" err="1" smtClean="0">
                <a:solidFill>
                  <a:srgbClr val="002060"/>
                </a:solidFill>
                <a:cs typeface="Arial" panose="020B0604020202020204" pitchFamily="34" charset="0"/>
              </a:rPr>
              <a:t>value</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The</a:t>
            </a:r>
            <a:r>
              <a:rPr lang="tr-TR" dirty="0" smtClean="0">
                <a:solidFill>
                  <a:srgbClr val="002060"/>
                </a:solidFill>
                <a:cs typeface="Arial" panose="020B0604020202020204" pitchFamily="34" charset="0"/>
              </a:rPr>
              <a:t> model is </a:t>
            </a:r>
            <a:r>
              <a:rPr lang="tr-TR" dirty="0" err="1" smtClean="0">
                <a:solidFill>
                  <a:srgbClr val="002060"/>
                </a:solidFill>
                <a:cs typeface="Arial" panose="020B0604020202020204" pitchFamily="34" charset="0"/>
              </a:rPr>
              <a:t>simplest</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infinite</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bus</a:t>
            </a:r>
            <a:r>
              <a:rPr lang="tr-TR" dirty="0" smtClean="0">
                <a:solidFill>
                  <a:srgbClr val="002060"/>
                </a:solidFill>
                <a:cs typeface="Arial" panose="020B0604020202020204" pitchFamily="34" charset="0"/>
              </a:rPr>
              <a:t> model.</a:t>
            </a:r>
          </a:p>
        </p:txBody>
      </p:sp>
      <p:pic>
        <p:nvPicPr>
          <p:cNvPr id="2" name="Picture 1"/>
          <p:cNvPicPr>
            <a:picLocks noChangeAspect="1"/>
          </p:cNvPicPr>
          <p:nvPr/>
        </p:nvPicPr>
        <p:blipFill rotWithShape="1">
          <a:blip r:embed="rId3"/>
          <a:srcRect l="1613" r="-1"/>
          <a:stretch/>
        </p:blipFill>
        <p:spPr>
          <a:xfrm>
            <a:off x="220715" y="1441703"/>
            <a:ext cx="4075552" cy="2926189"/>
          </a:xfrm>
          <a:prstGeom prst="rect">
            <a:avLst/>
          </a:prstGeom>
        </p:spPr>
      </p:pic>
      <p:pic>
        <p:nvPicPr>
          <p:cNvPr id="6" name="Picture 5"/>
          <p:cNvPicPr>
            <a:picLocks noChangeAspect="1"/>
          </p:cNvPicPr>
          <p:nvPr/>
        </p:nvPicPr>
        <p:blipFill rotWithShape="1">
          <a:blip r:embed="rId4"/>
          <a:srcRect l="809" b="6130"/>
          <a:stretch/>
        </p:blipFill>
        <p:spPr>
          <a:xfrm>
            <a:off x="4377294" y="1375725"/>
            <a:ext cx="4680667" cy="2992167"/>
          </a:xfrm>
          <a:prstGeom prst="rect">
            <a:avLst/>
          </a:prstGeom>
        </p:spPr>
      </p:pic>
      <p:sp>
        <p:nvSpPr>
          <p:cNvPr id="11" name="Rectangle 10"/>
          <p:cNvSpPr/>
          <p:nvPr/>
        </p:nvSpPr>
        <p:spPr>
          <a:xfrm>
            <a:off x="193846" y="1072372"/>
            <a:ext cx="4097408" cy="369332"/>
          </a:xfrm>
          <a:prstGeom prst="rect">
            <a:avLst/>
          </a:prstGeom>
        </p:spPr>
        <p:txBody>
          <a:bodyPr wrap="square">
            <a:spAutoFit/>
          </a:bodyPr>
          <a:lstStyle/>
          <a:p>
            <a:pPr algn="ctr"/>
            <a:r>
              <a:rPr lang="tr-TR" dirty="0" err="1" smtClean="0">
                <a:solidFill>
                  <a:srgbClr val="002060"/>
                </a:solidFill>
                <a:cs typeface="Arial" panose="020B0604020202020204" pitchFamily="34" charset="0"/>
              </a:rPr>
              <a:t>Phase</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currents</a:t>
            </a:r>
            <a:endParaRPr lang="tr-TR" dirty="0" smtClean="0">
              <a:solidFill>
                <a:srgbClr val="002060"/>
              </a:solidFill>
              <a:cs typeface="Arial" panose="020B0604020202020204" pitchFamily="34" charset="0"/>
            </a:endParaRPr>
          </a:p>
        </p:txBody>
      </p:sp>
      <p:sp>
        <p:nvSpPr>
          <p:cNvPr id="14" name="Rectangle 13"/>
          <p:cNvSpPr/>
          <p:nvPr/>
        </p:nvSpPr>
        <p:spPr>
          <a:xfrm>
            <a:off x="4377294" y="1100889"/>
            <a:ext cx="4766707" cy="369332"/>
          </a:xfrm>
          <a:prstGeom prst="rect">
            <a:avLst/>
          </a:prstGeom>
        </p:spPr>
        <p:txBody>
          <a:bodyPr wrap="square">
            <a:spAutoFit/>
          </a:bodyPr>
          <a:lstStyle/>
          <a:p>
            <a:pPr algn="ctr"/>
            <a:r>
              <a:rPr lang="tr-TR" dirty="0" err="1" smtClean="0">
                <a:solidFill>
                  <a:srgbClr val="002060"/>
                </a:solidFill>
                <a:cs typeface="Arial" panose="020B0604020202020204" pitchFamily="34" charset="0"/>
              </a:rPr>
              <a:t>Idc</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yellow</a:t>
            </a:r>
            <a:r>
              <a:rPr lang="tr-TR" dirty="0" smtClean="0">
                <a:solidFill>
                  <a:srgbClr val="002060"/>
                </a:solidFill>
                <a:cs typeface="Arial" panose="020B0604020202020204" pitchFamily="34" charset="0"/>
              </a:rPr>
              <a:t>) </a:t>
            </a:r>
            <a:r>
              <a:rPr lang="tr-TR" dirty="0" err="1">
                <a:solidFill>
                  <a:srgbClr val="002060"/>
                </a:solidFill>
                <a:cs typeface="Arial" panose="020B0604020202020204" pitchFamily="34" charset="0"/>
              </a:rPr>
              <a:t>and</a:t>
            </a:r>
            <a:r>
              <a:rPr lang="tr-TR" dirty="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Iin</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orange</a:t>
            </a:r>
            <a:r>
              <a:rPr lang="tr-TR" dirty="0" smtClean="0">
                <a:solidFill>
                  <a:srgbClr val="002060"/>
                </a:solidFill>
                <a:cs typeface="Arial" panose="020B0604020202020204" pitchFamily="34" charset="0"/>
              </a:rPr>
              <a:t>)</a:t>
            </a:r>
            <a:endParaRPr lang="tr-TR" dirty="0">
              <a:solidFill>
                <a:srgbClr val="002060"/>
              </a:solidFill>
              <a:cs typeface="Arial" panose="020B0604020202020204" pitchFamily="34" charset="0"/>
            </a:endParaRPr>
          </a:p>
        </p:txBody>
      </p:sp>
      <p:sp>
        <p:nvSpPr>
          <p:cNvPr id="15" name="Rectangle 14"/>
          <p:cNvSpPr/>
          <p:nvPr/>
        </p:nvSpPr>
        <p:spPr>
          <a:xfrm>
            <a:off x="107807" y="4520147"/>
            <a:ext cx="8950154" cy="2031325"/>
          </a:xfrm>
          <a:prstGeom prst="rect">
            <a:avLst/>
          </a:prstGeom>
        </p:spPr>
        <p:txBody>
          <a:bodyPr wrap="square">
            <a:spAutoFit/>
          </a:bodyPr>
          <a:lstStyle/>
          <a:p>
            <a:pPr marL="285750" indent="-285750">
              <a:buFont typeface="Arial" panose="020B0604020202020204" pitchFamily="34" charset="0"/>
              <a:buChar char="•"/>
            </a:pPr>
            <a:r>
              <a:rPr lang="tr-TR" dirty="0" err="1" smtClean="0">
                <a:solidFill>
                  <a:srgbClr val="002060"/>
                </a:solidFill>
                <a:cs typeface="Arial" panose="020B0604020202020204" pitchFamily="34" charset="0"/>
              </a:rPr>
              <a:t>Obviously</a:t>
            </a:r>
            <a:r>
              <a:rPr lang="tr-TR" dirty="0" smtClean="0">
                <a:solidFill>
                  <a:srgbClr val="002060"/>
                </a:solidFill>
                <a:cs typeface="Arial" panose="020B0604020202020204" pitchFamily="34" charset="0"/>
              </a:rPr>
              <a:t>, </a:t>
            </a:r>
            <a:r>
              <a:rPr lang="tr-TR" b="1" dirty="0" err="1" smtClean="0">
                <a:solidFill>
                  <a:srgbClr val="002060"/>
                </a:solidFill>
                <a:cs typeface="Arial" panose="020B0604020202020204" pitchFamily="34" charset="0"/>
              </a:rPr>
              <a:t>phase</a:t>
            </a:r>
            <a:r>
              <a:rPr lang="tr-TR" b="1" dirty="0" smtClean="0">
                <a:solidFill>
                  <a:srgbClr val="002060"/>
                </a:solidFill>
                <a:cs typeface="Arial" panose="020B0604020202020204" pitchFamily="34" charset="0"/>
              </a:rPr>
              <a:t> </a:t>
            </a:r>
            <a:r>
              <a:rPr lang="tr-TR" b="1" dirty="0" err="1" smtClean="0">
                <a:solidFill>
                  <a:srgbClr val="002060"/>
                </a:solidFill>
                <a:cs typeface="Arial" panose="020B0604020202020204" pitchFamily="34" charset="0"/>
              </a:rPr>
              <a:t>currents</a:t>
            </a:r>
            <a:r>
              <a:rPr lang="tr-TR" b="1" dirty="0" smtClean="0">
                <a:solidFill>
                  <a:srgbClr val="002060"/>
                </a:solidFill>
                <a:cs typeface="Arial" panose="020B0604020202020204" pitchFamily="34" charset="0"/>
              </a:rPr>
              <a:t> </a:t>
            </a:r>
            <a:r>
              <a:rPr lang="tr-TR" b="1" dirty="0" err="1" smtClean="0">
                <a:solidFill>
                  <a:srgbClr val="002060"/>
                </a:solidFill>
                <a:cs typeface="Arial" panose="020B0604020202020204" pitchFamily="34" charset="0"/>
              </a:rPr>
              <a:t>are</a:t>
            </a:r>
            <a:r>
              <a:rPr lang="tr-TR" b="1" dirty="0" smtClean="0">
                <a:solidFill>
                  <a:srgbClr val="002060"/>
                </a:solidFill>
                <a:cs typeface="Arial" panose="020B0604020202020204" pitchFamily="34" charset="0"/>
              </a:rPr>
              <a:t> </a:t>
            </a:r>
            <a:r>
              <a:rPr lang="tr-TR" b="1" dirty="0" err="1" smtClean="0">
                <a:solidFill>
                  <a:srgbClr val="002060"/>
                </a:solidFill>
                <a:cs typeface="Arial" panose="020B0604020202020204" pitchFamily="34" charset="0"/>
              </a:rPr>
              <a:t>unbalanced</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This</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unbalance</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shows</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up</a:t>
            </a:r>
            <a:r>
              <a:rPr lang="tr-TR" dirty="0" smtClean="0">
                <a:solidFill>
                  <a:srgbClr val="002060"/>
                </a:solidFill>
                <a:cs typeface="Arial" panose="020B0604020202020204" pitchFamily="34" charset="0"/>
              </a:rPr>
              <a:t> in </a:t>
            </a:r>
            <a:r>
              <a:rPr lang="tr-TR" dirty="0" err="1" smtClean="0">
                <a:solidFill>
                  <a:srgbClr val="002060"/>
                </a:solidFill>
                <a:cs typeface="Arial" panose="020B0604020202020204" pitchFamily="34" charset="0"/>
              </a:rPr>
              <a:t>inverter</a:t>
            </a:r>
            <a:r>
              <a:rPr lang="tr-TR" dirty="0" smtClean="0">
                <a:solidFill>
                  <a:srgbClr val="002060"/>
                </a:solidFill>
                <a:cs typeface="Arial" panose="020B0604020202020204" pitchFamily="34" charset="0"/>
              </a:rPr>
              <a:t> DC </a:t>
            </a:r>
            <a:r>
              <a:rPr lang="tr-TR" dirty="0" err="1" smtClean="0">
                <a:solidFill>
                  <a:srgbClr val="002060"/>
                </a:solidFill>
                <a:cs typeface="Arial" panose="020B0604020202020204" pitchFamily="34" charset="0"/>
              </a:rPr>
              <a:t>current</a:t>
            </a:r>
            <a:r>
              <a:rPr lang="tr-TR" dirty="0" smtClean="0">
                <a:solidFill>
                  <a:srgbClr val="002060"/>
                </a:solidFill>
                <a:cs typeface="Arial" panose="020B0604020202020204" pitchFamily="34" charset="0"/>
              </a:rPr>
              <a:t> (</a:t>
            </a:r>
            <a:r>
              <a:rPr lang="tr-TR" b="1" dirty="0" err="1" smtClean="0">
                <a:solidFill>
                  <a:srgbClr val="002060"/>
                </a:solidFill>
                <a:cs typeface="Arial" panose="020B0604020202020204" pitchFamily="34" charset="0"/>
              </a:rPr>
              <a:t>Idc</a:t>
            </a:r>
            <a:r>
              <a:rPr lang="tr-TR" dirty="0" smtClean="0">
                <a:solidFill>
                  <a:srgbClr val="002060"/>
                </a:solidFill>
                <a:cs typeface="Arial" panose="020B0604020202020204" pitchFamily="34" charset="0"/>
              </a:rPr>
              <a:t>).</a:t>
            </a:r>
          </a:p>
          <a:p>
            <a:pPr marL="285750" indent="-285750">
              <a:buFont typeface="Arial" panose="020B0604020202020204" pitchFamily="34" charset="0"/>
              <a:buChar char="•"/>
            </a:pPr>
            <a:r>
              <a:rPr lang="tr-TR" dirty="0" err="1" smtClean="0">
                <a:solidFill>
                  <a:srgbClr val="002060"/>
                </a:solidFill>
                <a:cs typeface="Arial" panose="020B0604020202020204" pitchFamily="34" charset="0"/>
              </a:rPr>
              <a:t>The</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reflected</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low</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order</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harmonic</a:t>
            </a:r>
            <a:r>
              <a:rPr lang="tr-TR" dirty="0" smtClean="0">
                <a:solidFill>
                  <a:srgbClr val="002060"/>
                </a:solidFill>
                <a:cs typeface="Arial" panose="020B0604020202020204" pitchFamily="34" charset="0"/>
              </a:rPr>
              <a:t> has 100 Hz </a:t>
            </a:r>
            <a:r>
              <a:rPr lang="tr-TR" dirty="0" err="1" smtClean="0">
                <a:solidFill>
                  <a:srgbClr val="002060"/>
                </a:solidFill>
                <a:cs typeface="Arial" panose="020B0604020202020204" pitchFamily="34" charset="0"/>
              </a:rPr>
              <a:t>frequency</a:t>
            </a:r>
            <a:r>
              <a:rPr lang="tr-TR" dirty="0" smtClean="0">
                <a:solidFill>
                  <a:srgbClr val="002060"/>
                </a:solidFill>
                <a:cs typeface="Arial" panose="020B0604020202020204" pitchFamily="34" charset="0"/>
              </a:rPr>
              <a:t>.</a:t>
            </a:r>
          </a:p>
          <a:p>
            <a:pPr marL="742950" lvl="1" indent="-285750">
              <a:buFont typeface="Arial" panose="020B0604020202020204" pitchFamily="34" charset="0"/>
              <a:buChar char="•"/>
            </a:pPr>
            <a:r>
              <a:rPr lang="tr-TR" dirty="0" err="1" smtClean="0">
                <a:solidFill>
                  <a:srgbClr val="002060"/>
                </a:solidFill>
                <a:cs typeface="Arial" panose="020B0604020202020204" pitchFamily="34" charset="0"/>
              </a:rPr>
              <a:t>Remember</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the</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formula</a:t>
            </a:r>
            <a:r>
              <a:rPr lang="tr-TR" dirty="0" smtClean="0">
                <a:solidFill>
                  <a:srgbClr val="002060"/>
                </a:solidFill>
                <a:cs typeface="Arial" panose="020B0604020202020204" pitchFamily="34" charset="0"/>
              </a:rPr>
              <a:t>: </a:t>
            </a:r>
            <a:r>
              <a:rPr lang="tr-TR" b="1" dirty="0" err="1" smtClean="0">
                <a:solidFill>
                  <a:srgbClr val="002060"/>
                </a:solidFill>
                <a:cs typeface="Arial" panose="020B0604020202020204" pitchFamily="34" charset="0"/>
              </a:rPr>
              <a:t>Idc</a:t>
            </a:r>
            <a:r>
              <a:rPr lang="tr-TR" b="1" dirty="0" smtClean="0">
                <a:solidFill>
                  <a:srgbClr val="002060"/>
                </a:solidFill>
                <a:cs typeface="Arial" panose="020B0604020202020204" pitchFamily="34" charset="0"/>
              </a:rPr>
              <a:t> </a:t>
            </a:r>
            <a:r>
              <a:rPr lang="tr-TR" b="1" dirty="0">
                <a:solidFill>
                  <a:srgbClr val="002060"/>
                </a:solidFill>
                <a:cs typeface="Arial" panose="020B0604020202020204" pitchFamily="34" charset="0"/>
              </a:rPr>
              <a:t>= </a:t>
            </a:r>
            <a:r>
              <a:rPr lang="tr-TR" b="1" dirty="0" err="1">
                <a:solidFill>
                  <a:srgbClr val="002060"/>
                </a:solidFill>
                <a:cs typeface="Arial" panose="020B0604020202020204" pitchFamily="34" charset="0"/>
              </a:rPr>
              <a:t>SAIsa</a:t>
            </a:r>
            <a:r>
              <a:rPr lang="tr-TR" b="1" dirty="0">
                <a:solidFill>
                  <a:srgbClr val="002060"/>
                </a:solidFill>
                <a:cs typeface="Arial" panose="020B0604020202020204" pitchFamily="34" charset="0"/>
              </a:rPr>
              <a:t> + </a:t>
            </a:r>
            <a:r>
              <a:rPr lang="tr-TR" b="1" dirty="0" err="1">
                <a:solidFill>
                  <a:srgbClr val="002060"/>
                </a:solidFill>
                <a:cs typeface="Arial" panose="020B0604020202020204" pitchFamily="34" charset="0"/>
              </a:rPr>
              <a:t>SBIsb</a:t>
            </a:r>
            <a:r>
              <a:rPr lang="tr-TR" b="1" dirty="0">
                <a:solidFill>
                  <a:srgbClr val="002060"/>
                </a:solidFill>
                <a:cs typeface="Arial" panose="020B0604020202020204" pitchFamily="34" charset="0"/>
              </a:rPr>
              <a:t> + </a:t>
            </a:r>
            <a:r>
              <a:rPr lang="tr-TR" b="1" dirty="0" err="1" smtClean="0">
                <a:solidFill>
                  <a:srgbClr val="002060"/>
                </a:solidFill>
                <a:cs typeface="Arial" panose="020B0604020202020204" pitchFamily="34" charset="0"/>
              </a:rPr>
              <a:t>SCIsc</a:t>
            </a:r>
            <a:endParaRPr lang="tr-TR" b="1" dirty="0" smtClean="0">
              <a:solidFill>
                <a:srgbClr val="002060"/>
              </a:solidFill>
              <a:cs typeface="Arial" panose="020B0604020202020204" pitchFamily="34" charset="0"/>
            </a:endParaRPr>
          </a:p>
          <a:p>
            <a:pPr marL="742950" lvl="1" indent="-285750">
              <a:buFont typeface="Arial" panose="020B0604020202020204" pitchFamily="34" charset="0"/>
              <a:buChar char="•"/>
            </a:pPr>
            <a:r>
              <a:rPr lang="tr-TR" dirty="0" err="1" smtClean="0">
                <a:solidFill>
                  <a:srgbClr val="002060"/>
                </a:solidFill>
                <a:cs typeface="Arial" panose="020B0604020202020204" pitchFamily="34" charset="0"/>
              </a:rPr>
              <a:t>Previously</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the</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terms</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with</a:t>
            </a:r>
            <a:r>
              <a:rPr lang="tr-TR" dirty="0" smtClean="0">
                <a:solidFill>
                  <a:srgbClr val="002060"/>
                </a:solidFill>
                <a:cs typeface="Arial" panose="020B0604020202020204" pitchFamily="34" charset="0"/>
              </a:rPr>
              <a:t> </a:t>
            </a:r>
            <a:r>
              <a:rPr lang="tr-TR" b="1" dirty="0" smtClean="0">
                <a:solidFill>
                  <a:srgbClr val="002060"/>
                </a:solidFill>
                <a:cs typeface="Arial" panose="020B0604020202020204" pitchFamily="34" charset="0"/>
              </a:rPr>
              <a:t>50Hz x 50Hz </a:t>
            </a:r>
            <a:r>
              <a:rPr lang="tr-TR" dirty="0" err="1" smtClean="0">
                <a:solidFill>
                  <a:srgbClr val="002060"/>
                </a:solidFill>
                <a:cs typeface="Arial" panose="020B0604020202020204" pitchFamily="34" charset="0"/>
              </a:rPr>
              <a:t>were</a:t>
            </a:r>
            <a:r>
              <a:rPr lang="tr-TR" dirty="0" smtClean="0">
                <a:solidFill>
                  <a:srgbClr val="002060"/>
                </a:solidFill>
                <a:cs typeface="Arial" panose="020B0604020202020204" pitchFamily="34" charset="0"/>
              </a:rPr>
              <a:t> </a:t>
            </a:r>
            <a:r>
              <a:rPr lang="tr-TR" b="1" dirty="0" err="1" smtClean="0">
                <a:solidFill>
                  <a:srgbClr val="002060"/>
                </a:solidFill>
                <a:cs typeface="Arial" panose="020B0604020202020204" pitchFamily="34" charset="0"/>
              </a:rPr>
              <a:t>cancelled</a:t>
            </a:r>
            <a:r>
              <a:rPr lang="tr-TR" dirty="0" smtClean="0">
                <a:solidFill>
                  <a:srgbClr val="002060"/>
                </a:solidFill>
                <a:cs typeface="Arial" panose="020B0604020202020204" pitchFamily="34" charset="0"/>
              </a:rPr>
              <a:t> since </a:t>
            </a:r>
            <a:r>
              <a:rPr lang="tr-TR" dirty="0" err="1" smtClean="0">
                <a:solidFill>
                  <a:srgbClr val="002060"/>
                </a:solidFill>
                <a:cs typeface="Arial" panose="020B0604020202020204" pitchFamily="34" charset="0"/>
              </a:rPr>
              <a:t>the</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terms</a:t>
            </a:r>
            <a:r>
              <a:rPr lang="tr-TR" dirty="0" smtClean="0">
                <a:solidFill>
                  <a:srgbClr val="002060"/>
                </a:solidFill>
                <a:cs typeface="Arial" panose="020B0604020202020204" pitchFamily="34" charset="0"/>
              </a:rPr>
              <a:t> had </a:t>
            </a:r>
            <a:r>
              <a:rPr lang="tr-TR" dirty="0" err="1" smtClean="0">
                <a:solidFill>
                  <a:srgbClr val="002060"/>
                </a:solidFill>
                <a:cs typeface="Arial" panose="020B0604020202020204" pitchFamily="34" charset="0"/>
              </a:rPr>
              <a:t>balanced</a:t>
            </a:r>
            <a:r>
              <a:rPr lang="tr-TR" dirty="0" smtClean="0">
                <a:solidFill>
                  <a:srgbClr val="002060"/>
                </a:solidFill>
                <a:cs typeface="Arial" panose="020B0604020202020204" pitchFamily="34" charset="0"/>
              </a:rPr>
              <a:t> 3-phase form. </a:t>
            </a:r>
            <a:r>
              <a:rPr lang="tr-TR" dirty="0" err="1" smtClean="0">
                <a:solidFill>
                  <a:srgbClr val="002060"/>
                </a:solidFill>
                <a:cs typeface="Arial" panose="020B0604020202020204" pitchFamily="34" charset="0"/>
              </a:rPr>
              <a:t>Now</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they</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are</a:t>
            </a:r>
            <a:r>
              <a:rPr lang="tr-TR" dirty="0" smtClean="0">
                <a:solidFill>
                  <a:srgbClr val="002060"/>
                </a:solidFill>
                <a:cs typeface="Arial" panose="020B0604020202020204" pitchFamily="34" charset="0"/>
              </a:rPr>
              <a:t> </a:t>
            </a:r>
            <a:r>
              <a:rPr lang="tr-TR" b="1" dirty="0" err="1" smtClean="0">
                <a:solidFill>
                  <a:srgbClr val="002060"/>
                </a:solidFill>
                <a:cs typeface="Arial" panose="020B0604020202020204" pitchFamily="34" charset="0"/>
              </a:rPr>
              <a:t>unbalanced</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and</a:t>
            </a:r>
            <a:r>
              <a:rPr lang="tr-TR" dirty="0" smtClean="0">
                <a:solidFill>
                  <a:srgbClr val="002060"/>
                </a:solidFill>
                <a:cs typeface="Arial" panose="020B0604020202020204" pitchFamily="34" charset="0"/>
              </a:rPr>
              <a:t> </a:t>
            </a:r>
            <a:r>
              <a:rPr lang="tr-TR" b="1" dirty="0" smtClean="0">
                <a:solidFill>
                  <a:srgbClr val="002060"/>
                </a:solidFill>
                <a:cs typeface="Arial" panose="020B0604020202020204" pitchFamily="34" charset="0"/>
              </a:rPr>
              <a:t>100 Hz </a:t>
            </a:r>
            <a:r>
              <a:rPr lang="tr-TR" b="1" dirty="0" err="1" smtClean="0">
                <a:solidFill>
                  <a:srgbClr val="002060"/>
                </a:solidFill>
                <a:cs typeface="Arial" panose="020B0604020202020204" pitchFamily="34" charset="0"/>
              </a:rPr>
              <a:t>component</a:t>
            </a:r>
            <a:r>
              <a:rPr lang="tr-TR" b="1"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appears</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due</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to</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those</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terms</a:t>
            </a:r>
            <a:r>
              <a:rPr lang="tr-TR" dirty="0" smtClean="0">
                <a:solidFill>
                  <a:srgbClr val="002060"/>
                </a:solidFill>
                <a:cs typeface="Arial" panose="020B0604020202020204" pitchFamily="34" charset="0"/>
              </a:rPr>
              <a:t>.</a:t>
            </a:r>
            <a:endParaRPr lang="tr-TR" dirty="0">
              <a:solidFill>
                <a:srgbClr val="002060"/>
              </a:solidFill>
              <a:cs typeface="Arial" panose="020B0604020202020204" pitchFamily="34" charset="0"/>
            </a:endParaRPr>
          </a:p>
        </p:txBody>
      </p:sp>
      <p:pic>
        <p:nvPicPr>
          <p:cNvPr id="16" name="Picture 15"/>
          <p:cNvPicPr>
            <a:picLocks noChangeAspect="1"/>
          </p:cNvPicPr>
          <p:nvPr/>
        </p:nvPicPr>
        <p:blipFill rotWithShape="1">
          <a:blip r:embed="rId5">
            <a:extLst>
              <a:ext uri="{28A0092B-C50C-407E-A947-70E740481C1C}">
                <a14:useLocalDpi xmlns:a14="http://schemas.microsoft.com/office/drawing/2010/main" val="0"/>
              </a:ext>
            </a:extLst>
          </a:blip>
          <a:srcRect b="79039"/>
          <a:stretch/>
        </p:blipFill>
        <p:spPr>
          <a:xfrm>
            <a:off x="2928350" y="6322871"/>
            <a:ext cx="3038475" cy="457201"/>
          </a:xfrm>
          <a:prstGeom prst="rect">
            <a:avLst/>
          </a:prstGeom>
        </p:spPr>
      </p:pic>
    </p:spTree>
    <p:extLst>
      <p:ext uri="{BB962C8B-B14F-4D97-AF65-F5344CB8AC3E}">
        <p14:creationId xmlns:p14="http://schemas.microsoft.com/office/powerpoint/2010/main" val="281235540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478970" y="150669"/>
            <a:ext cx="8207829" cy="523220"/>
          </a:xfrm>
          <a:prstGeom prst="rect">
            <a:avLst/>
          </a:prstGeom>
        </p:spPr>
        <p:txBody>
          <a:bodyPr wrap="square">
            <a:spAutoFit/>
          </a:bodyPr>
          <a:lstStyle/>
          <a:p>
            <a:pPr algn="ctr"/>
            <a:r>
              <a:rPr lang="tr-TR" sz="2800" b="1" dirty="0" err="1" smtClean="0">
                <a:solidFill>
                  <a:schemeClr val="accent1">
                    <a:lumMod val="50000"/>
                  </a:schemeClr>
                </a:solidFill>
                <a:cs typeface="Arial" panose="020B0604020202020204" pitchFamily="34" charset="0"/>
              </a:rPr>
              <a:t>Unbalance</a:t>
            </a:r>
            <a:r>
              <a:rPr lang="tr-TR" sz="2800" b="1" dirty="0" smtClean="0">
                <a:solidFill>
                  <a:schemeClr val="accent1">
                    <a:lumMod val="50000"/>
                  </a:schemeClr>
                </a:solidFill>
                <a:cs typeface="Arial" panose="020B0604020202020204" pitchFamily="34" charset="0"/>
              </a:rPr>
              <a:t> on </a:t>
            </a:r>
            <a:r>
              <a:rPr lang="tr-TR" sz="2800" b="1" dirty="0" err="1" smtClean="0">
                <a:solidFill>
                  <a:schemeClr val="accent1">
                    <a:lumMod val="50000"/>
                  </a:schemeClr>
                </a:solidFill>
                <a:cs typeface="Arial" panose="020B0604020202020204" pitchFamily="34" charset="0"/>
              </a:rPr>
              <a:t>Load</a:t>
            </a:r>
            <a:endParaRPr lang="en-US" sz="2800" dirty="0">
              <a:solidFill>
                <a:schemeClr val="accent1">
                  <a:lumMod val="50000"/>
                </a:schemeClr>
              </a:solidFill>
              <a:cs typeface="Arial" panose="020B0604020202020204" pitchFamily="34" charset="0"/>
            </a:endParaRPr>
          </a:p>
        </p:txBody>
      </p:sp>
      <p:sp>
        <p:nvSpPr>
          <p:cNvPr id="4" name="Rectangle 3"/>
          <p:cNvSpPr/>
          <p:nvPr/>
        </p:nvSpPr>
        <p:spPr>
          <a:xfrm>
            <a:off x="193846" y="706938"/>
            <a:ext cx="8950154" cy="1200329"/>
          </a:xfrm>
          <a:prstGeom prst="rect">
            <a:avLst/>
          </a:prstGeom>
        </p:spPr>
        <p:txBody>
          <a:bodyPr wrap="square">
            <a:spAutoFit/>
          </a:bodyPr>
          <a:lstStyle/>
          <a:p>
            <a:pPr marL="285750" indent="-285750">
              <a:buFont typeface="Arial" panose="020B0604020202020204" pitchFamily="34" charset="0"/>
              <a:buChar char="•"/>
            </a:pPr>
            <a:r>
              <a:rPr lang="tr-TR" dirty="0" err="1" smtClean="0">
                <a:solidFill>
                  <a:srgbClr val="002060"/>
                </a:solidFill>
                <a:cs typeface="Arial" panose="020B0604020202020204" pitchFamily="34" charset="0"/>
              </a:rPr>
              <a:t>The</a:t>
            </a:r>
            <a:r>
              <a:rPr lang="tr-TR" dirty="0" smtClean="0">
                <a:solidFill>
                  <a:srgbClr val="002060"/>
                </a:solidFill>
                <a:cs typeface="Arial" panose="020B0604020202020204" pitchFamily="34" charset="0"/>
              </a:rPr>
              <a:t> </a:t>
            </a:r>
            <a:r>
              <a:rPr lang="tr-TR" b="1" dirty="0" smtClean="0">
                <a:solidFill>
                  <a:srgbClr val="002060"/>
                </a:solidFill>
                <a:cs typeface="Arial" panose="020B0604020202020204" pitchFamily="34" charset="0"/>
              </a:rPr>
              <a:t>100 Hz </a:t>
            </a:r>
            <a:r>
              <a:rPr lang="tr-TR" dirty="0" smtClean="0">
                <a:solidFill>
                  <a:srgbClr val="002060"/>
                </a:solidFill>
                <a:cs typeface="Arial" panose="020B0604020202020204" pitchFamily="34" charset="0"/>
              </a:rPr>
              <a:t>in </a:t>
            </a:r>
            <a:r>
              <a:rPr lang="tr-TR" b="1" dirty="0" err="1" smtClean="0">
                <a:solidFill>
                  <a:srgbClr val="002060"/>
                </a:solidFill>
                <a:cs typeface="Arial" panose="020B0604020202020204" pitchFamily="34" charset="0"/>
              </a:rPr>
              <a:t>Idc</a:t>
            </a:r>
            <a:r>
              <a:rPr lang="tr-TR" dirty="0" smtClean="0">
                <a:solidFill>
                  <a:srgbClr val="002060"/>
                </a:solidFill>
                <a:cs typeface="Arial" panose="020B0604020202020204" pitchFamily="34" charset="0"/>
              </a:rPr>
              <a:t> is </a:t>
            </a:r>
            <a:r>
              <a:rPr lang="tr-TR" b="1" dirty="0" err="1" smtClean="0">
                <a:solidFill>
                  <a:srgbClr val="002060"/>
                </a:solidFill>
                <a:cs typeface="Arial" panose="020B0604020202020204" pitchFamily="34" charset="0"/>
              </a:rPr>
              <a:t>constant</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for</a:t>
            </a:r>
            <a:r>
              <a:rPr lang="tr-TR" dirty="0" smtClean="0">
                <a:solidFill>
                  <a:srgbClr val="002060"/>
                </a:solidFill>
                <a:cs typeface="Arial" panose="020B0604020202020204" pitchFamily="34" charset="0"/>
              </a:rPr>
              <a:t> a </a:t>
            </a:r>
            <a:r>
              <a:rPr lang="tr-TR" dirty="0" err="1" smtClean="0">
                <a:solidFill>
                  <a:srgbClr val="002060"/>
                </a:solidFill>
                <a:cs typeface="Arial" panose="020B0604020202020204" pitchFamily="34" charset="0"/>
              </a:rPr>
              <a:t>given</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load</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condition</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Some</a:t>
            </a:r>
            <a:r>
              <a:rPr lang="tr-TR" dirty="0" smtClean="0">
                <a:solidFill>
                  <a:srgbClr val="002060"/>
                </a:solidFill>
                <a:cs typeface="Arial" panose="020B0604020202020204" pitchFamily="34" charset="0"/>
              </a:rPr>
              <a:t> of it </a:t>
            </a:r>
            <a:r>
              <a:rPr lang="tr-TR" b="1" dirty="0" err="1" smtClean="0">
                <a:solidFill>
                  <a:srgbClr val="002060"/>
                </a:solidFill>
                <a:cs typeface="Arial" panose="020B0604020202020204" pitchFamily="34" charset="0"/>
              </a:rPr>
              <a:t>travels</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through</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the</a:t>
            </a:r>
            <a:r>
              <a:rPr lang="tr-TR" dirty="0" smtClean="0">
                <a:solidFill>
                  <a:srgbClr val="002060"/>
                </a:solidFill>
                <a:cs typeface="Arial" panose="020B0604020202020204" pitchFamily="34" charset="0"/>
              </a:rPr>
              <a:t> </a:t>
            </a:r>
            <a:r>
              <a:rPr lang="tr-TR" b="1" dirty="0" err="1" smtClean="0">
                <a:solidFill>
                  <a:srgbClr val="002060"/>
                </a:solidFill>
                <a:cs typeface="Arial" panose="020B0604020202020204" pitchFamily="34" charset="0"/>
              </a:rPr>
              <a:t>capacitor</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and</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some</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travels</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through</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the</a:t>
            </a:r>
            <a:r>
              <a:rPr lang="tr-TR" dirty="0" smtClean="0">
                <a:solidFill>
                  <a:srgbClr val="002060"/>
                </a:solidFill>
                <a:cs typeface="Arial" panose="020B0604020202020204" pitchFamily="34" charset="0"/>
              </a:rPr>
              <a:t> </a:t>
            </a:r>
            <a:r>
              <a:rPr lang="tr-TR" b="1" dirty="0" err="1" smtClean="0">
                <a:solidFill>
                  <a:srgbClr val="002060"/>
                </a:solidFill>
                <a:cs typeface="Arial" panose="020B0604020202020204" pitchFamily="34" charset="0"/>
              </a:rPr>
              <a:t>input</a:t>
            </a:r>
            <a:r>
              <a:rPr lang="tr-TR" dirty="0" smtClean="0">
                <a:solidFill>
                  <a:srgbClr val="002060"/>
                </a:solidFill>
                <a:cs typeface="Arial" panose="020B0604020202020204" pitchFamily="34" charset="0"/>
              </a:rPr>
              <a:t>.</a:t>
            </a:r>
          </a:p>
          <a:p>
            <a:pPr marL="285750" indent="-285750">
              <a:buFont typeface="Arial" panose="020B0604020202020204" pitchFamily="34" charset="0"/>
              <a:buChar char="•"/>
            </a:pPr>
            <a:r>
              <a:rPr lang="tr-TR" dirty="0" err="1" smtClean="0">
                <a:solidFill>
                  <a:srgbClr val="002060"/>
                </a:solidFill>
                <a:cs typeface="Arial" panose="020B0604020202020204" pitchFamily="34" charset="0"/>
              </a:rPr>
              <a:t>The</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capacitor</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ripple</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current</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causes</a:t>
            </a:r>
            <a:r>
              <a:rPr lang="tr-TR" dirty="0" smtClean="0">
                <a:solidFill>
                  <a:srgbClr val="002060"/>
                </a:solidFill>
                <a:cs typeface="Arial" panose="020B0604020202020204" pitchFamily="34" charset="0"/>
              </a:rPr>
              <a:t> </a:t>
            </a:r>
            <a:r>
              <a:rPr lang="tr-TR" b="1" dirty="0" smtClean="0">
                <a:solidFill>
                  <a:srgbClr val="002060"/>
                </a:solidFill>
                <a:cs typeface="Arial" panose="020B0604020202020204" pitchFamily="34" charset="0"/>
              </a:rPr>
              <a:t>100 Hz </a:t>
            </a:r>
            <a:r>
              <a:rPr lang="tr-TR" b="1" dirty="0" err="1" smtClean="0">
                <a:solidFill>
                  <a:srgbClr val="002060"/>
                </a:solidFill>
                <a:cs typeface="Arial" panose="020B0604020202020204" pitchFamily="34" charset="0"/>
              </a:rPr>
              <a:t>ripple</a:t>
            </a:r>
            <a:r>
              <a:rPr lang="tr-TR" b="1" dirty="0" smtClean="0">
                <a:solidFill>
                  <a:srgbClr val="002060"/>
                </a:solidFill>
                <a:cs typeface="Arial" panose="020B0604020202020204" pitchFamily="34" charset="0"/>
              </a:rPr>
              <a:t> on DC </a:t>
            </a:r>
            <a:r>
              <a:rPr lang="tr-TR" b="1" dirty="0" err="1" smtClean="0">
                <a:solidFill>
                  <a:srgbClr val="002060"/>
                </a:solidFill>
                <a:cs typeface="Arial" panose="020B0604020202020204" pitchFamily="34" charset="0"/>
              </a:rPr>
              <a:t>bus</a:t>
            </a:r>
            <a:r>
              <a:rPr lang="tr-TR" b="1" dirty="0" smtClean="0">
                <a:solidFill>
                  <a:srgbClr val="002060"/>
                </a:solidFill>
                <a:cs typeface="Arial" panose="020B0604020202020204" pitchFamily="34" charset="0"/>
              </a:rPr>
              <a:t> </a:t>
            </a:r>
            <a:r>
              <a:rPr lang="tr-TR" b="1" dirty="0" err="1" smtClean="0">
                <a:solidFill>
                  <a:srgbClr val="002060"/>
                </a:solidFill>
                <a:cs typeface="Arial" panose="020B0604020202020204" pitchFamily="34" charset="0"/>
              </a:rPr>
              <a:t>voltage</a:t>
            </a:r>
            <a:r>
              <a:rPr lang="tr-TR" b="1" dirty="0" smtClean="0">
                <a:solidFill>
                  <a:srgbClr val="002060"/>
                </a:solidFill>
                <a:cs typeface="Arial" panose="020B0604020202020204" pitchFamily="34" charset="0"/>
              </a:rPr>
              <a:t> (Vdc). </a:t>
            </a:r>
            <a:r>
              <a:rPr lang="tr-TR" dirty="0" err="1" smtClean="0">
                <a:solidFill>
                  <a:srgbClr val="002060"/>
                </a:solidFill>
                <a:cs typeface="Arial" panose="020B0604020202020204" pitchFamily="34" charset="0"/>
              </a:rPr>
              <a:t>It</a:t>
            </a:r>
            <a:r>
              <a:rPr lang="tr-TR" dirty="0" smtClean="0">
                <a:solidFill>
                  <a:srgbClr val="002060"/>
                </a:solidFill>
                <a:cs typeface="Arial" panose="020B0604020202020204" pitchFamily="34" charset="0"/>
              </a:rPr>
              <a:t> is </a:t>
            </a:r>
            <a:r>
              <a:rPr lang="tr-TR" dirty="0" err="1" smtClean="0">
                <a:solidFill>
                  <a:srgbClr val="002060"/>
                </a:solidFill>
                <a:cs typeface="Arial" panose="020B0604020202020204" pitchFamily="34" charset="0"/>
              </a:rPr>
              <a:t>large</a:t>
            </a:r>
            <a:r>
              <a:rPr lang="tr-TR" dirty="0" smtClean="0">
                <a:solidFill>
                  <a:srgbClr val="002060"/>
                </a:solidFill>
                <a:cs typeface="Arial" panose="020B0604020202020204" pitchFamily="34" charset="0"/>
              </a:rPr>
              <a:t> since </a:t>
            </a:r>
            <a:r>
              <a:rPr lang="tr-TR" dirty="0" err="1" smtClean="0">
                <a:solidFill>
                  <a:srgbClr val="002060"/>
                </a:solidFill>
                <a:cs typeface="Arial" panose="020B0604020202020204" pitchFamily="34" charset="0"/>
              </a:rPr>
              <a:t>capacitors</a:t>
            </a:r>
            <a:r>
              <a:rPr lang="tr-TR" dirty="0" smtClean="0">
                <a:solidFill>
                  <a:srgbClr val="002060"/>
                </a:solidFill>
                <a:cs typeface="Arial" panose="020B0604020202020204" pitchFamily="34" charset="0"/>
              </a:rPr>
              <a:t> </a:t>
            </a:r>
            <a:r>
              <a:rPr lang="tr-TR" b="1" dirty="0" err="1" smtClean="0">
                <a:solidFill>
                  <a:srgbClr val="002060"/>
                </a:solidFill>
                <a:cs typeface="Arial" panose="020B0604020202020204" pitchFamily="34" charset="0"/>
              </a:rPr>
              <a:t>impedance</a:t>
            </a:r>
            <a:r>
              <a:rPr lang="tr-TR" dirty="0" smtClean="0">
                <a:solidFill>
                  <a:srgbClr val="002060"/>
                </a:solidFill>
                <a:cs typeface="Arial" panose="020B0604020202020204" pitchFamily="34" charset="0"/>
              </a:rPr>
              <a:t> at 100 Hz is </a:t>
            </a:r>
            <a:r>
              <a:rPr lang="tr-TR" b="1" dirty="0" err="1" smtClean="0">
                <a:solidFill>
                  <a:srgbClr val="002060"/>
                </a:solidFill>
                <a:cs typeface="Arial" panose="020B0604020202020204" pitchFamily="34" charset="0"/>
              </a:rPr>
              <a:t>much</a:t>
            </a:r>
            <a:r>
              <a:rPr lang="tr-TR" b="1" dirty="0" smtClean="0">
                <a:solidFill>
                  <a:srgbClr val="002060"/>
                </a:solidFill>
                <a:cs typeface="Arial" panose="020B0604020202020204" pitchFamily="34" charset="0"/>
              </a:rPr>
              <a:t> </a:t>
            </a:r>
            <a:r>
              <a:rPr lang="tr-TR" b="1" dirty="0" err="1" smtClean="0">
                <a:solidFill>
                  <a:srgbClr val="002060"/>
                </a:solidFill>
                <a:cs typeface="Arial" panose="020B0604020202020204" pitchFamily="34" charset="0"/>
              </a:rPr>
              <a:t>higher</a:t>
            </a:r>
            <a:r>
              <a:rPr lang="tr-TR" b="1"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compared</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to</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high</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frequency</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harmonics</a:t>
            </a:r>
            <a:r>
              <a:rPr lang="tr-TR" dirty="0" smtClean="0">
                <a:solidFill>
                  <a:srgbClr val="002060"/>
                </a:solidFill>
                <a:cs typeface="Arial" panose="020B0604020202020204" pitchFamily="34" charset="0"/>
              </a:rPr>
              <a:t>.</a:t>
            </a:r>
          </a:p>
        </p:txBody>
      </p:sp>
      <p:pic>
        <p:nvPicPr>
          <p:cNvPr id="3" name="Picture 2"/>
          <p:cNvPicPr>
            <a:picLocks noChangeAspect="1"/>
          </p:cNvPicPr>
          <p:nvPr/>
        </p:nvPicPr>
        <p:blipFill>
          <a:blip r:embed="rId3"/>
          <a:stretch>
            <a:fillRect/>
          </a:stretch>
        </p:blipFill>
        <p:spPr>
          <a:xfrm>
            <a:off x="404744" y="3938085"/>
            <a:ext cx="4277381" cy="2809875"/>
          </a:xfrm>
          <a:prstGeom prst="rect">
            <a:avLst/>
          </a:prstGeom>
        </p:spPr>
      </p:pic>
      <p:pic>
        <p:nvPicPr>
          <p:cNvPr id="5" name="Picture 4"/>
          <p:cNvPicPr>
            <a:picLocks noChangeAspect="1"/>
          </p:cNvPicPr>
          <p:nvPr/>
        </p:nvPicPr>
        <p:blipFill>
          <a:blip r:embed="rId4"/>
          <a:stretch>
            <a:fillRect/>
          </a:stretch>
        </p:blipFill>
        <p:spPr>
          <a:xfrm>
            <a:off x="4857570" y="3938085"/>
            <a:ext cx="4286430" cy="2910261"/>
          </a:xfrm>
          <a:prstGeom prst="rect">
            <a:avLst/>
          </a:prstGeom>
        </p:spPr>
      </p:pic>
      <p:sp>
        <p:nvSpPr>
          <p:cNvPr id="12" name="Rectangle 11"/>
          <p:cNvSpPr/>
          <p:nvPr/>
        </p:nvSpPr>
        <p:spPr>
          <a:xfrm>
            <a:off x="540994" y="3938085"/>
            <a:ext cx="3449624" cy="369332"/>
          </a:xfrm>
          <a:prstGeom prst="rect">
            <a:avLst/>
          </a:prstGeom>
        </p:spPr>
        <p:txBody>
          <a:bodyPr wrap="square">
            <a:spAutoFit/>
          </a:bodyPr>
          <a:lstStyle/>
          <a:p>
            <a:pPr algn="ctr"/>
            <a:r>
              <a:rPr lang="tr-TR" dirty="0" err="1" smtClean="0">
                <a:solidFill>
                  <a:srgbClr val="FF0000"/>
                </a:solidFill>
                <a:cs typeface="Arial" panose="020B0604020202020204" pitchFamily="34" charset="0"/>
              </a:rPr>
              <a:t>Iin</a:t>
            </a:r>
            <a:endParaRPr lang="tr-TR" dirty="0" smtClean="0">
              <a:solidFill>
                <a:srgbClr val="FF0000"/>
              </a:solidFill>
              <a:cs typeface="Arial" panose="020B0604020202020204" pitchFamily="34" charset="0"/>
            </a:endParaRPr>
          </a:p>
        </p:txBody>
      </p:sp>
      <p:sp>
        <p:nvSpPr>
          <p:cNvPr id="13" name="Rectangle 12"/>
          <p:cNvSpPr/>
          <p:nvPr/>
        </p:nvSpPr>
        <p:spPr>
          <a:xfrm>
            <a:off x="5002869" y="3994863"/>
            <a:ext cx="3449624" cy="369332"/>
          </a:xfrm>
          <a:prstGeom prst="rect">
            <a:avLst/>
          </a:prstGeom>
        </p:spPr>
        <p:txBody>
          <a:bodyPr wrap="square">
            <a:spAutoFit/>
          </a:bodyPr>
          <a:lstStyle/>
          <a:p>
            <a:pPr algn="ctr"/>
            <a:r>
              <a:rPr lang="tr-TR" dirty="0" smtClean="0">
                <a:solidFill>
                  <a:srgbClr val="FF0000"/>
                </a:solidFill>
                <a:cs typeface="Arial" panose="020B0604020202020204" pitchFamily="34" charset="0"/>
              </a:rPr>
              <a:t>Vdc</a:t>
            </a:r>
          </a:p>
        </p:txBody>
      </p:sp>
      <p:pic>
        <p:nvPicPr>
          <p:cNvPr id="7" name="Picture 6"/>
          <p:cNvPicPr>
            <a:picLocks noChangeAspect="1"/>
          </p:cNvPicPr>
          <p:nvPr/>
        </p:nvPicPr>
        <p:blipFill>
          <a:blip r:embed="rId5"/>
          <a:stretch>
            <a:fillRect/>
          </a:stretch>
        </p:blipFill>
        <p:spPr>
          <a:xfrm>
            <a:off x="159471" y="1990126"/>
            <a:ext cx="4322994" cy="1806265"/>
          </a:xfrm>
          <a:prstGeom prst="rect">
            <a:avLst/>
          </a:prstGeom>
        </p:spPr>
      </p:pic>
      <p:sp>
        <p:nvSpPr>
          <p:cNvPr id="15" name="Rectangle 14"/>
          <p:cNvSpPr/>
          <p:nvPr/>
        </p:nvSpPr>
        <p:spPr>
          <a:xfrm>
            <a:off x="2844228" y="2064042"/>
            <a:ext cx="417651" cy="307777"/>
          </a:xfrm>
          <a:prstGeom prst="rect">
            <a:avLst/>
          </a:prstGeom>
        </p:spPr>
        <p:txBody>
          <a:bodyPr wrap="square">
            <a:spAutoFit/>
          </a:bodyPr>
          <a:lstStyle/>
          <a:p>
            <a:r>
              <a:rPr lang="tr-TR" sz="1400" dirty="0" err="1" smtClean="0">
                <a:solidFill>
                  <a:srgbClr val="FF0000"/>
                </a:solidFill>
                <a:cs typeface="Arial" panose="020B0604020202020204" pitchFamily="34" charset="0"/>
              </a:rPr>
              <a:t>Idc</a:t>
            </a:r>
            <a:endParaRPr lang="tr-TR" sz="1400" dirty="0" smtClean="0">
              <a:solidFill>
                <a:srgbClr val="FF0000"/>
              </a:solidFill>
              <a:cs typeface="Arial" panose="020B0604020202020204" pitchFamily="34" charset="0"/>
            </a:endParaRPr>
          </a:p>
        </p:txBody>
      </p:sp>
      <p:cxnSp>
        <p:nvCxnSpPr>
          <p:cNvPr id="16" name="Straight Arrow Connector 15"/>
          <p:cNvCxnSpPr/>
          <p:nvPr/>
        </p:nvCxnSpPr>
        <p:spPr>
          <a:xfrm>
            <a:off x="3020488" y="2421331"/>
            <a:ext cx="163104"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862130" y="2788799"/>
            <a:ext cx="529365" cy="307777"/>
          </a:xfrm>
          <a:prstGeom prst="rect">
            <a:avLst/>
          </a:prstGeom>
        </p:spPr>
        <p:txBody>
          <a:bodyPr wrap="square">
            <a:spAutoFit/>
          </a:bodyPr>
          <a:lstStyle/>
          <a:p>
            <a:r>
              <a:rPr lang="tr-TR" sz="1400" dirty="0" smtClean="0">
                <a:solidFill>
                  <a:srgbClr val="FF0000"/>
                </a:solidFill>
                <a:cs typeface="Arial" panose="020B0604020202020204" pitchFamily="34" charset="0"/>
              </a:rPr>
              <a:t>Vdc</a:t>
            </a:r>
          </a:p>
        </p:txBody>
      </p:sp>
      <p:cxnSp>
        <p:nvCxnSpPr>
          <p:cNvPr id="18" name="Straight Arrow Connector 17"/>
          <p:cNvCxnSpPr/>
          <p:nvPr/>
        </p:nvCxnSpPr>
        <p:spPr>
          <a:xfrm flipV="1">
            <a:off x="3231265" y="2658852"/>
            <a:ext cx="0" cy="567673"/>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2474846" y="2409705"/>
            <a:ext cx="163104"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2347572" y="2064042"/>
            <a:ext cx="417651" cy="307777"/>
          </a:xfrm>
          <a:prstGeom prst="rect">
            <a:avLst/>
          </a:prstGeom>
        </p:spPr>
        <p:txBody>
          <a:bodyPr wrap="square">
            <a:spAutoFit/>
          </a:bodyPr>
          <a:lstStyle/>
          <a:p>
            <a:r>
              <a:rPr lang="tr-TR" sz="1400" dirty="0" err="1" smtClean="0">
                <a:solidFill>
                  <a:srgbClr val="FF0000"/>
                </a:solidFill>
                <a:cs typeface="Arial" panose="020B0604020202020204" pitchFamily="34" charset="0"/>
              </a:rPr>
              <a:t>Iin</a:t>
            </a:r>
            <a:endParaRPr lang="tr-TR" sz="1400" dirty="0" smtClean="0">
              <a:solidFill>
                <a:srgbClr val="FF0000"/>
              </a:solidFill>
              <a:cs typeface="Arial" panose="020B0604020202020204" pitchFamily="34" charset="0"/>
            </a:endParaRPr>
          </a:p>
        </p:txBody>
      </p:sp>
      <p:sp>
        <p:nvSpPr>
          <p:cNvPr id="21" name="Rectangle 20"/>
          <p:cNvSpPr/>
          <p:nvPr/>
        </p:nvSpPr>
        <p:spPr>
          <a:xfrm>
            <a:off x="1280848" y="2972148"/>
            <a:ext cx="529365" cy="307777"/>
          </a:xfrm>
          <a:prstGeom prst="rect">
            <a:avLst/>
          </a:prstGeom>
        </p:spPr>
        <p:txBody>
          <a:bodyPr wrap="square">
            <a:spAutoFit/>
          </a:bodyPr>
          <a:lstStyle/>
          <a:p>
            <a:r>
              <a:rPr lang="tr-TR" sz="1400" dirty="0" err="1" smtClean="0">
                <a:solidFill>
                  <a:srgbClr val="FF0000"/>
                </a:solidFill>
                <a:cs typeface="Arial" panose="020B0604020202020204" pitchFamily="34" charset="0"/>
              </a:rPr>
              <a:t>Vin</a:t>
            </a:r>
            <a:endParaRPr lang="tr-TR" sz="1400" dirty="0" smtClean="0">
              <a:solidFill>
                <a:srgbClr val="FF0000"/>
              </a:solidFill>
              <a:cs typeface="Arial" panose="020B0604020202020204" pitchFamily="34" charset="0"/>
            </a:endParaRPr>
          </a:p>
        </p:txBody>
      </p:sp>
      <p:cxnSp>
        <p:nvCxnSpPr>
          <p:cNvPr id="22" name="Straight Arrow Connector 21"/>
          <p:cNvCxnSpPr/>
          <p:nvPr/>
        </p:nvCxnSpPr>
        <p:spPr>
          <a:xfrm flipV="1">
            <a:off x="1350607" y="2712252"/>
            <a:ext cx="0" cy="567673"/>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2745706" y="2421331"/>
            <a:ext cx="0" cy="237858"/>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2702756" y="2430114"/>
            <a:ext cx="688739" cy="307777"/>
          </a:xfrm>
          <a:prstGeom prst="rect">
            <a:avLst/>
          </a:prstGeom>
        </p:spPr>
        <p:txBody>
          <a:bodyPr wrap="square">
            <a:spAutoFit/>
          </a:bodyPr>
          <a:lstStyle/>
          <a:p>
            <a:r>
              <a:rPr lang="tr-TR" sz="1400" dirty="0" err="1" smtClean="0">
                <a:solidFill>
                  <a:srgbClr val="FF0000"/>
                </a:solidFill>
                <a:cs typeface="Arial" panose="020B0604020202020204" pitchFamily="34" charset="0"/>
              </a:rPr>
              <a:t>Icap</a:t>
            </a:r>
            <a:endParaRPr lang="tr-TR" sz="1400" dirty="0" smtClean="0">
              <a:solidFill>
                <a:srgbClr val="FF0000"/>
              </a:solidFill>
              <a:cs typeface="Arial" panose="020B0604020202020204" pitchFamily="34" charset="0"/>
            </a:endParaRPr>
          </a:p>
        </p:txBody>
      </p:sp>
      <p:sp>
        <p:nvSpPr>
          <p:cNvPr id="26" name="Rectangle 25"/>
          <p:cNvSpPr/>
          <p:nvPr/>
        </p:nvSpPr>
        <p:spPr>
          <a:xfrm>
            <a:off x="4604644" y="1964044"/>
            <a:ext cx="4539356" cy="1477328"/>
          </a:xfrm>
          <a:prstGeom prst="rect">
            <a:avLst/>
          </a:prstGeom>
        </p:spPr>
        <p:txBody>
          <a:bodyPr wrap="square">
            <a:spAutoFit/>
          </a:bodyPr>
          <a:lstStyle/>
          <a:p>
            <a:pPr marL="285750" indent="-285750">
              <a:buFont typeface="Arial" panose="020B0604020202020204" pitchFamily="34" charset="0"/>
              <a:buChar char="•"/>
            </a:pPr>
            <a:r>
              <a:rPr lang="tr-TR" dirty="0" err="1" smtClean="0">
                <a:solidFill>
                  <a:srgbClr val="002060"/>
                </a:solidFill>
                <a:cs typeface="Arial" panose="020B0604020202020204" pitchFamily="34" charset="0"/>
              </a:rPr>
              <a:t>Note</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that</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the</a:t>
            </a:r>
            <a:r>
              <a:rPr lang="tr-TR" dirty="0" smtClean="0">
                <a:solidFill>
                  <a:srgbClr val="002060"/>
                </a:solidFill>
                <a:cs typeface="Arial" panose="020B0604020202020204" pitchFamily="34" charset="0"/>
              </a:rPr>
              <a:t> 100 Hz </a:t>
            </a:r>
            <a:r>
              <a:rPr lang="tr-TR" dirty="0" err="1" smtClean="0">
                <a:solidFill>
                  <a:srgbClr val="002060"/>
                </a:solidFill>
                <a:cs typeface="Arial" panose="020B0604020202020204" pitchFamily="34" charset="0"/>
              </a:rPr>
              <a:t>ripple</a:t>
            </a:r>
            <a:r>
              <a:rPr lang="tr-TR" dirty="0" smtClean="0">
                <a:solidFill>
                  <a:srgbClr val="002060"/>
                </a:solidFill>
                <a:cs typeface="Arial" panose="020B0604020202020204" pitchFamily="34" charset="0"/>
              </a:rPr>
              <a:t> on </a:t>
            </a:r>
            <a:r>
              <a:rPr lang="tr-TR" b="1" dirty="0" smtClean="0">
                <a:solidFill>
                  <a:srgbClr val="002060"/>
                </a:solidFill>
                <a:cs typeface="Arial" panose="020B0604020202020204" pitchFamily="34" charset="0"/>
              </a:rPr>
              <a:t>Vdc</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will</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cause</a:t>
            </a:r>
            <a:r>
              <a:rPr lang="tr-TR" dirty="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other</a:t>
            </a:r>
            <a:r>
              <a:rPr lang="tr-TR" dirty="0" smtClean="0">
                <a:solidFill>
                  <a:srgbClr val="002060"/>
                </a:solidFill>
                <a:cs typeface="Arial" panose="020B0604020202020204" pitchFamily="34" charset="0"/>
              </a:rPr>
              <a:t> </a:t>
            </a:r>
            <a:r>
              <a:rPr lang="tr-TR" b="1" dirty="0" err="1" smtClean="0">
                <a:solidFill>
                  <a:srgbClr val="002060"/>
                </a:solidFill>
                <a:cs typeface="Arial" panose="020B0604020202020204" pitchFamily="34" charset="0"/>
              </a:rPr>
              <a:t>low</a:t>
            </a:r>
            <a:r>
              <a:rPr lang="tr-TR" b="1" dirty="0" smtClean="0">
                <a:solidFill>
                  <a:srgbClr val="002060"/>
                </a:solidFill>
                <a:cs typeface="Arial" panose="020B0604020202020204" pitchFamily="34" charset="0"/>
              </a:rPr>
              <a:t> </a:t>
            </a:r>
            <a:r>
              <a:rPr lang="tr-TR" b="1" dirty="0" err="1" smtClean="0">
                <a:solidFill>
                  <a:srgbClr val="002060"/>
                </a:solidFill>
                <a:cs typeface="Arial" panose="020B0604020202020204" pitchFamily="34" charset="0"/>
              </a:rPr>
              <a:t>order</a:t>
            </a:r>
            <a:r>
              <a:rPr lang="tr-TR" b="1" dirty="0" smtClean="0">
                <a:solidFill>
                  <a:srgbClr val="002060"/>
                </a:solidFill>
                <a:cs typeface="Arial" panose="020B0604020202020204" pitchFamily="34" charset="0"/>
              </a:rPr>
              <a:t> </a:t>
            </a:r>
            <a:r>
              <a:rPr lang="tr-TR" b="1" dirty="0" err="1" smtClean="0">
                <a:solidFill>
                  <a:srgbClr val="002060"/>
                </a:solidFill>
                <a:cs typeface="Arial" panose="020B0604020202020204" pitchFamily="34" charset="0"/>
              </a:rPr>
              <a:t>harmonics</a:t>
            </a:r>
            <a:r>
              <a:rPr lang="tr-TR" b="1" dirty="0" smtClean="0">
                <a:solidFill>
                  <a:srgbClr val="002060"/>
                </a:solidFill>
                <a:cs typeface="Arial" panose="020B0604020202020204" pitchFamily="34" charset="0"/>
              </a:rPr>
              <a:t> </a:t>
            </a:r>
            <a:r>
              <a:rPr lang="tr-TR" dirty="0" smtClean="0">
                <a:solidFill>
                  <a:srgbClr val="002060"/>
                </a:solidFill>
                <a:cs typeface="Arial" panose="020B0604020202020204" pitchFamily="34" charset="0"/>
              </a:rPr>
              <a:t>on AC </a:t>
            </a:r>
            <a:r>
              <a:rPr lang="tr-TR" dirty="0" err="1" smtClean="0">
                <a:solidFill>
                  <a:srgbClr val="002060"/>
                </a:solidFill>
                <a:cs typeface="Arial" panose="020B0604020202020204" pitchFamily="34" charset="0"/>
              </a:rPr>
              <a:t>side</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And</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then</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those</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harmonics</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will</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cause</a:t>
            </a:r>
            <a:r>
              <a:rPr lang="tr-TR" dirty="0" smtClean="0">
                <a:solidFill>
                  <a:srgbClr val="002060"/>
                </a:solidFill>
                <a:cs typeface="Arial" panose="020B0604020202020204" pitchFamily="34" charset="0"/>
              </a:rPr>
              <a:t> </a:t>
            </a:r>
            <a:r>
              <a:rPr lang="tr-TR" b="1" dirty="0" err="1" smtClean="0">
                <a:solidFill>
                  <a:srgbClr val="002060"/>
                </a:solidFill>
                <a:cs typeface="Arial" panose="020B0604020202020204" pitchFamily="34" charset="0"/>
              </a:rPr>
              <a:t>more</a:t>
            </a:r>
            <a:r>
              <a:rPr lang="tr-TR" b="1" dirty="0" smtClean="0">
                <a:solidFill>
                  <a:srgbClr val="002060"/>
                </a:solidFill>
                <a:cs typeface="Arial" panose="020B0604020202020204" pitchFamily="34" charset="0"/>
              </a:rPr>
              <a:t> </a:t>
            </a:r>
            <a:r>
              <a:rPr lang="tr-TR" b="1" dirty="0" err="1" smtClean="0">
                <a:solidFill>
                  <a:srgbClr val="002060"/>
                </a:solidFill>
                <a:cs typeface="Arial" panose="020B0604020202020204" pitchFamily="34" charset="0"/>
              </a:rPr>
              <a:t>harmonics</a:t>
            </a:r>
            <a:r>
              <a:rPr lang="tr-TR" b="1" dirty="0" smtClean="0">
                <a:solidFill>
                  <a:srgbClr val="002060"/>
                </a:solidFill>
                <a:cs typeface="Arial" panose="020B0604020202020204" pitchFamily="34" charset="0"/>
              </a:rPr>
              <a:t> </a:t>
            </a:r>
            <a:r>
              <a:rPr lang="tr-TR" dirty="0" smtClean="0">
                <a:solidFill>
                  <a:srgbClr val="002060"/>
                </a:solidFill>
                <a:cs typeface="Arial" panose="020B0604020202020204" pitchFamily="34" charset="0"/>
              </a:rPr>
              <a:t>on DC </a:t>
            </a:r>
            <a:r>
              <a:rPr lang="tr-TR" dirty="0" err="1" smtClean="0">
                <a:solidFill>
                  <a:srgbClr val="002060"/>
                </a:solidFill>
                <a:cs typeface="Arial" panose="020B0604020202020204" pitchFamily="34" charset="0"/>
              </a:rPr>
              <a:t>side</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There</a:t>
            </a:r>
            <a:r>
              <a:rPr lang="tr-TR" dirty="0" smtClean="0">
                <a:solidFill>
                  <a:srgbClr val="002060"/>
                </a:solidFill>
                <a:cs typeface="Arial" panose="020B0604020202020204" pitchFamily="34" charset="0"/>
              </a:rPr>
              <a:t> is an </a:t>
            </a:r>
            <a:r>
              <a:rPr lang="tr-TR" b="1" dirty="0" smtClean="0">
                <a:solidFill>
                  <a:srgbClr val="002060"/>
                </a:solidFill>
                <a:cs typeface="Arial" panose="020B0604020202020204" pitchFamily="34" charset="0"/>
              </a:rPr>
              <a:t>«</a:t>
            </a:r>
            <a:r>
              <a:rPr lang="tr-TR" b="1" dirty="0" err="1" smtClean="0">
                <a:solidFill>
                  <a:srgbClr val="002060"/>
                </a:solidFill>
                <a:cs typeface="Arial" panose="020B0604020202020204" pitchFamily="34" charset="0"/>
              </a:rPr>
              <a:t>egg-chicken</a:t>
            </a:r>
            <a:r>
              <a:rPr lang="tr-TR" b="1"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relationship</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between</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them</a:t>
            </a:r>
            <a:r>
              <a:rPr lang="tr-TR" dirty="0" smtClean="0">
                <a:solidFill>
                  <a:srgbClr val="002060"/>
                </a:solidFill>
                <a:cs typeface="Arial" panose="020B0604020202020204" pitchFamily="34" charset="0"/>
              </a:rPr>
              <a:t>.</a:t>
            </a:r>
          </a:p>
        </p:txBody>
      </p:sp>
    </p:spTree>
    <p:extLst>
      <p:ext uri="{BB962C8B-B14F-4D97-AF65-F5344CB8AC3E}">
        <p14:creationId xmlns:p14="http://schemas.microsoft.com/office/powerpoint/2010/main" val="419107532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478970" y="150669"/>
            <a:ext cx="8207829" cy="523220"/>
          </a:xfrm>
          <a:prstGeom prst="rect">
            <a:avLst/>
          </a:prstGeom>
        </p:spPr>
        <p:txBody>
          <a:bodyPr wrap="square">
            <a:spAutoFit/>
          </a:bodyPr>
          <a:lstStyle/>
          <a:p>
            <a:pPr algn="ctr"/>
            <a:r>
              <a:rPr lang="tr-TR" sz="2800" b="1" dirty="0" err="1" smtClean="0">
                <a:solidFill>
                  <a:schemeClr val="accent1">
                    <a:lumMod val="50000"/>
                  </a:schemeClr>
                </a:solidFill>
                <a:cs typeface="Arial" panose="020B0604020202020204" pitchFamily="34" charset="0"/>
              </a:rPr>
              <a:t>Unbalance</a:t>
            </a:r>
            <a:r>
              <a:rPr lang="tr-TR" sz="2800" b="1" dirty="0" smtClean="0">
                <a:solidFill>
                  <a:schemeClr val="accent1">
                    <a:lumMod val="50000"/>
                  </a:schemeClr>
                </a:solidFill>
                <a:cs typeface="Arial" panose="020B0604020202020204" pitchFamily="34" charset="0"/>
              </a:rPr>
              <a:t> on </a:t>
            </a:r>
            <a:r>
              <a:rPr lang="tr-TR" sz="2800" b="1" dirty="0" err="1" smtClean="0">
                <a:solidFill>
                  <a:schemeClr val="accent1">
                    <a:lumMod val="50000"/>
                  </a:schemeClr>
                </a:solidFill>
                <a:cs typeface="Arial" panose="020B0604020202020204" pitchFamily="34" charset="0"/>
              </a:rPr>
              <a:t>Load</a:t>
            </a:r>
            <a:endParaRPr lang="en-US" sz="2800" dirty="0">
              <a:solidFill>
                <a:schemeClr val="accent1">
                  <a:lumMod val="50000"/>
                </a:schemeClr>
              </a:solidFill>
              <a:cs typeface="Arial" panose="020B0604020202020204" pitchFamily="34" charset="0"/>
            </a:endParaRPr>
          </a:p>
        </p:txBody>
      </p:sp>
      <p:sp>
        <p:nvSpPr>
          <p:cNvPr id="4" name="Rectangle 3"/>
          <p:cNvSpPr/>
          <p:nvPr/>
        </p:nvSpPr>
        <p:spPr>
          <a:xfrm>
            <a:off x="193846" y="706938"/>
            <a:ext cx="8950154" cy="369332"/>
          </a:xfrm>
          <a:prstGeom prst="rect">
            <a:avLst/>
          </a:prstGeom>
        </p:spPr>
        <p:txBody>
          <a:bodyPr wrap="square">
            <a:spAutoFit/>
          </a:bodyPr>
          <a:lstStyle/>
          <a:p>
            <a:pPr algn="ctr"/>
            <a:r>
              <a:rPr lang="tr-TR" dirty="0" err="1" smtClean="0">
                <a:solidFill>
                  <a:srgbClr val="002060"/>
                </a:solidFill>
                <a:cs typeface="Arial" panose="020B0604020202020204" pitchFamily="34" charset="0"/>
              </a:rPr>
              <a:t>Comparison</a:t>
            </a:r>
            <a:r>
              <a:rPr lang="tr-TR" dirty="0" smtClean="0">
                <a:solidFill>
                  <a:srgbClr val="002060"/>
                </a:solidFill>
                <a:cs typeface="Arial" panose="020B0604020202020204" pitchFamily="34" charset="0"/>
              </a:rPr>
              <a:t> of </a:t>
            </a:r>
            <a:r>
              <a:rPr lang="tr-TR" b="1" dirty="0" smtClean="0">
                <a:solidFill>
                  <a:srgbClr val="002060"/>
                </a:solidFill>
                <a:cs typeface="Arial" panose="020B0604020202020204" pitchFamily="34" charset="0"/>
              </a:rPr>
              <a:t>ideal </a:t>
            </a:r>
            <a:r>
              <a:rPr lang="tr-TR" b="1" dirty="0" err="1" smtClean="0">
                <a:solidFill>
                  <a:srgbClr val="002060"/>
                </a:solidFill>
                <a:cs typeface="Arial" panose="020B0604020202020204" pitchFamily="34" charset="0"/>
              </a:rPr>
              <a:t>and</a:t>
            </a:r>
            <a:r>
              <a:rPr lang="tr-TR" b="1" dirty="0" smtClean="0">
                <a:solidFill>
                  <a:srgbClr val="002060"/>
                </a:solidFill>
                <a:cs typeface="Arial" panose="020B0604020202020204" pitchFamily="34" charset="0"/>
              </a:rPr>
              <a:t> </a:t>
            </a:r>
            <a:r>
              <a:rPr lang="tr-TR" b="1" dirty="0" err="1" smtClean="0">
                <a:solidFill>
                  <a:srgbClr val="002060"/>
                </a:solidFill>
                <a:cs typeface="Arial" panose="020B0604020202020204" pitchFamily="34" charset="0"/>
              </a:rPr>
              <a:t>nonideal</a:t>
            </a:r>
            <a:r>
              <a:rPr lang="tr-TR" b="1" dirty="0" smtClean="0">
                <a:solidFill>
                  <a:srgbClr val="002060"/>
                </a:solidFill>
                <a:cs typeface="Arial" panose="020B0604020202020204" pitchFamily="34" charset="0"/>
              </a:rPr>
              <a:t> </a:t>
            </a:r>
            <a:r>
              <a:rPr lang="tr-TR" dirty="0" smtClean="0">
                <a:solidFill>
                  <a:srgbClr val="002060"/>
                </a:solidFill>
                <a:cs typeface="Arial" panose="020B0604020202020204" pitchFamily="34" charset="0"/>
              </a:rPr>
              <a:t>DC </a:t>
            </a:r>
            <a:r>
              <a:rPr lang="tr-TR" dirty="0" err="1" smtClean="0">
                <a:solidFill>
                  <a:srgbClr val="002060"/>
                </a:solidFill>
                <a:cs typeface="Arial" panose="020B0604020202020204" pitchFamily="34" charset="0"/>
              </a:rPr>
              <a:t>bus</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cases</a:t>
            </a:r>
            <a:r>
              <a:rPr lang="tr-TR" dirty="0" smtClean="0">
                <a:solidFill>
                  <a:srgbClr val="002060"/>
                </a:solidFill>
                <a:cs typeface="Arial" panose="020B0604020202020204" pitchFamily="34" charset="0"/>
              </a:rPr>
              <a:t>:</a:t>
            </a:r>
          </a:p>
        </p:txBody>
      </p:sp>
      <p:graphicFrame>
        <p:nvGraphicFramePr>
          <p:cNvPr id="25" name="Table 24"/>
          <p:cNvGraphicFramePr>
            <a:graphicFrameLocks noGrp="1"/>
          </p:cNvGraphicFramePr>
          <p:nvPr>
            <p:extLst>
              <p:ext uri="{D42A27DB-BD31-4B8C-83A1-F6EECF244321}">
                <p14:modId xmlns:p14="http://schemas.microsoft.com/office/powerpoint/2010/main" val="496303003"/>
              </p:ext>
            </p:extLst>
          </p:nvPr>
        </p:nvGraphicFramePr>
        <p:xfrm>
          <a:off x="81643" y="1288934"/>
          <a:ext cx="4147443" cy="1266825"/>
        </p:xfrm>
        <a:graphic>
          <a:graphicData uri="http://schemas.openxmlformats.org/drawingml/2006/table">
            <a:tbl>
              <a:tblPr>
                <a:tableStyleId>{5C22544A-7EE6-4342-B048-85BDC9FD1C3A}</a:tableStyleId>
              </a:tblPr>
              <a:tblGrid>
                <a:gridCol w="1294812">
                  <a:extLst>
                    <a:ext uri="{9D8B030D-6E8A-4147-A177-3AD203B41FA5}">
                      <a16:colId xmlns:a16="http://schemas.microsoft.com/office/drawing/2014/main" val="3683365444"/>
                    </a:ext>
                  </a:extLst>
                </a:gridCol>
                <a:gridCol w="1294812">
                  <a:extLst>
                    <a:ext uri="{9D8B030D-6E8A-4147-A177-3AD203B41FA5}">
                      <a16:colId xmlns:a16="http://schemas.microsoft.com/office/drawing/2014/main" val="1433903315"/>
                    </a:ext>
                  </a:extLst>
                </a:gridCol>
                <a:gridCol w="1557819">
                  <a:extLst>
                    <a:ext uri="{9D8B030D-6E8A-4147-A177-3AD203B41FA5}">
                      <a16:colId xmlns:a16="http://schemas.microsoft.com/office/drawing/2014/main" val="2834243585"/>
                    </a:ext>
                  </a:extLst>
                </a:gridCol>
              </a:tblGrid>
              <a:tr h="238119">
                <a:tc>
                  <a:txBody>
                    <a:bodyPr/>
                    <a:lstStyle/>
                    <a:p>
                      <a:pPr algn="ctr" fontAlgn="b"/>
                      <a:r>
                        <a:rPr lang="tr-TR" sz="1600" b="1" i="0" u="none" strike="noStrike" dirty="0" smtClean="0">
                          <a:solidFill>
                            <a:srgbClr val="000000"/>
                          </a:solidFill>
                          <a:effectLst/>
                          <a:latin typeface="Calibri" panose="020F0502020204030204" pitchFamily="34" charset="0"/>
                        </a:rPr>
                        <a:t>100 Hz</a:t>
                      </a:r>
                      <a:endParaRPr lang="en-US" sz="16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tr-TR" sz="1600" b="1" u="none" strike="noStrike" dirty="0" err="1" smtClean="0">
                          <a:effectLst/>
                        </a:rPr>
                        <a:t>Rin</a:t>
                      </a:r>
                      <a:r>
                        <a:rPr lang="tr-TR" sz="1600" b="1" u="none" strike="noStrike" dirty="0" smtClean="0">
                          <a:effectLst/>
                        </a:rPr>
                        <a:t> = 50 </a:t>
                      </a:r>
                      <a:r>
                        <a:rPr lang="tr-TR" sz="1600" b="1" u="none" strike="noStrike" dirty="0" err="1" smtClean="0">
                          <a:effectLst/>
                        </a:rPr>
                        <a:t>Ohms</a:t>
                      </a:r>
                      <a:endParaRPr lang="en-US" sz="16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tr-TR" sz="1600" b="1" u="none" strike="noStrike" dirty="0" err="1" smtClean="0">
                          <a:effectLst/>
                        </a:rPr>
                        <a:t>Rin</a:t>
                      </a:r>
                      <a:r>
                        <a:rPr lang="tr-TR" sz="1600" b="1" u="none" strike="noStrike" dirty="0" smtClean="0">
                          <a:effectLst/>
                        </a:rPr>
                        <a:t> = 5 </a:t>
                      </a:r>
                      <a:r>
                        <a:rPr lang="tr-TR" sz="1600" b="1" u="none" strike="noStrike" dirty="0" err="1" smtClean="0">
                          <a:effectLst/>
                        </a:rPr>
                        <a:t>Ohms</a:t>
                      </a:r>
                      <a:endParaRPr lang="en-US" sz="16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591764390"/>
                  </a:ext>
                </a:extLst>
              </a:tr>
              <a:tr h="238119">
                <a:tc>
                  <a:txBody>
                    <a:bodyPr/>
                    <a:lstStyle/>
                    <a:p>
                      <a:pPr algn="ctr" fontAlgn="b"/>
                      <a:r>
                        <a:rPr lang="tr-TR" sz="1600" b="0" u="none" strike="noStrike" kern="1200" dirty="0" err="1" smtClean="0">
                          <a:solidFill>
                            <a:schemeClr val="dk1"/>
                          </a:solidFill>
                          <a:effectLst/>
                          <a:latin typeface="+mn-lt"/>
                          <a:ea typeface="+mn-ea"/>
                          <a:cs typeface="+mn-cs"/>
                        </a:rPr>
                        <a:t>Idc</a:t>
                      </a:r>
                      <a:endParaRPr lang="en-US" sz="1600" b="0" u="none" strike="noStrike" kern="1200" dirty="0">
                        <a:solidFill>
                          <a:schemeClr val="dk1"/>
                        </a:solidFill>
                        <a:effectLst/>
                        <a:latin typeface="+mn-lt"/>
                        <a:ea typeface="+mn-ea"/>
                        <a:cs typeface="+mn-cs"/>
                      </a:endParaRPr>
                    </a:p>
                  </a:txBody>
                  <a:tcPr marL="9525" marR="9525" marT="9525" marB="0" anchor="b">
                    <a:solidFill>
                      <a:schemeClr val="accent6">
                        <a:lumMod val="60000"/>
                        <a:lumOff val="40000"/>
                      </a:schemeClr>
                    </a:solidFill>
                  </a:tcPr>
                </a:tc>
                <a:tc>
                  <a:txBody>
                    <a:bodyPr/>
                    <a:lstStyle/>
                    <a:p>
                      <a:pPr algn="ctr" fontAlgn="b"/>
                      <a:r>
                        <a:rPr lang="tr-TR" sz="1600" b="0" u="none" strike="noStrike" kern="1200" dirty="0" smtClean="0">
                          <a:solidFill>
                            <a:schemeClr val="dk1"/>
                          </a:solidFill>
                          <a:effectLst/>
                          <a:latin typeface="+mn-lt"/>
                          <a:ea typeface="+mn-ea"/>
                          <a:cs typeface="+mn-cs"/>
                        </a:rPr>
                        <a:t>0.588 A</a:t>
                      </a:r>
                      <a:endParaRPr lang="en-US" sz="1600" b="0" u="none" strike="noStrike" kern="1200" dirty="0">
                        <a:solidFill>
                          <a:schemeClr val="dk1"/>
                        </a:solidFill>
                        <a:effectLst/>
                        <a:latin typeface="+mn-lt"/>
                        <a:ea typeface="+mn-ea"/>
                        <a:cs typeface="+mn-cs"/>
                      </a:endParaRPr>
                    </a:p>
                  </a:txBody>
                  <a:tcPr marL="9525" marR="9525" marT="9525" marB="0" anchor="b">
                    <a:solidFill>
                      <a:schemeClr val="accent6">
                        <a:lumMod val="60000"/>
                        <a:lumOff val="40000"/>
                      </a:schemeClr>
                    </a:solidFill>
                  </a:tcPr>
                </a:tc>
                <a:tc>
                  <a:txBody>
                    <a:bodyPr/>
                    <a:lstStyle/>
                    <a:p>
                      <a:pPr algn="ctr" fontAlgn="b"/>
                      <a:r>
                        <a:rPr lang="tr-TR" sz="1600" b="0" i="0" u="none" strike="noStrike" dirty="0" smtClean="0">
                          <a:solidFill>
                            <a:srgbClr val="000000"/>
                          </a:solidFill>
                          <a:effectLst/>
                          <a:latin typeface="Calibri" panose="020F0502020204030204" pitchFamily="34" charset="0"/>
                        </a:rPr>
                        <a:t>0.896 A</a:t>
                      </a:r>
                      <a:endParaRPr lang="en-US" sz="1600" b="0" i="0" u="none" strike="noStrike" dirty="0">
                        <a:solidFill>
                          <a:srgbClr val="000000"/>
                        </a:solidFill>
                        <a:effectLst/>
                        <a:latin typeface="Calibri" panose="020F0502020204030204" pitchFamily="34" charset="0"/>
                      </a:endParaRPr>
                    </a:p>
                  </a:txBody>
                  <a:tcPr marL="9525" marR="9525" marT="9525" marB="0" anchor="b">
                    <a:solidFill>
                      <a:schemeClr val="accent6">
                        <a:lumMod val="60000"/>
                        <a:lumOff val="40000"/>
                      </a:schemeClr>
                    </a:solidFill>
                  </a:tcPr>
                </a:tc>
                <a:extLst>
                  <a:ext uri="{0D108BD9-81ED-4DB2-BD59-A6C34878D82A}">
                    <a16:rowId xmlns:a16="http://schemas.microsoft.com/office/drawing/2014/main" val="294692767"/>
                  </a:ext>
                </a:extLst>
              </a:tr>
              <a:tr h="238119">
                <a:tc>
                  <a:txBody>
                    <a:bodyPr/>
                    <a:lstStyle/>
                    <a:p>
                      <a:pPr algn="ctr" fontAlgn="b"/>
                      <a:r>
                        <a:rPr lang="tr-TR" sz="1600" b="0" i="0" u="none" strike="noStrike" dirty="0" err="1" smtClean="0">
                          <a:solidFill>
                            <a:srgbClr val="000000"/>
                          </a:solidFill>
                          <a:effectLst/>
                          <a:latin typeface="Calibri" panose="020F0502020204030204" pitchFamily="34" charset="0"/>
                        </a:rPr>
                        <a:t>Icap</a:t>
                      </a:r>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tr-TR" sz="1600" b="0" i="0" u="none" strike="noStrike" dirty="0" smtClean="0">
                          <a:solidFill>
                            <a:srgbClr val="000000"/>
                          </a:solidFill>
                          <a:effectLst/>
                          <a:latin typeface="Calibri" panose="020F0502020204030204" pitchFamily="34" charset="0"/>
                        </a:rPr>
                        <a:t>0.251</a:t>
                      </a:r>
                      <a:r>
                        <a:rPr lang="tr-TR" sz="1600" b="0" i="0" u="none" strike="noStrike" baseline="0" dirty="0" smtClean="0">
                          <a:solidFill>
                            <a:srgbClr val="000000"/>
                          </a:solidFill>
                          <a:effectLst/>
                          <a:latin typeface="Calibri" panose="020F0502020204030204" pitchFamily="34" charset="0"/>
                        </a:rPr>
                        <a:t> A</a:t>
                      </a:r>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tr-TR" sz="1600" b="0" i="0" u="none" strike="noStrike" dirty="0" smtClean="0">
                          <a:solidFill>
                            <a:srgbClr val="000000"/>
                          </a:solidFill>
                          <a:effectLst/>
                          <a:latin typeface="Calibri" panose="020F0502020204030204" pitchFamily="34" charset="0"/>
                        </a:rPr>
                        <a:t>0.042 A</a:t>
                      </a:r>
                      <a:endParaRPr lang="en-US" sz="16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132043121"/>
                  </a:ext>
                </a:extLst>
              </a:tr>
              <a:tr h="238119">
                <a:tc>
                  <a:txBody>
                    <a:bodyPr/>
                    <a:lstStyle/>
                    <a:p>
                      <a:pPr algn="ctr" fontAlgn="b"/>
                      <a:r>
                        <a:rPr lang="tr-TR" sz="1600" b="0" i="0" u="none" strike="noStrike" dirty="0" err="1" smtClean="0">
                          <a:solidFill>
                            <a:srgbClr val="000000"/>
                          </a:solidFill>
                          <a:effectLst/>
                          <a:latin typeface="Calibri" panose="020F0502020204030204" pitchFamily="34" charset="0"/>
                        </a:rPr>
                        <a:t>Iin</a:t>
                      </a:r>
                      <a:endParaRPr lang="en-US" sz="1600" b="0" i="0" u="none" strike="noStrike" dirty="0">
                        <a:solidFill>
                          <a:srgbClr val="000000"/>
                        </a:solidFill>
                        <a:effectLst/>
                        <a:latin typeface="Calibri" panose="020F0502020204030204" pitchFamily="34" charset="0"/>
                      </a:endParaRPr>
                    </a:p>
                  </a:txBody>
                  <a:tcPr marL="9525" marR="9525" marT="9525" marB="0" anchor="b">
                    <a:solidFill>
                      <a:schemeClr val="accent6">
                        <a:lumMod val="60000"/>
                        <a:lumOff val="40000"/>
                      </a:schemeClr>
                    </a:solidFill>
                  </a:tcPr>
                </a:tc>
                <a:tc>
                  <a:txBody>
                    <a:bodyPr/>
                    <a:lstStyle/>
                    <a:p>
                      <a:pPr algn="ctr" fontAlgn="b"/>
                      <a:r>
                        <a:rPr lang="tr-TR" sz="1600" b="0" i="0" u="none" strike="noStrike" dirty="0" smtClean="0">
                          <a:solidFill>
                            <a:srgbClr val="000000"/>
                          </a:solidFill>
                          <a:effectLst/>
                          <a:latin typeface="Calibri" panose="020F0502020204030204" pitchFamily="34" charset="0"/>
                        </a:rPr>
                        <a:t>0.532 A</a:t>
                      </a:r>
                      <a:endParaRPr lang="en-US" sz="1600" b="0" i="0" u="none" strike="noStrike" dirty="0">
                        <a:solidFill>
                          <a:srgbClr val="000000"/>
                        </a:solidFill>
                        <a:effectLst/>
                        <a:latin typeface="Calibri" panose="020F0502020204030204" pitchFamily="34" charset="0"/>
                      </a:endParaRPr>
                    </a:p>
                  </a:txBody>
                  <a:tcPr marL="9525" marR="9525" marT="9525" marB="0" anchor="b">
                    <a:solidFill>
                      <a:schemeClr val="accent6">
                        <a:lumMod val="60000"/>
                        <a:lumOff val="40000"/>
                      </a:schemeClr>
                    </a:solidFill>
                  </a:tcPr>
                </a:tc>
                <a:tc>
                  <a:txBody>
                    <a:bodyPr/>
                    <a:lstStyle/>
                    <a:p>
                      <a:pPr algn="ctr" fontAlgn="b"/>
                      <a:r>
                        <a:rPr lang="tr-TR" sz="1600" b="0" i="0" u="none" strike="noStrike" dirty="0" smtClean="0">
                          <a:solidFill>
                            <a:srgbClr val="000000"/>
                          </a:solidFill>
                          <a:effectLst/>
                          <a:latin typeface="Calibri" panose="020F0502020204030204" pitchFamily="34" charset="0"/>
                        </a:rPr>
                        <a:t>0.895 A</a:t>
                      </a:r>
                      <a:endParaRPr lang="en-US" sz="1600" b="0" i="0" u="none" strike="noStrike" dirty="0">
                        <a:solidFill>
                          <a:srgbClr val="000000"/>
                        </a:solidFill>
                        <a:effectLst/>
                        <a:latin typeface="Calibri" panose="020F0502020204030204" pitchFamily="34" charset="0"/>
                      </a:endParaRPr>
                    </a:p>
                  </a:txBody>
                  <a:tcPr marL="9525" marR="9525" marT="9525" marB="0" anchor="b">
                    <a:solidFill>
                      <a:schemeClr val="accent6">
                        <a:lumMod val="60000"/>
                        <a:lumOff val="40000"/>
                      </a:schemeClr>
                    </a:solidFill>
                  </a:tcPr>
                </a:tc>
                <a:extLst>
                  <a:ext uri="{0D108BD9-81ED-4DB2-BD59-A6C34878D82A}">
                    <a16:rowId xmlns:a16="http://schemas.microsoft.com/office/drawing/2014/main" val="3664379198"/>
                  </a:ext>
                </a:extLst>
              </a:tr>
              <a:tr h="238119">
                <a:tc>
                  <a:txBody>
                    <a:bodyPr/>
                    <a:lstStyle/>
                    <a:p>
                      <a:pPr algn="ctr" fontAlgn="b"/>
                      <a:r>
                        <a:rPr lang="tr-TR" sz="1600" b="0" i="0" u="none" strike="noStrike" dirty="0" smtClean="0">
                          <a:solidFill>
                            <a:srgbClr val="000000"/>
                          </a:solidFill>
                          <a:effectLst/>
                          <a:latin typeface="Calibri" panose="020F0502020204030204" pitchFamily="34" charset="0"/>
                        </a:rPr>
                        <a:t>Vdc</a:t>
                      </a:r>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tr-TR" sz="1600" b="0" i="0" u="none" strike="noStrike" dirty="0" smtClean="0">
                          <a:solidFill>
                            <a:srgbClr val="000000"/>
                          </a:solidFill>
                          <a:effectLst/>
                          <a:latin typeface="Calibri" panose="020F0502020204030204" pitchFamily="34" charset="0"/>
                        </a:rPr>
                        <a:t>26.57 V</a:t>
                      </a:r>
                      <a:endParaRPr lang="en-US" sz="1600" b="0" i="0" u="none" strike="noStrike" dirty="0" smtClean="0">
                        <a:solidFill>
                          <a:srgbClr val="000000"/>
                        </a:solidFill>
                        <a:effectLst/>
                        <a:latin typeface="Calibri" panose="020F0502020204030204" pitchFamily="34" charset="0"/>
                      </a:endParaRPr>
                    </a:p>
                  </a:txBody>
                  <a:tcPr marL="9525" marR="9525" marT="9525" marB="0" anchor="b"/>
                </a:tc>
                <a:tc>
                  <a:txBody>
                    <a:bodyPr/>
                    <a:lstStyle/>
                    <a:p>
                      <a:pPr algn="ctr" fontAlgn="b"/>
                      <a:r>
                        <a:rPr lang="tr-TR" sz="1600" b="0" i="0" u="none" strike="noStrike" dirty="0" smtClean="0">
                          <a:solidFill>
                            <a:srgbClr val="000000"/>
                          </a:solidFill>
                          <a:effectLst/>
                          <a:latin typeface="Calibri" panose="020F0502020204030204" pitchFamily="34" charset="0"/>
                        </a:rPr>
                        <a:t>4.48 V</a:t>
                      </a:r>
                      <a:endParaRPr lang="en-US" sz="16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421460869"/>
                  </a:ext>
                </a:extLst>
              </a:tr>
            </a:tbl>
          </a:graphicData>
        </a:graphic>
      </p:graphicFrame>
      <p:sp>
        <p:nvSpPr>
          <p:cNvPr id="27" name="Rectangle 26"/>
          <p:cNvSpPr/>
          <p:nvPr/>
        </p:nvSpPr>
        <p:spPr>
          <a:xfrm>
            <a:off x="4229086" y="1109319"/>
            <a:ext cx="4914913" cy="1754326"/>
          </a:xfrm>
          <a:prstGeom prst="rect">
            <a:avLst/>
          </a:prstGeom>
        </p:spPr>
        <p:txBody>
          <a:bodyPr wrap="square">
            <a:spAutoFit/>
          </a:bodyPr>
          <a:lstStyle/>
          <a:p>
            <a:pPr marL="285750" indent="-285750">
              <a:buFont typeface="Arial" panose="020B0604020202020204" pitchFamily="34" charset="0"/>
              <a:buChar char="•"/>
            </a:pPr>
            <a:r>
              <a:rPr lang="tr-TR" dirty="0" err="1" smtClean="0">
                <a:solidFill>
                  <a:srgbClr val="002060"/>
                </a:solidFill>
                <a:cs typeface="Arial" panose="020B0604020202020204" pitchFamily="34" charset="0"/>
              </a:rPr>
              <a:t>When</a:t>
            </a:r>
            <a:r>
              <a:rPr lang="tr-TR" dirty="0" smtClean="0">
                <a:solidFill>
                  <a:srgbClr val="002060"/>
                </a:solidFill>
                <a:cs typeface="Arial" panose="020B0604020202020204" pitchFamily="34" charset="0"/>
              </a:rPr>
              <a:t> </a:t>
            </a:r>
            <a:r>
              <a:rPr lang="tr-TR" b="1" dirty="0" err="1" smtClean="0">
                <a:solidFill>
                  <a:srgbClr val="002060"/>
                </a:solidFill>
                <a:cs typeface="Arial" panose="020B0604020202020204" pitchFamily="34" charset="0"/>
              </a:rPr>
              <a:t>infinite</a:t>
            </a:r>
            <a:r>
              <a:rPr lang="tr-TR" b="1" dirty="0" smtClean="0">
                <a:solidFill>
                  <a:srgbClr val="002060"/>
                </a:solidFill>
                <a:cs typeface="Arial" panose="020B0604020202020204" pitchFamily="34" charset="0"/>
              </a:rPr>
              <a:t> </a:t>
            </a:r>
            <a:r>
              <a:rPr lang="tr-TR" b="1" dirty="0" err="1" smtClean="0">
                <a:solidFill>
                  <a:srgbClr val="002060"/>
                </a:solidFill>
                <a:cs typeface="Arial" panose="020B0604020202020204" pitchFamily="34" charset="0"/>
              </a:rPr>
              <a:t>bus</a:t>
            </a:r>
            <a:r>
              <a:rPr lang="tr-TR" b="1"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capacitor</a:t>
            </a:r>
            <a:r>
              <a:rPr lang="tr-TR" dirty="0" smtClean="0">
                <a:solidFill>
                  <a:srgbClr val="002060"/>
                </a:solidFill>
                <a:cs typeface="Arial" panose="020B0604020202020204" pitchFamily="34" charset="0"/>
              </a:rPr>
              <a:t> has a </a:t>
            </a:r>
            <a:r>
              <a:rPr lang="tr-TR" dirty="0" err="1" smtClean="0">
                <a:solidFill>
                  <a:srgbClr val="002060"/>
                </a:solidFill>
                <a:cs typeface="Arial" panose="020B0604020202020204" pitchFamily="34" charset="0"/>
              </a:rPr>
              <a:t>larger</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piece</a:t>
            </a:r>
            <a:r>
              <a:rPr lang="tr-TR" dirty="0" smtClean="0">
                <a:solidFill>
                  <a:srgbClr val="002060"/>
                </a:solidFill>
                <a:cs typeface="Arial" panose="020B0604020202020204" pitchFamily="34" charset="0"/>
              </a:rPr>
              <a:t> of </a:t>
            </a:r>
            <a:r>
              <a:rPr lang="tr-TR" dirty="0" err="1" smtClean="0">
                <a:solidFill>
                  <a:srgbClr val="002060"/>
                </a:solidFill>
                <a:cs typeface="Arial" panose="020B0604020202020204" pitchFamily="34" charset="0"/>
              </a:rPr>
              <a:t>the</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harmonic</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and</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the</a:t>
            </a:r>
            <a:r>
              <a:rPr lang="tr-TR" dirty="0" smtClean="0">
                <a:solidFill>
                  <a:srgbClr val="002060"/>
                </a:solidFill>
                <a:cs typeface="Arial" panose="020B0604020202020204" pitchFamily="34" charset="0"/>
              </a:rPr>
              <a:t> </a:t>
            </a:r>
            <a:r>
              <a:rPr lang="tr-TR" b="1" dirty="0" err="1" smtClean="0">
                <a:solidFill>
                  <a:srgbClr val="002060"/>
                </a:solidFill>
                <a:cs typeface="Arial" panose="020B0604020202020204" pitchFamily="34" charset="0"/>
              </a:rPr>
              <a:t>voltage</a:t>
            </a:r>
            <a:r>
              <a:rPr lang="tr-TR" b="1" dirty="0" smtClean="0">
                <a:solidFill>
                  <a:srgbClr val="002060"/>
                </a:solidFill>
                <a:cs typeface="Arial" panose="020B0604020202020204" pitchFamily="34" charset="0"/>
              </a:rPr>
              <a:t> </a:t>
            </a:r>
            <a:r>
              <a:rPr lang="tr-TR" b="1" dirty="0" err="1" smtClean="0">
                <a:solidFill>
                  <a:srgbClr val="002060"/>
                </a:solidFill>
                <a:cs typeface="Arial" panose="020B0604020202020204" pitchFamily="34" charset="0"/>
              </a:rPr>
              <a:t>ripple</a:t>
            </a:r>
            <a:r>
              <a:rPr lang="tr-TR" b="1" dirty="0" smtClean="0">
                <a:solidFill>
                  <a:srgbClr val="002060"/>
                </a:solidFill>
                <a:cs typeface="Arial" panose="020B0604020202020204" pitchFamily="34" charset="0"/>
              </a:rPr>
              <a:t> </a:t>
            </a:r>
            <a:r>
              <a:rPr lang="tr-TR" dirty="0" smtClean="0">
                <a:solidFill>
                  <a:srgbClr val="002060"/>
                </a:solidFill>
                <a:cs typeface="Arial" panose="020B0604020202020204" pitchFamily="34" charset="0"/>
              </a:rPr>
              <a:t>is </a:t>
            </a:r>
            <a:r>
              <a:rPr lang="tr-TR" dirty="0" err="1" smtClean="0">
                <a:solidFill>
                  <a:srgbClr val="002060"/>
                </a:solidFill>
                <a:cs typeface="Arial" panose="020B0604020202020204" pitchFamily="34" charset="0"/>
              </a:rPr>
              <a:t>much</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higher</a:t>
            </a:r>
            <a:r>
              <a:rPr lang="tr-TR" dirty="0" smtClean="0">
                <a:solidFill>
                  <a:srgbClr val="002060"/>
                </a:solidFill>
                <a:cs typeface="Arial" panose="020B0604020202020204" pitchFamily="34" charset="0"/>
              </a:rPr>
              <a:t>.</a:t>
            </a:r>
          </a:p>
          <a:p>
            <a:pPr marL="285750" indent="-285750">
              <a:buFont typeface="Arial" panose="020B0604020202020204" pitchFamily="34" charset="0"/>
              <a:buChar char="•"/>
            </a:pPr>
            <a:r>
              <a:rPr lang="tr-TR" dirty="0" err="1" smtClean="0">
                <a:solidFill>
                  <a:srgbClr val="002060"/>
                </a:solidFill>
                <a:cs typeface="Arial" panose="020B0604020202020204" pitchFamily="34" charset="0"/>
              </a:rPr>
              <a:t>The</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increase</a:t>
            </a:r>
            <a:r>
              <a:rPr lang="tr-TR" dirty="0" smtClean="0">
                <a:solidFill>
                  <a:srgbClr val="002060"/>
                </a:solidFill>
                <a:cs typeface="Arial" panose="020B0604020202020204" pitchFamily="34" charset="0"/>
              </a:rPr>
              <a:t> in </a:t>
            </a:r>
            <a:r>
              <a:rPr lang="tr-TR" b="1" dirty="0" err="1" smtClean="0">
                <a:solidFill>
                  <a:srgbClr val="002060"/>
                </a:solidFill>
                <a:cs typeface="Arial" panose="020B0604020202020204" pitchFamily="34" charset="0"/>
              </a:rPr>
              <a:t>Idc</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ripple</a:t>
            </a:r>
            <a:r>
              <a:rPr lang="tr-TR" dirty="0" smtClean="0">
                <a:solidFill>
                  <a:srgbClr val="002060"/>
                </a:solidFill>
                <a:cs typeface="Arial" panose="020B0604020202020204" pitchFamily="34" charset="0"/>
              </a:rPr>
              <a:t> </a:t>
            </a:r>
            <a:r>
              <a:rPr lang="tr-TR" b="1" dirty="0" err="1" smtClean="0">
                <a:solidFill>
                  <a:srgbClr val="002060"/>
                </a:solidFill>
                <a:cs typeface="Arial" panose="020B0604020202020204" pitchFamily="34" charset="0"/>
              </a:rPr>
              <a:t>cannot</a:t>
            </a:r>
            <a:r>
              <a:rPr lang="tr-TR" b="1" dirty="0" smtClean="0">
                <a:solidFill>
                  <a:srgbClr val="002060"/>
                </a:solidFill>
                <a:cs typeface="Arial" panose="020B0604020202020204" pitchFamily="34" charset="0"/>
              </a:rPr>
              <a:t> be </a:t>
            </a:r>
            <a:r>
              <a:rPr lang="tr-TR" b="1" dirty="0" err="1" smtClean="0">
                <a:solidFill>
                  <a:srgbClr val="002060"/>
                </a:solidFill>
                <a:cs typeface="Arial" panose="020B0604020202020204" pitchFamily="34" charset="0"/>
              </a:rPr>
              <a:t>explained</a:t>
            </a:r>
            <a:r>
              <a:rPr lang="tr-TR" b="1" dirty="0" smtClean="0">
                <a:solidFill>
                  <a:srgbClr val="002060"/>
                </a:solidFill>
                <a:cs typeface="Arial" panose="020B0604020202020204" pitchFamily="34" charset="0"/>
              </a:rPr>
              <a:t> </a:t>
            </a:r>
            <a:r>
              <a:rPr lang="tr-TR" dirty="0" smtClean="0">
                <a:solidFill>
                  <a:srgbClr val="002060"/>
                </a:solidFill>
                <a:cs typeface="Arial" panose="020B0604020202020204" pitchFamily="34" charset="0"/>
              </a:rPr>
              <a:t>!</a:t>
            </a:r>
          </a:p>
          <a:p>
            <a:pPr marL="285750" indent="-285750">
              <a:buFont typeface="Arial" panose="020B0604020202020204" pitchFamily="34" charset="0"/>
              <a:buChar char="•"/>
            </a:pPr>
            <a:r>
              <a:rPr lang="tr-TR" dirty="0" err="1" smtClean="0">
                <a:solidFill>
                  <a:srgbClr val="002060"/>
                </a:solidFill>
                <a:cs typeface="Arial" panose="020B0604020202020204" pitchFamily="34" charset="0"/>
              </a:rPr>
              <a:t>It</a:t>
            </a:r>
            <a:r>
              <a:rPr lang="tr-TR" dirty="0" smtClean="0">
                <a:solidFill>
                  <a:srgbClr val="002060"/>
                </a:solidFill>
                <a:cs typeface="Arial" panose="020B0604020202020204" pitchFamily="34" charset="0"/>
              </a:rPr>
              <a:t> is </a:t>
            </a:r>
            <a:r>
              <a:rPr lang="tr-TR" dirty="0" err="1" smtClean="0">
                <a:solidFill>
                  <a:srgbClr val="002060"/>
                </a:solidFill>
                <a:cs typeface="Arial" panose="020B0604020202020204" pitchFamily="34" charset="0"/>
              </a:rPr>
              <a:t>realised</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that</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the</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unbalance</a:t>
            </a:r>
            <a:r>
              <a:rPr lang="tr-TR" dirty="0" smtClean="0">
                <a:solidFill>
                  <a:srgbClr val="002060"/>
                </a:solidFill>
                <a:cs typeface="Arial" panose="020B0604020202020204" pitchFamily="34" charset="0"/>
              </a:rPr>
              <a:t> in </a:t>
            </a:r>
            <a:r>
              <a:rPr lang="tr-TR" dirty="0" err="1" smtClean="0">
                <a:solidFill>
                  <a:srgbClr val="002060"/>
                </a:solidFill>
                <a:cs typeface="Arial" panose="020B0604020202020204" pitchFamily="34" charset="0"/>
              </a:rPr>
              <a:t>phase</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current</a:t>
            </a:r>
            <a:r>
              <a:rPr lang="tr-TR" dirty="0" smtClean="0">
                <a:solidFill>
                  <a:srgbClr val="002060"/>
                </a:solidFill>
                <a:cs typeface="Arial" panose="020B0604020202020204" pitchFamily="34" charset="0"/>
              </a:rPr>
              <a:t> is </a:t>
            </a:r>
            <a:r>
              <a:rPr lang="tr-TR" dirty="0" err="1" smtClean="0">
                <a:solidFill>
                  <a:srgbClr val="002060"/>
                </a:solidFill>
                <a:cs typeface="Arial" panose="020B0604020202020204" pitchFamily="34" charset="0"/>
              </a:rPr>
              <a:t>increased</a:t>
            </a:r>
            <a:r>
              <a:rPr lang="tr-TR" dirty="0" smtClean="0">
                <a:solidFill>
                  <a:srgbClr val="002060"/>
                </a:solidFill>
                <a:cs typeface="Arial" panose="020B0604020202020204" pitchFamily="34" charset="0"/>
              </a:rPr>
              <a:t> in 5 </a:t>
            </a:r>
            <a:r>
              <a:rPr lang="tr-TR" dirty="0" err="1" smtClean="0">
                <a:solidFill>
                  <a:srgbClr val="002060"/>
                </a:solidFill>
                <a:cs typeface="Arial" panose="020B0604020202020204" pitchFamily="34" charset="0"/>
              </a:rPr>
              <a:t>Ohms</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case</a:t>
            </a:r>
            <a:r>
              <a:rPr lang="tr-TR" dirty="0" smtClean="0">
                <a:solidFill>
                  <a:srgbClr val="002060"/>
                </a:solidFill>
                <a:cs typeface="Arial" panose="020B0604020202020204" pitchFamily="34" charset="0"/>
              </a:rPr>
              <a:t>.</a:t>
            </a:r>
          </a:p>
        </p:txBody>
      </p:sp>
      <p:sp>
        <p:nvSpPr>
          <p:cNvPr id="28" name="Rectangle 27"/>
          <p:cNvSpPr/>
          <p:nvPr/>
        </p:nvSpPr>
        <p:spPr>
          <a:xfrm>
            <a:off x="193845" y="2913224"/>
            <a:ext cx="8950154" cy="369332"/>
          </a:xfrm>
          <a:prstGeom prst="rect">
            <a:avLst/>
          </a:prstGeom>
        </p:spPr>
        <p:txBody>
          <a:bodyPr wrap="square">
            <a:spAutoFit/>
          </a:bodyPr>
          <a:lstStyle/>
          <a:p>
            <a:pPr marL="285750" indent="-285750">
              <a:buFont typeface="Arial" panose="020B0604020202020204" pitchFamily="34" charset="0"/>
              <a:buChar char="•"/>
            </a:pPr>
            <a:r>
              <a:rPr lang="tr-TR" b="1" dirty="0" err="1">
                <a:solidFill>
                  <a:srgbClr val="002060"/>
                </a:solidFill>
                <a:cs typeface="Arial" panose="020B0604020202020204" pitchFamily="34" charset="0"/>
              </a:rPr>
              <a:t>L</a:t>
            </a:r>
            <a:r>
              <a:rPr lang="tr-TR" b="1" dirty="0" err="1" smtClean="0">
                <a:solidFill>
                  <a:srgbClr val="002060"/>
                </a:solidFill>
                <a:cs typeface="Arial" panose="020B0604020202020204" pitchFamily="34" charset="0"/>
              </a:rPr>
              <a:t>loadC</a:t>
            </a:r>
            <a:r>
              <a:rPr lang="tr-TR" dirty="0" smtClean="0">
                <a:solidFill>
                  <a:srgbClr val="002060"/>
                </a:solidFill>
                <a:cs typeface="Arial" panose="020B0604020202020204" pitchFamily="34" charset="0"/>
              </a:rPr>
              <a:t> is </a:t>
            </a:r>
            <a:r>
              <a:rPr lang="tr-TR" dirty="0" err="1" smtClean="0">
                <a:solidFill>
                  <a:srgbClr val="002060"/>
                </a:solidFill>
                <a:cs typeface="Arial" panose="020B0604020202020204" pitchFamily="34" charset="0"/>
              </a:rPr>
              <a:t>made</a:t>
            </a:r>
            <a:r>
              <a:rPr lang="tr-TR" dirty="0" smtClean="0">
                <a:solidFill>
                  <a:srgbClr val="002060"/>
                </a:solidFill>
                <a:cs typeface="Arial" panose="020B0604020202020204" pitchFamily="34" charset="0"/>
              </a:rPr>
              <a:t> </a:t>
            </a:r>
            <a:r>
              <a:rPr lang="tr-TR" b="1" dirty="0" smtClean="0">
                <a:solidFill>
                  <a:srgbClr val="002060"/>
                </a:solidFill>
                <a:cs typeface="Arial" panose="020B0604020202020204" pitchFamily="34" charset="0"/>
              </a:rPr>
              <a:t>1.5 </a:t>
            </a:r>
            <a:r>
              <a:rPr lang="tr-TR" b="1" dirty="0" err="1" smtClean="0">
                <a:solidFill>
                  <a:srgbClr val="002060"/>
                </a:solidFill>
                <a:cs typeface="Arial" panose="020B0604020202020204" pitchFamily="34" charset="0"/>
              </a:rPr>
              <a:t>times</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its</a:t>
            </a:r>
            <a:r>
              <a:rPr lang="tr-TR" dirty="0" smtClean="0">
                <a:solidFill>
                  <a:srgbClr val="002060"/>
                </a:solidFill>
                <a:cs typeface="Arial" panose="020B0604020202020204" pitchFamily="34" charset="0"/>
              </a:rPr>
              <a:t> nominal </a:t>
            </a:r>
            <a:r>
              <a:rPr lang="tr-TR" dirty="0" err="1" smtClean="0">
                <a:solidFill>
                  <a:srgbClr val="002060"/>
                </a:solidFill>
                <a:cs typeface="Arial" panose="020B0604020202020204" pitchFamily="34" charset="0"/>
              </a:rPr>
              <a:t>value</a:t>
            </a:r>
            <a:r>
              <a:rPr lang="tr-TR" dirty="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now</a:t>
            </a:r>
            <a:r>
              <a:rPr lang="tr-TR" dirty="0">
                <a:solidFill>
                  <a:srgbClr val="002060"/>
                </a:solidFill>
                <a:cs typeface="Arial" panose="020B0604020202020204" pitchFamily="34" charset="0"/>
              </a:rPr>
              <a:t>:</a:t>
            </a:r>
            <a:endParaRPr lang="tr-TR" dirty="0" smtClean="0">
              <a:solidFill>
                <a:srgbClr val="002060"/>
              </a:solidFill>
              <a:cs typeface="Arial" panose="020B0604020202020204" pitchFamily="34" charset="0"/>
            </a:endParaRPr>
          </a:p>
        </p:txBody>
      </p:sp>
      <p:graphicFrame>
        <p:nvGraphicFramePr>
          <p:cNvPr id="29" name="Table 28"/>
          <p:cNvGraphicFramePr>
            <a:graphicFrameLocks noGrp="1"/>
          </p:cNvGraphicFramePr>
          <p:nvPr>
            <p:extLst>
              <p:ext uri="{D42A27DB-BD31-4B8C-83A1-F6EECF244321}">
                <p14:modId xmlns:p14="http://schemas.microsoft.com/office/powerpoint/2010/main" val="678251910"/>
              </p:ext>
            </p:extLst>
          </p:nvPr>
        </p:nvGraphicFramePr>
        <p:xfrm>
          <a:off x="81643" y="3449748"/>
          <a:ext cx="4147443" cy="1266825"/>
        </p:xfrm>
        <a:graphic>
          <a:graphicData uri="http://schemas.openxmlformats.org/drawingml/2006/table">
            <a:tbl>
              <a:tblPr>
                <a:tableStyleId>{5C22544A-7EE6-4342-B048-85BDC9FD1C3A}</a:tableStyleId>
              </a:tblPr>
              <a:tblGrid>
                <a:gridCol w="1294812">
                  <a:extLst>
                    <a:ext uri="{9D8B030D-6E8A-4147-A177-3AD203B41FA5}">
                      <a16:colId xmlns:a16="http://schemas.microsoft.com/office/drawing/2014/main" val="3683365444"/>
                    </a:ext>
                  </a:extLst>
                </a:gridCol>
                <a:gridCol w="1294812">
                  <a:extLst>
                    <a:ext uri="{9D8B030D-6E8A-4147-A177-3AD203B41FA5}">
                      <a16:colId xmlns:a16="http://schemas.microsoft.com/office/drawing/2014/main" val="1433903315"/>
                    </a:ext>
                  </a:extLst>
                </a:gridCol>
                <a:gridCol w="1557819">
                  <a:extLst>
                    <a:ext uri="{9D8B030D-6E8A-4147-A177-3AD203B41FA5}">
                      <a16:colId xmlns:a16="http://schemas.microsoft.com/office/drawing/2014/main" val="2834243585"/>
                    </a:ext>
                  </a:extLst>
                </a:gridCol>
              </a:tblGrid>
              <a:tr h="238119">
                <a:tc>
                  <a:txBody>
                    <a:bodyPr/>
                    <a:lstStyle/>
                    <a:p>
                      <a:pPr algn="ctr" fontAlgn="b"/>
                      <a:r>
                        <a:rPr lang="tr-TR" sz="1600" b="1" i="0" u="none" strike="noStrike" dirty="0" smtClean="0">
                          <a:solidFill>
                            <a:srgbClr val="000000"/>
                          </a:solidFill>
                          <a:effectLst/>
                          <a:latin typeface="Calibri" panose="020F0502020204030204" pitchFamily="34" charset="0"/>
                        </a:rPr>
                        <a:t>100 Hz</a:t>
                      </a:r>
                      <a:endParaRPr lang="en-US" sz="16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tr-TR" sz="1600" b="1" u="none" strike="noStrike" dirty="0" err="1" smtClean="0">
                          <a:effectLst/>
                        </a:rPr>
                        <a:t>Rin</a:t>
                      </a:r>
                      <a:r>
                        <a:rPr lang="tr-TR" sz="1600" b="1" u="none" strike="noStrike" dirty="0" smtClean="0">
                          <a:effectLst/>
                        </a:rPr>
                        <a:t> = 50 </a:t>
                      </a:r>
                      <a:r>
                        <a:rPr lang="tr-TR" sz="1600" b="1" u="none" strike="noStrike" dirty="0" err="1" smtClean="0">
                          <a:effectLst/>
                        </a:rPr>
                        <a:t>Ohms</a:t>
                      </a:r>
                      <a:endParaRPr lang="en-US" sz="16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tr-TR" sz="1600" b="1" u="none" strike="noStrike" dirty="0" err="1" smtClean="0">
                          <a:effectLst/>
                        </a:rPr>
                        <a:t>Rin</a:t>
                      </a:r>
                      <a:r>
                        <a:rPr lang="tr-TR" sz="1600" b="1" u="none" strike="noStrike" dirty="0" smtClean="0">
                          <a:effectLst/>
                        </a:rPr>
                        <a:t> = 5 </a:t>
                      </a:r>
                      <a:r>
                        <a:rPr lang="tr-TR" sz="1600" b="1" u="none" strike="noStrike" dirty="0" err="1" smtClean="0">
                          <a:effectLst/>
                        </a:rPr>
                        <a:t>Ohms</a:t>
                      </a:r>
                      <a:endParaRPr lang="en-US" sz="16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591764390"/>
                  </a:ext>
                </a:extLst>
              </a:tr>
              <a:tr h="238119">
                <a:tc>
                  <a:txBody>
                    <a:bodyPr/>
                    <a:lstStyle/>
                    <a:p>
                      <a:pPr algn="ctr" fontAlgn="b"/>
                      <a:r>
                        <a:rPr lang="tr-TR" sz="1600" b="0" u="none" strike="noStrike" kern="1200" dirty="0" err="1" smtClean="0">
                          <a:solidFill>
                            <a:schemeClr val="dk1"/>
                          </a:solidFill>
                          <a:effectLst/>
                          <a:latin typeface="+mn-lt"/>
                          <a:ea typeface="+mn-ea"/>
                          <a:cs typeface="+mn-cs"/>
                        </a:rPr>
                        <a:t>Idc</a:t>
                      </a:r>
                      <a:endParaRPr lang="en-US" sz="1600" b="0" u="none" strike="noStrike" kern="1200" dirty="0">
                        <a:solidFill>
                          <a:schemeClr val="dk1"/>
                        </a:solidFill>
                        <a:effectLst/>
                        <a:latin typeface="+mn-lt"/>
                        <a:ea typeface="+mn-ea"/>
                        <a:cs typeface="+mn-cs"/>
                      </a:endParaRPr>
                    </a:p>
                  </a:txBody>
                  <a:tcPr marL="9525" marR="9525" marT="9525" marB="0" anchor="b">
                    <a:solidFill>
                      <a:schemeClr val="accent6">
                        <a:lumMod val="60000"/>
                        <a:lumOff val="40000"/>
                      </a:schemeClr>
                    </a:solidFill>
                  </a:tcPr>
                </a:tc>
                <a:tc>
                  <a:txBody>
                    <a:bodyPr/>
                    <a:lstStyle/>
                    <a:p>
                      <a:pPr algn="ctr" fontAlgn="b"/>
                      <a:r>
                        <a:rPr lang="tr-TR" sz="1600" b="0" u="none" strike="noStrike" kern="1200" dirty="0" smtClean="0">
                          <a:solidFill>
                            <a:schemeClr val="dk1"/>
                          </a:solidFill>
                          <a:effectLst/>
                          <a:latin typeface="+mn-lt"/>
                          <a:ea typeface="+mn-ea"/>
                          <a:cs typeface="+mn-cs"/>
                        </a:rPr>
                        <a:t>0.340 A</a:t>
                      </a:r>
                      <a:endParaRPr lang="en-US" sz="1600" b="0" u="none" strike="noStrike" kern="1200" dirty="0">
                        <a:solidFill>
                          <a:schemeClr val="dk1"/>
                        </a:solidFill>
                        <a:effectLst/>
                        <a:latin typeface="+mn-lt"/>
                        <a:ea typeface="+mn-ea"/>
                        <a:cs typeface="+mn-cs"/>
                      </a:endParaRPr>
                    </a:p>
                  </a:txBody>
                  <a:tcPr marL="9525" marR="9525" marT="9525" marB="0" anchor="b">
                    <a:solidFill>
                      <a:schemeClr val="accent6">
                        <a:lumMod val="60000"/>
                        <a:lumOff val="40000"/>
                      </a:schemeClr>
                    </a:solidFill>
                  </a:tcPr>
                </a:tc>
                <a:tc>
                  <a:txBody>
                    <a:bodyPr/>
                    <a:lstStyle/>
                    <a:p>
                      <a:pPr algn="ctr" fontAlgn="b"/>
                      <a:r>
                        <a:rPr lang="tr-TR" sz="1600" b="0" i="0" u="none" strike="noStrike" dirty="0" smtClean="0">
                          <a:solidFill>
                            <a:srgbClr val="000000"/>
                          </a:solidFill>
                          <a:effectLst/>
                          <a:latin typeface="Calibri" panose="020F0502020204030204" pitchFamily="34" charset="0"/>
                        </a:rPr>
                        <a:t>0.518 A</a:t>
                      </a:r>
                      <a:endParaRPr lang="en-US" sz="1600" b="0" i="0" u="none" strike="noStrike" dirty="0">
                        <a:solidFill>
                          <a:srgbClr val="000000"/>
                        </a:solidFill>
                        <a:effectLst/>
                        <a:latin typeface="Calibri" panose="020F0502020204030204" pitchFamily="34" charset="0"/>
                      </a:endParaRPr>
                    </a:p>
                  </a:txBody>
                  <a:tcPr marL="9525" marR="9525" marT="9525" marB="0" anchor="b">
                    <a:solidFill>
                      <a:schemeClr val="accent6">
                        <a:lumMod val="60000"/>
                        <a:lumOff val="40000"/>
                      </a:schemeClr>
                    </a:solidFill>
                  </a:tcPr>
                </a:tc>
                <a:extLst>
                  <a:ext uri="{0D108BD9-81ED-4DB2-BD59-A6C34878D82A}">
                    <a16:rowId xmlns:a16="http://schemas.microsoft.com/office/drawing/2014/main" val="294692767"/>
                  </a:ext>
                </a:extLst>
              </a:tr>
              <a:tr h="238119">
                <a:tc>
                  <a:txBody>
                    <a:bodyPr/>
                    <a:lstStyle/>
                    <a:p>
                      <a:pPr algn="ctr" fontAlgn="b"/>
                      <a:r>
                        <a:rPr lang="tr-TR" sz="1600" b="0" i="0" u="none" strike="noStrike" dirty="0" err="1" smtClean="0">
                          <a:solidFill>
                            <a:srgbClr val="000000"/>
                          </a:solidFill>
                          <a:effectLst/>
                          <a:latin typeface="Calibri" panose="020F0502020204030204" pitchFamily="34" charset="0"/>
                        </a:rPr>
                        <a:t>Icap</a:t>
                      </a:r>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tr-TR" sz="1600" b="0" i="0" u="none" strike="noStrike" dirty="0" smtClean="0">
                          <a:solidFill>
                            <a:srgbClr val="000000"/>
                          </a:solidFill>
                          <a:effectLst/>
                          <a:latin typeface="Calibri" panose="020F0502020204030204" pitchFamily="34" charset="0"/>
                        </a:rPr>
                        <a:t>0.145</a:t>
                      </a:r>
                      <a:r>
                        <a:rPr lang="tr-TR" sz="1600" b="0" i="0" u="none" strike="noStrike" baseline="0" dirty="0" smtClean="0">
                          <a:solidFill>
                            <a:srgbClr val="000000"/>
                          </a:solidFill>
                          <a:effectLst/>
                          <a:latin typeface="Calibri" panose="020F0502020204030204" pitchFamily="34" charset="0"/>
                        </a:rPr>
                        <a:t> A</a:t>
                      </a:r>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tr-TR" sz="1600" b="0" i="0" u="none" strike="noStrike" dirty="0" smtClean="0">
                          <a:solidFill>
                            <a:srgbClr val="000000"/>
                          </a:solidFill>
                          <a:effectLst/>
                          <a:latin typeface="Calibri" panose="020F0502020204030204" pitchFamily="34" charset="0"/>
                        </a:rPr>
                        <a:t>0.025 A</a:t>
                      </a:r>
                      <a:endParaRPr lang="en-US" sz="16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132043121"/>
                  </a:ext>
                </a:extLst>
              </a:tr>
              <a:tr h="238119">
                <a:tc>
                  <a:txBody>
                    <a:bodyPr/>
                    <a:lstStyle/>
                    <a:p>
                      <a:pPr algn="ctr" fontAlgn="b"/>
                      <a:r>
                        <a:rPr lang="tr-TR" sz="1600" b="0" i="0" u="none" strike="noStrike" dirty="0" err="1" smtClean="0">
                          <a:solidFill>
                            <a:srgbClr val="000000"/>
                          </a:solidFill>
                          <a:effectLst/>
                          <a:latin typeface="Calibri" panose="020F0502020204030204" pitchFamily="34" charset="0"/>
                        </a:rPr>
                        <a:t>Iin</a:t>
                      </a:r>
                      <a:endParaRPr lang="en-US" sz="1600" b="0" i="0" u="none" strike="noStrike" dirty="0">
                        <a:solidFill>
                          <a:srgbClr val="000000"/>
                        </a:solidFill>
                        <a:effectLst/>
                        <a:latin typeface="Calibri" panose="020F0502020204030204" pitchFamily="34" charset="0"/>
                      </a:endParaRPr>
                    </a:p>
                  </a:txBody>
                  <a:tcPr marL="9525" marR="9525" marT="9525" marB="0" anchor="b">
                    <a:solidFill>
                      <a:schemeClr val="accent6">
                        <a:lumMod val="60000"/>
                        <a:lumOff val="40000"/>
                      </a:schemeClr>
                    </a:solidFill>
                  </a:tcPr>
                </a:tc>
                <a:tc>
                  <a:txBody>
                    <a:bodyPr/>
                    <a:lstStyle/>
                    <a:p>
                      <a:pPr algn="ctr" fontAlgn="b"/>
                      <a:r>
                        <a:rPr lang="tr-TR" sz="1600" b="0" i="0" u="none" strike="noStrike" dirty="0" smtClean="0">
                          <a:solidFill>
                            <a:srgbClr val="000000"/>
                          </a:solidFill>
                          <a:effectLst/>
                          <a:latin typeface="Calibri" panose="020F0502020204030204" pitchFamily="34" charset="0"/>
                        </a:rPr>
                        <a:t>0.308 A</a:t>
                      </a:r>
                      <a:endParaRPr lang="en-US" sz="1600" b="0" i="0" u="none" strike="noStrike" dirty="0">
                        <a:solidFill>
                          <a:srgbClr val="000000"/>
                        </a:solidFill>
                        <a:effectLst/>
                        <a:latin typeface="Calibri" panose="020F0502020204030204" pitchFamily="34" charset="0"/>
                      </a:endParaRPr>
                    </a:p>
                  </a:txBody>
                  <a:tcPr marL="9525" marR="9525" marT="9525" marB="0" anchor="b">
                    <a:solidFill>
                      <a:schemeClr val="accent6">
                        <a:lumMod val="60000"/>
                        <a:lumOff val="40000"/>
                      </a:schemeClr>
                    </a:solidFill>
                  </a:tcPr>
                </a:tc>
                <a:tc>
                  <a:txBody>
                    <a:bodyPr/>
                    <a:lstStyle/>
                    <a:p>
                      <a:pPr algn="ctr" fontAlgn="b"/>
                      <a:r>
                        <a:rPr lang="tr-TR" sz="1600" b="0" i="0" u="none" strike="noStrike" dirty="0" smtClean="0">
                          <a:solidFill>
                            <a:srgbClr val="000000"/>
                          </a:solidFill>
                          <a:effectLst/>
                          <a:latin typeface="Calibri" panose="020F0502020204030204" pitchFamily="34" charset="0"/>
                        </a:rPr>
                        <a:t>0.518 A</a:t>
                      </a:r>
                      <a:endParaRPr lang="en-US" sz="1600" b="0" i="0" u="none" strike="noStrike" dirty="0">
                        <a:solidFill>
                          <a:srgbClr val="000000"/>
                        </a:solidFill>
                        <a:effectLst/>
                        <a:latin typeface="Calibri" panose="020F0502020204030204" pitchFamily="34" charset="0"/>
                      </a:endParaRPr>
                    </a:p>
                  </a:txBody>
                  <a:tcPr marL="9525" marR="9525" marT="9525" marB="0" anchor="b">
                    <a:solidFill>
                      <a:schemeClr val="accent6">
                        <a:lumMod val="60000"/>
                        <a:lumOff val="40000"/>
                      </a:schemeClr>
                    </a:solidFill>
                  </a:tcPr>
                </a:tc>
                <a:extLst>
                  <a:ext uri="{0D108BD9-81ED-4DB2-BD59-A6C34878D82A}">
                    <a16:rowId xmlns:a16="http://schemas.microsoft.com/office/drawing/2014/main" val="3664379198"/>
                  </a:ext>
                </a:extLst>
              </a:tr>
              <a:tr h="238119">
                <a:tc>
                  <a:txBody>
                    <a:bodyPr/>
                    <a:lstStyle/>
                    <a:p>
                      <a:pPr algn="ctr" fontAlgn="b"/>
                      <a:r>
                        <a:rPr lang="tr-TR" sz="1600" b="0" i="0" u="none" strike="noStrike" dirty="0" smtClean="0">
                          <a:solidFill>
                            <a:srgbClr val="000000"/>
                          </a:solidFill>
                          <a:effectLst/>
                          <a:latin typeface="Calibri" panose="020F0502020204030204" pitchFamily="34" charset="0"/>
                        </a:rPr>
                        <a:t>Vdc</a:t>
                      </a:r>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tr-TR" sz="1600" b="0" i="0" u="none" strike="noStrike" dirty="0" smtClean="0">
                          <a:solidFill>
                            <a:srgbClr val="000000"/>
                          </a:solidFill>
                          <a:effectLst/>
                          <a:latin typeface="Calibri" panose="020F0502020204030204" pitchFamily="34" charset="0"/>
                        </a:rPr>
                        <a:t>15.38 V</a:t>
                      </a:r>
                      <a:endParaRPr lang="en-US" sz="1600" b="0" i="0" u="none" strike="noStrike" dirty="0" smtClean="0">
                        <a:solidFill>
                          <a:srgbClr val="000000"/>
                        </a:solidFill>
                        <a:effectLst/>
                        <a:latin typeface="Calibri" panose="020F0502020204030204" pitchFamily="34" charset="0"/>
                      </a:endParaRPr>
                    </a:p>
                  </a:txBody>
                  <a:tcPr marL="9525" marR="9525" marT="9525" marB="0" anchor="b"/>
                </a:tc>
                <a:tc>
                  <a:txBody>
                    <a:bodyPr/>
                    <a:lstStyle/>
                    <a:p>
                      <a:pPr algn="ctr" fontAlgn="b"/>
                      <a:r>
                        <a:rPr lang="tr-TR" sz="1600" b="0" i="0" u="none" strike="noStrike" dirty="0" smtClean="0">
                          <a:solidFill>
                            <a:srgbClr val="000000"/>
                          </a:solidFill>
                          <a:effectLst/>
                          <a:latin typeface="Calibri" panose="020F0502020204030204" pitchFamily="34" charset="0"/>
                        </a:rPr>
                        <a:t>2.59 V</a:t>
                      </a:r>
                      <a:endParaRPr lang="en-US" sz="16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421460869"/>
                  </a:ext>
                </a:extLst>
              </a:tr>
            </a:tbl>
          </a:graphicData>
        </a:graphic>
      </p:graphicFrame>
      <p:sp>
        <p:nvSpPr>
          <p:cNvPr id="30" name="Rectangle 29"/>
          <p:cNvSpPr/>
          <p:nvPr/>
        </p:nvSpPr>
        <p:spPr>
          <a:xfrm>
            <a:off x="4316173" y="3332135"/>
            <a:ext cx="4827828" cy="646331"/>
          </a:xfrm>
          <a:prstGeom prst="rect">
            <a:avLst/>
          </a:prstGeom>
        </p:spPr>
        <p:txBody>
          <a:bodyPr wrap="square">
            <a:spAutoFit/>
          </a:bodyPr>
          <a:lstStyle/>
          <a:p>
            <a:pPr marL="285750" indent="-285750">
              <a:buFont typeface="Arial" panose="020B0604020202020204" pitchFamily="34" charset="0"/>
              <a:buChar char="•"/>
            </a:pPr>
            <a:r>
              <a:rPr lang="tr-TR" b="1" dirty="0" err="1" smtClean="0">
                <a:solidFill>
                  <a:srgbClr val="002060"/>
                </a:solidFill>
                <a:cs typeface="Arial" panose="020B0604020202020204" pitchFamily="34" charset="0"/>
              </a:rPr>
              <a:t>Similar</a:t>
            </a:r>
            <a:r>
              <a:rPr lang="tr-TR" b="1" dirty="0" smtClean="0">
                <a:solidFill>
                  <a:srgbClr val="002060"/>
                </a:solidFill>
                <a:cs typeface="Arial" panose="020B0604020202020204" pitchFamily="34" charset="0"/>
              </a:rPr>
              <a:t> </a:t>
            </a:r>
            <a:r>
              <a:rPr lang="tr-TR" b="1" dirty="0" err="1" smtClean="0">
                <a:solidFill>
                  <a:srgbClr val="002060"/>
                </a:solidFill>
                <a:cs typeface="Arial" panose="020B0604020202020204" pitchFamily="34" charset="0"/>
              </a:rPr>
              <a:t>result</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Magnitude</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change</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depends</a:t>
            </a:r>
            <a:r>
              <a:rPr lang="tr-TR" dirty="0" smtClean="0">
                <a:solidFill>
                  <a:srgbClr val="002060"/>
                </a:solidFill>
                <a:cs typeface="Arial" panose="020B0604020202020204" pitchFamily="34" charset="0"/>
              </a:rPr>
              <a:t> on </a:t>
            </a:r>
            <a:r>
              <a:rPr lang="tr-TR" dirty="0" err="1" smtClean="0">
                <a:solidFill>
                  <a:srgbClr val="002060"/>
                </a:solidFill>
                <a:cs typeface="Arial" panose="020B0604020202020204" pitchFamily="34" charset="0"/>
              </a:rPr>
              <a:t>other</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paramaters</a:t>
            </a:r>
            <a:r>
              <a:rPr lang="tr-TR" dirty="0" smtClean="0">
                <a:solidFill>
                  <a:srgbClr val="002060"/>
                </a:solidFill>
                <a:cs typeface="Arial" panose="020B0604020202020204" pitchFamily="34" charset="0"/>
              </a:rPr>
              <a:t>, but </a:t>
            </a:r>
            <a:r>
              <a:rPr lang="tr-TR" dirty="0" err="1" smtClean="0">
                <a:solidFill>
                  <a:srgbClr val="002060"/>
                </a:solidFill>
                <a:cs typeface="Arial" panose="020B0604020202020204" pitchFamily="34" charset="0"/>
              </a:rPr>
              <a:t>the</a:t>
            </a:r>
            <a:r>
              <a:rPr lang="tr-TR" dirty="0" smtClean="0">
                <a:solidFill>
                  <a:srgbClr val="002060"/>
                </a:solidFill>
                <a:cs typeface="Arial" panose="020B0604020202020204" pitchFamily="34" charset="0"/>
              </a:rPr>
              <a:t> </a:t>
            </a:r>
            <a:r>
              <a:rPr lang="tr-TR" b="1" dirty="0" smtClean="0">
                <a:solidFill>
                  <a:srgbClr val="002060"/>
                </a:solidFill>
                <a:cs typeface="Arial" panose="020B0604020202020204" pitchFamily="34" charset="0"/>
              </a:rPr>
              <a:t>trend</a:t>
            </a:r>
            <a:r>
              <a:rPr lang="tr-TR" dirty="0" smtClean="0">
                <a:solidFill>
                  <a:srgbClr val="002060"/>
                </a:solidFill>
                <a:cs typeface="Arial" panose="020B0604020202020204" pitchFamily="34" charset="0"/>
              </a:rPr>
              <a:t> is </a:t>
            </a:r>
            <a:r>
              <a:rPr lang="tr-TR" dirty="0" err="1" smtClean="0">
                <a:solidFill>
                  <a:srgbClr val="002060"/>
                </a:solidFill>
                <a:cs typeface="Arial" panose="020B0604020202020204" pitchFamily="34" charset="0"/>
              </a:rPr>
              <a:t>the</a:t>
            </a:r>
            <a:r>
              <a:rPr lang="tr-TR" dirty="0" smtClean="0">
                <a:solidFill>
                  <a:srgbClr val="002060"/>
                </a:solidFill>
                <a:cs typeface="Arial" panose="020B0604020202020204" pitchFamily="34" charset="0"/>
              </a:rPr>
              <a:t> </a:t>
            </a:r>
            <a:r>
              <a:rPr lang="tr-TR" b="1" dirty="0" err="1" smtClean="0">
                <a:solidFill>
                  <a:srgbClr val="002060"/>
                </a:solidFill>
                <a:cs typeface="Arial" panose="020B0604020202020204" pitchFamily="34" charset="0"/>
              </a:rPr>
              <a:t>same</a:t>
            </a:r>
            <a:r>
              <a:rPr lang="tr-TR" dirty="0" smtClean="0">
                <a:solidFill>
                  <a:srgbClr val="002060"/>
                </a:solidFill>
                <a:cs typeface="Arial" panose="020B0604020202020204" pitchFamily="34" charset="0"/>
              </a:rPr>
              <a:t>. </a:t>
            </a:r>
          </a:p>
        </p:txBody>
      </p:sp>
      <p:sp>
        <p:nvSpPr>
          <p:cNvPr id="31" name="Rectangle 30"/>
          <p:cNvSpPr/>
          <p:nvPr/>
        </p:nvSpPr>
        <p:spPr>
          <a:xfrm>
            <a:off x="193847" y="4811624"/>
            <a:ext cx="8950154" cy="369332"/>
          </a:xfrm>
          <a:prstGeom prst="rect">
            <a:avLst/>
          </a:prstGeom>
        </p:spPr>
        <p:txBody>
          <a:bodyPr wrap="square">
            <a:spAutoFit/>
          </a:bodyPr>
          <a:lstStyle/>
          <a:p>
            <a:pPr marL="285750" indent="-285750">
              <a:buFont typeface="Arial" panose="020B0604020202020204" pitchFamily="34" charset="0"/>
              <a:buChar char="•"/>
            </a:pPr>
            <a:r>
              <a:rPr lang="tr-TR" dirty="0" err="1" smtClean="0">
                <a:solidFill>
                  <a:srgbClr val="002060"/>
                </a:solidFill>
                <a:cs typeface="Arial" panose="020B0604020202020204" pitchFamily="34" charset="0"/>
              </a:rPr>
              <a:t>Both</a:t>
            </a:r>
            <a:r>
              <a:rPr lang="tr-TR" b="1" dirty="0" smtClean="0">
                <a:solidFill>
                  <a:srgbClr val="002060"/>
                </a:solidFill>
                <a:cs typeface="Arial" panose="020B0604020202020204" pitchFamily="34" charset="0"/>
              </a:rPr>
              <a:t> </a:t>
            </a:r>
            <a:r>
              <a:rPr lang="tr-TR" b="1" dirty="0" err="1" smtClean="0">
                <a:solidFill>
                  <a:srgbClr val="002060"/>
                </a:solidFill>
                <a:cs typeface="Arial" panose="020B0604020202020204" pitchFamily="34" charset="0"/>
              </a:rPr>
              <a:t>RloadC</a:t>
            </a:r>
            <a:r>
              <a:rPr lang="tr-TR" b="1"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and</a:t>
            </a:r>
            <a:r>
              <a:rPr lang="tr-TR" b="1" dirty="0" smtClean="0">
                <a:solidFill>
                  <a:srgbClr val="002060"/>
                </a:solidFill>
                <a:cs typeface="Arial" panose="020B0604020202020204" pitchFamily="34" charset="0"/>
              </a:rPr>
              <a:t> </a:t>
            </a:r>
            <a:r>
              <a:rPr lang="tr-TR" b="1" dirty="0" err="1" smtClean="0">
                <a:solidFill>
                  <a:srgbClr val="002060"/>
                </a:solidFill>
                <a:cs typeface="Arial" panose="020B0604020202020204" pitchFamily="34" charset="0"/>
              </a:rPr>
              <a:t>LloadC</a:t>
            </a:r>
            <a:r>
              <a:rPr lang="tr-TR" dirty="0" smtClean="0">
                <a:solidFill>
                  <a:srgbClr val="002060"/>
                </a:solidFill>
                <a:cs typeface="Arial" panose="020B0604020202020204" pitchFamily="34" charset="0"/>
              </a:rPr>
              <a:t> is </a:t>
            </a:r>
            <a:r>
              <a:rPr lang="tr-TR" dirty="0" err="1" smtClean="0">
                <a:solidFill>
                  <a:srgbClr val="002060"/>
                </a:solidFill>
                <a:cs typeface="Arial" panose="020B0604020202020204" pitchFamily="34" charset="0"/>
              </a:rPr>
              <a:t>made</a:t>
            </a:r>
            <a:r>
              <a:rPr lang="tr-TR" dirty="0" smtClean="0">
                <a:solidFill>
                  <a:srgbClr val="002060"/>
                </a:solidFill>
                <a:cs typeface="Arial" panose="020B0604020202020204" pitchFamily="34" charset="0"/>
              </a:rPr>
              <a:t> </a:t>
            </a:r>
            <a:r>
              <a:rPr lang="tr-TR" b="1" dirty="0" smtClean="0">
                <a:solidFill>
                  <a:srgbClr val="002060"/>
                </a:solidFill>
                <a:cs typeface="Arial" panose="020B0604020202020204" pitchFamily="34" charset="0"/>
              </a:rPr>
              <a:t>1.5 </a:t>
            </a:r>
            <a:r>
              <a:rPr lang="tr-TR" b="1" dirty="0" err="1" smtClean="0">
                <a:solidFill>
                  <a:srgbClr val="002060"/>
                </a:solidFill>
                <a:cs typeface="Arial" panose="020B0604020202020204" pitchFamily="34" charset="0"/>
              </a:rPr>
              <a:t>times</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its</a:t>
            </a:r>
            <a:r>
              <a:rPr lang="tr-TR" dirty="0" smtClean="0">
                <a:solidFill>
                  <a:srgbClr val="002060"/>
                </a:solidFill>
                <a:cs typeface="Arial" panose="020B0604020202020204" pitchFamily="34" charset="0"/>
              </a:rPr>
              <a:t> nominal </a:t>
            </a:r>
            <a:r>
              <a:rPr lang="tr-TR" dirty="0" err="1" smtClean="0">
                <a:solidFill>
                  <a:srgbClr val="002060"/>
                </a:solidFill>
                <a:cs typeface="Arial" panose="020B0604020202020204" pitchFamily="34" charset="0"/>
              </a:rPr>
              <a:t>value</a:t>
            </a:r>
            <a:r>
              <a:rPr lang="tr-TR" dirty="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now</a:t>
            </a:r>
            <a:r>
              <a:rPr lang="tr-TR" dirty="0">
                <a:solidFill>
                  <a:srgbClr val="002060"/>
                </a:solidFill>
                <a:cs typeface="Arial" panose="020B0604020202020204" pitchFamily="34" charset="0"/>
              </a:rPr>
              <a:t>:</a:t>
            </a:r>
            <a:endParaRPr lang="tr-TR" dirty="0" smtClean="0">
              <a:solidFill>
                <a:srgbClr val="002060"/>
              </a:solidFill>
              <a:cs typeface="Arial" panose="020B0604020202020204" pitchFamily="34" charset="0"/>
            </a:endParaRPr>
          </a:p>
        </p:txBody>
      </p:sp>
      <p:graphicFrame>
        <p:nvGraphicFramePr>
          <p:cNvPr id="32" name="Table 31"/>
          <p:cNvGraphicFramePr>
            <a:graphicFrameLocks noGrp="1"/>
          </p:cNvGraphicFramePr>
          <p:nvPr>
            <p:extLst>
              <p:ext uri="{D42A27DB-BD31-4B8C-83A1-F6EECF244321}">
                <p14:modId xmlns:p14="http://schemas.microsoft.com/office/powerpoint/2010/main" val="72234218"/>
              </p:ext>
            </p:extLst>
          </p:nvPr>
        </p:nvGraphicFramePr>
        <p:xfrm>
          <a:off x="81643" y="5276007"/>
          <a:ext cx="4147443" cy="1266825"/>
        </p:xfrm>
        <a:graphic>
          <a:graphicData uri="http://schemas.openxmlformats.org/drawingml/2006/table">
            <a:tbl>
              <a:tblPr>
                <a:tableStyleId>{5C22544A-7EE6-4342-B048-85BDC9FD1C3A}</a:tableStyleId>
              </a:tblPr>
              <a:tblGrid>
                <a:gridCol w="1294812">
                  <a:extLst>
                    <a:ext uri="{9D8B030D-6E8A-4147-A177-3AD203B41FA5}">
                      <a16:colId xmlns:a16="http://schemas.microsoft.com/office/drawing/2014/main" val="3683365444"/>
                    </a:ext>
                  </a:extLst>
                </a:gridCol>
                <a:gridCol w="1294812">
                  <a:extLst>
                    <a:ext uri="{9D8B030D-6E8A-4147-A177-3AD203B41FA5}">
                      <a16:colId xmlns:a16="http://schemas.microsoft.com/office/drawing/2014/main" val="1433903315"/>
                    </a:ext>
                  </a:extLst>
                </a:gridCol>
                <a:gridCol w="1557819">
                  <a:extLst>
                    <a:ext uri="{9D8B030D-6E8A-4147-A177-3AD203B41FA5}">
                      <a16:colId xmlns:a16="http://schemas.microsoft.com/office/drawing/2014/main" val="2834243585"/>
                    </a:ext>
                  </a:extLst>
                </a:gridCol>
              </a:tblGrid>
              <a:tr h="238119">
                <a:tc>
                  <a:txBody>
                    <a:bodyPr/>
                    <a:lstStyle/>
                    <a:p>
                      <a:pPr algn="ctr" fontAlgn="b"/>
                      <a:r>
                        <a:rPr lang="tr-TR" sz="1600" b="1" i="0" u="none" strike="noStrike" dirty="0" smtClean="0">
                          <a:solidFill>
                            <a:srgbClr val="000000"/>
                          </a:solidFill>
                          <a:effectLst/>
                          <a:latin typeface="Calibri" panose="020F0502020204030204" pitchFamily="34" charset="0"/>
                        </a:rPr>
                        <a:t>100 Hz</a:t>
                      </a:r>
                      <a:endParaRPr lang="en-US" sz="16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tr-TR" sz="1600" b="1" u="none" strike="noStrike" dirty="0" err="1" smtClean="0">
                          <a:effectLst/>
                        </a:rPr>
                        <a:t>Rin</a:t>
                      </a:r>
                      <a:r>
                        <a:rPr lang="tr-TR" sz="1600" b="1" u="none" strike="noStrike" dirty="0" smtClean="0">
                          <a:effectLst/>
                        </a:rPr>
                        <a:t> = 50 </a:t>
                      </a:r>
                      <a:r>
                        <a:rPr lang="tr-TR" sz="1600" b="1" u="none" strike="noStrike" dirty="0" err="1" smtClean="0">
                          <a:effectLst/>
                        </a:rPr>
                        <a:t>Ohms</a:t>
                      </a:r>
                      <a:endParaRPr lang="en-US" sz="16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tr-TR" sz="1600" b="1" u="none" strike="noStrike" dirty="0" err="1" smtClean="0">
                          <a:effectLst/>
                        </a:rPr>
                        <a:t>Rin</a:t>
                      </a:r>
                      <a:r>
                        <a:rPr lang="tr-TR" sz="1600" b="1" u="none" strike="noStrike" dirty="0" smtClean="0">
                          <a:effectLst/>
                        </a:rPr>
                        <a:t> = 5 </a:t>
                      </a:r>
                      <a:r>
                        <a:rPr lang="tr-TR" sz="1600" b="1" u="none" strike="noStrike" dirty="0" err="1" smtClean="0">
                          <a:effectLst/>
                        </a:rPr>
                        <a:t>Ohms</a:t>
                      </a:r>
                      <a:endParaRPr lang="en-US" sz="16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591764390"/>
                  </a:ext>
                </a:extLst>
              </a:tr>
              <a:tr h="238119">
                <a:tc>
                  <a:txBody>
                    <a:bodyPr/>
                    <a:lstStyle/>
                    <a:p>
                      <a:pPr algn="ctr" fontAlgn="b"/>
                      <a:r>
                        <a:rPr lang="tr-TR" sz="1600" b="0" u="none" strike="noStrike" kern="1200" dirty="0" err="1" smtClean="0">
                          <a:solidFill>
                            <a:schemeClr val="dk1"/>
                          </a:solidFill>
                          <a:effectLst/>
                          <a:latin typeface="+mn-lt"/>
                          <a:ea typeface="+mn-ea"/>
                          <a:cs typeface="+mn-cs"/>
                        </a:rPr>
                        <a:t>Idc</a:t>
                      </a:r>
                      <a:endParaRPr lang="en-US" sz="1600" b="0" u="none" strike="noStrike" kern="1200" dirty="0">
                        <a:solidFill>
                          <a:schemeClr val="dk1"/>
                        </a:solidFill>
                        <a:effectLst/>
                        <a:latin typeface="+mn-lt"/>
                        <a:ea typeface="+mn-ea"/>
                        <a:cs typeface="+mn-cs"/>
                      </a:endParaRPr>
                    </a:p>
                  </a:txBody>
                  <a:tcPr marL="9525" marR="9525" marT="9525" marB="0" anchor="b">
                    <a:solidFill>
                      <a:schemeClr val="accent6">
                        <a:lumMod val="60000"/>
                        <a:lumOff val="40000"/>
                      </a:schemeClr>
                    </a:solidFill>
                  </a:tcPr>
                </a:tc>
                <a:tc>
                  <a:txBody>
                    <a:bodyPr/>
                    <a:lstStyle/>
                    <a:p>
                      <a:pPr algn="ctr" fontAlgn="b"/>
                      <a:r>
                        <a:rPr lang="tr-TR" sz="1600" b="0" u="none" strike="noStrike" kern="1200" dirty="0" smtClean="0">
                          <a:solidFill>
                            <a:schemeClr val="dk1"/>
                          </a:solidFill>
                          <a:effectLst/>
                          <a:latin typeface="+mn-lt"/>
                          <a:ea typeface="+mn-ea"/>
                          <a:cs typeface="+mn-cs"/>
                        </a:rPr>
                        <a:t>0.663 A</a:t>
                      </a:r>
                      <a:endParaRPr lang="en-US" sz="1600" b="0" u="none" strike="noStrike" kern="1200" dirty="0">
                        <a:solidFill>
                          <a:schemeClr val="dk1"/>
                        </a:solidFill>
                        <a:effectLst/>
                        <a:latin typeface="+mn-lt"/>
                        <a:ea typeface="+mn-ea"/>
                        <a:cs typeface="+mn-cs"/>
                      </a:endParaRPr>
                    </a:p>
                  </a:txBody>
                  <a:tcPr marL="9525" marR="9525" marT="9525" marB="0" anchor="b">
                    <a:solidFill>
                      <a:schemeClr val="accent6">
                        <a:lumMod val="60000"/>
                        <a:lumOff val="40000"/>
                      </a:schemeClr>
                    </a:solidFill>
                  </a:tcPr>
                </a:tc>
                <a:tc>
                  <a:txBody>
                    <a:bodyPr/>
                    <a:lstStyle/>
                    <a:p>
                      <a:pPr algn="ctr" fontAlgn="b"/>
                      <a:r>
                        <a:rPr lang="tr-TR" sz="1600" b="0" i="0" u="none" strike="noStrike" dirty="0" smtClean="0">
                          <a:solidFill>
                            <a:srgbClr val="000000"/>
                          </a:solidFill>
                          <a:effectLst/>
                          <a:latin typeface="Calibri" panose="020F0502020204030204" pitchFamily="34" charset="0"/>
                        </a:rPr>
                        <a:t>0.964 A</a:t>
                      </a:r>
                      <a:endParaRPr lang="en-US" sz="1600" b="0" i="0" u="none" strike="noStrike" dirty="0">
                        <a:solidFill>
                          <a:srgbClr val="000000"/>
                        </a:solidFill>
                        <a:effectLst/>
                        <a:latin typeface="Calibri" panose="020F0502020204030204" pitchFamily="34" charset="0"/>
                      </a:endParaRPr>
                    </a:p>
                  </a:txBody>
                  <a:tcPr marL="9525" marR="9525" marT="9525" marB="0" anchor="b">
                    <a:solidFill>
                      <a:schemeClr val="accent6">
                        <a:lumMod val="60000"/>
                        <a:lumOff val="40000"/>
                      </a:schemeClr>
                    </a:solidFill>
                  </a:tcPr>
                </a:tc>
                <a:extLst>
                  <a:ext uri="{0D108BD9-81ED-4DB2-BD59-A6C34878D82A}">
                    <a16:rowId xmlns:a16="http://schemas.microsoft.com/office/drawing/2014/main" val="294692767"/>
                  </a:ext>
                </a:extLst>
              </a:tr>
              <a:tr h="238119">
                <a:tc>
                  <a:txBody>
                    <a:bodyPr/>
                    <a:lstStyle/>
                    <a:p>
                      <a:pPr algn="ctr" fontAlgn="b"/>
                      <a:r>
                        <a:rPr lang="tr-TR" sz="1600" b="0" i="0" u="none" strike="noStrike" dirty="0" err="1" smtClean="0">
                          <a:solidFill>
                            <a:srgbClr val="000000"/>
                          </a:solidFill>
                          <a:effectLst/>
                          <a:latin typeface="Calibri" panose="020F0502020204030204" pitchFamily="34" charset="0"/>
                        </a:rPr>
                        <a:t>Icap</a:t>
                      </a:r>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tr-TR" sz="1600" b="0" i="0" u="none" strike="noStrike" dirty="0" smtClean="0">
                          <a:solidFill>
                            <a:srgbClr val="000000"/>
                          </a:solidFill>
                          <a:effectLst/>
                          <a:latin typeface="Calibri" panose="020F0502020204030204" pitchFamily="34" charset="0"/>
                        </a:rPr>
                        <a:t>0.283</a:t>
                      </a:r>
                      <a:r>
                        <a:rPr lang="tr-TR" sz="1600" b="0" i="0" u="none" strike="noStrike" baseline="0" dirty="0" smtClean="0">
                          <a:solidFill>
                            <a:srgbClr val="000000"/>
                          </a:solidFill>
                          <a:effectLst/>
                          <a:latin typeface="Calibri" panose="020F0502020204030204" pitchFamily="34" charset="0"/>
                        </a:rPr>
                        <a:t> A</a:t>
                      </a:r>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tr-TR" sz="1600" b="0" i="0" u="none" strike="noStrike" dirty="0" smtClean="0">
                          <a:solidFill>
                            <a:srgbClr val="000000"/>
                          </a:solidFill>
                          <a:effectLst/>
                          <a:latin typeface="Calibri" panose="020F0502020204030204" pitchFamily="34" charset="0"/>
                        </a:rPr>
                        <a:t>0.045 A</a:t>
                      </a:r>
                      <a:endParaRPr lang="en-US" sz="16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132043121"/>
                  </a:ext>
                </a:extLst>
              </a:tr>
              <a:tr h="238119">
                <a:tc>
                  <a:txBody>
                    <a:bodyPr/>
                    <a:lstStyle/>
                    <a:p>
                      <a:pPr algn="ctr" fontAlgn="b"/>
                      <a:r>
                        <a:rPr lang="tr-TR" sz="1600" b="0" i="0" u="none" strike="noStrike" dirty="0" err="1" smtClean="0">
                          <a:solidFill>
                            <a:srgbClr val="000000"/>
                          </a:solidFill>
                          <a:effectLst/>
                          <a:latin typeface="Calibri" panose="020F0502020204030204" pitchFamily="34" charset="0"/>
                        </a:rPr>
                        <a:t>Iin</a:t>
                      </a:r>
                      <a:endParaRPr lang="en-US" sz="1600" b="0" i="0" u="none" strike="noStrike" dirty="0">
                        <a:solidFill>
                          <a:srgbClr val="000000"/>
                        </a:solidFill>
                        <a:effectLst/>
                        <a:latin typeface="Calibri" panose="020F0502020204030204" pitchFamily="34" charset="0"/>
                      </a:endParaRPr>
                    </a:p>
                  </a:txBody>
                  <a:tcPr marL="9525" marR="9525" marT="9525" marB="0" anchor="b">
                    <a:solidFill>
                      <a:schemeClr val="accent6">
                        <a:lumMod val="60000"/>
                        <a:lumOff val="40000"/>
                      </a:schemeClr>
                    </a:solidFill>
                  </a:tcPr>
                </a:tc>
                <a:tc>
                  <a:txBody>
                    <a:bodyPr/>
                    <a:lstStyle/>
                    <a:p>
                      <a:pPr algn="ctr" fontAlgn="b"/>
                      <a:r>
                        <a:rPr lang="tr-TR" sz="1600" b="0" i="0" u="none" strike="noStrike" dirty="0" smtClean="0">
                          <a:solidFill>
                            <a:srgbClr val="000000"/>
                          </a:solidFill>
                          <a:effectLst/>
                          <a:latin typeface="Calibri" panose="020F0502020204030204" pitchFamily="34" charset="0"/>
                        </a:rPr>
                        <a:t>0.600 A</a:t>
                      </a:r>
                      <a:endParaRPr lang="en-US" sz="1600" b="0" i="0" u="none" strike="noStrike" dirty="0">
                        <a:solidFill>
                          <a:srgbClr val="000000"/>
                        </a:solidFill>
                        <a:effectLst/>
                        <a:latin typeface="Calibri" panose="020F0502020204030204" pitchFamily="34" charset="0"/>
                      </a:endParaRPr>
                    </a:p>
                  </a:txBody>
                  <a:tcPr marL="9525" marR="9525" marT="9525" marB="0" anchor="b">
                    <a:solidFill>
                      <a:schemeClr val="accent6">
                        <a:lumMod val="60000"/>
                        <a:lumOff val="40000"/>
                      </a:schemeClr>
                    </a:solidFill>
                  </a:tcPr>
                </a:tc>
                <a:tc>
                  <a:txBody>
                    <a:bodyPr/>
                    <a:lstStyle/>
                    <a:p>
                      <a:pPr algn="ctr" fontAlgn="b"/>
                      <a:r>
                        <a:rPr lang="tr-TR" sz="1600" b="0" i="0" u="none" strike="noStrike" dirty="0" smtClean="0">
                          <a:solidFill>
                            <a:srgbClr val="000000"/>
                          </a:solidFill>
                          <a:effectLst/>
                          <a:latin typeface="Calibri" panose="020F0502020204030204" pitchFamily="34" charset="0"/>
                        </a:rPr>
                        <a:t>0.963 A</a:t>
                      </a:r>
                      <a:endParaRPr lang="en-US" sz="1600" b="0" i="0" u="none" strike="noStrike" dirty="0">
                        <a:solidFill>
                          <a:srgbClr val="000000"/>
                        </a:solidFill>
                        <a:effectLst/>
                        <a:latin typeface="Calibri" panose="020F0502020204030204" pitchFamily="34" charset="0"/>
                      </a:endParaRPr>
                    </a:p>
                  </a:txBody>
                  <a:tcPr marL="9525" marR="9525" marT="9525" marB="0" anchor="b">
                    <a:solidFill>
                      <a:schemeClr val="accent6">
                        <a:lumMod val="60000"/>
                        <a:lumOff val="40000"/>
                      </a:schemeClr>
                    </a:solidFill>
                  </a:tcPr>
                </a:tc>
                <a:extLst>
                  <a:ext uri="{0D108BD9-81ED-4DB2-BD59-A6C34878D82A}">
                    <a16:rowId xmlns:a16="http://schemas.microsoft.com/office/drawing/2014/main" val="3664379198"/>
                  </a:ext>
                </a:extLst>
              </a:tr>
              <a:tr h="238119">
                <a:tc>
                  <a:txBody>
                    <a:bodyPr/>
                    <a:lstStyle/>
                    <a:p>
                      <a:pPr algn="ctr" fontAlgn="b"/>
                      <a:r>
                        <a:rPr lang="tr-TR" sz="1600" b="0" i="0" u="none" strike="noStrike" dirty="0" smtClean="0">
                          <a:solidFill>
                            <a:srgbClr val="000000"/>
                          </a:solidFill>
                          <a:effectLst/>
                          <a:latin typeface="Calibri" panose="020F0502020204030204" pitchFamily="34" charset="0"/>
                        </a:rPr>
                        <a:t>Vdc</a:t>
                      </a:r>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tr-TR" sz="1600" b="0" i="0" u="none" strike="noStrike" dirty="0" smtClean="0">
                          <a:solidFill>
                            <a:srgbClr val="000000"/>
                          </a:solidFill>
                          <a:effectLst/>
                          <a:latin typeface="Calibri" panose="020F0502020204030204" pitchFamily="34" charset="0"/>
                        </a:rPr>
                        <a:t>30.00 V</a:t>
                      </a:r>
                      <a:endParaRPr lang="en-US" sz="1600" b="0" i="0" u="none" strike="noStrike" dirty="0" smtClean="0">
                        <a:solidFill>
                          <a:srgbClr val="000000"/>
                        </a:solidFill>
                        <a:effectLst/>
                        <a:latin typeface="Calibri" panose="020F0502020204030204" pitchFamily="34" charset="0"/>
                      </a:endParaRPr>
                    </a:p>
                  </a:txBody>
                  <a:tcPr marL="9525" marR="9525" marT="9525" marB="0" anchor="b"/>
                </a:tc>
                <a:tc>
                  <a:txBody>
                    <a:bodyPr/>
                    <a:lstStyle/>
                    <a:p>
                      <a:pPr algn="ctr" fontAlgn="b"/>
                      <a:r>
                        <a:rPr lang="tr-TR" sz="1600" b="0" i="0" u="none" strike="noStrike" dirty="0" smtClean="0">
                          <a:solidFill>
                            <a:srgbClr val="000000"/>
                          </a:solidFill>
                          <a:effectLst/>
                          <a:latin typeface="Calibri" panose="020F0502020204030204" pitchFamily="34" charset="0"/>
                        </a:rPr>
                        <a:t>4.82 V</a:t>
                      </a:r>
                      <a:endParaRPr lang="en-US" sz="16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421460869"/>
                  </a:ext>
                </a:extLst>
              </a:tr>
            </a:tbl>
          </a:graphicData>
        </a:graphic>
      </p:graphicFrame>
      <p:sp>
        <p:nvSpPr>
          <p:cNvPr id="33" name="Rectangle 32"/>
          <p:cNvSpPr/>
          <p:nvPr/>
        </p:nvSpPr>
        <p:spPr>
          <a:xfrm>
            <a:off x="4316173" y="5180956"/>
            <a:ext cx="4827828" cy="1754326"/>
          </a:xfrm>
          <a:prstGeom prst="rect">
            <a:avLst/>
          </a:prstGeom>
        </p:spPr>
        <p:txBody>
          <a:bodyPr wrap="square">
            <a:spAutoFit/>
          </a:bodyPr>
          <a:lstStyle/>
          <a:p>
            <a:pPr marL="285750" indent="-285750">
              <a:buFont typeface="Arial" panose="020B0604020202020204" pitchFamily="34" charset="0"/>
              <a:buChar char="•"/>
            </a:pPr>
            <a:r>
              <a:rPr lang="tr-TR" b="1" dirty="0" err="1" smtClean="0">
                <a:solidFill>
                  <a:srgbClr val="002060"/>
                </a:solidFill>
                <a:cs typeface="Arial" panose="020B0604020202020204" pitchFamily="34" charset="0"/>
              </a:rPr>
              <a:t>Worst</a:t>
            </a:r>
            <a:r>
              <a:rPr lang="tr-TR" b="1" dirty="0" smtClean="0">
                <a:solidFill>
                  <a:srgbClr val="002060"/>
                </a:solidFill>
                <a:cs typeface="Arial" panose="020B0604020202020204" pitchFamily="34" charset="0"/>
              </a:rPr>
              <a:t> </a:t>
            </a:r>
            <a:r>
              <a:rPr lang="tr-TR" b="1" dirty="0" err="1" smtClean="0">
                <a:solidFill>
                  <a:srgbClr val="002060"/>
                </a:solidFill>
                <a:cs typeface="Arial" panose="020B0604020202020204" pitchFamily="34" charset="0"/>
              </a:rPr>
              <a:t>case</a:t>
            </a:r>
            <a:r>
              <a:rPr lang="tr-TR" dirty="0" smtClean="0">
                <a:solidFill>
                  <a:srgbClr val="002060"/>
                </a:solidFill>
                <a:cs typeface="Arial" panose="020B0604020202020204" pitchFamily="34" charset="0"/>
              </a:rPr>
              <a:t>, as </a:t>
            </a:r>
            <a:r>
              <a:rPr lang="tr-TR" dirty="0" err="1" smtClean="0">
                <a:solidFill>
                  <a:srgbClr val="002060"/>
                </a:solidFill>
                <a:cs typeface="Arial" panose="020B0604020202020204" pitchFamily="34" charset="0"/>
              </a:rPr>
              <a:t>expected</a:t>
            </a:r>
            <a:r>
              <a:rPr lang="tr-TR" dirty="0" smtClean="0">
                <a:solidFill>
                  <a:srgbClr val="002060"/>
                </a:solidFill>
                <a:cs typeface="Arial" panose="020B0604020202020204" pitchFamily="34" charset="0"/>
              </a:rPr>
              <a:t>.</a:t>
            </a:r>
          </a:p>
          <a:p>
            <a:pPr marL="285750" indent="-285750">
              <a:buFont typeface="Arial" panose="020B0604020202020204" pitchFamily="34" charset="0"/>
              <a:buChar char="•"/>
            </a:pPr>
            <a:r>
              <a:rPr lang="tr-TR" dirty="0" err="1" smtClean="0">
                <a:solidFill>
                  <a:srgbClr val="002060"/>
                </a:solidFill>
                <a:cs typeface="Arial" panose="020B0604020202020204" pitchFamily="34" charset="0"/>
              </a:rPr>
              <a:t>With</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resistive</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unbalance</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effect</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inductive</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unbalance</a:t>
            </a:r>
            <a:r>
              <a:rPr lang="tr-TR" dirty="0" smtClean="0">
                <a:solidFill>
                  <a:srgbClr val="002060"/>
                </a:solidFill>
                <a:cs typeface="Arial" panose="020B0604020202020204" pitchFamily="34" charset="0"/>
              </a:rPr>
              <a:t> is </a:t>
            </a:r>
            <a:r>
              <a:rPr lang="tr-TR" dirty="0" err="1" smtClean="0">
                <a:solidFill>
                  <a:srgbClr val="002060"/>
                </a:solidFill>
                <a:cs typeface="Arial" panose="020B0604020202020204" pitchFamily="34" charset="0"/>
              </a:rPr>
              <a:t>very</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small</a:t>
            </a:r>
            <a:r>
              <a:rPr lang="tr-TR" dirty="0" smtClean="0">
                <a:solidFill>
                  <a:srgbClr val="002060"/>
                </a:solidFill>
                <a:cs typeface="Arial" panose="020B0604020202020204" pitchFamily="34" charset="0"/>
              </a:rPr>
              <a:t>.</a:t>
            </a:r>
          </a:p>
          <a:p>
            <a:pPr marL="285750" indent="-285750">
              <a:buFont typeface="Arial" panose="020B0604020202020204" pitchFamily="34" charset="0"/>
              <a:buChar char="•"/>
            </a:pPr>
            <a:r>
              <a:rPr lang="tr-TR" dirty="0" err="1" smtClean="0">
                <a:solidFill>
                  <a:srgbClr val="002060"/>
                </a:solidFill>
                <a:cs typeface="Arial" panose="020B0604020202020204" pitchFamily="34" charset="0"/>
              </a:rPr>
              <a:t>This</a:t>
            </a:r>
            <a:r>
              <a:rPr lang="tr-TR" dirty="0" smtClean="0">
                <a:solidFill>
                  <a:srgbClr val="002060"/>
                </a:solidFill>
                <a:cs typeface="Arial" panose="020B0604020202020204" pitchFamily="34" charset="0"/>
              </a:rPr>
              <a:t> is </a:t>
            </a:r>
            <a:r>
              <a:rPr lang="tr-TR" dirty="0" err="1" smtClean="0">
                <a:solidFill>
                  <a:srgbClr val="002060"/>
                </a:solidFill>
                <a:cs typeface="Arial" panose="020B0604020202020204" pitchFamily="34" charset="0"/>
              </a:rPr>
              <a:t>due</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tot</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the</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fact</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that</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resistance</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and</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power</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factor</a:t>
            </a:r>
            <a:r>
              <a:rPr lang="tr-TR" dirty="0" smtClean="0">
                <a:solidFill>
                  <a:srgbClr val="002060"/>
                </a:solidFill>
                <a:cs typeface="Arial" panose="020B0604020202020204" pitchFamily="34" charset="0"/>
              </a:rPr>
              <a:t> of </a:t>
            </a:r>
            <a:r>
              <a:rPr lang="tr-TR" dirty="0" err="1" smtClean="0">
                <a:solidFill>
                  <a:srgbClr val="002060"/>
                </a:solidFill>
                <a:cs typeface="Arial" panose="020B0604020202020204" pitchFamily="34" charset="0"/>
              </a:rPr>
              <a:t>load</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phases</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are</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deciding</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parameters</a:t>
            </a:r>
            <a:r>
              <a:rPr lang="tr-TR" dirty="0" smtClean="0">
                <a:solidFill>
                  <a:srgbClr val="002060"/>
                </a:solidFill>
                <a:cs typeface="Arial" panose="020B0604020202020204" pitchFamily="34" charset="0"/>
              </a:rPr>
              <a:t> of </a:t>
            </a:r>
            <a:r>
              <a:rPr lang="tr-TR" dirty="0" err="1" smtClean="0">
                <a:solidFill>
                  <a:srgbClr val="002060"/>
                </a:solidFill>
                <a:cs typeface="Arial" panose="020B0604020202020204" pitchFamily="34" charset="0"/>
              </a:rPr>
              <a:t>unbalance</a:t>
            </a:r>
            <a:r>
              <a:rPr lang="tr-TR" dirty="0" smtClean="0">
                <a:solidFill>
                  <a:srgbClr val="002060"/>
                </a:solidFill>
                <a:cs typeface="Arial" panose="020B0604020202020204" pitchFamily="34" charset="0"/>
              </a:rPr>
              <a:t>. </a:t>
            </a:r>
          </a:p>
        </p:txBody>
      </p:sp>
    </p:spTree>
    <p:extLst>
      <p:ext uri="{BB962C8B-B14F-4D97-AF65-F5344CB8AC3E}">
        <p14:creationId xmlns:p14="http://schemas.microsoft.com/office/powerpoint/2010/main" val="376200810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478970" y="150669"/>
            <a:ext cx="8207829" cy="523220"/>
          </a:xfrm>
          <a:prstGeom prst="rect">
            <a:avLst/>
          </a:prstGeom>
        </p:spPr>
        <p:txBody>
          <a:bodyPr wrap="square">
            <a:spAutoFit/>
          </a:bodyPr>
          <a:lstStyle/>
          <a:p>
            <a:pPr algn="ctr"/>
            <a:r>
              <a:rPr lang="tr-TR" sz="2800" b="1" dirty="0" err="1" smtClean="0">
                <a:solidFill>
                  <a:schemeClr val="accent1">
                    <a:lumMod val="50000"/>
                  </a:schemeClr>
                </a:solidFill>
                <a:cs typeface="Arial" panose="020B0604020202020204" pitchFamily="34" charset="0"/>
              </a:rPr>
              <a:t>Unbalance</a:t>
            </a:r>
            <a:r>
              <a:rPr lang="tr-TR" sz="2800" b="1" dirty="0" smtClean="0">
                <a:solidFill>
                  <a:schemeClr val="accent1">
                    <a:lumMod val="50000"/>
                  </a:schemeClr>
                </a:solidFill>
                <a:cs typeface="Arial" panose="020B0604020202020204" pitchFamily="34" charset="0"/>
              </a:rPr>
              <a:t> on </a:t>
            </a:r>
            <a:r>
              <a:rPr lang="tr-TR" sz="2800" b="1" dirty="0" err="1" smtClean="0">
                <a:solidFill>
                  <a:schemeClr val="accent1">
                    <a:lumMod val="50000"/>
                  </a:schemeClr>
                </a:solidFill>
                <a:cs typeface="Arial" panose="020B0604020202020204" pitchFamily="34" charset="0"/>
              </a:rPr>
              <a:t>Load</a:t>
            </a:r>
            <a:endParaRPr lang="en-US" sz="2800" dirty="0">
              <a:solidFill>
                <a:schemeClr val="accent1">
                  <a:lumMod val="50000"/>
                </a:schemeClr>
              </a:solidFill>
              <a:cs typeface="Arial" panose="020B0604020202020204" pitchFamily="34" charset="0"/>
            </a:endParaRPr>
          </a:p>
        </p:txBody>
      </p:sp>
      <p:sp>
        <p:nvSpPr>
          <p:cNvPr id="4" name="Rectangle 3"/>
          <p:cNvSpPr/>
          <p:nvPr/>
        </p:nvSpPr>
        <p:spPr>
          <a:xfrm>
            <a:off x="193846" y="706938"/>
            <a:ext cx="8950154" cy="369332"/>
          </a:xfrm>
          <a:prstGeom prst="rect">
            <a:avLst/>
          </a:prstGeom>
        </p:spPr>
        <p:txBody>
          <a:bodyPr wrap="square">
            <a:spAutoFit/>
          </a:bodyPr>
          <a:lstStyle/>
          <a:p>
            <a:pPr algn="ctr"/>
            <a:r>
              <a:rPr lang="tr-TR" dirty="0" err="1" smtClean="0">
                <a:solidFill>
                  <a:srgbClr val="002060"/>
                </a:solidFill>
                <a:cs typeface="Arial" panose="020B0604020202020204" pitchFamily="34" charset="0"/>
              </a:rPr>
              <a:t>Now</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apply</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this</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to</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the</a:t>
            </a:r>
            <a:r>
              <a:rPr lang="tr-TR" dirty="0" smtClean="0">
                <a:solidFill>
                  <a:srgbClr val="002060"/>
                </a:solidFill>
                <a:cs typeface="Arial" panose="020B0604020202020204" pitchFamily="34" charset="0"/>
              </a:rPr>
              <a:t> model </a:t>
            </a:r>
            <a:r>
              <a:rPr lang="tr-TR" dirty="0" err="1" smtClean="0">
                <a:solidFill>
                  <a:srgbClr val="002060"/>
                </a:solidFill>
                <a:cs typeface="Arial" panose="020B0604020202020204" pitchFamily="34" charset="0"/>
              </a:rPr>
              <a:t>with</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rectifier</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RloadC</a:t>
            </a:r>
            <a:r>
              <a:rPr lang="tr-TR" dirty="0" smtClean="0">
                <a:solidFill>
                  <a:srgbClr val="002060"/>
                </a:solidFill>
                <a:cs typeface="Arial" panose="020B0604020202020204" pitchFamily="34" charset="0"/>
              </a:rPr>
              <a:t> = 1.5xNominal, </a:t>
            </a:r>
            <a:r>
              <a:rPr lang="tr-TR" dirty="0" err="1" smtClean="0">
                <a:solidFill>
                  <a:srgbClr val="002060"/>
                </a:solidFill>
                <a:cs typeface="Arial" panose="020B0604020202020204" pitchFamily="34" charset="0"/>
              </a:rPr>
              <a:t>Rmid</a:t>
            </a:r>
            <a:r>
              <a:rPr lang="tr-TR" dirty="0" smtClean="0">
                <a:solidFill>
                  <a:srgbClr val="002060"/>
                </a:solidFill>
                <a:cs typeface="Arial" panose="020B0604020202020204" pitchFamily="34" charset="0"/>
              </a:rPr>
              <a:t> = 4 </a:t>
            </a:r>
            <a:r>
              <a:rPr lang="tr-TR" dirty="0" err="1" smtClean="0">
                <a:solidFill>
                  <a:srgbClr val="002060"/>
                </a:solidFill>
                <a:cs typeface="Arial" panose="020B0604020202020204" pitchFamily="34" charset="0"/>
              </a:rPr>
              <a:t>Ohms</a:t>
            </a:r>
            <a:r>
              <a:rPr lang="tr-TR" dirty="0" smtClean="0">
                <a:solidFill>
                  <a:srgbClr val="002060"/>
                </a:solidFill>
                <a:cs typeface="Arial" panose="020B0604020202020204" pitchFamily="34" charset="0"/>
              </a:rPr>
              <a:t>):</a:t>
            </a:r>
          </a:p>
        </p:txBody>
      </p:sp>
      <p:pic>
        <p:nvPicPr>
          <p:cNvPr id="2" name="Picture 1"/>
          <p:cNvPicPr>
            <a:picLocks noChangeAspect="1"/>
          </p:cNvPicPr>
          <p:nvPr/>
        </p:nvPicPr>
        <p:blipFill>
          <a:blip r:embed="rId3"/>
          <a:stretch>
            <a:fillRect/>
          </a:stretch>
        </p:blipFill>
        <p:spPr>
          <a:xfrm>
            <a:off x="301403" y="1521404"/>
            <a:ext cx="4168122" cy="2695834"/>
          </a:xfrm>
          <a:prstGeom prst="rect">
            <a:avLst/>
          </a:prstGeom>
        </p:spPr>
      </p:pic>
      <p:sp>
        <p:nvSpPr>
          <p:cNvPr id="14" name="Rectangle 13"/>
          <p:cNvSpPr/>
          <p:nvPr/>
        </p:nvSpPr>
        <p:spPr>
          <a:xfrm>
            <a:off x="374508" y="1152072"/>
            <a:ext cx="4294415" cy="369332"/>
          </a:xfrm>
          <a:prstGeom prst="rect">
            <a:avLst/>
          </a:prstGeom>
        </p:spPr>
        <p:txBody>
          <a:bodyPr wrap="square">
            <a:spAutoFit/>
          </a:bodyPr>
          <a:lstStyle/>
          <a:p>
            <a:pPr algn="ctr"/>
            <a:r>
              <a:rPr lang="tr-TR" dirty="0" err="1" smtClean="0">
                <a:solidFill>
                  <a:srgbClr val="002060"/>
                </a:solidFill>
                <a:cs typeface="Arial" panose="020B0604020202020204" pitchFamily="34" charset="0"/>
              </a:rPr>
              <a:t>Idc</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yellow</a:t>
            </a:r>
            <a:r>
              <a:rPr lang="tr-TR" dirty="0" smtClean="0">
                <a:solidFill>
                  <a:srgbClr val="002060"/>
                </a:solidFill>
                <a:cs typeface="Arial" panose="020B0604020202020204" pitchFamily="34" charset="0"/>
              </a:rPr>
              <a:t>) </a:t>
            </a:r>
            <a:r>
              <a:rPr lang="tr-TR" dirty="0" err="1">
                <a:solidFill>
                  <a:srgbClr val="002060"/>
                </a:solidFill>
                <a:cs typeface="Arial" panose="020B0604020202020204" pitchFamily="34" charset="0"/>
              </a:rPr>
              <a:t>and</a:t>
            </a:r>
            <a:r>
              <a:rPr lang="tr-TR" dirty="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Iin</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blue</a:t>
            </a:r>
            <a:r>
              <a:rPr lang="tr-TR" dirty="0" smtClean="0">
                <a:solidFill>
                  <a:srgbClr val="002060"/>
                </a:solidFill>
                <a:cs typeface="Arial" panose="020B0604020202020204" pitchFamily="34" charset="0"/>
              </a:rPr>
              <a:t>)</a:t>
            </a:r>
            <a:endParaRPr lang="tr-TR" dirty="0">
              <a:solidFill>
                <a:srgbClr val="002060"/>
              </a:solidFill>
              <a:cs typeface="Arial" panose="020B0604020202020204" pitchFamily="34" charset="0"/>
            </a:endParaRPr>
          </a:p>
        </p:txBody>
      </p:sp>
      <p:pic>
        <p:nvPicPr>
          <p:cNvPr id="7" name="Picture 6"/>
          <p:cNvPicPr>
            <a:picLocks noChangeAspect="1"/>
          </p:cNvPicPr>
          <p:nvPr/>
        </p:nvPicPr>
        <p:blipFill>
          <a:blip r:embed="rId4"/>
          <a:stretch>
            <a:fillRect/>
          </a:stretch>
        </p:blipFill>
        <p:spPr>
          <a:xfrm>
            <a:off x="4742029" y="1521404"/>
            <a:ext cx="4362657" cy="2678340"/>
          </a:xfrm>
          <a:prstGeom prst="rect">
            <a:avLst/>
          </a:prstGeom>
        </p:spPr>
      </p:pic>
      <p:sp>
        <p:nvSpPr>
          <p:cNvPr id="26" name="Rectangle 25"/>
          <p:cNvSpPr/>
          <p:nvPr/>
        </p:nvSpPr>
        <p:spPr>
          <a:xfrm>
            <a:off x="4742029" y="1152072"/>
            <a:ext cx="4294415" cy="369332"/>
          </a:xfrm>
          <a:prstGeom prst="rect">
            <a:avLst/>
          </a:prstGeom>
        </p:spPr>
        <p:txBody>
          <a:bodyPr wrap="square">
            <a:spAutoFit/>
          </a:bodyPr>
          <a:lstStyle/>
          <a:p>
            <a:pPr algn="ctr"/>
            <a:r>
              <a:rPr lang="tr-TR" dirty="0" smtClean="0">
                <a:solidFill>
                  <a:srgbClr val="002060"/>
                </a:solidFill>
                <a:cs typeface="Arial" panose="020B0604020202020204" pitchFamily="34" charset="0"/>
              </a:rPr>
              <a:t>Vdc</a:t>
            </a:r>
            <a:endParaRPr lang="tr-TR" dirty="0">
              <a:solidFill>
                <a:srgbClr val="002060"/>
              </a:solidFill>
              <a:cs typeface="Arial" panose="020B0604020202020204" pitchFamily="34" charset="0"/>
            </a:endParaRPr>
          </a:p>
        </p:txBody>
      </p:sp>
    </p:spTree>
    <p:extLst>
      <p:ext uri="{BB962C8B-B14F-4D97-AF65-F5344CB8AC3E}">
        <p14:creationId xmlns:p14="http://schemas.microsoft.com/office/powerpoint/2010/main" val="113729044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478970" y="150669"/>
            <a:ext cx="8207829" cy="523220"/>
          </a:xfrm>
          <a:prstGeom prst="rect">
            <a:avLst/>
          </a:prstGeom>
        </p:spPr>
        <p:txBody>
          <a:bodyPr wrap="square">
            <a:spAutoFit/>
          </a:bodyPr>
          <a:lstStyle/>
          <a:p>
            <a:pPr algn="ctr"/>
            <a:r>
              <a:rPr lang="tr-TR" sz="2800" b="1" dirty="0" err="1" smtClean="0">
                <a:solidFill>
                  <a:schemeClr val="accent1">
                    <a:lumMod val="50000"/>
                  </a:schemeClr>
                </a:solidFill>
                <a:cs typeface="Arial" panose="020B0604020202020204" pitchFamily="34" charset="0"/>
              </a:rPr>
              <a:t>Unbalance</a:t>
            </a:r>
            <a:r>
              <a:rPr lang="tr-TR" sz="2800" b="1" dirty="0" smtClean="0">
                <a:solidFill>
                  <a:schemeClr val="accent1">
                    <a:lumMod val="50000"/>
                  </a:schemeClr>
                </a:solidFill>
                <a:cs typeface="Arial" panose="020B0604020202020204" pitchFamily="34" charset="0"/>
              </a:rPr>
              <a:t> on </a:t>
            </a:r>
            <a:r>
              <a:rPr lang="tr-TR" sz="2800" b="1" dirty="0" err="1" smtClean="0">
                <a:solidFill>
                  <a:schemeClr val="accent1">
                    <a:lumMod val="50000"/>
                  </a:schemeClr>
                </a:solidFill>
                <a:cs typeface="Arial" panose="020B0604020202020204" pitchFamily="34" charset="0"/>
              </a:rPr>
              <a:t>Load</a:t>
            </a:r>
            <a:endParaRPr lang="en-US" sz="2800" dirty="0">
              <a:solidFill>
                <a:schemeClr val="accent1">
                  <a:lumMod val="50000"/>
                </a:schemeClr>
              </a:solidFill>
              <a:cs typeface="Arial" panose="020B0604020202020204" pitchFamily="34" charset="0"/>
            </a:endParaRPr>
          </a:p>
        </p:txBody>
      </p:sp>
      <p:pic>
        <p:nvPicPr>
          <p:cNvPr id="7" name="Picture 6"/>
          <p:cNvPicPr>
            <a:picLocks noChangeAspect="1"/>
          </p:cNvPicPr>
          <p:nvPr/>
        </p:nvPicPr>
        <p:blipFill>
          <a:blip r:embed="rId3"/>
          <a:stretch>
            <a:fillRect/>
          </a:stretch>
        </p:blipFill>
        <p:spPr>
          <a:xfrm>
            <a:off x="391799" y="673889"/>
            <a:ext cx="4020139" cy="3014461"/>
          </a:xfrm>
          <a:prstGeom prst="rect">
            <a:avLst/>
          </a:prstGeom>
        </p:spPr>
      </p:pic>
      <p:pic>
        <p:nvPicPr>
          <p:cNvPr id="14" name="Picture 13"/>
          <p:cNvPicPr>
            <a:picLocks noChangeAspect="1"/>
          </p:cNvPicPr>
          <p:nvPr/>
        </p:nvPicPr>
        <p:blipFill>
          <a:blip r:embed="rId4"/>
          <a:stretch>
            <a:fillRect/>
          </a:stretch>
        </p:blipFill>
        <p:spPr>
          <a:xfrm>
            <a:off x="4582884" y="673889"/>
            <a:ext cx="4025407" cy="3018411"/>
          </a:xfrm>
          <a:prstGeom prst="rect">
            <a:avLst/>
          </a:prstGeom>
        </p:spPr>
      </p:pic>
      <p:pic>
        <p:nvPicPr>
          <p:cNvPr id="15" name="Picture 14"/>
          <p:cNvPicPr>
            <a:picLocks noChangeAspect="1"/>
          </p:cNvPicPr>
          <p:nvPr/>
        </p:nvPicPr>
        <p:blipFill>
          <a:blip r:embed="rId5"/>
          <a:stretch>
            <a:fillRect/>
          </a:stretch>
        </p:blipFill>
        <p:spPr>
          <a:xfrm>
            <a:off x="4582885" y="3734476"/>
            <a:ext cx="4025968" cy="3018831"/>
          </a:xfrm>
          <a:prstGeom prst="rect">
            <a:avLst/>
          </a:prstGeom>
        </p:spPr>
      </p:pic>
      <p:pic>
        <p:nvPicPr>
          <p:cNvPr id="16" name="Picture 15"/>
          <p:cNvPicPr>
            <a:picLocks noChangeAspect="1"/>
          </p:cNvPicPr>
          <p:nvPr/>
        </p:nvPicPr>
        <p:blipFill>
          <a:blip r:embed="rId6"/>
          <a:stretch>
            <a:fillRect/>
          </a:stretch>
        </p:blipFill>
        <p:spPr>
          <a:xfrm>
            <a:off x="391798" y="3738846"/>
            <a:ext cx="4020139" cy="3014461"/>
          </a:xfrm>
          <a:prstGeom prst="rect">
            <a:avLst/>
          </a:prstGeom>
        </p:spPr>
      </p:pic>
    </p:spTree>
    <p:extLst>
      <p:ext uri="{BB962C8B-B14F-4D97-AF65-F5344CB8AC3E}">
        <p14:creationId xmlns:p14="http://schemas.microsoft.com/office/powerpoint/2010/main" val="338250617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778515" y="923405"/>
            <a:ext cx="7041182" cy="5625825"/>
          </a:xfrm>
          <a:prstGeom prst="rect">
            <a:avLst/>
          </a:prstGeom>
        </p:spPr>
      </p:pic>
      <p:sp>
        <p:nvSpPr>
          <p:cNvPr id="8" name="Rectangle 7"/>
          <p:cNvSpPr/>
          <p:nvPr/>
        </p:nvSpPr>
        <p:spPr>
          <a:xfrm>
            <a:off x="478970" y="150669"/>
            <a:ext cx="8207829" cy="523220"/>
          </a:xfrm>
          <a:prstGeom prst="rect">
            <a:avLst/>
          </a:prstGeom>
        </p:spPr>
        <p:txBody>
          <a:bodyPr wrap="square">
            <a:spAutoFit/>
          </a:bodyPr>
          <a:lstStyle/>
          <a:p>
            <a:pPr algn="ctr"/>
            <a:r>
              <a:rPr lang="en-US" sz="2800" b="1" dirty="0" smtClean="0">
                <a:solidFill>
                  <a:schemeClr val="accent1">
                    <a:lumMod val="50000"/>
                  </a:schemeClr>
                </a:solidFill>
                <a:cs typeface="Arial" panose="020B0604020202020204" pitchFamily="34" charset="0"/>
              </a:rPr>
              <a:t>2-parallel </a:t>
            </a:r>
            <a:r>
              <a:rPr lang="en-US" sz="2800" b="1" dirty="0">
                <a:solidFill>
                  <a:schemeClr val="accent1">
                    <a:lumMod val="50000"/>
                  </a:schemeClr>
                </a:solidFill>
                <a:cs typeface="Arial" panose="020B0604020202020204" pitchFamily="34" charset="0"/>
              </a:rPr>
              <a:t>with and without </a:t>
            </a:r>
            <a:r>
              <a:rPr lang="en-US" sz="2800" b="1" dirty="0" smtClean="0">
                <a:solidFill>
                  <a:schemeClr val="accent1">
                    <a:lumMod val="50000"/>
                  </a:schemeClr>
                </a:solidFill>
                <a:cs typeface="Arial" panose="020B0604020202020204" pitchFamily="34" charset="0"/>
              </a:rPr>
              <a:t>interleaving</a:t>
            </a:r>
            <a:r>
              <a:rPr lang="tr-TR" sz="2800" b="1" dirty="0" smtClean="0">
                <a:solidFill>
                  <a:schemeClr val="accent1">
                    <a:lumMod val="50000"/>
                  </a:schemeClr>
                </a:solidFill>
                <a:cs typeface="Arial" panose="020B0604020202020204" pitchFamily="34" charset="0"/>
              </a:rPr>
              <a:t> </a:t>
            </a:r>
            <a:endParaRPr lang="en-US" sz="2800" dirty="0">
              <a:solidFill>
                <a:schemeClr val="accent1">
                  <a:lumMod val="50000"/>
                </a:schemeClr>
              </a:solidFill>
              <a:cs typeface="Arial" panose="020B0604020202020204" pitchFamily="34" charset="0"/>
            </a:endParaRPr>
          </a:p>
        </p:txBody>
      </p:sp>
      <p:cxnSp>
        <p:nvCxnSpPr>
          <p:cNvPr id="9" name="Straight Arrow Connector 8"/>
          <p:cNvCxnSpPr/>
          <p:nvPr/>
        </p:nvCxnSpPr>
        <p:spPr>
          <a:xfrm>
            <a:off x="3591128" y="2222573"/>
            <a:ext cx="163104"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3383365" y="1914796"/>
            <a:ext cx="578629" cy="307777"/>
          </a:xfrm>
          <a:prstGeom prst="rect">
            <a:avLst/>
          </a:prstGeom>
        </p:spPr>
        <p:txBody>
          <a:bodyPr wrap="square">
            <a:spAutoFit/>
          </a:bodyPr>
          <a:lstStyle/>
          <a:p>
            <a:r>
              <a:rPr lang="tr-TR" sz="1400" dirty="0" smtClean="0">
                <a:solidFill>
                  <a:srgbClr val="FF0000"/>
                </a:solidFill>
                <a:cs typeface="Arial" panose="020B0604020202020204" pitchFamily="34" charset="0"/>
              </a:rPr>
              <a:t>Idc1</a:t>
            </a:r>
          </a:p>
        </p:txBody>
      </p:sp>
      <p:cxnSp>
        <p:nvCxnSpPr>
          <p:cNvPr id="11" name="Straight Arrow Connector 10"/>
          <p:cNvCxnSpPr/>
          <p:nvPr/>
        </p:nvCxnSpPr>
        <p:spPr>
          <a:xfrm>
            <a:off x="3591128" y="4881690"/>
            <a:ext cx="163104"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3383365" y="4573913"/>
            <a:ext cx="578629" cy="307777"/>
          </a:xfrm>
          <a:prstGeom prst="rect">
            <a:avLst/>
          </a:prstGeom>
        </p:spPr>
        <p:txBody>
          <a:bodyPr wrap="square">
            <a:spAutoFit/>
          </a:bodyPr>
          <a:lstStyle/>
          <a:p>
            <a:r>
              <a:rPr lang="tr-TR" sz="1400" dirty="0" smtClean="0">
                <a:solidFill>
                  <a:srgbClr val="FF0000"/>
                </a:solidFill>
                <a:cs typeface="Arial" panose="020B0604020202020204" pitchFamily="34" charset="0"/>
              </a:rPr>
              <a:t>Idc2</a:t>
            </a:r>
          </a:p>
        </p:txBody>
      </p:sp>
      <p:cxnSp>
        <p:nvCxnSpPr>
          <p:cNvPr id="13" name="Straight Arrow Connector 12"/>
          <p:cNvCxnSpPr/>
          <p:nvPr/>
        </p:nvCxnSpPr>
        <p:spPr>
          <a:xfrm>
            <a:off x="2908617" y="2224836"/>
            <a:ext cx="163104"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700854" y="1917059"/>
            <a:ext cx="578629" cy="307777"/>
          </a:xfrm>
          <a:prstGeom prst="rect">
            <a:avLst/>
          </a:prstGeom>
        </p:spPr>
        <p:txBody>
          <a:bodyPr wrap="square">
            <a:spAutoFit/>
          </a:bodyPr>
          <a:lstStyle/>
          <a:p>
            <a:r>
              <a:rPr lang="tr-TR" sz="1400" dirty="0" smtClean="0">
                <a:solidFill>
                  <a:srgbClr val="FF0000"/>
                </a:solidFill>
                <a:cs typeface="Arial" panose="020B0604020202020204" pitchFamily="34" charset="0"/>
              </a:rPr>
              <a:t>Iin1</a:t>
            </a:r>
          </a:p>
        </p:txBody>
      </p:sp>
      <p:cxnSp>
        <p:nvCxnSpPr>
          <p:cNvPr id="18" name="Straight Arrow Connector 17"/>
          <p:cNvCxnSpPr/>
          <p:nvPr/>
        </p:nvCxnSpPr>
        <p:spPr>
          <a:xfrm>
            <a:off x="2886448" y="4878333"/>
            <a:ext cx="163104"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2678685" y="4570556"/>
            <a:ext cx="578629" cy="307777"/>
          </a:xfrm>
          <a:prstGeom prst="rect">
            <a:avLst/>
          </a:prstGeom>
        </p:spPr>
        <p:txBody>
          <a:bodyPr wrap="square">
            <a:spAutoFit/>
          </a:bodyPr>
          <a:lstStyle/>
          <a:p>
            <a:r>
              <a:rPr lang="tr-TR" sz="1400" dirty="0" smtClean="0">
                <a:solidFill>
                  <a:srgbClr val="FF0000"/>
                </a:solidFill>
                <a:cs typeface="Arial" panose="020B0604020202020204" pitchFamily="34" charset="0"/>
              </a:rPr>
              <a:t>Iin2</a:t>
            </a:r>
          </a:p>
        </p:txBody>
      </p:sp>
      <p:cxnSp>
        <p:nvCxnSpPr>
          <p:cNvPr id="20" name="Straight Arrow Connector 19"/>
          <p:cNvCxnSpPr/>
          <p:nvPr/>
        </p:nvCxnSpPr>
        <p:spPr>
          <a:xfrm>
            <a:off x="2463480" y="2227099"/>
            <a:ext cx="163104"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2255717" y="1919322"/>
            <a:ext cx="578629" cy="307777"/>
          </a:xfrm>
          <a:prstGeom prst="rect">
            <a:avLst/>
          </a:prstGeom>
        </p:spPr>
        <p:txBody>
          <a:bodyPr wrap="square">
            <a:spAutoFit/>
          </a:bodyPr>
          <a:lstStyle/>
          <a:p>
            <a:r>
              <a:rPr lang="tr-TR" sz="1400" dirty="0" err="1" smtClean="0">
                <a:solidFill>
                  <a:srgbClr val="FF0000"/>
                </a:solidFill>
                <a:cs typeface="Arial" panose="020B0604020202020204" pitchFamily="34" charset="0"/>
              </a:rPr>
              <a:t>Iin</a:t>
            </a:r>
            <a:endParaRPr lang="tr-TR" sz="1400" dirty="0" smtClean="0">
              <a:solidFill>
                <a:srgbClr val="FF0000"/>
              </a:solidFill>
              <a:cs typeface="Arial" panose="020B0604020202020204" pitchFamily="34" charset="0"/>
            </a:endParaRPr>
          </a:p>
        </p:txBody>
      </p:sp>
      <p:cxnSp>
        <p:nvCxnSpPr>
          <p:cNvPr id="22" name="Straight Arrow Connector 21"/>
          <p:cNvCxnSpPr/>
          <p:nvPr/>
        </p:nvCxnSpPr>
        <p:spPr>
          <a:xfrm flipV="1">
            <a:off x="3392910" y="2530365"/>
            <a:ext cx="0" cy="428343"/>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2883038" y="2745770"/>
            <a:ext cx="578629" cy="307777"/>
          </a:xfrm>
          <a:prstGeom prst="rect">
            <a:avLst/>
          </a:prstGeom>
        </p:spPr>
        <p:txBody>
          <a:bodyPr wrap="square">
            <a:spAutoFit/>
          </a:bodyPr>
          <a:lstStyle/>
          <a:p>
            <a:r>
              <a:rPr lang="tr-TR" sz="1400" dirty="0" smtClean="0">
                <a:solidFill>
                  <a:srgbClr val="FF0000"/>
                </a:solidFill>
                <a:cs typeface="Arial" panose="020B0604020202020204" pitchFamily="34" charset="0"/>
              </a:rPr>
              <a:t>Vdc1</a:t>
            </a:r>
          </a:p>
        </p:txBody>
      </p:sp>
      <p:cxnSp>
        <p:nvCxnSpPr>
          <p:cNvPr id="24" name="Straight Arrow Connector 23"/>
          <p:cNvCxnSpPr/>
          <p:nvPr/>
        </p:nvCxnSpPr>
        <p:spPr>
          <a:xfrm flipV="1">
            <a:off x="3369002" y="5100189"/>
            <a:ext cx="0" cy="428343"/>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2859130" y="5315594"/>
            <a:ext cx="578629" cy="307777"/>
          </a:xfrm>
          <a:prstGeom prst="rect">
            <a:avLst/>
          </a:prstGeom>
        </p:spPr>
        <p:txBody>
          <a:bodyPr wrap="square">
            <a:spAutoFit/>
          </a:bodyPr>
          <a:lstStyle/>
          <a:p>
            <a:r>
              <a:rPr lang="tr-TR" sz="1400" dirty="0" smtClean="0">
                <a:solidFill>
                  <a:srgbClr val="FF0000"/>
                </a:solidFill>
                <a:cs typeface="Arial" panose="020B0604020202020204" pitchFamily="34" charset="0"/>
              </a:rPr>
              <a:t>Vdc2</a:t>
            </a:r>
          </a:p>
        </p:txBody>
      </p:sp>
    </p:spTree>
    <p:extLst>
      <p:ext uri="{BB962C8B-B14F-4D97-AF65-F5344CB8AC3E}">
        <p14:creationId xmlns:p14="http://schemas.microsoft.com/office/powerpoint/2010/main" val="130444190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478970" y="150669"/>
            <a:ext cx="8207829" cy="523220"/>
          </a:xfrm>
          <a:prstGeom prst="rect">
            <a:avLst/>
          </a:prstGeom>
        </p:spPr>
        <p:txBody>
          <a:bodyPr wrap="square">
            <a:spAutoFit/>
          </a:bodyPr>
          <a:lstStyle/>
          <a:p>
            <a:pPr algn="ctr"/>
            <a:r>
              <a:rPr lang="en-US" sz="2800" b="1" dirty="0" smtClean="0">
                <a:solidFill>
                  <a:schemeClr val="accent1">
                    <a:lumMod val="50000"/>
                  </a:schemeClr>
                </a:solidFill>
                <a:cs typeface="Arial" panose="020B0604020202020204" pitchFamily="34" charset="0"/>
              </a:rPr>
              <a:t>2-parallel </a:t>
            </a:r>
            <a:r>
              <a:rPr lang="en-US" sz="2800" b="1" dirty="0">
                <a:solidFill>
                  <a:schemeClr val="accent1">
                    <a:lumMod val="50000"/>
                  </a:schemeClr>
                </a:solidFill>
                <a:cs typeface="Arial" panose="020B0604020202020204" pitchFamily="34" charset="0"/>
              </a:rPr>
              <a:t>with and without </a:t>
            </a:r>
            <a:r>
              <a:rPr lang="en-US" sz="2800" b="1" dirty="0" smtClean="0">
                <a:solidFill>
                  <a:schemeClr val="accent1">
                    <a:lumMod val="50000"/>
                  </a:schemeClr>
                </a:solidFill>
                <a:cs typeface="Arial" panose="020B0604020202020204" pitchFamily="34" charset="0"/>
              </a:rPr>
              <a:t>interleaving</a:t>
            </a:r>
            <a:r>
              <a:rPr lang="tr-TR" sz="2800" b="1" dirty="0" smtClean="0">
                <a:solidFill>
                  <a:schemeClr val="accent1">
                    <a:lumMod val="50000"/>
                  </a:schemeClr>
                </a:solidFill>
                <a:cs typeface="Arial" panose="020B0604020202020204" pitchFamily="34" charset="0"/>
              </a:rPr>
              <a:t> </a:t>
            </a:r>
            <a:endParaRPr lang="en-US" sz="2800" dirty="0">
              <a:solidFill>
                <a:schemeClr val="accent1">
                  <a:lumMod val="50000"/>
                </a:schemeClr>
              </a:solidFill>
              <a:cs typeface="Arial" panose="020B0604020202020204" pitchFamily="34" charset="0"/>
            </a:endParaRPr>
          </a:p>
        </p:txBody>
      </p:sp>
      <p:sp>
        <p:nvSpPr>
          <p:cNvPr id="26" name="Rectangle 25"/>
          <p:cNvSpPr/>
          <p:nvPr/>
        </p:nvSpPr>
        <p:spPr>
          <a:xfrm>
            <a:off x="193846" y="706938"/>
            <a:ext cx="8950154" cy="1477328"/>
          </a:xfrm>
          <a:prstGeom prst="rect">
            <a:avLst/>
          </a:prstGeom>
        </p:spPr>
        <p:txBody>
          <a:bodyPr wrap="square">
            <a:spAutoFit/>
          </a:bodyPr>
          <a:lstStyle/>
          <a:p>
            <a:pPr marL="285750" indent="-285750">
              <a:buFont typeface="Arial" panose="020B0604020202020204" pitchFamily="34" charset="0"/>
              <a:buChar char="•"/>
            </a:pPr>
            <a:r>
              <a:rPr lang="tr-TR" dirty="0" err="1" smtClean="0">
                <a:solidFill>
                  <a:srgbClr val="002060"/>
                </a:solidFill>
                <a:cs typeface="Arial" panose="020B0604020202020204" pitchFamily="34" charset="0"/>
              </a:rPr>
              <a:t>In</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the</a:t>
            </a:r>
            <a:r>
              <a:rPr lang="tr-TR" dirty="0" smtClean="0">
                <a:solidFill>
                  <a:srgbClr val="002060"/>
                </a:solidFill>
                <a:cs typeface="Arial" panose="020B0604020202020204" pitchFamily="34" charset="0"/>
              </a:rPr>
              <a:t> </a:t>
            </a:r>
            <a:r>
              <a:rPr lang="tr-TR" b="1" dirty="0" err="1" smtClean="0">
                <a:solidFill>
                  <a:srgbClr val="002060"/>
                </a:solidFill>
                <a:cs typeface="Arial" panose="020B0604020202020204" pitchFamily="34" charset="0"/>
              </a:rPr>
              <a:t>simplest</a:t>
            </a:r>
            <a:r>
              <a:rPr lang="tr-TR" b="1" dirty="0" smtClean="0">
                <a:solidFill>
                  <a:srgbClr val="002060"/>
                </a:solidFill>
                <a:cs typeface="Arial" panose="020B0604020202020204" pitchFamily="34" charset="0"/>
              </a:rPr>
              <a:t> model </a:t>
            </a:r>
            <a:r>
              <a:rPr lang="tr-TR" dirty="0" err="1" smtClean="0">
                <a:solidFill>
                  <a:srgbClr val="002060"/>
                </a:solidFill>
                <a:cs typeface="Arial" panose="020B0604020202020204" pitchFamily="34" charset="0"/>
              </a:rPr>
              <a:t>with</a:t>
            </a:r>
            <a:r>
              <a:rPr lang="tr-TR" dirty="0" smtClean="0">
                <a:solidFill>
                  <a:srgbClr val="002060"/>
                </a:solidFill>
                <a:cs typeface="Arial" panose="020B0604020202020204" pitchFamily="34" charset="0"/>
              </a:rPr>
              <a:t> </a:t>
            </a:r>
            <a:r>
              <a:rPr lang="tr-TR" b="1" dirty="0" smtClean="0">
                <a:solidFill>
                  <a:srgbClr val="002060"/>
                </a:solidFill>
                <a:cs typeface="Arial" panose="020B0604020202020204" pitchFamily="34" charset="0"/>
              </a:rPr>
              <a:t>2-parallel</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inverters</a:t>
            </a:r>
            <a:r>
              <a:rPr lang="tr-TR" dirty="0" smtClean="0">
                <a:solidFill>
                  <a:srgbClr val="002060"/>
                </a:solidFill>
                <a:cs typeface="Arial" panose="020B0604020202020204" pitchFamily="34" charset="0"/>
              </a:rPr>
              <a:t>, </a:t>
            </a:r>
            <a:r>
              <a:rPr lang="tr-TR" b="1" dirty="0" smtClean="0">
                <a:solidFill>
                  <a:srgbClr val="002060"/>
                </a:solidFill>
                <a:cs typeface="Arial" panose="020B0604020202020204" pitchFamily="34" charset="0"/>
              </a:rPr>
              <a:t>Vdc1</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and</a:t>
            </a:r>
            <a:r>
              <a:rPr lang="tr-TR" dirty="0" smtClean="0">
                <a:solidFill>
                  <a:srgbClr val="002060"/>
                </a:solidFill>
                <a:cs typeface="Arial" panose="020B0604020202020204" pitchFamily="34" charset="0"/>
              </a:rPr>
              <a:t> </a:t>
            </a:r>
            <a:r>
              <a:rPr lang="tr-TR" b="1" dirty="0" smtClean="0">
                <a:solidFill>
                  <a:srgbClr val="002060"/>
                </a:solidFill>
                <a:cs typeface="Arial" panose="020B0604020202020204" pitchFamily="34" charset="0"/>
              </a:rPr>
              <a:t>Vdc2</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are</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the</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same</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Therefore</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the</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system</a:t>
            </a:r>
            <a:r>
              <a:rPr lang="tr-TR" dirty="0" smtClean="0">
                <a:solidFill>
                  <a:srgbClr val="002060"/>
                </a:solidFill>
                <a:cs typeface="Arial" panose="020B0604020202020204" pitchFamily="34" charset="0"/>
              </a:rPr>
              <a:t> is </a:t>
            </a:r>
            <a:r>
              <a:rPr lang="tr-TR" dirty="0" err="1" smtClean="0">
                <a:solidFill>
                  <a:srgbClr val="002060"/>
                </a:solidFill>
                <a:cs typeface="Arial" panose="020B0604020202020204" pitchFamily="34" charset="0"/>
              </a:rPr>
              <a:t>like</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there</a:t>
            </a:r>
            <a:r>
              <a:rPr lang="tr-TR" dirty="0" smtClean="0">
                <a:solidFill>
                  <a:srgbClr val="002060"/>
                </a:solidFill>
                <a:cs typeface="Arial" panose="020B0604020202020204" pitchFamily="34" charset="0"/>
              </a:rPr>
              <a:t> is a </a:t>
            </a:r>
            <a:r>
              <a:rPr lang="tr-TR" b="1" dirty="0" err="1" smtClean="0">
                <a:solidFill>
                  <a:srgbClr val="002060"/>
                </a:solidFill>
                <a:cs typeface="Arial" panose="020B0604020202020204" pitchFamily="34" charset="0"/>
              </a:rPr>
              <a:t>common</a:t>
            </a:r>
            <a:r>
              <a:rPr lang="tr-TR" b="1" dirty="0" smtClean="0">
                <a:solidFill>
                  <a:srgbClr val="002060"/>
                </a:solidFill>
                <a:cs typeface="Arial" panose="020B0604020202020204" pitchFamily="34" charset="0"/>
              </a:rPr>
              <a:t> DC </a:t>
            </a:r>
            <a:r>
              <a:rPr lang="tr-TR" b="1" dirty="0" err="1" smtClean="0">
                <a:solidFill>
                  <a:srgbClr val="002060"/>
                </a:solidFill>
                <a:cs typeface="Arial" panose="020B0604020202020204" pitchFamily="34" charset="0"/>
              </a:rPr>
              <a:t>bus</a:t>
            </a:r>
            <a:r>
              <a:rPr lang="tr-TR" b="1" dirty="0" smtClean="0">
                <a:solidFill>
                  <a:srgbClr val="002060"/>
                </a:solidFill>
                <a:cs typeface="Arial" panose="020B0604020202020204" pitchFamily="34" charset="0"/>
              </a:rPr>
              <a:t> </a:t>
            </a:r>
            <a:r>
              <a:rPr lang="tr-TR" b="1" dirty="0" err="1" smtClean="0">
                <a:solidFill>
                  <a:srgbClr val="002060"/>
                </a:solidFill>
                <a:cs typeface="Arial" panose="020B0604020202020204" pitchFamily="34" charset="0"/>
              </a:rPr>
              <a:t>capacitor</a:t>
            </a:r>
            <a:r>
              <a:rPr lang="tr-TR" b="1"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with</a:t>
            </a:r>
            <a:r>
              <a:rPr lang="tr-TR" dirty="0" smtClean="0">
                <a:solidFill>
                  <a:srgbClr val="002060"/>
                </a:solidFill>
                <a:cs typeface="Arial" panose="020B0604020202020204" pitchFamily="34" charset="0"/>
              </a:rPr>
              <a:t> 30 </a:t>
            </a:r>
            <a:r>
              <a:rPr lang="tr-TR" dirty="0" err="1" smtClean="0">
                <a:solidFill>
                  <a:srgbClr val="002060"/>
                </a:solidFill>
                <a:cs typeface="Arial" panose="020B0604020202020204" pitchFamily="34" charset="0"/>
              </a:rPr>
              <a:t>uF</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capacitance</a:t>
            </a:r>
            <a:r>
              <a:rPr lang="tr-TR" dirty="0" smtClean="0">
                <a:solidFill>
                  <a:srgbClr val="002060"/>
                </a:solidFill>
                <a:cs typeface="Arial" panose="020B0604020202020204" pitchFamily="34" charset="0"/>
              </a:rPr>
              <a:t>.</a:t>
            </a:r>
          </a:p>
          <a:p>
            <a:pPr marL="285750" indent="-285750">
              <a:buFont typeface="Arial" panose="020B0604020202020204" pitchFamily="34" charset="0"/>
              <a:buChar char="•"/>
            </a:pPr>
            <a:r>
              <a:rPr lang="tr-TR" dirty="0" err="1" smtClean="0">
                <a:solidFill>
                  <a:srgbClr val="002060"/>
                </a:solidFill>
                <a:cs typeface="Arial" panose="020B0604020202020204" pitchFamily="34" charset="0"/>
              </a:rPr>
              <a:t>In</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practice</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this</a:t>
            </a:r>
            <a:r>
              <a:rPr lang="tr-TR" dirty="0" smtClean="0">
                <a:solidFill>
                  <a:srgbClr val="002060"/>
                </a:solidFill>
                <a:cs typeface="Arial" panose="020B0604020202020204" pitchFamily="34" charset="0"/>
              </a:rPr>
              <a:t> is not </a:t>
            </a:r>
            <a:r>
              <a:rPr lang="tr-TR" dirty="0" err="1" smtClean="0">
                <a:solidFill>
                  <a:srgbClr val="002060"/>
                </a:solidFill>
                <a:cs typeface="Arial" panose="020B0604020202020204" pitchFamily="34" charset="0"/>
              </a:rPr>
              <a:t>the</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case</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due</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to</a:t>
            </a:r>
            <a:r>
              <a:rPr lang="tr-TR" dirty="0" smtClean="0">
                <a:solidFill>
                  <a:srgbClr val="002060"/>
                </a:solidFill>
                <a:cs typeface="Arial" panose="020B0604020202020204" pitchFamily="34" charset="0"/>
              </a:rPr>
              <a:t> </a:t>
            </a:r>
            <a:r>
              <a:rPr lang="tr-TR" b="1" dirty="0" smtClean="0">
                <a:solidFill>
                  <a:srgbClr val="002060"/>
                </a:solidFill>
                <a:cs typeface="Arial" panose="020B0604020202020204" pitchFamily="34" charset="0"/>
              </a:rPr>
              <a:t>parasitics</a:t>
            </a:r>
            <a:r>
              <a:rPr lang="tr-TR" dirty="0" smtClean="0">
                <a:solidFill>
                  <a:srgbClr val="002060"/>
                </a:solidFill>
                <a:cs typeface="Arial" panose="020B0604020202020204" pitchFamily="34" charset="0"/>
              </a:rPr>
              <a:t>. </a:t>
            </a:r>
          </a:p>
          <a:p>
            <a:pPr marL="285750" indent="-285750">
              <a:buFont typeface="Arial" panose="020B0604020202020204" pitchFamily="34" charset="0"/>
              <a:buChar char="•"/>
            </a:pPr>
            <a:endParaRPr lang="tr-TR" dirty="0" smtClean="0">
              <a:solidFill>
                <a:srgbClr val="002060"/>
              </a:solidFill>
              <a:cs typeface="Arial" panose="020B0604020202020204" pitchFamily="34" charset="0"/>
            </a:endParaRPr>
          </a:p>
          <a:p>
            <a:pPr algn="ctr"/>
            <a:r>
              <a:rPr lang="tr-TR" b="1" dirty="0" err="1" smtClean="0">
                <a:solidFill>
                  <a:srgbClr val="002060"/>
                </a:solidFill>
                <a:cs typeface="Arial" panose="020B0604020202020204" pitchFamily="34" charset="0"/>
              </a:rPr>
              <a:t>Results</a:t>
            </a:r>
            <a:r>
              <a:rPr lang="tr-TR" b="1" dirty="0" smtClean="0">
                <a:solidFill>
                  <a:srgbClr val="002060"/>
                </a:solidFill>
                <a:cs typeface="Arial" panose="020B0604020202020204" pitchFamily="34" charset="0"/>
              </a:rPr>
              <a:t> of </a:t>
            </a:r>
            <a:r>
              <a:rPr lang="tr-TR" b="1" dirty="0" err="1" smtClean="0">
                <a:solidFill>
                  <a:srgbClr val="002060"/>
                </a:solidFill>
                <a:cs typeface="Arial" panose="020B0604020202020204" pitchFamily="34" charset="0"/>
              </a:rPr>
              <a:t>simplest</a:t>
            </a:r>
            <a:r>
              <a:rPr lang="tr-TR" b="1" dirty="0" smtClean="0">
                <a:solidFill>
                  <a:srgbClr val="002060"/>
                </a:solidFill>
                <a:cs typeface="Arial" panose="020B0604020202020204" pitchFamily="34" charset="0"/>
              </a:rPr>
              <a:t> model </a:t>
            </a:r>
            <a:r>
              <a:rPr lang="tr-TR" b="1" dirty="0" err="1" smtClean="0">
                <a:solidFill>
                  <a:srgbClr val="002060"/>
                </a:solidFill>
                <a:cs typeface="Arial" panose="020B0604020202020204" pitchFamily="34" charset="0"/>
              </a:rPr>
              <a:t>without</a:t>
            </a:r>
            <a:r>
              <a:rPr lang="tr-TR" b="1" dirty="0" smtClean="0">
                <a:solidFill>
                  <a:srgbClr val="002060"/>
                </a:solidFill>
                <a:cs typeface="Arial" panose="020B0604020202020204" pitchFamily="34" charset="0"/>
              </a:rPr>
              <a:t> interleaving:</a:t>
            </a:r>
          </a:p>
        </p:txBody>
      </p:sp>
      <p:pic>
        <p:nvPicPr>
          <p:cNvPr id="3" name="Picture 2"/>
          <p:cNvPicPr>
            <a:picLocks noChangeAspect="1"/>
          </p:cNvPicPr>
          <p:nvPr/>
        </p:nvPicPr>
        <p:blipFill>
          <a:blip r:embed="rId3"/>
          <a:stretch>
            <a:fillRect/>
          </a:stretch>
        </p:blipFill>
        <p:spPr>
          <a:xfrm>
            <a:off x="49011" y="2787846"/>
            <a:ext cx="4229781" cy="2876010"/>
          </a:xfrm>
          <a:prstGeom prst="rect">
            <a:avLst/>
          </a:prstGeom>
        </p:spPr>
      </p:pic>
      <p:sp>
        <p:nvSpPr>
          <p:cNvPr id="27" name="Rectangle 26"/>
          <p:cNvSpPr/>
          <p:nvPr/>
        </p:nvSpPr>
        <p:spPr>
          <a:xfrm>
            <a:off x="145567" y="2184266"/>
            <a:ext cx="4133225" cy="646331"/>
          </a:xfrm>
          <a:prstGeom prst="rect">
            <a:avLst/>
          </a:prstGeom>
        </p:spPr>
        <p:txBody>
          <a:bodyPr wrap="square">
            <a:spAutoFit/>
          </a:bodyPr>
          <a:lstStyle/>
          <a:p>
            <a:pPr algn="ctr"/>
            <a:r>
              <a:rPr lang="tr-TR" dirty="0" smtClean="0">
                <a:solidFill>
                  <a:srgbClr val="002060"/>
                </a:solidFill>
                <a:cs typeface="Arial" panose="020B0604020202020204" pitchFamily="34" charset="0"/>
              </a:rPr>
              <a:t>Idc1 (</a:t>
            </a:r>
            <a:r>
              <a:rPr lang="tr-TR" dirty="0" err="1" smtClean="0">
                <a:solidFill>
                  <a:srgbClr val="002060"/>
                </a:solidFill>
                <a:cs typeface="Arial" panose="020B0604020202020204" pitchFamily="34" charset="0"/>
              </a:rPr>
              <a:t>blue</a:t>
            </a:r>
            <a:r>
              <a:rPr lang="tr-TR" dirty="0" smtClean="0">
                <a:solidFill>
                  <a:srgbClr val="002060"/>
                </a:solidFill>
                <a:cs typeface="Arial" panose="020B0604020202020204" pitchFamily="34" charset="0"/>
              </a:rPr>
              <a:t>), Idc2 (</a:t>
            </a:r>
            <a:r>
              <a:rPr lang="tr-TR" dirty="0" err="1" smtClean="0">
                <a:solidFill>
                  <a:srgbClr val="002060"/>
                </a:solidFill>
                <a:cs typeface="Arial" panose="020B0604020202020204" pitchFamily="34" charset="0"/>
              </a:rPr>
              <a:t>yellow</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and</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Iin</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orange</a:t>
            </a:r>
            <a:r>
              <a:rPr lang="tr-TR" dirty="0" smtClean="0">
                <a:solidFill>
                  <a:srgbClr val="002060"/>
                </a:solidFill>
                <a:cs typeface="Arial" panose="020B0604020202020204" pitchFamily="34" charset="0"/>
              </a:rPr>
              <a:t>)</a:t>
            </a:r>
          </a:p>
          <a:p>
            <a:pPr algn="ctr"/>
            <a:r>
              <a:rPr lang="tr-TR" dirty="0" smtClean="0">
                <a:solidFill>
                  <a:srgbClr val="002060"/>
                </a:solidFill>
                <a:cs typeface="Arial" panose="020B0604020202020204" pitchFamily="34" charset="0"/>
              </a:rPr>
              <a:t>Idc1 = Idc2 </a:t>
            </a:r>
            <a:r>
              <a:rPr lang="tr-TR" dirty="0" err="1" smtClean="0">
                <a:solidFill>
                  <a:srgbClr val="002060"/>
                </a:solidFill>
                <a:cs typeface="Arial" panose="020B0604020202020204" pitchFamily="34" charset="0"/>
              </a:rPr>
              <a:t>for</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no</a:t>
            </a:r>
            <a:r>
              <a:rPr lang="tr-TR" dirty="0" smtClean="0">
                <a:solidFill>
                  <a:srgbClr val="002060"/>
                </a:solidFill>
                <a:cs typeface="Arial" panose="020B0604020202020204" pitchFamily="34" charset="0"/>
              </a:rPr>
              <a:t> interleaving</a:t>
            </a:r>
          </a:p>
        </p:txBody>
      </p:sp>
      <p:pic>
        <p:nvPicPr>
          <p:cNvPr id="4" name="Picture 3"/>
          <p:cNvPicPr>
            <a:picLocks noChangeAspect="1"/>
          </p:cNvPicPr>
          <p:nvPr/>
        </p:nvPicPr>
        <p:blipFill>
          <a:blip r:embed="rId4"/>
          <a:stretch>
            <a:fillRect/>
          </a:stretch>
        </p:blipFill>
        <p:spPr>
          <a:xfrm>
            <a:off x="4390787" y="2830597"/>
            <a:ext cx="4641217" cy="2606817"/>
          </a:xfrm>
          <a:prstGeom prst="rect">
            <a:avLst/>
          </a:prstGeom>
        </p:spPr>
      </p:pic>
      <p:sp>
        <p:nvSpPr>
          <p:cNvPr id="28" name="Rectangle 27"/>
          <p:cNvSpPr/>
          <p:nvPr/>
        </p:nvSpPr>
        <p:spPr>
          <a:xfrm>
            <a:off x="4553574" y="2418514"/>
            <a:ext cx="4133225" cy="369332"/>
          </a:xfrm>
          <a:prstGeom prst="rect">
            <a:avLst/>
          </a:prstGeom>
        </p:spPr>
        <p:txBody>
          <a:bodyPr wrap="square">
            <a:spAutoFit/>
          </a:bodyPr>
          <a:lstStyle/>
          <a:p>
            <a:pPr algn="ctr"/>
            <a:r>
              <a:rPr lang="tr-TR" dirty="0" smtClean="0">
                <a:solidFill>
                  <a:srgbClr val="002060"/>
                </a:solidFill>
                <a:cs typeface="Arial" panose="020B0604020202020204" pitchFamily="34" charset="0"/>
              </a:rPr>
              <a:t>Vdc</a:t>
            </a:r>
          </a:p>
        </p:txBody>
      </p:sp>
      <p:sp>
        <p:nvSpPr>
          <p:cNvPr id="29" name="Rectangle 28"/>
          <p:cNvSpPr/>
          <p:nvPr/>
        </p:nvSpPr>
        <p:spPr>
          <a:xfrm>
            <a:off x="145567" y="5944270"/>
            <a:ext cx="8950154" cy="646331"/>
          </a:xfrm>
          <a:prstGeom prst="rect">
            <a:avLst/>
          </a:prstGeom>
        </p:spPr>
        <p:txBody>
          <a:bodyPr wrap="square">
            <a:spAutoFit/>
          </a:bodyPr>
          <a:lstStyle/>
          <a:p>
            <a:pPr marL="285750" indent="-285750">
              <a:buFont typeface="Arial" panose="020B0604020202020204" pitchFamily="34" charset="0"/>
              <a:buChar char="•"/>
            </a:pPr>
            <a:r>
              <a:rPr lang="tr-TR" dirty="0" err="1" smtClean="0">
                <a:solidFill>
                  <a:srgbClr val="002060"/>
                </a:solidFill>
                <a:cs typeface="Arial" panose="020B0604020202020204" pitchFamily="34" charset="0"/>
              </a:rPr>
              <a:t>Nothing</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really</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new</a:t>
            </a:r>
            <a:r>
              <a:rPr lang="tr-TR" dirty="0" smtClean="0">
                <a:solidFill>
                  <a:srgbClr val="002060"/>
                </a:solidFill>
                <a:cs typeface="Arial" panose="020B0604020202020204" pitchFamily="34" charset="0"/>
              </a:rPr>
              <a:t> here. </a:t>
            </a:r>
            <a:r>
              <a:rPr lang="tr-TR" dirty="0" err="1" smtClean="0">
                <a:solidFill>
                  <a:srgbClr val="002060"/>
                </a:solidFill>
                <a:cs typeface="Arial" panose="020B0604020202020204" pitchFamily="34" charset="0"/>
              </a:rPr>
              <a:t>All</a:t>
            </a:r>
            <a:r>
              <a:rPr lang="tr-TR" dirty="0" smtClean="0">
                <a:solidFill>
                  <a:srgbClr val="002060"/>
                </a:solidFill>
                <a:cs typeface="Arial" panose="020B0604020202020204" pitchFamily="34" charset="0"/>
              </a:rPr>
              <a:t> DC </a:t>
            </a:r>
            <a:r>
              <a:rPr lang="tr-TR" dirty="0" err="1" smtClean="0">
                <a:solidFill>
                  <a:srgbClr val="002060"/>
                </a:solidFill>
                <a:cs typeface="Arial" panose="020B0604020202020204" pitchFamily="34" charset="0"/>
              </a:rPr>
              <a:t>components</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have</a:t>
            </a:r>
            <a:r>
              <a:rPr lang="tr-TR" dirty="0" smtClean="0">
                <a:solidFill>
                  <a:srgbClr val="002060"/>
                </a:solidFill>
                <a:cs typeface="Arial" panose="020B0604020202020204" pitchFamily="34" charset="0"/>
              </a:rPr>
              <a:t> </a:t>
            </a:r>
            <a:r>
              <a:rPr lang="tr-TR" b="1" dirty="0" smtClean="0">
                <a:solidFill>
                  <a:srgbClr val="002060"/>
                </a:solidFill>
                <a:cs typeface="Arial" panose="020B0604020202020204" pitchFamily="34" charset="0"/>
              </a:rPr>
              <a:t>2xoriginal </a:t>
            </a:r>
            <a:r>
              <a:rPr lang="tr-TR" b="1" dirty="0" err="1" smtClean="0">
                <a:solidFill>
                  <a:srgbClr val="002060"/>
                </a:solidFill>
                <a:cs typeface="Arial" panose="020B0604020202020204" pitchFamily="34" charset="0"/>
              </a:rPr>
              <a:t>magnitude</a:t>
            </a:r>
            <a:r>
              <a:rPr lang="tr-TR" dirty="0" smtClean="0">
                <a:solidFill>
                  <a:srgbClr val="002060"/>
                </a:solidFill>
                <a:cs typeface="Arial" panose="020B0604020202020204" pitchFamily="34" charset="0"/>
              </a:rPr>
              <a:t>. Total </a:t>
            </a:r>
            <a:r>
              <a:rPr lang="tr-TR" dirty="0" err="1" smtClean="0">
                <a:solidFill>
                  <a:srgbClr val="002060"/>
                </a:solidFill>
                <a:cs typeface="Arial" panose="020B0604020202020204" pitchFamily="34" charset="0"/>
              </a:rPr>
              <a:t>output</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power</a:t>
            </a:r>
            <a:r>
              <a:rPr lang="tr-TR" dirty="0" smtClean="0">
                <a:solidFill>
                  <a:srgbClr val="002060"/>
                </a:solidFill>
                <a:cs typeface="Arial" panose="020B0604020202020204" pitchFamily="34" charset="0"/>
              </a:rPr>
              <a:t> is </a:t>
            </a:r>
            <a:r>
              <a:rPr lang="tr-TR" dirty="0" err="1" smtClean="0">
                <a:solidFill>
                  <a:srgbClr val="002060"/>
                </a:solidFill>
                <a:cs typeface="Arial" panose="020B0604020202020204" pitchFamily="34" charset="0"/>
              </a:rPr>
              <a:t>now</a:t>
            </a:r>
            <a:r>
              <a:rPr lang="tr-TR" dirty="0" smtClean="0">
                <a:solidFill>
                  <a:srgbClr val="002060"/>
                </a:solidFill>
                <a:cs typeface="Arial" panose="020B0604020202020204" pitchFamily="34" charset="0"/>
              </a:rPr>
              <a:t> </a:t>
            </a:r>
            <a:r>
              <a:rPr lang="tr-TR" b="1" dirty="0" smtClean="0">
                <a:solidFill>
                  <a:srgbClr val="002060"/>
                </a:solidFill>
                <a:cs typeface="Arial" panose="020B0604020202020204" pitchFamily="34" charset="0"/>
              </a:rPr>
              <a:t>4 kW</a:t>
            </a:r>
            <a:r>
              <a:rPr lang="tr-TR" dirty="0" smtClean="0">
                <a:solidFill>
                  <a:srgbClr val="002060"/>
                </a:solidFill>
                <a:cs typeface="Arial" panose="020B0604020202020204" pitchFamily="34" charset="0"/>
              </a:rPr>
              <a:t>.</a:t>
            </a:r>
            <a:endParaRPr lang="tr-TR" b="1" dirty="0" smtClean="0">
              <a:solidFill>
                <a:srgbClr val="002060"/>
              </a:solidFill>
              <a:cs typeface="Arial" panose="020B0604020202020204" pitchFamily="34" charset="0"/>
            </a:endParaRPr>
          </a:p>
        </p:txBody>
      </p:sp>
    </p:spTree>
    <p:extLst>
      <p:ext uri="{BB962C8B-B14F-4D97-AF65-F5344CB8AC3E}">
        <p14:creationId xmlns:p14="http://schemas.microsoft.com/office/powerpoint/2010/main" val="67492687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478970" y="150669"/>
            <a:ext cx="8207829" cy="523220"/>
          </a:xfrm>
          <a:prstGeom prst="rect">
            <a:avLst/>
          </a:prstGeom>
        </p:spPr>
        <p:txBody>
          <a:bodyPr wrap="square">
            <a:spAutoFit/>
          </a:bodyPr>
          <a:lstStyle/>
          <a:p>
            <a:pPr algn="ctr"/>
            <a:r>
              <a:rPr lang="en-US" sz="2800" b="1" dirty="0" smtClean="0">
                <a:solidFill>
                  <a:schemeClr val="accent1">
                    <a:lumMod val="50000"/>
                  </a:schemeClr>
                </a:solidFill>
                <a:cs typeface="Arial" panose="020B0604020202020204" pitchFamily="34" charset="0"/>
              </a:rPr>
              <a:t>2-parallel </a:t>
            </a:r>
            <a:r>
              <a:rPr lang="en-US" sz="2800" b="1" dirty="0">
                <a:solidFill>
                  <a:schemeClr val="accent1">
                    <a:lumMod val="50000"/>
                  </a:schemeClr>
                </a:solidFill>
                <a:cs typeface="Arial" panose="020B0604020202020204" pitchFamily="34" charset="0"/>
              </a:rPr>
              <a:t>with and without </a:t>
            </a:r>
            <a:r>
              <a:rPr lang="en-US" sz="2800" b="1" dirty="0" smtClean="0">
                <a:solidFill>
                  <a:schemeClr val="accent1">
                    <a:lumMod val="50000"/>
                  </a:schemeClr>
                </a:solidFill>
                <a:cs typeface="Arial" panose="020B0604020202020204" pitchFamily="34" charset="0"/>
              </a:rPr>
              <a:t>interleaving</a:t>
            </a:r>
            <a:r>
              <a:rPr lang="tr-TR" sz="2800" b="1" dirty="0" smtClean="0">
                <a:solidFill>
                  <a:schemeClr val="accent1">
                    <a:lumMod val="50000"/>
                  </a:schemeClr>
                </a:solidFill>
                <a:cs typeface="Arial" panose="020B0604020202020204" pitchFamily="34" charset="0"/>
              </a:rPr>
              <a:t> </a:t>
            </a:r>
            <a:endParaRPr lang="en-US" sz="2800" dirty="0">
              <a:solidFill>
                <a:schemeClr val="accent1">
                  <a:lumMod val="50000"/>
                </a:schemeClr>
              </a:solidFill>
              <a:cs typeface="Arial" panose="020B0604020202020204" pitchFamily="34" charset="0"/>
            </a:endParaRPr>
          </a:p>
        </p:txBody>
      </p:sp>
      <p:sp>
        <p:nvSpPr>
          <p:cNvPr id="26" name="Rectangle 25"/>
          <p:cNvSpPr/>
          <p:nvPr/>
        </p:nvSpPr>
        <p:spPr>
          <a:xfrm>
            <a:off x="193846" y="706938"/>
            <a:ext cx="8950154" cy="369332"/>
          </a:xfrm>
          <a:prstGeom prst="rect">
            <a:avLst/>
          </a:prstGeom>
        </p:spPr>
        <p:txBody>
          <a:bodyPr wrap="square">
            <a:spAutoFit/>
          </a:bodyPr>
          <a:lstStyle/>
          <a:p>
            <a:pPr marL="285750" indent="-285750">
              <a:buFont typeface="Arial" panose="020B0604020202020204" pitchFamily="34" charset="0"/>
              <a:buChar char="•"/>
            </a:pPr>
            <a:r>
              <a:rPr lang="tr-TR" b="1" dirty="0" smtClean="0">
                <a:solidFill>
                  <a:srgbClr val="002060"/>
                </a:solidFill>
                <a:cs typeface="Arial" panose="020B0604020202020204" pitchFamily="34" charset="0"/>
              </a:rPr>
              <a:t>Interleaving</a:t>
            </a:r>
            <a:r>
              <a:rPr lang="tr-TR" dirty="0" smtClean="0">
                <a:solidFill>
                  <a:srgbClr val="002060"/>
                </a:solidFill>
                <a:cs typeface="Arial" panose="020B0604020202020204" pitchFamily="34" charset="0"/>
              </a:rPr>
              <a:t> is </a:t>
            </a:r>
            <a:r>
              <a:rPr lang="tr-TR" dirty="0" err="1" smtClean="0">
                <a:solidFill>
                  <a:srgbClr val="002060"/>
                </a:solidFill>
                <a:cs typeface="Arial" panose="020B0604020202020204" pitchFamily="34" charset="0"/>
              </a:rPr>
              <a:t>applied</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now</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with</a:t>
            </a:r>
            <a:r>
              <a:rPr lang="tr-TR" dirty="0" smtClean="0">
                <a:solidFill>
                  <a:srgbClr val="002060"/>
                </a:solidFill>
                <a:cs typeface="Arial" panose="020B0604020202020204" pitchFamily="34" charset="0"/>
              </a:rPr>
              <a:t> </a:t>
            </a:r>
            <a:r>
              <a:rPr lang="tr-TR" b="1" dirty="0" smtClean="0">
                <a:solidFill>
                  <a:srgbClr val="002060"/>
                </a:solidFill>
                <a:cs typeface="Arial" panose="020B0604020202020204" pitchFamily="34" charset="0"/>
              </a:rPr>
              <a:t>180 </a:t>
            </a:r>
            <a:r>
              <a:rPr lang="tr-TR" b="1" dirty="0" err="1" smtClean="0">
                <a:solidFill>
                  <a:srgbClr val="002060"/>
                </a:solidFill>
                <a:cs typeface="Arial" panose="020B0604020202020204" pitchFamily="34" charset="0"/>
              </a:rPr>
              <a:t>degrees</a:t>
            </a:r>
            <a:r>
              <a:rPr lang="tr-TR" dirty="0" smtClean="0">
                <a:solidFill>
                  <a:srgbClr val="002060"/>
                </a:solidFill>
                <a:cs typeface="Arial" panose="020B0604020202020204" pitchFamily="34" charset="0"/>
              </a:rPr>
              <a:t>.</a:t>
            </a:r>
            <a:endParaRPr lang="tr-TR" b="1" dirty="0" smtClean="0">
              <a:solidFill>
                <a:srgbClr val="002060"/>
              </a:solidFill>
              <a:cs typeface="Arial" panose="020B0604020202020204" pitchFamily="34" charset="0"/>
            </a:endParaRPr>
          </a:p>
        </p:txBody>
      </p:sp>
      <p:pic>
        <p:nvPicPr>
          <p:cNvPr id="2" name="Picture 1"/>
          <p:cNvPicPr>
            <a:picLocks noChangeAspect="1"/>
          </p:cNvPicPr>
          <p:nvPr/>
        </p:nvPicPr>
        <p:blipFill>
          <a:blip r:embed="rId3"/>
          <a:stretch>
            <a:fillRect/>
          </a:stretch>
        </p:blipFill>
        <p:spPr>
          <a:xfrm>
            <a:off x="302130" y="4071593"/>
            <a:ext cx="3716002" cy="2786407"/>
          </a:xfrm>
          <a:prstGeom prst="rect">
            <a:avLst/>
          </a:prstGeom>
        </p:spPr>
      </p:pic>
      <p:pic>
        <p:nvPicPr>
          <p:cNvPr id="6" name="Picture 5"/>
          <p:cNvPicPr>
            <a:picLocks noChangeAspect="1"/>
          </p:cNvPicPr>
          <p:nvPr/>
        </p:nvPicPr>
        <p:blipFill>
          <a:blip r:embed="rId4"/>
          <a:stretch>
            <a:fillRect/>
          </a:stretch>
        </p:blipFill>
        <p:spPr>
          <a:xfrm>
            <a:off x="4217054" y="4071592"/>
            <a:ext cx="3716002" cy="2786407"/>
          </a:xfrm>
          <a:prstGeom prst="rect">
            <a:avLst/>
          </a:prstGeom>
        </p:spPr>
      </p:pic>
      <p:pic>
        <p:nvPicPr>
          <p:cNvPr id="7" name="Picture 6"/>
          <p:cNvPicPr>
            <a:picLocks noChangeAspect="1"/>
          </p:cNvPicPr>
          <p:nvPr/>
        </p:nvPicPr>
        <p:blipFill>
          <a:blip r:embed="rId5"/>
          <a:stretch>
            <a:fillRect/>
          </a:stretch>
        </p:blipFill>
        <p:spPr>
          <a:xfrm>
            <a:off x="193846" y="1076270"/>
            <a:ext cx="3824286" cy="2867603"/>
          </a:xfrm>
          <a:prstGeom prst="rect">
            <a:avLst/>
          </a:prstGeom>
        </p:spPr>
      </p:pic>
      <p:graphicFrame>
        <p:nvGraphicFramePr>
          <p:cNvPr id="9" name="Table 8"/>
          <p:cNvGraphicFramePr>
            <a:graphicFrameLocks noGrp="1"/>
          </p:cNvGraphicFramePr>
          <p:nvPr>
            <p:extLst>
              <p:ext uri="{D42A27DB-BD31-4B8C-83A1-F6EECF244321}">
                <p14:modId xmlns:p14="http://schemas.microsoft.com/office/powerpoint/2010/main" val="1894542323"/>
              </p:ext>
            </p:extLst>
          </p:nvPr>
        </p:nvGraphicFramePr>
        <p:xfrm>
          <a:off x="4188493" y="1121326"/>
          <a:ext cx="4785145" cy="2777490"/>
        </p:xfrm>
        <a:graphic>
          <a:graphicData uri="http://schemas.openxmlformats.org/drawingml/2006/table">
            <a:tbl>
              <a:tblPr>
                <a:tableStyleId>{5C22544A-7EE6-4342-B048-85BDC9FD1C3A}</a:tableStyleId>
              </a:tblPr>
              <a:tblGrid>
                <a:gridCol w="1513800">
                  <a:extLst>
                    <a:ext uri="{9D8B030D-6E8A-4147-A177-3AD203B41FA5}">
                      <a16:colId xmlns:a16="http://schemas.microsoft.com/office/drawing/2014/main" val="3683365444"/>
                    </a:ext>
                  </a:extLst>
                </a:gridCol>
                <a:gridCol w="1615966">
                  <a:extLst>
                    <a:ext uri="{9D8B030D-6E8A-4147-A177-3AD203B41FA5}">
                      <a16:colId xmlns:a16="http://schemas.microsoft.com/office/drawing/2014/main" val="1433903315"/>
                    </a:ext>
                  </a:extLst>
                </a:gridCol>
                <a:gridCol w="1655379">
                  <a:extLst>
                    <a:ext uri="{9D8B030D-6E8A-4147-A177-3AD203B41FA5}">
                      <a16:colId xmlns:a16="http://schemas.microsoft.com/office/drawing/2014/main" val="2834243585"/>
                    </a:ext>
                  </a:extLst>
                </a:gridCol>
              </a:tblGrid>
              <a:tr h="238119">
                <a:tc>
                  <a:txBody>
                    <a:bodyPr/>
                    <a:lstStyle/>
                    <a:p>
                      <a:pPr algn="ctr" fontAlgn="b"/>
                      <a:endParaRPr lang="en-US" sz="1600" b="0" i="0" u="none" strike="noStrike" dirty="0">
                        <a:solidFill>
                          <a:srgbClr val="000000"/>
                        </a:solidFill>
                        <a:effectLst/>
                        <a:latin typeface="Calibri" panose="020F0502020204030204" pitchFamily="34" charset="0"/>
                      </a:endParaRPr>
                    </a:p>
                  </a:txBody>
                  <a:tcPr marL="9525" marR="9525" marT="9525" marB="0" anchor="b">
                    <a:solidFill>
                      <a:schemeClr val="bg1">
                        <a:lumMod val="85000"/>
                      </a:schemeClr>
                    </a:solidFill>
                  </a:tcPr>
                </a:tc>
                <a:tc>
                  <a:txBody>
                    <a:bodyPr/>
                    <a:lstStyle/>
                    <a:p>
                      <a:pPr algn="ctr" fontAlgn="b"/>
                      <a:r>
                        <a:rPr lang="tr-TR" sz="1600" b="1" i="0" u="none" strike="noStrike" dirty="0" smtClean="0">
                          <a:solidFill>
                            <a:srgbClr val="000000"/>
                          </a:solidFill>
                          <a:effectLst/>
                          <a:latin typeface="Calibri" panose="020F0502020204030204" pitchFamily="34" charset="0"/>
                        </a:rPr>
                        <a:t>With</a:t>
                      </a:r>
                      <a:endParaRPr lang="en-US" sz="1600" b="1" i="0" u="none" strike="noStrike" dirty="0" smtClean="0">
                        <a:solidFill>
                          <a:srgbClr val="000000"/>
                        </a:solidFill>
                        <a:effectLst/>
                        <a:latin typeface="Calibri" panose="020F0502020204030204" pitchFamily="34" charset="0"/>
                      </a:endParaRPr>
                    </a:p>
                    <a:p>
                      <a:pPr algn="ctr" fontAlgn="b"/>
                      <a:r>
                        <a:rPr lang="tr-TR" sz="1600" b="1" i="0" u="none" strike="noStrike" dirty="0" smtClean="0">
                          <a:solidFill>
                            <a:srgbClr val="000000"/>
                          </a:solidFill>
                          <a:effectLst/>
                          <a:latin typeface="Calibri" panose="020F0502020204030204" pitchFamily="34" charset="0"/>
                        </a:rPr>
                        <a:t>interleaving</a:t>
                      </a:r>
                      <a:endParaRPr lang="en-US" sz="1600" b="1" i="0" u="none" strike="noStrike" dirty="0">
                        <a:solidFill>
                          <a:srgbClr val="000000"/>
                        </a:solidFill>
                        <a:effectLst/>
                        <a:latin typeface="Calibri" panose="020F0502020204030204" pitchFamily="34" charset="0"/>
                      </a:endParaRPr>
                    </a:p>
                  </a:txBody>
                  <a:tcPr marL="9525" marR="9525" marT="9525" marB="0" anchor="b">
                    <a:solidFill>
                      <a:schemeClr val="bg1">
                        <a:lumMod val="85000"/>
                      </a:schemeClr>
                    </a:solidFill>
                  </a:tcPr>
                </a:tc>
                <a:tc>
                  <a:txBody>
                    <a:bodyPr/>
                    <a:lstStyle/>
                    <a:p>
                      <a:pPr algn="ctr" fontAlgn="b"/>
                      <a:r>
                        <a:rPr lang="tr-TR" sz="1600" b="1" i="0" u="none" strike="noStrike" dirty="0" err="1" smtClean="0">
                          <a:solidFill>
                            <a:srgbClr val="000000"/>
                          </a:solidFill>
                          <a:effectLst/>
                          <a:latin typeface="Calibri" panose="020F0502020204030204" pitchFamily="34" charset="0"/>
                        </a:rPr>
                        <a:t>Without</a:t>
                      </a:r>
                      <a:r>
                        <a:rPr lang="tr-TR" sz="1600" b="1" i="0" u="none" strike="noStrike" dirty="0" smtClean="0">
                          <a:solidFill>
                            <a:srgbClr val="000000"/>
                          </a:solidFill>
                          <a:effectLst/>
                          <a:latin typeface="Calibri" panose="020F0502020204030204" pitchFamily="34" charset="0"/>
                        </a:rPr>
                        <a:t> interleaving</a:t>
                      </a:r>
                      <a:endParaRPr lang="en-US" sz="1600" b="1" i="0" u="none" strike="noStrike" dirty="0">
                        <a:solidFill>
                          <a:srgbClr val="000000"/>
                        </a:solidFill>
                        <a:effectLst/>
                        <a:latin typeface="Calibri" panose="020F0502020204030204" pitchFamily="34" charset="0"/>
                      </a:endParaRPr>
                    </a:p>
                  </a:txBody>
                  <a:tcPr marL="9525" marR="9525" marT="9525" marB="0" anchor="b">
                    <a:solidFill>
                      <a:schemeClr val="bg1">
                        <a:lumMod val="85000"/>
                      </a:schemeClr>
                    </a:solidFill>
                  </a:tcPr>
                </a:tc>
                <a:extLst>
                  <a:ext uri="{0D108BD9-81ED-4DB2-BD59-A6C34878D82A}">
                    <a16:rowId xmlns:a16="http://schemas.microsoft.com/office/drawing/2014/main" val="4231862664"/>
                  </a:ext>
                </a:extLst>
              </a:tr>
              <a:tr h="238119">
                <a:tc>
                  <a:txBody>
                    <a:bodyPr/>
                    <a:lstStyle/>
                    <a:p>
                      <a:pPr algn="ctr" fontAlgn="b"/>
                      <a:r>
                        <a:rPr lang="tr-TR" sz="1600" b="0" i="0" u="none" strike="noStrike" dirty="0" smtClean="0">
                          <a:solidFill>
                            <a:srgbClr val="000000"/>
                          </a:solidFill>
                          <a:effectLst/>
                          <a:latin typeface="Calibri" panose="020F0502020204030204" pitchFamily="34" charset="0"/>
                        </a:rPr>
                        <a:t>Idc1-DC</a:t>
                      </a:r>
                      <a:endParaRPr lang="en-US" sz="1600" b="0" i="0" u="none" strike="noStrike" dirty="0">
                        <a:solidFill>
                          <a:srgbClr val="000000"/>
                        </a:solidFill>
                        <a:effectLst/>
                        <a:latin typeface="Calibri" panose="020F0502020204030204" pitchFamily="34" charset="0"/>
                      </a:endParaRPr>
                    </a:p>
                  </a:txBody>
                  <a:tcPr marL="9525" marR="9525" marT="9525" marB="0" anchor="b">
                    <a:solidFill>
                      <a:schemeClr val="accent1">
                        <a:lumMod val="20000"/>
                        <a:lumOff val="80000"/>
                      </a:schemeClr>
                    </a:solidFill>
                  </a:tcPr>
                </a:tc>
                <a:tc>
                  <a:txBody>
                    <a:bodyPr/>
                    <a:lstStyle/>
                    <a:p>
                      <a:pPr algn="ctr" fontAlgn="b"/>
                      <a:r>
                        <a:rPr lang="tr-TR" sz="1600" b="0" i="0" u="none" strike="noStrike" dirty="0" smtClean="0">
                          <a:solidFill>
                            <a:srgbClr val="000000"/>
                          </a:solidFill>
                          <a:effectLst/>
                          <a:latin typeface="Calibri" panose="020F0502020204030204" pitchFamily="34" charset="0"/>
                        </a:rPr>
                        <a:t>7.417 A</a:t>
                      </a:r>
                      <a:endParaRPr lang="en-US" sz="1600" b="0" i="0" u="none" strike="noStrike" dirty="0">
                        <a:solidFill>
                          <a:srgbClr val="000000"/>
                        </a:solidFill>
                        <a:effectLst/>
                        <a:latin typeface="Calibri" panose="020F0502020204030204" pitchFamily="34" charset="0"/>
                      </a:endParaRPr>
                    </a:p>
                  </a:txBody>
                  <a:tcPr marL="9525" marR="9525" marT="9525" marB="0" anchor="b">
                    <a:solidFill>
                      <a:schemeClr val="accent1">
                        <a:lumMod val="20000"/>
                        <a:lumOff val="80000"/>
                      </a:schemeClr>
                    </a:solidFill>
                  </a:tcPr>
                </a:tc>
                <a:tc>
                  <a:txBody>
                    <a:bodyPr/>
                    <a:lstStyle/>
                    <a:p>
                      <a:pPr algn="ctr" fontAlgn="b"/>
                      <a:r>
                        <a:rPr lang="tr-TR" sz="1600" b="0" i="0" u="none" strike="noStrike" dirty="0" smtClean="0">
                          <a:solidFill>
                            <a:srgbClr val="000000"/>
                          </a:solidFill>
                          <a:effectLst/>
                          <a:latin typeface="Calibri" panose="020F0502020204030204" pitchFamily="34" charset="0"/>
                        </a:rPr>
                        <a:t>7.417 A</a:t>
                      </a:r>
                      <a:endParaRPr lang="en-US" sz="1600" b="0" i="0" u="none" strike="noStrike" dirty="0">
                        <a:solidFill>
                          <a:srgbClr val="000000"/>
                        </a:solidFill>
                        <a:effectLst/>
                        <a:latin typeface="Calibri" panose="020F0502020204030204" pitchFamily="34" charset="0"/>
                      </a:endParaRPr>
                    </a:p>
                  </a:txBody>
                  <a:tcPr marL="9525" marR="9525" marT="9525" marB="0" anchor="b">
                    <a:solidFill>
                      <a:schemeClr val="accent1">
                        <a:lumMod val="20000"/>
                        <a:lumOff val="80000"/>
                      </a:schemeClr>
                    </a:solidFill>
                  </a:tcPr>
                </a:tc>
                <a:extLst>
                  <a:ext uri="{0D108BD9-81ED-4DB2-BD59-A6C34878D82A}">
                    <a16:rowId xmlns:a16="http://schemas.microsoft.com/office/drawing/2014/main" val="1591764390"/>
                  </a:ext>
                </a:extLst>
              </a:tr>
              <a:tr h="238119">
                <a:tc>
                  <a:txBody>
                    <a:bodyPr/>
                    <a:lstStyle/>
                    <a:p>
                      <a:pPr algn="ctr" fontAlgn="b"/>
                      <a:r>
                        <a:rPr lang="tr-TR" sz="1600" b="0" i="0" u="none" strike="noStrike" dirty="0" smtClean="0">
                          <a:solidFill>
                            <a:srgbClr val="000000"/>
                          </a:solidFill>
                          <a:effectLst/>
                          <a:latin typeface="Calibri" panose="020F0502020204030204" pitchFamily="34" charset="0"/>
                        </a:rPr>
                        <a:t>Idc2-DC</a:t>
                      </a:r>
                      <a:endParaRPr lang="en-US" sz="1600" b="0" i="0" u="none" strike="noStrike" dirty="0">
                        <a:solidFill>
                          <a:srgbClr val="000000"/>
                        </a:solidFill>
                        <a:effectLst/>
                        <a:latin typeface="Calibri" panose="020F0502020204030204" pitchFamily="34" charset="0"/>
                      </a:endParaRPr>
                    </a:p>
                  </a:txBody>
                  <a:tcPr marL="9525" marR="9525" marT="9525" marB="0" anchor="b">
                    <a:solidFill>
                      <a:schemeClr val="accent6">
                        <a:lumMod val="40000"/>
                        <a:lumOff val="60000"/>
                      </a:schemeClr>
                    </a:solidFill>
                  </a:tcPr>
                </a:tc>
                <a:tc>
                  <a:txBody>
                    <a:bodyPr/>
                    <a:lstStyle/>
                    <a:p>
                      <a:pPr algn="ctr" fontAlgn="b"/>
                      <a:r>
                        <a:rPr lang="tr-TR" sz="1600" b="0" i="0" u="none" strike="noStrike" dirty="0" smtClean="0">
                          <a:solidFill>
                            <a:srgbClr val="000000"/>
                          </a:solidFill>
                          <a:effectLst/>
                          <a:latin typeface="Calibri" panose="020F0502020204030204" pitchFamily="34" charset="0"/>
                        </a:rPr>
                        <a:t>7.417 A</a:t>
                      </a:r>
                      <a:endParaRPr lang="en-US" sz="1600" b="0" i="0" u="none" strike="noStrike" dirty="0">
                        <a:solidFill>
                          <a:srgbClr val="000000"/>
                        </a:solidFill>
                        <a:effectLst/>
                        <a:latin typeface="Calibri" panose="020F0502020204030204" pitchFamily="34" charset="0"/>
                      </a:endParaRPr>
                    </a:p>
                  </a:txBody>
                  <a:tcPr marL="9525" marR="9525" marT="9525" marB="0" anchor="b">
                    <a:solidFill>
                      <a:schemeClr val="accent6">
                        <a:lumMod val="40000"/>
                        <a:lumOff val="60000"/>
                      </a:schemeClr>
                    </a:solidFill>
                  </a:tcPr>
                </a:tc>
                <a:tc>
                  <a:txBody>
                    <a:bodyPr/>
                    <a:lstStyle/>
                    <a:p>
                      <a:pPr algn="ctr" fontAlgn="b"/>
                      <a:r>
                        <a:rPr lang="tr-TR" sz="1600" b="0" i="0" u="none" strike="noStrike" dirty="0" smtClean="0">
                          <a:solidFill>
                            <a:srgbClr val="000000"/>
                          </a:solidFill>
                          <a:effectLst/>
                          <a:latin typeface="Calibri" panose="020F0502020204030204" pitchFamily="34" charset="0"/>
                        </a:rPr>
                        <a:t>7.417 A</a:t>
                      </a:r>
                      <a:endParaRPr lang="en-US" sz="1600" b="0" i="0" u="none" strike="noStrike" dirty="0">
                        <a:solidFill>
                          <a:srgbClr val="000000"/>
                        </a:solidFill>
                        <a:effectLst/>
                        <a:latin typeface="Calibri" panose="020F0502020204030204" pitchFamily="34" charset="0"/>
                      </a:endParaRPr>
                    </a:p>
                  </a:txBody>
                  <a:tcPr marL="9525" marR="9525" marT="9525" marB="0" anchor="b">
                    <a:solidFill>
                      <a:schemeClr val="accent6">
                        <a:lumMod val="40000"/>
                        <a:lumOff val="60000"/>
                      </a:schemeClr>
                    </a:solidFill>
                  </a:tcPr>
                </a:tc>
                <a:extLst>
                  <a:ext uri="{0D108BD9-81ED-4DB2-BD59-A6C34878D82A}">
                    <a16:rowId xmlns:a16="http://schemas.microsoft.com/office/drawing/2014/main" val="294692767"/>
                  </a:ext>
                </a:extLst>
              </a:tr>
              <a:tr h="238119">
                <a:tc>
                  <a:txBody>
                    <a:bodyPr/>
                    <a:lstStyle/>
                    <a:p>
                      <a:pPr algn="ctr" fontAlgn="b"/>
                      <a:r>
                        <a:rPr lang="tr-TR" sz="1600" b="0" i="0" u="none" strike="noStrike" dirty="0" smtClean="0">
                          <a:solidFill>
                            <a:srgbClr val="000000"/>
                          </a:solidFill>
                          <a:effectLst/>
                          <a:latin typeface="Calibri" panose="020F0502020204030204" pitchFamily="34" charset="0"/>
                        </a:rPr>
                        <a:t>Idc1-RMS</a:t>
                      </a:r>
                      <a:endParaRPr lang="en-US" sz="1600" b="0" i="0" u="none" strike="noStrike" dirty="0">
                        <a:solidFill>
                          <a:srgbClr val="000000"/>
                        </a:solidFill>
                        <a:effectLst/>
                        <a:latin typeface="Calibri" panose="020F0502020204030204" pitchFamily="34" charset="0"/>
                      </a:endParaRPr>
                    </a:p>
                  </a:txBody>
                  <a:tcPr marL="9525" marR="9525" marT="9525" marB="0" anchor="b">
                    <a:solidFill>
                      <a:schemeClr val="accent1">
                        <a:lumMod val="20000"/>
                        <a:lumOff val="80000"/>
                      </a:schemeClr>
                    </a:solidFill>
                  </a:tcPr>
                </a:tc>
                <a:tc>
                  <a:txBody>
                    <a:bodyPr/>
                    <a:lstStyle/>
                    <a:p>
                      <a:pPr algn="ctr" fontAlgn="b"/>
                      <a:r>
                        <a:rPr lang="tr-TR" sz="1600" b="0" i="0" u="none" strike="noStrike" dirty="0" smtClean="0">
                          <a:solidFill>
                            <a:srgbClr val="000000"/>
                          </a:solidFill>
                          <a:effectLst/>
                          <a:latin typeface="Calibri" panose="020F0502020204030204" pitchFamily="34" charset="0"/>
                        </a:rPr>
                        <a:t>8.847 A</a:t>
                      </a:r>
                      <a:endParaRPr lang="en-US" sz="1600" b="0" i="0" u="none" strike="noStrike" dirty="0">
                        <a:solidFill>
                          <a:srgbClr val="000000"/>
                        </a:solidFill>
                        <a:effectLst/>
                        <a:latin typeface="Calibri" panose="020F0502020204030204" pitchFamily="34" charset="0"/>
                      </a:endParaRPr>
                    </a:p>
                  </a:txBody>
                  <a:tcPr marL="9525" marR="9525" marT="9525" marB="0" anchor="b">
                    <a:solidFill>
                      <a:schemeClr val="accent1">
                        <a:lumMod val="20000"/>
                        <a:lumOff val="80000"/>
                      </a:schemeClr>
                    </a:solidFill>
                  </a:tcPr>
                </a:tc>
                <a:tc>
                  <a:txBody>
                    <a:bodyPr/>
                    <a:lstStyle/>
                    <a:p>
                      <a:pPr algn="ctr" fontAlgn="b"/>
                      <a:r>
                        <a:rPr lang="tr-TR" sz="1600" b="0" i="0" u="none" strike="noStrike" dirty="0" smtClean="0">
                          <a:solidFill>
                            <a:srgbClr val="000000"/>
                          </a:solidFill>
                          <a:effectLst/>
                          <a:latin typeface="Calibri" panose="020F0502020204030204" pitchFamily="34" charset="0"/>
                        </a:rPr>
                        <a:t>8.847 A</a:t>
                      </a:r>
                      <a:endParaRPr lang="en-US" sz="1600" b="0" i="0" u="none" strike="noStrike" dirty="0">
                        <a:solidFill>
                          <a:srgbClr val="000000"/>
                        </a:solidFill>
                        <a:effectLst/>
                        <a:latin typeface="Calibri" panose="020F0502020204030204" pitchFamily="34" charset="0"/>
                      </a:endParaRPr>
                    </a:p>
                  </a:txBody>
                  <a:tcPr marL="9525" marR="9525" marT="9525" marB="0" anchor="b">
                    <a:solidFill>
                      <a:schemeClr val="accent1">
                        <a:lumMod val="20000"/>
                        <a:lumOff val="80000"/>
                      </a:schemeClr>
                    </a:solidFill>
                  </a:tcPr>
                </a:tc>
                <a:extLst>
                  <a:ext uri="{0D108BD9-81ED-4DB2-BD59-A6C34878D82A}">
                    <a16:rowId xmlns:a16="http://schemas.microsoft.com/office/drawing/2014/main" val="1624860496"/>
                  </a:ext>
                </a:extLst>
              </a:tr>
              <a:tr h="238119">
                <a:tc>
                  <a:txBody>
                    <a:bodyPr/>
                    <a:lstStyle/>
                    <a:p>
                      <a:pPr algn="ctr" fontAlgn="b"/>
                      <a:r>
                        <a:rPr lang="tr-TR" sz="1600" b="0" i="0" u="none" strike="noStrike" dirty="0" smtClean="0">
                          <a:solidFill>
                            <a:srgbClr val="000000"/>
                          </a:solidFill>
                          <a:effectLst/>
                          <a:latin typeface="Calibri" panose="020F0502020204030204" pitchFamily="34" charset="0"/>
                        </a:rPr>
                        <a:t>Idc2-RMS</a:t>
                      </a:r>
                      <a:endParaRPr lang="en-US" sz="1600" b="0" i="0" u="none" strike="noStrike" dirty="0">
                        <a:solidFill>
                          <a:srgbClr val="000000"/>
                        </a:solidFill>
                        <a:effectLst/>
                        <a:latin typeface="Calibri" panose="020F0502020204030204" pitchFamily="34" charset="0"/>
                      </a:endParaRPr>
                    </a:p>
                  </a:txBody>
                  <a:tcPr marL="9525" marR="9525" marT="9525" marB="0" anchor="b">
                    <a:solidFill>
                      <a:schemeClr val="accent6">
                        <a:lumMod val="40000"/>
                        <a:lumOff val="60000"/>
                      </a:schemeClr>
                    </a:solidFill>
                  </a:tcPr>
                </a:tc>
                <a:tc>
                  <a:txBody>
                    <a:bodyPr/>
                    <a:lstStyle/>
                    <a:p>
                      <a:pPr algn="ctr" fontAlgn="b"/>
                      <a:r>
                        <a:rPr lang="tr-TR" sz="1600" b="0" i="0" u="none" strike="noStrike" dirty="0" smtClean="0">
                          <a:solidFill>
                            <a:srgbClr val="000000"/>
                          </a:solidFill>
                          <a:effectLst/>
                          <a:latin typeface="Calibri" panose="020F0502020204030204" pitchFamily="34" charset="0"/>
                        </a:rPr>
                        <a:t>8.847 A</a:t>
                      </a:r>
                      <a:endParaRPr lang="en-US" sz="1600" b="0" i="0" u="none" strike="noStrike" dirty="0">
                        <a:solidFill>
                          <a:srgbClr val="000000"/>
                        </a:solidFill>
                        <a:effectLst/>
                        <a:latin typeface="Calibri" panose="020F0502020204030204" pitchFamily="34" charset="0"/>
                      </a:endParaRPr>
                    </a:p>
                  </a:txBody>
                  <a:tcPr marL="9525" marR="9525" marT="9525" marB="0" anchor="b">
                    <a:solidFill>
                      <a:schemeClr val="accent6">
                        <a:lumMod val="40000"/>
                        <a:lumOff val="60000"/>
                      </a:schemeClr>
                    </a:solidFill>
                  </a:tcPr>
                </a:tc>
                <a:tc>
                  <a:txBody>
                    <a:bodyPr/>
                    <a:lstStyle/>
                    <a:p>
                      <a:pPr algn="ctr" fontAlgn="b"/>
                      <a:r>
                        <a:rPr lang="tr-TR" sz="1600" b="0" i="0" u="none" strike="noStrike" dirty="0" smtClean="0">
                          <a:solidFill>
                            <a:srgbClr val="000000"/>
                          </a:solidFill>
                          <a:effectLst/>
                          <a:latin typeface="Calibri" panose="020F0502020204030204" pitchFamily="34" charset="0"/>
                        </a:rPr>
                        <a:t>8.847 A</a:t>
                      </a:r>
                      <a:endParaRPr lang="en-US" sz="1600" b="0" i="0" u="none" strike="noStrike" dirty="0">
                        <a:solidFill>
                          <a:srgbClr val="000000"/>
                        </a:solidFill>
                        <a:effectLst/>
                        <a:latin typeface="Calibri" panose="020F0502020204030204" pitchFamily="34" charset="0"/>
                      </a:endParaRPr>
                    </a:p>
                  </a:txBody>
                  <a:tcPr marL="9525" marR="9525" marT="9525" marB="0" anchor="b">
                    <a:solidFill>
                      <a:schemeClr val="accent6">
                        <a:lumMod val="40000"/>
                        <a:lumOff val="60000"/>
                      </a:schemeClr>
                    </a:solidFill>
                  </a:tcPr>
                </a:tc>
                <a:extLst>
                  <a:ext uri="{0D108BD9-81ED-4DB2-BD59-A6C34878D82A}">
                    <a16:rowId xmlns:a16="http://schemas.microsoft.com/office/drawing/2014/main" val="3172081951"/>
                  </a:ext>
                </a:extLst>
              </a:tr>
              <a:tr h="238119">
                <a:tc>
                  <a:txBody>
                    <a:bodyPr/>
                    <a:lstStyle/>
                    <a:p>
                      <a:pPr algn="ctr" fontAlgn="b"/>
                      <a:r>
                        <a:rPr lang="tr-TR" sz="1600" b="0" i="0" u="none" strike="noStrike" dirty="0" smtClean="0">
                          <a:solidFill>
                            <a:srgbClr val="000000"/>
                          </a:solidFill>
                          <a:effectLst/>
                          <a:latin typeface="Calibri" panose="020F0502020204030204" pitchFamily="34" charset="0"/>
                        </a:rPr>
                        <a:t>Icap1-RMS</a:t>
                      </a:r>
                      <a:endParaRPr lang="en-US" sz="1600" b="0" i="0" u="none" strike="noStrike" dirty="0">
                        <a:solidFill>
                          <a:srgbClr val="000000"/>
                        </a:solidFill>
                        <a:effectLst/>
                        <a:latin typeface="Calibri" panose="020F0502020204030204" pitchFamily="34" charset="0"/>
                      </a:endParaRPr>
                    </a:p>
                  </a:txBody>
                  <a:tcPr marL="9525" marR="9525" marT="9525" marB="0" anchor="b">
                    <a:solidFill>
                      <a:schemeClr val="accent1">
                        <a:lumMod val="20000"/>
                        <a:lumOff val="80000"/>
                      </a:schemeClr>
                    </a:solidFill>
                  </a:tcPr>
                </a:tc>
                <a:tc>
                  <a:txBody>
                    <a:bodyPr/>
                    <a:lstStyle/>
                    <a:p>
                      <a:pPr algn="ctr" fontAlgn="b"/>
                      <a:r>
                        <a:rPr lang="tr-TR" sz="1600" b="0" i="0" u="none" strike="noStrike" dirty="0" smtClean="0">
                          <a:solidFill>
                            <a:srgbClr val="FF0000"/>
                          </a:solidFill>
                          <a:effectLst/>
                          <a:latin typeface="Calibri" panose="020F0502020204030204" pitchFamily="34" charset="0"/>
                        </a:rPr>
                        <a:t>3.650 A</a:t>
                      </a:r>
                      <a:endParaRPr lang="en-US" sz="1600" b="0" i="0" u="none" strike="noStrike" dirty="0">
                        <a:solidFill>
                          <a:srgbClr val="FF0000"/>
                        </a:solidFill>
                        <a:effectLst/>
                        <a:latin typeface="Calibri" panose="020F0502020204030204" pitchFamily="34" charset="0"/>
                      </a:endParaRPr>
                    </a:p>
                  </a:txBody>
                  <a:tcPr marL="9525" marR="9525" marT="9525" marB="0" anchor="b">
                    <a:solidFill>
                      <a:schemeClr val="accent1">
                        <a:lumMod val="20000"/>
                        <a:lumOff val="80000"/>
                      </a:schemeClr>
                    </a:solidFill>
                  </a:tcPr>
                </a:tc>
                <a:tc>
                  <a:txBody>
                    <a:bodyPr/>
                    <a:lstStyle/>
                    <a:p>
                      <a:pPr algn="ctr" fontAlgn="b"/>
                      <a:r>
                        <a:rPr lang="tr-TR" sz="1600" b="0" i="0" u="none" strike="noStrike" dirty="0" smtClean="0">
                          <a:solidFill>
                            <a:srgbClr val="FF0000"/>
                          </a:solidFill>
                          <a:effectLst/>
                          <a:latin typeface="Calibri" panose="020F0502020204030204" pitchFamily="34" charset="0"/>
                        </a:rPr>
                        <a:t>4.823 A</a:t>
                      </a:r>
                      <a:endParaRPr lang="en-US" sz="1600" b="0" i="0" u="none" strike="noStrike" dirty="0">
                        <a:solidFill>
                          <a:srgbClr val="FF0000"/>
                        </a:solidFill>
                        <a:effectLst/>
                        <a:latin typeface="Calibri" panose="020F0502020204030204" pitchFamily="34" charset="0"/>
                      </a:endParaRPr>
                    </a:p>
                  </a:txBody>
                  <a:tcPr marL="9525" marR="9525" marT="9525" marB="0" anchor="b">
                    <a:solidFill>
                      <a:schemeClr val="accent1">
                        <a:lumMod val="20000"/>
                        <a:lumOff val="80000"/>
                      </a:schemeClr>
                    </a:solidFill>
                  </a:tcPr>
                </a:tc>
                <a:extLst>
                  <a:ext uri="{0D108BD9-81ED-4DB2-BD59-A6C34878D82A}">
                    <a16:rowId xmlns:a16="http://schemas.microsoft.com/office/drawing/2014/main" val="1132043121"/>
                  </a:ext>
                </a:extLst>
              </a:tr>
              <a:tr h="238119">
                <a:tc>
                  <a:txBody>
                    <a:bodyPr/>
                    <a:lstStyle/>
                    <a:p>
                      <a:pPr algn="ctr" fontAlgn="b"/>
                      <a:r>
                        <a:rPr lang="tr-TR" sz="1600" b="0" i="0" u="none" strike="noStrike" dirty="0" smtClean="0">
                          <a:solidFill>
                            <a:srgbClr val="000000"/>
                          </a:solidFill>
                          <a:effectLst/>
                          <a:latin typeface="Calibri" panose="020F0502020204030204" pitchFamily="34" charset="0"/>
                        </a:rPr>
                        <a:t>Icap2-RMS</a:t>
                      </a:r>
                      <a:endParaRPr lang="en-US" sz="1600" b="0" i="0" u="none" strike="noStrike" dirty="0">
                        <a:solidFill>
                          <a:srgbClr val="000000"/>
                        </a:solidFill>
                        <a:effectLst/>
                        <a:latin typeface="Calibri" panose="020F0502020204030204" pitchFamily="34" charset="0"/>
                      </a:endParaRPr>
                    </a:p>
                  </a:txBody>
                  <a:tcPr marL="9525" marR="9525" marT="9525" marB="0" anchor="b">
                    <a:solidFill>
                      <a:schemeClr val="accent6">
                        <a:lumMod val="40000"/>
                        <a:lumOff val="60000"/>
                      </a:schemeClr>
                    </a:solidFill>
                  </a:tcPr>
                </a:tc>
                <a:tc>
                  <a:txBody>
                    <a:bodyPr/>
                    <a:lstStyle/>
                    <a:p>
                      <a:pPr algn="ctr" fontAlgn="b"/>
                      <a:r>
                        <a:rPr lang="tr-TR" sz="1600" b="0" i="0" u="none" strike="noStrike" dirty="0" smtClean="0">
                          <a:solidFill>
                            <a:srgbClr val="FF0000"/>
                          </a:solidFill>
                          <a:effectLst/>
                          <a:latin typeface="Calibri" panose="020F0502020204030204" pitchFamily="34" charset="0"/>
                        </a:rPr>
                        <a:t>3.650 A</a:t>
                      </a:r>
                      <a:endParaRPr lang="en-US" sz="1600" b="0" i="0" u="none" strike="noStrike" dirty="0">
                        <a:solidFill>
                          <a:srgbClr val="FF0000"/>
                        </a:solidFill>
                        <a:effectLst/>
                        <a:latin typeface="Calibri" panose="020F0502020204030204" pitchFamily="34" charset="0"/>
                      </a:endParaRPr>
                    </a:p>
                  </a:txBody>
                  <a:tcPr marL="9525" marR="9525" marT="9525" marB="0" anchor="b">
                    <a:solidFill>
                      <a:schemeClr val="accent6">
                        <a:lumMod val="40000"/>
                        <a:lumOff val="60000"/>
                      </a:schemeClr>
                    </a:solidFill>
                  </a:tcPr>
                </a:tc>
                <a:tc>
                  <a:txBody>
                    <a:bodyPr/>
                    <a:lstStyle/>
                    <a:p>
                      <a:pPr algn="ctr" fontAlgn="b"/>
                      <a:r>
                        <a:rPr lang="tr-TR" sz="1600" b="0" i="0" u="none" strike="noStrike" dirty="0" smtClean="0">
                          <a:solidFill>
                            <a:srgbClr val="FF0000"/>
                          </a:solidFill>
                          <a:effectLst/>
                          <a:latin typeface="Calibri" panose="020F0502020204030204" pitchFamily="34" charset="0"/>
                        </a:rPr>
                        <a:t>4.823 A</a:t>
                      </a:r>
                      <a:endParaRPr lang="en-US" sz="1600" b="0" i="0" u="none" strike="noStrike" dirty="0">
                        <a:solidFill>
                          <a:srgbClr val="FF0000"/>
                        </a:solidFill>
                        <a:effectLst/>
                        <a:latin typeface="Calibri" panose="020F0502020204030204" pitchFamily="34" charset="0"/>
                      </a:endParaRPr>
                    </a:p>
                  </a:txBody>
                  <a:tcPr marL="9525" marR="9525" marT="9525" marB="0" anchor="b">
                    <a:solidFill>
                      <a:schemeClr val="accent6">
                        <a:lumMod val="40000"/>
                        <a:lumOff val="60000"/>
                      </a:schemeClr>
                    </a:solidFill>
                  </a:tcPr>
                </a:tc>
                <a:extLst>
                  <a:ext uri="{0D108BD9-81ED-4DB2-BD59-A6C34878D82A}">
                    <a16:rowId xmlns:a16="http://schemas.microsoft.com/office/drawing/2014/main" val="3664379198"/>
                  </a:ext>
                </a:extLst>
              </a:tr>
              <a:tr h="238119">
                <a:tc>
                  <a:txBody>
                    <a:bodyPr/>
                    <a:lstStyle/>
                    <a:p>
                      <a:pPr algn="ctr" fontAlgn="b"/>
                      <a:r>
                        <a:rPr lang="tr-TR" sz="1600" b="0" i="0" u="none" strike="noStrike" dirty="0" err="1" smtClean="0">
                          <a:solidFill>
                            <a:srgbClr val="000000"/>
                          </a:solidFill>
                          <a:effectLst/>
                          <a:latin typeface="Calibri" panose="020F0502020204030204" pitchFamily="34" charset="0"/>
                        </a:rPr>
                        <a:t>Iin</a:t>
                      </a:r>
                      <a:r>
                        <a:rPr lang="tr-TR" sz="1600" b="0" i="0" u="none" strike="noStrike" dirty="0" smtClean="0">
                          <a:solidFill>
                            <a:srgbClr val="000000"/>
                          </a:solidFill>
                          <a:effectLst/>
                          <a:latin typeface="Calibri" panose="020F0502020204030204" pitchFamily="34" charset="0"/>
                        </a:rPr>
                        <a:t>-DC</a:t>
                      </a:r>
                      <a:endParaRPr lang="en-US" sz="1600" b="0" i="0" u="none" strike="noStrike" dirty="0">
                        <a:solidFill>
                          <a:srgbClr val="000000"/>
                        </a:solidFill>
                        <a:effectLst/>
                        <a:latin typeface="Calibri" panose="020F0502020204030204" pitchFamily="34" charset="0"/>
                      </a:endParaRPr>
                    </a:p>
                  </a:txBody>
                  <a:tcPr marL="9525" marR="9525" marT="9525" marB="0" anchor="b">
                    <a:solidFill>
                      <a:schemeClr val="accent1">
                        <a:lumMod val="20000"/>
                        <a:lumOff val="80000"/>
                      </a:schemeClr>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tr-TR" sz="1600" b="0" i="0" u="none" strike="noStrike" dirty="0" smtClean="0">
                          <a:solidFill>
                            <a:srgbClr val="000000"/>
                          </a:solidFill>
                          <a:effectLst/>
                          <a:latin typeface="Calibri" panose="020F0502020204030204" pitchFamily="34" charset="0"/>
                        </a:rPr>
                        <a:t>14.83 A</a:t>
                      </a:r>
                      <a:endParaRPr lang="en-US" sz="1600" b="0" i="0" u="none" strike="noStrike" dirty="0" smtClean="0">
                        <a:solidFill>
                          <a:srgbClr val="000000"/>
                        </a:solidFill>
                        <a:effectLst/>
                        <a:latin typeface="Calibri" panose="020F0502020204030204" pitchFamily="34" charset="0"/>
                      </a:endParaRPr>
                    </a:p>
                  </a:txBody>
                  <a:tcPr marL="9525" marR="9525" marT="9525" marB="0" anchor="b">
                    <a:solidFill>
                      <a:schemeClr val="accent1">
                        <a:lumMod val="20000"/>
                        <a:lumOff val="80000"/>
                      </a:schemeClr>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tr-TR" sz="1600" b="0" i="0" u="none" strike="noStrike" dirty="0" smtClean="0">
                          <a:solidFill>
                            <a:srgbClr val="000000"/>
                          </a:solidFill>
                          <a:effectLst/>
                          <a:latin typeface="Calibri" panose="020F0502020204030204" pitchFamily="34" charset="0"/>
                        </a:rPr>
                        <a:t>14.83 A</a:t>
                      </a:r>
                      <a:endParaRPr lang="en-US" sz="1600" b="0" i="0" u="none" strike="noStrike" dirty="0" smtClean="0">
                        <a:solidFill>
                          <a:srgbClr val="000000"/>
                        </a:solidFill>
                        <a:effectLst/>
                        <a:latin typeface="Calibri" panose="020F0502020204030204" pitchFamily="34" charset="0"/>
                      </a:endParaRPr>
                    </a:p>
                  </a:txBody>
                  <a:tcPr marL="9525" marR="9525" marT="9525" marB="0" anchor="b">
                    <a:solidFill>
                      <a:schemeClr val="accent1">
                        <a:lumMod val="20000"/>
                        <a:lumOff val="80000"/>
                      </a:schemeClr>
                    </a:solidFill>
                  </a:tcPr>
                </a:tc>
                <a:extLst>
                  <a:ext uri="{0D108BD9-81ED-4DB2-BD59-A6C34878D82A}">
                    <a16:rowId xmlns:a16="http://schemas.microsoft.com/office/drawing/2014/main" val="1421460869"/>
                  </a:ext>
                </a:extLst>
              </a:tr>
              <a:tr h="238119">
                <a:tc>
                  <a:txBody>
                    <a:bodyPr/>
                    <a:lstStyle/>
                    <a:p>
                      <a:pPr algn="ctr" fontAlgn="b"/>
                      <a:r>
                        <a:rPr lang="tr-TR" sz="1600" b="0" i="0" u="none" strike="noStrike" dirty="0" err="1" smtClean="0">
                          <a:solidFill>
                            <a:srgbClr val="000000"/>
                          </a:solidFill>
                          <a:effectLst/>
                          <a:latin typeface="Calibri" panose="020F0502020204030204" pitchFamily="34" charset="0"/>
                        </a:rPr>
                        <a:t>Iin</a:t>
                      </a:r>
                      <a:r>
                        <a:rPr lang="tr-TR" sz="1600" b="0" i="0" u="none" strike="noStrike" dirty="0" smtClean="0">
                          <a:solidFill>
                            <a:srgbClr val="000000"/>
                          </a:solidFill>
                          <a:effectLst/>
                          <a:latin typeface="Calibri" panose="020F0502020204030204" pitchFamily="34" charset="0"/>
                        </a:rPr>
                        <a:t>-RMS</a:t>
                      </a:r>
                      <a:endParaRPr lang="en-US" sz="1600" b="0" i="0" u="none" strike="noStrike" dirty="0">
                        <a:solidFill>
                          <a:srgbClr val="000000"/>
                        </a:solidFill>
                        <a:effectLst/>
                        <a:latin typeface="Calibri" panose="020F0502020204030204" pitchFamily="34" charset="0"/>
                      </a:endParaRPr>
                    </a:p>
                  </a:txBody>
                  <a:tcPr marL="9525" marR="9525" marT="9525" marB="0" anchor="b">
                    <a:solidFill>
                      <a:schemeClr val="accent6">
                        <a:lumMod val="40000"/>
                        <a:lumOff val="60000"/>
                      </a:schemeClr>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tr-TR" sz="1600" b="0" i="0" u="none" strike="noStrike" dirty="0" smtClean="0">
                          <a:solidFill>
                            <a:srgbClr val="000000"/>
                          </a:solidFill>
                          <a:effectLst/>
                          <a:latin typeface="Calibri" panose="020F0502020204030204" pitchFamily="34" charset="0"/>
                        </a:rPr>
                        <a:t>14.83 A</a:t>
                      </a:r>
                      <a:endParaRPr lang="en-US" sz="1600" b="0" i="0" u="none" strike="noStrike" dirty="0" smtClean="0">
                        <a:solidFill>
                          <a:srgbClr val="000000"/>
                        </a:solidFill>
                        <a:effectLst/>
                        <a:latin typeface="Calibri" panose="020F0502020204030204" pitchFamily="34" charset="0"/>
                      </a:endParaRPr>
                    </a:p>
                  </a:txBody>
                  <a:tcPr marL="9525" marR="9525" marT="9525" marB="0" anchor="b">
                    <a:solidFill>
                      <a:schemeClr val="accent6">
                        <a:lumMod val="40000"/>
                        <a:lumOff val="60000"/>
                      </a:schemeClr>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tr-TR" sz="1600" b="0" i="0" u="none" strike="noStrike" dirty="0" smtClean="0">
                          <a:solidFill>
                            <a:srgbClr val="000000"/>
                          </a:solidFill>
                          <a:effectLst/>
                          <a:latin typeface="Calibri" panose="020F0502020204030204" pitchFamily="34" charset="0"/>
                        </a:rPr>
                        <a:t>14.83 A</a:t>
                      </a:r>
                      <a:endParaRPr lang="en-US" sz="1600" b="0" i="0" u="none" strike="noStrike" dirty="0" smtClean="0">
                        <a:solidFill>
                          <a:srgbClr val="000000"/>
                        </a:solidFill>
                        <a:effectLst/>
                        <a:latin typeface="Calibri" panose="020F0502020204030204" pitchFamily="34" charset="0"/>
                      </a:endParaRPr>
                    </a:p>
                  </a:txBody>
                  <a:tcPr marL="9525" marR="9525" marT="9525" marB="0" anchor="b">
                    <a:solidFill>
                      <a:schemeClr val="accent6">
                        <a:lumMod val="40000"/>
                        <a:lumOff val="60000"/>
                      </a:schemeClr>
                    </a:solidFill>
                  </a:tcPr>
                </a:tc>
                <a:extLst>
                  <a:ext uri="{0D108BD9-81ED-4DB2-BD59-A6C34878D82A}">
                    <a16:rowId xmlns:a16="http://schemas.microsoft.com/office/drawing/2014/main" val="2042505319"/>
                  </a:ext>
                </a:extLst>
              </a:tr>
              <a:tr h="238119">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tr-TR" sz="1600" b="0" i="0" u="none" strike="noStrike" kern="1200" dirty="0" smtClean="0">
                          <a:solidFill>
                            <a:srgbClr val="000000"/>
                          </a:solidFill>
                          <a:effectLst/>
                          <a:latin typeface="Calibri" panose="020F0502020204030204" pitchFamily="34" charset="0"/>
                          <a:ea typeface="+mn-ea"/>
                          <a:cs typeface="+mn-cs"/>
                        </a:rPr>
                        <a:t>Vdc-</a:t>
                      </a:r>
                      <a:r>
                        <a:rPr lang="tr-TR" sz="1600" b="0" i="0" u="none" strike="noStrike" kern="1200" dirty="0" err="1" smtClean="0">
                          <a:solidFill>
                            <a:srgbClr val="000000"/>
                          </a:solidFill>
                          <a:effectLst/>
                          <a:latin typeface="Calibri" panose="020F0502020204030204" pitchFamily="34" charset="0"/>
                          <a:ea typeface="+mn-ea"/>
                          <a:cs typeface="+mn-cs"/>
                        </a:rPr>
                        <a:t>pp</a:t>
                      </a:r>
                      <a:endParaRPr lang="en-US" sz="1600" b="0" i="0" u="none" strike="noStrike" kern="1200" dirty="0">
                        <a:solidFill>
                          <a:srgbClr val="000000"/>
                        </a:solidFill>
                        <a:effectLst/>
                        <a:latin typeface="Calibri" panose="020F0502020204030204" pitchFamily="34" charset="0"/>
                        <a:ea typeface="+mn-ea"/>
                        <a:cs typeface="+mn-cs"/>
                      </a:endParaRPr>
                    </a:p>
                  </a:txBody>
                  <a:tcPr marL="9525" marR="9525" marT="9525" marB="0" anchor="b">
                    <a:solidFill>
                      <a:schemeClr val="accent1">
                        <a:lumMod val="20000"/>
                        <a:lumOff val="80000"/>
                      </a:schemeClr>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tr-TR" sz="1600" b="0" i="0" u="none" strike="noStrike" kern="1200" dirty="0" smtClean="0">
                          <a:solidFill>
                            <a:srgbClr val="FF0000"/>
                          </a:solidFill>
                          <a:effectLst/>
                          <a:latin typeface="Calibri" panose="020F0502020204030204" pitchFamily="34" charset="0"/>
                          <a:ea typeface="+mn-ea"/>
                          <a:cs typeface="+mn-cs"/>
                        </a:rPr>
                        <a:t>3.08 %</a:t>
                      </a:r>
                      <a:endParaRPr lang="en-US" sz="1600" b="0" i="0" u="none" strike="noStrike" kern="1200" dirty="0">
                        <a:solidFill>
                          <a:srgbClr val="FF0000"/>
                        </a:solidFill>
                        <a:effectLst/>
                        <a:latin typeface="Calibri" panose="020F0502020204030204" pitchFamily="34" charset="0"/>
                        <a:ea typeface="+mn-ea"/>
                        <a:cs typeface="+mn-cs"/>
                      </a:endParaRPr>
                    </a:p>
                  </a:txBody>
                  <a:tcPr marL="9525" marR="9525" marT="9525" marB="0" anchor="b">
                    <a:solidFill>
                      <a:schemeClr val="accent1">
                        <a:lumMod val="20000"/>
                        <a:lumOff val="80000"/>
                      </a:schemeClr>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tr-TR" sz="1600" b="0" i="0" u="none" strike="noStrike" kern="1200" dirty="0" smtClean="0">
                          <a:solidFill>
                            <a:srgbClr val="FF0000"/>
                          </a:solidFill>
                          <a:effectLst/>
                          <a:latin typeface="Calibri" panose="020F0502020204030204" pitchFamily="34" charset="0"/>
                          <a:ea typeface="+mn-ea"/>
                          <a:cs typeface="+mn-cs"/>
                        </a:rPr>
                        <a:t>6.5</a:t>
                      </a:r>
                      <a:r>
                        <a:rPr lang="en-US" sz="1600" b="0" i="0" u="none" strike="noStrike" kern="1200" dirty="0" smtClean="0">
                          <a:solidFill>
                            <a:srgbClr val="FF0000"/>
                          </a:solidFill>
                          <a:effectLst/>
                          <a:latin typeface="Calibri" panose="020F0502020204030204" pitchFamily="34" charset="0"/>
                          <a:ea typeface="+mn-ea"/>
                          <a:cs typeface="+mn-cs"/>
                        </a:rPr>
                        <a:t>0</a:t>
                      </a:r>
                      <a:r>
                        <a:rPr lang="tr-TR" sz="1600" b="0" i="0" u="none" strike="noStrike" kern="1200" dirty="0" smtClean="0">
                          <a:solidFill>
                            <a:srgbClr val="FF0000"/>
                          </a:solidFill>
                          <a:effectLst/>
                          <a:latin typeface="Calibri" panose="020F0502020204030204" pitchFamily="34" charset="0"/>
                          <a:ea typeface="+mn-ea"/>
                          <a:cs typeface="+mn-cs"/>
                        </a:rPr>
                        <a:t> </a:t>
                      </a:r>
                      <a:r>
                        <a:rPr lang="tr-TR" sz="1600" b="0" i="0" u="none" strike="noStrike" kern="1200" dirty="0" smtClean="0">
                          <a:solidFill>
                            <a:srgbClr val="FF0000"/>
                          </a:solidFill>
                          <a:effectLst/>
                          <a:latin typeface="Calibri" panose="020F0502020204030204" pitchFamily="34" charset="0"/>
                          <a:ea typeface="+mn-ea"/>
                          <a:cs typeface="+mn-cs"/>
                        </a:rPr>
                        <a:t>%</a:t>
                      </a:r>
                      <a:endParaRPr lang="en-US" sz="1600" b="0" i="0" u="none" strike="noStrike" kern="1200" dirty="0" smtClean="0">
                        <a:solidFill>
                          <a:srgbClr val="FF0000"/>
                        </a:solidFill>
                        <a:effectLst/>
                        <a:latin typeface="Calibri" panose="020F0502020204030204" pitchFamily="34" charset="0"/>
                        <a:ea typeface="+mn-ea"/>
                        <a:cs typeface="+mn-cs"/>
                      </a:endParaRPr>
                    </a:p>
                  </a:txBody>
                  <a:tcPr marL="9525" marR="9525" marT="9525" marB="0" anchor="b">
                    <a:solidFill>
                      <a:schemeClr val="accent1">
                        <a:lumMod val="20000"/>
                        <a:lumOff val="80000"/>
                      </a:schemeClr>
                    </a:solidFill>
                  </a:tcPr>
                </a:tc>
                <a:extLst>
                  <a:ext uri="{0D108BD9-81ED-4DB2-BD59-A6C34878D82A}">
                    <a16:rowId xmlns:a16="http://schemas.microsoft.com/office/drawing/2014/main" val="2332162909"/>
                  </a:ext>
                </a:extLst>
              </a:tr>
            </a:tbl>
          </a:graphicData>
        </a:graphic>
      </p:graphicFrame>
    </p:spTree>
    <p:extLst>
      <p:ext uri="{BB962C8B-B14F-4D97-AF65-F5344CB8AC3E}">
        <p14:creationId xmlns:p14="http://schemas.microsoft.com/office/powerpoint/2010/main" val="311712803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478970" y="150669"/>
            <a:ext cx="8207829" cy="523220"/>
          </a:xfrm>
          <a:prstGeom prst="rect">
            <a:avLst/>
          </a:prstGeom>
        </p:spPr>
        <p:txBody>
          <a:bodyPr wrap="square">
            <a:spAutoFit/>
          </a:bodyPr>
          <a:lstStyle/>
          <a:p>
            <a:pPr algn="ctr"/>
            <a:r>
              <a:rPr lang="tr-TR" sz="2800" b="1" dirty="0" err="1" smtClean="0">
                <a:solidFill>
                  <a:schemeClr val="accent1">
                    <a:lumMod val="50000"/>
                  </a:schemeClr>
                </a:solidFill>
                <a:cs typeface="Arial" panose="020B0604020202020204" pitchFamily="34" charset="0"/>
              </a:rPr>
              <a:t>Simplest</a:t>
            </a:r>
            <a:r>
              <a:rPr lang="tr-TR" sz="2800" b="1" dirty="0" smtClean="0">
                <a:solidFill>
                  <a:schemeClr val="accent1">
                    <a:lumMod val="50000"/>
                  </a:schemeClr>
                </a:solidFill>
                <a:cs typeface="Arial" panose="020B0604020202020204" pitchFamily="34" charset="0"/>
              </a:rPr>
              <a:t> </a:t>
            </a:r>
            <a:r>
              <a:rPr lang="tr-TR" sz="2800" b="1" dirty="0" err="1" smtClean="0">
                <a:solidFill>
                  <a:schemeClr val="accent1">
                    <a:lumMod val="50000"/>
                  </a:schemeClr>
                </a:solidFill>
                <a:cs typeface="Arial" panose="020B0604020202020204" pitchFamily="34" charset="0"/>
              </a:rPr>
              <a:t>inverter</a:t>
            </a:r>
            <a:r>
              <a:rPr lang="tr-TR" sz="2800" b="1" dirty="0" smtClean="0">
                <a:solidFill>
                  <a:schemeClr val="accent1">
                    <a:lumMod val="50000"/>
                  </a:schemeClr>
                </a:solidFill>
                <a:cs typeface="Arial" panose="020B0604020202020204" pitchFamily="34" charset="0"/>
              </a:rPr>
              <a:t> model</a:t>
            </a:r>
            <a:endParaRPr lang="en-US" sz="2800" dirty="0">
              <a:solidFill>
                <a:schemeClr val="accent1">
                  <a:lumMod val="50000"/>
                </a:schemeClr>
              </a:solidFill>
              <a:cs typeface="Arial" panose="020B0604020202020204" pitchFamily="34" charset="0"/>
            </a:endParaRPr>
          </a:p>
        </p:txBody>
      </p:sp>
      <p:sp>
        <p:nvSpPr>
          <p:cNvPr id="9" name="Rectangle 8"/>
          <p:cNvSpPr/>
          <p:nvPr/>
        </p:nvSpPr>
        <p:spPr>
          <a:xfrm>
            <a:off x="351970" y="673889"/>
            <a:ext cx="4122060" cy="1015663"/>
          </a:xfrm>
          <a:prstGeom prst="rect">
            <a:avLst/>
          </a:prstGeom>
        </p:spPr>
        <p:txBody>
          <a:bodyPr wrap="square">
            <a:spAutoFit/>
          </a:bodyPr>
          <a:lstStyle/>
          <a:p>
            <a:pPr marL="342900" indent="-342900">
              <a:buFont typeface="Courier New" panose="02070309020205020404" pitchFamily="49" charset="0"/>
              <a:buChar char="o"/>
            </a:pPr>
            <a:r>
              <a:rPr lang="tr-TR" sz="2000" dirty="0" err="1" smtClean="0">
                <a:solidFill>
                  <a:srgbClr val="002060"/>
                </a:solidFill>
                <a:cs typeface="Arial" panose="020B0604020202020204" pitchFamily="34" charset="0"/>
              </a:rPr>
              <a:t>Single</a:t>
            </a:r>
            <a:r>
              <a:rPr lang="tr-TR" sz="2000" dirty="0" smtClean="0">
                <a:solidFill>
                  <a:srgbClr val="002060"/>
                </a:solidFill>
                <a:cs typeface="Arial" panose="020B0604020202020204" pitchFamily="34" charset="0"/>
              </a:rPr>
              <a:t> </a:t>
            </a:r>
            <a:r>
              <a:rPr lang="tr-TR" sz="2000" dirty="0" err="1" smtClean="0">
                <a:solidFill>
                  <a:srgbClr val="002060"/>
                </a:solidFill>
                <a:cs typeface="Arial" panose="020B0604020202020204" pitchFamily="34" charset="0"/>
              </a:rPr>
              <a:t>module</a:t>
            </a:r>
            <a:r>
              <a:rPr lang="tr-TR" sz="2000" dirty="0" smtClean="0">
                <a:solidFill>
                  <a:srgbClr val="002060"/>
                </a:solidFill>
                <a:cs typeface="Arial" panose="020B0604020202020204" pitchFamily="34" charset="0"/>
              </a:rPr>
              <a:t> 3-phase </a:t>
            </a:r>
            <a:r>
              <a:rPr lang="tr-TR" sz="2000" dirty="0" err="1" smtClean="0">
                <a:solidFill>
                  <a:srgbClr val="002060"/>
                </a:solidFill>
                <a:cs typeface="Arial" panose="020B0604020202020204" pitchFamily="34" charset="0"/>
              </a:rPr>
              <a:t>inverter</a:t>
            </a:r>
            <a:endParaRPr lang="tr-TR" sz="2000" dirty="0" smtClean="0">
              <a:solidFill>
                <a:srgbClr val="002060"/>
              </a:solidFill>
              <a:cs typeface="Arial" panose="020B0604020202020204" pitchFamily="34" charset="0"/>
            </a:endParaRPr>
          </a:p>
          <a:p>
            <a:pPr marL="342900" indent="-342900">
              <a:buFont typeface="Courier New" panose="02070309020205020404" pitchFamily="49" charset="0"/>
              <a:buChar char="o"/>
            </a:pPr>
            <a:r>
              <a:rPr lang="tr-TR" sz="2000" dirty="0" err="1" smtClean="0">
                <a:solidFill>
                  <a:srgbClr val="002060"/>
                </a:solidFill>
                <a:cs typeface="Arial" panose="020B0604020202020204" pitchFamily="34" charset="0"/>
              </a:rPr>
              <a:t>Load</a:t>
            </a:r>
            <a:r>
              <a:rPr lang="tr-TR" sz="2000" dirty="0" smtClean="0">
                <a:solidFill>
                  <a:srgbClr val="002060"/>
                </a:solidFill>
                <a:cs typeface="Arial" panose="020B0604020202020204" pitchFamily="34" charset="0"/>
              </a:rPr>
              <a:t> is </a:t>
            </a:r>
            <a:r>
              <a:rPr lang="tr-TR" sz="2000" dirty="0" err="1" smtClean="0">
                <a:solidFill>
                  <a:srgbClr val="002060"/>
                </a:solidFill>
                <a:cs typeface="Arial" panose="020B0604020202020204" pitchFamily="34" charset="0"/>
              </a:rPr>
              <a:t>balanced</a:t>
            </a:r>
            <a:r>
              <a:rPr lang="tr-TR" sz="2000" dirty="0" smtClean="0">
                <a:solidFill>
                  <a:srgbClr val="002060"/>
                </a:solidFill>
                <a:cs typeface="Arial" panose="020B0604020202020204" pitchFamily="34" charset="0"/>
              </a:rPr>
              <a:t> RL </a:t>
            </a:r>
            <a:r>
              <a:rPr lang="tr-TR" sz="2000" dirty="0" err="1" smtClean="0">
                <a:solidFill>
                  <a:srgbClr val="002060"/>
                </a:solidFill>
                <a:cs typeface="Arial" panose="020B0604020202020204" pitchFamily="34" charset="0"/>
              </a:rPr>
              <a:t>load</a:t>
            </a:r>
            <a:endParaRPr lang="tr-TR" sz="2000" dirty="0" smtClean="0">
              <a:solidFill>
                <a:srgbClr val="002060"/>
              </a:solidFill>
              <a:cs typeface="Arial" panose="020B0604020202020204" pitchFamily="34" charset="0"/>
            </a:endParaRPr>
          </a:p>
          <a:p>
            <a:pPr marL="342900" indent="-342900">
              <a:buFont typeface="Courier New" panose="02070309020205020404" pitchFamily="49" charset="0"/>
              <a:buChar char="o"/>
            </a:pPr>
            <a:r>
              <a:rPr lang="tr-TR" sz="2000" dirty="0" smtClean="0">
                <a:solidFill>
                  <a:srgbClr val="002060"/>
                </a:solidFill>
                <a:cs typeface="Arial" panose="020B0604020202020204" pitchFamily="34" charset="0"/>
              </a:rPr>
              <a:t>DC </a:t>
            </a:r>
            <a:r>
              <a:rPr lang="tr-TR" sz="2000" dirty="0" err="1" smtClean="0">
                <a:solidFill>
                  <a:srgbClr val="002060"/>
                </a:solidFill>
                <a:cs typeface="Arial" panose="020B0604020202020204" pitchFamily="34" charset="0"/>
              </a:rPr>
              <a:t>bus</a:t>
            </a:r>
            <a:r>
              <a:rPr lang="tr-TR" sz="2000" dirty="0" smtClean="0">
                <a:solidFill>
                  <a:srgbClr val="002060"/>
                </a:solidFill>
                <a:cs typeface="Arial" panose="020B0604020202020204" pitchFamily="34" charset="0"/>
              </a:rPr>
              <a:t> is ideal </a:t>
            </a:r>
            <a:r>
              <a:rPr lang="tr-TR" sz="2000" dirty="0" err="1" smtClean="0">
                <a:solidFill>
                  <a:srgbClr val="002060"/>
                </a:solidFill>
                <a:cs typeface="Arial" panose="020B0604020202020204" pitchFamily="34" charset="0"/>
              </a:rPr>
              <a:t>current</a:t>
            </a:r>
            <a:r>
              <a:rPr lang="tr-TR" sz="2000" dirty="0" smtClean="0">
                <a:solidFill>
                  <a:srgbClr val="002060"/>
                </a:solidFill>
                <a:cs typeface="Arial" panose="020B0604020202020204" pitchFamily="34" charset="0"/>
              </a:rPr>
              <a:t> </a:t>
            </a:r>
            <a:r>
              <a:rPr lang="tr-TR" sz="2000" dirty="0" err="1" smtClean="0">
                <a:solidFill>
                  <a:srgbClr val="002060"/>
                </a:solidFill>
                <a:cs typeface="Arial" panose="020B0604020202020204" pitchFamily="34" charset="0"/>
              </a:rPr>
              <a:t>source</a:t>
            </a:r>
            <a:endParaRPr lang="tr-TR" sz="2000" dirty="0" smtClean="0">
              <a:solidFill>
                <a:srgbClr val="002060"/>
              </a:solidFill>
              <a:cs typeface="Arial" panose="020B0604020202020204" pitchFamily="34" charset="0"/>
            </a:endParaRPr>
          </a:p>
        </p:txBody>
      </p:sp>
      <p:pic>
        <p:nvPicPr>
          <p:cNvPr id="2" name="Picture 1"/>
          <p:cNvPicPr>
            <a:picLocks noChangeAspect="1"/>
          </p:cNvPicPr>
          <p:nvPr/>
        </p:nvPicPr>
        <p:blipFill>
          <a:blip r:embed="rId3"/>
          <a:stretch>
            <a:fillRect/>
          </a:stretch>
        </p:blipFill>
        <p:spPr>
          <a:xfrm>
            <a:off x="876300" y="1645439"/>
            <a:ext cx="7391400" cy="3238500"/>
          </a:xfrm>
          <a:prstGeom prst="rect">
            <a:avLst/>
          </a:prstGeom>
        </p:spPr>
      </p:pic>
      <p:sp>
        <p:nvSpPr>
          <p:cNvPr id="3" name="Oval 2"/>
          <p:cNvSpPr/>
          <p:nvPr/>
        </p:nvSpPr>
        <p:spPr>
          <a:xfrm>
            <a:off x="2939143" y="3167743"/>
            <a:ext cx="187778" cy="220436"/>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FF0000"/>
                </a:solidFill>
              </a:ln>
              <a:noFill/>
            </a:endParaRPr>
          </a:p>
        </p:txBody>
      </p:sp>
      <p:cxnSp>
        <p:nvCxnSpPr>
          <p:cNvPr id="5" name="Straight Arrow Connector 4"/>
          <p:cNvCxnSpPr/>
          <p:nvPr/>
        </p:nvCxnSpPr>
        <p:spPr>
          <a:xfrm flipH="1" flipV="1">
            <a:off x="2919866" y="2841171"/>
            <a:ext cx="93889" cy="326572"/>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351969" y="2077310"/>
            <a:ext cx="3714570" cy="738664"/>
          </a:xfrm>
          <a:prstGeom prst="rect">
            <a:avLst/>
          </a:prstGeom>
        </p:spPr>
        <p:txBody>
          <a:bodyPr wrap="square">
            <a:spAutoFit/>
          </a:bodyPr>
          <a:lstStyle/>
          <a:p>
            <a:r>
              <a:rPr lang="tr-TR" sz="1400" dirty="0" smtClean="0">
                <a:solidFill>
                  <a:srgbClr val="FF0000"/>
                </a:solidFill>
                <a:cs typeface="Arial" panose="020B0604020202020204" pitchFamily="34" charset="0"/>
              </a:rPr>
              <a:t>DC </a:t>
            </a:r>
            <a:r>
              <a:rPr lang="tr-TR" sz="1400" dirty="0" err="1" smtClean="0">
                <a:solidFill>
                  <a:srgbClr val="FF0000"/>
                </a:solidFill>
                <a:cs typeface="Arial" panose="020B0604020202020204" pitchFamily="34" charset="0"/>
              </a:rPr>
              <a:t>bus</a:t>
            </a:r>
            <a:r>
              <a:rPr lang="tr-TR" sz="1400" dirty="0" smtClean="0">
                <a:solidFill>
                  <a:srgbClr val="FF0000"/>
                </a:solidFill>
                <a:cs typeface="Arial" panose="020B0604020202020204" pitchFamily="34" charset="0"/>
              </a:rPr>
              <a:t> </a:t>
            </a:r>
            <a:r>
              <a:rPr lang="tr-TR" sz="1400" dirty="0" err="1" smtClean="0">
                <a:solidFill>
                  <a:srgbClr val="FF0000"/>
                </a:solidFill>
                <a:cs typeface="Arial" panose="020B0604020202020204" pitchFamily="34" charset="0"/>
              </a:rPr>
              <a:t>input</a:t>
            </a:r>
            <a:r>
              <a:rPr lang="tr-TR" sz="1400" dirty="0" smtClean="0">
                <a:solidFill>
                  <a:srgbClr val="FF0000"/>
                </a:solidFill>
                <a:cs typeface="Arial" panose="020B0604020202020204" pitchFamily="34" charset="0"/>
              </a:rPr>
              <a:t> </a:t>
            </a:r>
            <a:r>
              <a:rPr lang="tr-TR" sz="1400" dirty="0" err="1" smtClean="0">
                <a:solidFill>
                  <a:srgbClr val="FF0000"/>
                </a:solidFill>
                <a:cs typeface="Arial" panose="020B0604020202020204" pitchFamily="34" charset="0"/>
              </a:rPr>
              <a:t>current</a:t>
            </a:r>
            <a:r>
              <a:rPr lang="tr-TR" sz="1400" dirty="0" smtClean="0">
                <a:solidFill>
                  <a:srgbClr val="FF0000"/>
                </a:solidFill>
                <a:cs typeface="Arial" panose="020B0604020202020204" pitchFamily="34" charset="0"/>
              </a:rPr>
              <a:t> is </a:t>
            </a:r>
            <a:r>
              <a:rPr lang="tr-TR" sz="1400" dirty="0" err="1" smtClean="0">
                <a:solidFill>
                  <a:srgbClr val="FF0000"/>
                </a:solidFill>
                <a:cs typeface="Arial" panose="020B0604020202020204" pitchFamily="34" charset="0"/>
              </a:rPr>
              <a:t>almost</a:t>
            </a:r>
            <a:r>
              <a:rPr lang="tr-TR" sz="1400" dirty="0" smtClean="0">
                <a:solidFill>
                  <a:srgbClr val="FF0000"/>
                </a:solidFill>
                <a:cs typeface="Arial" panose="020B0604020202020204" pitchFamily="34" charset="0"/>
              </a:rPr>
              <a:t> DC</a:t>
            </a:r>
          </a:p>
          <a:p>
            <a:pPr marL="171450" indent="-171450">
              <a:buFont typeface="Arial" panose="020B0604020202020204" pitchFamily="34" charset="0"/>
              <a:buChar char="•"/>
            </a:pPr>
            <a:r>
              <a:rPr lang="tr-TR" sz="1400" dirty="0" smtClean="0">
                <a:solidFill>
                  <a:srgbClr val="FF0000"/>
                </a:solidFill>
                <a:cs typeface="Arial" panose="020B0604020202020204" pitchFamily="34" charset="0"/>
              </a:rPr>
              <a:t>No LF </a:t>
            </a:r>
            <a:r>
              <a:rPr lang="tr-TR" sz="1400" dirty="0" err="1" smtClean="0">
                <a:solidFill>
                  <a:srgbClr val="FF0000"/>
                </a:solidFill>
                <a:cs typeface="Arial" panose="020B0604020202020204" pitchFamily="34" charset="0"/>
              </a:rPr>
              <a:t>harmonic</a:t>
            </a:r>
            <a:r>
              <a:rPr lang="tr-TR" sz="1400" dirty="0" smtClean="0">
                <a:solidFill>
                  <a:srgbClr val="FF0000"/>
                </a:solidFill>
                <a:cs typeface="Arial" panose="020B0604020202020204" pitchFamily="34" charset="0"/>
              </a:rPr>
              <a:t> </a:t>
            </a:r>
            <a:r>
              <a:rPr lang="tr-TR" sz="1400" dirty="0" err="1" smtClean="0">
                <a:solidFill>
                  <a:srgbClr val="FF0000"/>
                </a:solidFill>
                <a:cs typeface="Arial" panose="020B0604020202020204" pitchFamily="34" charset="0"/>
              </a:rPr>
              <a:t>injection</a:t>
            </a:r>
            <a:r>
              <a:rPr lang="tr-TR" sz="1400" dirty="0" smtClean="0">
                <a:solidFill>
                  <a:srgbClr val="FF0000"/>
                </a:solidFill>
                <a:cs typeface="Arial" panose="020B0604020202020204" pitchFamily="34" charset="0"/>
              </a:rPr>
              <a:t> </a:t>
            </a:r>
            <a:r>
              <a:rPr lang="tr-TR" sz="1400" dirty="0" err="1" smtClean="0">
                <a:solidFill>
                  <a:srgbClr val="FF0000"/>
                </a:solidFill>
                <a:cs typeface="Arial" panose="020B0604020202020204" pitchFamily="34" charset="0"/>
              </a:rPr>
              <a:t>from</a:t>
            </a:r>
            <a:r>
              <a:rPr lang="tr-TR" sz="1400" dirty="0" smtClean="0">
                <a:solidFill>
                  <a:srgbClr val="FF0000"/>
                </a:solidFill>
                <a:cs typeface="Arial" panose="020B0604020202020204" pitchFamily="34" charset="0"/>
              </a:rPr>
              <a:t> </a:t>
            </a:r>
            <a:r>
              <a:rPr lang="tr-TR" sz="1400" dirty="0" err="1" smtClean="0">
                <a:solidFill>
                  <a:srgbClr val="FF0000"/>
                </a:solidFill>
                <a:cs typeface="Arial" panose="020B0604020202020204" pitchFamily="34" charset="0"/>
              </a:rPr>
              <a:t>input</a:t>
            </a:r>
            <a:endParaRPr lang="tr-TR" sz="1400" dirty="0" smtClean="0">
              <a:solidFill>
                <a:srgbClr val="FF0000"/>
              </a:solidFill>
              <a:cs typeface="Arial" panose="020B0604020202020204" pitchFamily="34" charset="0"/>
            </a:endParaRPr>
          </a:p>
          <a:p>
            <a:pPr marL="171450" indent="-171450">
              <a:buFont typeface="Arial" panose="020B0604020202020204" pitchFamily="34" charset="0"/>
              <a:buChar char="•"/>
            </a:pPr>
            <a:r>
              <a:rPr lang="tr-TR" sz="1400" dirty="0">
                <a:solidFill>
                  <a:srgbClr val="FF0000"/>
                </a:solidFill>
                <a:cs typeface="Arial" panose="020B0604020202020204" pitchFamily="34" charset="0"/>
              </a:rPr>
              <a:t>N</a:t>
            </a:r>
            <a:r>
              <a:rPr lang="tr-TR" sz="1400" dirty="0" smtClean="0">
                <a:solidFill>
                  <a:srgbClr val="FF0000"/>
                </a:solidFill>
                <a:cs typeface="Arial" panose="020B0604020202020204" pitchFamily="34" charset="0"/>
              </a:rPr>
              <a:t>o HF </a:t>
            </a:r>
            <a:r>
              <a:rPr lang="tr-TR" sz="1400" dirty="0" err="1" smtClean="0">
                <a:solidFill>
                  <a:srgbClr val="FF0000"/>
                </a:solidFill>
                <a:cs typeface="Arial" panose="020B0604020202020204" pitchFamily="34" charset="0"/>
              </a:rPr>
              <a:t>harmonic</a:t>
            </a:r>
            <a:r>
              <a:rPr lang="tr-TR" sz="1400" dirty="0" smtClean="0">
                <a:solidFill>
                  <a:srgbClr val="FF0000"/>
                </a:solidFill>
                <a:cs typeface="Arial" panose="020B0604020202020204" pitchFamily="34" charset="0"/>
              </a:rPr>
              <a:t> </a:t>
            </a:r>
            <a:r>
              <a:rPr lang="tr-TR" sz="1400" dirty="0" err="1" smtClean="0">
                <a:solidFill>
                  <a:srgbClr val="FF0000"/>
                </a:solidFill>
                <a:cs typeface="Arial" panose="020B0604020202020204" pitchFamily="34" charset="0"/>
              </a:rPr>
              <a:t>flow</a:t>
            </a:r>
            <a:r>
              <a:rPr lang="tr-TR" sz="1400" dirty="0" smtClean="0">
                <a:solidFill>
                  <a:srgbClr val="FF0000"/>
                </a:solidFill>
                <a:cs typeface="Arial" panose="020B0604020202020204" pitchFamily="34" charset="0"/>
              </a:rPr>
              <a:t> </a:t>
            </a:r>
            <a:r>
              <a:rPr lang="tr-TR" sz="1400" dirty="0" err="1" smtClean="0">
                <a:solidFill>
                  <a:srgbClr val="FF0000"/>
                </a:solidFill>
                <a:cs typeface="Arial" panose="020B0604020202020204" pitchFamily="34" charset="0"/>
              </a:rPr>
              <a:t>from</a:t>
            </a:r>
            <a:r>
              <a:rPr lang="tr-TR" sz="1400" dirty="0" smtClean="0">
                <a:solidFill>
                  <a:srgbClr val="FF0000"/>
                </a:solidFill>
                <a:cs typeface="Arial" panose="020B0604020202020204" pitchFamily="34" charset="0"/>
              </a:rPr>
              <a:t> </a:t>
            </a:r>
            <a:r>
              <a:rPr lang="tr-TR" sz="1400" dirty="0" err="1" smtClean="0">
                <a:solidFill>
                  <a:srgbClr val="FF0000"/>
                </a:solidFill>
                <a:cs typeface="Arial" panose="020B0604020202020204" pitchFamily="34" charset="0"/>
              </a:rPr>
              <a:t>output</a:t>
            </a:r>
            <a:endParaRPr lang="tr-TR" sz="1400" dirty="0" smtClean="0">
              <a:solidFill>
                <a:srgbClr val="FF0000"/>
              </a:solidFill>
              <a:cs typeface="Arial" panose="020B0604020202020204" pitchFamily="34" charset="0"/>
            </a:endParaRPr>
          </a:p>
        </p:txBody>
      </p:sp>
      <p:sp>
        <p:nvSpPr>
          <p:cNvPr id="11" name="Rectangle 10"/>
          <p:cNvSpPr/>
          <p:nvPr/>
        </p:nvSpPr>
        <p:spPr>
          <a:xfrm>
            <a:off x="6686456" y="3234290"/>
            <a:ext cx="417651" cy="307777"/>
          </a:xfrm>
          <a:prstGeom prst="rect">
            <a:avLst/>
          </a:prstGeom>
        </p:spPr>
        <p:txBody>
          <a:bodyPr wrap="square">
            <a:spAutoFit/>
          </a:bodyPr>
          <a:lstStyle/>
          <a:p>
            <a:r>
              <a:rPr lang="tr-TR" sz="1400" dirty="0" smtClean="0">
                <a:solidFill>
                  <a:srgbClr val="FF0000"/>
                </a:solidFill>
                <a:cs typeface="Arial" panose="020B0604020202020204" pitchFamily="34" charset="0"/>
              </a:rPr>
              <a:t>Isa</a:t>
            </a:r>
          </a:p>
        </p:txBody>
      </p:sp>
      <p:cxnSp>
        <p:nvCxnSpPr>
          <p:cNvPr id="12" name="Straight Arrow Connector 11"/>
          <p:cNvCxnSpPr/>
          <p:nvPr/>
        </p:nvCxnSpPr>
        <p:spPr>
          <a:xfrm>
            <a:off x="6813730" y="3542067"/>
            <a:ext cx="163104"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6686456" y="3729590"/>
            <a:ext cx="417651" cy="307777"/>
          </a:xfrm>
          <a:prstGeom prst="rect">
            <a:avLst/>
          </a:prstGeom>
        </p:spPr>
        <p:txBody>
          <a:bodyPr wrap="square">
            <a:spAutoFit/>
          </a:bodyPr>
          <a:lstStyle/>
          <a:p>
            <a:r>
              <a:rPr lang="tr-TR" sz="1400" dirty="0" err="1" smtClean="0">
                <a:solidFill>
                  <a:srgbClr val="FF0000"/>
                </a:solidFill>
                <a:cs typeface="Arial" panose="020B0604020202020204" pitchFamily="34" charset="0"/>
              </a:rPr>
              <a:t>Isb</a:t>
            </a:r>
            <a:endParaRPr lang="tr-TR" sz="1400" dirty="0" smtClean="0">
              <a:solidFill>
                <a:srgbClr val="FF0000"/>
              </a:solidFill>
              <a:cs typeface="Arial" panose="020B0604020202020204" pitchFamily="34" charset="0"/>
            </a:endParaRPr>
          </a:p>
        </p:txBody>
      </p:sp>
      <p:cxnSp>
        <p:nvCxnSpPr>
          <p:cNvPr id="14" name="Straight Arrow Connector 13"/>
          <p:cNvCxnSpPr/>
          <p:nvPr/>
        </p:nvCxnSpPr>
        <p:spPr>
          <a:xfrm>
            <a:off x="6813730" y="4037367"/>
            <a:ext cx="163104"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6662643" y="4255847"/>
            <a:ext cx="417651" cy="307777"/>
          </a:xfrm>
          <a:prstGeom prst="rect">
            <a:avLst/>
          </a:prstGeom>
        </p:spPr>
        <p:txBody>
          <a:bodyPr wrap="square">
            <a:spAutoFit/>
          </a:bodyPr>
          <a:lstStyle/>
          <a:p>
            <a:r>
              <a:rPr lang="tr-TR" sz="1400" dirty="0" err="1" smtClean="0">
                <a:solidFill>
                  <a:srgbClr val="FF0000"/>
                </a:solidFill>
                <a:cs typeface="Arial" panose="020B0604020202020204" pitchFamily="34" charset="0"/>
              </a:rPr>
              <a:t>Isc</a:t>
            </a:r>
            <a:endParaRPr lang="tr-TR" sz="1400" dirty="0" smtClean="0">
              <a:solidFill>
                <a:srgbClr val="FF0000"/>
              </a:solidFill>
              <a:cs typeface="Arial" panose="020B0604020202020204" pitchFamily="34" charset="0"/>
            </a:endParaRPr>
          </a:p>
        </p:txBody>
      </p:sp>
      <p:cxnSp>
        <p:nvCxnSpPr>
          <p:cNvPr id="16" name="Straight Arrow Connector 15"/>
          <p:cNvCxnSpPr/>
          <p:nvPr/>
        </p:nvCxnSpPr>
        <p:spPr>
          <a:xfrm>
            <a:off x="6789917" y="4539811"/>
            <a:ext cx="163104"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3935636" y="2978968"/>
            <a:ext cx="417651" cy="307777"/>
          </a:xfrm>
          <a:prstGeom prst="rect">
            <a:avLst/>
          </a:prstGeom>
        </p:spPr>
        <p:txBody>
          <a:bodyPr wrap="square">
            <a:spAutoFit/>
          </a:bodyPr>
          <a:lstStyle/>
          <a:p>
            <a:r>
              <a:rPr lang="tr-TR" sz="1400" dirty="0" err="1" smtClean="0">
                <a:solidFill>
                  <a:srgbClr val="FF0000"/>
                </a:solidFill>
                <a:cs typeface="Arial" panose="020B0604020202020204" pitchFamily="34" charset="0"/>
              </a:rPr>
              <a:t>Idc</a:t>
            </a:r>
            <a:endParaRPr lang="tr-TR" sz="1400" dirty="0" smtClean="0">
              <a:solidFill>
                <a:srgbClr val="FF0000"/>
              </a:solidFill>
              <a:cs typeface="Arial" panose="020B0604020202020204" pitchFamily="34" charset="0"/>
            </a:endParaRPr>
          </a:p>
        </p:txBody>
      </p:sp>
      <p:cxnSp>
        <p:nvCxnSpPr>
          <p:cNvPr id="18" name="Straight Arrow Connector 17"/>
          <p:cNvCxnSpPr/>
          <p:nvPr/>
        </p:nvCxnSpPr>
        <p:spPr>
          <a:xfrm>
            <a:off x="4062910" y="3286745"/>
            <a:ext cx="163104"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3309210" y="3849129"/>
            <a:ext cx="529365" cy="307777"/>
          </a:xfrm>
          <a:prstGeom prst="rect">
            <a:avLst/>
          </a:prstGeom>
        </p:spPr>
        <p:txBody>
          <a:bodyPr wrap="square">
            <a:spAutoFit/>
          </a:bodyPr>
          <a:lstStyle/>
          <a:p>
            <a:r>
              <a:rPr lang="tr-TR" sz="1400" dirty="0" smtClean="0">
                <a:solidFill>
                  <a:srgbClr val="FF0000"/>
                </a:solidFill>
                <a:cs typeface="Arial" panose="020B0604020202020204" pitchFamily="34" charset="0"/>
              </a:rPr>
              <a:t>Vdc</a:t>
            </a:r>
          </a:p>
        </p:txBody>
      </p:sp>
      <p:cxnSp>
        <p:nvCxnSpPr>
          <p:cNvPr id="20" name="Straight Arrow Connector 19"/>
          <p:cNvCxnSpPr/>
          <p:nvPr/>
        </p:nvCxnSpPr>
        <p:spPr>
          <a:xfrm flipV="1">
            <a:off x="3738198" y="3565292"/>
            <a:ext cx="0" cy="567673"/>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3228521" y="3286745"/>
            <a:ext cx="163104"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3140115" y="2967497"/>
            <a:ext cx="417651" cy="307777"/>
          </a:xfrm>
          <a:prstGeom prst="rect">
            <a:avLst/>
          </a:prstGeom>
        </p:spPr>
        <p:txBody>
          <a:bodyPr wrap="square">
            <a:spAutoFit/>
          </a:bodyPr>
          <a:lstStyle/>
          <a:p>
            <a:r>
              <a:rPr lang="tr-TR" sz="1400" dirty="0" err="1" smtClean="0">
                <a:solidFill>
                  <a:srgbClr val="FF0000"/>
                </a:solidFill>
                <a:cs typeface="Arial" panose="020B0604020202020204" pitchFamily="34" charset="0"/>
              </a:rPr>
              <a:t>Iin</a:t>
            </a:r>
            <a:endParaRPr lang="tr-TR" sz="1400" dirty="0" smtClean="0">
              <a:solidFill>
                <a:srgbClr val="FF0000"/>
              </a:solidFill>
              <a:cs typeface="Arial" panose="020B0604020202020204" pitchFamily="34" charset="0"/>
            </a:endParaRPr>
          </a:p>
        </p:txBody>
      </p:sp>
      <p:sp>
        <p:nvSpPr>
          <p:cNvPr id="25" name="Rectangle 24"/>
          <p:cNvSpPr/>
          <p:nvPr/>
        </p:nvSpPr>
        <p:spPr>
          <a:xfrm>
            <a:off x="1191599" y="3714546"/>
            <a:ext cx="529365" cy="307777"/>
          </a:xfrm>
          <a:prstGeom prst="rect">
            <a:avLst/>
          </a:prstGeom>
        </p:spPr>
        <p:txBody>
          <a:bodyPr wrap="square">
            <a:spAutoFit/>
          </a:bodyPr>
          <a:lstStyle/>
          <a:p>
            <a:r>
              <a:rPr lang="tr-TR" sz="1400" dirty="0" err="1" smtClean="0">
                <a:solidFill>
                  <a:srgbClr val="FF0000"/>
                </a:solidFill>
                <a:cs typeface="Arial" panose="020B0604020202020204" pitchFamily="34" charset="0"/>
              </a:rPr>
              <a:t>Vin</a:t>
            </a:r>
            <a:endParaRPr lang="tr-TR" sz="1400" dirty="0" smtClean="0">
              <a:solidFill>
                <a:srgbClr val="FF0000"/>
              </a:solidFill>
              <a:cs typeface="Arial" panose="020B0604020202020204" pitchFamily="34" charset="0"/>
            </a:endParaRPr>
          </a:p>
        </p:txBody>
      </p:sp>
      <p:cxnSp>
        <p:nvCxnSpPr>
          <p:cNvPr id="26" name="Straight Arrow Connector 25"/>
          <p:cNvCxnSpPr/>
          <p:nvPr/>
        </p:nvCxnSpPr>
        <p:spPr>
          <a:xfrm flipV="1">
            <a:off x="1620587" y="3430709"/>
            <a:ext cx="0" cy="567673"/>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5489821" y="3681752"/>
            <a:ext cx="613504" cy="307777"/>
          </a:xfrm>
          <a:prstGeom prst="rect">
            <a:avLst/>
          </a:prstGeom>
        </p:spPr>
        <p:txBody>
          <a:bodyPr wrap="square">
            <a:spAutoFit/>
          </a:bodyPr>
          <a:lstStyle/>
          <a:p>
            <a:r>
              <a:rPr lang="tr-TR" sz="1400" dirty="0" err="1" smtClean="0">
                <a:solidFill>
                  <a:srgbClr val="FF0000"/>
                </a:solidFill>
                <a:cs typeface="Arial" panose="020B0604020202020204" pitchFamily="34" charset="0"/>
              </a:rPr>
              <a:t>Vab</a:t>
            </a:r>
            <a:endParaRPr lang="tr-TR" sz="1400" dirty="0" smtClean="0">
              <a:solidFill>
                <a:srgbClr val="FF0000"/>
              </a:solidFill>
              <a:cs typeface="Arial" panose="020B0604020202020204" pitchFamily="34" charset="0"/>
            </a:endParaRPr>
          </a:p>
        </p:txBody>
      </p:sp>
      <p:cxnSp>
        <p:nvCxnSpPr>
          <p:cNvPr id="28" name="Straight Arrow Connector 27"/>
          <p:cNvCxnSpPr/>
          <p:nvPr/>
        </p:nvCxnSpPr>
        <p:spPr>
          <a:xfrm flipV="1">
            <a:off x="5541190" y="3633855"/>
            <a:ext cx="0" cy="364527"/>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5491271" y="4148478"/>
            <a:ext cx="613504" cy="307777"/>
          </a:xfrm>
          <a:prstGeom prst="rect">
            <a:avLst/>
          </a:prstGeom>
        </p:spPr>
        <p:txBody>
          <a:bodyPr wrap="square">
            <a:spAutoFit/>
          </a:bodyPr>
          <a:lstStyle/>
          <a:p>
            <a:r>
              <a:rPr lang="tr-TR" sz="1400" dirty="0" err="1" smtClean="0">
                <a:solidFill>
                  <a:srgbClr val="FF0000"/>
                </a:solidFill>
                <a:cs typeface="Arial" panose="020B0604020202020204" pitchFamily="34" charset="0"/>
              </a:rPr>
              <a:t>Vbc</a:t>
            </a:r>
            <a:endParaRPr lang="tr-TR" sz="1400" dirty="0" smtClean="0">
              <a:solidFill>
                <a:srgbClr val="FF0000"/>
              </a:solidFill>
              <a:cs typeface="Arial" panose="020B0604020202020204" pitchFamily="34" charset="0"/>
            </a:endParaRPr>
          </a:p>
        </p:txBody>
      </p:sp>
      <p:cxnSp>
        <p:nvCxnSpPr>
          <p:cNvPr id="31" name="Straight Arrow Connector 30"/>
          <p:cNvCxnSpPr/>
          <p:nvPr/>
        </p:nvCxnSpPr>
        <p:spPr>
          <a:xfrm flipV="1">
            <a:off x="5542640" y="4100581"/>
            <a:ext cx="0" cy="364527"/>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a:xfrm>
            <a:off x="5796573" y="2865601"/>
            <a:ext cx="1133911" cy="307777"/>
          </a:xfrm>
          <a:prstGeom prst="rect">
            <a:avLst/>
          </a:prstGeom>
        </p:spPr>
        <p:txBody>
          <a:bodyPr wrap="square">
            <a:spAutoFit/>
          </a:bodyPr>
          <a:lstStyle/>
          <a:p>
            <a:r>
              <a:rPr lang="tr-TR" sz="1400" dirty="0" smtClean="0">
                <a:solidFill>
                  <a:srgbClr val="FF0000"/>
                </a:solidFill>
                <a:cs typeface="Arial" panose="020B0604020202020204" pitchFamily="34" charset="0"/>
              </a:rPr>
              <a:t>SA, SB, SC</a:t>
            </a:r>
          </a:p>
        </p:txBody>
      </p:sp>
      <p:cxnSp>
        <p:nvCxnSpPr>
          <p:cNvPr id="33" name="Straight Arrow Connector 32"/>
          <p:cNvCxnSpPr/>
          <p:nvPr/>
        </p:nvCxnSpPr>
        <p:spPr>
          <a:xfrm flipH="1">
            <a:off x="5506511" y="3024900"/>
            <a:ext cx="290062"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6" name="Rectangle 35"/>
          <p:cNvSpPr/>
          <p:nvPr/>
        </p:nvSpPr>
        <p:spPr>
          <a:xfrm>
            <a:off x="4474030" y="665036"/>
            <a:ext cx="4747080" cy="1015663"/>
          </a:xfrm>
          <a:prstGeom prst="rect">
            <a:avLst/>
          </a:prstGeom>
        </p:spPr>
        <p:txBody>
          <a:bodyPr wrap="square">
            <a:spAutoFit/>
          </a:bodyPr>
          <a:lstStyle/>
          <a:p>
            <a:pPr marL="342900" indent="-342900">
              <a:buFont typeface="Courier New" panose="02070309020205020404" pitchFamily="49" charset="0"/>
              <a:buChar char="o"/>
            </a:pPr>
            <a:r>
              <a:rPr lang="tr-TR" sz="2000" dirty="0" err="1" smtClean="0">
                <a:solidFill>
                  <a:srgbClr val="002060"/>
                </a:solidFill>
                <a:cs typeface="Arial" panose="020B0604020202020204" pitchFamily="34" charset="0"/>
              </a:rPr>
              <a:t>Sinusoidal</a:t>
            </a:r>
            <a:r>
              <a:rPr lang="tr-TR" sz="2000" dirty="0" smtClean="0">
                <a:solidFill>
                  <a:srgbClr val="002060"/>
                </a:solidFill>
                <a:cs typeface="Arial" panose="020B0604020202020204" pitchFamily="34" charset="0"/>
              </a:rPr>
              <a:t> PWM – fsw = 10kHz</a:t>
            </a:r>
          </a:p>
          <a:p>
            <a:pPr marL="342900" indent="-342900">
              <a:buFont typeface="Courier New" panose="02070309020205020404" pitchFamily="49" charset="0"/>
              <a:buChar char="o"/>
            </a:pPr>
            <a:r>
              <a:rPr lang="tr-TR" sz="2000" dirty="0" err="1" smtClean="0">
                <a:solidFill>
                  <a:srgbClr val="002060"/>
                </a:solidFill>
                <a:cs typeface="Arial" panose="020B0604020202020204" pitchFamily="34" charset="0"/>
              </a:rPr>
              <a:t>Generic</a:t>
            </a:r>
            <a:r>
              <a:rPr lang="tr-TR" sz="2000" dirty="0" smtClean="0">
                <a:solidFill>
                  <a:srgbClr val="002060"/>
                </a:solidFill>
                <a:cs typeface="Arial" panose="020B0604020202020204" pitchFamily="34" charset="0"/>
              </a:rPr>
              <a:t> </a:t>
            </a:r>
            <a:r>
              <a:rPr lang="tr-TR" sz="2000" dirty="0" err="1" smtClean="0">
                <a:solidFill>
                  <a:srgbClr val="002060"/>
                </a:solidFill>
                <a:cs typeface="Arial" panose="020B0604020202020204" pitchFamily="34" charset="0"/>
              </a:rPr>
              <a:t>parameters</a:t>
            </a:r>
            <a:r>
              <a:rPr lang="tr-TR" sz="2000" dirty="0" smtClean="0">
                <a:solidFill>
                  <a:srgbClr val="002060"/>
                </a:solidFill>
                <a:cs typeface="Arial" panose="020B0604020202020204" pitchFamily="34" charset="0"/>
              </a:rPr>
              <a:t>: </a:t>
            </a:r>
            <a:r>
              <a:rPr lang="tr-TR" sz="2000" dirty="0" err="1" smtClean="0">
                <a:solidFill>
                  <a:srgbClr val="002060"/>
                </a:solidFill>
                <a:cs typeface="Arial" panose="020B0604020202020204" pitchFamily="34" charset="0"/>
              </a:rPr>
              <a:t>pf</a:t>
            </a:r>
            <a:r>
              <a:rPr lang="tr-TR" sz="2000" dirty="0" smtClean="0">
                <a:solidFill>
                  <a:srgbClr val="002060"/>
                </a:solidFill>
                <a:cs typeface="Arial" panose="020B0604020202020204" pitchFamily="34" charset="0"/>
              </a:rPr>
              <a:t> = 0.9, </a:t>
            </a:r>
            <a:r>
              <a:rPr lang="tr-TR" sz="2000" dirty="0" err="1" smtClean="0">
                <a:solidFill>
                  <a:srgbClr val="002060"/>
                </a:solidFill>
                <a:cs typeface="Arial" panose="020B0604020202020204" pitchFamily="34" charset="0"/>
              </a:rPr>
              <a:t>ma</a:t>
            </a:r>
            <a:r>
              <a:rPr lang="tr-TR" sz="2000" dirty="0" smtClean="0">
                <a:solidFill>
                  <a:srgbClr val="002060"/>
                </a:solidFill>
                <a:cs typeface="Arial" panose="020B0604020202020204" pitchFamily="34" charset="0"/>
              </a:rPr>
              <a:t> = 0.9</a:t>
            </a:r>
          </a:p>
          <a:p>
            <a:pPr marL="342900" indent="-342900">
              <a:buFont typeface="Courier New" panose="02070309020205020404" pitchFamily="49" charset="0"/>
              <a:buChar char="o"/>
            </a:pPr>
            <a:r>
              <a:rPr lang="tr-TR" sz="2000" dirty="0" smtClean="0">
                <a:solidFill>
                  <a:srgbClr val="002060"/>
                </a:solidFill>
                <a:cs typeface="Arial" panose="020B0604020202020204" pitchFamily="34" charset="0"/>
              </a:rPr>
              <a:t>270Vdc, 2kW </a:t>
            </a:r>
            <a:r>
              <a:rPr lang="tr-TR" sz="2000" dirty="0" err="1" smtClean="0">
                <a:solidFill>
                  <a:srgbClr val="002060"/>
                </a:solidFill>
                <a:cs typeface="Arial" panose="020B0604020202020204" pitchFamily="34" charset="0"/>
              </a:rPr>
              <a:t>system</a:t>
            </a:r>
            <a:endParaRPr lang="tr-TR" sz="2000" dirty="0" smtClean="0">
              <a:solidFill>
                <a:srgbClr val="002060"/>
              </a:solidFill>
              <a:cs typeface="Arial" panose="020B0604020202020204" pitchFamily="34" charset="0"/>
            </a:endParaRPr>
          </a:p>
        </p:txBody>
      </p:sp>
      <p:sp>
        <p:nvSpPr>
          <p:cNvPr id="34" name="Rectangle 33"/>
          <p:cNvSpPr/>
          <p:nvPr/>
        </p:nvSpPr>
        <p:spPr>
          <a:xfrm>
            <a:off x="351969" y="5267596"/>
            <a:ext cx="8481787" cy="707886"/>
          </a:xfrm>
          <a:prstGeom prst="rect">
            <a:avLst/>
          </a:prstGeom>
        </p:spPr>
        <p:txBody>
          <a:bodyPr wrap="square">
            <a:spAutoFit/>
          </a:bodyPr>
          <a:lstStyle/>
          <a:p>
            <a:pPr marL="342900" indent="-342900">
              <a:buFont typeface="Courier New" panose="02070309020205020404" pitchFamily="49" charset="0"/>
              <a:buChar char="o"/>
            </a:pPr>
            <a:r>
              <a:rPr lang="tr-TR" sz="2000" dirty="0" err="1" smtClean="0">
                <a:solidFill>
                  <a:srgbClr val="002060"/>
                </a:solidFill>
                <a:cs typeface="Arial" panose="020B0604020202020204" pitchFamily="34" charset="0"/>
              </a:rPr>
              <a:t>Iin</a:t>
            </a:r>
            <a:r>
              <a:rPr lang="tr-TR" sz="2000" dirty="0" smtClean="0">
                <a:solidFill>
                  <a:srgbClr val="002060"/>
                </a:solidFill>
                <a:cs typeface="Arial" panose="020B0604020202020204" pitchFamily="34" charset="0"/>
              </a:rPr>
              <a:t> = 7.4A, </a:t>
            </a:r>
            <a:r>
              <a:rPr lang="tr-TR" sz="2000" dirty="0" err="1" smtClean="0">
                <a:solidFill>
                  <a:srgbClr val="002060"/>
                </a:solidFill>
                <a:cs typeface="Arial" panose="020B0604020202020204" pitchFamily="34" charset="0"/>
              </a:rPr>
              <a:t>Icaprms</a:t>
            </a:r>
            <a:r>
              <a:rPr lang="tr-TR" sz="2000" dirty="0" smtClean="0">
                <a:solidFill>
                  <a:srgbClr val="002060"/>
                </a:solidFill>
                <a:cs typeface="Arial" panose="020B0604020202020204" pitchFamily="34" charset="0"/>
              </a:rPr>
              <a:t> = 4.8A, </a:t>
            </a:r>
            <a:r>
              <a:rPr lang="tr-TR" sz="2000" dirty="0" err="1" smtClean="0">
                <a:solidFill>
                  <a:srgbClr val="002060"/>
                </a:solidFill>
                <a:cs typeface="Arial" panose="020B0604020202020204" pitchFamily="34" charset="0"/>
              </a:rPr>
              <a:t>Vdcrip</a:t>
            </a:r>
            <a:r>
              <a:rPr lang="tr-TR" sz="2000" dirty="0" smtClean="0">
                <a:solidFill>
                  <a:srgbClr val="002060"/>
                </a:solidFill>
                <a:cs typeface="Arial" panose="020B0604020202020204" pitchFamily="34" charset="0"/>
              </a:rPr>
              <a:t> = 6% (15uF), </a:t>
            </a:r>
            <a:r>
              <a:rPr lang="tr-TR" sz="2000" dirty="0" err="1" smtClean="0">
                <a:solidFill>
                  <a:srgbClr val="002060"/>
                </a:solidFill>
                <a:cs typeface="Arial" panose="020B0604020202020204" pitchFamily="34" charset="0"/>
              </a:rPr>
              <a:t>Isrms</a:t>
            </a:r>
            <a:r>
              <a:rPr lang="tr-TR" sz="2000" dirty="0" smtClean="0">
                <a:solidFill>
                  <a:srgbClr val="002060"/>
                </a:solidFill>
                <a:cs typeface="Arial" panose="020B0604020202020204" pitchFamily="34" charset="0"/>
              </a:rPr>
              <a:t> = 8.6A</a:t>
            </a:r>
            <a:endParaRPr lang="tr-TR" sz="2000" dirty="0">
              <a:solidFill>
                <a:srgbClr val="002060"/>
              </a:solidFill>
              <a:cs typeface="Arial" panose="020B0604020202020204" pitchFamily="34" charset="0"/>
            </a:endParaRPr>
          </a:p>
          <a:p>
            <a:pPr marL="342900" indent="-342900">
              <a:buFont typeface="Courier New" panose="02070309020205020404" pitchFamily="49" charset="0"/>
              <a:buChar char="o"/>
            </a:pPr>
            <a:r>
              <a:rPr lang="tr-TR" sz="2000" dirty="0" err="1" smtClean="0">
                <a:solidFill>
                  <a:srgbClr val="002060"/>
                </a:solidFill>
                <a:cs typeface="Arial" panose="020B0604020202020204" pitchFamily="34" charset="0"/>
              </a:rPr>
              <a:t>Iin</a:t>
            </a:r>
            <a:r>
              <a:rPr lang="tr-TR" sz="2000" dirty="0" smtClean="0">
                <a:solidFill>
                  <a:srgbClr val="002060"/>
                </a:solidFill>
                <a:cs typeface="Arial" panose="020B0604020202020204" pitchFamily="34" charset="0"/>
              </a:rPr>
              <a:t> </a:t>
            </a:r>
            <a:r>
              <a:rPr lang="tr-TR" sz="2000" dirty="0" err="1" smtClean="0">
                <a:solidFill>
                  <a:srgbClr val="002060"/>
                </a:solidFill>
                <a:cs typeface="Arial" panose="020B0604020202020204" pitchFamily="34" charset="0"/>
              </a:rPr>
              <a:t>ripple</a:t>
            </a:r>
            <a:r>
              <a:rPr lang="tr-TR" sz="2000" dirty="0" smtClean="0">
                <a:solidFill>
                  <a:srgbClr val="002060"/>
                </a:solidFill>
                <a:cs typeface="Arial" panose="020B0604020202020204" pitchFamily="34" charset="0"/>
              </a:rPr>
              <a:t> is </a:t>
            </a:r>
            <a:r>
              <a:rPr lang="tr-TR" sz="2000" dirty="0" err="1" smtClean="0">
                <a:solidFill>
                  <a:srgbClr val="002060"/>
                </a:solidFill>
                <a:cs typeface="Arial" panose="020B0604020202020204" pitchFamily="34" charset="0"/>
              </a:rPr>
              <a:t>made</a:t>
            </a:r>
            <a:r>
              <a:rPr lang="tr-TR" sz="2000" dirty="0" smtClean="0">
                <a:solidFill>
                  <a:srgbClr val="002060"/>
                </a:solidFill>
                <a:cs typeface="Arial" panose="020B0604020202020204" pitchFamily="34" charset="0"/>
              </a:rPr>
              <a:t> 4% (</a:t>
            </a:r>
            <a:r>
              <a:rPr lang="tr-TR" sz="2000" dirty="0" err="1" smtClean="0">
                <a:solidFill>
                  <a:srgbClr val="002060"/>
                </a:solidFill>
                <a:cs typeface="Arial" panose="020B0604020202020204" pitchFamily="34" charset="0"/>
              </a:rPr>
              <a:t>almost</a:t>
            </a:r>
            <a:r>
              <a:rPr lang="tr-TR" sz="2000" dirty="0" smtClean="0">
                <a:solidFill>
                  <a:srgbClr val="002060"/>
                </a:solidFill>
                <a:cs typeface="Arial" panose="020B0604020202020204" pitchFamily="34" charset="0"/>
              </a:rPr>
              <a:t> DC)</a:t>
            </a:r>
          </a:p>
        </p:txBody>
      </p:sp>
    </p:spTree>
    <p:extLst>
      <p:ext uri="{BB962C8B-B14F-4D97-AF65-F5344CB8AC3E}">
        <p14:creationId xmlns:p14="http://schemas.microsoft.com/office/powerpoint/2010/main" val="183038161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478970" y="150669"/>
            <a:ext cx="8207829" cy="523220"/>
          </a:xfrm>
          <a:prstGeom prst="rect">
            <a:avLst/>
          </a:prstGeom>
        </p:spPr>
        <p:txBody>
          <a:bodyPr wrap="square">
            <a:spAutoFit/>
          </a:bodyPr>
          <a:lstStyle/>
          <a:p>
            <a:pPr algn="ctr"/>
            <a:r>
              <a:rPr lang="en-US" sz="2800" b="1" dirty="0" smtClean="0">
                <a:solidFill>
                  <a:schemeClr val="accent1">
                    <a:lumMod val="50000"/>
                  </a:schemeClr>
                </a:solidFill>
                <a:cs typeface="Arial" panose="020B0604020202020204" pitchFamily="34" charset="0"/>
              </a:rPr>
              <a:t>2-parallel </a:t>
            </a:r>
            <a:r>
              <a:rPr lang="en-US" sz="2800" b="1" dirty="0">
                <a:solidFill>
                  <a:schemeClr val="accent1">
                    <a:lumMod val="50000"/>
                  </a:schemeClr>
                </a:solidFill>
                <a:cs typeface="Arial" panose="020B0604020202020204" pitchFamily="34" charset="0"/>
              </a:rPr>
              <a:t>with and without </a:t>
            </a:r>
            <a:r>
              <a:rPr lang="en-US" sz="2800" b="1" dirty="0" smtClean="0">
                <a:solidFill>
                  <a:schemeClr val="accent1">
                    <a:lumMod val="50000"/>
                  </a:schemeClr>
                </a:solidFill>
                <a:cs typeface="Arial" panose="020B0604020202020204" pitchFamily="34" charset="0"/>
              </a:rPr>
              <a:t>interleaving</a:t>
            </a:r>
            <a:r>
              <a:rPr lang="tr-TR" sz="2800" b="1" dirty="0" smtClean="0">
                <a:solidFill>
                  <a:schemeClr val="accent1">
                    <a:lumMod val="50000"/>
                  </a:schemeClr>
                </a:solidFill>
                <a:cs typeface="Arial" panose="020B0604020202020204" pitchFamily="34" charset="0"/>
              </a:rPr>
              <a:t> </a:t>
            </a:r>
            <a:endParaRPr lang="en-US" sz="2800" dirty="0">
              <a:solidFill>
                <a:schemeClr val="accent1">
                  <a:lumMod val="50000"/>
                </a:schemeClr>
              </a:solidFill>
              <a:cs typeface="Arial" panose="020B0604020202020204" pitchFamily="34" charset="0"/>
            </a:endParaRPr>
          </a:p>
        </p:txBody>
      </p:sp>
      <p:sp>
        <p:nvSpPr>
          <p:cNvPr id="26" name="Rectangle 25"/>
          <p:cNvSpPr/>
          <p:nvPr/>
        </p:nvSpPr>
        <p:spPr>
          <a:xfrm>
            <a:off x="193846" y="706938"/>
            <a:ext cx="8950154" cy="923330"/>
          </a:xfrm>
          <a:prstGeom prst="rect">
            <a:avLst/>
          </a:prstGeom>
        </p:spPr>
        <p:txBody>
          <a:bodyPr wrap="square">
            <a:spAutoFit/>
          </a:bodyPr>
          <a:lstStyle/>
          <a:p>
            <a:pPr marL="285750" indent="-285750">
              <a:buFont typeface="Arial" panose="020B0604020202020204" pitchFamily="34" charset="0"/>
              <a:buChar char="•"/>
            </a:pPr>
            <a:r>
              <a:rPr lang="en-US" dirty="0" smtClean="0">
                <a:solidFill>
                  <a:srgbClr val="002060"/>
                </a:solidFill>
                <a:cs typeface="Arial" panose="020B0604020202020204" pitchFamily="34" charset="0"/>
              </a:rPr>
              <a:t>The idea is that, ripples of one inverter (Idc1) around switching frequency are supplied by the other (Idc2) since they are made out of phase. Therefore, those ripples do not flow </a:t>
            </a:r>
            <a:r>
              <a:rPr lang="en-US" dirty="0" smtClean="0">
                <a:solidFill>
                  <a:srgbClr val="002060"/>
                </a:solidFill>
                <a:cs typeface="Arial" panose="020B0604020202020204" pitchFamily="34" charset="0"/>
              </a:rPr>
              <a:t>through the capacitors.</a:t>
            </a:r>
            <a:endParaRPr lang="tr-TR" b="1" dirty="0" smtClean="0">
              <a:solidFill>
                <a:srgbClr val="002060"/>
              </a:solidFill>
              <a:cs typeface="Arial" panose="020B0604020202020204" pitchFamily="34" charset="0"/>
            </a:endParaRPr>
          </a:p>
        </p:txBody>
      </p:sp>
      <p:pic>
        <p:nvPicPr>
          <p:cNvPr id="5" name="Picture 4"/>
          <p:cNvPicPr>
            <a:picLocks noChangeAspect="1"/>
          </p:cNvPicPr>
          <p:nvPr/>
        </p:nvPicPr>
        <p:blipFill rotWithShape="1">
          <a:blip r:embed="rId3"/>
          <a:srcRect t="20297" r="43773" b="10205"/>
          <a:stretch/>
        </p:blipFill>
        <p:spPr>
          <a:xfrm>
            <a:off x="281901" y="1836681"/>
            <a:ext cx="2921377" cy="2885091"/>
          </a:xfrm>
          <a:prstGeom prst="rect">
            <a:avLst/>
          </a:prstGeom>
        </p:spPr>
      </p:pic>
      <p:cxnSp>
        <p:nvCxnSpPr>
          <p:cNvPr id="6" name="Straight Arrow Connector 5"/>
          <p:cNvCxnSpPr/>
          <p:nvPr/>
        </p:nvCxnSpPr>
        <p:spPr>
          <a:xfrm>
            <a:off x="1744252" y="2060075"/>
            <a:ext cx="815714"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a:off x="1750472" y="3862552"/>
            <a:ext cx="809494"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1742589" y="2049518"/>
            <a:ext cx="7883" cy="1813034"/>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2254468" y="2133647"/>
            <a:ext cx="305498" cy="0"/>
          </a:xfrm>
          <a:prstGeom prst="straightConnector1">
            <a:avLst/>
          </a:prstGeom>
          <a:ln w="1905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V="1">
            <a:off x="2254468" y="2133647"/>
            <a:ext cx="0" cy="457200"/>
          </a:xfrm>
          <a:prstGeom prst="straightConnector1">
            <a:avLst/>
          </a:prstGeom>
          <a:ln w="1905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H="1" flipV="1">
            <a:off x="2254468" y="2590847"/>
            <a:ext cx="305498" cy="1"/>
          </a:xfrm>
          <a:prstGeom prst="straightConnector1">
            <a:avLst/>
          </a:prstGeom>
          <a:ln w="1905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2254468" y="3958608"/>
            <a:ext cx="305498" cy="0"/>
          </a:xfrm>
          <a:prstGeom prst="straightConnector1">
            <a:avLst/>
          </a:prstGeom>
          <a:ln w="1905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flipV="1">
            <a:off x="2254468" y="3958608"/>
            <a:ext cx="0" cy="580113"/>
          </a:xfrm>
          <a:prstGeom prst="straightConnector1">
            <a:avLst/>
          </a:prstGeom>
          <a:ln w="1905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H="1" flipV="1">
            <a:off x="2254468" y="4538721"/>
            <a:ext cx="305498" cy="1"/>
          </a:xfrm>
          <a:prstGeom prst="straightConnector1">
            <a:avLst/>
          </a:prstGeom>
          <a:ln w="1905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737886" y="4986779"/>
            <a:ext cx="326286"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1064172" y="4832891"/>
            <a:ext cx="2057995" cy="307777"/>
          </a:xfrm>
          <a:prstGeom prst="rect">
            <a:avLst/>
          </a:prstGeom>
        </p:spPr>
        <p:txBody>
          <a:bodyPr wrap="square">
            <a:spAutoFit/>
          </a:bodyPr>
          <a:lstStyle/>
          <a:p>
            <a:r>
              <a:rPr lang="en-US" sz="1400" dirty="0" smtClean="0">
                <a:solidFill>
                  <a:srgbClr val="FF0000"/>
                </a:solidFill>
                <a:cs typeface="Arial" panose="020B0604020202020204" pitchFamily="34" charset="0"/>
              </a:rPr>
              <a:t>Ripples around </a:t>
            </a:r>
            <a:r>
              <a:rPr lang="en-US" sz="1400" dirty="0" err="1" smtClean="0">
                <a:solidFill>
                  <a:srgbClr val="FF0000"/>
                </a:solidFill>
                <a:cs typeface="Arial" panose="020B0604020202020204" pitchFamily="34" charset="0"/>
              </a:rPr>
              <a:t>fsw</a:t>
            </a:r>
            <a:endParaRPr lang="tr-TR" sz="1400" b="1" dirty="0" smtClean="0">
              <a:solidFill>
                <a:srgbClr val="FF0000"/>
              </a:solidFill>
              <a:cs typeface="Arial" panose="020B0604020202020204" pitchFamily="34" charset="0"/>
            </a:endParaRPr>
          </a:p>
        </p:txBody>
      </p:sp>
      <p:cxnSp>
        <p:nvCxnSpPr>
          <p:cNvPr id="40" name="Straight Arrow Connector 39"/>
          <p:cNvCxnSpPr/>
          <p:nvPr/>
        </p:nvCxnSpPr>
        <p:spPr>
          <a:xfrm>
            <a:off x="737886" y="5288144"/>
            <a:ext cx="326286" cy="0"/>
          </a:xfrm>
          <a:prstGeom prst="straightConnector1">
            <a:avLst/>
          </a:prstGeom>
          <a:ln w="19050">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41" name="Rectangle 40"/>
          <p:cNvSpPr/>
          <p:nvPr/>
        </p:nvSpPr>
        <p:spPr>
          <a:xfrm>
            <a:off x="1064172" y="5134256"/>
            <a:ext cx="2057995" cy="307777"/>
          </a:xfrm>
          <a:prstGeom prst="rect">
            <a:avLst/>
          </a:prstGeom>
        </p:spPr>
        <p:txBody>
          <a:bodyPr wrap="square">
            <a:spAutoFit/>
          </a:bodyPr>
          <a:lstStyle/>
          <a:p>
            <a:r>
              <a:rPr lang="en-US" sz="1400" dirty="0" smtClean="0">
                <a:solidFill>
                  <a:srgbClr val="002060"/>
                </a:solidFill>
                <a:cs typeface="Arial" panose="020B0604020202020204" pitchFamily="34" charset="0"/>
              </a:rPr>
              <a:t>Ripples around 2xfsw</a:t>
            </a:r>
            <a:endParaRPr lang="tr-TR" sz="1400" b="1" dirty="0" smtClean="0">
              <a:solidFill>
                <a:srgbClr val="002060"/>
              </a:solidFill>
              <a:cs typeface="Arial" panose="020B0604020202020204" pitchFamily="34" charset="0"/>
            </a:endParaRPr>
          </a:p>
        </p:txBody>
      </p:sp>
      <p:cxnSp>
        <p:nvCxnSpPr>
          <p:cNvPr id="42" name="Straight Arrow Connector 41"/>
          <p:cNvCxnSpPr/>
          <p:nvPr/>
        </p:nvCxnSpPr>
        <p:spPr>
          <a:xfrm flipH="1" flipV="1">
            <a:off x="1513490" y="2743200"/>
            <a:ext cx="977462" cy="2"/>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a:off x="1513490" y="2743200"/>
            <a:ext cx="0" cy="1907628"/>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1513490" y="4721772"/>
            <a:ext cx="1046476"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57" idx="7"/>
          </p:cNvCxnSpPr>
          <p:nvPr/>
        </p:nvCxnSpPr>
        <p:spPr>
          <a:xfrm flipV="1">
            <a:off x="1611741" y="1710559"/>
            <a:ext cx="288004" cy="188961"/>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56" name="Rectangle 55"/>
          <p:cNvSpPr/>
          <p:nvPr/>
        </p:nvSpPr>
        <p:spPr>
          <a:xfrm>
            <a:off x="1899745" y="1565996"/>
            <a:ext cx="6235262" cy="307777"/>
          </a:xfrm>
          <a:prstGeom prst="rect">
            <a:avLst/>
          </a:prstGeom>
        </p:spPr>
        <p:txBody>
          <a:bodyPr wrap="square">
            <a:spAutoFit/>
          </a:bodyPr>
          <a:lstStyle/>
          <a:p>
            <a:r>
              <a:rPr lang="en-US" sz="1400" dirty="0" smtClean="0">
                <a:solidFill>
                  <a:srgbClr val="00B050"/>
                </a:solidFill>
                <a:cs typeface="Arial" panose="020B0604020202020204" pitchFamily="34" charset="0"/>
              </a:rPr>
              <a:t>It is assumed here that the high frequency harmonics on </a:t>
            </a:r>
            <a:r>
              <a:rPr lang="en-US" sz="1400" dirty="0" err="1" smtClean="0">
                <a:solidFill>
                  <a:srgbClr val="00B050"/>
                </a:solidFill>
                <a:cs typeface="Arial" panose="020B0604020202020204" pitchFamily="34" charset="0"/>
              </a:rPr>
              <a:t>Iin</a:t>
            </a:r>
            <a:r>
              <a:rPr lang="en-US" sz="1400" dirty="0" smtClean="0">
                <a:solidFill>
                  <a:srgbClr val="00B050"/>
                </a:solidFill>
                <a:cs typeface="Arial" panose="020B0604020202020204" pitchFamily="34" charset="0"/>
              </a:rPr>
              <a:t> are negligible small.</a:t>
            </a:r>
            <a:endParaRPr lang="tr-TR" sz="1400" b="1" dirty="0" smtClean="0">
              <a:solidFill>
                <a:srgbClr val="00B050"/>
              </a:solidFill>
              <a:cs typeface="Arial" panose="020B0604020202020204" pitchFamily="34" charset="0"/>
            </a:endParaRPr>
          </a:p>
        </p:txBody>
      </p:sp>
      <p:sp>
        <p:nvSpPr>
          <p:cNvPr id="57" name="Oval 56"/>
          <p:cNvSpPr/>
          <p:nvPr/>
        </p:nvSpPr>
        <p:spPr>
          <a:xfrm>
            <a:off x="1505608" y="1867238"/>
            <a:ext cx="124343" cy="220436"/>
          </a:xfrm>
          <a:prstGeom prst="ellipse">
            <a:avLst/>
          </a:prstGeom>
          <a:no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FF0000"/>
                </a:solidFill>
              </a:ln>
              <a:noFill/>
            </a:endParaRPr>
          </a:p>
        </p:txBody>
      </p:sp>
      <p:graphicFrame>
        <p:nvGraphicFramePr>
          <p:cNvPr id="59" name="Table 58"/>
          <p:cNvGraphicFramePr>
            <a:graphicFrameLocks noGrp="1"/>
          </p:cNvGraphicFramePr>
          <p:nvPr>
            <p:extLst>
              <p:ext uri="{D42A27DB-BD31-4B8C-83A1-F6EECF244321}">
                <p14:modId xmlns:p14="http://schemas.microsoft.com/office/powerpoint/2010/main" val="3018299399"/>
              </p:ext>
            </p:extLst>
          </p:nvPr>
        </p:nvGraphicFramePr>
        <p:xfrm>
          <a:off x="3432377" y="2142047"/>
          <a:ext cx="5711624" cy="2617024"/>
        </p:xfrm>
        <a:graphic>
          <a:graphicData uri="http://schemas.openxmlformats.org/drawingml/2006/table">
            <a:tbl>
              <a:tblPr>
                <a:tableStyleId>{5C22544A-7EE6-4342-B048-85BDC9FD1C3A}</a:tableStyleId>
              </a:tblPr>
              <a:tblGrid>
                <a:gridCol w="1067978">
                  <a:extLst>
                    <a:ext uri="{9D8B030D-6E8A-4147-A177-3AD203B41FA5}">
                      <a16:colId xmlns:a16="http://schemas.microsoft.com/office/drawing/2014/main" val="3683365444"/>
                    </a:ext>
                  </a:extLst>
                </a:gridCol>
                <a:gridCol w="1140057">
                  <a:extLst>
                    <a:ext uri="{9D8B030D-6E8A-4147-A177-3AD203B41FA5}">
                      <a16:colId xmlns:a16="http://schemas.microsoft.com/office/drawing/2014/main" val="1433903315"/>
                    </a:ext>
                  </a:extLst>
                </a:gridCol>
                <a:gridCol w="1167863">
                  <a:extLst>
                    <a:ext uri="{9D8B030D-6E8A-4147-A177-3AD203B41FA5}">
                      <a16:colId xmlns:a16="http://schemas.microsoft.com/office/drawing/2014/main" val="2834243585"/>
                    </a:ext>
                  </a:extLst>
                </a:gridCol>
                <a:gridCol w="1167863">
                  <a:extLst>
                    <a:ext uri="{9D8B030D-6E8A-4147-A177-3AD203B41FA5}">
                      <a16:colId xmlns:a16="http://schemas.microsoft.com/office/drawing/2014/main" val="2981590589"/>
                    </a:ext>
                  </a:extLst>
                </a:gridCol>
                <a:gridCol w="1167863">
                  <a:extLst>
                    <a:ext uri="{9D8B030D-6E8A-4147-A177-3AD203B41FA5}">
                      <a16:colId xmlns:a16="http://schemas.microsoft.com/office/drawing/2014/main" val="1028367648"/>
                    </a:ext>
                  </a:extLst>
                </a:gridCol>
              </a:tblGrid>
              <a:tr h="238119">
                <a:tc>
                  <a:txBody>
                    <a:bodyPr/>
                    <a:lstStyle/>
                    <a:p>
                      <a:pPr algn="ctr" fontAlgn="b"/>
                      <a:endParaRPr lang="en-US" sz="1600" b="0" i="0" u="none" strike="noStrike" dirty="0">
                        <a:solidFill>
                          <a:srgbClr val="000000"/>
                        </a:solidFill>
                        <a:effectLst/>
                        <a:latin typeface="Calibri" panose="020F0502020204030204" pitchFamily="34" charset="0"/>
                      </a:endParaRPr>
                    </a:p>
                  </a:txBody>
                  <a:tcPr marL="9525" marR="9525" marT="9525" marB="0" anchor="b">
                    <a:solidFill>
                      <a:schemeClr val="bg1">
                        <a:lumMod val="85000"/>
                      </a:schemeClr>
                    </a:solidFill>
                  </a:tcPr>
                </a:tc>
                <a:tc gridSpan="2">
                  <a:txBody>
                    <a:bodyPr/>
                    <a:lstStyle/>
                    <a:p>
                      <a:pPr algn="ctr" fontAlgn="b"/>
                      <a:r>
                        <a:rPr lang="tr-TR" sz="1600" b="1" i="0" u="none" strike="noStrike" dirty="0" smtClean="0">
                          <a:solidFill>
                            <a:srgbClr val="000000"/>
                          </a:solidFill>
                          <a:effectLst/>
                          <a:latin typeface="Calibri" panose="020F0502020204030204" pitchFamily="34" charset="0"/>
                        </a:rPr>
                        <a:t>With</a:t>
                      </a:r>
                      <a:r>
                        <a:rPr lang="en-US" sz="1600" b="1" i="0" u="none" strike="noStrike" dirty="0" smtClean="0">
                          <a:solidFill>
                            <a:srgbClr val="000000"/>
                          </a:solidFill>
                          <a:effectLst/>
                          <a:latin typeface="Calibri" panose="020F0502020204030204" pitchFamily="34" charset="0"/>
                        </a:rPr>
                        <a:t> </a:t>
                      </a:r>
                      <a:r>
                        <a:rPr lang="tr-TR" sz="1600" b="1" i="0" u="none" strike="noStrike" dirty="0" smtClean="0">
                          <a:solidFill>
                            <a:srgbClr val="000000"/>
                          </a:solidFill>
                          <a:effectLst/>
                          <a:latin typeface="Calibri" panose="020F0502020204030204" pitchFamily="34" charset="0"/>
                        </a:rPr>
                        <a:t>interleaving</a:t>
                      </a:r>
                      <a:endParaRPr lang="en-US" sz="1600" b="1" i="0" u="none" strike="noStrike" dirty="0">
                        <a:solidFill>
                          <a:srgbClr val="000000"/>
                        </a:solidFill>
                        <a:effectLst/>
                        <a:latin typeface="Calibri" panose="020F0502020204030204" pitchFamily="34" charset="0"/>
                      </a:endParaRPr>
                    </a:p>
                  </a:txBody>
                  <a:tcPr marL="9525" marR="9525" marT="9525" marB="0" anchor="b">
                    <a:solidFill>
                      <a:schemeClr val="bg1">
                        <a:lumMod val="85000"/>
                      </a:schemeClr>
                    </a:solidFill>
                  </a:tcPr>
                </a:tc>
                <a:tc hMerge="1">
                  <a:txBody>
                    <a:bodyPr/>
                    <a:lstStyle/>
                    <a:p>
                      <a:pPr algn="ctr" fontAlgn="b"/>
                      <a:endParaRPr lang="en-US" sz="1600" b="1" i="0" u="none" strike="noStrike" dirty="0">
                        <a:solidFill>
                          <a:srgbClr val="000000"/>
                        </a:solidFill>
                        <a:effectLst/>
                        <a:latin typeface="Calibri" panose="020F0502020204030204" pitchFamily="34" charset="0"/>
                      </a:endParaRPr>
                    </a:p>
                  </a:txBody>
                  <a:tcPr marL="9525" marR="9525" marT="9525" marB="0" anchor="b">
                    <a:solidFill>
                      <a:schemeClr val="bg1">
                        <a:lumMod val="85000"/>
                      </a:schemeClr>
                    </a:solidFill>
                  </a:tcPr>
                </a:tc>
                <a:tc gridSpan="2">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tr-TR" sz="1600" b="1" i="0" u="none" strike="noStrike" dirty="0" smtClean="0">
                          <a:solidFill>
                            <a:srgbClr val="000000"/>
                          </a:solidFill>
                          <a:effectLst/>
                          <a:latin typeface="Calibri" panose="020F0502020204030204" pitchFamily="34" charset="0"/>
                        </a:rPr>
                        <a:t>Without interleaving</a:t>
                      </a:r>
                      <a:endParaRPr lang="en-US" sz="1600" b="1" i="0" u="none" strike="noStrike" dirty="0" smtClean="0">
                        <a:solidFill>
                          <a:srgbClr val="000000"/>
                        </a:solidFill>
                        <a:effectLst/>
                        <a:latin typeface="Calibri" panose="020F0502020204030204" pitchFamily="34" charset="0"/>
                      </a:endParaRPr>
                    </a:p>
                  </a:txBody>
                  <a:tcPr marL="9525" marR="9525" marT="9525" marB="0" anchor="b">
                    <a:solidFill>
                      <a:schemeClr val="bg1">
                        <a:lumMod val="85000"/>
                      </a:schemeClr>
                    </a:solidFill>
                  </a:tcPr>
                </a:tc>
                <a:tc hMerge="1">
                  <a:txBody>
                    <a:bodyPr/>
                    <a:lstStyle/>
                    <a:p>
                      <a:pPr algn="ctr" fontAlgn="b"/>
                      <a:endParaRPr lang="en-US" sz="1600" b="1" i="0" u="none" strike="noStrike" dirty="0">
                        <a:solidFill>
                          <a:srgbClr val="000000"/>
                        </a:solidFill>
                        <a:effectLst/>
                        <a:latin typeface="Calibri" panose="020F0502020204030204" pitchFamily="34" charset="0"/>
                      </a:endParaRPr>
                    </a:p>
                  </a:txBody>
                  <a:tcPr marL="9525" marR="9525" marT="9525" marB="0" anchor="b">
                    <a:solidFill>
                      <a:schemeClr val="bg1">
                        <a:lumMod val="85000"/>
                      </a:schemeClr>
                    </a:solidFill>
                  </a:tcPr>
                </a:tc>
                <a:extLst>
                  <a:ext uri="{0D108BD9-81ED-4DB2-BD59-A6C34878D82A}">
                    <a16:rowId xmlns:a16="http://schemas.microsoft.com/office/drawing/2014/main" val="4231862664"/>
                  </a:ext>
                </a:extLst>
              </a:tr>
              <a:tr h="238119">
                <a:tc>
                  <a:txBody>
                    <a:bodyPr/>
                    <a:lstStyle/>
                    <a:p>
                      <a:pPr algn="ctr" fontAlgn="b"/>
                      <a:r>
                        <a:rPr lang="tr-TR" sz="1600" b="0" i="0" u="none" strike="noStrike" dirty="0" smtClean="0">
                          <a:solidFill>
                            <a:srgbClr val="000000"/>
                          </a:solidFill>
                          <a:effectLst/>
                          <a:latin typeface="Calibri" panose="020F0502020204030204" pitchFamily="34" charset="0"/>
                        </a:rPr>
                        <a:t>Icap1</a:t>
                      </a:r>
                      <a:r>
                        <a:rPr lang="en-US" sz="1600" b="0" i="0" u="none" strike="noStrike" dirty="0" smtClean="0">
                          <a:solidFill>
                            <a:srgbClr val="000000"/>
                          </a:solidFill>
                          <a:effectLst/>
                          <a:latin typeface="Calibri" panose="020F0502020204030204" pitchFamily="34" charset="0"/>
                        </a:rPr>
                        <a:t>-9850</a:t>
                      </a:r>
                      <a:endParaRPr lang="en-US" sz="1600" b="0" i="0" u="none" strike="noStrike" dirty="0">
                        <a:solidFill>
                          <a:srgbClr val="000000"/>
                        </a:solidFill>
                        <a:effectLst/>
                        <a:latin typeface="Calibri" panose="020F0502020204030204" pitchFamily="34" charset="0"/>
                      </a:endParaRPr>
                    </a:p>
                  </a:txBody>
                  <a:tcPr marL="9525" marR="9525" marT="9525" marB="0" anchor="b">
                    <a:solidFill>
                      <a:schemeClr val="accent1">
                        <a:lumMod val="20000"/>
                        <a:lumOff val="80000"/>
                      </a:schemeClr>
                    </a:solidFill>
                  </a:tcPr>
                </a:tc>
                <a:tc>
                  <a:txBody>
                    <a:bodyPr/>
                    <a:lstStyle/>
                    <a:p>
                      <a:pPr algn="ctr" fontAlgn="b"/>
                      <a:r>
                        <a:rPr lang="en-US" sz="1600" b="0" i="0" u="none" strike="noStrike" dirty="0" smtClean="0">
                          <a:solidFill>
                            <a:srgbClr val="000000"/>
                          </a:solidFill>
                          <a:effectLst/>
                          <a:latin typeface="Calibri" panose="020F0502020204030204" pitchFamily="34" charset="0"/>
                        </a:rPr>
                        <a:t>0</a:t>
                      </a:r>
                      <a:endParaRPr lang="en-US" sz="1600" b="0" i="0" u="none" strike="noStrike" dirty="0">
                        <a:solidFill>
                          <a:srgbClr val="000000"/>
                        </a:solidFill>
                        <a:effectLst/>
                        <a:latin typeface="Calibri" panose="020F0502020204030204" pitchFamily="34" charset="0"/>
                      </a:endParaRPr>
                    </a:p>
                  </a:txBody>
                  <a:tcPr marL="9525" marR="9525" marT="9525" marB="0" anchor="b">
                    <a:solidFill>
                      <a:schemeClr val="accent1">
                        <a:lumMod val="20000"/>
                        <a:lumOff val="80000"/>
                      </a:schemeClr>
                    </a:solidFill>
                  </a:tcPr>
                </a:tc>
                <a:tc>
                  <a:txBody>
                    <a:bodyPr/>
                    <a:lstStyle/>
                    <a:p>
                      <a:pPr algn="ctr" fontAlgn="b"/>
                      <a:r>
                        <a:rPr lang="en-US" sz="1600" b="0" i="0" u="none" strike="noStrike" dirty="0" smtClean="0">
                          <a:solidFill>
                            <a:srgbClr val="000000"/>
                          </a:solidFill>
                          <a:effectLst/>
                          <a:latin typeface="Calibri" panose="020F0502020204030204" pitchFamily="34" charset="0"/>
                        </a:rPr>
                        <a:t>-</a:t>
                      </a:r>
                      <a:endParaRPr lang="en-US" sz="1600" b="0" i="0" u="none" strike="noStrike" dirty="0">
                        <a:solidFill>
                          <a:srgbClr val="000000"/>
                        </a:solidFill>
                        <a:effectLst/>
                        <a:latin typeface="Calibri" panose="020F0502020204030204" pitchFamily="34" charset="0"/>
                      </a:endParaRPr>
                    </a:p>
                  </a:txBody>
                  <a:tcPr marL="9525" marR="9525" marT="9525" marB="0" anchor="b">
                    <a:solidFill>
                      <a:schemeClr val="accent1">
                        <a:lumMod val="20000"/>
                        <a:lumOff val="80000"/>
                      </a:schemeClr>
                    </a:solidFill>
                  </a:tcPr>
                </a:tc>
                <a:tc>
                  <a:txBody>
                    <a:bodyPr/>
                    <a:lstStyle/>
                    <a:p>
                      <a:pPr algn="ctr" fontAlgn="b"/>
                      <a:r>
                        <a:rPr lang="en-US" sz="1600" b="0" i="0" u="none" strike="noStrike" dirty="0" smtClean="0">
                          <a:solidFill>
                            <a:schemeClr val="tx1"/>
                          </a:solidFill>
                          <a:effectLst/>
                          <a:latin typeface="Calibri" panose="020F0502020204030204" pitchFamily="34" charset="0"/>
                        </a:rPr>
                        <a:t>2.38</a:t>
                      </a:r>
                      <a:endParaRPr lang="en-US" sz="1600" b="0" i="0" u="none" strike="noStrike" dirty="0">
                        <a:solidFill>
                          <a:schemeClr val="tx1"/>
                        </a:solidFill>
                        <a:effectLst/>
                        <a:latin typeface="Calibri" panose="020F0502020204030204" pitchFamily="34" charset="0"/>
                      </a:endParaRPr>
                    </a:p>
                  </a:txBody>
                  <a:tcPr marL="9525" marR="9525" marT="9525" marB="0" anchor="b">
                    <a:solidFill>
                      <a:schemeClr val="accent1">
                        <a:lumMod val="20000"/>
                        <a:lumOff val="80000"/>
                      </a:schemeClr>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600" b="0" i="0" u="none" strike="noStrike" dirty="0" smtClean="0">
                          <a:solidFill>
                            <a:schemeClr val="tx1"/>
                          </a:solidFill>
                          <a:effectLst/>
                          <a:latin typeface="Calibri" panose="020F0502020204030204" pitchFamily="34" charset="0"/>
                        </a:rPr>
                        <a:t>204</a:t>
                      </a:r>
                      <a:r>
                        <a:rPr lang="en-US" sz="1600" b="0" i="0" u="none" strike="noStrike" baseline="30000" dirty="0" smtClean="0">
                          <a:solidFill>
                            <a:schemeClr val="tx1"/>
                          </a:solidFill>
                          <a:effectLst/>
                          <a:latin typeface="Calibri" panose="020F0502020204030204" pitchFamily="34" charset="0"/>
                        </a:rPr>
                        <a:t>0</a:t>
                      </a:r>
                    </a:p>
                  </a:txBody>
                  <a:tcPr marL="9525" marR="9525" marT="9525" marB="0" anchor="b">
                    <a:solidFill>
                      <a:schemeClr val="accent1">
                        <a:lumMod val="20000"/>
                        <a:lumOff val="80000"/>
                      </a:schemeClr>
                    </a:solidFill>
                  </a:tcPr>
                </a:tc>
                <a:extLst>
                  <a:ext uri="{0D108BD9-81ED-4DB2-BD59-A6C34878D82A}">
                    <a16:rowId xmlns:a16="http://schemas.microsoft.com/office/drawing/2014/main" val="1591764390"/>
                  </a:ext>
                </a:extLst>
              </a:tr>
              <a:tr h="238119">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tr-TR" sz="1600" b="0" i="0" u="none" strike="noStrike" dirty="0" smtClean="0">
                          <a:solidFill>
                            <a:srgbClr val="000000"/>
                          </a:solidFill>
                          <a:effectLst/>
                          <a:latin typeface="Calibri" panose="020F0502020204030204" pitchFamily="34" charset="0"/>
                        </a:rPr>
                        <a:t>Icap</a:t>
                      </a:r>
                      <a:r>
                        <a:rPr lang="en-US" sz="1600" b="0" i="0" u="none" strike="noStrike" dirty="0" smtClean="0">
                          <a:solidFill>
                            <a:srgbClr val="000000"/>
                          </a:solidFill>
                          <a:effectLst/>
                          <a:latin typeface="Calibri" panose="020F0502020204030204" pitchFamily="34" charset="0"/>
                        </a:rPr>
                        <a:t>2-9850</a:t>
                      </a:r>
                    </a:p>
                  </a:txBody>
                  <a:tcPr marL="9525" marR="9525" marT="9525" marB="0" anchor="b">
                    <a:solidFill>
                      <a:schemeClr val="accent6">
                        <a:lumMod val="40000"/>
                        <a:lumOff val="60000"/>
                      </a:schemeClr>
                    </a:solidFill>
                  </a:tcPr>
                </a:tc>
                <a:tc>
                  <a:txBody>
                    <a:bodyPr/>
                    <a:lstStyle/>
                    <a:p>
                      <a:pPr algn="ctr" fontAlgn="b"/>
                      <a:r>
                        <a:rPr lang="en-US" sz="1600" b="0" i="0" u="none" strike="noStrike" dirty="0" smtClean="0">
                          <a:solidFill>
                            <a:schemeClr val="tx1"/>
                          </a:solidFill>
                          <a:effectLst/>
                          <a:latin typeface="Calibri" panose="020F0502020204030204" pitchFamily="34" charset="0"/>
                        </a:rPr>
                        <a:t>0</a:t>
                      </a:r>
                      <a:endParaRPr lang="en-US" sz="1600" b="0" i="0" u="none" strike="noStrike" dirty="0">
                        <a:solidFill>
                          <a:schemeClr val="tx1"/>
                        </a:solidFill>
                        <a:effectLst/>
                        <a:latin typeface="Calibri" panose="020F0502020204030204" pitchFamily="34" charset="0"/>
                      </a:endParaRPr>
                    </a:p>
                  </a:txBody>
                  <a:tcPr marL="9525" marR="9525" marT="9525" marB="0" anchor="b">
                    <a:solidFill>
                      <a:schemeClr val="accent6">
                        <a:lumMod val="40000"/>
                        <a:lumOff val="60000"/>
                      </a:schemeClr>
                    </a:solidFill>
                  </a:tcPr>
                </a:tc>
                <a:tc>
                  <a:txBody>
                    <a:bodyPr/>
                    <a:lstStyle/>
                    <a:p>
                      <a:pPr algn="ctr" fontAlgn="b"/>
                      <a:r>
                        <a:rPr lang="en-US" sz="1600" b="0" i="0" u="none" strike="noStrike" dirty="0" smtClean="0">
                          <a:solidFill>
                            <a:schemeClr val="tx1"/>
                          </a:solidFill>
                          <a:effectLst/>
                          <a:latin typeface="Calibri" panose="020F0502020204030204" pitchFamily="34" charset="0"/>
                        </a:rPr>
                        <a:t>-</a:t>
                      </a:r>
                      <a:endParaRPr lang="en-US" sz="1600" b="0" i="0" u="none" strike="noStrike" dirty="0">
                        <a:solidFill>
                          <a:schemeClr val="tx1"/>
                        </a:solidFill>
                        <a:effectLst/>
                        <a:latin typeface="Calibri" panose="020F0502020204030204" pitchFamily="34" charset="0"/>
                      </a:endParaRPr>
                    </a:p>
                  </a:txBody>
                  <a:tcPr marL="9525" marR="9525" marT="9525" marB="0" anchor="b">
                    <a:solidFill>
                      <a:schemeClr val="accent6">
                        <a:lumMod val="40000"/>
                        <a:lumOff val="60000"/>
                      </a:schemeClr>
                    </a:solidFill>
                  </a:tcPr>
                </a:tc>
                <a:tc>
                  <a:txBody>
                    <a:bodyPr/>
                    <a:lstStyle/>
                    <a:p>
                      <a:pPr algn="ctr" fontAlgn="b"/>
                      <a:r>
                        <a:rPr lang="en-US" sz="1600" b="0" i="0" u="none" strike="noStrike" dirty="0" smtClean="0">
                          <a:solidFill>
                            <a:schemeClr val="tx1"/>
                          </a:solidFill>
                          <a:effectLst/>
                          <a:latin typeface="Calibri" panose="020F0502020204030204" pitchFamily="34" charset="0"/>
                        </a:rPr>
                        <a:t>2.38</a:t>
                      </a:r>
                      <a:endParaRPr lang="en-US" sz="1600" b="0" i="0" u="none" strike="noStrike" dirty="0">
                        <a:solidFill>
                          <a:schemeClr val="tx1"/>
                        </a:solidFill>
                        <a:effectLst/>
                        <a:latin typeface="Calibri" panose="020F0502020204030204" pitchFamily="34" charset="0"/>
                      </a:endParaRPr>
                    </a:p>
                  </a:txBody>
                  <a:tcPr marL="9525" marR="9525" marT="9525" marB="0" anchor="b">
                    <a:solidFill>
                      <a:schemeClr val="accent6">
                        <a:lumMod val="40000"/>
                        <a:lumOff val="60000"/>
                      </a:schemeClr>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600" b="0" i="0" u="none" strike="noStrike" dirty="0" smtClean="0">
                          <a:solidFill>
                            <a:schemeClr val="tx1"/>
                          </a:solidFill>
                          <a:effectLst/>
                          <a:latin typeface="Calibri" panose="020F0502020204030204" pitchFamily="34" charset="0"/>
                        </a:rPr>
                        <a:t>204</a:t>
                      </a:r>
                      <a:r>
                        <a:rPr lang="en-US" sz="1600" b="0" i="0" u="none" strike="noStrike" baseline="30000" dirty="0" smtClean="0">
                          <a:solidFill>
                            <a:schemeClr val="tx1"/>
                          </a:solidFill>
                          <a:effectLst/>
                          <a:latin typeface="Calibri" panose="020F0502020204030204" pitchFamily="34" charset="0"/>
                        </a:rPr>
                        <a:t>0</a:t>
                      </a:r>
                    </a:p>
                  </a:txBody>
                  <a:tcPr marL="9525" marR="9525" marT="9525" marB="0" anchor="b">
                    <a:solidFill>
                      <a:schemeClr val="accent6">
                        <a:lumMod val="40000"/>
                        <a:lumOff val="60000"/>
                      </a:schemeClr>
                    </a:solidFill>
                  </a:tcPr>
                </a:tc>
                <a:extLst>
                  <a:ext uri="{0D108BD9-81ED-4DB2-BD59-A6C34878D82A}">
                    <a16:rowId xmlns:a16="http://schemas.microsoft.com/office/drawing/2014/main" val="294692767"/>
                  </a:ext>
                </a:extLst>
              </a:tr>
              <a:tr h="238119">
                <a:tc>
                  <a:txBody>
                    <a:bodyPr/>
                    <a:lstStyle/>
                    <a:p>
                      <a:pPr algn="ctr" fontAlgn="b"/>
                      <a:r>
                        <a:rPr lang="en-US" sz="1600" b="0" i="0" u="none" strike="noStrike" dirty="0" smtClean="0">
                          <a:solidFill>
                            <a:srgbClr val="000000"/>
                          </a:solidFill>
                          <a:effectLst/>
                          <a:latin typeface="Calibri" panose="020F0502020204030204" pitchFamily="34" charset="0"/>
                        </a:rPr>
                        <a:t>Idc1-9850</a:t>
                      </a:r>
                      <a:endParaRPr lang="en-US" sz="1600" b="0" i="0" u="none" strike="noStrike" dirty="0">
                        <a:solidFill>
                          <a:srgbClr val="000000"/>
                        </a:solidFill>
                        <a:effectLst/>
                        <a:latin typeface="Calibri" panose="020F0502020204030204" pitchFamily="34" charset="0"/>
                      </a:endParaRPr>
                    </a:p>
                  </a:txBody>
                  <a:tcPr marL="9525" marR="9525" marT="9525" marB="0" anchor="b">
                    <a:solidFill>
                      <a:schemeClr val="accent1">
                        <a:lumMod val="20000"/>
                        <a:lumOff val="80000"/>
                      </a:schemeClr>
                    </a:solidFill>
                  </a:tcPr>
                </a:tc>
                <a:tc>
                  <a:txBody>
                    <a:bodyPr/>
                    <a:lstStyle/>
                    <a:p>
                      <a:pPr algn="ctr" fontAlgn="b"/>
                      <a:r>
                        <a:rPr lang="en-US" sz="1600" b="0" i="0" u="none" strike="noStrike" dirty="0" smtClean="0">
                          <a:solidFill>
                            <a:schemeClr val="tx1"/>
                          </a:solidFill>
                          <a:effectLst/>
                          <a:latin typeface="Calibri" panose="020F0502020204030204" pitchFamily="34" charset="0"/>
                        </a:rPr>
                        <a:t>2.38</a:t>
                      </a:r>
                      <a:endParaRPr lang="en-US" sz="1600" b="0" i="0" u="none" strike="noStrike" dirty="0">
                        <a:solidFill>
                          <a:schemeClr val="tx1"/>
                        </a:solidFill>
                        <a:effectLst/>
                        <a:latin typeface="Calibri" panose="020F0502020204030204" pitchFamily="34" charset="0"/>
                      </a:endParaRPr>
                    </a:p>
                  </a:txBody>
                  <a:tcPr marL="9525" marR="9525" marT="9525" marB="0" anchor="b">
                    <a:solidFill>
                      <a:schemeClr val="accent1">
                        <a:lumMod val="20000"/>
                        <a:lumOff val="80000"/>
                      </a:schemeClr>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600" b="0" i="0" u="none" strike="noStrike" dirty="0" smtClean="0">
                          <a:solidFill>
                            <a:srgbClr val="FF0000"/>
                          </a:solidFill>
                          <a:effectLst/>
                          <a:latin typeface="Calibri" panose="020F0502020204030204" pitchFamily="34" charset="0"/>
                        </a:rPr>
                        <a:t>204</a:t>
                      </a:r>
                      <a:r>
                        <a:rPr lang="en-US" sz="1600" b="0" i="0" u="none" strike="noStrike" baseline="30000" dirty="0" smtClean="0">
                          <a:solidFill>
                            <a:srgbClr val="FF0000"/>
                          </a:solidFill>
                          <a:effectLst/>
                          <a:latin typeface="Calibri" panose="020F0502020204030204" pitchFamily="34" charset="0"/>
                        </a:rPr>
                        <a:t>0</a:t>
                      </a:r>
                    </a:p>
                  </a:txBody>
                  <a:tcPr marL="9525" marR="9525" marT="9525" marB="0" anchor="b">
                    <a:solidFill>
                      <a:schemeClr val="accent1">
                        <a:lumMod val="20000"/>
                        <a:lumOff val="80000"/>
                      </a:schemeClr>
                    </a:solidFill>
                  </a:tcPr>
                </a:tc>
                <a:tc>
                  <a:txBody>
                    <a:bodyPr/>
                    <a:lstStyle/>
                    <a:p>
                      <a:pPr algn="ctr" fontAlgn="b"/>
                      <a:r>
                        <a:rPr lang="en-US" sz="1600" b="0" i="0" u="none" strike="noStrike" dirty="0" smtClean="0">
                          <a:solidFill>
                            <a:schemeClr val="tx1"/>
                          </a:solidFill>
                          <a:effectLst/>
                          <a:latin typeface="Calibri" panose="020F0502020204030204" pitchFamily="34" charset="0"/>
                        </a:rPr>
                        <a:t>2.38</a:t>
                      </a:r>
                      <a:endParaRPr lang="en-US" sz="1600" b="0" i="0" u="none" strike="noStrike" dirty="0">
                        <a:solidFill>
                          <a:schemeClr val="tx1"/>
                        </a:solidFill>
                        <a:effectLst/>
                        <a:latin typeface="Calibri" panose="020F0502020204030204" pitchFamily="34" charset="0"/>
                      </a:endParaRPr>
                    </a:p>
                  </a:txBody>
                  <a:tcPr marL="9525" marR="9525" marT="9525" marB="0" anchor="b">
                    <a:solidFill>
                      <a:schemeClr val="accent1">
                        <a:lumMod val="20000"/>
                        <a:lumOff val="80000"/>
                      </a:schemeClr>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600" b="0" i="0" u="none" strike="noStrike" dirty="0" smtClean="0">
                          <a:solidFill>
                            <a:srgbClr val="FF0000"/>
                          </a:solidFill>
                          <a:effectLst/>
                          <a:latin typeface="Calibri" panose="020F0502020204030204" pitchFamily="34" charset="0"/>
                        </a:rPr>
                        <a:t>204</a:t>
                      </a:r>
                      <a:r>
                        <a:rPr lang="en-US" sz="1600" b="0" i="0" u="none" strike="noStrike" baseline="30000" dirty="0" smtClean="0">
                          <a:solidFill>
                            <a:srgbClr val="FF0000"/>
                          </a:solidFill>
                          <a:effectLst/>
                          <a:latin typeface="Calibri" panose="020F0502020204030204" pitchFamily="34" charset="0"/>
                        </a:rPr>
                        <a:t>0</a:t>
                      </a:r>
                    </a:p>
                  </a:txBody>
                  <a:tcPr marL="9525" marR="9525" marT="9525" marB="0" anchor="b">
                    <a:solidFill>
                      <a:schemeClr val="accent1">
                        <a:lumMod val="20000"/>
                        <a:lumOff val="80000"/>
                      </a:schemeClr>
                    </a:solidFill>
                  </a:tcPr>
                </a:tc>
                <a:extLst>
                  <a:ext uri="{0D108BD9-81ED-4DB2-BD59-A6C34878D82A}">
                    <a16:rowId xmlns:a16="http://schemas.microsoft.com/office/drawing/2014/main" val="1624860496"/>
                  </a:ext>
                </a:extLst>
              </a:tr>
              <a:tr h="238119">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600" b="0" i="0" u="none" strike="noStrike" dirty="0" smtClean="0">
                          <a:solidFill>
                            <a:srgbClr val="000000"/>
                          </a:solidFill>
                          <a:effectLst/>
                          <a:latin typeface="Calibri" panose="020F0502020204030204" pitchFamily="34" charset="0"/>
                        </a:rPr>
                        <a:t>Idc2-9850</a:t>
                      </a:r>
                    </a:p>
                  </a:txBody>
                  <a:tcPr marL="9525" marR="9525" marT="9525" marB="0" anchor="b">
                    <a:solidFill>
                      <a:schemeClr val="accent6">
                        <a:lumMod val="40000"/>
                        <a:lumOff val="60000"/>
                      </a:schemeClr>
                    </a:solidFill>
                  </a:tcPr>
                </a:tc>
                <a:tc>
                  <a:txBody>
                    <a:bodyPr/>
                    <a:lstStyle/>
                    <a:p>
                      <a:pPr algn="ctr" fontAlgn="b"/>
                      <a:r>
                        <a:rPr lang="en-US" sz="1600" b="0" i="0" u="none" strike="noStrike" dirty="0" smtClean="0">
                          <a:solidFill>
                            <a:schemeClr val="tx1"/>
                          </a:solidFill>
                          <a:effectLst/>
                          <a:latin typeface="Calibri" panose="020F0502020204030204" pitchFamily="34" charset="0"/>
                        </a:rPr>
                        <a:t>2.38</a:t>
                      </a:r>
                      <a:endParaRPr lang="en-US" sz="1600" b="0" i="0" u="none" strike="noStrike" dirty="0">
                        <a:solidFill>
                          <a:schemeClr val="tx1"/>
                        </a:solidFill>
                        <a:effectLst/>
                        <a:latin typeface="Calibri" panose="020F0502020204030204" pitchFamily="34" charset="0"/>
                      </a:endParaRPr>
                    </a:p>
                  </a:txBody>
                  <a:tcPr marL="9525" marR="9525" marT="9525" marB="0" anchor="b">
                    <a:solidFill>
                      <a:schemeClr val="accent6">
                        <a:lumMod val="40000"/>
                        <a:lumOff val="60000"/>
                      </a:schemeClr>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600" b="0" i="0" u="none" strike="noStrike" baseline="0" dirty="0" smtClean="0">
                          <a:solidFill>
                            <a:srgbClr val="FF0000"/>
                          </a:solidFill>
                          <a:effectLst/>
                          <a:latin typeface="Calibri" panose="020F0502020204030204" pitchFamily="34" charset="0"/>
                        </a:rPr>
                        <a:t>24</a:t>
                      </a:r>
                      <a:r>
                        <a:rPr lang="en-US" sz="1600" b="0" i="0" u="none" strike="noStrike" baseline="30000" dirty="0" smtClean="0">
                          <a:solidFill>
                            <a:srgbClr val="FF0000"/>
                          </a:solidFill>
                          <a:effectLst/>
                          <a:latin typeface="Calibri" panose="020F0502020204030204" pitchFamily="34" charset="0"/>
                        </a:rPr>
                        <a:t>0</a:t>
                      </a:r>
                      <a:endParaRPr lang="en-US" sz="1600" b="0" i="0" u="none" strike="noStrike" baseline="30000" dirty="0" smtClean="0">
                        <a:solidFill>
                          <a:srgbClr val="FF0000"/>
                        </a:solidFill>
                        <a:effectLst/>
                        <a:latin typeface="Calibri" panose="020F0502020204030204" pitchFamily="34" charset="0"/>
                      </a:endParaRPr>
                    </a:p>
                  </a:txBody>
                  <a:tcPr marL="9525" marR="9525" marT="9525" marB="0" anchor="b">
                    <a:solidFill>
                      <a:schemeClr val="accent6">
                        <a:lumMod val="40000"/>
                        <a:lumOff val="60000"/>
                      </a:schemeClr>
                    </a:solidFill>
                  </a:tcPr>
                </a:tc>
                <a:tc>
                  <a:txBody>
                    <a:bodyPr/>
                    <a:lstStyle/>
                    <a:p>
                      <a:pPr algn="ctr" fontAlgn="b"/>
                      <a:r>
                        <a:rPr lang="en-US" sz="1600" b="0" i="0" u="none" strike="noStrike" dirty="0" smtClean="0">
                          <a:solidFill>
                            <a:schemeClr val="tx1"/>
                          </a:solidFill>
                          <a:effectLst/>
                          <a:latin typeface="Calibri" panose="020F0502020204030204" pitchFamily="34" charset="0"/>
                        </a:rPr>
                        <a:t>2.38</a:t>
                      </a:r>
                      <a:endParaRPr lang="en-US" sz="1600" b="0" i="0" u="none" strike="noStrike" dirty="0">
                        <a:solidFill>
                          <a:schemeClr val="tx1"/>
                        </a:solidFill>
                        <a:effectLst/>
                        <a:latin typeface="Calibri" panose="020F0502020204030204" pitchFamily="34" charset="0"/>
                      </a:endParaRPr>
                    </a:p>
                  </a:txBody>
                  <a:tcPr marL="9525" marR="9525" marT="9525" marB="0" anchor="b">
                    <a:solidFill>
                      <a:schemeClr val="accent6">
                        <a:lumMod val="40000"/>
                        <a:lumOff val="60000"/>
                      </a:schemeClr>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600" b="0" i="0" u="none" strike="noStrike" dirty="0" smtClean="0">
                          <a:solidFill>
                            <a:srgbClr val="FF0000"/>
                          </a:solidFill>
                          <a:effectLst/>
                          <a:latin typeface="Calibri" panose="020F0502020204030204" pitchFamily="34" charset="0"/>
                        </a:rPr>
                        <a:t>204</a:t>
                      </a:r>
                      <a:r>
                        <a:rPr lang="en-US" sz="1600" b="0" i="0" u="none" strike="noStrike" baseline="30000" dirty="0" smtClean="0">
                          <a:solidFill>
                            <a:srgbClr val="FF0000"/>
                          </a:solidFill>
                          <a:effectLst/>
                          <a:latin typeface="Calibri" panose="020F0502020204030204" pitchFamily="34" charset="0"/>
                        </a:rPr>
                        <a:t>0</a:t>
                      </a:r>
                    </a:p>
                  </a:txBody>
                  <a:tcPr marL="9525" marR="9525" marT="9525" marB="0" anchor="b">
                    <a:solidFill>
                      <a:schemeClr val="accent6">
                        <a:lumMod val="40000"/>
                        <a:lumOff val="60000"/>
                      </a:schemeClr>
                    </a:solidFill>
                  </a:tcPr>
                </a:tc>
                <a:extLst>
                  <a:ext uri="{0D108BD9-81ED-4DB2-BD59-A6C34878D82A}">
                    <a16:rowId xmlns:a16="http://schemas.microsoft.com/office/drawing/2014/main" val="3172081951"/>
                  </a:ext>
                </a:extLst>
              </a:tr>
              <a:tr h="238119">
                <a:tc>
                  <a:txBody>
                    <a:bodyPr/>
                    <a:lstStyle/>
                    <a:p>
                      <a:pPr algn="ctr" fontAlgn="b"/>
                      <a:r>
                        <a:rPr lang="tr-TR" sz="1600" b="0" i="0" u="none" strike="noStrike" dirty="0" smtClean="0">
                          <a:solidFill>
                            <a:srgbClr val="000000"/>
                          </a:solidFill>
                          <a:effectLst/>
                          <a:latin typeface="Calibri" panose="020F0502020204030204" pitchFamily="34" charset="0"/>
                        </a:rPr>
                        <a:t>Icap1</a:t>
                      </a:r>
                      <a:r>
                        <a:rPr lang="en-US" sz="1600" b="0" i="0" u="none" strike="noStrike" dirty="0" smtClean="0">
                          <a:solidFill>
                            <a:srgbClr val="000000"/>
                          </a:solidFill>
                          <a:effectLst/>
                          <a:latin typeface="Calibri" panose="020F0502020204030204" pitchFamily="34" charset="0"/>
                        </a:rPr>
                        <a:t>-20000</a:t>
                      </a:r>
                      <a:endParaRPr lang="en-US" sz="1600" b="0" i="0" u="none" strike="noStrike" dirty="0">
                        <a:solidFill>
                          <a:srgbClr val="000000"/>
                        </a:solidFill>
                        <a:effectLst/>
                        <a:latin typeface="Calibri" panose="020F0502020204030204" pitchFamily="34" charset="0"/>
                      </a:endParaRPr>
                    </a:p>
                  </a:txBody>
                  <a:tcPr marL="9525" marR="9525" marT="9525" marB="0" anchor="b">
                    <a:solidFill>
                      <a:schemeClr val="accent1">
                        <a:lumMod val="20000"/>
                        <a:lumOff val="80000"/>
                      </a:schemeClr>
                    </a:solidFill>
                  </a:tcPr>
                </a:tc>
                <a:tc>
                  <a:txBody>
                    <a:bodyPr/>
                    <a:lstStyle/>
                    <a:p>
                      <a:pPr algn="ctr" fontAlgn="b"/>
                      <a:r>
                        <a:rPr lang="en-US" sz="1600" b="0" i="0" u="none" strike="noStrike" dirty="0" smtClean="0">
                          <a:solidFill>
                            <a:schemeClr val="tx1"/>
                          </a:solidFill>
                          <a:effectLst/>
                          <a:latin typeface="Calibri" panose="020F0502020204030204" pitchFamily="34" charset="0"/>
                        </a:rPr>
                        <a:t>4.18</a:t>
                      </a:r>
                      <a:endParaRPr lang="en-US" sz="1600" b="0" i="0" u="none" strike="noStrike" dirty="0">
                        <a:solidFill>
                          <a:schemeClr val="tx1"/>
                        </a:solidFill>
                        <a:effectLst/>
                        <a:latin typeface="Calibri" panose="020F0502020204030204" pitchFamily="34" charset="0"/>
                      </a:endParaRPr>
                    </a:p>
                  </a:txBody>
                  <a:tcPr marL="9525" marR="9525" marT="9525" marB="0" anchor="b">
                    <a:solidFill>
                      <a:schemeClr val="accent1">
                        <a:lumMod val="20000"/>
                        <a:lumOff val="80000"/>
                      </a:schemeClr>
                    </a:solidFill>
                  </a:tcPr>
                </a:tc>
                <a:tc>
                  <a:txBody>
                    <a:bodyPr/>
                    <a:lstStyle/>
                    <a:p>
                      <a:pPr algn="ctr" fontAlgn="b"/>
                      <a:r>
                        <a:rPr lang="en-US" sz="1600" b="0" i="0" u="none" strike="noStrike" dirty="0" smtClean="0">
                          <a:solidFill>
                            <a:schemeClr val="tx1"/>
                          </a:solidFill>
                          <a:effectLst/>
                          <a:latin typeface="Calibri" panose="020F0502020204030204" pitchFamily="34" charset="0"/>
                        </a:rPr>
                        <a:t>263</a:t>
                      </a:r>
                      <a:r>
                        <a:rPr lang="en-US" sz="1600" b="0" i="0" u="none" strike="noStrike" baseline="30000" dirty="0" smtClean="0">
                          <a:solidFill>
                            <a:schemeClr val="tx1"/>
                          </a:solidFill>
                          <a:effectLst/>
                          <a:latin typeface="Calibri" panose="020F0502020204030204" pitchFamily="34" charset="0"/>
                        </a:rPr>
                        <a:t>0</a:t>
                      </a:r>
                      <a:endParaRPr lang="en-US" sz="1600" b="0" i="0" u="none" strike="noStrike" baseline="30000" dirty="0">
                        <a:solidFill>
                          <a:schemeClr val="tx1"/>
                        </a:solidFill>
                        <a:effectLst/>
                        <a:latin typeface="Calibri" panose="020F0502020204030204" pitchFamily="34" charset="0"/>
                      </a:endParaRPr>
                    </a:p>
                  </a:txBody>
                  <a:tcPr marL="9525" marR="9525" marT="9525" marB="0" anchor="b">
                    <a:solidFill>
                      <a:schemeClr val="accent1">
                        <a:lumMod val="20000"/>
                        <a:lumOff val="80000"/>
                      </a:schemeClr>
                    </a:solidFill>
                  </a:tcPr>
                </a:tc>
                <a:tc>
                  <a:txBody>
                    <a:bodyPr/>
                    <a:lstStyle/>
                    <a:p>
                      <a:pPr algn="ctr" fontAlgn="b"/>
                      <a:r>
                        <a:rPr lang="en-US" sz="1600" b="0" i="0" u="none" strike="noStrike" dirty="0" smtClean="0">
                          <a:solidFill>
                            <a:schemeClr val="tx1"/>
                          </a:solidFill>
                          <a:effectLst/>
                          <a:latin typeface="Calibri" panose="020F0502020204030204" pitchFamily="34" charset="0"/>
                        </a:rPr>
                        <a:t>4.18</a:t>
                      </a:r>
                      <a:endParaRPr lang="en-US" sz="1600" b="0" i="0" u="none" strike="noStrike" dirty="0">
                        <a:solidFill>
                          <a:schemeClr val="tx1"/>
                        </a:solidFill>
                        <a:effectLst/>
                        <a:latin typeface="Calibri" panose="020F0502020204030204" pitchFamily="34" charset="0"/>
                      </a:endParaRPr>
                    </a:p>
                  </a:txBody>
                  <a:tcPr marL="9525" marR="9525" marT="9525" marB="0" anchor="b">
                    <a:solidFill>
                      <a:schemeClr val="accent1">
                        <a:lumMod val="20000"/>
                        <a:lumOff val="80000"/>
                      </a:schemeClr>
                    </a:solidFill>
                  </a:tcPr>
                </a:tc>
                <a:tc>
                  <a:txBody>
                    <a:bodyPr/>
                    <a:lstStyle/>
                    <a:p>
                      <a:pPr algn="ctr" fontAlgn="b"/>
                      <a:r>
                        <a:rPr lang="en-US" sz="1600" b="0" i="0" u="none" strike="noStrike" dirty="0" smtClean="0">
                          <a:solidFill>
                            <a:schemeClr val="tx1"/>
                          </a:solidFill>
                          <a:effectLst/>
                          <a:latin typeface="Calibri" panose="020F0502020204030204" pitchFamily="34" charset="0"/>
                        </a:rPr>
                        <a:t>263</a:t>
                      </a:r>
                      <a:r>
                        <a:rPr lang="en-US" sz="1600" b="0" i="0" u="none" strike="noStrike" baseline="30000" dirty="0" smtClean="0">
                          <a:solidFill>
                            <a:schemeClr val="tx1"/>
                          </a:solidFill>
                          <a:effectLst/>
                          <a:latin typeface="Calibri" panose="020F0502020204030204" pitchFamily="34" charset="0"/>
                        </a:rPr>
                        <a:t>0</a:t>
                      </a:r>
                      <a:endParaRPr lang="en-US" sz="1600" b="0" i="0" u="none" strike="noStrike" baseline="30000" dirty="0">
                        <a:solidFill>
                          <a:schemeClr val="tx1"/>
                        </a:solidFill>
                        <a:effectLst/>
                        <a:latin typeface="Calibri" panose="020F0502020204030204" pitchFamily="34" charset="0"/>
                      </a:endParaRPr>
                    </a:p>
                  </a:txBody>
                  <a:tcPr marL="9525" marR="9525" marT="9525" marB="0" anchor="b">
                    <a:solidFill>
                      <a:schemeClr val="accent1">
                        <a:lumMod val="20000"/>
                        <a:lumOff val="80000"/>
                      </a:schemeClr>
                    </a:solidFill>
                  </a:tcPr>
                </a:tc>
                <a:extLst>
                  <a:ext uri="{0D108BD9-81ED-4DB2-BD59-A6C34878D82A}">
                    <a16:rowId xmlns:a16="http://schemas.microsoft.com/office/drawing/2014/main" val="1132043121"/>
                  </a:ext>
                </a:extLst>
              </a:tr>
              <a:tr h="336739">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tr-TR" sz="1600" b="0" i="0" u="none" strike="noStrike" dirty="0" smtClean="0">
                          <a:solidFill>
                            <a:srgbClr val="000000"/>
                          </a:solidFill>
                          <a:effectLst/>
                          <a:latin typeface="Calibri" panose="020F0502020204030204" pitchFamily="34" charset="0"/>
                        </a:rPr>
                        <a:t>Icap</a:t>
                      </a:r>
                      <a:r>
                        <a:rPr lang="en-US" sz="1600" b="0" i="0" u="none" strike="noStrike" dirty="0" smtClean="0">
                          <a:solidFill>
                            <a:srgbClr val="000000"/>
                          </a:solidFill>
                          <a:effectLst/>
                          <a:latin typeface="Calibri" panose="020F0502020204030204" pitchFamily="34" charset="0"/>
                        </a:rPr>
                        <a:t>2-20000</a:t>
                      </a:r>
                      <a:endParaRPr lang="en-US" sz="1600" b="0" i="0" u="none" strike="noStrike" dirty="0" smtClean="0">
                        <a:solidFill>
                          <a:srgbClr val="000000"/>
                        </a:solidFill>
                        <a:effectLst/>
                        <a:latin typeface="Calibri" panose="020F0502020204030204" pitchFamily="34" charset="0"/>
                      </a:endParaRPr>
                    </a:p>
                  </a:txBody>
                  <a:tcPr marL="9525" marR="9525" marT="9525" marB="0" anchor="b">
                    <a:solidFill>
                      <a:schemeClr val="accent6">
                        <a:lumMod val="40000"/>
                        <a:lumOff val="60000"/>
                      </a:schemeClr>
                    </a:solidFill>
                  </a:tcPr>
                </a:tc>
                <a:tc>
                  <a:txBody>
                    <a:bodyPr/>
                    <a:lstStyle/>
                    <a:p>
                      <a:pPr algn="ctr" fontAlgn="b"/>
                      <a:r>
                        <a:rPr lang="en-US" sz="1600" b="0" i="0" u="none" strike="noStrike" dirty="0" smtClean="0">
                          <a:solidFill>
                            <a:schemeClr val="tx1"/>
                          </a:solidFill>
                          <a:effectLst/>
                          <a:latin typeface="Calibri" panose="020F0502020204030204" pitchFamily="34" charset="0"/>
                        </a:rPr>
                        <a:t>4.18</a:t>
                      </a:r>
                      <a:endParaRPr lang="en-US" sz="1600" b="0" i="0" u="none" strike="noStrike" dirty="0">
                        <a:solidFill>
                          <a:schemeClr val="tx1"/>
                        </a:solidFill>
                        <a:effectLst/>
                        <a:latin typeface="Calibri" panose="020F0502020204030204" pitchFamily="34" charset="0"/>
                      </a:endParaRPr>
                    </a:p>
                  </a:txBody>
                  <a:tcPr marL="9525" marR="9525" marT="9525" marB="0" anchor="b">
                    <a:solidFill>
                      <a:schemeClr val="accent6">
                        <a:lumMod val="40000"/>
                        <a:lumOff val="60000"/>
                      </a:schemeClr>
                    </a:solidFill>
                  </a:tcPr>
                </a:tc>
                <a:tc>
                  <a:txBody>
                    <a:bodyPr/>
                    <a:lstStyle/>
                    <a:p>
                      <a:pPr algn="ctr" fontAlgn="b"/>
                      <a:r>
                        <a:rPr lang="en-US" sz="1600" b="0" i="0" u="none" strike="noStrike" dirty="0" smtClean="0">
                          <a:solidFill>
                            <a:schemeClr val="tx1"/>
                          </a:solidFill>
                          <a:effectLst/>
                          <a:latin typeface="Calibri" panose="020F0502020204030204" pitchFamily="34" charset="0"/>
                        </a:rPr>
                        <a:t>263</a:t>
                      </a:r>
                      <a:r>
                        <a:rPr lang="en-US" sz="1600" b="0" i="0" u="none" strike="noStrike" baseline="30000" dirty="0" smtClean="0">
                          <a:solidFill>
                            <a:schemeClr val="tx1"/>
                          </a:solidFill>
                          <a:effectLst/>
                          <a:latin typeface="Calibri" panose="020F0502020204030204" pitchFamily="34" charset="0"/>
                        </a:rPr>
                        <a:t>0</a:t>
                      </a:r>
                      <a:endParaRPr lang="en-US" sz="1600" b="0" i="0" u="none" strike="noStrike" baseline="30000" dirty="0">
                        <a:solidFill>
                          <a:schemeClr val="tx1"/>
                        </a:solidFill>
                        <a:effectLst/>
                        <a:latin typeface="Calibri" panose="020F0502020204030204" pitchFamily="34" charset="0"/>
                      </a:endParaRPr>
                    </a:p>
                  </a:txBody>
                  <a:tcPr marL="9525" marR="9525" marT="9525" marB="0" anchor="b">
                    <a:solidFill>
                      <a:schemeClr val="accent6">
                        <a:lumMod val="40000"/>
                        <a:lumOff val="60000"/>
                      </a:schemeClr>
                    </a:solidFill>
                  </a:tcPr>
                </a:tc>
                <a:tc>
                  <a:txBody>
                    <a:bodyPr/>
                    <a:lstStyle/>
                    <a:p>
                      <a:pPr algn="ctr" fontAlgn="b"/>
                      <a:r>
                        <a:rPr lang="en-US" sz="1600" b="0" i="0" u="none" strike="noStrike" dirty="0" smtClean="0">
                          <a:solidFill>
                            <a:schemeClr val="tx1"/>
                          </a:solidFill>
                          <a:effectLst/>
                          <a:latin typeface="Calibri" panose="020F0502020204030204" pitchFamily="34" charset="0"/>
                        </a:rPr>
                        <a:t>4.18</a:t>
                      </a:r>
                      <a:endParaRPr lang="en-US" sz="1600" b="0" i="0" u="none" strike="noStrike" dirty="0">
                        <a:solidFill>
                          <a:schemeClr val="tx1"/>
                        </a:solidFill>
                        <a:effectLst/>
                        <a:latin typeface="Calibri" panose="020F0502020204030204" pitchFamily="34" charset="0"/>
                      </a:endParaRPr>
                    </a:p>
                  </a:txBody>
                  <a:tcPr marL="9525" marR="9525" marT="9525" marB="0" anchor="b">
                    <a:solidFill>
                      <a:schemeClr val="accent6">
                        <a:lumMod val="40000"/>
                        <a:lumOff val="60000"/>
                      </a:schemeClr>
                    </a:solidFill>
                  </a:tcPr>
                </a:tc>
                <a:tc>
                  <a:txBody>
                    <a:bodyPr/>
                    <a:lstStyle/>
                    <a:p>
                      <a:pPr algn="ctr" fontAlgn="b"/>
                      <a:r>
                        <a:rPr lang="en-US" sz="1600" b="0" i="0" u="none" strike="noStrike" dirty="0" smtClean="0">
                          <a:solidFill>
                            <a:schemeClr val="tx1"/>
                          </a:solidFill>
                          <a:effectLst/>
                          <a:latin typeface="Calibri" panose="020F0502020204030204" pitchFamily="34" charset="0"/>
                        </a:rPr>
                        <a:t>263</a:t>
                      </a:r>
                      <a:r>
                        <a:rPr lang="en-US" sz="1600" b="0" i="0" u="none" strike="noStrike" baseline="30000" dirty="0" smtClean="0">
                          <a:solidFill>
                            <a:schemeClr val="tx1"/>
                          </a:solidFill>
                          <a:effectLst/>
                          <a:latin typeface="Calibri" panose="020F0502020204030204" pitchFamily="34" charset="0"/>
                        </a:rPr>
                        <a:t>0</a:t>
                      </a:r>
                      <a:endParaRPr lang="en-US" sz="1600" b="0" i="0" u="none" strike="noStrike" baseline="30000" dirty="0">
                        <a:solidFill>
                          <a:schemeClr val="tx1"/>
                        </a:solidFill>
                        <a:effectLst/>
                        <a:latin typeface="Calibri" panose="020F0502020204030204" pitchFamily="34" charset="0"/>
                      </a:endParaRPr>
                    </a:p>
                  </a:txBody>
                  <a:tcPr marL="9525" marR="9525" marT="9525" marB="0" anchor="b">
                    <a:solidFill>
                      <a:schemeClr val="accent6">
                        <a:lumMod val="40000"/>
                        <a:lumOff val="60000"/>
                      </a:schemeClr>
                    </a:solidFill>
                  </a:tcPr>
                </a:tc>
                <a:extLst>
                  <a:ext uri="{0D108BD9-81ED-4DB2-BD59-A6C34878D82A}">
                    <a16:rowId xmlns:a16="http://schemas.microsoft.com/office/drawing/2014/main" val="3664379198"/>
                  </a:ext>
                </a:extLst>
              </a:tr>
              <a:tr h="238119">
                <a:tc>
                  <a:txBody>
                    <a:bodyPr/>
                    <a:lstStyle/>
                    <a:p>
                      <a:pPr algn="ctr" fontAlgn="b"/>
                      <a:r>
                        <a:rPr lang="en-US" sz="1600" b="0" i="0" u="none" strike="noStrike" dirty="0" smtClean="0">
                          <a:solidFill>
                            <a:srgbClr val="000000"/>
                          </a:solidFill>
                          <a:effectLst/>
                          <a:latin typeface="Calibri" panose="020F0502020204030204" pitchFamily="34" charset="0"/>
                        </a:rPr>
                        <a:t>Idc1-20000</a:t>
                      </a:r>
                      <a:endParaRPr lang="en-US" sz="1600" b="0" i="0" u="none" strike="noStrike" dirty="0">
                        <a:solidFill>
                          <a:srgbClr val="000000"/>
                        </a:solidFill>
                        <a:effectLst/>
                        <a:latin typeface="Calibri" panose="020F0502020204030204" pitchFamily="34" charset="0"/>
                      </a:endParaRPr>
                    </a:p>
                  </a:txBody>
                  <a:tcPr marL="9525" marR="9525" marT="9525" marB="0" anchor="b">
                    <a:solidFill>
                      <a:schemeClr val="accent1">
                        <a:lumMod val="20000"/>
                        <a:lumOff val="80000"/>
                      </a:schemeClr>
                    </a:solidFill>
                  </a:tcPr>
                </a:tc>
                <a:tc>
                  <a:txBody>
                    <a:bodyPr/>
                    <a:lstStyle/>
                    <a:p>
                      <a:pPr algn="ctr" fontAlgn="b"/>
                      <a:r>
                        <a:rPr lang="en-US" sz="1600" b="0" i="0" u="none" strike="noStrike" dirty="0" smtClean="0">
                          <a:solidFill>
                            <a:schemeClr val="tx1"/>
                          </a:solidFill>
                          <a:effectLst/>
                          <a:latin typeface="Calibri" panose="020F0502020204030204" pitchFamily="34" charset="0"/>
                        </a:rPr>
                        <a:t>4.18</a:t>
                      </a:r>
                      <a:endParaRPr lang="en-US" sz="1600" b="0" i="0" u="none" strike="noStrike" dirty="0">
                        <a:solidFill>
                          <a:schemeClr val="tx1"/>
                        </a:solidFill>
                        <a:effectLst/>
                        <a:latin typeface="Calibri" panose="020F0502020204030204" pitchFamily="34" charset="0"/>
                      </a:endParaRPr>
                    </a:p>
                  </a:txBody>
                  <a:tcPr marL="9525" marR="9525" marT="9525" marB="0" anchor="b">
                    <a:solidFill>
                      <a:schemeClr val="accent1">
                        <a:lumMod val="20000"/>
                        <a:lumOff val="80000"/>
                      </a:schemeClr>
                    </a:solidFill>
                  </a:tcPr>
                </a:tc>
                <a:tc>
                  <a:txBody>
                    <a:bodyPr/>
                    <a:lstStyle/>
                    <a:p>
                      <a:pPr algn="ctr" fontAlgn="b"/>
                      <a:r>
                        <a:rPr lang="en-US" sz="1600" b="0" i="0" u="none" strike="noStrike" dirty="0" smtClean="0">
                          <a:solidFill>
                            <a:schemeClr val="tx1"/>
                          </a:solidFill>
                          <a:effectLst/>
                          <a:latin typeface="Calibri" panose="020F0502020204030204" pitchFamily="34" charset="0"/>
                        </a:rPr>
                        <a:t>263</a:t>
                      </a:r>
                      <a:r>
                        <a:rPr lang="en-US" sz="1600" b="0" i="0" u="none" strike="noStrike" baseline="30000" dirty="0" smtClean="0">
                          <a:solidFill>
                            <a:schemeClr val="tx1"/>
                          </a:solidFill>
                          <a:effectLst/>
                          <a:latin typeface="Calibri" panose="020F0502020204030204" pitchFamily="34" charset="0"/>
                        </a:rPr>
                        <a:t>0</a:t>
                      </a:r>
                      <a:endParaRPr lang="en-US" sz="1600" b="0" i="0" u="none" strike="noStrike" baseline="30000" dirty="0">
                        <a:solidFill>
                          <a:schemeClr val="tx1"/>
                        </a:solidFill>
                        <a:effectLst/>
                        <a:latin typeface="Calibri" panose="020F0502020204030204" pitchFamily="34" charset="0"/>
                      </a:endParaRPr>
                    </a:p>
                  </a:txBody>
                  <a:tcPr marL="9525" marR="9525" marT="9525" marB="0" anchor="b">
                    <a:solidFill>
                      <a:schemeClr val="accent1">
                        <a:lumMod val="20000"/>
                        <a:lumOff val="80000"/>
                      </a:schemeClr>
                    </a:solidFill>
                  </a:tcPr>
                </a:tc>
                <a:tc>
                  <a:txBody>
                    <a:bodyPr/>
                    <a:lstStyle/>
                    <a:p>
                      <a:pPr algn="ctr" fontAlgn="b"/>
                      <a:r>
                        <a:rPr lang="en-US" sz="1600" b="0" i="0" u="none" strike="noStrike" dirty="0" smtClean="0">
                          <a:solidFill>
                            <a:schemeClr val="tx1"/>
                          </a:solidFill>
                          <a:effectLst/>
                          <a:latin typeface="Calibri" panose="020F0502020204030204" pitchFamily="34" charset="0"/>
                        </a:rPr>
                        <a:t>4.18</a:t>
                      </a:r>
                      <a:endParaRPr lang="en-US" sz="1600" b="0" i="0" u="none" strike="noStrike" dirty="0">
                        <a:solidFill>
                          <a:schemeClr val="tx1"/>
                        </a:solidFill>
                        <a:effectLst/>
                        <a:latin typeface="Calibri" panose="020F0502020204030204" pitchFamily="34" charset="0"/>
                      </a:endParaRPr>
                    </a:p>
                  </a:txBody>
                  <a:tcPr marL="9525" marR="9525" marT="9525" marB="0" anchor="b">
                    <a:solidFill>
                      <a:schemeClr val="accent1">
                        <a:lumMod val="20000"/>
                        <a:lumOff val="80000"/>
                      </a:schemeClr>
                    </a:solidFill>
                  </a:tcPr>
                </a:tc>
                <a:tc>
                  <a:txBody>
                    <a:bodyPr/>
                    <a:lstStyle/>
                    <a:p>
                      <a:pPr algn="ctr" fontAlgn="b"/>
                      <a:r>
                        <a:rPr lang="en-US" sz="1600" b="0" i="0" u="none" strike="noStrike" dirty="0" smtClean="0">
                          <a:solidFill>
                            <a:schemeClr val="tx1"/>
                          </a:solidFill>
                          <a:effectLst/>
                          <a:latin typeface="Calibri" panose="020F0502020204030204" pitchFamily="34" charset="0"/>
                        </a:rPr>
                        <a:t>263</a:t>
                      </a:r>
                      <a:r>
                        <a:rPr lang="en-US" sz="1600" b="0" i="0" u="none" strike="noStrike" baseline="30000" dirty="0" smtClean="0">
                          <a:solidFill>
                            <a:schemeClr val="tx1"/>
                          </a:solidFill>
                          <a:effectLst/>
                          <a:latin typeface="Calibri" panose="020F0502020204030204" pitchFamily="34" charset="0"/>
                        </a:rPr>
                        <a:t>0</a:t>
                      </a:r>
                      <a:endParaRPr lang="en-US" sz="1600" b="0" i="0" u="none" strike="noStrike" baseline="30000" dirty="0">
                        <a:solidFill>
                          <a:schemeClr val="tx1"/>
                        </a:solidFill>
                        <a:effectLst/>
                        <a:latin typeface="Calibri" panose="020F0502020204030204" pitchFamily="34" charset="0"/>
                      </a:endParaRPr>
                    </a:p>
                  </a:txBody>
                  <a:tcPr marL="9525" marR="9525" marT="9525" marB="0" anchor="b">
                    <a:solidFill>
                      <a:schemeClr val="accent1">
                        <a:lumMod val="20000"/>
                        <a:lumOff val="80000"/>
                      </a:schemeClr>
                    </a:solidFill>
                  </a:tcPr>
                </a:tc>
                <a:extLst>
                  <a:ext uri="{0D108BD9-81ED-4DB2-BD59-A6C34878D82A}">
                    <a16:rowId xmlns:a16="http://schemas.microsoft.com/office/drawing/2014/main" val="1421460869"/>
                  </a:ext>
                </a:extLst>
              </a:tr>
              <a:tr h="238119">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600" b="0" i="0" u="none" strike="noStrike" dirty="0" smtClean="0">
                          <a:solidFill>
                            <a:srgbClr val="000000"/>
                          </a:solidFill>
                          <a:effectLst/>
                          <a:latin typeface="Calibri" panose="020F0502020204030204" pitchFamily="34" charset="0"/>
                        </a:rPr>
                        <a:t>Idc2-20000</a:t>
                      </a:r>
                      <a:endParaRPr lang="en-US" sz="1600" b="0" i="0" u="none" strike="noStrike" dirty="0" smtClean="0">
                        <a:solidFill>
                          <a:srgbClr val="000000"/>
                        </a:solidFill>
                        <a:effectLst/>
                        <a:latin typeface="Calibri" panose="020F0502020204030204" pitchFamily="34" charset="0"/>
                      </a:endParaRPr>
                    </a:p>
                  </a:txBody>
                  <a:tcPr marL="9525" marR="9525" marT="9525" marB="0" anchor="b">
                    <a:solidFill>
                      <a:schemeClr val="accent6">
                        <a:lumMod val="40000"/>
                        <a:lumOff val="60000"/>
                      </a:schemeClr>
                    </a:solidFill>
                  </a:tcPr>
                </a:tc>
                <a:tc>
                  <a:txBody>
                    <a:bodyPr/>
                    <a:lstStyle/>
                    <a:p>
                      <a:pPr algn="ctr" fontAlgn="b"/>
                      <a:r>
                        <a:rPr lang="en-US" sz="1600" b="0" i="0" u="none" strike="noStrike" dirty="0" smtClean="0">
                          <a:solidFill>
                            <a:schemeClr val="tx1"/>
                          </a:solidFill>
                          <a:effectLst/>
                          <a:latin typeface="Calibri" panose="020F0502020204030204" pitchFamily="34" charset="0"/>
                        </a:rPr>
                        <a:t>4.18</a:t>
                      </a:r>
                      <a:endParaRPr lang="en-US" sz="1600" b="0" i="0" u="none" strike="noStrike" dirty="0">
                        <a:solidFill>
                          <a:schemeClr val="tx1"/>
                        </a:solidFill>
                        <a:effectLst/>
                        <a:latin typeface="Calibri" panose="020F0502020204030204" pitchFamily="34" charset="0"/>
                      </a:endParaRPr>
                    </a:p>
                  </a:txBody>
                  <a:tcPr marL="9525" marR="9525" marT="9525" marB="0" anchor="b">
                    <a:solidFill>
                      <a:schemeClr val="accent6">
                        <a:lumMod val="40000"/>
                        <a:lumOff val="60000"/>
                      </a:schemeClr>
                    </a:solidFill>
                  </a:tcPr>
                </a:tc>
                <a:tc>
                  <a:txBody>
                    <a:bodyPr/>
                    <a:lstStyle/>
                    <a:p>
                      <a:pPr algn="ctr" fontAlgn="b"/>
                      <a:r>
                        <a:rPr lang="en-US" sz="1600" b="0" i="0" u="none" strike="noStrike" dirty="0" smtClean="0">
                          <a:solidFill>
                            <a:schemeClr val="tx1"/>
                          </a:solidFill>
                          <a:effectLst/>
                          <a:latin typeface="Calibri" panose="020F0502020204030204" pitchFamily="34" charset="0"/>
                        </a:rPr>
                        <a:t>263</a:t>
                      </a:r>
                      <a:r>
                        <a:rPr lang="en-US" sz="1600" b="0" i="0" u="none" strike="noStrike" baseline="30000" dirty="0" smtClean="0">
                          <a:solidFill>
                            <a:schemeClr val="tx1"/>
                          </a:solidFill>
                          <a:effectLst/>
                          <a:latin typeface="Calibri" panose="020F0502020204030204" pitchFamily="34" charset="0"/>
                        </a:rPr>
                        <a:t>0</a:t>
                      </a:r>
                      <a:endParaRPr lang="en-US" sz="1600" b="0" i="0" u="none" strike="noStrike" baseline="30000" dirty="0">
                        <a:solidFill>
                          <a:schemeClr val="tx1"/>
                        </a:solidFill>
                        <a:effectLst/>
                        <a:latin typeface="Calibri" panose="020F0502020204030204" pitchFamily="34" charset="0"/>
                      </a:endParaRPr>
                    </a:p>
                  </a:txBody>
                  <a:tcPr marL="9525" marR="9525" marT="9525" marB="0" anchor="b">
                    <a:solidFill>
                      <a:schemeClr val="accent6">
                        <a:lumMod val="40000"/>
                        <a:lumOff val="60000"/>
                      </a:schemeClr>
                    </a:solidFill>
                  </a:tcPr>
                </a:tc>
                <a:tc>
                  <a:txBody>
                    <a:bodyPr/>
                    <a:lstStyle/>
                    <a:p>
                      <a:pPr algn="ctr" fontAlgn="b"/>
                      <a:r>
                        <a:rPr lang="en-US" sz="1600" b="0" i="0" u="none" strike="noStrike" dirty="0" smtClean="0">
                          <a:solidFill>
                            <a:schemeClr val="tx1"/>
                          </a:solidFill>
                          <a:effectLst/>
                          <a:latin typeface="Calibri" panose="020F0502020204030204" pitchFamily="34" charset="0"/>
                        </a:rPr>
                        <a:t>4.18</a:t>
                      </a:r>
                      <a:endParaRPr lang="en-US" sz="1600" b="0" i="0" u="none" strike="noStrike" dirty="0">
                        <a:solidFill>
                          <a:schemeClr val="tx1"/>
                        </a:solidFill>
                        <a:effectLst/>
                        <a:latin typeface="Calibri" panose="020F0502020204030204" pitchFamily="34" charset="0"/>
                      </a:endParaRPr>
                    </a:p>
                  </a:txBody>
                  <a:tcPr marL="9525" marR="9525" marT="9525" marB="0" anchor="b">
                    <a:solidFill>
                      <a:schemeClr val="accent6">
                        <a:lumMod val="40000"/>
                        <a:lumOff val="60000"/>
                      </a:schemeClr>
                    </a:solidFill>
                  </a:tcPr>
                </a:tc>
                <a:tc>
                  <a:txBody>
                    <a:bodyPr/>
                    <a:lstStyle/>
                    <a:p>
                      <a:pPr algn="ctr" fontAlgn="b"/>
                      <a:r>
                        <a:rPr lang="en-US" sz="1600" b="0" i="0" u="none" strike="noStrike" dirty="0" smtClean="0">
                          <a:solidFill>
                            <a:schemeClr val="tx1"/>
                          </a:solidFill>
                          <a:effectLst/>
                          <a:latin typeface="Calibri" panose="020F0502020204030204" pitchFamily="34" charset="0"/>
                        </a:rPr>
                        <a:t>263</a:t>
                      </a:r>
                      <a:r>
                        <a:rPr lang="en-US" sz="1600" b="0" i="0" u="none" strike="noStrike" baseline="30000" dirty="0" smtClean="0">
                          <a:solidFill>
                            <a:schemeClr val="tx1"/>
                          </a:solidFill>
                          <a:effectLst/>
                          <a:latin typeface="Calibri" panose="020F0502020204030204" pitchFamily="34" charset="0"/>
                        </a:rPr>
                        <a:t>0</a:t>
                      </a:r>
                      <a:endParaRPr lang="en-US" sz="1600" b="0" i="0" u="none" strike="noStrike" baseline="30000" dirty="0">
                        <a:solidFill>
                          <a:schemeClr val="tx1"/>
                        </a:solidFill>
                        <a:effectLst/>
                        <a:latin typeface="Calibri" panose="020F0502020204030204" pitchFamily="34" charset="0"/>
                      </a:endParaRPr>
                    </a:p>
                  </a:txBody>
                  <a:tcPr marL="9525" marR="9525" marT="9525" marB="0" anchor="b">
                    <a:solidFill>
                      <a:schemeClr val="accent6">
                        <a:lumMod val="40000"/>
                        <a:lumOff val="60000"/>
                      </a:schemeClr>
                    </a:solidFill>
                  </a:tcPr>
                </a:tc>
                <a:extLst>
                  <a:ext uri="{0D108BD9-81ED-4DB2-BD59-A6C34878D82A}">
                    <a16:rowId xmlns:a16="http://schemas.microsoft.com/office/drawing/2014/main" val="2042505319"/>
                  </a:ext>
                </a:extLst>
              </a:tr>
              <a:tr h="238119">
                <a:tc>
                  <a:txBody>
                    <a:bodyPr/>
                    <a:lstStyle/>
                    <a:p>
                      <a:pPr marL="0" marR="0" indent="0" algn="ctr" defTabSz="914400" rtl="0" eaLnBrk="1" fontAlgn="b" latinLnBrk="0" hangingPunct="1">
                        <a:lnSpc>
                          <a:spcPct val="100000"/>
                        </a:lnSpc>
                        <a:spcBef>
                          <a:spcPts val="0"/>
                        </a:spcBef>
                        <a:spcAft>
                          <a:spcPts val="0"/>
                        </a:spcAft>
                        <a:buClrTx/>
                        <a:buSzTx/>
                        <a:buFontTx/>
                        <a:buNone/>
                        <a:tabLst/>
                        <a:defRPr/>
                      </a:pPr>
                      <a:endParaRPr lang="en-US" sz="1600" b="0" i="0" u="none" strike="noStrike" kern="1200" dirty="0">
                        <a:solidFill>
                          <a:srgbClr val="000000"/>
                        </a:solidFill>
                        <a:effectLst/>
                        <a:latin typeface="Calibri" panose="020F0502020204030204" pitchFamily="34" charset="0"/>
                        <a:ea typeface="+mn-ea"/>
                        <a:cs typeface="+mn-cs"/>
                      </a:endParaRPr>
                    </a:p>
                  </a:txBody>
                  <a:tcPr marL="9525" marR="9525" marT="9525" marB="0" anchor="b">
                    <a:solidFill>
                      <a:schemeClr val="accent1">
                        <a:lumMod val="20000"/>
                        <a:lumOff val="80000"/>
                      </a:schemeClr>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endParaRPr lang="en-US" sz="1600" b="0" i="0" u="none" strike="noStrike" kern="1200" dirty="0">
                        <a:solidFill>
                          <a:srgbClr val="FF0000"/>
                        </a:solidFill>
                        <a:effectLst/>
                        <a:latin typeface="Calibri" panose="020F0502020204030204" pitchFamily="34" charset="0"/>
                        <a:ea typeface="+mn-ea"/>
                        <a:cs typeface="+mn-cs"/>
                      </a:endParaRPr>
                    </a:p>
                  </a:txBody>
                  <a:tcPr marL="9525" marR="9525" marT="9525" marB="0" anchor="b">
                    <a:solidFill>
                      <a:schemeClr val="accent1">
                        <a:lumMod val="20000"/>
                        <a:lumOff val="80000"/>
                      </a:schemeClr>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endParaRPr lang="en-US" sz="1600" b="0" i="0" u="none" strike="noStrike" kern="1200" dirty="0" smtClean="0">
                        <a:solidFill>
                          <a:srgbClr val="FF0000"/>
                        </a:solidFill>
                        <a:effectLst/>
                        <a:latin typeface="Calibri" panose="020F0502020204030204" pitchFamily="34" charset="0"/>
                        <a:ea typeface="+mn-ea"/>
                        <a:cs typeface="+mn-cs"/>
                      </a:endParaRPr>
                    </a:p>
                  </a:txBody>
                  <a:tcPr marL="9525" marR="9525" marT="9525" marB="0" anchor="b">
                    <a:solidFill>
                      <a:schemeClr val="accent1">
                        <a:lumMod val="20000"/>
                        <a:lumOff val="80000"/>
                      </a:schemeClr>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endParaRPr lang="en-US" sz="1600" b="0" i="0" u="none" strike="noStrike" kern="1200" dirty="0" smtClean="0">
                        <a:solidFill>
                          <a:srgbClr val="FF0000"/>
                        </a:solidFill>
                        <a:effectLst/>
                        <a:latin typeface="Calibri" panose="020F0502020204030204" pitchFamily="34" charset="0"/>
                        <a:ea typeface="+mn-ea"/>
                        <a:cs typeface="+mn-cs"/>
                      </a:endParaRPr>
                    </a:p>
                  </a:txBody>
                  <a:tcPr marL="9525" marR="9525" marT="9525" marB="0" anchor="b">
                    <a:solidFill>
                      <a:schemeClr val="accent1">
                        <a:lumMod val="20000"/>
                        <a:lumOff val="80000"/>
                      </a:schemeClr>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endParaRPr lang="en-US" sz="1600" b="0" i="0" u="none" strike="noStrike" kern="1200" dirty="0" smtClean="0">
                        <a:solidFill>
                          <a:srgbClr val="FF0000"/>
                        </a:solidFill>
                        <a:effectLst/>
                        <a:latin typeface="Calibri" panose="020F0502020204030204" pitchFamily="34" charset="0"/>
                        <a:ea typeface="+mn-ea"/>
                        <a:cs typeface="+mn-cs"/>
                      </a:endParaRPr>
                    </a:p>
                  </a:txBody>
                  <a:tcPr marL="9525" marR="9525" marT="9525" marB="0" anchor="b">
                    <a:solidFill>
                      <a:schemeClr val="accent1">
                        <a:lumMod val="20000"/>
                        <a:lumOff val="80000"/>
                      </a:schemeClr>
                    </a:solidFill>
                  </a:tcPr>
                </a:tc>
                <a:extLst>
                  <a:ext uri="{0D108BD9-81ED-4DB2-BD59-A6C34878D82A}">
                    <a16:rowId xmlns:a16="http://schemas.microsoft.com/office/drawing/2014/main" val="2332162909"/>
                  </a:ext>
                </a:extLst>
              </a:tr>
            </a:tbl>
          </a:graphicData>
        </a:graphic>
      </p:graphicFrame>
    </p:spTree>
    <p:extLst>
      <p:ext uri="{BB962C8B-B14F-4D97-AF65-F5344CB8AC3E}">
        <p14:creationId xmlns:p14="http://schemas.microsoft.com/office/powerpoint/2010/main" val="166629110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478970" y="150669"/>
            <a:ext cx="8207829" cy="523220"/>
          </a:xfrm>
          <a:prstGeom prst="rect">
            <a:avLst/>
          </a:prstGeom>
        </p:spPr>
        <p:txBody>
          <a:bodyPr wrap="square">
            <a:spAutoFit/>
          </a:bodyPr>
          <a:lstStyle/>
          <a:p>
            <a:pPr algn="ctr"/>
            <a:r>
              <a:rPr lang="en-US" sz="2800" b="1" dirty="0" smtClean="0">
                <a:solidFill>
                  <a:schemeClr val="accent1">
                    <a:lumMod val="50000"/>
                  </a:schemeClr>
                </a:solidFill>
                <a:cs typeface="Arial" panose="020B0604020202020204" pitchFamily="34" charset="0"/>
              </a:rPr>
              <a:t>2-parallel </a:t>
            </a:r>
            <a:r>
              <a:rPr lang="en-US" sz="2800" b="1" dirty="0">
                <a:solidFill>
                  <a:schemeClr val="accent1">
                    <a:lumMod val="50000"/>
                  </a:schemeClr>
                </a:solidFill>
                <a:cs typeface="Arial" panose="020B0604020202020204" pitchFamily="34" charset="0"/>
              </a:rPr>
              <a:t>with and without </a:t>
            </a:r>
            <a:r>
              <a:rPr lang="en-US" sz="2800" b="1" dirty="0" smtClean="0">
                <a:solidFill>
                  <a:schemeClr val="accent1">
                    <a:lumMod val="50000"/>
                  </a:schemeClr>
                </a:solidFill>
                <a:cs typeface="Arial" panose="020B0604020202020204" pitchFamily="34" charset="0"/>
              </a:rPr>
              <a:t>interleaving</a:t>
            </a:r>
            <a:r>
              <a:rPr lang="tr-TR" sz="2800" b="1" dirty="0" smtClean="0">
                <a:solidFill>
                  <a:schemeClr val="accent1">
                    <a:lumMod val="50000"/>
                  </a:schemeClr>
                </a:solidFill>
                <a:cs typeface="Arial" panose="020B0604020202020204" pitchFamily="34" charset="0"/>
              </a:rPr>
              <a:t> </a:t>
            </a:r>
            <a:endParaRPr lang="en-US" sz="2800" dirty="0">
              <a:solidFill>
                <a:schemeClr val="accent1">
                  <a:lumMod val="50000"/>
                </a:schemeClr>
              </a:solidFill>
              <a:cs typeface="Arial" panose="020B0604020202020204" pitchFamily="34" charset="0"/>
            </a:endParaRPr>
          </a:p>
        </p:txBody>
      </p:sp>
      <p:sp>
        <p:nvSpPr>
          <p:cNvPr id="26" name="Rectangle 25"/>
          <p:cNvSpPr/>
          <p:nvPr/>
        </p:nvSpPr>
        <p:spPr>
          <a:xfrm>
            <a:off x="193846" y="706938"/>
            <a:ext cx="8950154" cy="369332"/>
          </a:xfrm>
          <a:prstGeom prst="rect">
            <a:avLst/>
          </a:prstGeom>
        </p:spPr>
        <p:txBody>
          <a:bodyPr wrap="square">
            <a:spAutoFit/>
          </a:bodyPr>
          <a:lstStyle/>
          <a:p>
            <a:pPr marL="285750" indent="-285750">
              <a:buFont typeface="Arial" panose="020B0604020202020204" pitchFamily="34" charset="0"/>
              <a:buChar char="•"/>
            </a:pPr>
            <a:r>
              <a:rPr lang="en-US" dirty="0" smtClean="0">
                <a:solidFill>
                  <a:srgbClr val="002060"/>
                </a:solidFill>
                <a:cs typeface="Arial" panose="020B0604020202020204" pitchFamily="34" charset="0"/>
              </a:rPr>
              <a:t>Now, what if the DC bus input has </a:t>
            </a:r>
            <a:r>
              <a:rPr lang="en-US" b="1" dirty="0" smtClean="0">
                <a:solidFill>
                  <a:srgbClr val="002060"/>
                </a:solidFill>
                <a:cs typeface="Arial" panose="020B0604020202020204" pitchFamily="34" charset="0"/>
              </a:rPr>
              <a:t>rectifier-like behavior (</a:t>
            </a:r>
            <a:r>
              <a:rPr lang="en-US" b="1" dirty="0" err="1" smtClean="0">
                <a:solidFill>
                  <a:srgbClr val="002060"/>
                </a:solidFill>
                <a:cs typeface="Arial" panose="020B0604020202020204" pitchFamily="34" charset="0"/>
              </a:rPr>
              <a:t>Rin</a:t>
            </a:r>
            <a:r>
              <a:rPr lang="en-US" b="1" dirty="0" smtClean="0">
                <a:solidFill>
                  <a:srgbClr val="002060"/>
                </a:solidFill>
                <a:cs typeface="Arial" panose="020B0604020202020204" pitchFamily="34" charset="0"/>
              </a:rPr>
              <a:t> = 1 Ohm)</a:t>
            </a:r>
            <a:r>
              <a:rPr lang="en-US" dirty="0" smtClean="0">
                <a:solidFill>
                  <a:srgbClr val="002060"/>
                </a:solidFill>
                <a:cs typeface="Arial" panose="020B0604020202020204" pitchFamily="34" charset="0"/>
              </a:rPr>
              <a:t>?</a:t>
            </a:r>
            <a:endParaRPr lang="tr-TR" dirty="0" smtClean="0">
              <a:solidFill>
                <a:srgbClr val="002060"/>
              </a:solidFill>
              <a:cs typeface="Arial" panose="020B0604020202020204" pitchFamily="34" charset="0"/>
            </a:endParaRPr>
          </a:p>
        </p:txBody>
      </p:sp>
      <p:pic>
        <p:nvPicPr>
          <p:cNvPr id="2" name="Picture 1"/>
          <p:cNvPicPr>
            <a:picLocks noChangeAspect="1"/>
          </p:cNvPicPr>
          <p:nvPr/>
        </p:nvPicPr>
        <p:blipFill>
          <a:blip r:embed="rId3"/>
          <a:stretch>
            <a:fillRect/>
          </a:stretch>
        </p:blipFill>
        <p:spPr>
          <a:xfrm>
            <a:off x="193846" y="1890031"/>
            <a:ext cx="3968251" cy="2690723"/>
          </a:xfrm>
          <a:prstGeom prst="rect">
            <a:avLst/>
          </a:prstGeom>
        </p:spPr>
      </p:pic>
      <p:graphicFrame>
        <p:nvGraphicFramePr>
          <p:cNvPr id="5" name="Table 4"/>
          <p:cNvGraphicFramePr>
            <a:graphicFrameLocks noGrp="1"/>
          </p:cNvGraphicFramePr>
          <p:nvPr>
            <p:extLst>
              <p:ext uri="{D42A27DB-BD31-4B8C-83A1-F6EECF244321}">
                <p14:modId xmlns:p14="http://schemas.microsoft.com/office/powerpoint/2010/main" val="3529342088"/>
              </p:ext>
            </p:extLst>
          </p:nvPr>
        </p:nvGraphicFramePr>
        <p:xfrm>
          <a:off x="4244583" y="1778542"/>
          <a:ext cx="4785145" cy="2777490"/>
        </p:xfrm>
        <a:graphic>
          <a:graphicData uri="http://schemas.openxmlformats.org/drawingml/2006/table">
            <a:tbl>
              <a:tblPr>
                <a:tableStyleId>{5C22544A-7EE6-4342-B048-85BDC9FD1C3A}</a:tableStyleId>
              </a:tblPr>
              <a:tblGrid>
                <a:gridCol w="1513800">
                  <a:extLst>
                    <a:ext uri="{9D8B030D-6E8A-4147-A177-3AD203B41FA5}">
                      <a16:colId xmlns:a16="http://schemas.microsoft.com/office/drawing/2014/main" val="3683365444"/>
                    </a:ext>
                  </a:extLst>
                </a:gridCol>
                <a:gridCol w="1615966">
                  <a:extLst>
                    <a:ext uri="{9D8B030D-6E8A-4147-A177-3AD203B41FA5}">
                      <a16:colId xmlns:a16="http://schemas.microsoft.com/office/drawing/2014/main" val="1433903315"/>
                    </a:ext>
                  </a:extLst>
                </a:gridCol>
                <a:gridCol w="1655379">
                  <a:extLst>
                    <a:ext uri="{9D8B030D-6E8A-4147-A177-3AD203B41FA5}">
                      <a16:colId xmlns:a16="http://schemas.microsoft.com/office/drawing/2014/main" val="2834243585"/>
                    </a:ext>
                  </a:extLst>
                </a:gridCol>
              </a:tblGrid>
              <a:tr h="238119">
                <a:tc>
                  <a:txBody>
                    <a:bodyPr/>
                    <a:lstStyle/>
                    <a:p>
                      <a:pPr algn="ctr" fontAlgn="b"/>
                      <a:endParaRPr lang="en-US" sz="1600" b="0" i="0" u="none" strike="noStrike" dirty="0">
                        <a:solidFill>
                          <a:srgbClr val="000000"/>
                        </a:solidFill>
                        <a:effectLst/>
                        <a:latin typeface="Calibri" panose="020F0502020204030204" pitchFamily="34" charset="0"/>
                      </a:endParaRPr>
                    </a:p>
                  </a:txBody>
                  <a:tcPr marL="9525" marR="9525" marT="9525" marB="0" anchor="b">
                    <a:solidFill>
                      <a:schemeClr val="bg1">
                        <a:lumMod val="85000"/>
                      </a:schemeClr>
                    </a:solidFill>
                  </a:tcPr>
                </a:tc>
                <a:tc>
                  <a:txBody>
                    <a:bodyPr/>
                    <a:lstStyle/>
                    <a:p>
                      <a:pPr algn="ctr" fontAlgn="b"/>
                      <a:r>
                        <a:rPr lang="tr-TR" sz="1600" b="1" i="0" u="none" strike="noStrike" dirty="0" smtClean="0">
                          <a:solidFill>
                            <a:srgbClr val="000000"/>
                          </a:solidFill>
                          <a:effectLst/>
                          <a:latin typeface="Calibri" panose="020F0502020204030204" pitchFamily="34" charset="0"/>
                        </a:rPr>
                        <a:t>With</a:t>
                      </a:r>
                      <a:endParaRPr lang="en-US" sz="1600" b="1" i="0" u="none" strike="noStrike" dirty="0" smtClean="0">
                        <a:solidFill>
                          <a:srgbClr val="000000"/>
                        </a:solidFill>
                        <a:effectLst/>
                        <a:latin typeface="Calibri" panose="020F0502020204030204" pitchFamily="34" charset="0"/>
                      </a:endParaRPr>
                    </a:p>
                    <a:p>
                      <a:pPr algn="ctr" fontAlgn="b"/>
                      <a:r>
                        <a:rPr lang="tr-TR" sz="1600" b="1" i="0" u="none" strike="noStrike" dirty="0" smtClean="0">
                          <a:solidFill>
                            <a:srgbClr val="000000"/>
                          </a:solidFill>
                          <a:effectLst/>
                          <a:latin typeface="Calibri" panose="020F0502020204030204" pitchFamily="34" charset="0"/>
                        </a:rPr>
                        <a:t>interleaving</a:t>
                      </a:r>
                      <a:endParaRPr lang="en-US" sz="1600" b="1" i="0" u="none" strike="noStrike" dirty="0">
                        <a:solidFill>
                          <a:srgbClr val="000000"/>
                        </a:solidFill>
                        <a:effectLst/>
                        <a:latin typeface="Calibri" panose="020F0502020204030204" pitchFamily="34" charset="0"/>
                      </a:endParaRPr>
                    </a:p>
                  </a:txBody>
                  <a:tcPr marL="9525" marR="9525" marT="9525" marB="0" anchor="b">
                    <a:solidFill>
                      <a:schemeClr val="bg1">
                        <a:lumMod val="85000"/>
                      </a:schemeClr>
                    </a:solidFill>
                  </a:tcPr>
                </a:tc>
                <a:tc>
                  <a:txBody>
                    <a:bodyPr/>
                    <a:lstStyle/>
                    <a:p>
                      <a:pPr algn="ctr" fontAlgn="b"/>
                      <a:r>
                        <a:rPr lang="tr-TR" sz="1600" b="1" i="0" u="none" strike="noStrike" dirty="0" err="1" smtClean="0">
                          <a:solidFill>
                            <a:srgbClr val="000000"/>
                          </a:solidFill>
                          <a:effectLst/>
                          <a:latin typeface="Calibri" panose="020F0502020204030204" pitchFamily="34" charset="0"/>
                        </a:rPr>
                        <a:t>Without</a:t>
                      </a:r>
                      <a:r>
                        <a:rPr lang="tr-TR" sz="1600" b="1" i="0" u="none" strike="noStrike" dirty="0" smtClean="0">
                          <a:solidFill>
                            <a:srgbClr val="000000"/>
                          </a:solidFill>
                          <a:effectLst/>
                          <a:latin typeface="Calibri" panose="020F0502020204030204" pitchFamily="34" charset="0"/>
                        </a:rPr>
                        <a:t> interleaving</a:t>
                      </a:r>
                      <a:endParaRPr lang="en-US" sz="1600" b="1" i="0" u="none" strike="noStrike" dirty="0">
                        <a:solidFill>
                          <a:srgbClr val="000000"/>
                        </a:solidFill>
                        <a:effectLst/>
                        <a:latin typeface="Calibri" panose="020F0502020204030204" pitchFamily="34" charset="0"/>
                      </a:endParaRPr>
                    </a:p>
                  </a:txBody>
                  <a:tcPr marL="9525" marR="9525" marT="9525" marB="0" anchor="b">
                    <a:solidFill>
                      <a:schemeClr val="bg1">
                        <a:lumMod val="85000"/>
                      </a:schemeClr>
                    </a:solidFill>
                  </a:tcPr>
                </a:tc>
                <a:extLst>
                  <a:ext uri="{0D108BD9-81ED-4DB2-BD59-A6C34878D82A}">
                    <a16:rowId xmlns:a16="http://schemas.microsoft.com/office/drawing/2014/main" val="4231862664"/>
                  </a:ext>
                </a:extLst>
              </a:tr>
              <a:tr h="238119">
                <a:tc>
                  <a:txBody>
                    <a:bodyPr/>
                    <a:lstStyle/>
                    <a:p>
                      <a:pPr algn="ctr" fontAlgn="b"/>
                      <a:r>
                        <a:rPr lang="tr-TR" sz="1600" b="0" i="0" u="none" strike="noStrike" dirty="0" smtClean="0">
                          <a:solidFill>
                            <a:srgbClr val="000000"/>
                          </a:solidFill>
                          <a:effectLst/>
                          <a:latin typeface="Calibri" panose="020F0502020204030204" pitchFamily="34" charset="0"/>
                        </a:rPr>
                        <a:t>Idc1-DC</a:t>
                      </a:r>
                      <a:endParaRPr lang="en-US" sz="1600" b="0" i="0" u="none" strike="noStrike" dirty="0">
                        <a:solidFill>
                          <a:srgbClr val="000000"/>
                        </a:solidFill>
                        <a:effectLst/>
                        <a:latin typeface="Calibri" panose="020F0502020204030204" pitchFamily="34" charset="0"/>
                      </a:endParaRPr>
                    </a:p>
                  </a:txBody>
                  <a:tcPr marL="9525" marR="9525" marT="9525" marB="0" anchor="b">
                    <a:solidFill>
                      <a:schemeClr val="accent1">
                        <a:lumMod val="20000"/>
                        <a:lumOff val="80000"/>
                      </a:schemeClr>
                    </a:solidFill>
                  </a:tcPr>
                </a:tc>
                <a:tc>
                  <a:txBody>
                    <a:bodyPr/>
                    <a:lstStyle/>
                    <a:p>
                      <a:pPr algn="ctr" fontAlgn="b"/>
                      <a:r>
                        <a:rPr lang="tr-TR" sz="1600" b="0" i="0" u="none" strike="noStrike" dirty="0" smtClean="0">
                          <a:solidFill>
                            <a:srgbClr val="000000"/>
                          </a:solidFill>
                          <a:effectLst/>
                          <a:latin typeface="Calibri" panose="020F0502020204030204" pitchFamily="34" charset="0"/>
                        </a:rPr>
                        <a:t>7.4</a:t>
                      </a:r>
                      <a:r>
                        <a:rPr lang="en-US" sz="1600" b="0" i="0" u="none" strike="noStrike" dirty="0" smtClean="0">
                          <a:solidFill>
                            <a:srgbClr val="000000"/>
                          </a:solidFill>
                          <a:effectLst/>
                          <a:latin typeface="Calibri" panose="020F0502020204030204" pitchFamily="34" charset="0"/>
                        </a:rPr>
                        <a:t>37</a:t>
                      </a:r>
                      <a:r>
                        <a:rPr lang="tr-TR" sz="1600" b="0" i="0" u="none" strike="noStrike" dirty="0" smtClean="0">
                          <a:solidFill>
                            <a:srgbClr val="000000"/>
                          </a:solidFill>
                          <a:effectLst/>
                          <a:latin typeface="Calibri" panose="020F0502020204030204" pitchFamily="34" charset="0"/>
                        </a:rPr>
                        <a:t> </a:t>
                      </a:r>
                      <a:r>
                        <a:rPr lang="tr-TR" sz="1600" b="0" i="0" u="none" strike="noStrike" dirty="0" smtClean="0">
                          <a:solidFill>
                            <a:srgbClr val="000000"/>
                          </a:solidFill>
                          <a:effectLst/>
                          <a:latin typeface="Calibri" panose="020F0502020204030204" pitchFamily="34" charset="0"/>
                        </a:rPr>
                        <a:t>A</a:t>
                      </a:r>
                      <a:endParaRPr lang="en-US" sz="1600" b="0" i="0" u="none" strike="noStrike" dirty="0">
                        <a:solidFill>
                          <a:srgbClr val="000000"/>
                        </a:solidFill>
                        <a:effectLst/>
                        <a:latin typeface="Calibri" panose="020F0502020204030204" pitchFamily="34" charset="0"/>
                      </a:endParaRPr>
                    </a:p>
                  </a:txBody>
                  <a:tcPr marL="9525" marR="9525" marT="9525" marB="0" anchor="b">
                    <a:solidFill>
                      <a:schemeClr val="accent1">
                        <a:lumMod val="20000"/>
                        <a:lumOff val="80000"/>
                      </a:schemeClr>
                    </a:solidFill>
                  </a:tcPr>
                </a:tc>
                <a:tc>
                  <a:txBody>
                    <a:bodyPr/>
                    <a:lstStyle/>
                    <a:p>
                      <a:pPr algn="ctr" fontAlgn="b"/>
                      <a:r>
                        <a:rPr lang="tr-TR" sz="1600" b="0" i="0" u="none" strike="noStrike" dirty="0" smtClean="0">
                          <a:solidFill>
                            <a:srgbClr val="000000"/>
                          </a:solidFill>
                          <a:effectLst/>
                          <a:latin typeface="Calibri" panose="020F0502020204030204" pitchFamily="34" charset="0"/>
                        </a:rPr>
                        <a:t>7.4</a:t>
                      </a:r>
                      <a:r>
                        <a:rPr lang="en-US" sz="1600" b="0" i="0" u="none" strike="noStrike" dirty="0" smtClean="0">
                          <a:solidFill>
                            <a:srgbClr val="000000"/>
                          </a:solidFill>
                          <a:effectLst/>
                          <a:latin typeface="Calibri" panose="020F0502020204030204" pitchFamily="34" charset="0"/>
                        </a:rPr>
                        <a:t>32</a:t>
                      </a:r>
                      <a:r>
                        <a:rPr lang="tr-TR" sz="1600" b="0" i="0" u="none" strike="noStrike" dirty="0" smtClean="0">
                          <a:solidFill>
                            <a:srgbClr val="000000"/>
                          </a:solidFill>
                          <a:effectLst/>
                          <a:latin typeface="Calibri" panose="020F0502020204030204" pitchFamily="34" charset="0"/>
                        </a:rPr>
                        <a:t> A</a:t>
                      </a:r>
                      <a:endParaRPr lang="en-US" sz="1600" b="0" i="0" u="none" strike="noStrike" dirty="0">
                        <a:solidFill>
                          <a:srgbClr val="000000"/>
                        </a:solidFill>
                        <a:effectLst/>
                        <a:latin typeface="Calibri" panose="020F0502020204030204" pitchFamily="34" charset="0"/>
                      </a:endParaRPr>
                    </a:p>
                  </a:txBody>
                  <a:tcPr marL="9525" marR="9525" marT="9525" marB="0" anchor="b">
                    <a:solidFill>
                      <a:schemeClr val="accent1">
                        <a:lumMod val="20000"/>
                        <a:lumOff val="80000"/>
                      </a:schemeClr>
                    </a:solidFill>
                  </a:tcPr>
                </a:tc>
                <a:extLst>
                  <a:ext uri="{0D108BD9-81ED-4DB2-BD59-A6C34878D82A}">
                    <a16:rowId xmlns:a16="http://schemas.microsoft.com/office/drawing/2014/main" val="1591764390"/>
                  </a:ext>
                </a:extLst>
              </a:tr>
              <a:tr h="238119">
                <a:tc>
                  <a:txBody>
                    <a:bodyPr/>
                    <a:lstStyle/>
                    <a:p>
                      <a:pPr algn="ctr" fontAlgn="b"/>
                      <a:r>
                        <a:rPr lang="tr-TR" sz="1600" b="0" i="0" u="none" strike="noStrike" dirty="0" smtClean="0">
                          <a:solidFill>
                            <a:srgbClr val="000000"/>
                          </a:solidFill>
                          <a:effectLst/>
                          <a:latin typeface="Calibri" panose="020F0502020204030204" pitchFamily="34" charset="0"/>
                        </a:rPr>
                        <a:t>Idc2-DC</a:t>
                      </a:r>
                      <a:endParaRPr lang="en-US" sz="1600" b="0" i="0" u="none" strike="noStrike" dirty="0">
                        <a:solidFill>
                          <a:srgbClr val="000000"/>
                        </a:solidFill>
                        <a:effectLst/>
                        <a:latin typeface="Calibri" panose="020F0502020204030204" pitchFamily="34" charset="0"/>
                      </a:endParaRPr>
                    </a:p>
                  </a:txBody>
                  <a:tcPr marL="9525" marR="9525" marT="9525" marB="0" anchor="b">
                    <a:solidFill>
                      <a:schemeClr val="accent6">
                        <a:lumMod val="40000"/>
                        <a:lumOff val="60000"/>
                      </a:schemeClr>
                    </a:solidFill>
                  </a:tcPr>
                </a:tc>
                <a:tc>
                  <a:txBody>
                    <a:bodyPr/>
                    <a:lstStyle/>
                    <a:p>
                      <a:pPr algn="ctr" fontAlgn="b"/>
                      <a:r>
                        <a:rPr lang="tr-TR" sz="1600" b="0" i="0" u="none" strike="noStrike" dirty="0" smtClean="0">
                          <a:solidFill>
                            <a:srgbClr val="000000"/>
                          </a:solidFill>
                          <a:effectLst/>
                          <a:latin typeface="Calibri" panose="020F0502020204030204" pitchFamily="34" charset="0"/>
                        </a:rPr>
                        <a:t>7.4</a:t>
                      </a:r>
                      <a:r>
                        <a:rPr lang="en-US" sz="1600" b="0" i="0" u="none" strike="noStrike" dirty="0" smtClean="0">
                          <a:solidFill>
                            <a:srgbClr val="000000"/>
                          </a:solidFill>
                          <a:effectLst/>
                          <a:latin typeface="Calibri" panose="020F0502020204030204" pitchFamily="34" charset="0"/>
                        </a:rPr>
                        <a:t>37</a:t>
                      </a:r>
                      <a:r>
                        <a:rPr lang="tr-TR" sz="1600" b="0" i="0" u="none" strike="noStrike" dirty="0" smtClean="0">
                          <a:solidFill>
                            <a:srgbClr val="000000"/>
                          </a:solidFill>
                          <a:effectLst/>
                          <a:latin typeface="Calibri" panose="020F0502020204030204" pitchFamily="34" charset="0"/>
                        </a:rPr>
                        <a:t> </a:t>
                      </a:r>
                      <a:r>
                        <a:rPr lang="tr-TR" sz="1600" b="0" i="0" u="none" strike="noStrike" dirty="0" smtClean="0">
                          <a:solidFill>
                            <a:srgbClr val="000000"/>
                          </a:solidFill>
                          <a:effectLst/>
                          <a:latin typeface="Calibri" panose="020F0502020204030204" pitchFamily="34" charset="0"/>
                        </a:rPr>
                        <a:t>A</a:t>
                      </a:r>
                      <a:endParaRPr lang="en-US" sz="1600" b="0" i="0" u="none" strike="noStrike" dirty="0">
                        <a:solidFill>
                          <a:srgbClr val="000000"/>
                        </a:solidFill>
                        <a:effectLst/>
                        <a:latin typeface="Calibri" panose="020F0502020204030204" pitchFamily="34" charset="0"/>
                      </a:endParaRPr>
                    </a:p>
                  </a:txBody>
                  <a:tcPr marL="9525" marR="9525" marT="9525" marB="0" anchor="b">
                    <a:solidFill>
                      <a:schemeClr val="accent6">
                        <a:lumMod val="40000"/>
                        <a:lumOff val="60000"/>
                      </a:schemeClr>
                    </a:solidFill>
                  </a:tcPr>
                </a:tc>
                <a:tc>
                  <a:txBody>
                    <a:bodyPr/>
                    <a:lstStyle/>
                    <a:p>
                      <a:pPr algn="ctr" fontAlgn="b"/>
                      <a:r>
                        <a:rPr lang="tr-TR" sz="1600" b="0" i="0" u="none" strike="noStrike" dirty="0" smtClean="0">
                          <a:solidFill>
                            <a:srgbClr val="000000"/>
                          </a:solidFill>
                          <a:effectLst/>
                          <a:latin typeface="Calibri" panose="020F0502020204030204" pitchFamily="34" charset="0"/>
                        </a:rPr>
                        <a:t>7.4</a:t>
                      </a:r>
                      <a:r>
                        <a:rPr lang="en-US" sz="1600" b="0" i="0" u="none" strike="noStrike" dirty="0" smtClean="0">
                          <a:solidFill>
                            <a:srgbClr val="000000"/>
                          </a:solidFill>
                          <a:effectLst/>
                          <a:latin typeface="Calibri" panose="020F0502020204030204" pitchFamily="34" charset="0"/>
                        </a:rPr>
                        <a:t>32</a:t>
                      </a:r>
                      <a:r>
                        <a:rPr lang="tr-TR" sz="1600" b="0" i="0" u="none" strike="noStrike" dirty="0" smtClean="0">
                          <a:solidFill>
                            <a:srgbClr val="000000"/>
                          </a:solidFill>
                          <a:effectLst/>
                          <a:latin typeface="Calibri" panose="020F0502020204030204" pitchFamily="34" charset="0"/>
                        </a:rPr>
                        <a:t> </a:t>
                      </a:r>
                      <a:r>
                        <a:rPr lang="tr-TR" sz="1600" b="0" i="0" u="none" strike="noStrike" dirty="0" smtClean="0">
                          <a:solidFill>
                            <a:srgbClr val="000000"/>
                          </a:solidFill>
                          <a:effectLst/>
                          <a:latin typeface="Calibri" panose="020F0502020204030204" pitchFamily="34" charset="0"/>
                        </a:rPr>
                        <a:t>A</a:t>
                      </a:r>
                      <a:endParaRPr lang="en-US" sz="1600" b="0" i="0" u="none" strike="noStrike" dirty="0">
                        <a:solidFill>
                          <a:srgbClr val="000000"/>
                        </a:solidFill>
                        <a:effectLst/>
                        <a:latin typeface="Calibri" panose="020F0502020204030204" pitchFamily="34" charset="0"/>
                      </a:endParaRPr>
                    </a:p>
                  </a:txBody>
                  <a:tcPr marL="9525" marR="9525" marT="9525" marB="0" anchor="b">
                    <a:solidFill>
                      <a:schemeClr val="accent6">
                        <a:lumMod val="40000"/>
                        <a:lumOff val="60000"/>
                      </a:schemeClr>
                    </a:solidFill>
                  </a:tcPr>
                </a:tc>
                <a:extLst>
                  <a:ext uri="{0D108BD9-81ED-4DB2-BD59-A6C34878D82A}">
                    <a16:rowId xmlns:a16="http://schemas.microsoft.com/office/drawing/2014/main" val="294692767"/>
                  </a:ext>
                </a:extLst>
              </a:tr>
              <a:tr h="238119">
                <a:tc>
                  <a:txBody>
                    <a:bodyPr/>
                    <a:lstStyle/>
                    <a:p>
                      <a:pPr algn="ctr" fontAlgn="b"/>
                      <a:r>
                        <a:rPr lang="tr-TR" sz="1600" b="0" i="0" u="none" strike="noStrike" dirty="0" smtClean="0">
                          <a:solidFill>
                            <a:srgbClr val="000000"/>
                          </a:solidFill>
                          <a:effectLst/>
                          <a:latin typeface="Calibri" panose="020F0502020204030204" pitchFamily="34" charset="0"/>
                        </a:rPr>
                        <a:t>Idc1-RMS</a:t>
                      </a:r>
                      <a:endParaRPr lang="en-US" sz="1600" b="0" i="0" u="none" strike="noStrike" dirty="0">
                        <a:solidFill>
                          <a:srgbClr val="000000"/>
                        </a:solidFill>
                        <a:effectLst/>
                        <a:latin typeface="Calibri" panose="020F0502020204030204" pitchFamily="34" charset="0"/>
                      </a:endParaRPr>
                    </a:p>
                  </a:txBody>
                  <a:tcPr marL="9525" marR="9525" marT="9525" marB="0" anchor="b">
                    <a:solidFill>
                      <a:schemeClr val="accent1">
                        <a:lumMod val="20000"/>
                        <a:lumOff val="80000"/>
                      </a:schemeClr>
                    </a:solidFill>
                  </a:tcPr>
                </a:tc>
                <a:tc>
                  <a:txBody>
                    <a:bodyPr/>
                    <a:lstStyle/>
                    <a:p>
                      <a:pPr algn="ctr" fontAlgn="b"/>
                      <a:r>
                        <a:rPr lang="tr-TR" sz="1600" b="0" i="0" u="none" strike="noStrike" dirty="0" smtClean="0">
                          <a:solidFill>
                            <a:srgbClr val="000000"/>
                          </a:solidFill>
                          <a:effectLst/>
                          <a:latin typeface="Calibri" panose="020F0502020204030204" pitchFamily="34" charset="0"/>
                        </a:rPr>
                        <a:t>8.8</a:t>
                      </a:r>
                      <a:r>
                        <a:rPr lang="en-US" sz="1600" b="0" i="0" u="none" strike="noStrike" dirty="0" smtClean="0">
                          <a:solidFill>
                            <a:srgbClr val="000000"/>
                          </a:solidFill>
                          <a:effectLst/>
                          <a:latin typeface="Calibri" panose="020F0502020204030204" pitchFamily="34" charset="0"/>
                        </a:rPr>
                        <a:t>71</a:t>
                      </a:r>
                      <a:r>
                        <a:rPr lang="tr-TR" sz="1600" b="0" i="0" u="none" strike="noStrike" dirty="0" smtClean="0">
                          <a:solidFill>
                            <a:srgbClr val="000000"/>
                          </a:solidFill>
                          <a:effectLst/>
                          <a:latin typeface="Calibri" panose="020F0502020204030204" pitchFamily="34" charset="0"/>
                        </a:rPr>
                        <a:t> </a:t>
                      </a:r>
                      <a:r>
                        <a:rPr lang="tr-TR" sz="1600" b="0" i="0" u="none" strike="noStrike" dirty="0" smtClean="0">
                          <a:solidFill>
                            <a:srgbClr val="000000"/>
                          </a:solidFill>
                          <a:effectLst/>
                          <a:latin typeface="Calibri" panose="020F0502020204030204" pitchFamily="34" charset="0"/>
                        </a:rPr>
                        <a:t>A</a:t>
                      </a:r>
                      <a:endParaRPr lang="en-US" sz="1600" b="0" i="0" u="none" strike="noStrike" dirty="0">
                        <a:solidFill>
                          <a:srgbClr val="000000"/>
                        </a:solidFill>
                        <a:effectLst/>
                        <a:latin typeface="Calibri" panose="020F0502020204030204" pitchFamily="34" charset="0"/>
                      </a:endParaRPr>
                    </a:p>
                  </a:txBody>
                  <a:tcPr marL="9525" marR="9525" marT="9525" marB="0" anchor="b">
                    <a:solidFill>
                      <a:schemeClr val="accent1">
                        <a:lumMod val="20000"/>
                        <a:lumOff val="80000"/>
                      </a:schemeClr>
                    </a:solidFill>
                  </a:tcPr>
                </a:tc>
                <a:tc>
                  <a:txBody>
                    <a:bodyPr/>
                    <a:lstStyle/>
                    <a:p>
                      <a:pPr algn="ctr" fontAlgn="b"/>
                      <a:r>
                        <a:rPr lang="tr-TR" sz="1600" b="0" i="0" u="none" strike="noStrike" dirty="0" smtClean="0">
                          <a:solidFill>
                            <a:srgbClr val="000000"/>
                          </a:solidFill>
                          <a:effectLst/>
                          <a:latin typeface="Calibri" panose="020F0502020204030204" pitchFamily="34" charset="0"/>
                        </a:rPr>
                        <a:t>8.8</a:t>
                      </a:r>
                      <a:r>
                        <a:rPr lang="en-US" sz="1600" b="0" i="0" u="none" strike="noStrike" dirty="0" smtClean="0">
                          <a:solidFill>
                            <a:srgbClr val="000000"/>
                          </a:solidFill>
                          <a:effectLst/>
                          <a:latin typeface="Calibri" panose="020F0502020204030204" pitchFamily="34" charset="0"/>
                        </a:rPr>
                        <a:t>64</a:t>
                      </a:r>
                      <a:r>
                        <a:rPr lang="tr-TR" sz="1600" b="0" i="0" u="none" strike="noStrike" dirty="0" smtClean="0">
                          <a:solidFill>
                            <a:srgbClr val="000000"/>
                          </a:solidFill>
                          <a:effectLst/>
                          <a:latin typeface="Calibri" panose="020F0502020204030204" pitchFamily="34" charset="0"/>
                        </a:rPr>
                        <a:t> </a:t>
                      </a:r>
                      <a:r>
                        <a:rPr lang="tr-TR" sz="1600" b="0" i="0" u="none" strike="noStrike" dirty="0" smtClean="0">
                          <a:solidFill>
                            <a:srgbClr val="000000"/>
                          </a:solidFill>
                          <a:effectLst/>
                          <a:latin typeface="Calibri" panose="020F0502020204030204" pitchFamily="34" charset="0"/>
                        </a:rPr>
                        <a:t>A</a:t>
                      </a:r>
                      <a:endParaRPr lang="en-US" sz="1600" b="0" i="0" u="none" strike="noStrike" dirty="0">
                        <a:solidFill>
                          <a:srgbClr val="000000"/>
                        </a:solidFill>
                        <a:effectLst/>
                        <a:latin typeface="Calibri" panose="020F0502020204030204" pitchFamily="34" charset="0"/>
                      </a:endParaRPr>
                    </a:p>
                  </a:txBody>
                  <a:tcPr marL="9525" marR="9525" marT="9525" marB="0" anchor="b">
                    <a:solidFill>
                      <a:schemeClr val="accent1">
                        <a:lumMod val="20000"/>
                        <a:lumOff val="80000"/>
                      </a:schemeClr>
                    </a:solidFill>
                  </a:tcPr>
                </a:tc>
                <a:extLst>
                  <a:ext uri="{0D108BD9-81ED-4DB2-BD59-A6C34878D82A}">
                    <a16:rowId xmlns:a16="http://schemas.microsoft.com/office/drawing/2014/main" val="1624860496"/>
                  </a:ext>
                </a:extLst>
              </a:tr>
              <a:tr h="238119">
                <a:tc>
                  <a:txBody>
                    <a:bodyPr/>
                    <a:lstStyle/>
                    <a:p>
                      <a:pPr algn="ctr" fontAlgn="b"/>
                      <a:r>
                        <a:rPr lang="tr-TR" sz="1600" b="0" i="0" u="none" strike="noStrike" dirty="0" smtClean="0">
                          <a:solidFill>
                            <a:srgbClr val="000000"/>
                          </a:solidFill>
                          <a:effectLst/>
                          <a:latin typeface="Calibri" panose="020F0502020204030204" pitchFamily="34" charset="0"/>
                        </a:rPr>
                        <a:t>Idc2-RMS</a:t>
                      </a:r>
                      <a:endParaRPr lang="en-US" sz="1600" b="0" i="0" u="none" strike="noStrike" dirty="0">
                        <a:solidFill>
                          <a:srgbClr val="000000"/>
                        </a:solidFill>
                        <a:effectLst/>
                        <a:latin typeface="Calibri" panose="020F0502020204030204" pitchFamily="34" charset="0"/>
                      </a:endParaRPr>
                    </a:p>
                  </a:txBody>
                  <a:tcPr marL="9525" marR="9525" marT="9525" marB="0" anchor="b">
                    <a:solidFill>
                      <a:schemeClr val="accent6">
                        <a:lumMod val="40000"/>
                        <a:lumOff val="60000"/>
                      </a:schemeClr>
                    </a:solidFill>
                  </a:tcPr>
                </a:tc>
                <a:tc>
                  <a:txBody>
                    <a:bodyPr/>
                    <a:lstStyle/>
                    <a:p>
                      <a:pPr algn="ctr" fontAlgn="b"/>
                      <a:r>
                        <a:rPr lang="tr-TR" sz="1600" b="0" i="0" u="none" strike="noStrike" dirty="0" smtClean="0">
                          <a:solidFill>
                            <a:srgbClr val="000000"/>
                          </a:solidFill>
                          <a:effectLst/>
                          <a:latin typeface="Calibri" panose="020F0502020204030204" pitchFamily="34" charset="0"/>
                        </a:rPr>
                        <a:t>8.8</a:t>
                      </a:r>
                      <a:r>
                        <a:rPr lang="en-US" sz="1600" b="0" i="0" u="none" strike="noStrike" dirty="0" smtClean="0">
                          <a:solidFill>
                            <a:srgbClr val="000000"/>
                          </a:solidFill>
                          <a:effectLst/>
                          <a:latin typeface="Calibri" panose="020F0502020204030204" pitchFamily="34" charset="0"/>
                        </a:rPr>
                        <a:t>71</a:t>
                      </a:r>
                      <a:r>
                        <a:rPr lang="tr-TR" sz="1600" b="0" i="0" u="none" strike="noStrike" dirty="0" smtClean="0">
                          <a:solidFill>
                            <a:srgbClr val="000000"/>
                          </a:solidFill>
                          <a:effectLst/>
                          <a:latin typeface="Calibri" panose="020F0502020204030204" pitchFamily="34" charset="0"/>
                        </a:rPr>
                        <a:t> </a:t>
                      </a:r>
                      <a:r>
                        <a:rPr lang="tr-TR" sz="1600" b="0" i="0" u="none" strike="noStrike" dirty="0" smtClean="0">
                          <a:solidFill>
                            <a:srgbClr val="000000"/>
                          </a:solidFill>
                          <a:effectLst/>
                          <a:latin typeface="Calibri" panose="020F0502020204030204" pitchFamily="34" charset="0"/>
                        </a:rPr>
                        <a:t>A</a:t>
                      </a:r>
                      <a:endParaRPr lang="en-US" sz="1600" b="0" i="0" u="none" strike="noStrike" dirty="0">
                        <a:solidFill>
                          <a:srgbClr val="000000"/>
                        </a:solidFill>
                        <a:effectLst/>
                        <a:latin typeface="Calibri" panose="020F0502020204030204" pitchFamily="34" charset="0"/>
                      </a:endParaRPr>
                    </a:p>
                  </a:txBody>
                  <a:tcPr marL="9525" marR="9525" marT="9525" marB="0" anchor="b">
                    <a:solidFill>
                      <a:schemeClr val="accent6">
                        <a:lumMod val="40000"/>
                        <a:lumOff val="60000"/>
                      </a:schemeClr>
                    </a:solidFill>
                  </a:tcPr>
                </a:tc>
                <a:tc>
                  <a:txBody>
                    <a:bodyPr/>
                    <a:lstStyle/>
                    <a:p>
                      <a:pPr algn="ctr" fontAlgn="b"/>
                      <a:r>
                        <a:rPr lang="tr-TR" sz="1600" b="0" i="0" u="none" strike="noStrike" dirty="0" smtClean="0">
                          <a:solidFill>
                            <a:srgbClr val="000000"/>
                          </a:solidFill>
                          <a:effectLst/>
                          <a:latin typeface="Calibri" panose="020F0502020204030204" pitchFamily="34" charset="0"/>
                        </a:rPr>
                        <a:t>8.8</a:t>
                      </a:r>
                      <a:r>
                        <a:rPr lang="en-US" sz="1600" b="0" i="0" u="none" strike="noStrike" dirty="0" smtClean="0">
                          <a:solidFill>
                            <a:srgbClr val="000000"/>
                          </a:solidFill>
                          <a:effectLst/>
                          <a:latin typeface="Calibri" panose="020F0502020204030204" pitchFamily="34" charset="0"/>
                        </a:rPr>
                        <a:t>64</a:t>
                      </a:r>
                      <a:r>
                        <a:rPr lang="tr-TR" sz="1600" b="0" i="0" u="none" strike="noStrike" dirty="0" smtClean="0">
                          <a:solidFill>
                            <a:srgbClr val="000000"/>
                          </a:solidFill>
                          <a:effectLst/>
                          <a:latin typeface="Calibri" panose="020F0502020204030204" pitchFamily="34" charset="0"/>
                        </a:rPr>
                        <a:t> </a:t>
                      </a:r>
                      <a:r>
                        <a:rPr lang="tr-TR" sz="1600" b="0" i="0" u="none" strike="noStrike" dirty="0" smtClean="0">
                          <a:solidFill>
                            <a:srgbClr val="000000"/>
                          </a:solidFill>
                          <a:effectLst/>
                          <a:latin typeface="Calibri" panose="020F0502020204030204" pitchFamily="34" charset="0"/>
                        </a:rPr>
                        <a:t>A</a:t>
                      </a:r>
                      <a:endParaRPr lang="en-US" sz="1600" b="0" i="0" u="none" strike="noStrike" dirty="0">
                        <a:solidFill>
                          <a:srgbClr val="000000"/>
                        </a:solidFill>
                        <a:effectLst/>
                        <a:latin typeface="Calibri" panose="020F0502020204030204" pitchFamily="34" charset="0"/>
                      </a:endParaRPr>
                    </a:p>
                  </a:txBody>
                  <a:tcPr marL="9525" marR="9525" marT="9525" marB="0" anchor="b">
                    <a:solidFill>
                      <a:schemeClr val="accent6">
                        <a:lumMod val="40000"/>
                        <a:lumOff val="60000"/>
                      </a:schemeClr>
                    </a:solidFill>
                  </a:tcPr>
                </a:tc>
                <a:extLst>
                  <a:ext uri="{0D108BD9-81ED-4DB2-BD59-A6C34878D82A}">
                    <a16:rowId xmlns:a16="http://schemas.microsoft.com/office/drawing/2014/main" val="3172081951"/>
                  </a:ext>
                </a:extLst>
              </a:tr>
              <a:tr h="238119">
                <a:tc>
                  <a:txBody>
                    <a:bodyPr/>
                    <a:lstStyle/>
                    <a:p>
                      <a:pPr algn="ctr" fontAlgn="b"/>
                      <a:r>
                        <a:rPr lang="tr-TR" sz="1600" b="0" i="0" u="none" strike="noStrike" dirty="0" smtClean="0">
                          <a:solidFill>
                            <a:srgbClr val="000000"/>
                          </a:solidFill>
                          <a:effectLst/>
                          <a:latin typeface="Calibri" panose="020F0502020204030204" pitchFamily="34" charset="0"/>
                        </a:rPr>
                        <a:t>Icap1-RMS</a:t>
                      </a:r>
                      <a:endParaRPr lang="en-US" sz="1600" b="0" i="0" u="none" strike="noStrike" dirty="0">
                        <a:solidFill>
                          <a:srgbClr val="000000"/>
                        </a:solidFill>
                        <a:effectLst/>
                        <a:latin typeface="Calibri" panose="020F0502020204030204" pitchFamily="34" charset="0"/>
                      </a:endParaRPr>
                    </a:p>
                  </a:txBody>
                  <a:tcPr marL="9525" marR="9525" marT="9525" marB="0" anchor="b">
                    <a:solidFill>
                      <a:schemeClr val="accent1">
                        <a:lumMod val="20000"/>
                        <a:lumOff val="80000"/>
                      </a:schemeClr>
                    </a:solidFill>
                  </a:tcPr>
                </a:tc>
                <a:tc>
                  <a:txBody>
                    <a:bodyPr/>
                    <a:lstStyle/>
                    <a:p>
                      <a:pPr algn="ctr" fontAlgn="b"/>
                      <a:r>
                        <a:rPr lang="tr-TR" sz="1600" b="0" i="0" u="none" strike="noStrike" dirty="0" smtClean="0">
                          <a:solidFill>
                            <a:srgbClr val="FF0000"/>
                          </a:solidFill>
                          <a:effectLst/>
                          <a:latin typeface="Calibri" panose="020F0502020204030204" pitchFamily="34" charset="0"/>
                        </a:rPr>
                        <a:t>3.</a:t>
                      </a:r>
                      <a:r>
                        <a:rPr lang="en-US" sz="1600" b="0" i="0" u="none" strike="noStrike" dirty="0" smtClean="0">
                          <a:solidFill>
                            <a:srgbClr val="FF0000"/>
                          </a:solidFill>
                          <a:effectLst/>
                          <a:latin typeface="Calibri" panose="020F0502020204030204" pitchFamily="34" charset="0"/>
                        </a:rPr>
                        <a:t>573</a:t>
                      </a:r>
                      <a:r>
                        <a:rPr lang="tr-TR" sz="1600" b="0" i="0" u="none" strike="noStrike" dirty="0" smtClean="0">
                          <a:solidFill>
                            <a:srgbClr val="FF0000"/>
                          </a:solidFill>
                          <a:effectLst/>
                          <a:latin typeface="Calibri" panose="020F0502020204030204" pitchFamily="34" charset="0"/>
                        </a:rPr>
                        <a:t> </a:t>
                      </a:r>
                      <a:r>
                        <a:rPr lang="tr-TR" sz="1600" b="0" i="0" u="none" strike="noStrike" dirty="0" smtClean="0">
                          <a:solidFill>
                            <a:srgbClr val="FF0000"/>
                          </a:solidFill>
                          <a:effectLst/>
                          <a:latin typeface="Calibri" panose="020F0502020204030204" pitchFamily="34" charset="0"/>
                        </a:rPr>
                        <a:t>A</a:t>
                      </a:r>
                      <a:endParaRPr lang="en-US" sz="1600" b="0" i="0" u="none" strike="noStrike" dirty="0">
                        <a:solidFill>
                          <a:srgbClr val="FF0000"/>
                        </a:solidFill>
                        <a:effectLst/>
                        <a:latin typeface="Calibri" panose="020F0502020204030204" pitchFamily="34" charset="0"/>
                      </a:endParaRPr>
                    </a:p>
                  </a:txBody>
                  <a:tcPr marL="9525" marR="9525" marT="9525" marB="0" anchor="b">
                    <a:solidFill>
                      <a:schemeClr val="accent1">
                        <a:lumMod val="20000"/>
                        <a:lumOff val="80000"/>
                      </a:schemeClr>
                    </a:solidFill>
                  </a:tcPr>
                </a:tc>
                <a:tc>
                  <a:txBody>
                    <a:bodyPr/>
                    <a:lstStyle/>
                    <a:p>
                      <a:pPr algn="ctr" fontAlgn="b"/>
                      <a:r>
                        <a:rPr lang="tr-TR" sz="1600" b="0" i="0" u="none" strike="noStrike" dirty="0" smtClean="0">
                          <a:solidFill>
                            <a:srgbClr val="FF0000"/>
                          </a:solidFill>
                          <a:effectLst/>
                          <a:latin typeface="Calibri" panose="020F0502020204030204" pitchFamily="34" charset="0"/>
                        </a:rPr>
                        <a:t>4.</a:t>
                      </a:r>
                      <a:r>
                        <a:rPr lang="en-US" sz="1600" b="0" i="0" u="none" strike="noStrike" dirty="0" smtClean="0">
                          <a:solidFill>
                            <a:srgbClr val="FF0000"/>
                          </a:solidFill>
                          <a:effectLst/>
                          <a:latin typeface="Calibri" panose="020F0502020204030204" pitchFamily="34" charset="0"/>
                        </a:rPr>
                        <a:t>625</a:t>
                      </a:r>
                      <a:r>
                        <a:rPr lang="tr-TR" sz="1600" b="0" i="0" u="none" strike="noStrike" dirty="0" smtClean="0">
                          <a:solidFill>
                            <a:srgbClr val="FF0000"/>
                          </a:solidFill>
                          <a:effectLst/>
                          <a:latin typeface="Calibri" panose="020F0502020204030204" pitchFamily="34" charset="0"/>
                        </a:rPr>
                        <a:t> </a:t>
                      </a:r>
                      <a:r>
                        <a:rPr lang="tr-TR" sz="1600" b="0" i="0" u="none" strike="noStrike" dirty="0" smtClean="0">
                          <a:solidFill>
                            <a:srgbClr val="FF0000"/>
                          </a:solidFill>
                          <a:effectLst/>
                          <a:latin typeface="Calibri" panose="020F0502020204030204" pitchFamily="34" charset="0"/>
                        </a:rPr>
                        <a:t>A</a:t>
                      </a:r>
                      <a:endParaRPr lang="en-US" sz="1600" b="0" i="0" u="none" strike="noStrike" dirty="0">
                        <a:solidFill>
                          <a:srgbClr val="FF0000"/>
                        </a:solidFill>
                        <a:effectLst/>
                        <a:latin typeface="Calibri" panose="020F0502020204030204" pitchFamily="34" charset="0"/>
                      </a:endParaRPr>
                    </a:p>
                  </a:txBody>
                  <a:tcPr marL="9525" marR="9525" marT="9525" marB="0" anchor="b">
                    <a:solidFill>
                      <a:schemeClr val="accent1">
                        <a:lumMod val="20000"/>
                        <a:lumOff val="80000"/>
                      </a:schemeClr>
                    </a:solidFill>
                  </a:tcPr>
                </a:tc>
                <a:extLst>
                  <a:ext uri="{0D108BD9-81ED-4DB2-BD59-A6C34878D82A}">
                    <a16:rowId xmlns:a16="http://schemas.microsoft.com/office/drawing/2014/main" val="1132043121"/>
                  </a:ext>
                </a:extLst>
              </a:tr>
              <a:tr h="238119">
                <a:tc>
                  <a:txBody>
                    <a:bodyPr/>
                    <a:lstStyle/>
                    <a:p>
                      <a:pPr algn="ctr" fontAlgn="b"/>
                      <a:r>
                        <a:rPr lang="tr-TR" sz="1600" b="0" i="0" u="none" strike="noStrike" dirty="0" smtClean="0">
                          <a:solidFill>
                            <a:srgbClr val="000000"/>
                          </a:solidFill>
                          <a:effectLst/>
                          <a:latin typeface="Calibri" panose="020F0502020204030204" pitchFamily="34" charset="0"/>
                        </a:rPr>
                        <a:t>Icap2-RMS</a:t>
                      </a:r>
                      <a:endParaRPr lang="en-US" sz="1600" b="0" i="0" u="none" strike="noStrike" dirty="0">
                        <a:solidFill>
                          <a:srgbClr val="000000"/>
                        </a:solidFill>
                        <a:effectLst/>
                        <a:latin typeface="Calibri" panose="020F0502020204030204" pitchFamily="34" charset="0"/>
                      </a:endParaRPr>
                    </a:p>
                  </a:txBody>
                  <a:tcPr marL="9525" marR="9525" marT="9525" marB="0" anchor="b">
                    <a:solidFill>
                      <a:schemeClr val="accent6">
                        <a:lumMod val="40000"/>
                        <a:lumOff val="60000"/>
                      </a:schemeClr>
                    </a:solidFill>
                  </a:tcPr>
                </a:tc>
                <a:tc>
                  <a:txBody>
                    <a:bodyPr/>
                    <a:lstStyle/>
                    <a:p>
                      <a:pPr algn="ctr" fontAlgn="b"/>
                      <a:r>
                        <a:rPr lang="tr-TR" sz="1600" b="0" i="0" u="none" strike="noStrike" dirty="0" smtClean="0">
                          <a:solidFill>
                            <a:srgbClr val="FF0000"/>
                          </a:solidFill>
                          <a:effectLst/>
                          <a:latin typeface="Calibri" panose="020F0502020204030204" pitchFamily="34" charset="0"/>
                        </a:rPr>
                        <a:t>3.</a:t>
                      </a:r>
                      <a:r>
                        <a:rPr lang="en-US" sz="1600" b="0" i="0" u="none" strike="noStrike" dirty="0" smtClean="0">
                          <a:solidFill>
                            <a:srgbClr val="FF0000"/>
                          </a:solidFill>
                          <a:effectLst/>
                          <a:latin typeface="Calibri" panose="020F0502020204030204" pitchFamily="34" charset="0"/>
                        </a:rPr>
                        <a:t>573</a:t>
                      </a:r>
                      <a:r>
                        <a:rPr lang="tr-TR" sz="1600" b="0" i="0" u="none" strike="noStrike" dirty="0" smtClean="0">
                          <a:solidFill>
                            <a:srgbClr val="FF0000"/>
                          </a:solidFill>
                          <a:effectLst/>
                          <a:latin typeface="Calibri" panose="020F0502020204030204" pitchFamily="34" charset="0"/>
                        </a:rPr>
                        <a:t> </a:t>
                      </a:r>
                      <a:r>
                        <a:rPr lang="tr-TR" sz="1600" b="0" i="0" u="none" strike="noStrike" dirty="0" smtClean="0">
                          <a:solidFill>
                            <a:srgbClr val="FF0000"/>
                          </a:solidFill>
                          <a:effectLst/>
                          <a:latin typeface="Calibri" panose="020F0502020204030204" pitchFamily="34" charset="0"/>
                        </a:rPr>
                        <a:t>A</a:t>
                      </a:r>
                      <a:endParaRPr lang="en-US" sz="1600" b="0" i="0" u="none" strike="noStrike" dirty="0">
                        <a:solidFill>
                          <a:srgbClr val="FF0000"/>
                        </a:solidFill>
                        <a:effectLst/>
                        <a:latin typeface="Calibri" panose="020F0502020204030204" pitchFamily="34" charset="0"/>
                      </a:endParaRPr>
                    </a:p>
                  </a:txBody>
                  <a:tcPr marL="9525" marR="9525" marT="9525" marB="0" anchor="b">
                    <a:solidFill>
                      <a:schemeClr val="accent6">
                        <a:lumMod val="40000"/>
                        <a:lumOff val="60000"/>
                      </a:schemeClr>
                    </a:solidFill>
                  </a:tcPr>
                </a:tc>
                <a:tc>
                  <a:txBody>
                    <a:bodyPr/>
                    <a:lstStyle/>
                    <a:p>
                      <a:pPr algn="ctr" fontAlgn="b"/>
                      <a:r>
                        <a:rPr lang="tr-TR" sz="1600" b="0" i="0" u="none" strike="noStrike" dirty="0" smtClean="0">
                          <a:solidFill>
                            <a:srgbClr val="FF0000"/>
                          </a:solidFill>
                          <a:effectLst/>
                          <a:latin typeface="Calibri" panose="020F0502020204030204" pitchFamily="34" charset="0"/>
                        </a:rPr>
                        <a:t>4.</a:t>
                      </a:r>
                      <a:r>
                        <a:rPr lang="en-US" sz="1600" b="0" i="0" u="none" strike="noStrike" dirty="0" smtClean="0">
                          <a:solidFill>
                            <a:srgbClr val="FF0000"/>
                          </a:solidFill>
                          <a:effectLst/>
                          <a:latin typeface="Calibri" panose="020F0502020204030204" pitchFamily="34" charset="0"/>
                        </a:rPr>
                        <a:t>625</a:t>
                      </a:r>
                      <a:r>
                        <a:rPr lang="tr-TR" sz="1600" b="0" i="0" u="none" strike="noStrike" dirty="0" smtClean="0">
                          <a:solidFill>
                            <a:srgbClr val="FF0000"/>
                          </a:solidFill>
                          <a:effectLst/>
                          <a:latin typeface="Calibri" panose="020F0502020204030204" pitchFamily="34" charset="0"/>
                        </a:rPr>
                        <a:t> </a:t>
                      </a:r>
                      <a:r>
                        <a:rPr lang="tr-TR" sz="1600" b="0" i="0" u="none" strike="noStrike" dirty="0" smtClean="0">
                          <a:solidFill>
                            <a:srgbClr val="FF0000"/>
                          </a:solidFill>
                          <a:effectLst/>
                          <a:latin typeface="Calibri" panose="020F0502020204030204" pitchFamily="34" charset="0"/>
                        </a:rPr>
                        <a:t>A</a:t>
                      </a:r>
                      <a:endParaRPr lang="en-US" sz="1600" b="0" i="0" u="none" strike="noStrike" dirty="0">
                        <a:solidFill>
                          <a:srgbClr val="FF0000"/>
                        </a:solidFill>
                        <a:effectLst/>
                        <a:latin typeface="Calibri" panose="020F0502020204030204" pitchFamily="34" charset="0"/>
                      </a:endParaRPr>
                    </a:p>
                  </a:txBody>
                  <a:tcPr marL="9525" marR="9525" marT="9525" marB="0" anchor="b">
                    <a:solidFill>
                      <a:schemeClr val="accent6">
                        <a:lumMod val="40000"/>
                        <a:lumOff val="60000"/>
                      </a:schemeClr>
                    </a:solidFill>
                  </a:tcPr>
                </a:tc>
                <a:extLst>
                  <a:ext uri="{0D108BD9-81ED-4DB2-BD59-A6C34878D82A}">
                    <a16:rowId xmlns:a16="http://schemas.microsoft.com/office/drawing/2014/main" val="3664379198"/>
                  </a:ext>
                </a:extLst>
              </a:tr>
              <a:tr h="238119">
                <a:tc>
                  <a:txBody>
                    <a:bodyPr/>
                    <a:lstStyle/>
                    <a:p>
                      <a:pPr algn="ctr" fontAlgn="b"/>
                      <a:r>
                        <a:rPr lang="tr-TR" sz="1600" b="0" i="0" u="none" strike="noStrike" dirty="0" err="1" smtClean="0">
                          <a:solidFill>
                            <a:srgbClr val="000000"/>
                          </a:solidFill>
                          <a:effectLst/>
                          <a:latin typeface="Calibri" panose="020F0502020204030204" pitchFamily="34" charset="0"/>
                        </a:rPr>
                        <a:t>Iin</a:t>
                      </a:r>
                      <a:r>
                        <a:rPr lang="tr-TR" sz="1600" b="0" i="0" u="none" strike="noStrike" dirty="0" smtClean="0">
                          <a:solidFill>
                            <a:srgbClr val="000000"/>
                          </a:solidFill>
                          <a:effectLst/>
                          <a:latin typeface="Calibri" panose="020F0502020204030204" pitchFamily="34" charset="0"/>
                        </a:rPr>
                        <a:t>-DC</a:t>
                      </a:r>
                      <a:endParaRPr lang="en-US" sz="1600" b="0" i="0" u="none" strike="noStrike" dirty="0">
                        <a:solidFill>
                          <a:srgbClr val="000000"/>
                        </a:solidFill>
                        <a:effectLst/>
                        <a:latin typeface="Calibri" panose="020F0502020204030204" pitchFamily="34" charset="0"/>
                      </a:endParaRPr>
                    </a:p>
                  </a:txBody>
                  <a:tcPr marL="9525" marR="9525" marT="9525" marB="0" anchor="b">
                    <a:solidFill>
                      <a:schemeClr val="accent1">
                        <a:lumMod val="20000"/>
                        <a:lumOff val="80000"/>
                      </a:schemeClr>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tr-TR" sz="1600" b="0" i="0" u="none" strike="noStrike" dirty="0" smtClean="0">
                          <a:solidFill>
                            <a:srgbClr val="000000"/>
                          </a:solidFill>
                          <a:effectLst/>
                          <a:latin typeface="Calibri" panose="020F0502020204030204" pitchFamily="34" charset="0"/>
                        </a:rPr>
                        <a:t>14.8</a:t>
                      </a:r>
                      <a:r>
                        <a:rPr lang="en-US" sz="1600" b="0" i="0" u="none" strike="noStrike" dirty="0" smtClean="0">
                          <a:solidFill>
                            <a:srgbClr val="000000"/>
                          </a:solidFill>
                          <a:effectLst/>
                          <a:latin typeface="Calibri" panose="020F0502020204030204" pitchFamily="34" charset="0"/>
                        </a:rPr>
                        <a:t>6</a:t>
                      </a:r>
                      <a:r>
                        <a:rPr lang="tr-TR" sz="1600" b="0" i="0" u="none" strike="noStrike" dirty="0" smtClean="0">
                          <a:solidFill>
                            <a:srgbClr val="000000"/>
                          </a:solidFill>
                          <a:effectLst/>
                          <a:latin typeface="Calibri" panose="020F0502020204030204" pitchFamily="34" charset="0"/>
                        </a:rPr>
                        <a:t> </a:t>
                      </a:r>
                      <a:r>
                        <a:rPr lang="tr-TR" sz="1600" b="0" i="0" u="none" strike="noStrike" dirty="0" smtClean="0">
                          <a:solidFill>
                            <a:srgbClr val="000000"/>
                          </a:solidFill>
                          <a:effectLst/>
                          <a:latin typeface="Calibri" panose="020F0502020204030204" pitchFamily="34" charset="0"/>
                        </a:rPr>
                        <a:t>A</a:t>
                      </a:r>
                      <a:endParaRPr lang="en-US" sz="1600" b="0" i="0" u="none" strike="noStrike" dirty="0" smtClean="0">
                        <a:solidFill>
                          <a:srgbClr val="000000"/>
                        </a:solidFill>
                        <a:effectLst/>
                        <a:latin typeface="Calibri" panose="020F0502020204030204" pitchFamily="34" charset="0"/>
                      </a:endParaRPr>
                    </a:p>
                  </a:txBody>
                  <a:tcPr marL="9525" marR="9525" marT="9525" marB="0" anchor="b">
                    <a:solidFill>
                      <a:schemeClr val="accent1">
                        <a:lumMod val="20000"/>
                        <a:lumOff val="80000"/>
                      </a:schemeClr>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tr-TR" sz="1600" b="0" i="0" u="none" strike="noStrike" dirty="0" smtClean="0">
                          <a:solidFill>
                            <a:srgbClr val="000000"/>
                          </a:solidFill>
                          <a:effectLst/>
                          <a:latin typeface="Calibri" panose="020F0502020204030204" pitchFamily="34" charset="0"/>
                        </a:rPr>
                        <a:t>14.8</a:t>
                      </a:r>
                      <a:r>
                        <a:rPr lang="en-US" sz="1600" b="0" i="0" u="none" strike="noStrike" dirty="0" smtClean="0">
                          <a:solidFill>
                            <a:srgbClr val="000000"/>
                          </a:solidFill>
                          <a:effectLst/>
                          <a:latin typeface="Calibri" panose="020F0502020204030204" pitchFamily="34" charset="0"/>
                        </a:rPr>
                        <a:t>6</a:t>
                      </a:r>
                      <a:r>
                        <a:rPr lang="tr-TR" sz="1600" b="0" i="0" u="none" strike="noStrike" dirty="0" smtClean="0">
                          <a:solidFill>
                            <a:srgbClr val="000000"/>
                          </a:solidFill>
                          <a:effectLst/>
                          <a:latin typeface="Calibri" panose="020F0502020204030204" pitchFamily="34" charset="0"/>
                        </a:rPr>
                        <a:t> </a:t>
                      </a:r>
                      <a:r>
                        <a:rPr lang="tr-TR" sz="1600" b="0" i="0" u="none" strike="noStrike" dirty="0" smtClean="0">
                          <a:solidFill>
                            <a:srgbClr val="000000"/>
                          </a:solidFill>
                          <a:effectLst/>
                          <a:latin typeface="Calibri" panose="020F0502020204030204" pitchFamily="34" charset="0"/>
                        </a:rPr>
                        <a:t>A</a:t>
                      </a:r>
                      <a:endParaRPr lang="en-US" sz="1600" b="0" i="0" u="none" strike="noStrike" dirty="0" smtClean="0">
                        <a:solidFill>
                          <a:srgbClr val="000000"/>
                        </a:solidFill>
                        <a:effectLst/>
                        <a:latin typeface="Calibri" panose="020F0502020204030204" pitchFamily="34" charset="0"/>
                      </a:endParaRPr>
                    </a:p>
                  </a:txBody>
                  <a:tcPr marL="9525" marR="9525" marT="9525" marB="0" anchor="b">
                    <a:solidFill>
                      <a:schemeClr val="accent1">
                        <a:lumMod val="20000"/>
                        <a:lumOff val="80000"/>
                      </a:schemeClr>
                    </a:solidFill>
                  </a:tcPr>
                </a:tc>
                <a:extLst>
                  <a:ext uri="{0D108BD9-81ED-4DB2-BD59-A6C34878D82A}">
                    <a16:rowId xmlns:a16="http://schemas.microsoft.com/office/drawing/2014/main" val="1421460869"/>
                  </a:ext>
                </a:extLst>
              </a:tr>
              <a:tr h="238119">
                <a:tc>
                  <a:txBody>
                    <a:bodyPr/>
                    <a:lstStyle/>
                    <a:p>
                      <a:pPr algn="ctr" fontAlgn="b"/>
                      <a:r>
                        <a:rPr lang="tr-TR" sz="1600" b="0" i="0" u="none" strike="noStrike" dirty="0" err="1" smtClean="0">
                          <a:solidFill>
                            <a:srgbClr val="000000"/>
                          </a:solidFill>
                          <a:effectLst/>
                          <a:latin typeface="Calibri" panose="020F0502020204030204" pitchFamily="34" charset="0"/>
                        </a:rPr>
                        <a:t>Iin</a:t>
                      </a:r>
                      <a:r>
                        <a:rPr lang="tr-TR" sz="1600" b="0" i="0" u="none" strike="noStrike" dirty="0" smtClean="0">
                          <a:solidFill>
                            <a:srgbClr val="000000"/>
                          </a:solidFill>
                          <a:effectLst/>
                          <a:latin typeface="Calibri" panose="020F0502020204030204" pitchFamily="34" charset="0"/>
                        </a:rPr>
                        <a:t>-RMS</a:t>
                      </a:r>
                      <a:endParaRPr lang="en-US" sz="1600" b="0" i="0" u="none" strike="noStrike" dirty="0">
                        <a:solidFill>
                          <a:srgbClr val="000000"/>
                        </a:solidFill>
                        <a:effectLst/>
                        <a:latin typeface="Calibri" panose="020F0502020204030204" pitchFamily="34" charset="0"/>
                      </a:endParaRPr>
                    </a:p>
                  </a:txBody>
                  <a:tcPr marL="9525" marR="9525" marT="9525" marB="0" anchor="b">
                    <a:solidFill>
                      <a:schemeClr val="accent6">
                        <a:lumMod val="40000"/>
                        <a:lumOff val="60000"/>
                      </a:schemeClr>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tr-TR" sz="1600" b="0" i="0" u="none" strike="noStrike" dirty="0" smtClean="0">
                          <a:solidFill>
                            <a:srgbClr val="000000"/>
                          </a:solidFill>
                          <a:effectLst/>
                          <a:latin typeface="Calibri" panose="020F0502020204030204" pitchFamily="34" charset="0"/>
                        </a:rPr>
                        <a:t>14.</a:t>
                      </a:r>
                      <a:r>
                        <a:rPr lang="en-US" sz="1600" b="0" i="0" u="none" strike="noStrike" dirty="0" smtClean="0">
                          <a:solidFill>
                            <a:srgbClr val="000000"/>
                          </a:solidFill>
                          <a:effectLst/>
                          <a:latin typeface="Calibri" panose="020F0502020204030204" pitchFamily="34" charset="0"/>
                        </a:rPr>
                        <a:t>96</a:t>
                      </a:r>
                      <a:r>
                        <a:rPr lang="tr-TR" sz="1600" b="0" i="0" u="none" strike="noStrike" dirty="0" smtClean="0">
                          <a:solidFill>
                            <a:srgbClr val="000000"/>
                          </a:solidFill>
                          <a:effectLst/>
                          <a:latin typeface="Calibri" panose="020F0502020204030204" pitchFamily="34" charset="0"/>
                        </a:rPr>
                        <a:t> </a:t>
                      </a:r>
                      <a:r>
                        <a:rPr lang="tr-TR" sz="1600" b="0" i="0" u="none" strike="noStrike" dirty="0" smtClean="0">
                          <a:solidFill>
                            <a:srgbClr val="000000"/>
                          </a:solidFill>
                          <a:effectLst/>
                          <a:latin typeface="Calibri" panose="020F0502020204030204" pitchFamily="34" charset="0"/>
                        </a:rPr>
                        <a:t>A</a:t>
                      </a:r>
                      <a:endParaRPr lang="en-US" sz="1600" b="0" i="0" u="none" strike="noStrike" dirty="0" smtClean="0">
                        <a:solidFill>
                          <a:srgbClr val="000000"/>
                        </a:solidFill>
                        <a:effectLst/>
                        <a:latin typeface="Calibri" panose="020F0502020204030204" pitchFamily="34" charset="0"/>
                      </a:endParaRPr>
                    </a:p>
                  </a:txBody>
                  <a:tcPr marL="9525" marR="9525" marT="9525" marB="0" anchor="b">
                    <a:solidFill>
                      <a:schemeClr val="accent6">
                        <a:lumMod val="40000"/>
                        <a:lumOff val="60000"/>
                      </a:schemeClr>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tr-TR" sz="1600" b="0" i="0" u="none" strike="noStrike" dirty="0" smtClean="0">
                          <a:solidFill>
                            <a:srgbClr val="000000"/>
                          </a:solidFill>
                          <a:effectLst/>
                          <a:latin typeface="Calibri" panose="020F0502020204030204" pitchFamily="34" charset="0"/>
                        </a:rPr>
                        <a:t>1</a:t>
                      </a:r>
                      <a:r>
                        <a:rPr lang="en-US" sz="1600" b="0" i="0" u="none" strike="noStrike" dirty="0" smtClean="0">
                          <a:solidFill>
                            <a:srgbClr val="000000"/>
                          </a:solidFill>
                          <a:effectLst/>
                          <a:latin typeface="Calibri" panose="020F0502020204030204" pitchFamily="34" charset="0"/>
                        </a:rPr>
                        <a:t>5.12</a:t>
                      </a:r>
                      <a:r>
                        <a:rPr lang="tr-TR" sz="1600" b="0" i="0" u="none" strike="noStrike" dirty="0" smtClean="0">
                          <a:solidFill>
                            <a:srgbClr val="000000"/>
                          </a:solidFill>
                          <a:effectLst/>
                          <a:latin typeface="Calibri" panose="020F0502020204030204" pitchFamily="34" charset="0"/>
                        </a:rPr>
                        <a:t> </a:t>
                      </a:r>
                      <a:r>
                        <a:rPr lang="tr-TR" sz="1600" b="0" i="0" u="none" strike="noStrike" dirty="0" smtClean="0">
                          <a:solidFill>
                            <a:srgbClr val="000000"/>
                          </a:solidFill>
                          <a:effectLst/>
                          <a:latin typeface="Calibri" panose="020F0502020204030204" pitchFamily="34" charset="0"/>
                        </a:rPr>
                        <a:t>A</a:t>
                      </a:r>
                      <a:endParaRPr lang="en-US" sz="1600" b="0" i="0" u="none" strike="noStrike" dirty="0" smtClean="0">
                        <a:solidFill>
                          <a:srgbClr val="000000"/>
                        </a:solidFill>
                        <a:effectLst/>
                        <a:latin typeface="Calibri" panose="020F0502020204030204" pitchFamily="34" charset="0"/>
                      </a:endParaRPr>
                    </a:p>
                  </a:txBody>
                  <a:tcPr marL="9525" marR="9525" marT="9525" marB="0" anchor="b">
                    <a:solidFill>
                      <a:schemeClr val="accent6">
                        <a:lumMod val="40000"/>
                        <a:lumOff val="60000"/>
                      </a:schemeClr>
                    </a:solidFill>
                  </a:tcPr>
                </a:tc>
                <a:extLst>
                  <a:ext uri="{0D108BD9-81ED-4DB2-BD59-A6C34878D82A}">
                    <a16:rowId xmlns:a16="http://schemas.microsoft.com/office/drawing/2014/main" val="2042505319"/>
                  </a:ext>
                </a:extLst>
              </a:tr>
              <a:tr h="238119">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tr-TR" sz="1600" b="0" i="0" u="none" strike="noStrike" kern="1200" dirty="0" smtClean="0">
                          <a:solidFill>
                            <a:srgbClr val="000000"/>
                          </a:solidFill>
                          <a:effectLst/>
                          <a:latin typeface="Calibri" panose="020F0502020204030204" pitchFamily="34" charset="0"/>
                          <a:ea typeface="+mn-ea"/>
                          <a:cs typeface="+mn-cs"/>
                        </a:rPr>
                        <a:t>Vdc-</a:t>
                      </a:r>
                      <a:r>
                        <a:rPr lang="tr-TR" sz="1600" b="0" i="0" u="none" strike="noStrike" kern="1200" dirty="0" err="1" smtClean="0">
                          <a:solidFill>
                            <a:srgbClr val="000000"/>
                          </a:solidFill>
                          <a:effectLst/>
                          <a:latin typeface="Calibri" panose="020F0502020204030204" pitchFamily="34" charset="0"/>
                          <a:ea typeface="+mn-ea"/>
                          <a:cs typeface="+mn-cs"/>
                        </a:rPr>
                        <a:t>pp</a:t>
                      </a:r>
                      <a:endParaRPr lang="en-US" sz="1600" b="0" i="0" u="none" strike="noStrike" kern="1200" dirty="0">
                        <a:solidFill>
                          <a:srgbClr val="000000"/>
                        </a:solidFill>
                        <a:effectLst/>
                        <a:latin typeface="Calibri" panose="020F0502020204030204" pitchFamily="34" charset="0"/>
                        <a:ea typeface="+mn-ea"/>
                        <a:cs typeface="+mn-cs"/>
                      </a:endParaRPr>
                    </a:p>
                  </a:txBody>
                  <a:tcPr marL="9525" marR="9525" marT="9525" marB="0" anchor="b">
                    <a:solidFill>
                      <a:schemeClr val="accent1">
                        <a:lumMod val="20000"/>
                        <a:lumOff val="80000"/>
                      </a:schemeClr>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600" b="0" i="0" u="none" strike="noStrike" kern="1200" dirty="0" smtClean="0">
                          <a:solidFill>
                            <a:srgbClr val="FF0000"/>
                          </a:solidFill>
                          <a:effectLst/>
                          <a:latin typeface="Calibri" panose="020F0502020204030204" pitchFamily="34" charset="0"/>
                          <a:ea typeface="+mn-ea"/>
                          <a:cs typeface="+mn-cs"/>
                        </a:rPr>
                        <a:t>2</a:t>
                      </a:r>
                      <a:r>
                        <a:rPr lang="tr-TR" sz="1600" b="0" i="0" u="none" strike="noStrike" kern="1200" dirty="0" smtClean="0">
                          <a:solidFill>
                            <a:srgbClr val="FF0000"/>
                          </a:solidFill>
                          <a:effectLst/>
                          <a:latin typeface="Calibri" panose="020F0502020204030204" pitchFamily="34" charset="0"/>
                          <a:ea typeface="+mn-ea"/>
                          <a:cs typeface="+mn-cs"/>
                        </a:rPr>
                        <a:t>.</a:t>
                      </a:r>
                      <a:r>
                        <a:rPr lang="en-US" sz="1600" b="0" i="0" u="none" strike="noStrike" kern="1200" dirty="0" smtClean="0">
                          <a:solidFill>
                            <a:srgbClr val="FF0000"/>
                          </a:solidFill>
                          <a:effectLst/>
                          <a:latin typeface="Calibri" panose="020F0502020204030204" pitchFamily="34" charset="0"/>
                          <a:ea typeface="+mn-ea"/>
                          <a:cs typeface="+mn-cs"/>
                        </a:rPr>
                        <a:t>16</a:t>
                      </a:r>
                      <a:r>
                        <a:rPr lang="tr-TR" sz="1600" b="0" i="0" u="none" strike="noStrike" kern="1200" dirty="0" smtClean="0">
                          <a:solidFill>
                            <a:srgbClr val="FF0000"/>
                          </a:solidFill>
                          <a:effectLst/>
                          <a:latin typeface="Calibri" panose="020F0502020204030204" pitchFamily="34" charset="0"/>
                          <a:ea typeface="+mn-ea"/>
                          <a:cs typeface="+mn-cs"/>
                        </a:rPr>
                        <a:t> </a:t>
                      </a:r>
                      <a:r>
                        <a:rPr lang="tr-TR" sz="1600" b="0" i="0" u="none" strike="noStrike" kern="1200" dirty="0" smtClean="0">
                          <a:solidFill>
                            <a:srgbClr val="FF0000"/>
                          </a:solidFill>
                          <a:effectLst/>
                          <a:latin typeface="Calibri" panose="020F0502020204030204" pitchFamily="34" charset="0"/>
                          <a:ea typeface="+mn-ea"/>
                          <a:cs typeface="+mn-cs"/>
                        </a:rPr>
                        <a:t>%</a:t>
                      </a:r>
                      <a:endParaRPr lang="en-US" sz="1600" b="0" i="0" u="none" strike="noStrike" kern="1200" dirty="0">
                        <a:solidFill>
                          <a:srgbClr val="FF0000"/>
                        </a:solidFill>
                        <a:effectLst/>
                        <a:latin typeface="Calibri" panose="020F0502020204030204" pitchFamily="34" charset="0"/>
                        <a:ea typeface="+mn-ea"/>
                        <a:cs typeface="+mn-cs"/>
                      </a:endParaRPr>
                    </a:p>
                  </a:txBody>
                  <a:tcPr marL="9525" marR="9525" marT="9525" marB="0" anchor="b">
                    <a:solidFill>
                      <a:schemeClr val="accent1">
                        <a:lumMod val="20000"/>
                        <a:lumOff val="80000"/>
                      </a:schemeClr>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600" b="0" i="0" u="none" strike="noStrike" kern="1200" dirty="0" smtClean="0">
                          <a:solidFill>
                            <a:srgbClr val="FF0000"/>
                          </a:solidFill>
                          <a:effectLst/>
                          <a:latin typeface="Calibri" panose="020F0502020204030204" pitchFamily="34" charset="0"/>
                          <a:ea typeface="+mn-ea"/>
                          <a:cs typeface="+mn-cs"/>
                        </a:rPr>
                        <a:t>4</a:t>
                      </a:r>
                      <a:r>
                        <a:rPr lang="tr-TR" sz="1600" b="0" i="0" u="none" strike="noStrike" kern="1200" dirty="0" smtClean="0">
                          <a:solidFill>
                            <a:srgbClr val="FF0000"/>
                          </a:solidFill>
                          <a:effectLst/>
                          <a:latin typeface="Calibri" panose="020F0502020204030204" pitchFamily="34" charset="0"/>
                          <a:ea typeface="+mn-ea"/>
                          <a:cs typeface="+mn-cs"/>
                        </a:rPr>
                        <a:t>.</a:t>
                      </a:r>
                      <a:r>
                        <a:rPr lang="en-US" sz="1600" b="0" i="0" u="none" strike="noStrike" kern="1200" dirty="0" smtClean="0">
                          <a:solidFill>
                            <a:srgbClr val="FF0000"/>
                          </a:solidFill>
                          <a:effectLst/>
                          <a:latin typeface="Calibri" panose="020F0502020204030204" pitchFamily="34" charset="0"/>
                          <a:ea typeface="+mn-ea"/>
                          <a:cs typeface="+mn-cs"/>
                        </a:rPr>
                        <a:t>78</a:t>
                      </a:r>
                      <a:r>
                        <a:rPr lang="tr-TR" sz="1600" b="0" i="0" u="none" strike="noStrike" kern="1200" dirty="0" smtClean="0">
                          <a:solidFill>
                            <a:srgbClr val="FF0000"/>
                          </a:solidFill>
                          <a:effectLst/>
                          <a:latin typeface="Calibri" panose="020F0502020204030204" pitchFamily="34" charset="0"/>
                          <a:ea typeface="+mn-ea"/>
                          <a:cs typeface="+mn-cs"/>
                        </a:rPr>
                        <a:t> </a:t>
                      </a:r>
                      <a:r>
                        <a:rPr lang="tr-TR" sz="1600" b="0" i="0" u="none" strike="noStrike" kern="1200" dirty="0" smtClean="0">
                          <a:solidFill>
                            <a:srgbClr val="FF0000"/>
                          </a:solidFill>
                          <a:effectLst/>
                          <a:latin typeface="Calibri" panose="020F0502020204030204" pitchFamily="34" charset="0"/>
                          <a:ea typeface="+mn-ea"/>
                          <a:cs typeface="+mn-cs"/>
                        </a:rPr>
                        <a:t>%</a:t>
                      </a:r>
                      <a:endParaRPr lang="en-US" sz="1600" b="0" i="0" u="none" strike="noStrike" kern="1200" dirty="0" smtClean="0">
                        <a:solidFill>
                          <a:srgbClr val="FF0000"/>
                        </a:solidFill>
                        <a:effectLst/>
                        <a:latin typeface="Calibri" panose="020F0502020204030204" pitchFamily="34" charset="0"/>
                        <a:ea typeface="+mn-ea"/>
                        <a:cs typeface="+mn-cs"/>
                      </a:endParaRPr>
                    </a:p>
                  </a:txBody>
                  <a:tcPr marL="9525" marR="9525" marT="9525" marB="0" anchor="b">
                    <a:solidFill>
                      <a:schemeClr val="accent1">
                        <a:lumMod val="20000"/>
                        <a:lumOff val="80000"/>
                      </a:schemeClr>
                    </a:solidFill>
                  </a:tcPr>
                </a:tc>
                <a:extLst>
                  <a:ext uri="{0D108BD9-81ED-4DB2-BD59-A6C34878D82A}">
                    <a16:rowId xmlns:a16="http://schemas.microsoft.com/office/drawing/2014/main" val="2332162909"/>
                  </a:ext>
                </a:extLst>
              </a:tr>
            </a:tbl>
          </a:graphicData>
        </a:graphic>
      </p:graphicFrame>
      <p:sp>
        <p:nvSpPr>
          <p:cNvPr id="6" name="Rectangle 5"/>
          <p:cNvSpPr/>
          <p:nvPr/>
        </p:nvSpPr>
        <p:spPr>
          <a:xfrm>
            <a:off x="111358" y="1159985"/>
            <a:ext cx="4133225" cy="646331"/>
          </a:xfrm>
          <a:prstGeom prst="rect">
            <a:avLst/>
          </a:prstGeom>
        </p:spPr>
        <p:txBody>
          <a:bodyPr wrap="square">
            <a:spAutoFit/>
          </a:bodyPr>
          <a:lstStyle/>
          <a:p>
            <a:pPr algn="ctr"/>
            <a:r>
              <a:rPr lang="tr-TR" dirty="0" smtClean="0">
                <a:solidFill>
                  <a:srgbClr val="002060"/>
                </a:solidFill>
                <a:cs typeface="Arial" panose="020B0604020202020204" pitchFamily="34" charset="0"/>
              </a:rPr>
              <a:t>Idc1 (</a:t>
            </a:r>
            <a:r>
              <a:rPr lang="tr-TR" dirty="0" err="1" smtClean="0">
                <a:solidFill>
                  <a:srgbClr val="002060"/>
                </a:solidFill>
                <a:cs typeface="Arial" panose="020B0604020202020204" pitchFamily="34" charset="0"/>
              </a:rPr>
              <a:t>blue</a:t>
            </a:r>
            <a:r>
              <a:rPr lang="tr-TR" dirty="0" smtClean="0">
                <a:solidFill>
                  <a:srgbClr val="002060"/>
                </a:solidFill>
                <a:cs typeface="Arial" panose="020B0604020202020204" pitchFamily="34" charset="0"/>
              </a:rPr>
              <a:t>), Idc2 (</a:t>
            </a:r>
            <a:r>
              <a:rPr lang="tr-TR" dirty="0" err="1" smtClean="0">
                <a:solidFill>
                  <a:srgbClr val="002060"/>
                </a:solidFill>
                <a:cs typeface="Arial" panose="020B0604020202020204" pitchFamily="34" charset="0"/>
              </a:rPr>
              <a:t>yellow</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and</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Iin</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orange</a:t>
            </a:r>
            <a:r>
              <a:rPr lang="tr-TR" dirty="0" smtClean="0">
                <a:solidFill>
                  <a:srgbClr val="002060"/>
                </a:solidFill>
                <a:cs typeface="Arial" panose="020B0604020202020204" pitchFamily="34" charset="0"/>
              </a:rPr>
              <a:t>)</a:t>
            </a:r>
          </a:p>
          <a:p>
            <a:pPr algn="ctr"/>
            <a:r>
              <a:rPr lang="tr-TR" dirty="0" smtClean="0">
                <a:solidFill>
                  <a:srgbClr val="002060"/>
                </a:solidFill>
                <a:cs typeface="Arial" panose="020B0604020202020204" pitchFamily="34" charset="0"/>
              </a:rPr>
              <a:t>Idc1 = Idc2 </a:t>
            </a:r>
            <a:r>
              <a:rPr lang="tr-TR" dirty="0" err="1" smtClean="0">
                <a:solidFill>
                  <a:srgbClr val="002060"/>
                </a:solidFill>
                <a:cs typeface="Arial" panose="020B0604020202020204" pitchFamily="34" charset="0"/>
              </a:rPr>
              <a:t>for</a:t>
            </a:r>
            <a:r>
              <a:rPr lang="tr-TR" dirty="0" smtClean="0">
                <a:solidFill>
                  <a:srgbClr val="002060"/>
                </a:solidFill>
                <a:cs typeface="Arial" panose="020B0604020202020204" pitchFamily="34" charset="0"/>
              </a:rPr>
              <a:t> </a:t>
            </a:r>
            <a:r>
              <a:rPr lang="tr-TR" dirty="0" err="1" smtClean="0">
                <a:solidFill>
                  <a:srgbClr val="002060"/>
                </a:solidFill>
                <a:cs typeface="Arial" panose="020B0604020202020204" pitchFamily="34" charset="0"/>
              </a:rPr>
              <a:t>no</a:t>
            </a:r>
            <a:r>
              <a:rPr lang="tr-TR" dirty="0" smtClean="0">
                <a:solidFill>
                  <a:srgbClr val="002060"/>
                </a:solidFill>
                <a:cs typeface="Arial" panose="020B0604020202020204" pitchFamily="34" charset="0"/>
              </a:rPr>
              <a:t> interleaving</a:t>
            </a:r>
          </a:p>
        </p:txBody>
      </p:sp>
      <p:sp>
        <p:nvSpPr>
          <p:cNvPr id="7" name="Rectangle 6"/>
          <p:cNvSpPr/>
          <p:nvPr/>
        </p:nvSpPr>
        <p:spPr>
          <a:xfrm>
            <a:off x="4582884" y="1242740"/>
            <a:ext cx="4133225" cy="430887"/>
          </a:xfrm>
          <a:prstGeom prst="rect">
            <a:avLst/>
          </a:prstGeom>
        </p:spPr>
        <p:txBody>
          <a:bodyPr wrap="square">
            <a:spAutoFit/>
          </a:bodyPr>
          <a:lstStyle/>
          <a:p>
            <a:pPr algn="ctr"/>
            <a:r>
              <a:rPr lang="en-US" sz="2200" b="1" dirty="0" smtClean="0">
                <a:solidFill>
                  <a:srgbClr val="FF0000"/>
                </a:solidFill>
                <a:cs typeface="Arial" panose="020B0604020202020204" pitchFamily="34" charset="0"/>
              </a:rPr>
              <a:t>It is working !</a:t>
            </a:r>
            <a:endParaRPr lang="tr-TR" sz="2200" b="1" dirty="0" smtClean="0">
              <a:solidFill>
                <a:srgbClr val="FF0000"/>
              </a:solidFill>
              <a:cs typeface="Arial" panose="020B0604020202020204" pitchFamily="34" charset="0"/>
            </a:endParaRPr>
          </a:p>
        </p:txBody>
      </p:sp>
      <p:sp>
        <p:nvSpPr>
          <p:cNvPr id="9" name="Rectangle 8"/>
          <p:cNvSpPr/>
          <p:nvPr/>
        </p:nvSpPr>
        <p:spPr>
          <a:xfrm>
            <a:off x="111358" y="4888128"/>
            <a:ext cx="8950154" cy="1754326"/>
          </a:xfrm>
          <a:prstGeom prst="rect">
            <a:avLst/>
          </a:prstGeom>
        </p:spPr>
        <p:txBody>
          <a:bodyPr wrap="square">
            <a:spAutoFit/>
          </a:bodyPr>
          <a:lstStyle/>
          <a:p>
            <a:pPr marL="285750" indent="-285750">
              <a:buFont typeface="Arial" panose="020B0604020202020204" pitchFamily="34" charset="0"/>
              <a:buChar char="•"/>
            </a:pPr>
            <a:r>
              <a:rPr lang="en-US" dirty="0" smtClean="0">
                <a:solidFill>
                  <a:srgbClr val="002060"/>
                </a:solidFill>
                <a:cs typeface="Arial" panose="020B0604020202020204" pitchFamily="34" charset="0"/>
              </a:rPr>
              <a:t>Very </a:t>
            </a:r>
            <a:r>
              <a:rPr lang="en-US" b="1" dirty="0" smtClean="0">
                <a:solidFill>
                  <a:srgbClr val="002060"/>
                </a:solidFill>
                <a:cs typeface="Arial" panose="020B0604020202020204" pitchFamily="34" charset="0"/>
              </a:rPr>
              <a:t>similar</a:t>
            </a:r>
            <a:r>
              <a:rPr lang="en-US" dirty="0" smtClean="0">
                <a:solidFill>
                  <a:srgbClr val="002060"/>
                </a:solidFill>
                <a:cs typeface="Arial" panose="020B0604020202020204" pitchFamily="34" charset="0"/>
              </a:rPr>
              <a:t> behavior.</a:t>
            </a:r>
          </a:p>
          <a:p>
            <a:pPr marL="285750" indent="-285750">
              <a:buFont typeface="Arial" panose="020B0604020202020204" pitchFamily="34" charset="0"/>
              <a:buChar char="•"/>
            </a:pPr>
            <a:r>
              <a:rPr lang="en-US" dirty="0" smtClean="0">
                <a:solidFill>
                  <a:srgbClr val="002060"/>
                </a:solidFill>
                <a:cs typeface="Arial" panose="020B0604020202020204" pitchFamily="34" charset="0"/>
              </a:rPr>
              <a:t>Next, </a:t>
            </a:r>
            <a:r>
              <a:rPr lang="en-US" b="1" dirty="0" smtClean="0">
                <a:solidFill>
                  <a:srgbClr val="002060"/>
                </a:solidFill>
                <a:cs typeface="Arial" panose="020B0604020202020204" pitchFamily="34" charset="0"/>
              </a:rPr>
              <a:t>we can try</a:t>
            </a:r>
            <a:r>
              <a:rPr lang="en-US" dirty="0" smtClean="0">
                <a:solidFill>
                  <a:srgbClr val="002060"/>
                </a:solidFill>
                <a:cs typeface="Arial" panose="020B0604020202020204" pitchFamily="34" charset="0"/>
              </a:rPr>
              <a:t>:</a:t>
            </a:r>
          </a:p>
          <a:p>
            <a:pPr marL="742950" lvl="1" indent="-285750">
              <a:buFont typeface="Arial" panose="020B0604020202020204" pitchFamily="34" charset="0"/>
              <a:buChar char="•"/>
            </a:pPr>
            <a:r>
              <a:rPr lang="en-US" dirty="0" smtClean="0">
                <a:solidFill>
                  <a:srgbClr val="002060"/>
                </a:solidFill>
                <a:cs typeface="Arial" panose="020B0604020202020204" pitchFamily="34" charset="0"/>
              </a:rPr>
              <a:t>Adding an actual </a:t>
            </a:r>
            <a:r>
              <a:rPr lang="en-US" b="1" dirty="0" smtClean="0">
                <a:solidFill>
                  <a:srgbClr val="002060"/>
                </a:solidFill>
                <a:cs typeface="Arial" panose="020B0604020202020204" pitchFamily="34" charset="0"/>
              </a:rPr>
              <a:t>rectifier</a:t>
            </a:r>
          </a:p>
          <a:p>
            <a:pPr marL="742950" lvl="1" indent="-285750">
              <a:buFont typeface="Arial" panose="020B0604020202020204" pitchFamily="34" charset="0"/>
              <a:buChar char="•"/>
            </a:pPr>
            <a:r>
              <a:rPr lang="en-US" dirty="0" smtClean="0">
                <a:solidFill>
                  <a:srgbClr val="002060"/>
                </a:solidFill>
                <a:cs typeface="Arial" panose="020B0604020202020204" pitchFamily="34" charset="0"/>
              </a:rPr>
              <a:t>Creating phase and module </a:t>
            </a:r>
            <a:r>
              <a:rPr lang="en-US" b="1" dirty="0" smtClean="0">
                <a:solidFill>
                  <a:srgbClr val="002060"/>
                </a:solidFill>
                <a:cs typeface="Arial" panose="020B0604020202020204" pitchFamily="34" charset="0"/>
              </a:rPr>
              <a:t>unbalance</a:t>
            </a:r>
          </a:p>
          <a:p>
            <a:pPr marL="742950" lvl="1" indent="-285750">
              <a:buFont typeface="Arial" panose="020B0604020202020204" pitchFamily="34" charset="0"/>
              <a:buChar char="•"/>
            </a:pPr>
            <a:r>
              <a:rPr lang="en-US" dirty="0" smtClean="0">
                <a:solidFill>
                  <a:srgbClr val="002060"/>
                </a:solidFill>
                <a:cs typeface="Arial" panose="020B0604020202020204" pitchFamily="34" charset="0"/>
              </a:rPr>
              <a:t>Adding </a:t>
            </a:r>
            <a:r>
              <a:rPr lang="en-US" b="1" dirty="0" err="1" smtClean="0">
                <a:solidFill>
                  <a:srgbClr val="002060"/>
                </a:solidFill>
                <a:cs typeface="Arial" panose="020B0604020202020204" pitchFamily="34" charset="0"/>
              </a:rPr>
              <a:t>parasitics</a:t>
            </a:r>
            <a:endParaRPr lang="en-US" b="1" dirty="0" smtClean="0">
              <a:solidFill>
                <a:srgbClr val="002060"/>
              </a:solidFill>
              <a:cs typeface="Arial" panose="020B0604020202020204" pitchFamily="34" charset="0"/>
            </a:endParaRPr>
          </a:p>
          <a:p>
            <a:pPr marL="742950" lvl="1" indent="-285750">
              <a:buFont typeface="Arial" panose="020B0604020202020204" pitchFamily="34" charset="0"/>
              <a:buChar char="•"/>
            </a:pPr>
            <a:endParaRPr lang="tr-TR" dirty="0" smtClean="0">
              <a:solidFill>
                <a:srgbClr val="002060"/>
              </a:solidFill>
              <a:cs typeface="Arial" panose="020B0604020202020204" pitchFamily="34" charset="0"/>
            </a:endParaRPr>
          </a:p>
        </p:txBody>
      </p:sp>
    </p:spTree>
    <p:extLst>
      <p:ext uri="{BB962C8B-B14F-4D97-AF65-F5344CB8AC3E}">
        <p14:creationId xmlns:p14="http://schemas.microsoft.com/office/powerpoint/2010/main" val="126957554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478970" y="150669"/>
            <a:ext cx="8207829" cy="523220"/>
          </a:xfrm>
          <a:prstGeom prst="rect">
            <a:avLst/>
          </a:prstGeom>
        </p:spPr>
        <p:txBody>
          <a:bodyPr wrap="square">
            <a:spAutoFit/>
          </a:bodyPr>
          <a:lstStyle/>
          <a:p>
            <a:pPr algn="ctr"/>
            <a:r>
              <a:rPr lang="en-US" sz="2800" b="1" dirty="0" smtClean="0">
                <a:solidFill>
                  <a:schemeClr val="accent1">
                    <a:lumMod val="50000"/>
                  </a:schemeClr>
                </a:solidFill>
                <a:cs typeface="Arial" panose="020B0604020202020204" pitchFamily="34" charset="0"/>
              </a:rPr>
              <a:t>2-parallel </a:t>
            </a:r>
            <a:r>
              <a:rPr lang="en-US" sz="2800" b="1" dirty="0">
                <a:solidFill>
                  <a:schemeClr val="accent1">
                    <a:lumMod val="50000"/>
                  </a:schemeClr>
                </a:solidFill>
                <a:cs typeface="Arial" panose="020B0604020202020204" pitchFamily="34" charset="0"/>
              </a:rPr>
              <a:t>with and without </a:t>
            </a:r>
            <a:r>
              <a:rPr lang="en-US" sz="2800" b="1" dirty="0" smtClean="0">
                <a:solidFill>
                  <a:schemeClr val="accent1">
                    <a:lumMod val="50000"/>
                  </a:schemeClr>
                </a:solidFill>
                <a:cs typeface="Arial" panose="020B0604020202020204" pitchFamily="34" charset="0"/>
              </a:rPr>
              <a:t>interleaving</a:t>
            </a:r>
            <a:r>
              <a:rPr lang="tr-TR" sz="2800" b="1" dirty="0" smtClean="0">
                <a:solidFill>
                  <a:schemeClr val="accent1">
                    <a:lumMod val="50000"/>
                  </a:schemeClr>
                </a:solidFill>
                <a:cs typeface="Arial" panose="020B0604020202020204" pitchFamily="34" charset="0"/>
              </a:rPr>
              <a:t> </a:t>
            </a:r>
            <a:endParaRPr lang="en-US" sz="2800" dirty="0">
              <a:solidFill>
                <a:schemeClr val="accent1">
                  <a:lumMod val="50000"/>
                </a:schemeClr>
              </a:solidFill>
              <a:cs typeface="Arial" panose="020B0604020202020204" pitchFamily="34" charset="0"/>
            </a:endParaRPr>
          </a:p>
        </p:txBody>
      </p:sp>
      <p:sp>
        <p:nvSpPr>
          <p:cNvPr id="26" name="Rectangle 25"/>
          <p:cNvSpPr/>
          <p:nvPr/>
        </p:nvSpPr>
        <p:spPr>
          <a:xfrm>
            <a:off x="0" y="1248021"/>
            <a:ext cx="2659082" cy="646331"/>
          </a:xfrm>
          <a:prstGeom prst="rect">
            <a:avLst/>
          </a:prstGeom>
        </p:spPr>
        <p:txBody>
          <a:bodyPr wrap="square">
            <a:spAutoFit/>
          </a:bodyPr>
          <a:lstStyle/>
          <a:p>
            <a:pPr marL="285750" indent="-285750">
              <a:buFont typeface="Arial" panose="020B0604020202020204" pitchFamily="34" charset="0"/>
              <a:buChar char="•"/>
            </a:pPr>
            <a:r>
              <a:rPr lang="en-US" dirty="0" smtClean="0">
                <a:solidFill>
                  <a:srgbClr val="002060"/>
                </a:solidFill>
                <a:cs typeface="Arial" panose="020B0604020202020204" pitchFamily="34" charset="0"/>
              </a:rPr>
              <a:t>With </a:t>
            </a:r>
            <a:r>
              <a:rPr lang="en-US" b="1" dirty="0" smtClean="0">
                <a:solidFill>
                  <a:srgbClr val="002060"/>
                </a:solidFill>
                <a:cs typeface="Arial" panose="020B0604020202020204" pitchFamily="34" charset="0"/>
              </a:rPr>
              <a:t>actual rectifier (</a:t>
            </a:r>
            <a:r>
              <a:rPr lang="en-US" b="1" dirty="0" err="1" smtClean="0">
                <a:solidFill>
                  <a:srgbClr val="002060"/>
                </a:solidFill>
                <a:cs typeface="Arial" panose="020B0604020202020204" pitchFamily="34" charset="0"/>
              </a:rPr>
              <a:t>Rmid</a:t>
            </a:r>
            <a:r>
              <a:rPr lang="en-US" b="1" dirty="0" smtClean="0">
                <a:solidFill>
                  <a:srgbClr val="002060"/>
                </a:solidFill>
                <a:cs typeface="Arial" panose="020B0604020202020204" pitchFamily="34" charset="0"/>
              </a:rPr>
              <a:t> = 4 Ohms)</a:t>
            </a:r>
            <a:r>
              <a:rPr lang="en-US" dirty="0" smtClean="0">
                <a:solidFill>
                  <a:srgbClr val="002060"/>
                </a:solidFill>
                <a:cs typeface="Arial" panose="020B0604020202020204" pitchFamily="34" charset="0"/>
              </a:rPr>
              <a:t>:</a:t>
            </a:r>
            <a:endParaRPr lang="tr-TR" dirty="0" smtClean="0">
              <a:solidFill>
                <a:srgbClr val="002060"/>
              </a:solidFill>
              <a:cs typeface="Arial" panose="020B0604020202020204" pitchFamily="34" charset="0"/>
            </a:endParaRPr>
          </a:p>
        </p:txBody>
      </p:sp>
      <p:graphicFrame>
        <p:nvGraphicFramePr>
          <p:cNvPr id="9" name="Table 8"/>
          <p:cNvGraphicFramePr>
            <a:graphicFrameLocks noGrp="1"/>
          </p:cNvGraphicFramePr>
          <p:nvPr>
            <p:extLst>
              <p:ext uri="{D42A27DB-BD31-4B8C-83A1-F6EECF244321}">
                <p14:modId xmlns:p14="http://schemas.microsoft.com/office/powerpoint/2010/main" val="3598331131"/>
              </p:ext>
            </p:extLst>
          </p:nvPr>
        </p:nvGraphicFramePr>
        <p:xfrm>
          <a:off x="2489339" y="673736"/>
          <a:ext cx="6654662" cy="2870389"/>
        </p:xfrm>
        <a:graphic>
          <a:graphicData uri="http://schemas.openxmlformats.org/drawingml/2006/table">
            <a:tbl>
              <a:tblPr>
                <a:tableStyleId>{5C22544A-7EE6-4342-B048-85BDC9FD1C3A}</a:tableStyleId>
              </a:tblPr>
              <a:tblGrid>
                <a:gridCol w="1244310">
                  <a:extLst>
                    <a:ext uri="{9D8B030D-6E8A-4147-A177-3AD203B41FA5}">
                      <a16:colId xmlns:a16="http://schemas.microsoft.com/office/drawing/2014/main" val="3683365444"/>
                    </a:ext>
                  </a:extLst>
                </a:gridCol>
                <a:gridCol w="1328291">
                  <a:extLst>
                    <a:ext uri="{9D8B030D-6E8A-4147-A177-3AD203B41FA5}">
                      <a16:colId xmlns:a16="http://schemas.microsoft.com/office/drawing/2014/main" val="1433903315"/>
                    </a:ext>
                  </a:extLst>
                </a:gridCol>
                <a:gridCol w="1360687">
                  <a:extLst>
                    <a:ext uri="{9D8B030D-6E8A-4147-A177-3AD203B41FA5}">
                      <a16:colId xmlns:a16="http://schemas.microsoft.com/office/drawing/2014/main" val="2834243585"/>
                    </a:ext>
                  </a:extLst>
                </a:gridCol>
                <a:gridCol w="1360687">
                  <a:extLst>
                    <a:ext uri="{9D8B030D-6E8A-4147-A177-3AD203B41FA5}">
                      <a16:colId xmlns:a16="http://schemas.microsoft.com/office/drawing/2014/main" val="2981590589"/>
                    </a:ext>
                  </a:extLst>
                </a:gridCol>
                <a:gridCol w="1360687">
                  <a:extLst>
                    <a:ext uri="{9D8B030D-6E8A-4147-A177-3AD203B41FA5}">
                      <a16:colId xmlns:a16="http://schemas.microsoft.com/office/drawing/2014/main" val="1028367648"/>
                    </a:ext>
                  </a:extLst>
                </a:gridCol>
              </a:tblGrid>
              <a:tr h="238119">
                <a:tc>
                  <a:txBody>
                    <a:bodyPr/>
                    <a:lstStyle/>
                    <a:p>
                      <a:pPr algn="ctr" fontAlgn="b"/>
                      <a:endParaRPr lang="en-US" sz="1600" b="0" i="0" u="none" strike="noStrike" dirty="0">
                        <a:solidFill>
                          <a:srgbClr val="000000"/>
                        </a:solidFill>
                        <a:effectLst/>
                        <a:latin typeface="Calibri" panose="020F0502020204030204" pitchFamily="34" charset="0"/>
                      </a:endParaRPr>
                    </a:p>
                  </a:txBody>
                  <a:tcPr marL="9525" marR="9525" marT="9525" marB="0" anchor="b">
                    <a:solidFill>
                      <a:schemeClr val="bg1">
                        <a:lumMod val="85000"/>
                      </a:schemeClr>
                    </a:solidFill>
                  </a:tcPr>
                </a:tc>
                <a:tc gridSpan="2">
                  <a:txBody>
                    <a:bodyPr/>
                    <a:lstStyle/>
                    <a:p>
                      <a:pPr algn="ctr" fontAlgn="b"/>
                      <a:r>
                        <a:rPr lang="tr-TR" sz="1600" b="1" i="0" u="none" strike="noStrike" dirty="0" smtClean="0">
                          <a:solidFill>
                            <a:srgbClr val="000000"/>
                          </a:solidFill>
                          <a:effectLst/>
                          <a:latin typeface="Calibri" panose="020F0502020204030204" pitchFamily="34" charset="0"/>
                        </a:rPr>
                        <a:t>With</a:t>
                      </a:r>
                      <a:r>
                        <a:rPr lang="en-US" sz="1600" b="1" i="0" u="none" strike="noStrike" dirty="0" smtClean="0">
                          <a:solidFill>
                            <a:srgbClr val="000000"/>
                          </a:solidFill>
                          <a:effectLst/>
                          <a:latin typeface="Calibri" panose="020F0502020204030204" pitchFamily="34" charset="0"/>
                        </a:rPr>
                        <a:t>out </a:t>
                      </a:r>
                      <a:r>
                        <a:rPr lang="tr-TR" sz="1600" b="1" i="0" u="none" strike="noStrike" dirty="0" smtClean="0">
                          <a:solidFill>
                            <a:srgbClr val="000000"/>
                          </a:solidFill>
                          <a:effectLst/>
                          <a:latin typeface="Calibri" panose="020F0502020204030204" pitchFamily="34" charset="0"/>
                        </a:rPr>
                        <a:t>interleaving</a:t>
                      </a:r>
                      <a:endParaRPr lang="en-US" sz="1600" b="1" i="0" u="none" strike="noStrike" dirty="0">
                        <a:solidFill>
                          <a:srgbClr val="000000"/>
                        </a:solidFill>
                        <a:effectLst/>
                        <a:latin typeface="Calibri" panose="020F0502020204030204" pitchFamily="34" charset="0"/>
                      </a:endParaRPr>
                    </a:p>
                  </a:txBody>
                  <a:tcPr marL="9525" marR="9525" marT="9525" marB="0" anchor="b">
                    <a:solidFill>
                      <a:schemeClr val="bg1">
                        <a:lumMod val="85000"/>
                      </a:schemeClr>
                    </a:solidFill>
                  </a:tcPr>
                </a:tc>
                <a:tc hMerge="1">
                  <a:txBody>
                    <a:bodyPr/>
                    <a:lstStyle/>
                    <a:p>
                      <a:pPr algn="ctr" fontAlgn="b"/>
                      <a:endParaRPr lang="en-US" sz="1600" b="1" i="0" u="none" strike="noStrike" dirty="0">
                        <a:solidFill>
                          <a:srgbClr val="000000"/>
                        </a:solidFill>
                        <a:effectLst/>
                        <a:latin typeface="Calibri" panose="020F0502020204030204" pitchFamily="34" charset="0"/>
                      </a:endParaRPr>
                    </a:p>
                  </a:txBody>
                  <a:tcPr marL="9525" marR="9525" marT="9525" marB="0" anchor="b">
                    <a:solidFill>
                      <a:schemeClr val="bg1">
                        <a:lumMod val="85000"/>
                      </a:schemeClr>
                    </a:solidFill>
                  </a:tcPr>
                </a:tc>
                <a:tc gridSpan="2">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tr-TR" sz="1600" b="1" i="0" u="none" strike="noStrike" dirty="0" smtClean="0">
                          <a:solidFill>
                            <a:srgbClr val="000000"/>
                          </a:solidFill>
                          <a:effectLst/>
                          <a:latin typeface="Calibri" panose="020F0502020204030204" pitchFamily="34" charset="0"/>
                        </a:rPr>
                        <a:t>With interleaving</a:t>
                      </a:r>
                      <a:endParaRPr lang="en-US" sz="1600" b="1" i="0" u="none" strike="noStrike" dirty="0" smtClean="0">
                        <a:solidFill>
                          <a:srgbClr val="000000"/>
                        </a:solidFill>
                        <a:effectLst/>
                        <a:latin typeface="Calibri" panose="020F0502020204030204" pitchFamily="34" charset="0"/>
                      </a:endParaRPr>
                    </a:p>
                  </a:txBody>
                  <a:tcPr marL="9525" marR="9525" marT="9525" marB="0" anchor="b">
                    <a:solidFill>
                      <a:schemeClr val="bg1">
                        <a:lumMod val="85000"/>
                      </a:schemeClr>
                    </a:solidFill>
                  </a:tcPr>
                </a:tc>
                <a:tc hMerge="1">
                  <a:txBody>
                    <a:bodyPr/>
                    <a:lstStyle/>
                    <a:p>
                      <a:pPr algn="ctr" fontAlgn="b"/>
                      <a:endParaRPr lang="en-US" sz="1600" b="1" i="0" u="none" strike="noStrike" dirty="0">
                        <a:solidFill>
                          <a:srgbClr val="000000"/>
                        </a:solidFill>
                        <a:effectLst/>
                        <a:latin typeface="Calibri" panose="020F0502020204030204" pitchFamily="34" charset="0"/>
                      </a:endParaRPr>
                    </a:p>
                  </a:txBody>
                  <a:tcPr marL="9525" marR="9525" marT="9525" marB="0" anchor="b">
                    <a:solidFill>
                      <a:schemeClr val="bg1">
                        <a:lumMod val="85000"/>
                      </a:schemeClr>
                    </a:solidFill>
                  </a:tcPr>
                </a:tc>
                <a:extLst>
                  <a:ext uri="{0D108BD9-81ED-4DB2-BD59-A6C34878D82A}">
                    <a16:rowId xmlns:a16="http://schemas.microsoft.com/office/drawing/2014/main" val="4231862664"/>
                  </a:ext>
                </a:extLst>
              </a:tr>
              <a:tr h="238119">
                <a:tc>
                  <a:txBody>
                    <a:bodyPr/>
                    <a:lstStyle/>
                    <a:p>
                      <a:pPr algn="ctr" fontAlgn="b"/>
                      <a:r>
                        <a:rPr lang="tr-TR" sz="1600" b="0" i="0" u="none" strike="noStrike" dirty="0" smtClean="0">
                          <a:solidFill>
                            <a:srgbClr val="000000"/>
                          </a:solidFill>
                          <a:effectLst/>
                          <a:latin typeface="Calibri" panose="020F0502020204030204" pitchFamily="34" charset="0"/>
                        </a:rPr>
                        <a:t>Icap1</a:t>
                      </a:r>
                      <a:r>
                        <a:rPr lang="en-US" sz="1600" b="0" i="0" u="none" strike="noStrike" dirty="0" smtClean="0">
                          <a:solidFill>
                            <a:srgbClr val="000000"/>
                          </a:solidFill>
                          <a:effectLst/>
                          <a:latin typeface="Calibri" panose="020F0502020204030204" pitchFamily="34" charset="0"/>
                        </a:rPr>
                        <a:t>-9850</a:t>
                      </a:r>
                      <a:endParaRPr lang="en-US" sz="1600" b="0" i="0" u="none" strike="noStrike" dirty="0">
                        <a:solidFill>
                          <a:srgbClr val="000000"/>
                        </a:solidFill>
                        <a:effectLst/>
                        <a:latin typeface="Calibri" panose="020F0502020204030204" pitchFamily="34" charset="0"/>
                      </a:endParaRPr>
                    </a:p>
                  </a:txBody>
                  <a:tcPr marL="9525" marR="9525" marT="9525" marB="0" anchor="b">
                    <a:solidFill>
                      <a:schemeClr val="accent1">
                        <a:lumMod val="20000"/>
                        <a:lumOff val="80000"/>
                      </a:schemeClr>
                    </a:solidFill>
                  </a:tcPr>
                </a:tc>
                <a:tc>
                  <a:txBody>
                    <a:bodyPr/>
                    <a:lstStyle/>
                    <a:p>
                      <a:pPr algn="ctr" fontAlgn="b"/>
                      <a:r>
                        <a:rPr lang="en-US" sz="1600" b="0" i="0" u="none" strike="noStrike" dirty="0" smtClean="0">
                          <a:solidFill>
                            <a:srgbClr val="000000"/>
                          </a:solidFill>
                          <a:effectLst/>
                          <a:latin typeface="Calibri" panose="020F0502020204030204" pitchFamily="34" charset="0"/>
                        </a:rPr>
                        <a:t>2.363 A</a:t>
                      </a:r>
                      <a:endParaRPr lang="en-US" sz="1600" b="0" i="0" u="none" strike="noStrike" dirty="0">
                        <a:solidFill>
                          <a:srgbClr val="000000"/>
                        </a:solidFill>
                        <a:effectLst/>
                        <a:latin typeface="Calibri" panose="020F0502020204030204" pitchFamily="34" charset="0"/>
                      </a:endParaRPr>
                    </a:p>
                  </a:txBody>
                  <a:tcPr marL="9525" marR="9525" marT="9525" marB="0" anchor="b">
                    <a:solidFill>
                      <a:schemeClr val="accent1">
                        <a:lumMod val="20000"/>
                        <a:lumOff val="80000"/>
                      </a:schemeClr>
                    </a:solidFill>
                  </a:tcPr>
                </a:tc>
                <a:tc>
                  <a:txBody>
                    <a:bodyPr/>
                    <a:lstStyle/>
                    <a:p>
                      <a:pPr algn="ctr" fontAlgn="b"/>
                      <a:r>
                        <a:rPr lang="en-US" sz="1600" b="0" i="0" u="none" strike="noStrike" dirty="0" smtClean="0">
                          <a:solidFill>
                            <a:srgbClr val="000000"/>
                          </a:solidFill>
                          <a:effectLst/>
                          <a:latin typeface="Calibri" panose="020F0502020204030204" pitchFamily="34" charset="0"/>
                        </a:rPr>
                        <a:t>-151</a:t>
                      </a:r>
                      <a:r>
                        <a:rPr lang="en-US" sz="1600" b="0" i="0" u="none" strike="noStrike" baseline="30000" dirty="0" smtClean="0">
                          <a:solidFill>
                            <a:srgbClr val="000000"/>
                          </a:solidFill>
                          <a:effectLst/>
                          <a:latin typeface="Calibri" panose="020F0502020204030204" pitchFamily="34" charset="0"/>
                        </a:rPr>
                        <a:t>0</a:t>
                      </a:r>
                      <a:endParaRPr lang="en-US" sz="1600" b="0" i="0" u="none" strike="noStrike" baseline="30000" dirty="0">
                        <a:solidFill>
                          <a:srgbClr val="000000"/>
                        </a:solidFill>
                        <a:effectLst/>
                        <a:latin typeface="Calibri" panose="020F0502020204030204" pitchFamily="34" charset="0"/>
                      </a:endParaRPr>
                    </a:p>
                  </a:txBody>
                  <a:tcPr marL="9525" marR="9525" marT="9525" marB="0" anchor="b">
                    <a:solidFill>
                      <a:schemeClr val="accent1">
                        <a:lumMod val="20000"/>
                        <a:lumOff val="80000"/>
                      </a:schemeClr>
                    </a:solidFill>
                  </a:tcPr>
                </a:tc>
                <a:tc>
                  <a:txBody>
                    <a:bodyPr/>
                    <a:lstStyle/>
                    <a:p>
                      <a:pPr algn="ctr" fontAlgn="b"/>
                      <a:r>
                        <a:rPr lang="en-US" sz="1600" b="0" i="0" u="none" strike="noStrike" dirty="0" smtClean="0">
                          <a:solidFill>
                            <a:srgbClr val="FF0000"/>
                          </a:solidFill>
                          <a:effectLst/>
                          <a:latin typeface="Calibri" panose="020F0502020204030204" pitchFamily="34" charset="0"/>
                        </a:rPr>
                        <a:t>0</a:t>
                      </a:r>
                      <a:endParaRPr lang="en-US" sz="1600" b="0" i="0" u="none" strike="noStrike" dirty="0">
                        <a:solidFill>
                          <a:srgbClr val="FF0000"/>
                        </a:solidFill>
                        <a:effectLst/>
                        <a:latin typeface="Calibri" panose="020F0502020204030204" pitchFamily="34" charset="0"/>
                      </a:endParaRPr>
                    </a:p>
                  </a:txBody>
                  <a:tcPr marL="9525" marR="9525" marT="9525" marB="0" anchor="b">
                    <a:solidFill>
                      <a:schemeClr val="accent1">
                        <a:lumMod val="20000"/>
                        <a:lumOff val="80000"/>
                      </a:schemeClr>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600" b="0" i="0" u="none" strike="noStrike" baseline="30000" dirty="0" smtClean="0">
                          <a:solidFill>
                            <a:srgbClr val="FF0000"/>
                          </a:solidFill>
                          <a:effectLst/>
                          <a:latin typeface="Calibri" panose="020F0502020204030204" pitchFamily="34" charset="0"/>
                        </a:rPr>
                        <a:t>-</a:t>
                      </a:r>
                      <a:endParaRPr lang="en-US" sz="1600" b="0" i="0" u="none" strike="noStrike" baseline="30000" dirty="0" smtClean="0">
                        <a:solidFill>
                          <a:srgbClr val="FF0000"/>
                        </a:solidFill>
                        <a:effectLst/>
                        <a:latin typeface="Calibri" panose="020F0502020204030204" pitchFamily="34" charset="0"/>
                      </a:endParaRPr>
                    </a:p>
                  </a:txBody>
                  <a:tcPr marL="9525" marR="9525" marT="9525" marB="0" anchor="b">
                    <a:solidFill>
                      <a:schemeClr val="accent1">
                        <a:lumMod val="20000"/>
                        <a:lumOff val="80000"/>
                      </a:schemeClr>
                    </a:solidFill>
                  </a:tcPr>
                </a:tc>
                <a:extLst>
                  <a:ext uri="{0D108BD9-81ED-4DB2-BD59-A6C34878D82A}">
                    <a16:rowId xmlns:a16="http://schemas.microsoft.com/office/drawing/2014/main" val="1591764390"/>
                  </a:ext>
                </a:extLst>
              </a:tr>
              <a:tr h="238119">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tr-TR" sz="1600" b="0" i="0" u="none" strike="noStrike" dirty="0" smtClean="0">
                          <a:solidFill>
                            <a:srgbClr val="000000"/>
                          </a:solidFill>
                          <a:effectLst/>
                          <a:latin typeface="Calibri" panose="020F0502020204030204" pitchFamily="34" charset="0"/>
                        </a:rPr>
                        <a:t>Icap</a:t>
                      </a:r>
                      <a:r>
                        <a:rPr lang="en-US" sz="1600" b="0" i="0" u="none" strike="noStrike" dirty="0" smtClean="0">
                          <a:solidFill>
                            <a:srgbClr val="000000"/>
                          </a:solidFill>
                          <a:effectLst/>
                          <a:latin typeface="Calibri" panose="020F0502020204030204" pitchFamily="34" charset="0"/>
                        </a:rPr>
                        <a:t>2-9850</a:t>
                      </a:r>
                    </a:p>
                  </a:txBody>
                  <a:tcPr marL="9525" marR="9525" marT="9525" marB="0" anchor="b">
                    <a:solidFill>
                      <a:schemeClr val="accent6">
                        <a:lumMod val="40000"/>
                        <a:lumOff val="60000"/>
                      </a:schemeClr>
                    </a:solidFill>
                  </a:tcPr>
                </a:tc>
                <a:tc>
                  <a:txBody>
                    <a:bodyPr/>
                    <a:lstStyle/>
                    <a:p>
                      <a:pPr algn="ctr" fontAlgn="b"/>
                      <a:r>
                        <a:rPr lang="en-US" sz="1600" b="0" i="0" u="none" strike="noStrike" dirty="0" smtClean="0">
                          <a:solidFill>
                            <a:srgbClr val="000000"/>
                          </a:solidFill>
                          <a:effectLst/>
                          <a:latin typeface="Calibri" panose="020F0502020204030204" pitchFamily="34" charset="0"/>
                        </a:rPr>
                        <a:t>2.363 A</a:t>
                      </a:r>
                      <a:endParaRPr lang="en-US" sz="1600" b="0" i="0" u="none" strike="noStrike" dirty="0">
                        <a:solidFill>
                          <a:srgbClr val="000000"/>
                        </a:solidFill>
                        <a:effectLst/>
                        <a:latin typeface="Calibri" panose="020F0502020204030204" pitchFamily="34" charset="0"/>
                      </a:endParaRPr>
                    </a:p>
                  </a:txBody>
                  <a:tcPr marL="9525" marR="9525" marT="9525" marB="0" anchor="b">
                    <a:solidFill>
                      <a:schemeClr val="accent6">
                        <a:lumMod val="40000"/>
                        <a:lumOff val="60000"/>
                      </a:schemeClr>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600" b="0" i="0" u="none" strike="noStrike" dirty="0" smtClean="0">
                          <a:solidFill>
                            <a:srgbClr val="000000"/>
                          </a:solidFill>
                          <a:effectLst/>
                          <a:latin typeface="Calibri" panose="020F0502020204030204" pitchFamily="34" charset="0"/>
                        </a:rPr>
                        <a:t>-151</a:t>
                      </a:r>
                      <a:r>
                        <a:rPr lang="en-US" sz="1600" b="0" i="0" u="none" strike="noStrike" baseline="30000" dirty="0" smtClean="0">
                          <a:solidFill>
                            <a:srgbClr val="000000"/>
                          </a:solidFill>
                          <a:effectLst/>
                          <a:latin typeface="Calibri" panose="020F0502020204030204" pitchFamily="34" charset="0"/>
                        </a:rPr>
                        <a:t>0</a:t>
                      </a:r>
                    </a:p>
                  </a:txBody>
                  <a:tcPr marL="9525" marR="9525" marT="9525" marB="0" anchor="b">
                    <a:solidFill>
                      <a:schemeClr val="accent6">
                        <a:lumMod val="40000"/>
                        <a:lumOff val="60000"/>
                      </a:schemeClr>
                    </a:solidFill>
                  </a:tcPr>
                </a:tc>
                <a:tc>
                  <a:txBody>
                    <a:bodyPr/>
                    <a:lstStyle/>
                    <a:p>
                      <a:pPr algn="ctr" fontAlgn="b"/>
                      <a:r>
                        <a:rPr lang="en-US" sz="1600" b="0" i="0" u="none" strike="noStrike" dirty="0" smtClean="0">
                          <a:solidFill>
                            <a:srgbClr val="FF0000"/>
                          </a:solidFill>
                          <a:effectLst/>
                          <a:latin typeface="Calibri" panose="020F0502020204030204" pitchFamily="34" charset="0"/>
                        </a:rPr>
                        <a:t>0</a:t>
                      </a:r>
                      <a:endParaRPr lang="en-US" sz="1600" b="0" i="0" u="none" strike="noStrike" dirty="0">
                        <a:solidFill>
                          <a:srgbClr val="FF0000"/>
                        </a:solidFill>
                        <a:effectLst/>
                        <a:latin typeface="Calibri" panose="020F0502020204030204" pitchFamily="34" charset="0"/>
                      </a:endParaRPr>
                    </a:p>
                  </a:txBody>
                  <a:tcPr marL="9525" marR="9525" marT="9525" marB="0" anchor="b">
                    <a:solidFill>
                      <a:schemeClr val="accent6">
                        <a:lumMod val="40000"/>
                        <a:lumOff val="60000"/>
                      </a:schemeClr>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600" b="0" i="0" u="none" strike="noStrike" baseline="30000" dirty="0" smtClean="0">
                          <a:solidFill>
                            <a:srgbClr val="FF0000"/>
                          </a:solidFill>
                          <a:effectLst/>
                          <a:latin typeface="Calibri" panose="020F0502020204030204" pitchFamily="34" charset="0"/>
                        </a:rPr>
                        <a:t>-</a:t>
                      </a:r>
                      <a:endParaRPr lang="en-US" sz="1600" b="0" i="0" u="none" strike="noStrike" baseline="30000" dirty="0" smtClean="0">
                        <a:solidFill>
                          <a:srgbClr val="FF0000"/>
                        </a:solidFill>
                        <a:effectLst/>
                        <a:latin typeface="Calibri" panose="020F0502020204030204" pitchFamily="34" charset="0"/>
                      </a:endParaRPr>
                    </a:p>
                  </a:txBody>
                  <a:tcPr marL="9525" marR="9525" marT="9525" marB="0" anchor="b">
                    <a:solidFill>
                      <a:schemeClr val="accent6">
                        <a:lumMod val="40000"/>
                        <a:lumOff val="60000"/>
                      </a:schemeClr>
                    </a:solidFill>
                  </a:tcPr>
                </a:tc>
                <a:extLst>
                  <a:ext uri="{0D108BD9-81ED-4DB2-BD59-A6C34878D82A}">
                    <a16:rowId xmlns:a16="http://schemas.microsoft.com/office/drawing/2014/main" val="294692767"/>
                  </a:ext>
                </a:extLst>
              </a:tr>
              <a:tr h="238119">
                <a:tc>
                  <a:txBody>
                    <a:bodyPr/>
                    <a:lstStyle/>
                    <a:p>
                      <a:pPr algn="ctr" fontAlgn="b"/>
                      <a:r>
                        <a:rPr lang="en-US" sz="1600" b="0" i="0" u="none" strike="noStrike" dirty="0" smtClean="0">
                          <a:solidFill>
                            <a:srgbClr val="000000"/>
                          </a:solidFill>
                          <a:effectLst/>
                          <a:latin typeface="Calibri" panose="020F0502020204030204" pitchFamily="34" charset="0"/>
                        </a:rPr>
                        <a:t>Idc1-9850</a:t>
                      </a:r>
                      <a:endParaRPr lang="en-US" sz="1600" b="0" i="0" u="none" strike="noStrike" dirty="0">
                        <a:solidFill>
                          <a:srgbClr val="000000"/>
                        </a:solidFill>
                        <a:effectLst/>
                        <a:latin typeface="Calibri" panose="020F0502020204030204" pitchFamily="34" charset="0"/>
                      </a:endParaRPr>
                    </a:p>
                  </a:txBody>
                  <a:tcPr marL="9525" marR="9525" marT="9525" marB="0" anchor="b">
                    <a:solidFill>
                      <a:schemeClr val="accent1">
                        <a:lumMod val="20000"/>
                        <a:lumOff val="80000"/>
                      </a:schemeClr>
                    </a:solidFill>
                  </a:tcPr>
                </a:tc>
                <a:tc>
                  <a:txBody>
                    <a:bodyPr/>
                    <a:lstStyle/>
                    <a:p>
                      <a:pPr algn="ctr" fontAlgn="b"/>
                      <a:r>
                        <a:rPr lang="en-US" sz="1600" b="0" i="0" u="none" strike="noStrike" dirty="0" smtClean="0">
                          <a:solidFill>
                            <a:schemeClr val="tx1"/>
                          </a:solidFill>
                          <a:effectLst/>
                          <a:latin typeface="Calibri" panose="020F0502020204030204" pitchFamily="34" charset="0"/>
                        </a:rPr>
                        <a:t>2.385 A</a:t>
                      </a:r>
                      <a:endParaRPr lang="en-US" sz="1600" b="0" i="0" u="none" strike="noStrike" dirty="0">
                        <a:solidFill>
                          <a:schemeClr val="tx1"/>
                        </a:solidFill>
                        <a:effectLst/>
                        <a:latin typeface="Calibri" panose="020F0502020204030204" pitchFamily="34" charset="0"/>
                      </a:endParaRPr>
                    </a:p>
                  </a:txBody>
                  <a:tcPr marL="9525" marR="9525" marT="9525" marB="0" anchor="b">
                    <a:solidFill>
                      <a:schemeClr val="accent1">
                        <a:lumMod val="20000"/>
                        <a:lumOff val="80000"/>
                      </a:schemeClr>
                    </a:solidFill>
                  </a:tcPr>
                </a:tc>
                <a:tc>
                  <a:txBody>
                    <a:bodyPr/>
                    <a:lstStyle/>
                    <a:p>
                      <a:pPr algn="ctr" fontAlgn="b"/>
                      <a:r>
                        <a:rPr lang="en-US" sz="1600" b="0" i="0" u="none" strike="noStrike" dirty="0" smtClean="0">
                          <a:solidFill>
                            <a:srgbClr val="FF0000"/>
                          </a:solidFill>
                          <a:effectLst/>
                          <a:latin typeface="Calibri" panose="020F0502020204030204" pitchFamily="34" charset="0"/>
                        </a:rPr>
                        <a:t>-</a:t>
                      </a:r>
                      <a:r>
                        <a:rPr lang="en-US" sz="1600" b="0" i="0" u="none" strike="noStrike" dirty="0" smtClean="0">
                          <a:solidFill>
                            <a:srgbClr val="FF0000"/>
                          </a:solidFill>
                          <a:effectLst/>
                          <a:latin typeface="Calibri" panose="020F0502020204030204" pitchFamily="34" charset="0"/>
                        </a:rPr>
                        <a:t>159</a:t>
                      </a:r>
                      <a:r>
                        <a:rPr lang="en-US" sz="1600" b="0" i="0" u="none" strike="noStrike" baseline="30000" dirty="0" smtClean="0">
                          <a:solidFill>
                            <a:srgbClr val="FF0000"/>
                          </a:solidFill>
                          <a:effectLst/>
                          <a:latin typeface="Calibri" panose="020F0502020204030204" pitchFamily="34" charset="0"/>
                        </a:rPr>
                        <a:t>0</a:t>
                      </a:r>
                      <a:endParaRPr lang="en-US" sz="1600" b="0" i="0" u="none" strike="noStrike" baseline="30000" dirty="0">
                        <a:solidFill>
                          <a:srgbClr val="FF0000"/>
                        </a:solidFill>
                        <a:effectLst/>
                        <a:latin typeface="Calibri" panose="020F0502020204030204" pitchFamily="34" charset="0"/>
                      </a:endParaRPr>
                    </a:p>
                  </a:txBody>
                  <a:tcPr marL="9525" marR="9525" marT="9525" marB="0" anchor="b">
                    <a:solidFill>
                      <a:schemeClr val="accent1">
                        <a:lumMod val="20000"/>
                        <a:lumOff val="80000"/>
                      </a:schemeClr>
                    </a:solidFill>
                  </a:tcPr>
                </a:tc>
                <a:tc>
                  <a:txBody>
                    <a:bodyPr/>
                    <a:lstStyle/>
                    <a:p>
                      <a:pPr algn="ctr" fontAlgn="b"/>
                      <a:r>
                        <a:rPr lang="en-US" sz="1600" b="0" i="0" u="none" strike="noStrike" dirty="0" smtClean="0">
                          <a:solidFill>
                            <a:schemeClr val="tx1"/>
                          </a:solidFill>
                          <a:effectLst/>
                          <a:latin typeface="Calibri" panose="020F0502020204030204" pitchFamily="34" charset="0"/>
                        </a:rPr>
                        <a:t>2.385 A</a:t>
                      </a:r>
                      <a:endParaRPr lang="en-US" sz="1600" b="0" i="0" u="none" strike="noStrike" dirty="0">
                        <a:solidFill>
                          <a:schemeClr val="tx1"/>
                        </a:solidFill>
                        <a:effectLst/>
                        <a:latin typeface="Calibri" panose="020F0502020204030204" pitchFamily="34" charset="0"/>
                      </a:endParaRPr>
                    </a:p>
                  </a:txBody>
                  <a:tcPr marL="9525" marR="9525" marT="9525" marB="0" anchor="b">
                    <a:solidFill>
                      <a:schemeClr val="accent1">
                        <a:lumMod val="20000"/>
                        <a:lumOff val="80000"/>
                      </a:schemeClr>
                    </a:solidFill>
                  </a:tcPr>
                </a:tc>
                <a:tc>
                  <a:txBody>
                    <a:bodyPr/>
                    <a:lstStyle/>
                    <a:p>
                      <a:pPr algn="ctr" fontAlgn="b"/>
                      <a:r>
                        <a:rPr lang="en-US" sz="1600" b="0" i="0" u="none" strike="noStrike" dirty="0" smtClean="0">
                          <a:solidFill>
                            <a:srgbClr val="FF0000"/>
                          </a:solidFill>
                          <a:effectLst/>
                          <a:latin typeface="Calibri" panose="020F0502020204030204" pitchFamily="34" charset="0"/>
                        </a:rPr>
                        <a:t>-159</a:t>
                      </a:r>
                      <a:r>
                        <a:rPr lang="en-US" sz="1600" b="0" i="0" u="none" strike="noStrike" baseline="30000" dirty="0" smtClean="0">
                          <a:solidFill>
                            <a:srgbClr val="FF0000"/>
                          </a:solidFill>
                          <a:effectLst/>
                          <a:latin typeface="Calibri" panose="020F0502020204030204" pitchFamily="34" charset="0"/>
                        </a:rPr>
                        <a:t>0</a:t>
                      </a:r>
                      <a:endParaRPr lang="en-US" sz="1600" b="0" i="0" u="none" strike="noStrike" baseline="30000" dirty="0">
                        <a:solidFill>
                          <a:srgbClr val="FF0000"/>
                        </a:solidFill>
                        <a:effectLst/>
                        <a:latin typeface="Calibri" panose="020F0502020204030204" pitchFamily="34" charset="0"/>
                      </a:endParaRPr>
                    </a:p>
                  </a:txBody>
                  <a:tcPr marL="9525" marR="9525" marT="9525" marB="0" anchor="b">
                    <a:solidFill>
                      <a:schemeClr val="accent1">
                        <a:lumMod val="20000"/>
                        <a:lumOff val="80000"/>
                      </a:schemeClr>
                    </a:solidFill>
                  </a:tcPr>
                </a:tc>
                <a:extLst>
                  <a:ext uri="{0D108BD9-81ED-4DB2-BD59-A6C34878D82A}">
                    <a16:rowId xmlns:a16="http://schemas.microsoft.com/office/drawing/2014/main" val="1624860496"/>
                  </a:ext>
                </a:extLst>
              </a:tr>
              <a:tr h="238119">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600" b="0" i="0" u="none" strike="noStrike" dirty="0" smtClean="0">
                          <a:solidFill>
                            <a:srgbClr val="000000"/>
                          </a:solidFill>
                          <a:effectLst/>
                          <a:latin typeface="Calibri" panose="020F0502020204030204" pitchFamily="34" charset="0"/>
                        </a:rPr>
                        <a:t>Idc2-9850</a:t>
                      </a:r>
                    </a:p>
                  </a:txBody>
                  <a:tcPr marL="9525" marR="9525" marT="9525" marB="0" anchor="b">
                    <a:solidFill>
                      <a:schemeClr val="accent6">
                        <a:lumMod val="40000"/>
                        <a:lumOff val="60000"/>
                      </a:schemeClr>
                    </a:solidFill>
                  </a:tcPr>
                </a:tc>
                <a:tc>
                  <a:txBody>
                    <a:bodyPr/>
                    <a:lstStyle/>
                    <a:p>
                      <a:pPr algn="ctr" fontAlgn="b"/>
                      <a:r>
                        <a:rPr lang="en-US" sz="1600" b="0" i="0" u="none" strike="noStrike" dirty="0" smtClean="0">
                          <a:solidFill>
                            <a:schemeClr val="tx1"/>
                          </a:solidFill>
                          <a:effectLst/>
                          <a:latin typeface="Calibri" panose="020F0502020204030204" pitchFamily="34" charset="0"/>
                        </a:rPr>
                        <a:t>2.385 A</a:t>
                      </a:r>
                      <a:endParaRPr lang="en-US" sz="1600" b="0" i="0" u="none" strike="noStrike" dirty="0">
                        <a:solidFill>
                          <a:schemeClr val="tx1"/>
                        </a:solidFill>
                        <a:effectLst/>
                        <a:latin typeface="Calibri" panose="020F0502020204030204" pitchFamily="34" charset="0"/>
                      </a:endParaRPr>
                    </a:p>
                  </a:txBody>
                  <a:tcPr marL="9525" marR="9525" marT="9525" marB="0" anchor="b">
                    <a:solidFill>
                      <a:schemeClr val="accent6">
                        <a:lumMod val="40000"/>
                        <a:lumOff val="60000"/>
                      </a:schemeClr>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600" b="0" i="0" u="none" strike="noStrike" dirty="0" smtClean="0">
                          <a:solidFill>
                            <a:srgbClr val="FF0000"/>
                          </a:solidFill>
                          <a:effectLst/>
                          <a:latin typeface="Calibri" panose="020F0502020204030204" pitchFamily="34" charset="0"/>
                        </a:rPr>
                        <a:t>-</a:t>
                      </a:r>
                      <a:r>
                        <a:rPr lang="en-US" sz="1600" b="0" i="0" u="none" strike="noStrike" dirty="0" smtClean="0">
                          <a:solidFill>
                            <a:srgbClr val="FF0000"/>
                          </a:solidFill>
                          <a:effectLst/>
                          <a:latin typeface="Calibri" panose="020F0502020204030204" pitchFamily="34" charset="0"/>
                        </a:rPr>
                        <a:t>159</a:t>
                      </a:r>
                      <a:r>
                        <a:rPr lang="en-US" sz="1600" b="0" i="0" u="none" strike="noStrike" baseline="30000" dirty="0" smtClean="0">
                          <a:solidFill>
                            <a:srgbClr val="FF0000"/>
                          </a:solidFill>
                          <a:effectLst/>
                          <a:latin typeface="Calibri" panose="020F0502020204030204" pitchFamily="34" charset="0"/>
                        </a:rPr>
                        <a:t>0</a:t>
                      </a:r>
                      <a:endParaRPr lang="en-US" sz="1600" b="0" i="0" u="none" strike="noStrike" baseline="30000" dirty="0" smtClean="0">
                        <a:solidFill>
                          <a:srgbClr val="FF0000"/>
                        </a:solidFill>
                        <a:effectLst/>
                        <a:latin typeface="Calibri" panose="020F0502020204030204" pitchFamily="34" charset="0"/>
                      </a:endParaRPr>
                    </a:p>
                  </a:txBody>
                  <a:tcPr marL="9525" marR="9525" marT="9525" marB="0" anchor="b">
                    <a:solidFill>
                      <a:schemeClr val="accent6">
                        <a:lumMod val="40000"/>
                        <a:lumOff val="60000"/>
                      </a:schemeClr>
                    </a:solidFill>
                  </a:tcPr>
                </a:tc>
                <a:tc>
                  <a:txBody>
                    <a:bodyPr/>
                    <a:lstStyle/>
                    <a:p>
                      <a:pPr algn="ctr" fontAlgn="b"/>
                      <a:r>
                        <a:rPr lang="en-US" sz="1600" b="0" i="0" u="none" strike="noStrike" dirty="0" smtClean="0">
                          <a:solidFill>
                            <a:schemeClr val="tx1"/>
                          </a:solidFill>
                          <a:effectLst/>
                          <a:latin typeface="Calibri" panose="020F0502020204030204" pitchFamily="34" charset="0"/>
                        </a:rPr>
                        <a:t>2.385 A</a:t>
                      </a:r>
                      <a:endParaRPr lang="en-US" sz="1600" b="0" i="0" u="none" strike="noStrike" dirty="0">
                        <a:solidFill>
                          <a:schemeClr val="tx1"/>
                        </a:solidFill>
                        <a:effectLst/>
                        <a:latin typeface="Calibri" panose="020F0502020204030204" pitchFamily="34" charset="0"/>
                      </a:endParaRPr>
                    </a:p>
                  </a:txBody>
                  <a:tcPr marL="9525" marR="9525" marT="9525" marB="0" anchor="b">
                    <a:solidFill>
                      <a:schemeClr val="accent6">
                        <a:lumMod val="40000"/>
                        <a:lumOff val="60000"/>
                      </a:schemeClr>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600" b="0" i="0" u="none" strike="noStrike" dirty="0" smtClean="0">
                          <a:solidFill>
                            <a:srgbClr val="FF0000"/>
                          </a:solidFill>
                          <a:effectLst/>
                          <a:latin typeface="Calibri" panose="020F0502020204030204" pitchFamily="34" charset="0"/>
                        </a:rPr>
                        <a:t>21</a:t>
                      </a:r>
                      <a:r>
                        <a:rPr lang="en-US" sz="1600" b="0" i="0" u="none" strike="noStrike" baseline="30000" dirty="0" smtClean="0">
                          <a:solidFill>
                            <a:srgbClr val="FF0000"/>
                          </a:solidFill>
                          <a:effectLst/>
                          <a:latin typeface="Calibri" panose="020F0502020204030204" pitchFamily="34" charset="0"/>
                        </a:rPr>
                        <a:t>0</a:t>
                      </a:r>
                    </a:p>
                  </a:txBody>
                  <a:tcPr marL="9525" marR="9525" marT="9525" marB="0" anchor="b">
                    <a:solidFill>
                      <a:schemeClr val="accent6">
                        <a:lumMod val="40000"/>
                        <a:lumOff val="60000"/>
                      </a:schemeClr>
                    </a:solidFill>
                  </a:tcPr>
                </a:tc>
                <a:extLst>
                  <a:ext uri="{0D108BD9-81ED-4DB2-BD59-A6C34878D82A}">
                    <a16:rowId xmlns:a16="http://schemas.microsoft.com/office/drawing/2014/main" val="3172081951"/>
                  </a:ext>
                </a:extLst>
              </a:tr>
              <a:tr h="238119">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600" b="0" i="0" u="none" strike="noStrike" dirty="0" smtClean="0">
                          <a:solidFill>
                            <a:srgbClr val="000000"/>
                          </a:solidFill>
                          <a:effectLst/>
                          <a:latin typeface="Calibri" panose="020F0502020204030204" pitchFamily="34" charset="0"/>
                        </a:rPr>
                        <a:t>Iin-9850</a:t>
                      </a:r>
                    </a:p>
                  </a:txBody>
                  <a:tcPr marL="9525" marR="9525" marT="9525" marB="0" anchor="b">
                    <a:solidFill>
                      <a:schemeClr val="accent6">
                        <a:lumMod val="40000"/>
                        <a:lumOff val="60000"/>
                      </a:schemeClr>
                    </a:solidFill>
                  </a:tcPr>
                </a:tc>
                <a:tc>
                  <a:txBody>
                    <a:bodyPr/>
                    <a:lstStyle/>
                    <a:p>
                      <a:pPr algn="ctr" fontAlgn="b"/>
                      <a:r>
                        <a:rPr lang="en-US" sz="1600" b="0" i="0" u="none" strike="noStrike" dirty="0" smtClean="0">
                          <a:solidFill>
                            <a:schemeClr val="tx1"/>
                          </a:solidFill>
                          <a:effectLst/>
                          <a:latin typeface="Calibri" panose="020F0502020204030204" pitchFamily="34" charset="0"/>
                        </a:rPr>
                        <a:t>0.637</a:t>
                      </a:r>
                      <a:r>
                        <a:rPr lang="en-US" sz="1600" b="0" i="0" u="none" strike="noStrike" baseline="0" dirty="0" smtClean="0">
                          <a:solidFill>
                            <a:schemeClr val="tx1"/>
                          </a:solidFill>
                          <a:effectLst/>
                          <a:latin typeface="Calibri" panose="020F0502020204030204" pitchFamily="34" charset="0"/>
                        </a:rPr>
                        <a:t> A</a:t>
                      </a:r>
                      <a:endParaRPr lang="en-US" sz="1600" b="0" i="0" u="none" strike="noStrike" dirty="0">
                        <a:solidFill>
                          <a:schemeClr val="tx1"/>
                        </a:solidFill>
                        <a:effectLst/>
                        <a:latin typeface="Calibri" panose="020F0502020204030204" pitchFamily="34" charset="0"/>
                      </a:endParaRPr>
                    </a:p>
                  </a:txBody>
                  <a:tcPr marL="9525" marR="9525" marT="9525" marB="0" anchor="b">
                    <a:solidFill>
                      <a:schemeClr val="accent6">
                        <a:lumMod val="40000"/>
                        <a:lumOff val="60000"/>
                      </a:schemeClr>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600" b="0" i="0" u="none" strike="noStrike" dirty="0" smtClean="0">
                          <a:solidFill>
                            <a:srgbClr val="000000"/>
                          </a:solidFill>
                          <a:effectLst/>
                          <a:latin typeface="Calibri" panose="020F0502020204030204" pitchFamily="34" charset="0"/>
                        </a:rPr>
                        <a:t>119</a:t>
                      </a:r>
                      <a:r>
                        <a:rPr lang="en-US" sz="1600" b="0" i="0" u="none" strike="noStrike" baseline="30000" dirty="0" smtClean="0">
                          <a:solidFill>
                            <a:srgbClr val="000000"/>
                          </a:solidFill>
                          <a:effectLst/>
                          <a:latin typeface="Calibri" panose="020F0502020204030204" pitchFamily="34" charset="0"/>
                        </a:rPr>
                        <a:t>0</a:t>
                      </a:r>
                    </a:p>
                  </a:txBody>
                  <a:tcPr marL="9525" marR="9525" marT="9525" marB="0" anchor="b">
                    <a:solidFill>
                      <a:schemeClr val="accent6">
                        <a:lumMod val="40000"/>
                        <a:lumOff val="60000"/>
                      </a:schemeClr>
                    </a:solidFill>
                  </a:tcPr>
                </a:tc>
                <a:tc>
                  <a:txBody>
                    <a:bodyPr/>
                    <a:lstStyle/>
                    <a:p>
                      <a:pPr algn="ctr" fontAlgn="b"/>
                      <a:r>
                        <a:rPr lang="en-US" sz="1600" b="0" i="0" u="none" strike="noStrike" dirty="0" smtClean="0">
                          <a:solidFill>
                            <a:srgbClr val="FF0000"/>
                          </a:solidFill>
                          <a:effectLst/>
                          <a:latin typeface="Calibri" panose="020F0502020204030204" pitchFamily="34" charset="0"/>
                        </a:rPr>
                        <a:t>0</a:t>
                      </a:r>
                      <a:endParaRPr lang="en-US" sz="1600" b="0" i="0" u="none" strike="noStrike" dirty="0">
                        <a:solidFill>
                          <a:srgbClr val="FF0000"/>
                        </a:solidFill>
                        <a:effectLst/>
                        <a:latin typeface="Calibri" panose="020F0502020204030204" pitchFamily="34" charset="0"/>
                      </a:endParaRPr>
                    </a:p>
                  </a:txBody>
                  <a:tcPr marL="9525" marR="9525" marT="9525" marB="0" anchor="b">
                    <a:solidFill>
                      <a:schemeClr val="accent6">
                        <a:lumMod val="40000"/>
                        <a:lumOff val="60000"/>
                      </a:schemeClr>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600" b="0" i="0" u="none" strike="noStrike" baseline="30000" dirty="0" smtClean="0">
                          <a:solidFill>
                            <a:srgbClr val="FF0000"/>
                          </a:solidFill>
                          <a:effectLst/>
                          <a:latin typeface="Calibri" panose="020F0502020204030204" pitchFamily="34" charset="0"/>
                        </a:rPr>
                        <a:t>-</a:t>
                      </a:r>
                    </a:p>
                  </a:txBody>
                  <a:tcPr marL="9525" marR="9525" marT="9525" marB="0" anchor="b">
                    <a:solidFill>
                      <a:schemeClr val="accent6">
                        <a:lumMod val="40000"/>
                        <a:lumOff val="60000"/>
                      </a:schemeClr>
                    </a:solidFill>
                  </a:tcPr>
                </a:tc>
                <a:extLst>
                  <a:ext uri="{0D108BD9-81ED-4DB2-BD59-A6C34878D82A}">
                    <a16:rowId xmlns:a16="http://schemas.microsoft.com/office/drawing/2014/main" val="4249533852"/>
                  </a:ext>
                </a:extLst>
              </a:tr>
              <a:tr h="238119">
                <a:tc>
                  <a:txBody>
                    <a:bodyPr/>
                    <a:lstStyle/>
                    <a:p>
                      <a:pPr algn="ctr" fontAlgn="b"/>
                      <a:r>
                        <a:rPr lang="tr-TR" sz="1600" b="0" i="0" u="none" strike="noStrike" dirty="0" smtClean="0">
                          <a:solidFill>
                            <a:srgbClr val="000000"/>
                          </a:solidFill>
                          <a:effectLst/>
                          <a:latin typeface="Calibri" panose="020F0502020204030204" pitchFamily="34" charset="0"/>
                        </a:rPr>
                        <a:t>Icap1</a:t>
                      </a:r>
                      <a:r>
                        <a:rPr lang="en-US" sz="1600" b="0" i="0" u="none" strike="noStrike" dirty="0" smtClean="0">
                          <a:solidFill>
                            <a:srgbClr val="000000"/>
                          </a:solidFill>
                          <a:effectLst/>
                          <a:latin typeface="Calibri" panose="020F0502020204030204" pitchFamily="34" charset="0"/>
                        </a:rPr>
                        <a:t>-20000</a:t>
                      </a:r>
                      <a:endParaRPr lang="en-US" sz="1600" b="0" i="0" u="none" strike="noStrike" dirty="0">
                        <a:solidFill>
                          <a:srgbClr val="000000"/>
                        </a:solidFill>
                        <a:effectLst/>
                        <a:latin typeface="Calibri" panose="020F0502020204030204" pitchFamily="34" charset="0"/>
                      </a:endParaRPr>
                    </a:p>
                  </a:txBody>
                  <a:tcPr marL="9525" marR="9525" marT="9525" marB="0" anchor="b">
                    <a:solidFill>
                      <a:schemeClr val="accent1">
                        <a:lumMod val="20000"/>
                        <a:lumOff val="80000"/>
                      </a:schemeClr>
                    </a:solidFill>
                  </a:tcPr>
                </a:tc>
                <a:tc>
                  <a:txBody>
                    <a:bodyPr/>
                    <a:lstStyle/>
                    <a:p>
                      <a:pPr algn="ctr" fontAlgn="b"/>
                      <a:r>
                        <a:rPr lang="en-US" sz="1600" b="0" i="0" u="none" strike="noStrike" dirty="0" smtClean="0">
                          <a:solidFill>
                            <a:schemeClr val="tx1"/>
                          </a:solidFill>
                          <a:effectLst/>
                          <a:latin typeface="Calibri" panose="020F0502020204030204" pitchFamily="34" charset="0"/>
                        </a:rPr>
                        <a:t>4.186 A</a:t>
                      </a:r>
                      <a:endParaRPr lang="en-US" sz="1600" b="0" i="0" u="none" strike="noStrike" dirty="0">
                        <a:solidFill>
                          <a:schemeClr val="tx1"/>
                        </a:solidFill>
                        <a:effectLst/>
                        <a:latin typeface="Calibri" panose="020F0502020204030204" pitchFamily="34" charset="0"/>
                      </a:endParaRPr>
                    </a:p>
                  </a:txBody>
                  <a:tcPr marL="9525" marR="9525" marT="9525" marB="0" anchor="b">
                    <a:solidFill>
                      <a:schemeClr val="accent1">
                        <a:lumMod val="20000"/>
                        <a:lumOff val="80000"/>
                      </a:schemeClr>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600" b="0" i="0" u="none" strike="noStrike" dirty="0" smtClean="0">
                          <a:solidFill>
                            <a:srgbClr val="000000"/>
                          </a:solidFill>
                          <a:effectLst/>
                          <a:latin typeface="Calibri" panose="020F0502020204030204" pitchFamily="34" charset="0"/>
                        </a:rPr>
                        <a:t>-97</a:t>
                      </a:r>
                      <a:r>
                        <a:rPr lang="en-US" sz="1600" b="0" i="0" u="none" strike="noStrike" baseline="30000" dirty="0" smtClean="0">
                          <a:solidFill>
                            <a:srgbClr val="000000"/>
                          </a:solidFill>
                          <a:effectLst/>
                          <a:latin typeface="Calibri" panose="020F0502020204030204" pitchFamily="34" charset="0"/>
                        </a:rPr>
                        <a:t>0</a:t>
                      </a:r>
                      <a:endParaRPr lang="en-US" sz="1600" b="0" i="0" u="none" strike="noStrike" baseline="30000" dirty="0" smtClean="0">
                        <a:solidFill>
                          <a:srgbClr val="000000"/>
                        </a:solidFill>
                        <a:effectLst/>
                        <a:latin typeface="Calibri" panose="020F0502020204030204" pitchFamily="34" charset="0"/>
                      </a:endParaRPr>
                    </a:p>
                  </a:txBody>
                  <a:tcPr marL="9525" marR="9525" marT="9525" marB="0" anchor="b">
                    <a:solidFill>
                      <a:schemeClr val="accent1">
                        <a:lumMod val="20000"/>
                        <a:lumOff val="80000"/>
                      </a:schemeClr>
                    </a:solidFill>
                  </a:tcPr>
                </a:tc>
                <a:tc>
                  <a:txBody>
                    <a:bodyPr/>
                    <a:lstStyle/>
                    <a:p>
                      <a:pPr algn="ctr" fontAlgn="b"/>
                      <a:r>
                        <a:rPr lang="en-US" sz="1600" b="0" i="0" u="none" strike="noStrike" dirty="0" smtClean="0">
                          <a:solidFill>
                            <a:schemeClr val="tx1"/>
                          </a:solidFill>
                          <a:effectLst/>
                          <a:latin typeface="Calibri" panose="020F0502020204030204" pitchFamily="34" charset="0"/>
                        </a:rPr>
                        <a:t>4.186 A</a:t>
                      </a:r>
                      <a:endParaRPr lang="en-US" sz="1600" b="0" i="0" u="none" strike="noStrike" dirty="0">
                        <a:solidFill>
                          <a:schemeClr val="tx1"/>
                        </a:solidFill>
                        <a:effectLst/>
                        <a:latin typeface="Calibri" panose="020F0502020204030204" pitchFamily="34" charset="0"/>
                      </a:endParaRPr>
                    </a:p>
                  </a:txBody>
                  <a:tcPr marL="9525" marR="9525" marT="9525" marB="0" anchor="b">
                    <a:solidFill>
                      <a:schemeClr val="accent1">
                        <a:lumMod val="20000"/>
                        <a:lumOff val="80000"/>
                      </a:schemeClr>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600" b="0" i="0" u="none" strike="noStrike" dirty="0" smtClean="0">
                          <a:solidFill>
                            <a:srgbClr val="000000"/>
                          </a:solidFill>
                          <a:effectLst/>
                          <a:latin typeface="Calibri" panose="020F0502020204030204" pitchFamily="34" charset="0"/>
                        </a:rPr>
                        <a:t>-97</a:t>
                      </a:r>
                      <a:r>
                        <a:rPr lang="en-US" sz="1600" b="0" i="0" u="none" strike="noStrike" baseline="30000" dirty="0" smtClean="0">
                          <a:solidFill>
                            <a:srgbClr val="000000"/>
                          </a:solidFill>
                          <a:effectLst/>
                          <a:latin typeface="Calibri" panose="020F0502020204030204" pitchFamily="34" charset="0"/>
                        </a:rPr>
                        <a:t>0</a:t>
                      </a:r>
                    </a:p>
                  </a:txBody>
                  <a:tcPr marL="9525" marR="9525" marT="9525" marB="0" anchor="b">
                    <a:solidFill>
                      <a:schemeClr val="accent1">
                        <a:lumMod val="20000"/>
                        <a:lumOff val="80000"/>
                      </a:schemeClr>
                    </a:solidFill>
                  </a:tcPr>
                </a:tc>
                <a:extLst>
                  <a:ext uri="{0D108BD9-81ED-4DB2-BD59-A6C34878D82A}">
                    <a16:rowId xmlns:a16="http://schemas.microsoft.com/office/drawing/2014/main" val="1132043121"/>
                  </a:ext>
                </a:extLst>
              </a:tr>
              <a:tr h="336739">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tr-TR" sz="1600" b="0" i="0" u="none" strike="noStrike" dirty="0" smtClean="0">
                          <a:solidFill>
                            <a:srgbClr val="000000"/>
                          </a:solidFill>
                          <a:effectLst/>
                          <a:latin typeface="Calibri" panose="020F0502020204030204" pitchFamily="34" charset="0"/>
                        </a:rPr>
                        <a:t>Icap</a:t>
                      </a:r>
                      <a:r>
                        <a:rPr lang="en-US" sz="1600" b="0" i="0" u="none" strike="noStrike" dirty="0" smtClean="0">
                          <a:solidFill>
                            <a:srgbClr val="000000"/>
                          </a:solidFill>
                          <a:effectLst/>
                          <a:latin typeface="Calibri" panose="020F0502020204030204" pitchFamily="34" charset="0"/>
                        </a:rPr>
                        <a:t>2-20000</a:t>
                      </a:r>
                      <a:endParaRPr lang="en-US" sz="1600" b="0" i="0" u="none" strike="noStrike" dirty="0" smtClean="0">
                        <a:solidFill>
                          <a:srgbClr val="000000"/>
                        </a:solidFill>
                        <a:effectLst/>
                        <a:latin typeface="Calibri" panose="020F0502020204030204" pitchFamily="34" charset="0"/>
                      </a:endParaRPr>
                    </a:p>
                  </a:txBody>
                  <a:tcPr marL="9525" marR="9525" marT="9525" marB="0" anchor="b">
                    <a:solidFill>
                      <a:schemeClr val="accent6">
                        <a:lumMod val="40000"/>
                        <a:lumOff val="60000"/>
                      </a:schemeClr>
                    </a:solidFill>
                  </a:tcPr>
                </a:tc>
                <a:tc>
                  <a:txBody>
                    <a:bodyPr/>
                    <a:lstStyle/>
                    <a:p>
                      <a:pPr algn="ctr" fontAlgn="b"/>
                      <a:r>
                        <a:rPr lang="en-US" sz="1600" b="0" i="0" u="none" strike="noStrike" dirty="0" smtClean="0">
                          <a:solidFill>
                            <a:schemeClr val="tx1"/>
                          </a:solidFill>
                          <a:effectLst/>
                          <a:latin typeface="Calibri" panose="020F0502020204030204" pitchFamily="34" charset="0"/>
                        </a:rPr>
                        <a:t>4.186 A</a:t>
                      </a:r>
                      <a:endParaRPr lang="en-US" sz="1600" b="0" i="0" u="none" strike="noStrike" dirty="0">
                        <a:solidFill>
                          <a:schemeClr val="tx1"/>
                        </a:solidFill>
                        <a:effectLst/>
                        <a:latin typeface="Calibri" panose="020F0502020204030204" pitchFamily="34" charset="0"/>
                      </a:endParaRPr>
                    </a:p>
                  </a:txBody>
                  <a:tcPr marL="9525" marR="9525" marT="9525" marB="0" anchor="b">
                    <a:solidFill>
                      <a:schemeClr val="accent6">
                        <a:lumMod val="40000"/>
                        <a:lumOff val="60000"/>
                      </a:schemeClr>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600" b="0" i="0" u="none" strike="noStrike" dirty="0" smtClean="0">
                          <a:solidFill>
                            <a:srgbClr val="000000"/>
                          </a:solidFill>
                          <a:effectLst/>
                          <a:latin typeface="Calibri" panose="020F0502020204030204" pitchFamily="34" charset="0"/>
                        </a:rPr>
                        <a:t>-97</a:t>
                      </a:r>
                      <a:r>
                        <a:rPr lang="en-US" sz="1600" b="0" i="0" u="none" strike="noStrike" baseline="30000" dirty="0" smtClean="0">
                          <a:solidFill>
                            <a:srgbClr val="000000"/>
                          </a:solidFill>
                          <a:effectLst/>
                          <a:latin typeface="Calibri" panose="020F0502020204030204" pitchFamily="34" charset="0"/>
                        </a:rPr>
                        <a:t>0</a:t>
                      </a:r>
                      <a:endParaRPr lang="en-US" sz="1600" b="0" i="0" u="none" strike="noStrike" baseline="30000" dirty="0" smtClean="0">
                        <a:solidFill>
                          <a:srgbClr val="000000"/>
                        </a:solidFill>
                        <a:effectLst/>
                        <a:latin typeface="Calibri" panose="020F0502020204030204" pitchFamily="34" charset="0"/>
                      </a:endParaRPr>
                    </a:p>
                  </a:txBody>
                  <a:tcPr marL="9525" marR="9525" marT="9525" marB="0" anchor="b">
                    <a:solidFill>
                      <a:schemeClr val="accent6">
                        <a:lumMod val="40000"/>
                        <a:lumOff val="60000"/>
                      </a:schemeClr>
                    </a:solidFill>
                  </a:tcPr>
                </a:tc>
                <a:tc>
                  <a:txBody>
                    <a:bodyPr/>
                    <a:lstStyle/>
                    <a:p>
                      <a:pPr algn="ctr" fontAlgn="b"/>
                      <a:r>
                        <a:rPr lang="en-US" sz="1600" b="0" i="0" u="none" strike="noStrike" dirty="0" smtClean="0">
                          <a:solidFill>
                            <a:schemeClr val="tx1"/>
                          </a:solidFill>
                          <a:effectLst/>
                          <a:latin typeface="Calibri" panose="020F0502020204030204" pitchFamily="34" charset="0"/>
                        </a:rPr>
                        <a:t>4.186 A</a:t>
                      </a:r>
                      <a:endParaRPr lang="en-US" sz="1600" b="0" i="0" u="none" strike="noStrike" dirty="0">
                        <a:solidFill>
                          <a:schemeClr val="tx1"/>
                        </a:solidFill>
                        <a:effectLst/>
                        <a:latin typeface="Calibri" panose="020F0502020204030204" pitchFamily="34" charset="0"/>
                      </a:endParaRPr>
                    </a:p>
                  </a:txBody>
                  <a:tcPr marL="9525" marR="9525" marT="9525" marB="0" anchor="b">
                    <a:solidFill>
                      <a:schemeClr val="accent6">
                        <a:lumMod val="40000"/>
                        <a:lumOff val="60000"/>
                      </a:schemeClr>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600" b="0" i="0" u="none" strike="noStrike" dirty="0" smtClean="0">
                          <a:solidFill>
                            <a:srgbClr val="000000"/>
                          </a:solidFill>
                          <a:effectLst/>
                          <a:latin typeface="Calibri" panose="020F0502020204030204" pitchFamily="34" charset="0"/>
                        </a:rPr>
                        <a:t>-97</a:t>
                      </a:r>
                      <a:r>
                        <a:rPr lang="en-US" sz="1600" b="0" i="0" u="none" strike="noStrike" baseline="30000" dirty="0" smtClean="0">
                          <a:solidFill>
                            <a:srgbClr val="000000"/>
                          </a:solidFill>
                          <a:effectLst/>
                          <a:latin typeface="Calibri" panose="020F0502020204030204" pitchFamily="34" charset="0"/>
                        </a:rPr>
                        <a:t>0</a:t>
                      </a:r>
                    </a:p>
                  </a:txBody>
                  <a:tcPr marL="9525" marR="9525" marT="9525" marB="0" anchor="b">
                    <a:solidFill>
                      <a:schemeClr val="accent6">
                        <a:lumMod val="40000"/>
                        <a:lumOff val="60000"/>
                      </a:schemeClr>
                    </a:solidFill>
                  </a:tcPr>
                </a:tc>
                <a:extLst>
                  <a:ext uri="{0D108BD9-81ED-4DB2-BD59-A6C34878D82A}">
                    <a16:rowId xmlns:a16="http://schemas.microsoft.com/office/drawing/2014/main" val="3664379198"/>
                  </a:ext>
                </a:extLst>
              </a:tr>
              <a:tr h="238119">
                <a:tc>
                  <a:txBody>
                    <a:bodyPr/>
                    <a:lstStyle/>
                    <a:p>
                      <a:pPr algn="ctr" fontAlgn="b"/>
                      <a:r>
                        <a:rPr lang="en-US" sz="1600" b="0" i="0" u="none" strike="noStrike" dirty="0" smtClean="0">
                          <a:solidFill>
                            <a:srgbClr val="000000"/>
                          </a:solidFill>
                          <a:effectLst/>
                          <a:latin typeface="Calibri" panose="020F0502020204030204" pitchFamily="34" charset="0"/>
                        </a:rPr>
                        <a:t>Idc1-20000</a:t>
                      </a:r>
                      <a:endParaRPr lang="en-US" sz="1600" b="0" i="0" u="none" strike="noStrike" dirty="0">
                        <a:solidFill>
                          <a:srgbClr val="000000"/>
                        </a:solidFill>
                        <a:effectLst/>
                        <a:latin typeface="Calibri" panose="020F0502020204030204" pitchFamily="34" charset="0"/>
                      </a:endParaRPr>
                    </a:p>
                  </a:txBody>
                  <a:tcPr marL="9525" marR="9525" marT="9525" marB="0" anchor="b">
                    <a:solidFill>
                      <a:schemeClr val="accent1">
                        <a:lumMod val="20000"/>
                        <a:lumOff val="80000"/>
                      </a:schemeClr>
                    </a:solidFill>
                  </a:tcPr>
                </a:tc>
                <a:tc>
                  <a:txBody>
                    <a:bodyPr/>
                    <a:lstStyle/>
                    <a:p>
                      <a:pPr algn="ctr" fontAlgn="b"/>
                      <a:r>
                        <a:rPr lang="en-US" sz="1600" b="0" i="0" u="none" strike="noStrike" dirty="0" smtClean="0">
                          <a:solidFill>
                            <a:schemeClr val="tx1"/>
                          </a:solidFill>
                          <a:effectLst/>
                          <a:latin typeface="Calibri" panose="020F0502020204030204" pitchFamily="34" charset="0"/>
                        </a:rPr>
                        <a:t>4.195 </a:t>
                      </a:r>
                      <a:r>
                        <a:rPr lang="en-US" sz="1600" b="0" i="0" u="none" strike="noStrike" dirty="0" smtClean="0">
                          <a:solidFill>
                            <a:schemeClr val="tx1"/>
                          </a:solidFill>
                          <a:effectLst/>
                          <a:latin typeface="Calibri" panose="020F0502020204030204" pitchFamily="34" charset="0"/>
                        </a:rPr>
                        <a:t>A</a:t>
                      </a:r>
                      <a:endParaRPr lang="en-US" sz="1600" b="0" i="0" u="none" strike="noStrike" dirty="0">
                        <a:solidFill>
                          <a:schemeClr val="tx1"/>
                        </a:solidFill>
                        <a:effectLst/>
                        <a:latin typeface="Calibri" panose="020F0502020204030204" pitchFamily="34" charset="0"/>
                      </a:endParaRPr>
                    </a:p>
                  </a:txBody>
                  <a:tcPr marL="9525" marR="9525" marT="9525" marB="0" anchor="b">
                    <a:solidFill>
                      <a:schemeClr val="accent1">
                        <a:lumMod val="20000"/>
                        <a:lumOff val="80000"/>
                      </a:schemeClr>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600" b="0" i="0" u="none" strike="noStrike" dirty="0" smtClean="0">
                          <a:solidFill>
                            <a:srgbClr val="000000"/>
                          </a:solidFill>
                          <a:effectLst/>
                          <a:latin typeface="Calibri" panose="020F0502020204030204" pitchFamily="34" charset="0"/>
                        </a:rPr>
                        <a:t>-101</a:t>
                      </a:r>
                      <a:r>
                        <a:rPr lang="en-US" sz="1600" b="0" i="0" u="none" strike="noStrike" baseline="30000" dirty="0" smtClean="0">
                          <a:solidFill>
                            <a:srgbClr val="000000"/>
                          </a:solidFill>
                          <a:effectLst/>
                          <a:latin typeface="Calibri" panose="020F0502020204030204" pitchFamily="34" charset="0"/>
                        </a:rPr>
                        <a:t>0</a:t>
                      </a:r>
                      <a:endParaRPr lang="en-US" sz="1600" b="0" i="0" u="none" strike="noStrike" baseline="30000" dirty="0" smtClean="0">
                        <a:solidFill>
                          <a:srgbClr val="000000"/>
                        </a:solidFill>
                        <a:effectLst/>
                        <a:latin typeface="Calibri" panose="020F0502020204030204" pitchFamily="34" charset="0"/>
                      </a:endParaRPr>
                    </a:p>
                  </a:txBody>
                  <a:tcPr marL="9525" marR="9525" marT="9525" marB="0" anchor="b">
                    <a:solidFill>
                      <a:schemeClr val="accent1">
                        <a:lumMod val="20000"/>
                        <a:lumOff val="80000"/>
                      </a:schemeClr>
                    </a:solidFill>
                  </a:tcPr>
                </a:tc>
                <a:tc>
                  <a:txBody>
                    <a:bodyPr/>
                    <a:lstStyle/>
                    <a:p>
                      <a:pPr algn="ctr" fontAlgn="b"/>
                      <a:r>
                        <a:rPr lang="en-US" sz="1600" b="0" i="0" u="none" strike="noStrike" dirty="0" smtClean="0">
                          <a:solidFill>
                            <a:schemeClr val="tx1"/>
                          </a:solidFill>
                          <a:effectLst/>
                          <a:latin typeface="Calibri" panose="020F0502020204030204" pitchFamily="34" charset="0"/>
                        </a:rPr>
                        <a:t>4.195 A</a:t>
                      </a:r>
                      <a:endParaRPr lang="en-US" sz="1600" b="0" i="0" u="none" strike="noStrike" dirty="0">
                        <a:solidFill>
                          <a:schemeClr val="tx1"/>
                        </a:solidFill>
                        <a:effectLst/>
                        <a:latin typeface="Calibri" panose="020F0502020204030204" pitchFamily="34" charset="0"/>
                      </a:endParaRPr>
                    </a:p>
                  </a:txBody>
                  <a:tcPr marL="9525" marR="9525" marT="9525" marB="0" anchor="b">
                    <a:solidFill>
                      <a:schemeClr val="accent1">
                        <a:lumMod val="20000"/>
                        <a:lumOff val="80000"/>
                      </a:schemeClr>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600" b="0" i="0" u="none" strike="noStrike" dirty="0" smtClean="0">
                          <a:solidFill>
                            <a:srgbClr val="000000"/>
                          </a:solidFill>
                          <a:effectLst/>
                          <a:latin typeface="Calibri" panose="020F0502020204030204" pitchFamily="34" charset="0"/>
                        </a:rPr>
                        <a:t>-101</a:t>
                      </a:r>
                      <a:r>
                        <a:rPr lang="en-US" sz="1600" b="0" i="0" u="none" strike="noStrike" baseline="30000" dirty="0" smtClean="0">
                          <a:solidFill>
                            <a:srgbClr val="000000"/>
                          </a:solidFill>
                          <a:effectLst/>
                          <a:latin typeface="Calibri" panose="020F0502020204030204" pitchFamily="34" charset="0"/>
                        </a:rPr>
                        <a:t>0</a:t>
                      </a:r>
                    </a:p>
                  </a:txBody>
                  <a:tcPr marL="9525" marR="9525" marT="9525" marB="0" anchor="b">
                    <a:solidFill>
                      <a:schemeClr val="accent1">
                        <a:lumMod val="20000"/>
                        <a:lumOff val="80000"/>
                      </a:schemeClr>
                    </a:solidFill>
                  </a:tcPr>
                </a:tc>
                <a:extLst>
                  <a:ext uri="{0D108BD9-81ED-4DB2-BD59-A6C34878D82A}">
                    <a16:rowId xmlns:a16="http://schemas.microsoft.com/office/drawing/2014/main" val="1421460869"/>
                  </a:ext>
                </a:extLst>
              </a:tr>
              <a:tr h="238119">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600" b="0" i="0" u="none" strike="noStrike" dirty="0" smtClean="0">
                          <a:solidFill>
                            <a:srgbClr val="000000"/>
                          </a:solidFill>
                          <a:effectLst/>
                          <a:latin typeface="Calibri" panose="020F0502020204030204" pitchFamily="34" charset="0"/>
                        </a:rPr>
                        <a:t>Idc2-20000</a:t>
                      </a:r>
                      <a:endParaRPr lang="en-US" sz="1600" b="0" i="0" u="none" strike="noStrike" dirty="0" smtClean="0">
                        <a:solidFill>
                          <a:srgbClr val="000000"/>
                        </a:solidFill>
                        <a:effectLst/>
                        <a:latin typeface="Calibri" panose="020F0502020204030204" pitchFamily="34" charset="0"/>
                      </a:endParaRPr>
                    </a:p>
                  </a:txBody>
                  <a:tcPr marL="9525" marR="9525" marT="9525" marB="0" anchor="b">
                    <a:solidFill>
                      <a:schemeClr val="accent6">
                        <a:lumMod val="40000"/>
                        <a:lumOff val="60000"/>
                      </a:schemeClr>
                    </a:solidFill>
                  </a:tcPr>
                </a:tc>
                <a:tc>
                  <a:txBody>
                    <a:bodyPr/>
                    <a:lstStyle/>
                    <a:p>
                      <a:pPr algn="ctr" fontAlgn="b"/>
                      <a:r>
                        <a:rPr lang="en-US" sz="1600" b="0" i="0" u="none" strike="noStrike" dirty="0" smtClean="0">
                          <a:solidFill>
                            <a:schemeClr val="tx1"/>
                          </a:solidFill>
                          <a:effectLst/>
                          <a:latin typeface="Calibri" panose="020F0502020204030204" pitchFamily="34" charset="0"/>
                        </a:rPr>
                        <a:t>4.195 </a:t>
                      </a:r>
                      <a:r>
                        <a:rPr lang="en-US" sz="1600" b="0" i="0" u="none" strike="noStrike" dirty="0" smtClean="0">
                          <a:solidFill>
                            <a:schemeClr val="tx1"/>
                          </a:solidFill>
                          <a:effectLst/>
                          <a:latin typeface="Calibri" panose="020F0502020204030204" pitchFamily="34" charset="0"/>
                        </a:rPr>
                        <a:t>A</a:t>
                      </a:r>
                      <a:endParaRPr lang="en-US" sz="1600" b="0" i="0" u="none" strike="noStrike" dirty="0">
                        <a:solidFill>
                          <a:schemeClr val="tx1"/>
                        </a:solidFill>
                        <a:effectLst/>
                        <a:latin typeface="Calibri" panose="020F0502020204030204" pitchFamily="34" charset="0"/>
                      </a:endParaRPr>
                    </a:p>
                  </a:txBody>
                  <a:tcPr marL="9525" marR="9525" marT="9525" marB="0" anchor="b">
                    <a:solidFill>
                      <a:schemeClr val="accent6">
                        <a:lumMod val="40000"/>
                        <a:lumOff val="60000"/>
                      </a:schemeClr>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600" b="0" i="0" u="none" strike="noStrike" dirty="0" smtClean="0">
                          <a:solidFill>
                            <a:srgbClr val="000000"/>
                          </a:solidFill>
                          <a:effectLst/>
                          <a:latin typeface="Calibri" panose="020F0502020204030204" pitchFamily="34" charset="0"/>
                        </a:rPr>
                        <a:t>-101</a:t>
                      </a:r>
                      <a:r>
                        <a:rPr lang="en-US" sz="1600" b="0" i="0" u="none" strike="noStrike" baseline="30000" dirty="0" smtClean="0">
                          <a:solidFill>
                            <a:srgbClr val="000000"/>
                          </a:solidFill>
                          <a:effectLst/>
                          <a:latin typeface="Calibri" panose="020F0502020204030204" pitchFamily="34" charset="0"/>
                        </a:rPr>
                        <a:t>0</a:t>
                      </a:r>
                      <a:endParaRPr lang="en-US" sz="1600" b="0" i="0" u="none" strike="noStrike" baseline="30000" dirty="0" smtClean="0">
                        <a:solidFill>
                          <a:srgbClr val="000000"/>
                        </a:solidFill>
                        <a:effectLst/>
                        <a:latin typeface="Calibri" panose="020F0502020204030204" pitchFamily="34" charset="0"/>
                      </a:endParaRPr>
                    </a:p>
                  </a:txBody>
                  <a:tcPr marL="9525" marR="9525" marT="9525" marB="0" anchor="b">
                    <a:solidFill>
                      <a:schemeClr val="accent6">
                        <a:lumMod val="40000"/>
                        <a:lumOff val="60000"/>
                      </a:schemeClr>
                    </a:solidFill>
                  </a:tcPr>
                </a:tc>
                <a:tc>
                  <a:txBody>
                    <a:bodyPr/>
                    <a:lstStyle/>
                    <a:p>
                      <a:pPr algn="ctr" fontAlgn="b"/>
                      <a:r>
                        <a:rPr lang="en-US" sz="1600" b="0" i="0" u="none" strike="noStrike" dirty="0" smtClean="0">
                          <a:solidFill>
                            <a:schemeClr val="tx1"/>
                          </a:solidFill>
                          <a:effectLst/>
                          <a:latin typeface="Calibri" panose="020F0502020204030204" pitchFamily="34" charset="0"/>
                        </a:rPr>
                        <a:t>4.195 A</a:t>
                      </a:r>
                      <a:endParaRPr lang="en-US" sz="1600" b="0" i="0" u="none" strike="noStrike" dirty="0">
                        <a:solidFill>
                          <a:schemeClr val="tx1"/>
                        </a:solidFill>
                        <a:effectLst/>
                        <a:latin typeface="Calibri" panose="020F0502020204030204" pitchFamily="34" charset="0"/>
                      </a:endParaRPr>
                    </a:p>
                  </a:txBody>
                  <a:tcPr marL="9525" marR="9525" marT="9525" marB="0" anchor="b">
                    <a:solidFill>
                      <a:schemeClr val="accent6">
                        <a:lumMod val="40000"/>
                        <a:lumOff val="60000"/>
                      </a:schemeClr>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600" b="0" i="0" u="none" strike="noStrike" dirty="0" smtClean="0">
                          <a:solidFill>
                            <a:srgbClr val="000000"/>
                          </a:solidFill>
                          <a:effectLst/>
                          <a:latin typeface="Calibri" panose="020F0502020204030204" pitchFamily="34" charset="0"/>
                        </a:rPr>
                        <a:t>-101</a:t>
                      </a:r>
                      <a:r>
                        <a:rPr lang="en-US" sz="1600" b="0" i="0" u="none" strike="noStrike" baseline="30000" dirty="0" smtClean="0">
                          <a:solidFill>
                            <a:srgbClr val="000000"/>
                          </a:solidFill>
                          <a:effectLst/>
                          <a:latin typeface="Calibri" panose="020F0502020204030204" pitchFamily="34" charset="0"/>
                        </a:rPr>
                        <a:t>0</a:t>
                      </a:r>
                    </a:p>
                  </a:txBody>
                  <a:tcPr marL="9525" marR="9525" marT="9525" marB="0" anchor="b">
                    <a:solidFill>
                      <a:schemeClr val="accent6">
                        <a:lumMod val="40000"/>
                        <a:lumOff val="60000"/>
                      </a:schemeClr>
                    </a:solidFill>
                  </a:tcPr>
                </a:tc>
                <a:extLst>
                  <a:ext uri="{0D108BD9-81ED-4DB2-BD59-A6C34878D82A}">
                    <a16:rowId xmlns:a16="http://schemas.microsoft.com/office/drawing/2014/main" val="2042505319"/>
                  </a:ext>
                </a:extLst>
              </a:tr>
              <a:tr h="238119">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600" b="0" i="0" u="none" strike="noStrike" kern="1200" dirty="0" smtClean="0">
                          <a:solidFill>
                            <a:srgbClr val="000000"/>
                          </a:solidFill>
                          <a:effectLst/>
                          <a:latin typeface="Calibri" panose="020F0502020204030204" pitchFamily="34" charset="0"/>
                          <a:ea typeface="+mn-ea"/>
                          <a:cs typeface="+mn-cs"/>
                        </a:rPr>
                        <a:t>Iin-20000</a:t>
                      </a:r>
                      <a:endParaRPr lang="en-US" sz="1600" b="0" i="0" u="none" strike="noStrike" kern="1200" dirty="0">
                        <a:solidFill>
                          <a:srgbClr val="000000"/>
                        </a:solidFill>
                        <a:effectLst/>
                        <a:latin typeface="Calibri" panose="020F0502020204030204" pitchFamily="34" charset="0"/>
                        <a:ea typeface="+mn-ea"/>
                        <a:cs typeface="+mn-cs"/>
                      </a:endParaRPr>
                    </a:p>
                  </a:txBody>
                  <a:tcPr marL="9525" marR="9525" marT="9525" marB="0" anchor="b">
                    <a:solidFill>
                      <a:schemeClr val="accent1">
                        <a:lumMod val="20000"/>
                        <a:lumOff val="80000"/>
                      </a:schemeClr>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600" b="0" i="0" u="none" strike="noStrike" kern="1200" dirty="0" smtClean="0">
                          <a:solidFill>
                            <a:schemeClr val="tx1"/>
                          </a:solidFill>
                          <a:effectLst/>
                          <a:latin typeface="Calibri" panose="020F0502020204030204" pitchFamily="34" charset="0"/>
                          <a:ea typeface="+mn-ea"/>
                          <a:cs typeface="+mn-cs"/>
                        </a:rPr>
                        <a:t>0.555 A</a:t>
                      </a:r>
                      <a:endParaRPr lang="en-US" sz="1600" b="0" i="0" u="none" strike="noStrike" kern="1200" dirty="0">
                        <a:solidFill>
                          <a:schemeClr val="tx1"/>
                        </a:solidFill>
                        <a:effectLst/>
                        <a:latin typeface="Calibri" panose="020F0502020204030204" pitchFamily="34" charset="0"/>
                        <a:ea typeface="+mn-ea"/>
                        <a:cs typeface="+mn-cs"/>
                      </a:endParaRPr>
                    </a:p>
                  </a:txBody>
                  <a:tcPr marL="9525" marR="9525" marT="9525" marB="0" anchor="b">
                    <a:solidFill>
                      <a:schemeClr val="accent1">
                        <a:lumMod val="20000"/>
                        <a:lumOff val="80000"/>
                      </a:schemeClr>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600" b="0" i="0" u="none" strike="noStrike" kern="1200" dirty="0" smtClean="0">
                          <a:solidFill>
                            <a:schemeClr val="tx1"/>
                          </a:solidFill>
                          <a:effectLst/>
                          <a:latin typeface="Calibri" panose="020F0502020204030204" pitchFamily="34" charset="0"/>
                          <a:ea typeface="+mn-ea"/>
                          <a:cs typeface="+mn-cs"/>
                        </a:rPr>
                        <a:t>173</a:t>
                      </a:r>
                      <a:r>
                        <a:rPr lang="en-US" sz="1600" b="0" i="0" u="none" strike="noStrike" baseline="30000" dirty="0" smtClean="0">
                          <a:solidFill>
                            <a:srgbClr val="000000"/>
                          </a:solidFill>
                          <a:effectLst/>
                          <a:latin typeface="Calibri" panose="020F0502020204030204" pitchFamily="34" charset="0"/>
                        </a:rPr>
                        <a:t>0</a:t>
                      </a:r>
                    </a:p>
                  </a:txBody>
                  <a:tcPr marL="9525" marR="9525" marT="9525" marB="0" anchor="b">
                    <a:solidFill>
                      <a:schemeClr val="accent1">
                        <a:lumMod val="20000"/>
                        <a:lumOff val="80000"/>
                      </a:schemeClr>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600" b="0" i="0" u="none" strike="noStrike" kern="1200" dirty="0" smtClean="0">
                          <a:solidFill>
                            <a:schemeClr val="tx1"/>
                          </a:solidFill>
                          <a:effectLst/>
                          <a:latin typeface="Calibri" panose="020F0502020204030204" pitchFamily="34" charset="0"/>
                          <a:ea typeface="+mn-ea"/>
                          <a:cs typeface="+mn-cs"/>
                        </a:rPr>
                        <a:t>0.555 A</a:t>
                      </a:r>
                      <a:endParaRPr lang="en-US" sz="1600" b="0" i="0" u="none" strike="noStrike" kern="1200" dirty="0">
                        <a:solidFill>
                          <a:schemeClr val="tx1"/>
                        </a:solidFill>
                        <a:effectLst/>
                        <a:latin typeface="Calibri" panose="020F0502020204030204" pitchFamily="34" charset="0"/>
                        <a:ea typeface="+mn-ea"/>
                        <a:cs typeface="+mn-cs"/>
                      </a:endParaRPr>
                    </a:p>
                  </a:txBody>
                  <a:tcPr marL="9525" marR="9525" marT="9525" marB="0" anchor="b">
                    <a:solidFill>
                      <a:schemeClr val="accent1">
                        <a:lumMod val="20000"/>
                        <a:lumOff val="80000"/>
                      </a:schemeClr>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600" b="0" i="0" u="none" strike="noStrike" kern="1200" dirty="0" smtClean="0">
                          <a:solidFill>
                            <a:schemeClr val="tx1"/>
                          </a:solidFill>
                          <a:effectLst/>
                          <a:latin typeface="Calibri" panose="020F0502020204030204" pitchFamily="34" charset="0"/>
                          <a:ea typeface="+mn-ea"/>
                          <a:cs typeface="+mn-cs"/>
                        </a:rPr>
                        <a:t>173</a:t>
                      </a:r>
                      <a:r>
                        <a:rPr lang="en-US" sz="1600" b="0" i="0" u="none" strike="noStrike" baseline="30000" dirty="0" smtClean="0">
                          <a:solidFill>
                            <a:srgbClr val="000000"/>
                          </a:solidFill>
                          <a:effectLst/>
                          <a:latin typeface="Calibri" panose="020F0502020204030204" pitchFamily="34" charset="0"/>
                        </a:rPr>
                        <a:t>0</a:t>
                      </a:r>
                    </a:p>
                  </a:txBody>
                  <a:tcPr marL="9525" marR="9525" marT="9525" marB="0" anchor="b">
                    <a:solidFill>
                      <a:schemeClr val="accent1">
                        <a:lumMod val="20000"/>
                        <a:lumOff val="80000"/>
                      </a:schemeClr>
                    </a:solidFill>
                  </a:tcPr>
                </a:tc>
                <a:extLst>
                  <a:ext uri="{0D108BD9-81ED-4DB2-BD59-A6C34878D82A}">
                    <a16:rowId xmlns:a16="http://schemas.microsoft.com/office/drawing/2014/main" val="2332162909"/>
                  </a:ext>
                </a:extLst>
              </a:tr>
            </a:tbl>
          </a:graphicData>
        </a:graphic>
      </p:graphicFrame>
      <p:sp>
        <p:nvSpPr>
          <p:cNvPr id="10" name="Rectangle 9"/>
          <p:cNvSpPr/>
          <p:nvPr/>
        </p:nvSpPr>
        <p:spPr>
          <a:xfrm>
            <a:off x="37521" y="4424898"/>
            <a:ext cx="2451818" cy="646331"/>
          </a:xfrm>
          <a:prstGeom prst="rect">
            <a:avLst/>
          </a:prstGeom>
        </p:spPr>
        <p:txBody>
          <a:bodyPr wrap="square">
            <a:spAutoFit/>
          </a:bodyPr>
          <a:lstStyle/>
          <a:p>
            <a:pPr marL="285750" indent="-285750">
              <a:buFont typeface="Arial" panose="020B0604020202020204" pitchFamily="34" charset="0"/>
              <a:buChar char="•"/>
            </a:pPr>
            <a:r>
              <a:rPr lang="en-US" dirty="0" smtClean="0">
                <a:solidFill>
                  <a:srgbClr val="002060"/>
                </a:solidFill>
                <a:cs typeface="Arial" panose="020B0604020202020204" pitchFamily="34" charset="0"/>
              </a:rPr>
              <a:t>With </a:t>
            </a:r>
            <a:r>
              <a:rPr lang="en-US" b="1" dirty="0" smtClean="0">
                <a:solidFill>
                  <a:srgbClr val="002060"/>
                </a:solidFill>
                <a:cs typeface="Arial" panose="020B0604020202020204" pitchFamily="34" charset="0"/>
              </a:rPr>
              <a:t>actual rectifier (</a:t>
            </a:r>
            <a:r>
              <a:rPr lang="en-US" b="1" dirty="0" err="1" smtClean="0">
                <a:solidFill>
                  <a:srgbClr val="002060"/>
                </a:solidFill>
                <a:cs typeface="Arial" panose="020B0604020202020204" pitchFamily="34" charset="0"/>
              </a:rPr>
              <a:t>Rmid</a:t>
            </a:r>
            <a:r>
              <a:rPr lang="en-US" b="1" dirty="0" smtClean="0">
                <a:solidFill>
                  <a:srgbClr val="002060"/>
                </a:solidFill>
                <a:cs typeface="Arial" panose="020B0604020202020204" pitchFamily="34" charset="0"/>
              </a:rPr>
              <a:t> = 1 Ohms)</a:t>
            </a:r>
            <a:r>
              <a:rPr lang="en-US" dirty="0" smtClean="0">
                <a:solidFill>
                  <a:srgbClr val="002060"/>
                </a:solidFill>
                <a:cs typeface="Arial" panose="020B0604020202020204" pitchFamily="34" charset="0"/>
              </a:rPr>
              <a:t>:</a:t>
            </a:r>
            <a:endParaRPr lang="tr-TR" dirty="0" smtClean="0">
              <a:solidFill>
                <a:srgbClr val="002060"/>
              </a:solidFill>
              <a:cs typeface="Arial" panose="020B0604020202020204" pitchFamily="34" charset="0"/>
            </a:endParaRPr>
          </a:p>
        </p:txBody>
      </p:sp>
      <p:graphicFrame>
        <p:nvGraphicFramePr>
          <p:cNvPr id="11" name="Table 10"/>
          <p:cNvGraphicFramePr>
            <a:graphicFrameLocks noGrp="1"/>
          </p:cNvGraphicFramePr>
          <p:nvPr>
            <p:extLst>
              <p:ext uri="{D42A27DB-BD31-4B8C-83A1-F6EECF244321}">
                <p14:modId xmlns:p14="http://schemas.microsoft.com/office/powerpoint/2010/main" val="1146919023"/>
              </p:ext>
            </p:extLst>
          </p:nvPr>
        </p:nvGraphicFramePr>
        <p:xfrm>
          <a:off x="2489339" y="3761146"/>
          <a:ext cx="6654662" cy="2854854"/>
        </p:xfrm>
        <a:graphic>
          <a:graphicData uri="http://schemas.openxmlformats.org/drawingml/2006/table">
            <a:tbl>
              <a:tblPr>
                <a:tableStyleId>{5C22544A-7EE6-4342-B048-85BDC9FD1C3A}</a:tableStyleId>
              </a:tblPr>
              <a:tblGrid>
                <a:gridCol w="1244310">
                  <a:extLst>
                    <a:ext uri="{9D8B030D-6E8A-4147-A177-3AD203B41FA5}">
                      <a16:colId xmlns:a16="http://schemas.microsoft.com/office/drawing/2014/main" val="3683365444"/>
                    </a:ext>
                  </a:extLst>
                </a:gridCol>
                <a:gridCol w="1328291">
                  <a:extLst>
                    <a:ext uri="{9D8B030D-6E8A-4147-A177-3AD203B41FA5}">
                      <a16:colId xmlns:a16="http://schemas.microsoft.com/office/drawing/2014/main" val="1433903315"/>
                    </a:ext>
                  </a:extLst>
                </a:gridCol>
                <a:gridCol w="1360687">
                  <a:extLst>
                    <a:ext uri="{9D8B030D-6E8A-4147-A177-3AD203B41FA5}">
                      <a16:colId xmlns:a16="http://schemas.microsoft.com/office/drawing/2014/main" val="2834243585"/>
                    </a:ext>
                  </a:extLst>
                </a:gridCol>
                <a:gridCol w="1360687">
                  <a:extLst>
                    <a:ext uri="{9D8B030D-6E8A-4147-A177-3AD203B41FA5}">
                      <a16:colId xmlns:a16="http://schemas.microsoft.com/office/drawing/2014/main" val="2981590589"/>
                    </a:ext>
                  </a:extLst>
                </a:gridCol>
                <a:gridCol w="1360687">
                  <a:extLst>
                    <a:ext uri="{9D8B030D-6E8A-4147-A177-3AD203B41FA5}">
                      <a16:colId xmlns:a16="http://schemas.microsoft.com/office/drawing/2014/main" val="1028367648"/>
                    </a:ext>
                  </a:extLst>
                </a:gridCol>
              </a:tblGrid>
              <a:tr h="258548">
                <a:tc>
                  <a:txBody>
                    <a:bodyPr/>
                    <a:lstStyle/>
                    <a:p>
                      <a:pPr algn="ctr" fontAlgn="b"/>
                      <a:endParaRPr lang="en-US" sz="1600" b="0" i="0" u="none" strike="noStrike" dirty="0">
                        <a:solidFill>
                          <a:srgbClr val="000000"/>
                        </a:solidFill>
                        <a:effectLst/>
                        <a:latin typeface="Calibri" panose="020F0502020204030204" pitchFamily="34" charset="0"/>
                      </a:endParaRPr>
                    </a:p>
                  </a:txBody>
                  <a:tcPr marL="9525" marR="9525" marT="9525" marB="0" anchor="b">
                    <a:solidFill>
                      <a:schemeClr val="bg1">
                        <a:lumMod val="85000"/>
                      </a:schemeClr>
                    </a:solidFill>
                  </a:tcPr>
                </a:tc>
                <a:tc gridSpan="2">
                  <a:txBody>
                    <a:bodyPr/>
                    <a:lstStyle/>
                    <a:p>
                      <a:pPr algn="ctr" fontAlgn="b"/>
                      <a:r>
                        <a:rPr lang="tr-TR" sz="1600" b="1" i="0" u="none" strike="noStrike" dirty="0" smtClean="0">
                          <a:solidFill>
                            <a:srgbClr val="000000"/>
                          </a:solidFill>
                          <a:effectLst/>
                          <a:latin typeface="Calibri" panose="020F0502020204030204" pitchFamily="34" charset="0"/>
                        </a:rPr>
                        <a:t>With</a:t>
                      </a:r>
                      <a:r>
                        <a:rPr lang="en-US" sz="1600" b="1" i="0" u="none" strike="noStrike" dirty="0" smtClean="0">
                          <a:solidFill>
                            <a:srgbClr val="000000"/>
                          </a:solidFill>
                          <a:effectLst/>
                          <a:latin typeface="Calibri" panose="020F0502020204030204" pitchFamily="34" charset="0"/>
                        </a:rPr>
                        <a:t>out </a:t>
                      </a:r>
                      <a:r>
                        <a:rPr lang="tr-TR" sz="1600" b="1" i="0" u="none" strike="noStrike" dirty="0" smtClean="0">
                          <a:solidFill>
                            <a:srgbClr val="000000"/>
                          </a:solidFill>
                          <a:effectLst/>
                          <a:latin typeface="Calibri" panose="020F0502020204030204" pitchFamily="34" charset="0"/>
                        </a:rPr>
                        <a:t>interleaving</a:t>
                      </a:r>
                      <a:endParaRPr lang="en-US" sz="1600" b="1" i="0" u="none" strike="noStrike" dirty="0">
                        <a:solidFill>
                          <a:srgbClr val="000000"/>
                        </a:solidFill>
                        <a:effectLst/>
                        <a:latin typeface="Calibri" panose="020F0502020204030204" pitchFamily="34" charset="0"/>
                      </a:endParaRPr>
                    </a:p>
                  </a:txBody>
                  <a:tcPr marL="9525" marR="9525" marT="9525" marB="0" anchor="b">
                    <a:solidFill>
                      <a:schemeClr val="bg1">
                        <a:lumMod val="85000"/>
                      </a:schemeClr>
                    </a:solidFill>
                  </a:tcPr>
                </a:tc>
                <a:tc hMerge="1">
                  <a:txBody>
                    <a:bodyPr/>
                    <a:lstStyle/>
                    <a:p>
                      <a:pPr algn="ctr" fontAlgn="b"/>
                      <a:endParaRPr lang="en-US" sz="1600" b="1" i="0" u="none" strike="noStrike" dirty="0">
                        <a:solidFill>
                          <a:srgbClr val="000000"/>
                        </a:solidFill>
                        <a:effectLst/>
                        <a:latin typeface="Calibri" panose="020F0502020204030204" pitchFamily="34" charset="0"/>
                      </a:endParaRPr>
                    </a:p>
                  </a:txBody>
                  <a:tcPr marL="9525" marR="9525" marT="9525" marB="0" anchor="b">
                    <a:solidFill>
                      <a:schemeClr val="bg1">
                        <a:lumMod val="85000"/>
                      </a:schemeClr>
                    </a:solidFill>
                  </a:tcPr>
                </a:tc>
                <a:tc gridSpan="2">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tr-TR" sz="1600" b="1" i="0" u="none" strike="noStrike" dirty="0" smtClean="0">
                          <a:solidFill>
                            <a:srgbClr val="000000"/>
                          </a:solidFill>
                          <a:effectLst/>
                          <a:latin typeface="Calibri" panose="020F0502020204030204" pitchFamily="34" charset="0"/>
                        </a:rPr>
                        <a:t>With interleaving</a:t>
                      </a:r>
                      <a:endParaRPr lang="en-US" sz="1600" b="1" i="0" u="none" strike="noStrike" dirty="0" smtClean="0">
                        <a:solidFill>
                          <a:srgbClr val="000000"/>
                        </a:solidFill>
                        <a:effectLst/>
                        <a:latin typeface="Calibri" panose="020F0502020204030204" pitchFamily="34" charset="0"/>
                      </a:endParaRPr>
                    </a:p>
                  </a:txBody>
                  <a:tcPr marL="9525" marR="9525" marT="9525" marB="0" anchor="b">
                    <a:solidFill>
                      <a:schemeClr val="bg1">
                        <a:lumMod val="85000"/>
                      </a:schemeClr>
                    </a:solidFill>
                  </a:tcPr>
                </a:tc>
                <a:tc hMerge="1">
                  <a:txBody>
                    <a:bodyPr/>
                    <a:lstStyle/>
                    <a:p>
                      <a:pPr algn="ctr" fontAlgn="b"/>
                      <a:endParaRPr lang="en-US" sz="1600" b="1" i="0" u="none" strike="noStrike" dirty="0">
                        <a:solidFill>
                          <a:srgbClr val="000000"/>
                        </a:solidFill>
                        <a:effectLst/>
                        <a:latin typeface="Calibri" panose="020F0502020204030204" pitchFamily="34" charset="0"/>
                      </a:endParaRPr>
                    </a:p>
                  </a:txBody>
                  <a:tcPr marL="9525" marR="9525" marT="9525" marB="0" anchor="b">
                    <a:solidFill>
                      <a:schemeClr val="bg1">
                        <a:lumMod val="85000"/>
                      </a:schemeClr>
                    </a:solidFill>
                  </a:tcPr>
                </a:tc>
                <a:extLst>
                  <a:ext uri="{0D108BD9-81ED-4DB2-BD59-A6C34878D82A}">
                    <a16:rowId xmlns:a16="http://schemas.microsoft.com/office/drawing/2014/main" val="4231862664"/>
                  </a:ext>
                </a:extLst>
              </a:tr>
              <a:tr h="237777">
                <a:tc>
                  <a:txBody>
                    <a:bodyPr/>
                    <a:lstStyle/>
                    <a:p>
                      <a:pPr algn="ctr" fontAlgn="b"/>
                      <a:r>
                        <a:rPr lang="tr-TR" sz="1600" b="0" i="0" u="none" strike="noStrike" dirty="0" smtClean="0">
                          <a:solidFill>
                            <a:srgbClr val="000000"/>
                          </a:solidFill>
                          <a:effectLst/>
                          <a:latin typeface="Calibri" panose="020F0502020204030204" pitchFamily="34" charset="0"/>
                        </a:rPr>
                        <a:t>Icap1</a:t>
                      </a:r>
                      <a:r>
                        <a:rPr lang="en-US" sz="1600" b="0" i="0" u="none" strike="noStrike" dirty="0" smtClean="0">
                          <a:solidFill>
                            <a:srgbClr val="000000"/>
                          </a:solidFill>
                          <a:effectLst/>
                          <a:latin typeface="Calibri" panose="020F0502020204030204" pitchFamily="34" charset="0"/>
                        </a:rPr>
                        <a:t>-9850</a:t>
                      </a:r>
                      <a:endParaRPr lang="en-US" sz="1600" b="0" i="0" u="none" strike="noStrike" dirty="0">
                        <a:solidFill>
                          <a:srgbClr val="000000"/>
                        </a:solidFill>
                        <a:effectLst/>
                        <a:latin typeface="Calibri" panose="020F0502020204030204" pitchFamily="34" charset="0"/>
                      </a:endParaRPr>
                    </a:p>
                  </a:txBody>
                  <a:tcPr marL="9525" marR="9525" marT="9525" marB="0" anchor="b">
                    <a:solidFill>
                      <a:schemeClr val="accent1">
                        <a:lumMod val="20000"/>
                        <a:lumOff val="80000"/>
                      </a:schemeClr>
                    </a:solidFill>
                  </a:tcPr>
                </a:tc>
                <a:tc>
                  <a:txBody>
                    <a:bodyPr/>
                    <a:lstStyle/>
                    <a:p>
                      <a:pPr algn="ctr" fontAlgn="b"/>
                      <a:r>
                        <a:rPr lang="en-US" sz="1600" b="0" i="0" u="none" strike="noStrike" dirty="0" smtClean="0">
                          <a:solidFill>
                            <a:srgbClr val="000000"/>
                          </a:solidFill>
                          <a:effectLst/>
                          <a:latin typeface="Calibri" panose="020F0502020204030204" pitchFamily="34" charset="0"/>
                        </a:rPr>
                        <a:t>2.409 A</a:t>
                      </a:r>
                      <a:endParaRPr lang="en-US" sz="1600" b="0" i="0" u="none" strike="noStrike" dirty="0">
                        <a:solidFill>
                          <a:srgbClr val="000000"/>
                        </a:solidFill>
                        <a:effectLst/>
                        <a:latin typeface="Calibri" panose="020F0502020204030204" pitchFamily="34" charset="0"/>
                      </a:endParaRPr>
                    </a:p>
                  </a:txBody>
                  <a:tcPr marL="9525" marR="9525" marT="9525" marB="0" anchor="b">
                    <a:solidFill>
                      <a:schemeClr val="accent1">
                        <a:lumMod val="20000"/>
                        <a:lumOff val="80000"/>
                      </a:schemeClr>
                    </a:solidFill>
                  </a:tcPr>
                </a:tc>
                <a:tc>
                  <a:txBody>
                    <a:bodyPr/>
                    <a:lstStyle/>
                    <a:p>
                      <a:pPr algn="ctr" fontAlgn="b"/>
                      <a:r>
                        <a:rPr lang="en-US" sz="1600" b="0" i="0" u="none" strike="noStrike" dirty="0" smtClean="0">
                          <a:solidFill>
                            <a:srgbClr val="000000"/>
                          </a:solidFill>
                          <a:effectLst/>
                          <a:latin typeface="Calibri" panose="020F0502020204030204" pitchFamily="34" charset="0"/>
                        </a:rPr>
                        <a:t>-</a:t>
                      </a:r>
                      <a:r>
                        <a:rPr lang="en-US" sz="1600" b="0" i="0" u="none" strike="noStrike" dirty="0" smtClean="0">
                          <a:solidFill>
                            <a:srgbClr val="000000"/>
                          </a:solidFill>
                          <a:effectLst/>
                          <a:latin typeface="Calibri" panose="020F0502020204030204" pitchFamily="34" charset="0"/>
                        </a:rPr>
                        <a:t>130</a:t>
                      </a:r>
                      <a:r>
                        <a:rPr lang="en-US" sz="1600" b="0" i="0" u="none" strike="noStrike" baseline="30000" dirty="0" smtClean="0">
                          <a:solidFill>
                            <a:srgbClr val="000000"/>
                          </a:solidFill>
                          <a:effectLst/>
                          <a:latin typeface="Calibri" panose="020F0502020204030204" pitchFamily="34" charset="0"/>
                        </a:rPr>
                        <a:t>0</a:t>
                      </a:r>
                      <a:endParaRPr lang="en-US" sz="1600" b="0" i="0" u="none" strike="noStrike" baseline="30000" dirty="0">
                        <a:solidFill>
                          <a:srgbClr val="000000"/>
                        </a:solidFill>
                        <a:effectLst/>
                        <a:latin typeface="Calibri" panose="020F0502020204030204" pitchFamily="34" charset="0"/>
                      </a:endParaRPr>
                    </a:p>
                  </a:txBody>
                  <a:tcPr marL="9525" marR="9525" marT="9525" marB="0" anchor="b">
                    <a:solidFill>
                      <a:schemeClr val="accent1">
                        <a:lumMod val="20000"/>
                        <a:lumOff val="80000"/>
                      </a:schemeClr>
                    </a:solidFill>
                  </a:tcPr>
                </a:tc>
                <a:tc>
                  <a:txBody>
                    <a:bodyPr/>
                    <a:lstStyle/>
                    <a:p>
                      <a:pPr algn="ctr" fontAlgn="b"/>
                      <a:r>
                        <a:rPr lang="en-US" sz="1600" b="0" i="0" u="none" strike="noStrike" dirty="0" smtClean="0">
                          <a:solidFill>
                            <a:srgbClr val="FF0000"/>
                          </a:solidFill>
                          <a:effectLst/>
                          <a:latin typeface="Calibri" panose="020F0502020204030204" pitchFamily="34" charset="0"/>
                        </a:rPr>
                        <a:t>0</a:t>
                      </a:r>
                      <a:endParaRPr lang="en-US" sz="1600" b="0" i="0" u="none" strike="noStrike" dirty="0">
                        <a:solidFill>
                          <a:srgbClr val="FF0000"/>
                        </a:solidFill>
                        <a:effectLst/>
                        <a:latin typeface="Calibri" panose="020F0502020204030204" pitchFamily="34" charset="0"/>
                      </a:endParaRPr>
                    </a:p>
                  </a:txBody>
                  <a:tcPr marL="9525" marR="9525" marT="9525" marB="0" anchor="b">
                    <a:solidFill>
                      <a:schemeClr val="accent1">
                        <a:lumMod val="20000"/>
                        <a:lumOff val="80000"/>
                      </a:schemeClr>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600" b="0" i="0" u="none" strike="noStrike" baseline="30000" dirty="0" smtClean="0">
                          <a:solidFill>
                            <a:srgbClr val="FF0000"/>
                          </a:solidFill>
                          <a:effectLst/>
                          <a:latin typeface="Calibri" panose="020F0502020204030204" pitchFamily="34" charset="0"/>
                        </a:rPr>
                        <a:t>-</a:t>
                      </a:r>
                      <a:endParaRPr lang="en-US" sz="1600" b="0" i="0" u="none" strike="noStrike" baseline="30000" dirty="0" smtClean="0">
                        <a:solidFill>
                          <a:srgbClr val="FF0000"/>
                        </a:solidFill>
                        <a:effectLst/>
                        <a:latin typeface="Calibri" panose="020F0502020204030204" pitchFamily="34" charset="0"/>
                      </a:endParaRPr>
                    </a:p>
                  </a:txBody>
                  <a:tcPr marL="9525" marR="9525" marT="9525" marB="0" anchor="b">
                    <a:solidFill>
                      <a:schemeClr val="accent1">
                        <a:lumMod val="20000"/>
                        <a:lumOff val="80000"/>
                      </a:schemeClr>
                    </a:solidFill>
                  </a:tcPr>
                </a:tc>
                <a:extLst>
                  <a:ext uri="{0D108BD9-81ED-4DB2-BD59-A6C34878D82A}">
                    <a16:rowId xmlns:a16="http://schemas.microsoft.com/office/drawing/2014/main" val="1591764390"/>
                  </a:ext>
                </a:extLst>
              </a:tr>
              <a:tr h="237777">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tr-TR" sz="1600" b="0" i="0" u="none" strike="noStrike" dirty="0" smtClean="0">
                          <a:solidFill>
                            <a:srgbClr val="000000"/>
                          </a:solidFill>
                          <a:effectLst/>
                          <a:latin typeface="Calibri" panose="020F0502020204030204" pitchFamily="34" charset="0"/>
                        </a:rPr>
                        <a:t>Icap</a:t>
                      </a:r>
                      <a:r>
                        <a:rPr lang="en-US" sz="1600" b="0" i="0" u="none" strike="noStrike" dirty="0" smtClean="0">
                          <a:solidFill>
                            <a:srgbClr val="000000"/>
                          </a:solidFill>
                          <a:effectLst/>
                          <a:latin typeface="Calibri" panose="020F0502020204030204" pitchFamily="34" charset="0"/>
                        </a:rPr>
                        <a:t>2-9850</a:t>
                      </a:r>
                    </a:p>
                  </a:txBody>
                  <a:tcPr marL="9525" marR="9525" marT="9525" marB="0" anchor="b">
                    <a:solidFill>
                      <a:schemeClr val="accent6">
                        <a:lumMod val="40000"/>
                        <a:lumOff val="60000"/>
                      </a:schemeClr>
                    </a:solidFill>
                  </a:tcPr>
                </a:tc>
                <a:tc>
                  <a:txBody>
                    <a:bodyPr/>
                    <a:lstStyle/>
                    <a:p>
                      <a:pPr algn="ctr" fontAlgn="b"/>
                      <a:r>
                        <a:rPr lang="en-US" sz="1600" b="0" i="0" u="none" strike="noStrike" dirty="0" smtClean="0">
                          <a:solidFill>
                            <a:srgbClr val="000000"/>
                          </a:solidFill>
                          <a:effectLst/>
                          <a:latin typeface="Calibri" panose="020F0502020204030204" pitchFamily="34" charset="0"/>
                        </a:rPr>
                        <a:t>2.409 A</a:t>
                      </a:r>
                      <a:endParaRPr lang="en-US" sz="1600" b="0" i="0" u="none" strike="noStrike" dirty="0">
                        <a:solidFill>
                          <a:srgbClr val="000000"/>
                        </a:solidFill>
                        <a:effectLst/>
                        <a:latin typeface="Calibri" panose="020F0502020204030204" pitchFamily="34" charset="0"/>
                      </a:endParaRPr>
                    </a:p>
                  </a:txBody>
                  <a:tcPr marL="9525" marR="9525" marT="9525" marB="0" anchor="b">
                    <a:solidFill>
                      <a:schemeClr val="accent6">
                        <a:lumMod val="40000"/>
                        <a:lumOff val="60000"/>
                      </a:schemeClr>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600" b="0" i="0" u="none" strike="noStrike" dirty="0" smtClean="0">
                          <a:solidFill>
                            <a:srgbClr val="000000"/>
                          </a:solidFill>
                          <a:effectLst/>
                          <a:latin typeface="Calibri" panose="020F0502020204030204" pitchFamily="34" charset="0"/>
                        </a:rPr>
                        <a:t>-</a:t>
                      </a:r>
                      <a:r>
                        <a:rPr lang="en-US" sz="1600" b="0" i="0" u="none" strike="noStrike" dirty="0" smtClean="0">
                          <a:solidFill>
                            <a:srgbClr val="000000"/>
                          </a:solidFill>
                          <a:effectLst/>
                          <a:latin typeface="Calibri" panose="020F0502020204030204" pitchFamily="34" charset="0"/>
                        </a:rPr>
                        <a:t>130</a:t>
                      </a:r>
                      <a:r>
                        <a:rPr lang="en-US" sz="1600" b="0" i="0" u="none" strike="noStrike" baseline="30000" dirty="0" smtClean="0">
                          <a:solidFill>
                            <a:srgbClr val="000000"/>
                          </a:solidFill>
                          <a:effectLst/>
                          <a:latin typeface="Calibri" panose="020F0502020204030204" pitchFamily="34" charset="0"/>
                        </a:rPr>
                        <a:t>0</a:t>
                      </a:r>
                      <a:endParaRPr lang="en-US" sz="1600" b="0" i="0" u="none" strike="noStrike" baseline="30000" dirty="0" smtClean="0">
                        <a:solidFill>
                          <a:srgbClr val="000000"/>
                        </a:solidFill>
                        <a:effectLst/>
                        <a:latin typeface="Calibri" panose="020F0502020204030204" pitchFamily="34" charset="0"/>
                      </a:endParaRPr>
                    </a:p>
                  </a:txBody>
                  <a:tcPr marL="9525" marR="9525" marT="9525" marB="0" anchor="b">
                    <a:solidFill>
                      <a:schemeClr val="accent6">
                        <a:lumMod val="40000"/>
                        <a:lumOff val="60000"/>
                      </a:schemeClr>
                    </a:solidFill>
                  </a:tcPr>
                </a:tc>
                <a:tc>
                  <a:txBody>
                    <a:bodyPr/>
                    <a:lstStyle/>
                    <a:p>
                      <a:pPr algn="ctr" fontAlgn="b"/>
                      <a:r>
                        <a:rPr lang="en-US" sz="1600" b="0" i="0" u="none" strike="noStrike" dirty="0" smtClean="0">
                          <a:solidFill>
                            <a:srgbClr val="FF0000"/>
                          </a:solidFill>
                          <a:effectLst/>
                          <a:latin typeface="Calibri" panose="020F0502020204030204" pitchFamily="34" charset="0"/>
                        </a:rPr>
                        <a:t>0</a:t>
                      </a:r>
                      <a:endParaRPr lang="en-US" sz="1600" b="0" i="0" u="none" strike="noStrike" dirty="0">
                        <a:solidFill>
                          <a:srgbClr val="FF0000"/>
                        </a:solidFill>
                        <a:effectLst/>
                        <a:latin typeface="Calibri" panose="020F0502020204030204" pitchFamily="34" charset="0"/>
                      </a:endParaRPr>
                    </a:p>
                  </a:txBody>
                  <a:tcPr marL="9525" marR="9525" marT="9525" marB="0" anchor="b">
                    <a:solidFill>
                      <a:schemeClr val="accent6">
                        <a:lumMod val="40000"/>
                        <a:lumOff val="60000"/>
                      </a:schemeClr>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600" b="0" i="0" u="none" strike="noStrike" baseline="30000" dirty="0" smtClean="0">
                          <a:solidFill>
                            <a:srgbClr val="FF0000"/>
                          </a:solidFill>
                          <a:effectLst/>
                          <a:latin typeface="Calibri" panose="020F0502020204030204" pitchFamily="34" charset="0"/>
                        </a:rPr>
                        <a:t>-</a:t>
                      </a:r>
                      <a:endParaRPr lang="en-US" sz="1600" b="0" i="0" u="none" strike="noStrike" baseline="30000" dirty="0" smtClean="0">
                        <a:solidFill>
                          <a:srgbClr val="FF0000"/>
                        </a:solidFill>
                        <a:effectLst/>
                        <a:latin typeface="Calibri" panose="020F0502020204030204" pitchFamily="34" charset="0"/>
                      </a:endParaRPr>
                    </a:p>
                  </a:txBody>
                  <a:tcPr marL="9525" marR="9525" marT="9525" marB="0" anchor="b">
                    <a:solidFill>
                      <a:schemeClr val="accent6">
                        <a:lumMod val="40000"/>
                        <a:lumOff val="60000"/>
                      </a:schemeClr>
                    </a:solidFill>
                  </a:tcPr>
                </a:tc>
                <a:extLst>
                  <a:ext uri="{0D108BD9-81ED-4DB2-BD59-A6C34878D82A}">
                    <a16:rowId xmlns:a16="http://schemas.microsoft.com/office/drawing/2014/main" val="294692767"/>
                  </a:ext>
                </a:extLst>
              </a:tr>
              <a:tr h="237777">
                <a:tc>
                  <a:txBody>
                    <a:bodyPr/>
                    <a:lstStyle/>
                    <a:p>
                      <a:pPr algn="ctr" fontAlgn="b"/>
                      <a:r>
                        <a:rPr lang="en-US" sz="1600" b="0" i="0" u="none" strike="noStrike" dirty="0" smtClean="0">
                          <a:solidFill>
                            <a:srgbClr val="000000"/>
                          </a:solidFill>
                          <a:effectLst/>
                          <a:latin typeface="Calibri" panose="020F0502020204030204" pitchFamily="34" charset="0"/>
                        </a:rPr>
                        <a:t>Idc1-9850</a:t>
                      </a:r>
                      <a:endParaRPr lang="en-US" sz="1600" b="0" i="0" u="none" strike="noStrike" dirty="0">
                        <a:solidFill>
                          <a:srgbClr val="000000"/>
                        </a:solidFill>
                        <a:effectLst/>
                        <a:latin typeface="Calibri" panose="020F0502020204030204" pitchFamily="34" charset="0"/>
                      </a:endParaRPr>
                    </a:p>
                  </a:txBody>
                  <a:tcPr marL="9525" marR="9525" marT="9525" marB="0" anchor="b">
                    <a:solidFill>
                      <a:schemeClr val="accent1">
                        <a:lumMod val="20000"/>
                        <a:lumOff val="80000"/>
                      </a:schemeClr>
                    </a:solidFill>
                  </a:tcPr>
                </a:tc>
                <a:tc>
                  <a:txBody>
                    <a:bodyPr/>
                    <a:lstStyle/>
                    <a:p>
                      <a:pPr algn="ctr" fontAlgn="b"/>
                      <a:r>
                        <a:rPr lang="en-US" sz="1600" b="0" i="0" u="none" strike="noStrike" dirty="0" smtClean="0">
                          <a:solidFill>
                            <a:schemeClr val="tx1"/>
                          </a:solidFill>
                          <a:effectLst/>
                          <a:latin typeface="Calibri" panose="020F0502020204030204" pitchFamily="34" charset="0"/>
                        </a:rPr>
                        <a:t>2.746 A</a:t>
                      </a:r>
                      <a:endParaRPr lang="en-US" sz="1600" b="0" i="0" u="none" strike="noStrike" dirty="0">
                        <a:solidFill>
                          <a:schemeClr val="tx1"/>
                        </a:solidFill>
                        <a:effectLst/>
                        <a:latin typeface="Calibri" panose="020F0502020204030204" pitchFamily="34" charset="0"/>
                      </a:endParaRPr>
                    </a:p>
                  </a:txBody>
                  <a:tcPr marL="9525" marR="9525" marT="9525" marB="0" anchor="b">
                    <a:solidFill>
                      <a:schemeClr val="accent1">
                        <a:lumMod val="20000"/>
                        <a:lumOff val="80000"/>
                      </a:schemeClr>
                    </a:solidFill>
                  </a:tcPr>
                </a:tc>
                <a:tc>
                  <a:txBody>
                    <a:bodyPr/>
                    <a:lstStyle/>
                    <a:p>
                      <a:pPr algn="ctr" fontAlgn="b"/>
                      <a:r>
                        <a:rPr lang="en-US" sz="1600" b="0" i="0" u="none" strike="noStrike" dirty="0" smtClean="0">
                          <a:solidFill>
                            <a:srgbClr val="FF0000"/>
                          </a:solidFill>
                          <a:effectLst/>
                          <a:latin typeface="Calibri" panose="020F0502020204030204" pitchFamily="34" charset="0"/>
                        </a:rPr>
                        <a:t>-</a:t>
                      </a:r>
                      <a:r>
                        <a:rPr lang="en-US" sz="1600" b="0" i="0" u="none" strike="noStrike" dirty="0" smtClean="0">
                          <a:solidFill>
                            <a:srgbClr val="FF0000"/>
                          </a:solidFill>
                          <a:effectLst/>
                          <a:latin typeface="Calibri" panose="020F0502020204030204" pitchFamily="34" charset="0"/>
                        </a:rPr>
                        <a:t>159</a:t>
                      </a:r>
                      <a:r>
                        <a:rPr lang="en-US" sz="1600" b="0" i="0" u="none" strike="noStrike" baseline="30000" dirty="0" smtClean="0">
                          <a:solidFill>
                            <a:srgbClr val="FF0000"/>
                          </a:solidFill>
                          <a:effectLst/>
                          <a:latin typeface="Calibri" panose="020F0502020204030204" pitchFamily="34" charset="0"/>
                        </a:rPr>
                        <a:t>0</a:t>
                      </a:r>
                      <a:endParaRPr lang="en-US" sz="1600" b="0" i="0" u="none" strike="noStrike" baseline="30000" dirty="0">
                        <a:solidFill>
                          <a:srgbClr val="FF0000"/>
                        </a:solidFill>
                        <a:effectLst/>
                        <a:latin typeface="Calibri" panose="020F0502020204030204" pitchFamily="34" charset="0"/>
                      </a:endParaRPr>
                    </a:p>
                  </a:txBody>
                  <a:tcPr marL="9525" marR="9525" marT="9525" marB="0" anchor="b">
                    <a:solidFill>
                      <a:schemeClr val="accent1">
                        <a:lumMod val="20000"/>
                        <a:lumOff val="80000"/>
                      </a:schemeClr>
                    </a:solidFill>
                  </a:tcPr>
                </a:tc>
                <a:tc>
                  <a:txBody>
                    <a:bodyPr/>
                    <a:lstStyle/>
                    <a:p>
                      <a:pPr algn="ctr" fontAlgn="b"/>
                      <a:r>
                        <a:rPr lang="en-US" sz="1600" b="0" i="0" u="none" strike="noStrike" dirty="0" smtClean="0">
                          <a:solidFill>
                            <a:schemeClr val="tx1"/>
                          </a:solidFill>
                          <a:effectLst/>
                          <a:latin typeface="Calibri" panose="020F0502020204030204" pitchFamily="34" charset="0"/>
                        </a:rPr>
                        <a:t>2.385 A</a:t>
                      </a:r>
                      <a:endParaRPr lang="en-US" sz="1600" b="0" i="0" u="none" strike="noStrike" dirty="0">
                        <a:solidFill>
                          <a:schemeClr val="tx1"/>
                        </a:solidFill>
                        <a:effectLst/>
                        <a:latin typeface="Calibri" panose="020F0502020204030204" pitchFamily="34" charset="0"/>
                      </a:endParaRPr>
                    </a:p>
                  </a:txBody>
                  <a:tcPr marL="9525" marR="9525" marT="9525" marB="0" anchor="b">
                    <a:solidFill>
                      <a:schemeClr val="accent1">
                        <a:lumMod val="20000"/>
                        <a:lumOff val="80000"/>
                      </a:schemeClr>
                    </a:solidFill>
                  </a:tcPr>
                </a:tc>
                <a:tc>
                  <a:txBody>
                    <a:bodyPr/>
                    <a:lstStyle/>
                    <a:p>
                      <a:pPr algn="ctr" fontAlgn="b"/>
                      <a:r>
                        <a:rPr lang="en-US" sz="1600" b="0" i="0" u="none" strike="noStrike" dirty="0" smtClean="0">
                          <a:solidFill>
                            <a:srgbClr val="FF0000"/>
                          </a:solidFill>
                          <a:effectLst/>
                          <a:latin typeface="Calibri" panose="020F0502020204030204" pitchFamily="34" charset="0"/>
                        </a:rPr>
                        <a:t>-159</a:t>
                      </a:r>
                      <a:r>
                        <a:rPr lang="en-US" sz="1600" b="0" i="0" u="none" strike="noStrike" baseline="30000" dirty="0" smtClean="0">
                          <a:solidFill>
                            <a:srgbClr val="FF0000"/>
                          </a:solidFill>
                          <a:effectLst/>
                          <a:latin typeface="Calibri" panose="020F0502020204030204" pitchFamily="34" charset="0"/>
                        </a:rPr>
                        <a:t>0</a:t>
                      </a:r>
                      <a:endParaRPr lang="en-US" sz="1600" b="0" i="0" u="none" strike="noStrike" baseline="30000" dirty="0">
                        <a:solidFill>
                          <a:srgbClr val="FF0000"/>
                        </a:solidFill>
                        <a:effectLst/>
                        <a:latin typeface="Calibri" panose="020F0502020204030204" pitchFamily="34" charset="0"/>
                      </a:endParaRPr>
                    </a:p>
                  </a:txBody>
                  <a:tcPr marL="9525" marR="9525" marT="9525" marB="0" anchor="b">
                    <a:solidFill>
                      <a:schemeClr val="accent1">
                        <a:lumMod val="20000"/>
                        <a:lumOff val="80000"/>
                      </a:schemeClr>
                    </a:solidFill>
                  </a:tcPr>
                </a:tc>
                <a:extLst>
                  <a:ext uri="{0D108BD9-81ED-4DB2-BD59-A6C34878D82A}">
                    <a16:rowId xmlns:a16="http://schemas.microsoft.com/office/drawing/2014/main" val="1624860496"/>
                  </a:ext>
                </a:extLst>
              </a:tr>
              <a:tr h="237777">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600" b="0" i="0" u="none" strike="noStrike" dirty="0" smtClean="0">
                          <a:solidFill>
                            <a:srgbClr val="000000"/>
                          </a:solidFill>
                          <a:effectLst/>
                          <a:latin typeface="Calibri" panose="020F0502020204030204" pitchFamily="34" charset="0"/>
                        </a:rPr>
                        <a:t>Idc2-9850</a:t>
                      </a:r>
                    </a:p>
                  </a:txBody>
                  <a:tcPr marL="9525" marR="9525" marT="9525" marB="0" anchor="b">
                    <a:solidFill>
                      <a:schemeClr val="accent6">
                        <a:lumMod val="40000"/>
                        <a:lumOff val="60000"/>
                      </a:schemeClr>
                    </a:solidFill>
                  </a:tcPr>
                </a:tc>
                <a:tc>
                  <a:txBody>
                    <a:bodyPr/>
                    <a:lstStyle/>
                    <a:p>
                      <a:pPr algn="ctr" fontAlgn="b"/>
                      <a:r>
                        <a:rPr lang="en-US" sz="1600" b="0" i="0" u="none" strike="noStrike" dirty="0" smtClean="0">
                          <a:solidFill>
                            <a:schemeClr val="tx1"/>
                          </a:solidFill>
                          <a:effectLst/>
                          <a:latin typeface="Calibri" panose="020F0502020204030204" pitchFamily="34" charset="0"/>
                        </a:rPr>
                        <a:t>2.746 A</a:t>
                      </a:r>
                      <a:endParaRPr lang="en-US" sz="1600" b="0" i="0" u="none" strike="noStrike" dirty="0">
                        <a:solidFill>
                          <a:schemeClr val="tx1"/>
                        </a:solidFill>
                        <a:effectLst/>
                        <a:latin typeface="Calibri" panose="020F0502020204030204" pitchFamily="34" charset="0"/>
                      </a:endParaRPr>
                    </a:p>
                  </a:txBody>
                  <a:tcPr marL="9525" marR="9525" marT="9525" marB="0" anchor="b">
                    <a:solidFill>
                      <a:schemeClr val="accent6">
                        <a:lumMod val="40000"/>
                        <a:lumOff val="60000"/>
                      </a:schemeClr>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600" b="0" i="0" u="none" strike="noStrike" dirty="0" smtClean="0">
                          <a:solidFill>
                            <a:srgbClr val="FF0000"/>
                          </a:solidFill>
                          <a:effectLst/>
                          <a:latin typeface="Calibri" panose="020F0502020204030204" pitchFamily="34" charset="0"/>
                        </a:rPr>
                        <a:t>-</a:t>
                      </a:r>
                      <a:r>
                        <a:rPr lang="en-US" sz="1600" b="0" i="0" u="none" strike="noStrike" dirty="0" smtClean="0">
                          <a:solidFill>
                            <a:srgbClr val="FF0000"/>
                          </a:solidFill>
                          <a:effectLst/>
                          <a:latin typeface="Calibri" panose="020F0502020204030204" pitchFamily="34" charset="0"/>
                        </a:rPr>
                        <a:t>159</a:t>
                      </a:r>
                      <a:r>
                        <a:rPr lang="en-US" sz="1600" b="0" i="0" u="none" strike="noStrike" baseline="30000" dirty="0" smtClean="0">
                          <a:solidFill>
                            <a:srgbClr val="FF0000"/>
                          </a:solidFill>
                          <a:effectLst/>
                          <a:latin typeface="Calibri" panose="020F0502020204030204" pitchFamily="34" charset="0"/>
                        </a:rPr>
                        <a:t>0</a:t>
                      </a:r>
                      <a:endParaRPr lang="en-US" sz="1600" b="0" i="0" u="none" strike="noStrike" baseline="30000" dirty="0" smtClean="0">
                        <a:solidFill>
                          <a:srgbClr val="FF0000"/>
                        </a:solidFill>
                        <a:effectLst/>
                        <a:latin typeface="Calibri" panose="020F0502020204030204" pitchFamily="34" charset="0"/>
                      </a:endParaRPr>
                    </a:p>
                  </a:txBody>
                  <a:tcPr marL="9525" marR="9525" marT="9525" marB="0" anchor="b">
                    <a:solidFill>
                      <a:schemeClr val="accent6">
                        <a:lumMod val="40000"/>
                        <a:lumOff val="60000"/>
                      </a:schemeClr>
                    </a:solidFill>
                  </a:tcPr>
                </a:tc>
                <a:tc>
                  <a:txBody>
                    <a:bodyPr/>
                    <a:lstStyle/>
                    <a:p>
                      <a:pPr algn="ctr" fontAlgn="b"/>
                      <a:r>
                        <a:rPr lang="en-US" sz="1600" b="0" i="0" u="none" strike="noStrike" dirty="0" smtClean="0">
                          <a:solidFill>
                            <a:schemeClr val="tx1"/>
                          </a:solidFill>
                          <a:effectLst/>
                          <a:latin typeface="Calibri" panose="020F0502020204030204" pitchFamily="34" charset="0"/>
                        </a:rPr>
                        <a:t>2.385 A</a:t>
                      </a:r>
                      <a:endParaRPr lang="en-US" sz="1600" b="0" i="0" u="none" strike="noStrike" dirty="0">
                        <a:solidFill>
                          <a:schemeClr val="tx1"/>
                        </a:solidFill>
                        <a:effectLst/>
                        <a:latin typeface="Calibri" panose="020F0502020204030204" pitchFamily="34" charset="0"/>
                      </a:endParaRPr>
                    </a:p>
                  </a:txBody>
                  <a:tcPr marL="9525" marR="9525" marT="9525" marB="0" anchor="b">
                    <a:solidFill>
                      <a:schemeClr val="accent6">
                        <a:lumMod val="40000"/>
                        <a:lumOff val="60000"/>
                      </a:schemeClr>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600" b="0" i="0" u="none" strike="noStrike" dirty="0" smtClean="0">
                          <a:solidFill>
                            <a:srgbClr val="FF0000"/>
                          </a:solidFill>
                          <a:effectLst/>
                          <a:latin typeface="Calibri" panose="020F0502020204030204" pitchFamily="34" charset="0"/>
                        </a:rPr>
                        <a:t>21</a:t>
                      </a:r>
                      <a:r>
                        <a:rPr lang="en-US" sz="1600" b="0" i="0" u="none" strike="noStrike" baseline="30000" dirty="0" smtClean="0">
                          <a:solidFill>
                            <a:srgbClr val="FF0000"/>
                          </a:solidFill>
                          <a:effectLst/>
                          <a:latin typeface="Calibri" panose="020F0502020204030204" pitchFamily="34" charset="0"/>
                        </a:rPr>
                        <a:t>0</a:t>
                      </a:r>
                    </a:p>
                  </a:txBody>
                  <a:tcPr marL="9525" marR="9525" marT="9525" marB="0" anchor="b">
                    <a:solidFill>
                      <a:schemeClr val="accent6">
                        <a:lumMod val="40000"/>
                        <a:lumOff val="60000"/>
                      </a:schemeClr>
                    </a:solidFill>
                  </a:tcPr>
                </a:tc>
                <a:extLst>
                  <a:ext uri="{0D108BD9-81ED-4DB2-BD59-A6C34878D82A}">
                    <a16:rowId xmlns:a16="http://schemas.microsoft.com/office/drawing/2014/main" val="3172081951"/>
                  </a:ext>
                </a:extLst>
              </a:tr>
              <a:tr h="237777">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600" b="0" i="0" u="none" strike="noStrike" dirty="0" smtClean="0">
                          <a:solidFill>
                            <a:srgbClr val="000000"/>
                          </a:solidFill>
                          <a:effectLst/>
                          <a:latin typeface="Calibri" panose="020F0502020204030204" pitchFamily="34" charset="0"/>
                        </a:rPr>
                        <a:t>Iin-9850</a:t>
                      </a:r>
                    </a:p>
                  </a:txBody>
                  <a:tcPr marL="9525" marR="9525" marT="9525" marB="0" anchor="b">
                    <a:solidFill>
                      <a:schemeClr val="accent6">
                        <a:lumMod val="40000"/>
                        <a:lumOff val="60000"/>
                      </a:schemeClr>
                    </a:solidFill>
                  </a:tcPr>
                </a:tc>
                <a:tc>
                  <a:txBody>
                    <a:bodyPr/>
                    <a:lstStyle/>
                    <a:p>
                      <a:pPr algn="ctr" fontAlgn="b"/>
                      <a:r>
                        <a:rPr lang="en-US" sz="1600" b="0" i="0" u="none" strike="noStrike" dirty="0" smtClean="0">
                          <a:solidFill>
                            <a:schemeClr val="tx1"/>
                          </a:solidFill>
                          <a:effectLst/>
                          <a:latin typeface="Calibri" panose="020F0502020204030204" pitchFamily="34" charset="0"/>
                        </a:rPr>
                        <a:t>2.606</a:t>
                      </a:r>
                      <a:r>
                        <a:rPr lang="en-US" sz="1600" b="0" i="0" u="none" strike="noStrike" baseline="0" dirty="0" smtClean="0">
                          <a:solidFill>
                            <a:schemeClr val="tx1"/>
                          </a:solidFill>
                          <a:effectLst/>
                          <a:latin typeface="Calibri" panose="020F0502020204030204" pitchFamily="34" charset="0"/>
                        </a:rPr>
                        <a:t> A</a:t>
                      </a:r>
                      <a:endParaRPr lang="en-US" sz="1600" b="0" i="0" u="none" strike="noStrike" dirty="0">
                        <a:solidFill>
                          <a:schemeClr val="tx1"/>
                        </a:solidFill>
                        <a:effectLst/>
                        <a:latin typeface="Calibri" panose="020F0502020204030204" pitchFamily="34" charset="0"/>
                      </a:endParaRPr>
                    </a:p>
                  </a:txBody>
                  <a:tcPr marL="9525" marR="9525" marT="9525" marB="0" anchor="b">
                    <a:solidFill>
                      <a:schemeClr val="accent6">
                        <a:lumMod val="40000"/>
                        <a:lumOff val="60000"/>
                      </a:schemeClr>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600" b="0" i="0" u="none" strike="noStrike" dirty="0" smtClean="0">
                          <a:solidFill>
                            <a:srgbClr val="000000"/>
                          </a:solidFill>
                          <a:effectLst/>
                          <a:latin typeface="Calibri" panose="020F0502020204030204" pitchFamily="34" charset="0"/>
                        </a:rPr>
                        <a:t>140</a:t>
                      </a:r>
                      <a:r>
                        <a:rPr lang="en-US" sz="1600" b="0" i="0" u="none" strike="noStrike" baseline="30000" dirty="0" smtClean="0">
                          <a:solidFill>
                            <a:srgbClr val="000000"/>
                          </a:solidFill>
                          <a:effectLst/>
                          <a:latin typeface="Calibri" panose="020F0502020204030204" pitchFamily="34" charset="0"/>
                        </a:rPr>
                        <a:t>0</a:t>
                      </a:r>
                    </a:p>
                  </a:txBody>
                  <a:tcPr marL="9525" marR="9525" marT="9525" marB="0" anchor="b">
                    <a:solidFill>
                      <a:schemeClr val="accent6">
                        <a:lumMod val="40000"/>
                        <a:lumOff val="60000"/>
                      </a:schemeClr>
                    </a:solidFill>
                  </a:tcPr>
                </a:tc>
                <a:tc>
                  <a:txBody>
                    <a:bodyPr/>
                    <a:lstStyle/>
                    <a:p>
                      <a:pPr algn="ctr" fontAlgn="b"/>
                      <a:r>
                        <a:rPr lang="en-US" sz="1600" b="0" i="0" u="none" strike="noStrike" dirty="0" smtClean="0">
                          <a:solidFill>
                            <a:srgbClr val="FF0000"/>
                          </a:solidFill>
                          <a:effectLst/>
                          <a:latin typeface="Calibri" panose="020F0502020204030204" pitchFamily="34" charset="0"/>
                        </a:rPr>
                        <a:t>0</a:t>
                      </a:r>
                      <a:endParaRPr lang="en-US" sz="1600" b="0" i="0" u="none" strike="noStrike" dirty="0">
                        <a:solidFill>
                          <a:srgbClr val="FF0000"/>
                        </a:solidFill>
                        <a:effectLst/>
                        <a:latin typeface="Calibri" panose="020F0502020204030204" pitchFamily="34" charset="0"/>
                      </a:endParaRPr>
                    </a:p>
                  </a:txBody>
                  <a:tcPr marL="9525" marR="9525" marT="9525" marB="0" anchor="b">
                    <a:solidFill>
                      <a:schemeClr val="accent6">
                        <a:lumMod val="40000"/>
                        <a:lumOff val="60000"/>
                      </a:schemeClr>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600" b="0" i="0" u="none" strike="noStrike" baseline="30000" dirty="0" smtClean="0">
                          <a:solidFill>
                            <a:srgbClr val="FF0000"/>
                          </a:solidFill>
                          <a:effectLst/>
                          <a:latin typeface="Calibri" panose="020F0502020204030204" pitchFamily="34" charset="0"/>
                        </a:rPr>
                        <a:t>-</a:t>
                      </a:r>
                    </a:p>
                  </a:txBody>
                  <a:tcPr marL="9525" marR="9525" marT="9525" marB="0" anchor="b">
                    <a:solidFill>
                      <a:schemeClr val="accent6">
                        <a:lumMod val="40000"/>
                        <a:lumOff val="60000"/>
                      </a:schemeClr>
                    </a:solidFill>
                  </a:tcPr>
                </a:tc>
                <a:extLst>
                  <a:ext uri="{0D108BD9-81ED-4DB2-BD59-A6C34878D82A}">
                    <a16:rowId xmlns:a16="http://schemas.microsoft.com/office/drawing/2014/main" val="4249533852"/>
                  </a:ext>
                </a:extLst>
              </a:tr>
              <a:tr h="237777">
                <a:tc>
                  <a:txBody>
                    <a:bodyPr/>
                    <a:lstStyle/>
                    <a:p>
                      <a:pPr algn="ctr" fontAlgn="b"/>
                      <a:r>
                        <a:rPr lang="tr-TR" sz="1600" b="0" i="0" u="none" strike="noStrike" dirty="0" smtClean="0">
                          <a:solidFill>
                            <a:srgbClr val="000000"/>
                          </a:solidFill>
                          <a:effectLst/>
                          <a:latin typeface="Calibri" panose="020F0502020204030204" pitchFamily="34" charset="0"/>
                        </a:rPr>
                        <a:t>Icap1</a:t>
                      </a:r>
                      <a:r>
                        <a:rPr lang="en-US" sz="1600" b="0" i="0" u="none" strike="noStrike" dirty="0" smtClean="0">
                          <a:solidFill>
                            <a:srgbClr val="000000"/>
                          </a:solidFill>
                          <a:effectLst/>
                          <a:latin typeface="Calibri" panose="020F0502020204030204" pitchFamily="34" charset="0"/>
                        </a:rPr>
                        <a:t>-20000</a:t>
                      </a:r>
                      <a:endParaRPr lang="en-US" sz="1600" b="0" i="0" u="none" strike="noStrike" dirty="0">
                        <a:solidFill>
                          <a:srgbClr val="000000"/>
                        </a:solidFill>
                        <a:effectLst/>
                        <a:latin typeface="Calibri" panose="020F0502020204030204" pitchFamily="34" charset="0"/>
                      </a:endParaRPr>
                    </a:p>
                  </a:txBody>
                  <a:tcPr marL="9525" marR="9525" marT="9525" marB="0" anchor="b">
                    <a:solidFill>
                      <a:schemeClr val="accent1">
                        <a:lumMod val="20000"/>
                        <a:lumOff val="80000"/>
                      </a:schemeClr>
                    </a:solidFill>
                  </a:tcPr>
                </a:tc>
                <a:tc>
                  <a:txBody>
                    <a:bodyPr/>
                    <a:lstStyle/>
                    <a:p>
                      <a:pPr algn="ctr" fontAlgn="b"/>
                      <a:r>
                        <a:rPr lang="en-US" sz="1600" b="0" i="0" u="none" strike="noStrike" dirty="0" smtClean="0">
                          <a:solidFill>
                            <a:schemeClr val="tx1"/>
                          </a:solidFill>
                          <a:effectLst/>
                          <a:latin typeface="Calibri" panose="020F0502020204030204" pitchFamily="34" charset="0"/>
                        </a:rPr>
                        <a:t>4.671 A</a:t>
                      </a:r>
                      <a:endParaRPr lang="en-US" sz="1600" b="0" i="0" u="none" strike="noStrike" dirty="0">
                        <a:solidFill>
                          <a:schemeClr val="tx1"/>
                        </a:solidFill>
                        <a:effectLst/>
                        <a:latin typeface="Calibri" panose="020F0502020204030204" pitchFamily="34" charset="0"/>
                      </a:endParaRPr>
                    </a:p>
                  </a:txBody>
                  <a:tcPr marL="9525" marR="9525" marT="9525" marB="0" anchor="b">
                    <a:solidFill>
                      <a:schemeClr val="accent1">
                        <a:lumMod val="20000"/>
                        <a:lumOff val="80000"/>
                      </a:schemeClr>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600" b="0" i="0" u="none" strike="noStrike" dirty="0" smtClean="0">
                          <a:solidFill>
                            <a:srgbClr val="000000"/>
                          </a:solidFill>
                          <a:effectLst/>
                          <a:latin typeface="Calibri" panose="020F0502020204030204" pitchFamily="34" charset="0"/>
                        </a:rPr>
                        <a:t>-86</a:t>
                      </a:r>
                      <a:r>
                        <a:rPr lang="en-US" sz="1600" b="0" i="0" u="none" strike="noStrike" baseline="30000" dirty="0" smtClean="0">
                          <a:solidFill>
                            <a:srgbClr val="000000"/>
                          </a:solidFill>
                          <a:effectLst/>
                          <a:latin typeface="Calibri" panose="020F0502020204030204" pitchFamily="34" charset="0"/>
                        </a:rPr>
                        <a:t>0</a:t>
                      </a:r>
                      <a:endParaRPr lang="en-US" sz="1600" b="0" i="0" u="none" strike="noStrike" baseline="30000" dirty="0" smtClean="0">
                        <a:solidFill>
                          <a:srgbClr val="000000"/>
                        </a:solidFill>
                        <a:effectLst/>
                        <a:latin typeface="Calibri" panose="020F0502020204030204" pitchFamily="34" charset="0"/>
                      </a:endParaRPr>
                    </a:p>
                  </a:txBody>
                  <a:tcPr marL="9525" marR="9525" marT="9525" marB="0" anchor="b">
                    <a:solidFill>
                      <a:schemeClr val="accent1">
                        <a:lumMod val="20000"/>
                        <a:lumOff val="80000"/>
                      </a:schemeClr>
                    </a:solidFill>
                  </a:tcPr>
                </a:tc>
                <a:tc>
                  <a:txBody>
                    <a:bodyPr/>
                    <a:lstStyle/>
                    <a:p>
                      <a:pPr algn="ctr" fontAlgn="b"/>
                      <a:r>
                        <a:rPr lang="en-US" sz="1600" b="0" i="0" u="none" strike="noStrike" dirty="0" smtClean="0">
                          <a:solidFill>
                            <a:schemeClr val="tx1"/>
                          </a:solidFill>
                          <a:effectLst/>
                          <a:latin typeface="Calibri" panose="020F0502020204030204" pitchFamily="34" charset="0"/>
                        </a:rPr>
                        <a:t>4.671 A</a:t>
                      </a:r>
                      <a:endParaRPr lang="en-US" sz="1600" b="0" i="0" u="none" strike="noStrike" dirty="0">
                        <a:solidFill>
                          <a:schemeClr val="tx1"/>
                        </a:solidFill>
                        <a:effectLst/>
                        <a:latin typeface="Calibri" panose="020F0502020204030204" pitchFamily="34" charset="0"/>
                      </a:endParaRPr>
                    </a:p>
                  </a:txBody>
                  <a:tcPr marL="9525" marR="9525" marT="9525" marB="0" anchor="b">
                    <a:solidFill>
                      <a:schemeClr val="accent1">
                        <a:lumMod val="20000"/>
                        <a:lumOff val="80000"/>
                      </a:schemeClr>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600" b="0" i="0" u="none" strike="noStrike" dirty="0" smtClean="0">
                          <a:solidFill>
                            <a:srgbClr val="000000"/>
                          </a:solidFill>
                          <a:effectLst/>
                          <a:latin typeface="Calibri" panose="020F0502020204030204" pitchFamily="34" charset="0"/>
                        </a:rPr>
                        <a:t>-86</a:t>
                      </a:r>
                      <a:r>
                        <a:rPr lang="en-US" sz="1600" b="0" i="0" u="none" strike="noStrike" baseline="30000" dirty="0" smtClean="0">
                          <a:solidFill>
                            <a:srgbClr val="000000"/>
                          </a:solidFill>
                          <a:effectLst/>
                          <a:latin typeface="Calibri" panose="020F0502020204030204" pitchFamily="34" charset="0"/>
                        </a:rPr>
                        <a:t>0</a:t>
                      </a:r>
                    </a:p>
                  </a:txBody>
                  <a:tcPr marL="9525" marR="9525" marT="9525" marB="0" anchor="b">
                    <a:solidFill>
                      <a:schemeClr val="accent1">
                        <a:lumMod val="20000"/>
                        <a:lumOff val="80000"/>
                      </a:schemeClr>
                    </a:solidFill>
                  </a:tcPr>
                </a:tc>
                <a:extLst>
                  <a:ext uri="{0D108BD9-81ED-4DB2-BD59-A6C34878D82A}">
                    <a16:rowId xmlns:a16="http://schemas.microsoft.com/office/drawing/2014/main" val="1132043121"/>
                  </a:ext>
                </a:extLst>
              </a:tr>
              <a:tr h="316021">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tr-TR" sz="1600" b="0" i="0" u="none" strike="noStrike" dirty="0" smtClean="0">
                          <a:solidFill>
                            <a:srgbClr val="000000"/>
                          </a:solidFill>
                          <a:effectLst/>
                          <a:latin typeface="Calibri" panose="020F0502020204030204" pitchFamily="34" charset="0"/>
                        </a:rPr>
                        <a:t>Icap</a:t>
                      </a:r>
                      <a:r>
                        <a:rPr lang="en-US" sz="1600" b="0" i="0" u="none" strike="noStrike" dirty="0" smtClean="0">
                          <a:solidFill>
                            <a:srgbClr val="000000"/>
                          </a:solidFill>
                          <a:effectLst/>
                          <a:latin typeface="Calibri" panose="020F0502020204030204" pitchFamily="34" charset="0"/>
                        </a:rPr>
                        <a:t>2-20000</a:t>
                      </a:r>
                      <a:endParaRPr lang="en-US" sz="1600" b="0" i="0" u="none" strike="noStrike" dirty="0" smtClean="0">
                        <a:solidFill>
                          <a:srgbClr val="000000"/>
                        </a:solidFill>
                        <a:effectLst/>
                        <a:latin typeface="Calibri" panose="020F0502020204030204" pitchFamily="34" charset="0"/>
                      </a:endParaRPr>
                    </a:p>
                  </a:txBody>
                  <a:tcPr marL="9525" marR="9525" marT="9525" marB="0" anchor="b">
                    <a:solidFill>
                      <a:schemeClr val="accent6">
                        <a:lumMod val="40000"/>
                        <a:lumOff val="60000"/>
                      </a:schemeClr>
                    </a:solidFill>
                  </a:tcPr>
                </a:tc>
                <a:tc>
                  <a:txBody>
                    <a:bodyPr/>
                    <a:lstStyle/>
                    <a:p>
                      <a:pPr algn="ctr" fontAlgn="b"/>
                      <a:r>
                        <a:rPr lang="en-US" sz="1600" b="0" i="0" u="none" strike="noStrike" dirty="0" smtClean="0">
                          <a:solidFill>
                            <a:schemeClr val="tx1"/>
                          </a:solidFill>
                          <a:effectLst/>
                          <a:latin typeface="Calibri" panose="020F0502020204030204" pitchFamily="34" charset="0"/>
                        </a:rPr>
                        <a:t>4.671 A</a:t>
                      </a:r>
                      <a:endParaRPr lang="en-US" sz="1600" b="0" i="0" u="none" strike="noStrike" dirty="0">
                        <a:solidFill>
                          <a:schemeClr val="tx1"/>
                        </a:solidFill>
                        <a:effectLst/>
                        <a:latin typeface="Calibri" panose="020F0502020204030204" pitchFamily="34" charset="0"/>
                      </a:endParaRPr>
                    </a:p>
                  </a:txBody>
                  <a:tcPr marL="9525" marR="9525" marT="9525" marB="0" anchor="b">
                    <a:solidFill>
                      <a:schemeClr val="accent6">
                        <a:lumMod val="40000"/>
                        <a:lumOff val="60000"/>
                      </a:schemeClr>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600" b="0" i="0" u="none" strike="noStrike" dirty="0" smtClean="0">
                          <a:solidFill>
                            <a:srgbClr val="000000"/>
                          </a:solidFill>
                          <a:effectLst/>
                          <a:latin typeface="Calibri" panose="020F0502020204030204" pitchFamily="34" charset="0"/>
                        </a:rPr>
                        <a:t>-86</a:t>
                      </a:r>
                      <a:r>
                        <a:rPr lang="en-US" sz="1600" b="0" i="0" u="none" strike="noStrike" baseline="30000" dirty="0" smtClean="0">
                          <a:solidFill>
                            <a:srgbClr val="000000"/>
                          </a:solidFill>
                          <a:effectLst/>
                          <a:latin typeface="Calibri" panose="020F0502020204030204" pitchFamily="34" charset="0"/>
                        </a:rPr>
                        <a:t>0</a:t>
                      </a:r>
                      <a:endParaRPr lang="en-US" sz="1600" b="0" i="0" u="none" strike="noStrike" baseline="30000" dirty="0" smtClean="0">
                        <a:solidFill>
                          <a:srgbClr val="000000"/>
                        </a:solidFill>
                        <a:effectLst/>
                        <a:latin typeface="Calibri" panose="020F0502020204030204" pitchFamily="34" charset="0"/>
                      </a:endParaRPr>
                    </a:p>
                  </a:txBody>
                  <a:tcPr marL="9525" marR="9525" marT="9525" marB="0" anchor="b">
                    <a:solidFill>
                      <a:schemeClr val="accent6">
                        <a:lumMod val="40000"/>
                        <a:lumOff val="60000"/>
                      </a:schemeClr>
                    </a:solidFill>
                  </a:tcPr>
                </a:tc>
                <a:tc>
                  <a:txBody>
                    <a:bodyPr/>
                    <a:lstStyle/>
                    <a:p>
                      <a:pPr algn="ctr" fontAlgn="b"/>
                      <a:r>
                        <a:rPr lang="en-US" sz="1600" b="0" i="0" u="none" strike="noStrike" dirty="0" smtClean="0">
                          <a:solidFill>
                            <a:schemeClr val="tx1"/>
                          </a:solidFill>
                          <a:effectLst/>
                          <a:latin typeface="Calibri" panose="020F0502020204030204" pitchFamily="34" charset="0"/>
                        </a:rPr>
                        <a:t>4.671 A</a:t>
                      </a:r>
                      <a:endParaRPr lang="en-US" sz="1600" b="0" i="0" u="none" strike="noStrike" dirty="0">
                        <a:solidFill>
                          <a:schemeClr val="tx1"/>
                        </a:solidFill>
                        <a:effectLst/>
                        <a:latin typeface="Calibri" panose="020F0502020204030204" pitchFamily="34" charset="0"/>
                      </a:endParaRPr>
                    </a:p>
                  </a:txBody>
                  <a:tcPr marL="9525" marR="9525" marT="9525" marB="0" anchor="b">
                    <a:solidFill>
                      <a:schemeClr val="accent6">
                        <a:lumMod val="40000"/>
                        <a:lumOff val="60000"/>
                      </a:schemeClr>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600" b="0" i="0" u="none" strike="noStrike" dirty="0" smtClean="0">
                          <a:solidFill>
                            <a:srgbClr val="000000"/>
                          </a:solidFill>
                          <a:effectLst/>
                          <a:latin typeface="Calibri" panose="020F0502020204030204" pitchFamily="34" charset="0"/>
                        </a:rPr>
                        <a:t>-86</a:t>
                      </a:r>
                      <a:r>
                        <a:rPr lang="en-US" sz="1600" b="0" i="0" u="none" strike="noStrike" baseline="30000" dirty="0" smtClean="0">
                          <a:solidFill>
                            <a:srgbClr val="000000"/>
                          </a:solidFill>
                          <a:effectLst/>
                          <a:latin typeface="Calibri" panose="020F0502020204030204" pitchFamily="34" charset="0"/>
                        </a:rPr>
                        <a:t>0</a:t>
                      </a:r>
                    </a:p>
                  </a:txBody>
                  <a:tcPr marL="9525" marR="9525" marT="9525" marB="0" anchor="b">
                    <a:solidFill>
                      <a:schemeClr val="accent6">
                        <a:lumMod val="40000"/>
                        <a:lumOff val="60000"/>
                      </a:schemeClr>
                    </a:solidFill>
                  </a:tcPr>
                </a:tc>
                <a:extLst>
                  <a:ext uri="{0D108BD9-81ED-4DB2-BD59-A6C34878D82A}">
                    <a16:rowId xmlns:a16="http://schemas.microsoft.com/office/drawing/2014/main" val="3664379198"/>
                  </a:ext>
                </a:extLst>
              </a:tr>
              <a:tr h="237777">
                <a:tc>
                  <a:txBody>
                    <a:bodyPr/>
                    <a:lstStyle/>
                    <a:p>
                      <a:pPr algn="ctr" fontAlgn="b"/>
                      <a:r>
                        <a:rPr lang="en-US" sz="1600" b="0" i="0" u="none" strike="noStrike" dirty="0" smtClean="0">
                          <a:solidFill>
                            <a:srgbClr val="000000"/>
                          </a:solidFill>
                          <a:effectLst/>
                          <a:latin typeface="Calibri" panose="020F0502020204030204" pitchFamily="34" charset="0"/>
                        </a:rPr>
                        <a:t>Idc1-20000</a:t>
                      </a:r>
                      <a:endParaRPr lang="en-US" sz="1600" b="0" i="0" u="none" strike="noStrike" dirty="0">
                        <a:solidFill>
                          <a:srgbClr val="000000"/>
                        </a:solidFill>
                        <a:effectLst/>
                        <a:latin typeface="Calibri" panose="020F0502020204030204" pitchFamily="34" charset="0"/>
                      </a:endParaRPr>
                    </a:p>
                  </a:txBody>
                  <a:tcPr marL="9525" marR="9525" marT="9525" marB="0" anchor="b">
                    <a:solidFill>
                      <a:schemeClr val="accent1">
                        <a:lumMod val="20000"/>
                        <a:lumOff val="80000"/>
                      </a:schemeClr>
                    </a:solidFill>
                  </a:tcPr>
                </a:tc>
                <a:tc>
                  <a:txBody>
                    <a:bodyPr/>
                    <a:lstStyle/>
                    <a:p>
                      <a:pPr algn="ctr" fontAlgn="b"/>
                      <a:r>
                        <a:rPr lang="en-US" sz="1600" b="0" i="0" u="none" strike="noStrike" dirty="0" smtClean="0">
                          <a:solidFill>
                            <a:schemeClr val="tx1"/>
                          </a:solidFill>
                          <a:effectLst/>
                          <a:latin typeface="Calibri" panose="020F0502020204030204" pitchFamily="34" charset="0"/>
                        </a:rPr>
                        <a:t>4.837 </a:t>
                      </a:r>
                      <a:r>
                        <a:rPr lang="en-US" sz="1600" b="0" i="0" u="none" strike="noStrike" dirty="0" smtClean="0">
                          <a:solidFill>
                            <a:schemeClr val="tx1"/>
                          </a:solidFill>
                          <a:effectLst/>
                          <a:latin typeface="Calibri" panose="020F0502020204030204" pitchFamily="34" charset="0"/>
                        </a:rPr>
                        <a:t>A</a:t>
                      </a:r>
                      <a:endParaRPr lang="en-US" sz="1600" b="0" i="0" u="none" strike="noStrike" dirty="0">
                        <a:solidFill>
                          <a:schemeClr val="tx1"/>
                        </a:solidFill>
                        <a:effectLst/>
                        <a:latin typeface="Calibri" panose="020F0502020204030204" pitchFamily="34" charset="0"/>
                      </a:endParaRPr>
                    </a:p>
                  </a:txBody>
                  <a:tcPr marL="9525" marR="9525" marT="9525" marB="0" anchor="b">
                    <a:solidFill>
                      <a:schemeClr val="accent1">
                        <a:lumMod val="20000"/>
                        <a:lumOff val="80000"/>
                      </a:schemeClr>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600" b="0" i="0" u="none" strike="noStrike" dirty="0" smtClean="0">
                          <a:solidFill>
                            <a:srgbClr val="000000"/>
                          </a:solidFill>
                          <a:effectLst/>
                          <a:latin typeface="Calibri" panose="020F0502020204030204" pitchFamily="34" charset="0"/>
                        </a:rPr>
                        <a:t>-101</a:t>
                      </a:r>
                      <a:r>
                        <a:rPr lang="en-US" sz="1600" b="0" i="0" u="none" strike="noStrike" baseline="30000" dirty="0" smtClean="0">
                          <a:solidFill>
                            <a:srgbClr val="000000"/>
                          </a:solidFill>
                          <a:effectLst/>
                          <a:latin typeface="Calibri" panose="020F0502020204030204" pitchFamily="34" charset="0"/>
                        </a:rPr>
                        <a:t>0</a:t>
                      </a:r>
                      <a:endParaRPr lang="en-US" sz="1600" b="0" i="0" u="none" strike="noStrike" baseline="30000" dirty="0" smtClean="0">
                        <a:solidFill>
                          <a:srgbClr val="000000"/>
                        </a:solidFill>
                        <a:effectLst/>
                        <a:latin typeface="Calibri" panose="020F0502020204030204" pitchFamily="34" charset="0"/>
                      </a:endParaRPr>
                    </a:p>
                  </a:txBody>
                  <a:tcPr marL="9525" marR="9525" marT="9525" marB="0" anchor="b">
                    <a:solidFill>
                      <a:schemeClr val="accent1">
                        <a:lumMod val="20000"/>
                        <a:lumOff val="80000"/>
                      </a:schemeClr>
                    </a:solidFill>
                  </a:tcPr>
                </a:tc>
                <a:tc>
                  <a:txBody>
                    <a:bodyPr/>
                    <a:lstStyle/>
                    <a:p>
                      <a:pPr algn="ctr" fontAlgn="b"/>
                      <a:r>
                        <a:rPr lang="en-US" sz="1600" b="0" i="0" u="none" strike="noStrike" dirty="0" smtClean="0">
                          <a:solidFill>
                            <a:schemeClr val="tx1"/>
                          </a:solidFill>
                          <a:effectLst/>
                          <a:latin typeface="Calibri" panose="020F0502020204030204" pitchFamily="34" charset="0"/>
                        </a:rPr>
                        <a:t>4.837 A</a:t>
                      </a:r>
                      <a:endParaRPr lang="en-US" sz="1600" b="0" i="0" u="none" strike="noStrike" dirty="0">
                        <a:solidFill>
                          <a:schemeClr val="tx1"/>
                        </a:solidFill>
                        <a:effectLst/>
                        <a:latin typeface="Calibri" panose="020F0502020204030204" pitchFamily="34" charset="0"/>
                      </a:endParaRPr>
                    </a:p>
                  </a:txBody>
                  <a:tcPr marL="9525" marR="9525" marT="9525" marB="0" anchor="b">
                    <a:solidFill>
                      <a:schemeClr val="accent1">
                        <a:lumMod val="20000"/>
                        <a:lumOff val="80000"/>
                      </a:schemeClr>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600" b="0" i="0" u="none" strike="noStrike" dirty="0" smtClean="0">
                          <a:solidFill>
                            <a:srgbClr val="000000"/>
                          </a:solidFill>
                          <a:effectLst/>
                          <a:latin typeface="Calibri" panose="020F0502020204030204" pitchFamily="34" charset="0"/>
                        </a:rPr>
                        <a:t>-101</a:t>
                      </a:r>
                      <a:r>
                        <a:rPr lang="en-US" sz="1600" b="0" i="0" u="none" strike="noStrike" baseline="30000" dirty="0" smtClean="0">
                          <a:solidFill>
                            <a:srgbClr val="000000"/>
                          </a:solidFill>
                          <a:effectLst/>
                          <a:latin typeface="Calibri" panose="020F0502020204030204" pitchFamily="34" charset="0"/>
                        </a:rPr>
                        <a:t>0</a:t>
                      </a:r>
                    </a:p>
                  </a:txBody>
                  <a:tcPr marL="9525" marR="9525" marT="9525" marB="0" anchor="b">
                    <a:solidFill>
                      <a:schemeClr val="accent1">
                        <a:lumMod val="20000"/>
                        <a:lumOff val="80000"/>
                      </a:schemeClr>
                    </a:solidFill>
                  </a:tcPr>
                </a:tc>
                <a:extLst>
                  <a:ext uri="{0D108BD9-81ED-4DB2-BD59-A6C34878D82A}">
                    <a16:rowId xmlns:a16="http://schemas.microsoft.com/office/drawing/2014/main" val="1421460869"/>
                  </a:ext>
                </a:extLst>
              </a:tr>
              <a:tr h="237777">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600" b="0" i="0" u="none" strike="noStrike" dirty="0" smtClean="0">
                          <a:solidFill>
                            <a:srgbClr val="000000"/>
                          </a:solidFill>
                          <a:effectLst/>
                          <a:latin typeface="Calibri" panose="020F0502020204030204" pitchFamily="34" charset="0"/>
                        </a:rPr>
                        <a:t>Idc2-20000</a:t>
                      </a:r>
                      <a:endParaRPr lang="en-US" sz="1600" b="0" i="0" u="none" strike="noStrike" dirty="0" smtClean="0">
                        <a:solidFill>
                          <a:srgbClr val="000000"/>
                        </a:solidFill>
                        <a:effectLst/>
                        <a:latin typeface="Calibri" panose="020F0502020204030204" pitchFamily="34" charset="0"/>
                      </a:endParaRPr>
                    </a:p>
                  </a:txBody>
                  <a:tcPr marL="9525" marR="9525" marT="9525" marB="0" anchor="b">
                    <a:solidFill>
                      <a:schemeClr val="accent6">
                        <a:lumMod val="40000"/>
                        <a:lumOff val="60000"/>
                      </a:schemeClr>
                    </a:solidFill>
                  </a:tcPr>
                </a:tc>
                <a:tc>
                  <a:txBody>
                    <a:bodyPr/>
                    <a:lstStyle/>
                    <a:p>
                      <a:pPr algn="ctr" fontAlgn="b"/>
                      <a:r>
                        <a:rPr lang="en-US" sz="1600" b="0" i="0" u="none" strike="noStrike" dirty="0" smtClean="0">
                          <a:solidFill>
                            <a:schemeClr val="tx1"/>
                          </a:solidFill>
                          <a:effectLst/>
                          <a:latin typeface="Calibri" panose="020F0502020204030204" pitchFamily="34" charset="0"/>
                        </a:rPr>
                        <a:t>4.837 A</a:t>
                      </a:r>
                      <a:endParaRPr lang="en-US" sz="1600" b="0" i="0" u="none" strike="noStrike" dirty="0">
                        <a:solidFill>
                          <a:schemeClr val="tx1"/>
                        </a:solidFill>
                        <a:effectLst/>
                        <a:latin typeface="Calibri" panose="020F0502020204030204" pitchFamily="34" charset="0"/>
                      </a:endParaRPr>
                    </a:p>
                  </a:txBody>
                  <a:tcPr marL="9525" marR="9525" marT="9525" marB="0" anchor="b">
                    <a:solidFill>
                      <a:schemeClr val="accent6">
                        <a:lumMod val="40000"/>
                        <a:lumOff val="60000"/>
                      </a:schemeClr>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600" b="0" i="0" u="none" strike="noStrike" dirty="0" smtClean="0">
                          <a:solidFill>
                            <a:srgbClr val="000000"/>
                          </a:solidFill>
                          <a:effectLst/>
                          <a:latin typeface="Calibri" panose="020F0502020204030204" pitchFamily="34" charset="0"/>
                        </a:rPr>
                        <a:t>-101</a:t>
                      </a:r>
                      <a:r>
                        <a:rPr lang="en-US" sz="1600" b="0" i="0" u="none" strike="noStrike" baseline="30000" dirty="0" smtClean="0">
                          <a:solidFill>
                            <a:srgbClr val="000000"/>
                          </a:solidFill>
                          <a:effectLst/>
                          <a:latin typeface="Calibri" panose="020F0502020204030204" pitchFamily="34" charset="0"/>
                        </a:rPr>
                        <a:t>0</a:t>
                      </a:r>
                      <a:endParaRPr lang="en-US" sz="1600" b="0" i="0" u="none" strike="noStrike" baseline="30000" dirty="0" smtClean="0">
                        <a:solidFill>
                          <a:srgbClr val="000000"/>
                        </a:solidFill>
                        <a:effectLst/>
                        <a:latin typeface="Calibri" panose="020F0502020204030204" pitchFamily="34" charset="0"/>
                      </a:endParaRPr>
                    </a:p>
                  </a:txBody>
                  <a:tcPr marL="9525" marR="9525" marT="9525" marB="0" anchor="b">
                    <a:solidFill>
                      <a:schemeClr val="accent6">
                        <a:lumMod val="40000"/>
                        <a:lumOff val="60000"/>
                      </a:schemeClr>
                    </a:solidFill>
                  </a:tcPr>
                </a:tc>
                <a:tc>
                  <a:txBody>
                    <a:bodyPr/>
                    <a:lstStyle/>
                    <a:p>
                      <a:pPr algn="ctr" fontAlgn="b"/>
                      <a:r>
                        <a:rPr lang="en-US" sz="1600" b="0" i="0" u="none" strike="noStrike" dirty="0" smtClean="0">
                          <a:solidFill>
                            <a:schemeClr val="tx1"/>
                          </a:solidFill>
                          <a:effectLst/>
                          <a:latin typeface="Calibri" panose="020F0502020204030204" pitchFamily="34" charset="0"/>
                        </a:rPr>
                        <a:t>4.837 A</a:t>
                      </a:r>
                      <a:endParaRPr lang="en-US" sz="1600" b="0" i="0" u="none" strike="noStrike" dirty="0">
                        <a:solidFill>
                          <a:schemeClr val="tx1"/>
                        </a:solidFill>
                        <a:effectLst/>
                        <a:latin typeface="Calibri" panose="020F0502020204030204" pitchFamily="34" charset="0"/>
                      </a:endParaRPr>
                    </a:p>
                  </a:txBody>
                  <a:tcPr marL="9525" marR="9525" marT="9525" marB="0" anchor="b">
                    <a:solidFill>
                      <a:schemeClr val="accent6">
                        <a:lumMod val="40000"/>
                        <a:lumOff val="60000"/>
                      </a:schemeClr>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600" b="0" i="0" u="none" strike="noStrike" dirty="0" smtClean="0">
                          <a:solidFill>
                            <a:srgbClr val="000000"/>
                          </a:solidFill>
                          <a:effectLst/>
                          <a:latin typeface="Calibri" panose="020F0502020204030204" pitchFamily="34" charset="0"/>
                        </a:rPr>
                        <a:t>-101</a:t>
                      </a:r>
                      <a:r>
                        <a:rPr lang="en-US" sz="1600" b="0" i="0" u="none" strike="noStrike" baseline="30000" dirty="0" smtClean="0">
                          <a:solidFill>
                            <a:srgbClr val="000000"/>
                          </a:solidFill>
                          <a:effectLst/>
                          <a:latin typeface="Calibri" panose="020F0502020204030204" pitchFamily="34" charset="0"/>
                        </a:rPr>
                        <a:t>0</a:t>
                      </a:r>
                    </a:p>
                  </a:txBody>
                  <a:tcPr marL="9525" marR="9525" marT="9525" marB="0" anchor="b">
                    <a:solidFill>
                      <a:schemeClr val="accent6">
                        <a:lumMod val="40000"/>
                        <a:lumOff val="60000"/>
                      </a:schemeClr>
                    </a:solidFill>
                  </a:tcPr>
                </a:tc>
                <a:extLst>
                  <a:ext uri="{0D108BD9-81ED-4DB2-BD59-A6C34878D82A}">
                    <a16:rowId xmlns:a16="http://schemas.microsoft.com/office/drawing/2014/main" val="2042505319"/>
                  </a:ext>
                </a:extLst>
              </a:tr>
              <a:tr h="237777">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600" b="0" i="0" u="none" strike="noStrike" kern="1200" dirty="0" smtClean="0">
                          <a:solidFill>
                            <a:srgbClr val="000000"/>
                          </a:solidFill>
                          <a:effectLst/>
                          <a:latin typeface="Calibri" panose="020F0502020204030204" pitchFamily="34" charset="0"/>
                          <a:ea typeface="+mn-ea"/>
                          <a:cs typeface="+mn-cs"/>
                        </a:rPr>
                        <a:t>Iin-20000</a:t>
                      </a:r>
                      <a:endParaRPr lang="en-US" sz="1600" b="0" i="0" u="none" strike="noStrike" kern="1200" dirty="0">
                        <a:solidFill>
                          <a:srgbClr val="000000"/>
                        </a:solidFill>
                        <a:effectLst/>
                        <a:latin typeface="Calibri" panose="020F0502020204030204" pitchFamily="34" charset="0"/>
                        <a:ea typeface="+mn-ea"/>
                        <a:cs typeface="+mn-cs"/>
                      </a:endParaRPr>
                    </a:p>
                  </a:txBody>
                  <a:tcPr marL="9525" marR="9525" marT="9525" marB="0" anchor="b">
                    <a:solidFill>
                      <a:schemeClr val="accent1">
                        <a:lumMod val="20000"/>
                        <a:lumOff val="80000"/>
                      </a:schemeClr>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600" b="0" i="0" u="none" strike="noStrike" kern="1200" dirty="0" smtClean="0">
                          <a:solidFill>
                            <a:schemeClr val="tx1"/>
                          </a:solidFill>
                          <a:effectLst/>
                          <a:latin typeface="Calibri" panose="020F0502020204030204" pitchFamily="34" charset="0"/>
                          <a:ea typeface="+mn-ea"/>
                          <a:cs typeface="+mn-cs"/>
                        </a:rPr>
                        <a:t>2.475 A</a:t>
                      </a:r>
                      <a:endParaRPr lang="en-US" sz="1600" b="0" i="0" u="none" strike="noStrike" kern="1200" dirty="0">
                        <a:solidFill>
                          <a:schemeClr val="tx1"/>
                        </a:solidFill>
                        <a:effectLst/>
                        <a:latin typeface="Calibri" panose="020F0502020204030204" pitchFamily="34" charset="0"/>
                        <a:ea typeface="+mn-ea"/>
                        <a:cs typeface="+mn-cs"/>
                      </a:endParaRPr>
                    </a:p>
                  </a:txBody>
                  <a:tcPr marL="9525" marR="9525" marT="9525" marB="0" anchor="b">
                    <a:solidFill>
                      <a:schemeClr val="accent1">
                        <a:lumMod val="20000"/>
                        <a:lumOff val="80000"/>
                      </a:schemeClr>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600" b="0" i="0" u="none" strike="noStrike" kern="1200" dirty="0" smtClean="0">
                          <a:solidFill>
                            <a:schemeClr val="tx1"/>
                          </a:solidFill>
                          <a:effectLst/>
                          <a:latin typeface="Calibri" panose="020F0502020204030204" pitchFamily="34" charset="0"/>
                          <a:ea typeface="+mn-ea"/>
                          <a:cs typeface="+mn-cs"/>
                        </a:rPr>
                        <a:t>176</a:t>
                      </a:r>
                      <a:r>
                        <a:rPr lang="en-US" sz="1600" b="0" i="0" u="none" strike="noStrike" baseline="30000" dirty="0" smtClean="0">
                          <a:solidFill>
                            <a:srgbClr val="000000"/>
                          </a:solidFill>
                          <a:effectLst/>
                          <a:latin typeface="Calibri" panose="020F0502020204030204" pitchFamily="34" charset="0"/>
                        </a:rPr>
                        <a:t>0</a:t>
                      </a:r>
                    </a:p>
                  </a:txBody>
                  <a:tcPr marL="9525" marR="9525" marT="9525" marB="0" anchor="b">
                    <a:solidFill>
                      <a:schemeClr val="accent1">
                        <a:lumMod val="20000"/>
                        <a:lumOff val="80000"/>
                      </a:schemeClr>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600" b="0" i="0" u="none" strike="noStrike" kern="1200" dirty="0" smtClean="0">
                          <a:solidFill>
                            <a:schemeClr val="tx1"/>
                          </a:solidFill>
                          <a:effectLst/>
                          <a:latin typeface="Calibri" panose="020F0502020204030204" pitchFamily="34" charset="0"/>
                          <a:ea typeface="+mn-ea"/>
                          <a:cs typeface="+mn-cs"/>
                        </a:rPr>
                        <a:t>2.475 A</a:t>
                      </a:r>
                      <a:endParaRPr lang="en-US" sz="1600" b="0" i="0" u="none" strike="noStrike" kern="1200" dirty="0">
                        <a:solidFill>
                          <a:schemeClr val="tx1"/>
                        </a:solidFill>
                        <a:effectLst/>
                        <a:latin typeface="Calibri" panose="020F0502020204030204" pitchFamily="34" charset="0"/>
                        <a:ea typeface="+mn-ea"/>
                        <a:cs typeface="+mn-cs"/>
                      </a:endParaRPr>
                    </a:p>
                  </a:txBody>
                  <a:tcPr marL="9525" marR="9525" marT="9525" marB="0" anchor="b">
                    <a:solidFill>
                      <a:schemeClr val="accent1">
                        <a:lumMod val="20000"/>
                        <a:lumOff val="80000"/>
                      </a:schemeClr>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600" b="0" i="0" u="none" strike="noStrike" kern="1200" dirty="0" smtClean="0">
                          <a:solidFill>
                            <a:schemeClr val="tx1"/>
                          </a:solidFill>
                          <a:effectLst/>
                          <a:latin typeface="Calibri" panose="020F0502020204030204" pitchFamily="34" charset="0"/>
                          <a:ea typeface="+mn-ea"/>
                          <a:cs typeface="+mn-cs"/>
                        </a:rPr>
                        <a:t>176</a:t>
                      </a:r>
                      <a:r>
                        <a:rPr lang="en-US" sz="1600" b="0" i="0" u="none" strike="noStrike" baseline="30000" dirty="0" smtClean="0">
                          <a:solidFill>
                            <a:srgbClr val="000000"/>
                          </a:solidFill>
                          <a:effectLst/>
                          <a:latin typeface="Calibri" panose="020F0502020204030204" pitchFamily="34" charset="0"/>
                        </a:rPr>
                        <a:t>0</a:t>
                      </a:r>
                    </a:p>
                  </a:txBody>
                  <a:tcPr marL="9525" marR="9525" marT="9525" marB="0" anchor="b">
                    <a:solidFill>
                      <a:schemeClr val="accent1">
                        <a:lumMod val="20000"/>
                        <a:lumOff val="80000"/>
                      </a:schemeClr>
                    </a:solidFill>
                  </a:tcPr>
                </a:tc>
                <a:extLst>
                  <a:ext uri="{0D108BD9-81ED-4DB2-BD59-A6C34878D82A}">
                    <a16:rowId xmlns:a16="http://schemas.microsoft.com/office/drawing/2014/main" val="2332162909"/>
                  </a:ext>
                </a:extLst>
              </a:tr>
            </a:tbl>
          </a:graphicData>
        </a:graphic>
      </p:graphicFrame>
      <p:sp>
        <p:nvSpPr>
          <p:cNvPr id="12" name="Rectangle 11"/>
          <p:cNvSpPr/>
          <p:nvPr/>
        </p:nvSpPr>
        <p:spPr>
          <a:xfrm>
            <a:off x="1" y="5245589"/>
            <a:ext cx="2304288" cy="369332"/>
          </a:xfrm>
          <a:prstGeom prst="rect">
            <a:avLst/>
          </a:prstGeom>
        </p:spPr>
        <p:txBody>
          <a:bodyPr wrap="square">
            <a:spAutoFit/>
          </a:bodyPr>
          <a:lstStyle/>
          <a:p>
            <a:r>
              <a:rPr lang="en-US" dirty="0" err="1" smtClean="0">
                <a:solidFill>
                  <a:srgbClr val="FF0000"/>
                </a:solidFill>
                <a:cs typeface="Arial" panose="020B0604020202020204" pitchFamily="34" charset="0"/>
              </a:rPr>
              <a:t>Icap</a:t>
            </a:r>
            <a:r>
              <a:rPr lang="en-US" dirty="0" smtClean="0">
                <a:solidFill>
                  <a:srgbClr val="FF0000"/>
                </a:solidFill>
                <a:cs typeface="Arial" panose="020B0604020202020204" pitchFamily="34" charset="0"/>
              </a:rPr>
              <a:t>-RMS = 5.343 A</a:t>
            </a:r>
          </a:p>
        </p:txBody>
      </p:sp>
      <p:sp>
        <p:nvSpPr>
          <p:cNvPr id="13" name="Rectangle 12"/>
          <p:cNvSpPr/>
          <p:nvPr/>
        </p:nvSpPr>
        <p:spPr>
          <a:xfrm>
            <a:off x="2" y="5919647"/>
            <a:ext cx="2304288" cy="369332"/>
          </a:xfrm>
          <a:prstGeom prst="rect">
            <a:avLst/>
          </a:prstGeom>
        </p:spPr>
        <p:txBody>
          <a:bodyPr wrap="square">
            <a:spAutoFit/>
          </a:bodyPr>
          <a:lstStyle/>
          <a:p>
            <a:r>
              <a:rPr lang="en-US" dirty="0" err="1" smtClean="0">
                <a:solidFill>
                  <a:srgbClr val="FF0000"/>
                </a:solidFill>
                <a:cs typeface="Arial" panose="020B0604020202020204" pitchFamily="34" charset="0"/>
              </a:rPr>
              <a:t>Icap</a:t>
            </a:r>
            <a:r>
              <a:rPr lang="en-US" dirty="0" smtClean="0">
                <a:solidFill>
                  <a:srgbClr val="FF0000"/>
                </a:solidFill>
                <a:cs typeface="Arial" panose="020B0604020202020204" pitchFamily="34" charset="0"/>
              </a:rPr>
              <a:t>-RMS = 4.138 A</a:t>
            </a:r>
          </a:p>
        </p:txBody>
      </p:sp>
      <p:sp>
        <p:nvSpPr>
          <p:cNvPr id="14" name="Rectangle 13"/>
          <p:cNvSpPr/>
          <p:nvPr/>
        </p:nvSpPr>
        <p:spPr>
          <a:xfrm>
            <a:off x="2" y="2139072"/>
            <a:ext cx="2304288" cy="369332"/>
          </a:xfrm>
          <a:prstGeom prst="rect">
            <a:avLst/>
          </a:prstGeom>
        </p:spPr>
        <p:txBody>
          <a:bodyPr wrap="square">
            <a:spAutoFit/>
          </a:bodyPr>
          <a:lstStyle/>
          <a:p>
            <a:r>
              <a:rPr lang="en-US" dirty="0" err="1" smtClean="0">
                <a:solidFill>
                  <a:srgbClr val="FF0000"/>
                </a:solidFill>
                <a:cs typeface="Arial" panose="020B0604020202020204" pitchFamily="34" charset="0"/>
              </a:rPr>
              <a:t>Icap</a:t>
            </a:r>
            <a:r>
              <a:rPr lang="en-US" dirty="0" smtClean="0">
                <a:solidFill>
                  <a:srgbClr val="FF0000"/>
                </a:solidFill>
                <a:cs typeface="Arial" panose="020B0604020202020204" pitchFamily="34" charset="0"/>
              </a:rPr>
              <a:t>-RMS = 4.831 A</a:t>
            </a:r>
          </a:p>
        </p:txBody>
      </p:sp>
      <p:sp>
        <p:nvSpPr>
          <p:cNvPr id="15" name="Rectangle 14"/>
          <p:cNvSpPr/>
          <p:nvPr/>
        </p:nvSpPr>
        <p:spPr>
          <a:xfrm>
            <a:off x="1" y="2893612"/>
            <a:ext cx="2304288" cy="369332"/>
          </a:xfrm>
          <a:prstGeom prst="rect">
            <a:avLst/>
          </a:prstGeom>
        </p:spPr>
        <p:txBody>
          <a:bodyPr wrap="square">
            <a:spAutoFit/>
          </a:bodyPr>
          <a:lstStyle/>
          <a:p>
            <a:r>
              <a:rPr lang="en-US" dirty="0" err="1" smtClean="0">
                <a:solidFill>
                  <a:srgbClr val="FF0000"/>
                </a:solidFill>
                <a:cs typeface="Arial" panose="020B0604020202020204" pitchFamily="34" charset="0"/>
              </a:rPr>
              <a:t>Icap</a:t>
            </a:r>
            <a:r>
              <a:rPr lang="en-US" dirty="0" smtClean="0">
                <a:solidFill>
                  <a:srgbClr val="FF0000"/>
                </a:solidFill>
                <a:cs typeface="Arial" panose="020B0604020202020204" pitchFamily="34" charset="0"/>
              </a:rPr>
              <a:t>-RMS = 3.671 A</a:t>
            </a:r>
          </a:p>
        </p:txBody>
      </p:sp>
      <p:cxnSp>
        <p:nvCxnSpPr>
          <p:cNvPr id="16" name="Straight Arrow Connector 15"/>
          <p:cNvCxnSpPr>
            <a:stCxn id="14" idx="2"/>
            <a:endCxn id="15" idx="0"/>
          </p:cNvCxnSpPr>
          <p:nvPr/>
        </p:nvCxnSpPr>
        <p:spPr>
          <a:xfrm flipH="1">
            <a:off x="1152145" y="2508404"/>
            <a:ext cx="1" cy="385208"/>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H="1">
            <a:off x="1152144" y="5587315"/>
            <a:ext cx="1" cy="385208"/>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9005016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478970" y="150669"/>
            <a:ext cx="8207829" cy="523220"/>
          </a:xfrm>
          <a:prstGeom prst="rect">
            <a:avLst/>
          </a:prstGeom>
        </p:spPr>
        <p:txBody>
          <a:bodyPr wrap="square">
            <a:spAutoFit/>
          </a:bodyPr>
          <a:lstStyle/>
          <a:p>
            <a:pPr algn="ctr"/>
            <a:r>
              <a:rPr lang="en-US" sz="2800" b="1" dirty="0" smtClean="0">
                <a:solidFill>
                  <a:schemeClr val="accent1">
                    <a:lumMod val="50000"/>
                  </a:schemeClr>
                </a:solidFill>
                <a:cs typeface="Arial" panose="020B0604020202020204" pitchFamily="34" charset="0"/>
              </a:rPr>
              <a:t>2-parallel </a:t>
            </a:r>
            <a:r>
              <a:rPr lang="en-US" sz="2800" b="1" dirty="0">
                <a:solidFill>
                  <a:schemeClr val="accent1">
                    <a:lumMod val="50000"/>
                  </a:schemeClr>
                </a:solidFill>
                <a:cs typeface="Arial" panose="020B0604020202020204" pitchFamily="34" charset="0"/>
              </a:rPr>
              <a:t>with and without </a:t>
            </a:r>
            <a:r>
              <a:rPr lang="en-US" sz="2800" b="1" dirty="0" smtClean="0">
                <a:solidFill>
                  <a:schemeClr val="accent1">
                    <a:lumMod val="50000"/>
                  </a:schemeClr>
                </a:solidFill>
                <a:cs typeface="Arial" panose="020B0604020202020204" pitchFamily="34" charset="0"/>
              </a:rPr>
              <a:t>interleaving</a:t>
            </a:r>
            <a:r>
              <a:rPr lang="tr-TR" sz="2800" b="1" dirty="0" smtClean="0">
                <a:solidFill>
                  <a:schemeClr val="accent1">
                    <a:lumMod val="50000"/>
                  </a:schemeClr>
                </a:solidFill>
                <a:cs typeface="Arial" panose="020B0604020202020204" pitchFamily="34" charset="0"/>
              </a:rPr>
              <a:t> </a:t>
            </a:r>
            <a:endParaRPr lang="en-US" sz="2800" dirty="0">
              <a:solidFill>
                <a:schemeClr val="accent1">
                  <a:lumMod val="50000"/>
                </a:schemeClr>
              </a:solidFill>
              <a:cs typeface="Arial" panose="020B0604020202020204" pitchFamily="34" charset="0"/>
            </a:endParaRPr>
          </a:p>
        </p:txBody>
      </p:sp>
      <p:sp>
        <p:nvSpPr>
          <p:cNvPr id="26" name="Rectangle 25"/>
          <p:cNvSpPr/>
          <p:nvPr/>
        </p:nvSpPr>
        <p:spPr>
          <a:xfrm>
            <a:off x="193846" y="706938"/>
            <a:ext cx="8950154" cy="369332"/>
          </a:xfrm>
          <a:prstGeom prst="rect">
            <a:avLst/>
          </a:prstGeom>
        </p:spPr>
        <p:txBody>
          <a:bodyPr wrap="square">
            <a:spAutoFit/>
          </a:bodyPr>
          <a:lstStyle/>
          <a:p>
            <a:pPr marL="285750" indent="-285750">
              <a:buFont typeface="Arial" panose="020B0604020202020204" pitchFamily="34" charset="0"/>
              <a:buChar char="•"/>
            </a:pPr>
            <a:r>
              <a:rPr lang="en-US" dirty="0" smtClean="0">
                <a:solidFill>
                  <a:srgbClr val="002060"/>
                </a:solidFill>
                <a:cs typeface="Arial" panose="020B0604020202020204" pitchFamily="34" charset="0"/>
              </a:rPr>
              <a:t>With</a:t>
            </a:r>
            <a:endParaRPr lang="tr-TR" dirty="0" smtClean="0">
              <a:solidFill>
                <a:srgbClr val="002060"/>
              </a:solidFill>
              <a:cs typeface="Arial" panose="020B0604020202020204" pitchFamily="34" charset="0"/>
            </a:endParaRPr>
          </a:p>
        </p:txBody>
      </p:sp>
    </p:spTree>
    <p:extLst>
      <p:ext uri="{BB962C8B-B14F-4D97-AF65-F5344CB8AC3E}">
        <p14:creationId xmlns:p14="http://schemas.microsoft.com/office/powerpoint/2010/main" val="329872809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478970" y="150669"/>
            <a:ext cx="8207829" cy="523220"/>
          </a:xfrm>
          <a:prstGeom prst="rect">
            <a:avLst/>
          </a:prstGeom>
        </p:spPr>
        <p:txBody>
          <a:bodyPr wrap="square">
            <a:spAutoFit/>
          </a:bodyPr>
          <a:lstStyle/>
          <a:p>
            <a:pPr algn="ctr"/>
            <a:r>
              <a:rPr lang="en-US" sz="2800" b="1" dirty="0" smtClean="0">
                <a:solidFill>
                  <a:schemeClr val="accent1">
                    <a:lumMod val="50000"/>
                  </a:schemeClr>
                </a:solidFill>
                <a:cs typeface="Arial" panose="020B0604020202020204" pitchFamily="34" charset="0"/>
              </a:rPr>
              <a:t>2-parallel </a:t>
            </a:r>
            <a:r>
              <a:rPr lang="en-US" sz="2800" b="1" dirty="0">
                <a:solidFill>
                  <a:schemeClr val="accent1">
                    <a:lumMod val="50000"/>
                  </a:schemeClr>
                </a:solidFill>
                <a:cs typeface="Arial" panose="020B0604020202020204" pitchFamily="34" charset="0"/>
              </a:rPr>
              <a:t>with and without </a:t>
            </a:r>
            <a:r>
              <a:rPr lang="en-US" sz="2800" b="1" dirty="0" smtClean="0">
                <a:solidFill>
                  <a:schemeClr val="accent1">
                    <a:lumMod val="50000"/>
                  </a:schemeClr>
                </a:solidFill>
                <a:cs typeface="Arial" panose="020B0604020202020204" pitchFamily="34" charset="0"/>
              </a:rPr>
              <a:t>interleaving</a:t>
            </a:r>
            <a:r>
              <a:rPr lang="tr-TR" sz="2800" b="1" dirty="0" smtClean="0">
                <a:solidFill>
                  <a:schemeClr val="accent1">
                    <a:lumMod val="50000"/>
                  </a:schemeClr>
                </a:solidFill>
                <a:cs typeface="Arial" panose="020B0604020202020204" pitchFamily="34" charset="0"/>
              </a:rPr>
              <a:t> </a:t>
            </a:r>
            <a:endParaRPr lang="en-US" sz="2800" dirty="0">
              <a:solidFill>
                <a:schemeClr val="accent1">
                  <a:lumMod val="50000"/>
                </a:schemeClr>
              </a:solidFill>
              <a:cs typeface="Arial" panose="020B0604020202020204" pitchFamily="34" charset="0"/>
            </a:endParaRPr>
          </a:p>
        </p:txBody>
      </p:sp>
      <p:sp>
        <p:nvSpPr>
          <p:cNvPr id="26" name="Rectangle 25"/>
          <p:cNvSpPr/>
          <p:nvPr/>
        </p:nvSpPr>
        <p:spPr>
          <a:xfrm>
            <a:off x="193846" y="706938"/>
            <a:ext cx="8950154" cy="369332"/>
          </a:xfrm>
          <a:prstGeom prst="rect">
            <a:avLst/>
          </a:prstGeom>
        </p:spPr>
        <p:txBody>
          <a:bodyPr wrap="square">
            <a:spAutoFit/>
          </a:bodyPr>
          <a:lstStyle/>
          <a:p>
            <a:pPr marL="285750" indent="-285750">
              <a:buFont typeface="Arial" panose="020B0604020202020204" pitchFamily="34" charset="0"/>
              <a:buChar char="•"/>
            </a:pPr>
            <a:r>
              <a:rPr lang="en-US" dirty="0" smtClean="0">
                <a:solidFill>
                  <a:srgbClr val="002060"/>
                </a:solidFill>
                <a:cs typeface="Arial" panose="020B0604020202020204" pitchFamily="34" charset="0"/>
              </a:rPr>
              <a:t>With</a:t>
            </a:r>
            <a:endParaRPr lang="tr-TR" dirty="0" smtClean="0">
              <a:solidFill>
                <a:srgbClr val="002060"/>
              </a:solidFill>
              <a:cs typeface="Arial" panose="020B0604020202020204" pitchFamily="34" charset="0"/>
            </a:endParaRPr>
          </a:p>
        </p:txBody>
      </p:sp>
    </p:spTree>
    <p:extLst>
      <p:ext uri="{BB962C8B-B14F-4D97-AF65-F5344CB8AC3E}">
        <p14:creationId xmlns:p14="http://schemas.microsoft.com/office/powerpoint/2010/main" val="101731311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l="29334" t="40357" r="29333" b="42024"/>
          <a:stretch/>
        </p:blipFill>
        <p:spPr>
          <a:xfrm>
            <a:off x="1673677" y="3053443"/>
            <a:ext cx="5937419" cy="2024743"/>
          </a:xfrm>
          <a:prstGeom prst="rect">
            <a:avLst/>
          </a:prstGeom>
        </p:spPr>
      </p:pic>
    </p:spTree>
    <p:extLst>
      <p:ext uri="{BB962C8B-B14F-4D97-AF65-F5344CB8AC3E}">
        <p14:creationId xmlns:p14="http://schemas.microsoft.com/office/powerpoint/2010/main" val="20285058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0392" y="3123175"/>
            <a:ext cx="8744983" cy="707886"/>
          </a:xfrm>
          <a:prstGeom prst="rect">
            <a:avLst/>
          </a:prstGeom>
        </p:spPr>
        <p:txBody>
          <a:bodyPr wrap="square">
            <a:spAutoFit/>
          </a:bodyPr>
          <a:lstStyle/>
          <a:p>
            <a:pPr algn="ctr"/>
            <a:r>
              <a:rPr lang="tr-TR" sz="4000" b="1" dirty="0" err="1" smtClean="0">
                <a:solidFill>
                  <a:srgbClr val="002060"/>
                </a:solidFill>
                <a:cs typeface="Arial" panose="020B0604020202020204" pitchFamily="34" charset="0"/>
              </a:rPr>
              <a:t>Thank</a:t>
            </a:r>
            <a:r>
              <a:rPr lang="tr-TR" sz="4000" b="1" dirty="0" smtClean="0">
                <a:solidFill>
                  <a:srgbClr val="002060"/>
                </a:solidFill>
                <a:cs typeface="Arial" panose="020B0604020202020204" pitchFamily="34" charset="0"/>
              </a:rPr>
              <a:t> </a:t>
            </a:r>
            <a:r>
              <a:rPr lang="tr-TR" sz="4000" b="1" dirty="0" err="1" smtClean="0">
                <a:solidFill>
                  <a:srgbClr val="002060"/>
                </a:solidFill>
                <a:cs typeface="Arial" panose="020B0604020202020204" pitchFamily="34" charset="0"/>
              </a:rPr>
              <a:t>you</a:t>
            </a:r>
            <a:r>
              <a:rPr lang="tr-TR" sz="4000" b="1" dirty="0" smtClean="0">
                <a:solidFill>
                  <a:srgbClr val="002060"/>
                </a:solidFill>
                <a:cs typeface="Arial" panose="020B0604020202020204" pitchFamily="34" charset="0"/>
              </a:rPr>
              <a:t> !</a:t>
            </a:r>
            <a:endParaRPr lang="tr-TR" sz="4000" b="1" dirty="0">
              <a:solidFill>
                <a:srgbClr val="FF0000"/>
              </a:solidFill>
            </a:endParaRPr>
          </a:p>
        </p:txBody>
      </p:sp>
      <p:pic>
        <p:nvPicPr>
          <p:cNvPr id="4" name="Picture 3" descr="C:\Users\ugurm\Desktop\gitthub\IMMD\GRW2017\Metu5.png"/>
          <p:cNvPicPr/>
          <p:nvPr/>
        </p:nvPicPr>
        <p:blipFill rotWithShape="1">
          <a:blip r:embed="rId3" cstate="print">
            <a:extLst>
              <a:ext uri="{28A0092B-C50C-407E-A947-70E740481C1C}">
                <a14:useLocalDpi xmlns:a14="http://schemas.microsoft.com/office/drawing/2010/main" val="0"/>
              </a:ext>
            </a:extLst>
          </a:blip>
          <a:srcRect l="14652" t="39667" r="15041" b="41051"/>
          <a:stretch/>
        </p:blipFill>
        <p:spPr bwMode="auto">
          <a:xfrm>
            <a:off x="5716828" y="6097904"/>
            <a:ext cx="3427172" cy="760096"/>
          </a:xfrm>
          <a:prstGeom prst="rect">
            <a:avLst/>
          </a:prstGeom>
          <a:noFill/>
          <a:ln>
            <a:noFill/>
          </a:ln>
          <a:extLst>
            <a:ext uri="{53640926-AAD7-44D8-BBD7-CCE9431645EC}">
              <a14:shadowObscured xmlns:a14="http://schemas.microsoft.com/office/drawing/2010/main"/>
            </a:ext>
          </a:extLst>
        </p:spPr>
      </p:pic>
      <p:sp>
        <p:nvSpPr>
          <p:cNvPr id="5" name="Rectangle 4"/>
          <p:cNvSpPr/>
          <p:nvPr/>
        </p:nvSpPr>
        <p:spPr>
          <a:xfrm>
            <a:off x="1" y="6360480"/>
            <a:ext cx="3265714" cy="430887"/>
          </a:xfrm>
          <a:prstGeom prst="rect">
            <a:avLst/>
          </a:prstGeom>
        </p:spPr>
        <p:txBody>
          <a:bodyPr wrap="square">
            <a:spAutoFit/>
          </a:bodyPr>
          <a:lstStyle/>
          <a:p>
            <a:pPr algn="ctr"/>
            <a:r>
              <a:rPr lang="tr-TR" sz="2200" b="1" i="1" dirty="0" smtClean="0">
                <a:solidFill>
                  <a:schemeClr val="bg2">
                    <a:lumMod val="50000"/>
                  </a:schemeClr>
                </a:solidFill>
                <a:cs typeface="Arial" panose="020B0604020202020204" pitchFamily="34" charset="0"/>
                <a:hlinkClick r:id="rId4"/>
              </a:rPr>
              <a:t>m</a:t>
            </a:r>
            <a:r>
              <a:rPr lang="en-US" sz="2200" b="1" i="1" dirty="0" err="1" smtClean="0">
                <a:solidFill>
                  <a:schemeClr val="bg2">
                    <a:lumMod val="50000"/>
                  </a:schemeClr>
                </a:solidFill>
                <a:cs typeface="Arial" panose="020B0604020202020204" pitchFamily="34" charset="0"/>
                <a:hlinkClick r:id="rId4"/>
              </a:rPr>
              <a:t>esut.ugur</a:t>
            </a:r>
            <a:r>
              <a:rPr lang="tr-TR" sz="2200" b="1" i="1" dirty="0" smtClean="0">
                <a:solidFill>
                  <a:schemeClr val="bg2">
                    <a:lumMod val="50000"/>
                  </a:schemeClr>
                </a:solidFill>
                <a:cs typeface="Arial" panose="020B0604020202020204" pitchFamily="34" charset="0"/>
                <a:hlinkClick r:id="rId4"/>
              </a:rPr>
              <a:t>@</a:t>
            </a:r>
            <a:r>
              <a:rPr lang="en-US" sz="2200" b="1" i="1" dirty="0" smtClean="0">
                <a:solidFill>
                  <a:schemeClr val="bg2">
                    <a:lumMod val="50000"/>
                  </a:schemeClr>
                </a:solidFill>
                <a:cs typeface="Arial" panose="020B0604020202020204" pitchFamily="34" charset="0"/>
                <a:hlinkClick r:id="rId4"/>
              </a:rPr>
              <a:t>metu.edu.tr</a:t>
            </a:r>
            <a:endParaRPr lang="en-US" sz="2200" i="1" dirty="0">
              <a:solidFill>
                <a:schemeClr val="bg2">
                  <a:lumMod val="50000"/>
                </a:schemeClr>
              </a:solidFill>
              <a:cs typeface="Arial" panose="020B0604020202020204" pitchFamily="34" charset="0"/>
            </a:endParaRPr>
          </a:p>
        </p:txBody>
      </p:sp>
    </p:spTree>
    <p:extLst>
      <p:ext uri="{BB962C8B-B14F-4D97-AF65-F5344CB8AC3E}">
        <p14:creationId xmlns:p14="http://schemas.microsoft.com/office/powerpoint/2010/main" val="103608545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478970" y="150669"/>
            <a:ext cx="8207829" cy="523220"/>
          </a:xfrm>
          <a:prstGeom prst="rect">
            <a:avLst/>
          </a:prstGeom>
        </p:spPr>
        <p:txBody>
          <a:bodyPr wrap="square">
            <a:spAutoFit/>
          </a:bodyPr>
          <a:lstStyle/>
          <a:p>
            <a:pPr algn="ctr"/>
            <a:r>
              <a:rPr lang="tr-TR" sz="2800" b="1" dirty="0" err="1" smtClean="0">
                <a:solidFill>
                  <a:schemeClr val="accent1">
                    <a:lumMod val="50000"/>
                  </a:schemeClr>
                </a:solidFill>
                <a:cs typeface="Arial" panose="020B0604020202020204" pitchFamily="34" charset="0"/>
              </a:rPr>
              <a:t>Simplest</a:t>
            </a:r>
            <a:r>
              <a:rPr lang="tr-TR" sz="2800" b="1" dirty="0" smtClean="0">
                <a:solidFill>
                  <a:schemeClr val="accent1">
                    <a:lumMod val="50000"/>
                  </a:schemeClr>
                </a:solidFill>
                <a:cs typeface="Arial" panose="020B0604020202020204" pitchFamily="34" charset="0"/>
              </a:rPr>
              <a:t> </a:t>
            </a:r>
            <a:r>
              <a:rPr lang="tr-TR" sz="2800" b="1" dirty="0" err="1" smtClean="0">
                <a:solidFill>
                  <a:schemeClr val="accent1">
                    <a:lumMod val="50000"/>
                  </a:schemeClr>
                </a:solidFill>
                <a:cs typeface="Arial" panose="020B0604020202020204" pitchFamily="34" charset="0"/>
              </a:rPr>
              <a:t>inverter</a:t>
            </a:r>
            <a:r>
              <a:rPr lang="tr-TR" sz="2800" b="1" dirty="0" smtClean="0">
                <a:solidFill>
                  <a:schemeClr val="accent1">
                    <a:lumMod val="50000"/>
                  </a:schemeClr>
                </a:solidFill>
                <a:cs typeface="Arial" panose="020B0604020202020204" pitchFamily="34" charset="0"/>
              </a:rPr>
              <a:t> model</a:t>
            </a:r>
            <a:endParaRPr lang="en-US" sz="2800" dirty="0">
              <a:solidFill>
                <a:schemeClr val="accent1">
                  <a:lumMod val="50000"/>
                </a:schemeClr>
              </a:solidFill>
              <a:cs typeface="Arial" panose="020B0604020202020204" pitchFamily="34" charset="0"/>
            </a:endParaRPr>
          </a:p>
        </p:txBody>
      </p:sp>
      <p:pic>
        <p:nvPicPr>
          <p:cNvPr id="37" name="Picture 36"/>
          <p:cNvPicPr>
            <a:picLocks noChangeAspect="1"/>
          </p:cNvPicPr>
          <p:nvPr/>
        </p:nvPicPr>
        <p:blipFill>
          <a:blip r:embed="rId3"/>
          <a:stretch>
            <a:fillRect/>
          </a:stretch>
        </p:blipFill>
        <p:spPr>
          <a:xfrm>
            <a:off x="174171" y="1003531"/>
            <a:ext cx="3968524" cy="2857903"/>
          </a:xfrm>
          <a:prstGeom prst="rect">
            <a:avLst/>
          </a:prstGeom>
        </p:spPr>
      </p:pic>
      <p:sp>
        <p:nvSpPr>
          <p:cNvPr id="38" name="Rectangle 37"/>
          <p:cNvSpPr/>
          <p:nvPr/>
        </p:nvSpPr>
        <p:spPr>
          <a:xfrm>
            <a:off x="365352" y="659529"/>
            <a:ext cx="3586162" cy="400110"/>
          </a:xfrm>
          <a:prstGeom prst="rect">
            <a:avLst/>
          </a:prstGeom>
        </p:spPr>
        <p:txBody>
          <a:bodyPr wrap="square">
            <a:spAutoFit/>
          </a:bodyPr>
          <a:lstStyle/>
          <a:p>
            <a:pPr algn="ctr"/>
            <a:r>
              <a:rPr lang="tr-TR" sz="2000" dirty="0" smtClean="0">
                <a:solidFill>
                  <a:srgbClr val="002060"/>
                </a:solidFill>
                <a:cs typeface="Arial" panose="020B0604020202020204" pitchFamily="34" charset="0"/>
              </a:rPr>
              <a:t>Isa, </a:t>
            </a:r>
            <a:r>
              <a:rPr lang="tr-TR" sz="2000" dirty="0" err="1" smtClean="0">
                <a:solidFill>
                  <a:srgbClr val="002060"/>
                </a:solidFill>
                <a:cs typeface="Arial" panose="020B0604020202020204" pitchFamily="34" charset="0"/>
              </a:rPr>
              <a:t>Isb</a:t>
            </a:r>
            <a:r>
              <a:rPr lang="tr-TR" sz="2000" dirty="0" smtClean="0">
                <a:solidFill>
                  <a:srgbClr val="002060"/>
                </a:solidFill>
                <a:cs typeface="Arial" panose="020B0604020202020204" pitchFamily="34" charset="0"/>
              </a:rPr>
              <a:t>, </a:t>
            </a:r>
            <a:r>
              <a:rPr lang="tr-TR" sz="2000" dirty="0" err="1" smtClean="0">
                <a:solidFill>
                  <a:srgbClr val="002060"/>
                </a:solidFill>
                <a:cs typeface="Arial" panose="020B0604020202020204" pitchFamily="34" charset="0"/>
              </a:rPr>
              <a:t>Isc</a:t>
            </a:r>
            <a:endParaRPr lang="tr-TR" sz="2000" dirty="0" smtClean="0">
              <a:solidFill>
                <a:srgbClr val="002060"/>
              </a:solidFill>
              <a:cs typeface="Arial" panose="020B0604020202020204" pitchFamily="34" charset="0"/>
            </a:endParaRPr>
          </a:p>
        </p:txBody>
      </p:sp>
      <p:pic>
        <p:nvPicPr>
          <p:cNvPr id="41" name="Picture 40"/>
          <p:cNvPicPr>
            <a:picLocks noChangeAspect="1"/>
          </p:cNvPicPr>
          <p:nvPr/>
        </p:nvPicPr>
        <p:blipFill>
          <a:blip r:embed="rId4"/>
          <a:stretch>
            <a:fillRect/>
          </a:stretch>
        </p:blipFill>
        <p:spPr>
          <a:xfrm>
            <a:off x="174171" y="4323819"/>
            <a:ext cx="3968524" cy="2470333"/>
          </a:xfrm>
          <a:prstGeom prst="rect">
            <a:avLst/>
          </a:prstGeom>
        </p:spPr>
      </p:pic>
      <p:sp>
        <p:nvSpPr>
          <p:cNvPr id="42" name="Rectangle 41"/>
          <p:cNvSpPr/>
          <p:nvPr/>
        </p:nvSpPr>
        <p:spPr>
          <a:xfrm>
            <a:off x="365352" y="3968643"/>
            <a:ext cx="3586162" cy="400110"/>
          </a:xfrm>
          <a:prstGeom prst="rect">
            <a:avLst/>
          </a:prstGeom>
        </p:spPr>
        <p:txBody>
          <a:bodyPr wrap="square">
            <a:spAutoFit/>
          </a:bodyPr>
          <a:lstStyle/>
          <a:p>
            <a:pPr algn="ctr"/>
            <a:r>
              <a:rPr lang="tr-TR" sz="2000" dirty="0" err="1" smtClean="0">
                <a:solidFill>
                  <a:srgbClr val="002060"/>
                </a:solidFill>
                <a:cs typeface="Arial" panose="020B0604020202020204" pitchFamily="34" charset="0"/>
              </a:rPr>
              <a:t>Idc</a:t>
            </a:r>
            <a:r>
              <a:rPr lang="tr-TR" sz="2000" dirty="0" smtClean="0">
                <a:solidFill>
                  <a:srgbClr val="002060"/>
                </a:solidFill>
                <a:cs typeface="Arial" panose="020B0604020202020204" pitchFamily="34" charset="0"/>
              </a:rPr>
              <a:t> = </a:t>
            </a:r>
            <a:r>
              <a:rPr lang="tr-TR" sz="2000" dirty="0" err="1" smtClean="0">
                <a:solidFill>
                  <a:srgbClr val="002060"/>
                </a:solidFill>
                <a:cs typeface="Arial" panose="020B0604020202020204" pitchFamily="34" charset="0"/>
              </a:rPr>
              <a:t>SAIsa</a:t>
            </a:r>
            <a:r>
              <a:rPr lang="tr-TR" sz="2000" dirty="0" smtClean="0">
                <a:solidFill>
                  <a:srgbClr val="002060"/>
                </a:solidFill>
                <a:cs typeface="Arial" panose="020B0604020202020204" pitchFamily="34" charset="0"/>
              </a:rPr>
              <a:t> + </a:t>
            </a:r>
            <a:r>
              <a:rPr lang="tr-TR" sz="2000" dirty="0" err="1" smtClean="0">
                <a:solidFill>
                  <a:srgbClr val="002060"/>
                </a:solidFill>
                <a:cs typeface="Arial" panose="020B0604020202020204" pitchFamily="34" charset="0"/>
              </a:rPr>
              <a:t>SBIsb</a:t>
            </a:r>
            <a:r>
              <a:rPr lang="tr-TR" sz="2000" dirty="0" smtClean="0">
                <a:solidFill>
                  <a:srgbClr val="002060"/>
                </a:solidFill>
                <a:cs typeface="Arial" panose="020B0604020202020204" pitchFamily="34" charset="0"/>
              </a:rPr>
              <a:t> + </a:t>
            </a:r>
            <a:r>
              <a:rPr lang="tr-TR" sz="2000" dirty="0" err="1" smtClean="0">
                <a:solidFill>
                  <a:srgbClr val="002060"/>
                </a:solidFill>
                <a:cs typeface="Arial" panose="020B0604020202020204" pitchFamily="34" charset="0"/>
              </a:rPr>
              <a:t>SCIsc</a:t>
            </a:r>
            <a:endParaRPr lang="tr-TR" sz="2000" dirty="0" smtClean="0">
              <a:solidFill>
                <a:srgbClr val="002060"/>
              </a:solidFill>
              <a:cs typeface="Arial" panose="020B0604020202020204" pitchFamily="34" charset="0"/>
            </a:endParaRPr>
          </a:p>
        </p:txBody>
      </p:sp>
      <p:sp>
        <p:nvSpPr>
          <p:cNvPr id="11" name="Rectangle 10"/>
          <p:cNvSpPr/>
          <p:nvPr/>
        </p:nvSpPr>
        <p:spPr>
          <a:xfrm>
            <a:off x="4142695" y="1003531"/>
            <a:ext cx="4919661" cy="2800767"/>
          </a:xfrm>
          <a:prstGeom prst="rect">
            <a:avLst/>
          </a:prstGeom>
        </p:spPr>
        <p:txBody>
          <a:bodyPr wrap="square">
            <a:spAutoFit/>
          </a:bodyPr>
          <a:lstStyle/>
          <a:p>
            <a:pPr marL="285750" indent="-285750">
              <a:buFont typeface="Arial" panose="020B0604020202020204" pitchFamily="34" charset="0"/>
              <a:buChar char="•"/>
            </a:pPr>
            <a:r>
              <a:rPr lang="tr-TR" sz="1600" b="1" dirty="0" smtClean="0">
                <a:solidFill>
                  <a:srgbClr val="002060"/>
                </a:solidFill>
                <a:cs typeface="Arial" panose="020B0604020202020204" pitchFamily="34" charset="0"/>
              </a:rPr>
              <a:t>SA, SB </a:t>
            </a:r>
            <a:r>
              <a:rPr lang="tr-TR" sz="1600" b="1" dirty="0" err="1" smtClean="0">
                <a:solidFill>
                  <a:srgbClr val="002060"/>
                </a:solidFill>
                <a:cs typeface="Arial" panose="020B0604020202020204" pitchFamily="34" charset="0"/>
              </a:rPr>
              <a:t>and</a:t>
            </a:r>
            <a:r>
              <a:rPr lang="tr-TR" sz="1600" b="1" dirty="0" smtClean="0">
                <a:solidFill>
                  <a:srgbClr val="002060"/>
                </a:solidFill>
                <a:cs typeface="Arial" panose="020B0604020202020204" pitchFamily="34" charset="0"/>
              </a:rPr>
              <a:t> SC </a:t>
            </a:r>
            <a:r>
              <a:rPr lang="tr-TR" sz="1600" dirty="0" smtClean="0">
                <a:solidFill>
                  <a:srgbClr val="002060"/>
                </a:solidFill>
                <a:cs typeface="Arial" panose="020B0604020202020204" pitchFamily="34" charset="0"/>
              </a:rPr>
              <a:t>can </a:t>
            </a:r>
            <a:r>
              <a:rPr lang="tr-TR" sz="1600" dirty="0" err="1" smtClean="0">
                <a:solidFill>
                  <a:srgbClr val="002060"/>
                </a:solidFill>
                <a:cs typeface="Arial" panose="020B0604020202020204" pitchFamily="34" charset="0"/>
              </a:rPr>
              <a:t>currently</a:t>
            </a:r>
            <a:r>
              <a:rPr lang="tr-TR" sz="1600" dirty="0" smtClean="0">
                <a:solidFill>
                  <a:srgbClr val="002060"/>
                </a:solidFill>
                <a:cs typeface="Arial" panose="020B0604020202020204" pitchFamily="34" charset="0"/>
              </a:rPr>
              <a:t> be </a:t>
            </a:r>
            <a:r>
              <a:rPr lang="tr-TR" sz="1600" dirty="0" err="1" smtClean="0">
                <a:solidFill>
                  <a:srgbClr val="002060"/>
                </a:solidFill>
                <a:cs typeface="Arial" panose="020B0604020202020204" pitchFamily="34" charset="0"/>
              </a:rPr>
              <a:t>modeled</a:t>
            </a:r>
            <a:r>
              <a:rPr lang="tr-TR" sz="1600" dirty="0" smtClean="0">
                <a:solidFill>
                  <a:srgbClr val="002060"/>
                </a:solidFill>
                <a:cs typeface="Arial" panose="020B0604020202020204" pitchFamily="34" charset="0"/>
              </a:rPr>
              <a:t> in </a:t>
            </a:r>
            <a:r>
              <a:rPr lang="tr-TR" sz="1600" dirty="0" err="1" smtClean="0">
                <a:solidFill>
                  <a:srgbClr val="002060"/>
                </a:solidFill>
                <a:cs typeface="Arial" panose="020B0604020202020204" pitchFamily="34" charset="0"/>
              </a:rPr>
              <a:t>all</a:t>
            </a:r>
            <a:r>
              <a:rPr lang="tr-TR" sz="1600" dirty="0" smtClean="0">
                <a:solidFill>
                  <a:srgbClr val="002060"/>
                </a:solidFill>
                <a:cs typeface="Arial" panose="020B0604020202020204" pitchFamily="34" charset="0"/>
              </a:rPr>
              <a:t> </a:t>
            </a:r>
            <a:r>
              <a:rPr lang="tr-TR" sz="1600" dirty="0" err="1" smtClean="0">
                <a:solidFill>
                  <a:srgbClr val="002060"/>
                </a:solidFill>
                <a:cs typeface="Arial" panose="020B0604020202020204" pitchFamily="34" charset="0"/>
              </a:rPr>
              <a:t>aspects</a:t>
            </a:r>
            <a:r>
              <a:rPr lang="tr-TR" sz="1600" dirty="0" smtClean="0">
                <a:solidFill>
                  <a:srgbClr val="002060"/>
                </a:solidFill>
                <a:cs typeface="Arial" panose="020B0604020202020204" pitchFamily="34" charset="0"/>
              </a:rPr>
              <a:t>. </a:t>
            </a:r>
            <a:r>
              <a:rPr lang="tr-TR" sz="1600" dirty="0" err="1" smtClean="0">
                <a:solidFill>
                  <a:srgbClr val="002060"/>
                </a:solidFill>
                <a:cs typeface="Arial" panose="020B0604020202020204" pitchFamily="34" charset="0"/>
              </a:rPr>
              <a:t>We</a:t>
            </a:r>
            <a:r>
              <a:rPr lang="tr-TR" sz="1600" dirty="0" smtClean="0">
                <a:solidFill>
                  <a:srgbClr val="002060"/>
                </a:solidFill>
                <a:cs typeface="Arial" panose="020B0604020202020204" pitchFamily="34" charset="0"/>
              </a:rPr>
              <a:t> </a:t>
            </a:r>
            <a:r>
              <a:rPr lang="tr-TR" sz="1600" dirty="0" err="1" smtClean="0">
                <a:solidFill>
                  <a:srgbClr val="002060"/>
                </a:solidFill>
                <a:cs typeface="Arial" panose="020B0604020202020204" pitchFamily="34" charset="0"/>
              </a:rPr>
              <a:t>also</a:t>
            </a:r>
            <a:r>
              <a:rPr lang="tr-TR" sz="1600" dirty="0" smtClean="0">
                <a:solidFill>
                  <a:srgbClr val="002060"/>
                </a:solidFill>
                <a:cs typeface="Arial" panose="020B0604020202020204" pitchFamily="34" charset="0"/>
              </a:rPr>
              <a:t> </a:t>
            </a:r>
            <a:r>
              <a:rPr lang="tr-TR" sz="1600" dirty="0" err="1" smtClean="0">
                <a:solidFill>
                  <a:srgbClr val="002060"/>
                </a:solidFill>
                <a:cs typeface="Arial" panose="020B0604020202020204" pitchFamily="34" charset="0"/>
              </a:rPr>
              <a:t>have</a:t>
            </a:r>
            <a:r>
              <a:rPr lang="tr-TR" sz="1600" dirty="0" smtClean="0">
                <a:solidFill>
                  <a:srgbClr val="002060"/>
                </a:solidFill>
                <a:cs typeface="Arial" panose="020B0604020202020204" pitchFamily="34" charset="0"/>
              </a:rPr>
              <a:t> an </a:t>
            </a:r>
            <a:r>
              <a:rPr lang="tr-TR" sz="1600" b="1" dirty="0" err="1" smtClean="0">
                <a:solidFill>
                  <a:srgbClr val="002060"/>
                </a:solidFill>
                <a:cs typeface="Arial" panose="020B0604020202020204" pitchFamily="34" charset="0"/>
              </a:rPr>
              <a:t>analytical</a:t>
            </a:r>
            <a:r>
              <a:rPr lang="tr-TR" sz="1600" dirty="0" smtClean="0">
                <a:solidFill>
                  <a:srgbClr val="002060"/>
                </a:solidFill>
                <a:cs typeface="Arial" panose="020B0604020202020204" pitchFamily="34" charset="0"/>
              </a:rPr>
              <a:t> model.</a:t>
            </a:r>
          </a:p>
          <a:p>
            <a:pPr marL="285750" indent="-285750">
              <a:buFont typeface="Arial" panose="020B0604020202020204" pitchFamily="34" charset="0"/>
              <a:buChar char="•"/>
            </a:pPr>
            <a:r>
              <a:rPr lang="tr-TR" sz="1600" dirty="0" smtClean="0">
                <a:solidFill>
                  <a:srgbClr val="002060"/>
                </a:solidFill>
                <a:cs typeface="Arial" panose="020B0604020202020204" pitchFamily="34" charset="0"/>
              </a:rPr>
              <a:t>Using </a:t>
            </a:r>
            <a:r>
              <a:rPr lang="tr-TR" sz="1600" dirty="0" err="1" smtClean="0">
                <a:solidFill>
                  <a:srgbClr val="002060"/>
                </a:solidFill>
                <a:cs typeface="Arial" panose="020B0604020202020204" pitchFamily="34" charset="0"/>
              </a:rPr>
              <a:t>the</a:t>
            </a:r>
            <a:r>
              <a:rPr lang="tr-TR" sz="1600" dirty="0" smtClean="0">
                <a:solidFill>
                  <a:srgbClr val="002060"/>
                </a:solidFill>
                <a:cs typeface="Arial" panose="020B0604020202020204" pitchFamily="34" charset="0"/>
              </a:rPr>
              <a:t> </a:t>
            </a:r>
            <a:r>
              <a:rPr lang="tr-TR" sz="1600" b="1" dirty="0" err="1" smtClean="0">
                <a:solidFill>
                  <a:srgbClr val="002060"/>
                </a:solidFill>
                <a:cs typeface="Arial" panose="020B0604020202020204" pitchFamily="34" charset="0"/>
              </a:rPr>
              <a:t>Sx</a:t>
            </a:r>
            <a:r>
              <a:rPr lang="tr-TR" sz="1600" dirty="0" smtClean="0">
                <a:solidFill>
                  <a:srgbClr val="002060"/>
                </a:solidFill>
                <a:cs typeface="Arial" panose="020B0604020202020204" pitchFamily="34" charset="0"/>
              </a:rPr>
              <a:t> </a:t>
            </a:r>
            <a:r>
              <a:rPr lang="tr-TR" sz="1600" dirty="0" err="1" smtClean="0">
                <a:solidFill>
                  <a:srgbClr val="002060"/>
                </a:solidFill>
                <a:cs typeface="Arial" panose="020B0604020202020204" pitchFamily="34" charset="0"/>
              </a:rPr>
              <a:t>models</a:t>
            </a:r>
            <a:r>
              <a:rPr lang="tr-TR" sz="1600" dirty="0" smtClean="0">
                <a:solidFill>
                  <a:srgbClr val="002060"/>
                </a:solidFill>
                <a:cs typeface="Arial" panose="020B0604020202020204" pitchFamily="34" charset="0"/>
              </a:rPr>
              <a:t>, </a:t>
            </a:r>
            <a:r>
              <a:rPr lang="tr-TR" sz="1600" b="1" dirty="0" err="1" smtClean="0">
                <a:solidFill>
                  <a:srgbClr val="002060"/>
                </a:solidFill>
                <a:cs typeface="Arial" panose="020B0604020202020204" pitchFamily="34" charset="0"/>
              </a:rPr>
              <a:t>Isx</a:t>
            </a:r>
            <a:r>
              <a:rPr lang="tr-TR" sz="1600" dirty="0" smtClean="0">
                <a:solidFill>
                  <a:srgbClr val="002060"/>
                </a:solidFill>
                <a:cs typeface="Arial" panose="020B0604020202020204" pitchFamily="34" charset="0"/>
              </a:rPr>
              <a:t> </a:t>
            </a:r>
            <a:r>
              <a:rPr lang="tr-TR" sz="1600" dirty="0" err="1" smtClean="0">
                <a:solidFill>
                  <a:srgbClr val="002060"/>
                </a:solidFill>
                <a:cs typeface="Arial" panose="020B0604020202020204" pitchFamily="34" charset="0"/>
              </a:rPr>
              <a:t>models</a:t>
            </a:r>
            <a:r>
              <a:rPr lang="tr-TR" sz="1600" dirty="0" smtClean="0">
                <a:solidFill>
                  <a:srgbClr val="002060"/>
                </a:solidFill>
                <a:cs typeface="Arial" panose="020B0604020202020204" pitchFamily="34" charset="0"/>
              </a:rPr>
              <a:t> can </a:t>
            </a:r>
            <a:r>
              <a:rPr lang="tr-TR" sz="1600" dirty="0" err="1" smtClean="0">
                <a:solidFill>
                  <a:srgbClr val="002060"/>
                </a:solidFill>
                <a:cs typeface="Arial" panose="020B0604020202020204" pitchFamily="34" charset="0"/>
              </a:rPr>
              <a:t>easily</a:t>
            </a:r>
            <a:r>
              <a:rPr lang="tr-TR" sz="1600" dirty="0" smtClean="0">
                <a:solidFill>
                  <a:srgbClr val="002060"/>
                </a:solidFill>
                <a:cs typeface="Arial" panose="020B0604020202020204" pitchFamily="34" charset="0"/>
              </a:rPr>
              <a:t> be </a:t>
            </a:r>
            <a:r>
              <a:rPr lang="tr-TR" sz="1600" dirty="0" err="1" smtClean="0">
                <a:solidFill>
                  <a:srgbClr val="002060"/>
                </a:solidFill>
                <a:cs typeface="Arial" panose="020B0604020202020204" pitchFamily="34" charset="0"/>
              </a:rPr>
              <a:t>obtained</a:t>
            </a:r>
            <a:r>
              <a:rPr lang="tr-TR" sz="1600" dirty="0" smtClean="0">
                <a:solidFill>
                  <a:srgbClr val="002060"/>
                </a:solidFill>
                <a:cs typeface="Arial" panose="020B0604020202020204" pitchFamily="34" charset="0"/>
              </a:rPr>
              <a:t>.</a:t>
            </a:r>
            <a:endParaRPr lang="tr-TR" sz="1600" dirty="0">
              <a:solidFill>
                <a:srgbClr val="002060"/>
              </a:solidFill>
              <a:cs typeface="Arial" panose="020B0604020202020204" pitchFamily="34" charset="0"/>
            </a:endParaRPr>
          </a:p>
          <a:p>
            <a:pPr marL="285750" indent="-285750">
              <a:buFont typeface="Arial" panose="020B0604020202020204" pitchFamily="34" charset="0"/>
              <a:buChar char="•"/>
            </a:pPr>
            <a:r>
              <a:rPr lang="tr-TR" sz="1600" dirty="0" smtClean="0">
                <a:solidFill>
                  <a:srgbClr val="002060"/>
                </a:solidFill>
                <a:cs typeface="Arial" panose="020B0604020202020204" pitchFamily="34" charset="0"/>
              </a:rPr>
              <a:t>Using </a:t>
            </a:r>
            <a:r>
              <a:rPr lang="tr-TR" sz="1600" dirty="0" err="1" smtClean="0">
                <a:solidFill>
                  <a:srgbClr val="002060"/>
                </a:solidFill>
                <a:cs typeface="Arial" panose="020B0604020202020204" pitchFamily="34" charset="0"/>
              </a:rPr>
              <a:t>these</a:t>
            </a:r>
            <a:r>
              <a:rPr lang="tr-TR" sz="1600" dirty="0" smtClean="0">
                <a:solidFill>
                  <a:srgbClr val="002060"/>
                </a:solidFill>
                <a:cs typeface="Arial" panose="020B0604020202020204" pitchFamily="34" charset="0"/>
              </a:rPr>
              <a:t> </a:t>
            </a:r>
            <a:r>
              <a:rPr lang="tr-TR" sz="1600" dirty="0" err="1" smtClean="0">
                <a:solidFill>
                  <a:srgbClr val="002060"/>
                </a:solidFill>
                <a:cs typeface="Arial" panose="020B0604020202020204" pitchFamily="34" charset="0"/>
              </a:rPr>
              <a:t>two</a:t>
            </a:r>
            <a:r>
              <a:rPr lang="tr-TR" sz="1600" dirty="0" smtClean="0">
                <a:solidFill>
                  <a:srgbClr val="002060"/>
                </a:solidFill>
                <a:cs typeface="Arial" panose="020B0604020202020204" pitchFamily="34" charset="0"/>
              </a:rPr>
              <a:t>, </a:t>
            </a:r>
            <a:r>
              <a:rPr lang="tr-TR" sz="1600" b="1" dirty="0" err="1" smtClean="0">
                <a:solidFill>
                  <a:srgbClr val="002060"/>
                </a:solidFill>
                <a:cs typeface="Arial" panose="020B0604020202020204" pitchFamily="34" charset="0"/>
              </a:rPr>
              <a:t>Idc</a:t>
            </a:r>
            <a:r>
              <a:rPr lang="tr-TR" sz="1600" dirty="0" smtClean="0">
                <a:solidFill>
                  <a:srgbClr val="002060"/>
                </a:solidFill>
                <a:cs typeface="Arial" panose="020B0604020202020204" pitchFamily="34" charset="0"/>
              </a:rPr>
              <a:t> is </a:t>
            </a:r>
            <a:r>
              <a:rPr lang="tr-TR" sz="1600" dirty="0" err="1" smtClean="0">
                <a:solidFill>
                  <a:srgbClr val="002060"/>
                </a:solidFill>
                <a:cs typeface="Arial" panose="020B0604020202020204" pitchFamily="34" charset="0"/>
              </a:rPr>
              <a:t>also</a:t>
            </a:r>
            <a:r>
              <a:rPr lang="tr-TR" sz="1600" dirty="0" smtClean="0">
                <a:solidFill>
                  <a:srgbClr val="002060"/>
                </a:solidFill>
                <a:cs typeface="Arial" panose="020B0604020202020204" pitchFamily="34" charset="0"/>
              </a:rPr>
              <a:t> </a:t>
            </a:r>
            <a:r>
              <a:rPr lang="tr-TR" sz="1600" dirty="0" err="1" smtClean="0">
                <a:solidFill>
                  <a:srgbClr val="002060"/>
                </a:solidFill>
                <a:cs typeface="Arial" panose="020B0604020202020204" pitchFamily="34" charset="0"/>
              </a:rPr>
              <a:t>obtained</a:t>
            </a:r>
            <a:r>
              <a:rPr lang="tr-TR" sz="1600" dirty="0" smtClean="0">
                <a:solidFill>
                  <a:srgbClr val="002060"/>
                </a:solidFill>
                <a:cs typeface="Arial" panose="020B0604020202020204" pitchFamily="34" charset="0"/>
              </a:rPr>
              <a:t> </a:t>
            </a:r>
            <a:r>
              <a:rPr lang="tr-TR" sz="1600" b="1" dirty="0" err="1" smtClean="0">
                <a:solidFill>
                  <a:srgbClr val="002060"/>
                </a:solidFill>
                <a:cs typeface="Arial" panose="020B0604020202020204" pitchFamily="34" charset="0"/>
              </a:rPr>
              <a:t>analytically</a:t>
            </a:r>
            <a:r>
              <a:rPr lang="tr-TR" sz="1600" dirty="0" smtClean="0">
                <a:solidFill>
                  <a:srgbClr val="002060"/>
                </a:solidFill>
                <a:cs typeface="Arial" panose="020B0604020202020204" pitchFamily="34" charset="0"/>
              </a:rPr>
              <a:t>, </a:t>
            </a:r>
            <a:r>
              <a:rPr lang="tr-TR" sz="1600" dirty="0" err="1" smtClean="0">
                <a:solidFill>
                  <a:srgbClr val="002060"/>
                </a:solidFill>
                <a:cs typeface="Arial" panose="020B0604020202020204" pitchFamily="34" charset="0"/>
              </a:rPr>
              <a:t>which</a:t>
            </a:r>
            <a:r>
              <a:rPr lang="tr-TR" sz="1600" dirty="0" smtClean="0">
                <a:solidFill>
                  <a:srgbClr val="002060"/>
                </a:solidFill>
                <a:cs typeface="Arial" panose="020B0604020202020204" pitchFamily="34" charset="0"/>
              </a:rPr>
              <a:t> is </a:t>
            </a:r>
            <a:r>
              <a:rPr lang="tr-TR" sz="1600" dirty="0" err="1" smtClean="0">
                <a:solidFill>
                  <a:srgbClr val="002060"/>
                </a:solidFill>
                <a:cs typeface="Arial" panose="020B0604020202020204" pitchFamily="34" charset="0"/>
              </a:rPr>
              <a:t>good</a:t>
            </a:r>
            <a:r>
              <a:rPr lang="tr-TR" sz="1600" dirty="0" smtClean="0">
                <a:solidFill>
                  <a:srgbClr val="002060"/>
                </a:solidFill>
                <a:cs typeface="Arial" panose="020B0604020202020204" pitchFamily="34" charset="0"/>
              </a:rPr>
              <a:t>.</a:t>
            </a:r>
          </a:p>
          <a:p>
            <a:pPr marL="285750" indent="-285750">
              <a:buFont typeface="Arial" panose="020B0604020202020204" pitchFamily="34" charset="0"/>
              <a:buChar char="•"/>
            </a:pPr>
            <a:r>
              <a:rPr lang="tr-TR" sz="1600" dirty="0" err="1" smtClean="0">
                <a:solidFill>
                  <a:srgbClr val="002060"/>
                </a:solidFill>
                <a:cs typeface="Arial" panose="020B0604020202020204" pitchFamily="34" charset="0"/>
              </a:rPr>
              <a:t>When</a:t>
            </a:r>
            <a:r>
              <a:rPr lang="tr-TR" sz="1600" dirty="0" smtClean="0">
                <a:solidFill>
                  <a:srgbClr val="002060"/>
                </a:solidFill>
                <a:cs typeface="Arial" panose="020B0604020202020204" pitchFamily="34" charset="0"/>
              </a:rPr>
              <a:t> parasitics inside </a:t>
            </a:r>
            <a:r>
              <a:rPr lang="tr-TR" sz="1600" dirty="0" err="1" smtClean="0">
                <a:solidFill>
                  <a:srgbClr val="002060"/>
                </a:solidFill>
                <a:cs typeface="Arial" panose="020B0604020202020204" pitchFamily="34" charset="0"/>
              </a:rPr>
              <a:t>the</a:t>
            </a:r>
            <a:r>
              <a:rPr lang="tr-TR" sz="1600" dirty="0" smtClean="0">
                <a:solidFill>
                  <a:srgbClr val="002060"/>
                </a:solidFill>
                <a:cs typeface="Arial" panose="020B0604020202020204" pitchFamily="34" charset="0"/>
              </a:rPr>
              <a:t> PCB </a:t>
            </a:r>
            <a:r>
              <a:rPr lang="tr-TR" sz="1600" dirty="0" err="1" smtClean="0">
                <a:solidFill>
                  <a:srgbClr val="002060"/>
                </a:solidFill>
                <a:cs typeface="Arial" panose="020B0604020202020204" pitchFamily="34" charset="0"/>
              </a:rPr>
              <a:t>are</a:t>
            </a:r>
            <a:r>
              <a:rPr lang="tr-TR" sz="1600" dirty="0" smtClean="0">
                <a:solidFill>
                  <a:srgbClr val="002060"/>
                </a:solidFill>
                <a:cs typeface="Arial" panose="020B0604020202020204" pitchFamily="34" charset="0"/>
              </a:rPr>
              <a:t> </a:t>
            </a:r>
            <a:r>
              <a:rPr lang="tr-TR" sz="1600" dirty="0" err="1" smtClean="0">
                <a:solidFill>
                  <a:srgbClr val="002060"/>
                </a:solidFill>
                <a:cs typeface="Arial" panose="020B0604020202020204" pitchFamily="34" charset="0"/>
              </a:rPr>
              <a:t>ignored</a:t>
            </a:r>
            <a:r>
              <a:rPr lang="tr-TR" sz="1600" dirty="0" smtClean="0">
                <a:solidFill>
                  <a:srgbClr val="002060"/>
                </a:solidFill>
                <a:cs typeface="Arial" panose="020B0604020202020204" pitchFamily="34" charset="0"/>
              </a:rPr>
              <a:t>, </a:t>
            </a:r>
            <a:r>
              <a:rPr lang="tr-TR" sz="1600" dirty="0" err="1" smtClean="0">
                <a:solidFill>
                  <a:srgbClr val="002060"/>
                </a:solidFill>
                <a:cs typeface="Arial" panose="020B0604020202020204" pitchFamily="34" charset="0"/>
              </a:rPr>
              <a:t>we</a:t>
            </a:r>
            <a:r>
              <a:rPr lang="tr-TR" sz="1600" dirty="0" smtClean="0">
                <a:solidFill>
                  <a:srgbClr val="002060"/>
                </a:solidFill>
                <a:cs typeface="Arial" panose="020B0604020202020204" pitchFamily="34" charset="0"/>
              </a:rPr>
              <a:t> can </a:t>
            </a:r>
            <a:r>
              <a:rPr lang="tr-TR" sz="1600" dirty="0" err="1" smtClean="0">
                <a:solidFill>
                  <a:srgbClr val="002060"/>
                </a:solidFill>
                <a:cs typeface="Arial" panose="020B0604020202020204" pitchFamily="34" charset="0"/>
              </a:rPr>
              <a:t>assume</a:t>
            </a:r>
            <a:r>
              <a:rPr lang="tr-TR" sz="1600" dirty="0" smtClean="0">
                <a:solidFill>
                  <a:srgbClr val="002060"/>
                </a:solidFill>
                <a:cs typeface="Arial" panose="020B0604020202020204" pitchFamily="34" charset="0"/>
              </a:rPr>
              <a:t> </a:t>
            </a:r>
            <a:r>
              <a:rPr lang="tr-TR" sz="1600" dirty="0" err="1" smtClean="0">
                <a:solidFill>
                  <a:srgbClr val="002060"/>
                </a:solidFill>
                <a:cs typeface="Arial" panose="020B0604020202020204" pitchFamily="34" charset="0"/>
              </a:rPr>
              <a:t>that</a:t>
            </a:r>
            <a:r>
              <a:rPr lang="tr-TR" sz="1600" dirty="0" smtClean="0">
                <a:solidFill>
                  <a:srgbClr val="002060"/>
                </a:solidFill>
                <a:cs typeface="Arial" panose="020B0604020202020204" pitchFamily="34" charset="0"/>
              </a:rPr>
              <a:t> </a:t>
            </a:r>
            <a:r>
              <a:rPr lang="tr-TR" sz="1600" dirty="0" err="1" smtClean="0">
                <a:solidFill>
                  <a:srgbClr val="002060"/>
                </a:solidFill>
                <a:cs typeface="Arial" panose="020B0604020202020204" pitchFamily="34" charset="0"/>
              </a:rPr>
              <a:t>Idc</a:t>
            </a:r>
            <a:r>
              <a:rPr lang="tr-TR" sz="1600" dirty="0" smtClean="0">
                <a:solidFill>
                  <a:srgbClr val="002060"/>
                </a:solidFill>
                <a:cs typeface="Arial" panose="020B0604020202020204" pitchFamily="34" charset="0"/>
              </a:rPr>
              <a:t> is not </a:t>
            </a:r>
            <a:r>
              <a:rPr lang="tr-TR" sz="1600" dirty="0" err="1" smtClean="0">
                <a:solidFill>
                  <a:srgbClr val="002060"/>
                </a:solidFill>
                <a:cs typeface="Arial" panose="020B0604020202020204" pitchFamily="34" charset="0"/>
              </a:rPr>
              <a:t>affected</a:t>
            </a:r>
            <a:r>
              <a:rPr lang="tr-TR" sz="1600" dirty="0" smtClean="0">
                <a:solidFill>
                  <a:srgbClr val="002060"/>
                </a:solidFill>
                <a:cs typeface="Arial" panose="020B0604020202020204" pitchFamily="34" charset="0"/>
              </a:rPr>
              <a:t> (as a model) </a:t>
            </a:r>
            <a:r>
              <a:rPr lang="tr-TR" sz="1600" dirty="0" err="1" smtClean="0">
                <a:solidFill>
                  <a:srgbClr val="002060"/>
                </a:solidFill>
                <a:cs typeface="Arial" panose="020B0604020202020204" pitchFamily="34" charset="0"/>
              </a:rPr>
              <a:t>by</a:t>
            </a:r>
            <a:r>
              <a:rPr lang="tr-TR" sz="1600" dirty="0" smtClean="0">
                <a:solidFill>
                  <a:srgbClr val="002060"/>
                </a:solidFill>
                <a:cs typeface="Arial" panose="020B0604020202020204" pitchFamily="34" charset="0"/>
              </a:rPr>
              <a:t> </a:t>
            </a:r>
            <a:r>
              <a:rPr lang="tr-TR" sz="1600" dirty="0" err="1" smtClean="0">
                <a:solidFill>
                  <a:srgbClr val="002060"/>
                </a:solidFill>
                <a:cs typeface="Arial" panose="020B0604020202020204" pitchFamily="34" charset="0"/>
              </a:rPr>
              <a:t>input</a:t>
            </a:r>
            <a:r>
              <a:rPr lang="tr-TR" sz="1600" dirty="0" smtClean="0">
                <a:solidFill>
                  <a:srgbClr val="002060"/>
                </a:solidFill>
                <a:cs typeface="Arial" panose="020B0604020202020204" pitchFamily="34" charset="0"/>
              </a:rPr>
              <a:t> </a:t>
            </a:r>
            <a:r>
              <a:rPr lang="tr-TR" sz="1600" dirty="0" err="1" smtClean="0">
                <a:solidFill>
                  <a:srgbClr val="002060"/>
                </a:solidFill>
                <a:cs typeface="Arial" panose="020B0604020202020204" pitchFamily="34" charset="0"/>
              </a:rPr>
              <a:t>side</a:t>
            </a:r>
            <a:r>
              <a:rPr lang="tr-TR" sz="1600" dirty="0" smtClean="0">
                <a:solidFill>
                  <a:srgbClr val="002060"/>
                </a:solidFill>
                <a:cs typeface="Arial" panose="020B0604020202020204" pitchFamily="34" charset="0"/>
              </a:rPr>
              <a:t> (</a:t>
            </a:r>
            <a:r>
              <a:rPr lang="tr-TR" sz="1600" dirty="0" err="1" smtClean="0">
                <a:solidFill>
                  <a:srgbClr val="002060"/>
                </a:solidFill>
                <a:cs typeface="Arial" panose="020B0604020202020204" pitchFamily="34" charset="0"/>
              </a:rPr>
              <a:t>input</a:t>
            </a:r>
            <a:r>
              <a:rPr lang="tr-TR" sz="1600" dirty="0" smtClean="0">
                <a:solidFill>
                  <a:srgbClr val="002060"/>
                </a:solidFill>
                <a:cs typeface="Arial" panose="020B0604020202020204" pitchFamily="34" charset="0"/>
              </a:rPr>
              <a:t> </a:t>
            </a:r>
            <a:r>
              <a:rPr lang="tr-TR" sz="1600" dirty="0" err="1" smtClean="0">
                <a:solidFill>
                  <a:srgbClr val="002060"/>
                </a:solidFill>
                <a:cs typeface="Arial" panose="020B0604020202020204" pitchFamily="34" charset="0"/>
              </a:rPr>
              <a:t>current</a:t>
            </a:r>
            <a:r>
              <a:rPr lang="tr-TR" sz="1600" dirty="0" smtClean="0">
                <a:solidFill>
                  <a:srgbClr val="002060"/>
                </a:solidFill>
                <a:cs typeface="Arial" panose="020B0604020202020204" pitchFamily="34" charset="0"/>
              </a:rPr>
              <a:t>, </a:t>
            </a:r>
            <a:r>
              <a:rPr lang="tr-TR" sz="1600" dirty="0" err="1" smtClean="0">
                <a:solidFill>
                  <a:srgbClr val="002060"/>
                </a:solidFill>
                <a:cs typeface="Arial" panose="020B0604020202020204" pitchFamily="34" charset="0"/>
              </a:rPr>
              <a:t>rectifier</a:t>
            </a:r>
            <a:r>
              <a:rPr lang="tr-TR" sz="1600" dirty="0" smtClean="0">
                <a:solidFill>
                  <a:srgbClr val="002060"/>
                </a:solidFill>
                <a:cs typeface="Arial" panose="020B0604020202020204" pitchFamily="34" charset="0"/>
              </a:rPr>
              <a:t> </a:t>
            </a:r>
            <a:r>
              <a:rPr lang="tr-TR" sz="1600" dirty="0" err="1" smtClean="0">
                <a:solidFill>
                  <a:srgbClr val="002060"/>
                </a:solidFill>
                <a:cs typeface="Arial" panose="020B0604020202020204" pitchFamily="34" charset="0"/>
              </a:rPr>
              <a:t>etc</a:t>
            </a:r>
            <a:r>
              <a:rPr lang="tr-TR" sz="1600" dirty="0" smtClean="0">
                <a:solidFill>
                  <a:srgbClr val="002060"/>
                </a:solidFill>
                <a:cs typeface="Arial" panose="020B0604020202020204" pitchFamily="34" charset="0"/>
              </a:rPr>
              <a:t>.)</a:t>
            </a:r>
          </a:p>
          <a:p>
            <a:pPr marL="285750" indent="-285750">
              <a:buFont typeface="Arial" panose="020B0604020202020204" pitchFamily="34" charset="0"/>
              <a:buChar char="•"/>
            </a:pPr>
            <a:r>
              <a:rPr lang="tr-TR" sz="1600" dirty="0" err="1" smtClean="0">
                <a:solidFill>
                  <a:srgbClr val="002060"/>
                </a:solidFill>
                <a:cs typeface="Arial" panose="020B0604020202020204" pitchFamily="34" charset="0"/>
              </a:rPr>
              <a:t>Existance</a:t>
            </a:r>
            <a:r>
              <a:rPr lang="tr-TR" sz="1600" dirty="0" smtClean="0">
                <a:solidFill>
                  <a:srgbClr val="002060"/>
                </a:solidFill>
                <a:cs typeface="Arial" panose="020B0604020202020204" pitchFamily="34" charset="0"/>
              </a:rPr>
              <a:t> of parasitics is </a:t>
            </a:r>
            <a:r>
              <a:rPr lang="tr-TR" sz="1600" dirty="0" err="1" smtClean="0">
                <a:solidFill>
                  <a:srgbClr val="002060"/>
                </a:solidFill>
                <a:cs typeface="Arial" panose="020B0604020202020204" pitchFamily="34" charset="0"/>
              </a:rPr>
              <a:t>another</a:t>
            </a:r>
            <a:r>
              <a:rPr lang="tr-TR" sz="1600" dirty="0" smtClean="0">
                <a:solidFill>
                  <a:srgbClr val="002060"/>
                </a:solidFill>
                <a:cs typeface="Arial" panose="020B0604020202020204" pitchFamily="34" charset="0"/>
              </a:rPr>
              <a:t> </a:t>
            </a:r>
            <a:r>
              <a:rPr lang="tr-TR" sz="1600" dirty="0" err="1" smtClean="0">
                <a:solidFill>
                  <a:srgbClr val="002060"/>
                </a:solidFill>
                <a:cs typeface="Arial" panose="020B0604020202020204" pitchFamily="34" charset="0"/>
              </a:rPr>
              <a:t>matter</a:t>
            </a:r>
            <a:r>
              <a:rPr lang="tr-TR" sz="1600" dirty="0" smtClean="0">
                <a:solidFill>
                  <a:srgbClr val="002060"/>
                </a:solidFill>
                <a:cs typeface="Arial" panose="020B0604020202020204" pitchFamily="34" charset="0"/>
              </a:rPr>
              <a:t>, </a:t>
            </a:r>
            <a:r>
              <a:rPr lang="tr-TR" sz="1600" dirty="0" err="1" smtClean="0">
                <a:solidFill>
                  <a:srgbClr val="002060"/>
                </a:solidFill>
                <a:cs typeface="Arial" panose="020B0604020202020204" pitchFamily="34" charset="0"/>
              </a:rPr>
              <a:t>see</a:t>
            </a:r>
            <a:r>
              <a:rPr lang="tr-TR" sz="1600" dirty="0" smtClean="0">
                <a:solidFill>
                  <a:srgbClr val="002060"/>
                </a:solidFill>
                <a:cs typeface="Arial" panose="020B0604020202020204" pitchFamily="34" charset="0"/>
              </a:rPr>
              <a:t> </a:t>
            </a:r>
            <a:r>
              <a:rPr lang="tr-TR" sz="1600" dirty="0" err="1" smtClean="0">
                <a:solidFill>
                  <a:srgbClr val="002060"/>
                </a:solidFill>
                <a:cs typeface="Arial" panose="020B0604020202020204" pitchFamily="34" charset="0"/>
              </a:rPr>
              <a:t>the</a:t>
            </a:r>
            <a:r>
              <a:rPr lang="tr-TR" sz="1600" dirty="0" smtClean="0">
                <a:solidFill>
                  <a:srgbClr val="002060"/>
                </a:solidFill>
                <a:cs typeface="Arial" panose="020B0604020202020204" pitchFamily="34" charset="0"/>
              </a:rPr>
              <a:t> </a:t>
            </a:r>
            <a:r>
              <a:rPr lang="tr-TR" sz="1600" dirty="0" err="1" smtClean="0">
                <a:solidFill>
                  <a:srgbClr val="002060"/>
                </a:solidFill>
                <a:cs typeface="Arial" panose="020B0604020202020204" pitchFamily="34" charset="0"/>
              </a:rPr>
              <a:t>next</a:t>
            </a:r>
            <a:r>
              <a:rPr lang="tr-TR" sz="1600" dirty="0" smtClean="0">
                <a:solidFill>
                  <a:srgbClr val="002060"/>
                </a:solidFill>
                <a:cs typeface="Arial" panose="020B0604020202020204" pitchFamily="34" charset="0"/>
              </a:rPr>
              <a:t> </a:t>
            </a:r>
            <a:r>
              <a:rPr lang="tr-TR" sz="1600" dirty="0" err="1" smtClean="0">
                <a:solidFill>
                  <a:srgbClr val="002060"/>
                </a:solidFill>
                <a:cs typeface="Arial" panose="020B0604020202020204" pitchFamily="34" charset="0"/>
              </a:rPr>
              <a:t>section</a:t>
            </a:r>
            <a:r>
              <a:rPr lang="tr-TR" sz="1600" dirty="0" smtClean="0">
                <a:solidFill>
                  <a:srgbClr val="002060"/>
                </a:solidFill>
                <a:cs typeface="Arial" panose="020B0604020202020204" pitchFamily="34" charset="0"/>
              </a:rPr>
              <a:t>.</a:t>
            </a:r>
          </a:p>
        </p:txBody>
      </p:sp>
      <p:cxnSp>
        <p:nvCxnSpPr>
          <p:cNvPr id="12" name="Straight Arrow Connector 11"/>
          <p:cNvCxnSpPr/>
          <p:nvPr/>
        </p:nvCxnSpPr>
        <p:spPr>
          <a:xfrm>
            <a:off x="3136219" y="4782125"/>
            <a:ext cx="1357744" cy="77686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4582884" y="5405096"/>
            <a:ext cx="3714570" cy="523220"/>
          </a:xfrm>
          <a:prstGeom prst="rect">
            <a:avLst/>
          </a:prstGeom>
        </p:spPr>
        <p:txBody>
          <a:bodyPr wrap="square">
            <a:spAutoFit/>
          </a:bodyPr>
          <a:lstStyle/>
          <a:p>
            <a:r>
              <a:rPr lang="tr-TR" sz="1400" dirty="0" err="1" smtClean="0">
                <a:solidFill>
                  <a:srgbClr val="FF0000"/>
                </a:solidFill>
                <a:cs typeface="Arial" panose="020B0604020202020204" pitchFamily="34" charset="0"/>
              </a:rPr>
              <a:t>This</a:t>
            </a:r>
            <a:r>
              <a:rPr lang="tr-TR" sz="1400" dirty="0" smtClean="0">
                <a:solidFill>
                  <a:srgbClr val="FF0000"/>
                </a:solidFill>
                <a:cs typeface="Arial" panose="020B0604020202020204" pitchFamily="34" charset="0"/>
              </a:rPr>
              <a:t> </a:t>
            </a:r>
            <a:r>
              <a:rPr lang="tr-TR" sz="1400" dirty="0" err="1" smtClean="0">
                <a:solidFill>
                  <a:srgbClr val="FF0000"/>
                </a:solidFill>
                <a:cs typeface="Arial" panose="020B0604020202020204" pitchFamily="34" charset="0"/>
              </a:rPr>
              <a:t>looks</a:t>
            </a:r>
            <a:r>
              <a:rPr lang="tr-TR" sz="1400" dirty="0" smtClean="0">
                <a:solidFill>
                  <a:srgbClr val="FF0000"/>
                </a:solidFill>
                <a:cs typeface="Arial" panose="020B0604020202020204" pitchFamily="34" charset="0"/>
              </a:rPr>
              <a:t> </a:t>
            </a:r>
            <a:r>
              <a:rPr lang="tr-TR" sz="1400" dirty="0" err="1" smtClean="0">
                <a:solidFill>
                  <a:srgbClr val="FF0000"/>
                </a:solidFill>
                <a:cs typeface="Arial" panose="020B0604020202020204" pitchFamily="34" charset="0"/>
              </a:rPr>
              <a:t>like</a:t>
            </a:r>
            <a:r>
              <a:rPr lang="tr-TR" sz="1400" dirty="0" smtClean="0">
                <a:solidFill>
                  <a:srgbClr val="FF0000"/>
                </a:solidFill>
                <a:cs typeface="Arial" panose="020B0604020202020204" pitchFamily="34" charset="0"/>
              </a:rPr>
              <a:t> 300 Hz </a:t>
            </a:r>
            <a:r>
              <a:rPr lang="tr-TR" sz="1400" dirty="0" err="1" smtClean="0">
                <a:solidFill>
                  <a:srgbClr val="FF0000"/>
                </a:solidFill>
                <a:cs typeface="Arial" panose="020B0604020202020204" pitchFamily="34" charset="0"/>
              </a:rPr>
              <a:t>ripple</a:t>
            </a:r>
            <a:r>
              <a:rPr lang="tr-TR" sz="1400" dirty="0" smtClean="0">
                <a:solidFill>
                  <a:srgbClr val="FF0000"/>
                </a:solidFill>
                <a:cs typeface="Arial" panose="020B0604020202020204" pitchFamily="34" charset="0"/>
              </a:rPr>
              <a:t>, </a:t>
            </a:r>
            <a:r>
              <a:rPr lang="tr-TR" sz="1400" dirty="0" err="1" smtClean="0">
                <a:solidFill>
                  <a:srgbClr val="FF0000"/>
                </a:solidFill>
                <a:cs typeface="Arial" panose="020B0604020202020204" pitchFamily="34" charset="0"/>
              </a:rPr>
              <a:t>well</a:t>
            </a:r>
            <a:r>
              <a:rPr lang="tr-TR" sz="1400" dirty="0" smtClean="0">
                <a:solidFill>
                  <a:srgbClr val="FF0000"/>
                </a:solidFill>
                <a:cs typeface="Arial" panose="020B0604020202020204" pitchFamily="34" charset="0"/>
              </a:rPr>
              <a:t>, it is not </a:t>
            </a:r>
            <a:r>
              <a:rPr lang="tr-TR" sz="1400" dirty="0" smtClean="0">
                <a:solidFill>
                  <a:srgbClr val="FF0000"/>
                </a:solidFill>
                <a:cs typeface="Arial" panose="020B0604020202020204" pitchFamily="34" charset="0"/>
                <a:sym typeface="Wingdings" panose="05000000000000000000" pitchFamily="2" charset="2"/>
              </a:rPr>
              <a:t></a:t>
            </a:r>
          </a:p>
          <a:p>
            <a:r>
              <a:rPr lang="tr-TR" sz="1400" dirty="0" err="1" smtClean="0">
                <a:solidFill>
                  <a:srgbClr val="FF0000"/>
                </a:solidFill>
                <a:cs typeface="Arial" panose="020B0604020202020204" pitchFamily="34" charset="0"/>
                <a:sym typeface="Wingdings" panose="05000000000000000000" pitchFamily="2" charset="2"/>
              </a:rPr>
              <a:t>See</a:t>
            </a:r>
            <a:r>
              <a:rPr lang="tr-TR" sz="1400" dirty="0" smtClean="0">
                <a:solidFill>
                  <a:srgbClr val="FF0000"/>
                </a:solidFill>
                <a:cs typeface="Arial" panose="020B0604020202020204" pitchFamily="34" charset="0"/>
                <a:sym typeface="Wingdings" panose="05000000000000000000" pitchFamily="2" charset="2"/>
              </a:rPr>
              <a:t> </a:t>
            </a:r>
            <a:r>
              <a:rPr lang="tr-TR" sz="1400" dirty="0" err="1" smtClean="0">
                <a:solidFill>
                  <a:srgbClr val="FF0000"/>
                </a:solidFill>
                <a:cs typeface="Arial" panose="020B0604020202020204" pitchFamily="34" charset="0"/>
                <a:sym typeface="Wingdings" panose="05000000000000000000" pitchFamily="2" charset="2"/>
              </a:rPr>
              <a:t>next</a:t>
            </a:r>
            <a:r>
              <a:rPr lang="tr-TR" sz="1400" dirty="0" smtClean="0">
                <a:solidFill>
                  <a:srgbClr val="FF0000"/>
                </a:solidFill>
                <a:cs typeface="Arial" panose="020B0604020202020204" pitchFamily="34" charset="0"/>
                <a:sym typeface="Wingdings" panose="05000000000000000000" pitchFamily="2" charset="2"/>
              </a:rPr>
              <a:t> </a:t>
            </a:r>
            <a:r>
              <a:rPr lang="tr-TR" sz="1400" dirty="0" err="1" smtClean="0">
                <a:solidFill>
                  <a:srgbClr val="FF0000"/>
                </a:solidFill>
                <a:cs typeface="Arial" panose="020B0604020202020204" pitchFamily="34" charset="0"/>
                <a:sym typeface="Wingdings" panose="05000000000000000000" pitchFamily="2" charset="2"/>
              </a:rPr>
              <a:t>slides</a:t>
            </a:r>
            <a:r>
              <a:rPr lang="tr-TR" sz="1400" dirty="0" smtClean="0">
                <a:solidFill>
                  <a:srgbClr val="FF0000"/>
                </a:solidFill>
                <a:cs typeface="Arial" panose="020B0604020202020204" pitchFamily="34" charset="0"/>
                <a:sym typeface="Wingdings" panose="05000000000000000000" pitchFamily="2" charset="2"/>
              </a:rPr>
              <a:t>.</a:t>
            </a:r>
          </a:p>
        </p:txBody>
      </p:sp>
      <p:cxnSp>
        <p:nvCxnSpPr>
          <p:cNvPr id="16" name="Straight Arrow Connector 15"/>
          <p:cNvCxnSpPr>
            <a:endCxn id="17" idx="1"/>
          </p:cNvCxnSpPr>
          <p:nvPr/>
        </p:nvCxnSpPr>
        <p:spPr>
          <a:xfrm>
            <a:off x="3525564" y="3354866"/>
            <a:ext cx="1219676" cy="1688869"/>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4745240" y="4782125"/>
            <a:ext cx="3714570" cy="523220"/>
          </a:xfrm>
          <a:prstGeom prst="rect">
            <a:avLst/>
          </a:prstGeom>
        </p:spPr>
        <p:txBody>
          <a:bodyPr wrap="square">
            <a:spAutoFit/>
          </a:bodyPr>
          <a:lstStyle/>
          <a:p>
            <a:r>
              <a:rPr lang="en-US" sz="1400" dirty="0" smtClean="0">
                <a:solidFill>
                  <a:srgbClr val="FF0000"/>
                </a:solidFill>
                <a:cs typeface="Arial" panose="020B0604020202020204" pitchFamily="34" charset="0"/>
                <a:sym typeface="Wingdings" panose="05000000000000000000" pitchFamily="2" charset="2"/>
              </a:rPr>
              <a:t>Low </a:t>
            </a:r>
            <a:r>
              <a:rPr lang="en-US" sz="1400" dirty="0">
                <a:solidFill>
                  <a:srgbClr val="FF0000"/>
                </a:solidFill>
                <a:cs typeface="Arial" panose="020B0604020202020204" pitchFamily="34" charset="0"/>
                <a:sym typeface="Wingdings" panose="05000000000000000000" pitchFamily="2" charset="2"/>
              </a:rPr>
              <a:t>harmonic content in </a:t>
            </a:r>
            <a:r>
              <a:rPr lang="en-US" sz="1400" dirty="0" err="1">
                <a:solidFill>
                  <a:srgbClr val="FF0000"/>
                </a:solidFill>
                <a:cs typeface="Arial" panose="020B0604020202020204" pitchFamily="34" charset="0"/>
                <a:sym typeface="Wingdings" panose="05000000000000000000" pitchFamily="2" charset="2"/>
              </a:rPr>
              <a:t>Isx’s</a:t>
            </a:r>
            <a:r>
              <a:rPr lang="en-US" sz="1400" dirty="0">
                <a:solidFill>
                  <a:srgbClr val="FF0000"/>
                </a:solidFill>
                <a:cs typeface="Arial" panose="020B0604020202020204" pitchFamily="34" charset="0"/>
                <a:sym typeface="Wingdings" panose="05000000000000000000" pitchFamily="2" charset="2"/>
              </a:rPr>
              <a:t> is due to large inductive load</a:t>
            </a:r>
            <a:r>
              <a:rPr lang="en-US" sz="1400" dirty="0" smtClean="0">
                <a:solidFill>
                  <a:srgbClr val="FF0000"/>
                </a:solidFill>
                <a:cs typeface="Arial" panose="020B0604020202020204" pitchFamily="34" charset="0"/>
                <a:sym typeface="Wingdings" panose="05000000000000000000" pitchFamily="2" charset="2"/>
              </a:rPr>
              <a:t>.</a:t>
            </a:r>
            <a:endParaRPr lang="en-US" sz="1400" dirty="0">
              <a:solidFill>
                <a:srgbClr val="FF0000"/>
              </a:solidFill>
              <a:cs typeface="Arial" panose="020B0604020202020204" pitchFamily="34" charset="0"/>
              <a:sym typeface="Wingdings" panose="05000000000000000000" pitchFamily="2" charset="2"/>
            </a:endParaRPr>
          </a:p>
        </p:txBody>
      </p:sp>
    </p:spTree>
    <p:extLst>
      <p:ext uri="{BB962C8B-B14F-4D97-AF65-F5344CB8AC3E}">
        <p14:creationId xmlns:p14="http://schemas.microsoft.com/office/powerpoint/2010/main" val="40758640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478970" y="150669"/>
            <a:ext cx="8207829" cy="523220"/>
          </a:xfrm>
          <a:prstGeom prst="rect">
            <a:avLst/>
          </a:prstGeom>
        </p:spPr>
        <p:txBody>
          <a:bodyPr wrap="square">
            <a:spAutoFit/>
          </a:bodyPr>
          <a:lstStyle/>
          <a:p>
            <a:pPr algn="ctr"/>
            <a:r>
              <a:rPr lang="tr-TR" sz="2800" b="1" dirty="0" err="1" smtClean="0">
                <a:solidFill>
                  <a:schemeClr val="accent1">
                    <a:lumMod val="50000"/>
                  </a:schemeClr>
                </a:solidFill>
                <a:cs typeface="Arial" panose="020B0604020202020204" pitchFamily="34" charset="0"/>
              </a:rPr>
              <a:t>Simplest</a:t>
            </a:r>
            <a:r>
              <a:rPr lang="tr-TR" sz="2800" b="1" dirty="0" smtClean="0">
                <a:solidFill>
                  <a:schemeClr val="accent1">
                    <a:lumMod val="50000"/>
                  </a:schemeClr>
                </a:solidFill>
                <a:cs typeface="Arial" panose="020B0604020202020204" pitchFamily="34" charset="0"/>
              </a:rPr>
              <a:t> </a:t>
            </a:r>
            <a:r>
              <a:rPr lang="tr-TR" sz="2800" b="1" dirty="0" err="1" smtClean="0">
                <a:solidFill>
                  <a:schemeClr val="accent1">
                    <a:lumMod val="50000"/>
                  </a:schemeClr>
                </a:solidFill>
                <a:cs typeface="Arial" panose="020B0604020202020204" pitchFamily="34" charset="0"/>
              </a:rPr>
              <a:t>inverter</a:t>
            </a:r>
            <a:r>
              <a:rPr lang="tr-TR" sz="2800" b="1" dirty="0" smtClean="0">
                <a:solidFill>
                  <a:schemeClr val="accent1">
                    <a:lumMod val="50000"/>
                  </a:schemeClr>
                </a:solidFill>
                <a:cs typeface="Arial" panose="020B0604020202020204" pitchFamily="34" charset="0"/>
              </a:rPr>
              <a:t> model</a:t>
            </a:r>
            <a:endParaRPr lang="en-US" sz="2800" dirty="0">
              <a:solidFill>
                <a:schemeClr val="accent1">
                  <a:lumMod val="50000"/>
                </a:schemeClr>
              </a:solidFill>
              <a:cs typeface="Arial" panose="020B0604020202020204" pitchFamily="34" charset="0"/>
            </a:endParaRPr>
          </a:p>
        </p:txBody>
      </p:sp>
      <p:pic>
        <p:nvPicPr>
          <p:cNvPr id="39" name="Picture 38"/>
          <p:cNvPicPr>
            <a:picLocks noChangeAspect="1"/>
          </p:cNvPicPr>
          <p:nvPr/>
        </p:nvPicPr>
        <p:blipFill>
          <a:blip r:embed="rId3"/>
          <a:stretch>
            <a:fillRect/>
          </a:stretch>
        </p:blipFill>
        <p:spPr>
          <a:xfrm>
            <a:off x="112253" y="1045279"/>
            <a:ext cx="3967588" cy="2568188"/>
          </a:xfrm>
          <a:prstGeom prst="rect">
            <a:avLst/>
          </a:prstGeom>
        </p:spPr>
      </p:pic>
      <p:sp>
        <p:nvSpPr>
          <p:cNvPr id="40" name="Rectangle 39"/>
          <p:cNvSpPr/>
          <p:nvPr/>
        </p:nvSpPr>
        <p:spPr>
          <a:xfrm>
            <a:off x="112253" y="673889"/>
            <a:ext cx="3967588" cy="400110"/>
          </a:xfrm>
          <a:prstGeom prst="rect">
            <a:avLst/>
          </a:prstGeom>
        </p:spPr>
        <p:txBody>
          <a:bodyPr wrap="square">
            <a:spAutoFit/>
          </a:bodyPr>
          <a:lstStyle/>
          <a:p>
            <a:pPr algn="ctr"/>
            <a:r>
              <a:rPr lang="tr-TR" sz="2000" dirty="0" err="1" smtClean="0">
                <a:solidFill>
                  <a:srgbClr val="002060"/>
                </a:solidFill>
                <a:cs typeface="Arial" panose="020B0604020202020204" pitchFamily="34" charset="0"/>
              </a:rPr>
              <a:t>Iin</a:t>
            </a:r>
            <a:endParaRPr lang="tr-TR" sz="2000" dirty="0" smtClean="0">
              <a:solidFill>
                <a:srgbClr val="002060"/>
              </a:solidFill>
              <a:cs typeface="Arial" panose="020B0604020202020204" pitchFamily="34" charset="0"/>
            </a:endParaRPr>
          </a:p>
        </p:txBody>
      </p:sp>
      <p:pic>
        <p:nvPicPr>
          <p:cNvPr id="45" name="Picture 44"/>
          <p:cNvPicPr>
            <a:picLocks noChangeAspect="1"/>
          </p:cNvPicPr>
          <p:nvPr/>
        </p:nvPicPr>
        <p:blipFill>
          <a:blip r:embed="rId4"/>
          <a:stretch>
            <a:fillRect/>
          </a:stretch>
        </p:blipFill>
        <p:spPr>
          <a:xfrm>
            <a:off x="150134" y="4164347"/>
            <a:ext cx="3929707" cy="2474684"/>
          </a:xfrm>
          <a:prstGeom prst="rect">
            <a:avLst/>
          </a:prstGeom>
        </p:spPr>
      </p:pic>
      <p:sp>
        <p:nvSpPr>
          <p:cNvPr id="46" name="Rectangle 45"/>
          <p:cNvSpPr/>
          <p:nvPr/>
        </p:nvSpPr>
        <p:spPr>
          <a:xfrm>
            <a:off x="86869" y="3784802"/>
            <a:ext cx="3967588" cy="400110"/>
          </a:xfrm>
          <a:prstGeom prst="rect">
            <a:avLst/>
          </a:prstGeom>
        </p:spPr>
        <p:txBody>
          <a:bodyPr wrap="square">
            <a:spAutoFit/>
          </a:bodyPr>
          <a:lstStyle/>
          <a:p>
            <a:pPr algn="ctr"/>
            <a:r>
              <a:rPr lang="tr-TR" sz="2000" dirty="0" smtClean="0">
                <a:solidFill>
                  <a:srgbClr val="002060"/>
                </a:solidFill>
                <a:cs typeface="Arial" panose="020B0604020202020204" pitchFamily="34" charset="0"/>
              </a:rPr>
              <a:t>Vdc</a:t>
            </a:r>
          </a:p>
        </p:txBody>
      </p:sp>
      <p:cxnSp>
        <p:nvCxnSpPr>
          <p:cNvPr id="15" name="Straight Arrow Connector 14"/>
          <p:cNvCxnSpPr/>
          <p:nvPr/>
        </p:nvCxnSpPr>
        <p:spPr>
          <a:xfrm flipV="1">
            <a:off x="4079841" y="5110843"/>
            <a:ext cx="503043" cy="294253"/>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4582884" y="4874051"/>
            <a:ext cx="3714570" cy="523220"/>
          </a:xfrm>
          <a:prstGeom prst="rect">
            <a:avLst/>
          </a:prstGeom>
        </p:spPr>
        <p:txBody>
          <a:bodyPr wrap="square">
            <a:spAutoFit/>
          </a:bodyPr>
          <a:lstStyle/>
          <a:p>
            <a:r>
              <a:rPr lang="tr-TR" sz="1400" dirty="0" err="1" smtClean="0">
                <a:solidFill>
                  <a:srgbClr val="FF0000"/>
                </a:solidFill>
                <a:cs typeface="Arial" panose="020B0604020202020204" pitchFamily="34" charset="0"/>
              </a:rPr>
              <a:t>This</a:t>
            </a:r>
            <a:r>
              <a:rPr lang="tr-TR" sz="1400" dirty="0" smtClean="0">
                <a:solidFill>
                  <a:srgbClr val="FF0000"/>
                </a:solidFill>
                <a:cs typeface="Arial" panose="020B0604020202020204" pitchFamily="34" charset="0"/>
              </a:rPr>
              <a:t> </a:t>
            </a:r>
            <a:r>
              <a:rPr lang="tr-TR" sz="1400" dirty="0" err="1" smtClean="0">
                <a:solidFill>
                  <a:srgbClr val="FF0000"/>
                </a:solidFill>
                <a:cs typeface="Arial" panose="020B0604020202020204" pitchFamily="34" charset="0"/>
              </a:rPr>
              <a:t>looks</a:t>
            </a:r>
            <a:r>
              <a:rPr lang="tr-TR" sz="1400" dirty="0" smtClean="0">
                <a:solidFill>
                  <a:srgbClr val="FF0000"/>
                </a:solidFill>
                <a:cs typeface="Arial" panose="020B0604020202020204" pitchFamily="34" charset="0"/>
              </a:rPr>
              <a:t> </a:t>
            </a:r>
            <a:r>
              <a:rPr lang="tr-TR" sz="1400" dirty="0" err="1" smtClean="0">
                <a:solidFill>
                  <a:srgbClr val="FF0000"/>
                </a:solidFill>
                <a:cs typeface="Arial" panose="020B0604020202020204" pitchFamily="34" charset="0"/>
              </a:rPr>
              <a:t>like</a:t>
            </a:r>
            <a:r>
              <a:rPr lang="tr-TR" sz="1400" dirty="0" smtClean="0">
                <a:solidFill>
                  <a:srgbClr val="FF0000"/>
                </a:solidFill>
                <a:cs typeface="Arial" panose="020B0604020202020204" pitchFamily="34" charset="0"/>
              </a:rPr>
              <a:t> 300 Hz </a:t>
            </a:r>
            <a:r>
              <a:rPr lang="tr-TR" sz="1400" dirty="0" err="1" smtClean="0">
                <a:solidFill>
                  <a:srgbClr val="FF0000"/>
                </a:solidFill>
                <a:cs typeface="Arial" panose="020B0604020202020204" pitchFamily="34" charset="0"/>
              </a:rPr>
              <a:t>ripple</a:t>
            </a:r>
            <a:r>
              <a:rPr lang="tr-TR" sz="1400" dirty="0" smtClean="0">
                <a:solidFill>
                  <a:srgbClr val="FF0000"/>
                </a:solidFill>
                <a:cs typeface="Arial" panose="020B0604020202020204" pitchFamily="34" charset="0"/>
              </a:rPr>
              <a:t>, </a:t>
            </a:r>
            <a:r>
              <a:rPr lang="tr-TR" sz="1400" dirty="0" err="1" smtClean="0">
                <a:solidFill>
                  <a:srgbClr val="FF0000"/>
                </a:solidFill>
                <a:cs typeface="Arial" panose="020B0604020202020204" pitchFamily="34" charset="0"/>
              </a:rPr>
              <a:t>well</a:t>
            </a:r>
            <a:r>
              <a:rPr lang="tr-TR" sz="1400" dirty="0" smtClean="0">
                <a:solidFill>
                  <a:srgbClr val="FF0000"/>
                </a:solidFill>
                <a:cs typeface="Arial" panose="020B0604020202020204" pitchFamily="34" charset="0"/>
              </a:rPr>
              <a:t>, it is not </a:t>
            </a:r>
            <a:r>
              <a:rPr lang="tr-TR" sz="1400" dirty="0" smtClean="0">
                <a:solidFill>
                  <a:srgbClr val="FF0000"/>
                </a:solidFill>
                <a:cs typeface="Arial" panose="020B0604020202020204" pitchFamily="34" charset="0"/>
                <a:sym typeface="Wingdings" panose="05000000000000000000" pitchFamily="2" charset="2"/>
              </a:rPr>
              <a:t></a:t>
            </a:r>
          </a:p>
          <a:p>
            <a:r>
              <a:rPr lang="tr-TR" sz="1400" dirty="0" err="1" smtClean="0">
                <a:solidFill>
                  <a:srgbClr val="FF0000"/>
                </a:solidFill>
                <a:cs typeface="Arial" panose="020B0604020202020204" pitchFamily="34" charset="0"/>
                <a:sym typeface="Wingdings" panose="05000000000000000000" pitchFamily="2" charset="2"/>
              </a:rPr>
              <a:t>See</a:t>
            </a:r>
            <a:r>
              <a:rPr lang="tr-TR" sz="1400" dirty="0" smtClean="0">
                <a:solidFill>
                  <a:srgbClr val="FF0000"/>
                </a:solidFill>
                <a:cs typeface="Arial" panose="020B0604020202020204" pitchFamily="34" charset="0"/>
                <a:sym typeface="Wingdings" panose="05000000000000000000" pitchFamily="2" charset="2"/>
              </a:rPr>
              <a:t> </a:t>
            </a:r>
            <a:r>
              <a:rPr lang="tr-TR" sz="1400" dirty="0" err="1" smtClean="0">
                <a:solidFill>
                  <a:srgbClr val="FF0000"/>
                </a:solidFill>
                <a:cs typeface="Arial" panose="020B0604020202020204" pitchFamily="34" charset="0"/>
                <a:sym typeface="Wingdings" panose="05000000000000000000" pitchFamily="2" charset="2"/>
              </a:rPr>
              <a:t>next</a:t>
            </a:r>
            <a:r>
              <a:rPr lang="tr-TR" sz="1400" dirty="0" smtClean="0">
                <a:solidFill>
                  <a:srgbClr val="FF0000"/>
                </a:solidFill>
                <a:cs typeface="Arial" panose="020B0604020202020204" pitchFamily="34" charset="0"/>
                <a:sym typeface="Wingdings" panose="05000000000000000000" pitchFamily="2" charset="2"/>
              </a:rPr>
              <a:t> </a:t>
            </a:r>
            <a:r>
              <a:rPr lang="tr-TR" sz="1400" dirty="0" err="1" smtClean="0">
                <a:solidFill>
                  <a:srgbClr val="FF0000"/>
                </a:solidFill>
                <a:cs typeface="Arial" panose="020B0604020202020204" pitchFamily="34" charset="0"/>
                <a:sym typeface="Wingdings" panose="05000000000000000000" pitchFamily="2" charset="2"/>
              </a:rPr>
              <a:t>slides</a:t>
            </a:r>
            <a:r>
              <a:rPr lang="tr-TR" sz="1400" dirty="0" smtClean="0">
                <a:solidFill>
                  <a:srgbClr val="FF0000"/>
                </a:solidFill>
                <a:cs typeface="Arial" panose="020B0604020202020204" pitchFamily="34" charset="0"/>
                <a:sym typeface="Wingdings" panose="05000000000000000000" pitchFamily="2" charset="2"/>
              </a:rPr>
              <a:t>.</a:t>
            </a:r>
          </a:p>
        </p:txBody>
      </p:sp>
      <p:cxnSp>
        <p:nvCxnSpPr>
          <p:cNvPr id="17" name="Straight Arrow Connector 16"/>
          <p:cNvCxnSpPr>
            <a:endCxn id="18" idx="1"/>
          </p:cNvCxnSpPr>
          <p:nvPr/>
        </p:nvCxnSpPr>
        <p:spPr>
          <a:xfrm flipV="1">
            <a:off x="3869871" y="1394751"/>
            <a:ext cx="1102358" cy="244588"/>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4972229" y="1025419"/>
            <a:ext cx="3714570" cy="738664"/>
          </a:xfrm>
          <a:prstGeom prst="rect">
            <a:avLst/>
          </a:prstGeom>
        </p:spPr>
        <p:txBody>
          <a:bodyPr wrap="square">
            <a:spAutoFit/>
          </a:bodyPr>
          <a:lstStyle/>
          <a:p>
            <a:r>
              <a:rPr lang="tr-TR" sz="1400" dirty="0" err="1" smtClean="0">
                <a:solidFill>
                  <a:srgbClr val="FF0000"/>
                </a:solidFill>
                <a:cs typeface="Arial" panose="020B0604020202020204" pitchFamily="34" charset="0"/>
                <a:sym typeface="Wingdings" panose="05000000000000000000" pitchFamily="2" charset="2"/>
              </a:rPr>
              <a:t>This</a:t>
            </a:r>
            <a:r>
              <a:rPr lang="tr-TR" sz="1400" dirty="0" smtClean="0">
                <a:solidFill>
                  <a:srgbClr val="FF0000"/>
                </a:solidFill>
                <a:cs typeface="Arial" panose="020B0604020202020204" pitchFamily="34" charset="0"/>
                <a:sym typeface="Wingdings" panose="05000000000000000000" pitchFamily="2" charset="2"/>
              </a:rPr>
              <a:t> is </a:t>
            </a:r>
            <a:r>
              <a:rPr lang="tr-TR" sz="1400" dirty="0" err="1" smtClean="0">
                <a:solidFill>
                  <a:srgbClr val="FF0000"/>
                </a:solidFill>
                <a:cs typeface="Arial" panose="020B0604020202020204" pitchFamily="34" charset="0"/>
                <a:sym typeface="Wingdings" panose="05000000000000000000" pitchFamily="2" charset="2"/>
              </a:rPr>
              <a:t>intentionally</a:t>
            </a:r>
            <a:r>
              <a:rPr lang="tr-TR" sz="1400" dirty="0" smtClean="0">
                <a:solidFill>
                  <a:srgbClr val="FF0000"/>
                </a:solidFill>
                <a:cs typeface="Arial" panose="020B0604020202020204" pitchFamily="34" charset="0"/>
                <a:sym typeface="Wingdings" panose="05000000000000000000" pitchFamily="2" charset="2"/>
              </a:rPr>
              <a:t> </a:t>
            </a:r>
            <a:r>
              <a:rPr lang="tr-TR" sz="1400" dirty="0" err="1" smtClean="0">
                <a:solidFill>
                  <a:srgbClr val="FF0000"/>
                </a:solidFill>
                <a:cs typeface="Arial" panose="020B0604020202020204" pitchFamily="34" charset="0"/>
                <a:sym typeface="Wingdings" panose="05000000000000000000" pitchFamily="2" charset="2"/>
              </a:rPr>
              <a:t>made</a:t>
            </a:r>
            <a:r>
              <a:rPr lang="tr-TR" sz="1400" dirty="0" smtClean="0">
                <a:solidFill>
                  <a:srgbClr val="FF0000"/>
                </a:solidFill>
                <a:cs typeface="Arial" panose="020B0604020202020204" pitchFamily="34" charset="0"/>
                <a:sym typeface="Wingdings" panose="05000000000000000000" pitchFamily="2" charset="2"/>
              </a:rPr>
              <a:t> </a:t>
            </a:r>
            <a:r>
              <a:rPr lang="tr-TR" sz="1400" dirty="0" err="1" smtClean="0">
                <a:solidFill>
                  <a:srgbClr val="FF0000"/>
                </a:solidFill>
                <a:cs typeface="Arial" panose="020B0604020202020204" pitchFamily="34" charset="0"/>
                <a:sym typeface="Wingdings" panose="05000000000000000000" pitchFamily="2" charset="2"/>
              </a:rPr>
              <a:t>almost</a:t>
            </a:r>
            <a:r>
              <a:rPr lang="tr-TR" sz="1400" dirty="0" smtClean="0">
                <a:solidFill>
                  <a:srgbClr val="FF0000"/>
                </a:solidFill>
                <a:cs typeface="Arial" panose="020B0604020202020204" pitchFamily="34" charset="0"/>
                <a:sym typeface="Wingdings" panose="05000000000000000000" pitchFamily="2" charset="2"/>
              </a:rPr>
              <a:t> DC, </a:t>
            </a:r>
            <a:r>
              <a:rPr lang="tr-TR" sz="1400" dirty="0" err="1" smtClean="0">
                <a:solidFill>
                  <a:srgbClr val="FF0000"/>
                </a:solidFill>
                <a:cs typeface="Arial" panose="020B0604020202020204" pitchFamily="34" charset="0"/>
                <a:sym typeface="Wingdings" panose="05000000000000000000" pitchFamily="2" charset="2"/>
              </a:rPr>
              <a:t>trying</a:t>
            </a:r>
            <a:r>
              <a:rPr lang="tr-TR" sz="1400" dirty="0" smtClean="0">
                <a:solidFill>
                  <a:srgbClr val="FF0000"/>
                </a:solidFill>
                <a:cs typeface="Arial" panose="020B0604020202020204" pitchFamily="34" charset="0"/>
                <a:sym typeface="Wingdings" panose="05000000000000000000" pitchFamily="2" charset="2"/>
              </a:rPr>
              <a:t> </a:t>
            </a:r>
            <a:r>
              <a:rPr lang="tr-TR" sz="1400" dirty="0" err="1" smtClean="0">
                <a:solidFill>
                  <a:srgbClr val="FF0000"/>
                </a:solidFill>
                <a:cs typeface="Arial" panose="020B0604020202020204" pitchFamily="34" charset="0"/>
                <a:sym typeface="Wingdings" panose="05000000000000000000" pitchFamily="2" charset="2"/>
              </a:rPr>
              <a:t>to</a:t>
            </a:r>
            <a:r>
              <a:rPr lang="tr-TR" sz="1400" dirty="0" smtClean="0">
                <a:solidFill>
                  <a:srgbClr val="FF0000"/>
                </a:solidFill>
                <a:cs typeface="Arial" panose="020B0604020202020204" pitchFamily="34" charset="0"/>
                <a:sym typeface="Wingdings" panose="05000000000000000000" pitchFamily="2" charset="2"/>
              </a:rPr>
              <a:t> </a:t>
            </a:r>
            <a:r>
              <a:rPr lang="tr-TR" sz="1400" dirty="0" err="1" smtClean="0">
                <a:solidFill>
                  <a:srgbClr val="FF0000"/>
                </a:solidFill>
                <a:cs typeface="Arial" panose="020B0604020202020204" pitchFamily="34" charset="0"/>
                <a:sym typeface="Wingdings" panose="05000000000000000000" pitchFamily="2" charset="2"/>
              </a:rPr>
              <a:t>exert</a:t>
            </a:r>
            <a:r>
              <a:rPr lang="tr-TR" sz="1400" dirty="0" smtClean="0">
                <a:solidFill>
                  <a:srgbClr val="FF0000"/>
                </a:solidFill>
                <a:cs typeface="Arial" panose="020B0604020202020204" pitchFamily="34" charset="0"/>
                <a:sym typeface="Wingdings" panose="05000000000000000000" pitchFamily="2" charset="2"/>
              </a:rPr>
              <a:t> </a:t>
            </a:r>
            <a:r>
              <a:rPr lang="tr-TR" sz="1400" dirty="0" err="1" smtClean="0">
                <a:solidFill>
                  <a:srgbClr val="FF0000"/>
                </a:solidFill>
                <a:cs typeface="Arial" panose="020B0604020202020204" pitchFamily="34" charset="0"/>
                <a:sym typeface="Wingdings" panose="05000000000000000000" pitchFamily="2" charset="2"/>
              </a:rPr>
              <a:t>all</a:t>
            </a:r>
            <a:r>
              <a:rPr lang="tr-TR" sz="1400" dirty="0" smtClean="0">
                <a:solidFill>
                  <a:srgbClr val="FF0000"/>
                </a:solidFill>
                <a:cs typeface="Arial" panose="020B0604020202020204" pitchFamily="34" charset="0"/>
                <a:sym typeface="Wingdings" panose="05000000000000000000" pitchFamily="2" charset="2"/>
              </a:rPr>
              <a:t> </a:t>
            </a:r>
            <a:r>
              <a:rPr lang="tr-TR" sz="1400" dirty="0" err="1" smtClean="0">
                <a:solidFill>
                  <a:srgbClr val="FF0000"/>
                </a:solidFill>
                <a:cs typeface="Arial" panose="020B0604020202020204" pitchFamily="34" charset="0"/>
                <a:sym typeface="Wingdings" panose="05000000000000000000" pitchFamily="2" charset="2"/>
              </a:rPr>
              <a:t>the</a:t>
            </a:r>
            <a:r>
              <a:rPr lang="tr-TR" sz="1400" dirty="0" smtClean="0">
                <a:solidFill>
                  <a:srgbClr val="FF0000"/>
                </a:solidFill>
                <a:cs typeface="Arial" panose="020B0604020202020204" pitchFamily="34" charset="0"/>
                <a:sym typeface="Wingdings" panose="05000000000000000000" pitchFamily="2" charset="2"/>
              </a:rPr>
              <a:t> </a:t>
            </a:r>
            <a:r>
              <a:rPr lang="tr-TR" sz="1400" dirty="0" err="1" smtClean="0">
                <a:solidFill>
                  <a:srgbClr val="FF0000"/>
                </a:solidFill>
                <a:cs typeface="Arial" panose="020B0604020202020204" pitchFamily="34" charset="0"/>
                <a:sym typeface="Wingdings" panose="05000000000000000000" pitchFamily="2" charset="2"/>
              </a:rPr>
              <a:t>ripple</a:t>
            </a:r>
            <a:r>
              <a:rPr lang="tr-TR" sz="1400" dirty="0" smtClean="0">
                <a:solidFill>
                  <a:srgbClr val="FF0000"/>
                </a:solidFill>
                <a:cs typeface="Arial" panose="020B0604020202020204" pitchFamily="34" charset="0"/>
                <a:sym typeface="Wingdings" panose="05000000000000000000" pitchFamily="2" charset="2"/>
              </a:rPr>
              <a:t> </a:t>
            </a:r>
            <a:r>
              <a:rPr lang="tr-TR" sz="1400" dirty="0" err="1" smtClean="0">
                <a:solidFill>
                  <a:srgbClr val="FF0000"/>
                </a:solidFill>
                <a:cs typeface="Arial" panose="020B0604020202020204" pitchFamily="34" charset="0"/>
                <a:sym typeface="Wingdings" panose="05000000000000000000" pitchFamily="2" charset="2"/>
              </a:rPr>
              <a:t>content</a:t>
            </a:r>
            <a:r>
              <a:rPr lang="tr-TR" sz="1400" dirty="0" smtClean="0">
                <a:solidFill>
                  <a:srgbClr val="FF0000"/>
                </a:solidFill>
                <a:cs typeface="Arial" panose="020B0604020202020204" pitchFamily="34" charset="0"/>
                <a:sym typeface="Wingdings" panose="05000000000000000000" pitchFamily="2" charset="2"/>
              </a:rPr>
              <a:t> </a:t>
            </a:r>
            <a:r>
              <a:rPr lang="tr-TR" sz="1400" dirty="0" err="1" smtClean="0">
                <a:solidFill>
                  <a:srgbClr val="FF0000"/>
                </a:solidFill>
                <a:cs typeface="Arial" panose="020B0604020202020204" pitchFamily="34" charset="0"/>
                <a:sym typeface="Wingdings" panose="05000000000000000000" pitchFamily="2" charset="2"/>
              </a:rPr>
              <a:t>to</a:t>
            </a:r>
            <a:r>
              <a:rPr lang="tr-TR" sz="1400" dirty="0" smtClean="0">
                <a:solidFill>
                  <a:srgbClr val="FF0000"/>
                </a:solidFill>
                <a:cs typeface="Arial" panose="020B0604020202020204" pitchFamily="34" charset="0"/>
                <a:sym typeface="Wingdings" panose="05000000000000000000" pitchFamily="2" charset="2"/>
              </a:rPr>
              <a:t> </a:t>
            </a:r>
            <a:r>
              <a:rPr lang="tr-TR" sz="1400" dirty="0" err="1" smtClean="0">
                <a:solidFill>
                  <a:srgbClr val="FF0000"/>
                </a:solidFill>
                <a:cs typeface="Arial" panose="020B0604020202020204" pitchFamily="34" charset="0"/>
                <a:sym typeface="Wingdings" panose="05000000000000000000" pitchFamily="2" charset="2"/>
              </a:rPr>
              <a:t>capacitors</a:t>
            </a:r>
            <a:r>
              <a:rPr lang="tr-TR" sz="1400" dirty="0" smtClean="0">
                <a:solidFill>
                  <a:srgbClr val="FF0000"/>
                </a:solidFill>
                <a:cs typeface="Arial" panose="020B0604020202020204" pitchFamily="34" charset="0"/>
                <a:sym typeface="Wingdings" panose="05000000000000000000" pitchFamily="2" charset="2"/>
              </a:rPr>
              <a:t>. </a:t>
            </a:r>
            <a:r>
              <a:rPr lang="tr-TR" sz="1400" dirty="0" err="1" smtClean="0">
                <a:solidFill>
                  <a:srgbClr val="FF0000"/>
                </a:solidFill>
                <a:cs typeface="Arial" panose="020B0604020202020204" pitchFamily="34" charset="0"/>
                <a:sym typeface="Wingdings" panose="05000000000000000000" pitchFamily="2" charset="2"/>
              </a:rPr>
              <a:t>It</a:t>
            </a:r>
            <a:r>
              <a:rPr lang="tr-TR" sz="1400" dirty="0" smtClean="0">
                <a:solidFill>
                  <a:srgbClr val="FF0000"/>
                </a:solidFill>
                <a:cs typeface="Arial" panose="020B0604020202020204" pitchFamily="34" charset="0"/>
                <a:sym typeface="Wingdings" panose="05000000000000000000" pitchFamily="2" charset="2"/>
              </a:rPr>
              <a:t> is </a:t>
            </a:r>
            <a:r>
              <a:rPr lang="tr-TR" sz="1400" dirty="0" err="1" smtClean="0">
                <a:solidFill>
                  <a:srgbClr val="FF0000"/>
                </a:solidFill>
                <a:cs typeface="Arial" panose="020B0604020202020204" pitchFamily="34" charset="0"/>
                <a:sym typeface="Wingdings" panose="05000000000000000000" pitchFamily="2" charset="2"/>
              </a:rPr>
              <a:t>achieved</a:t>
            </a:r>
            <a:r>
              <a:rPr lang="tr-TR" sz="1400" dirty="0" smtClean="0">
                <a:solidFill>
                  <a:srgbClr val="FF0000"/>
                </a:solidFill>
                <a:cs typeface="Arial" panose="020B0604020202020204" pitchFamily="34" charset="0"/>
                <a:sym typeface="Wingdings" panose="05000000000000000000" pitchFamily="2" charset="2"/>
              </a:rPr>
              <a:t> </a:t>
            </a:r>
            <a:r>
              <a:rPr lang="tr-TR" sz="1400" dirty="0" err="1" smtClean="0">
                <a:solidFill>
                  <a:srgbClr val="FF0000"/>
                </a:solidFill>
                <a:cs typeface="Arial" panose="020B0604020202020204" pitchFamily="34" charset="0"/>
                <a:sym typeface="Wingdings" panose="05000000000000000000" pitchFamily="2" charset="2"/>
              </a:rPr>
              <a:t>by</a:t>
            </a:r>
            <a:r>
              <a:rPr lang="tr-TR" sz="1400" dirty="0" smtClean="0">
                <a:solidFill>
                  <a:srgbClr val="FF0000"/>
                </a:solidFill>
                <a:cs typeface="Arial" panose="020B0604020202020204" pitchFamily="34" charset="0"/>
                <a:sym typeface="Wingdings" panose="05000000000000000000" pitchFamily="2" charset="2"/>
              </a:rPr>
              <a:t> </a:t>
            </a:r>
            <a:r>
              <a:rPr lang="tr-TR" sz="1400" dirty="0" err="1" smtClean="0">
                <a:solidFill>
                  <a:srgbClr val="FF0000"/>
                </a:solidFill>
                <a:cs typeface="Arial" panose="020B0604020202020204" pitchFamily="34" charset="0"/>
                <a:sym typeface="Wingdings" panose="05000000000000000000" pitchFamily="2" charset="2"/>
              </a:rPr>
              <a:t>putting</a:t>
            </a:r>
            <a:r>
              <a:rPr lang="tr-TR" sz="1400" dirty="0" smtClean="0">
                <a:solidFill>
                  <a:srgbClr val="FF0000"/>
                </a:solidFill>
                <a:cs typeface="Arial" panose="020B0604020202020204" pitchFamily="34" charset="0"/>
                <a:sym typeface="Wingdings" panose="05000000000000000000" pitchFamily="2" charset="2"/>
              </a:rPr>
              <a:t> a </a:t>
            </a:r>
            <a:r>
              <a:rPr lang="tr-TR" sz="1400" dirty="0" err="1" smtClean="0">
                <a:solidFill>
                  <a:srgbClr val="FF0000"/>
                </a:solidFill>
                <a:cs typeface="Arial" panose="020B0604020202020204" pitchFamily="34" charset="0"/>
                <a:sym typeface="Wingdings" panose="05000000000000000000" pitchFamily="2" charset="2"/>
              </a:rPr>
              <a:t>large</a:t>
            </a:r>
            <a:r>
              <a:rPr lang="tr-TR" sz="1400" dirty="0" smtClean="0">
                <a:solidFill>
                  <a:srgbClr val="FF0000"/>
                </a:solidFill>
                <a:cs typeface="Arial" panose="020B0604020202020204" pitchFamily="34" charset="0"/>
                <a:sym typeface="Wingdings" panose="05000000000000000000" pitchFamily="2" charset="2"/>
              </a:rPr>
              <a:t> </a:t>
            </a:r>
            <a:r>
              <a:rPr lang="tr-TR" sz="1400" dirty="0" err="1" smtClean="0">
                <a:solidFill>
                  <a:srgbClr val="FF0000"/>
                </a:solidFill>
                <a:cs typeface="Arial" panose="020B0604020202020204" pitchFamily="34" charset="0"/>
                <a:sym typeface="Wingdings" panose="05000000000000000000" pitchFamily="2" charset="2"/>
              </a:rPr>
              <a:t>resistor</a:t>
            </a:r>
            <a:r>
              <a:rPr lang="tr-TR" sz="1400" dirty="0" smtClean="0">
                <a:solidFill>
                  <a:srgbClr val="FF0000"/>
                </a:solidFill>
                <a:cs typeface="Arial" panose="020B0604020202020204" pitchFamily="34" charset="0"/>
                <a:sym typeface="Wingdings" panose="05000000000000000000" pitchFamily="2" charset="2"/>
              </a:rPr>
              <a:t> </a:t>
            </a:r>
            <a:r>
              <a:rPr lang="tr-TR" sz="1400" dirty="0" err="1" smtClean="0">
                <a:solidFill>
                  <a:srgbClr val="FF0000"/>
                </a:solidFill>
                <a:cs typeface="Arial" panose="020B0604020202020204" pitchFamily="34" charset="0"/>
                <a:sym typeface="Wingdings" panose="05000000000000000000" pitchFamily="2" charset="2"/>
              </a:rPr>
              <a:t>to</a:t>
            </a:r>
            <a:r>
              <a:rPr lang="tr-TR" sz="1400" dirty="0" smtClean="0">
                <a:solidFill>
                  <a:srgbClr val="FF0000"/>
                </a:solidFill>
                <a:cs typeface="Arial" panose="020B0604020202020204" pitchFamily="34" charset="0"/>
                <a:sym typeface="Wingdings" panose="05000000000000000000" pitchFamily="2" charset="2"/>
              </a:rPr>
              <a:t> </a:t>
            </a:r>
            <a:r>
              <a:rPr lang="tr-TR" sz="1400" dirty="0" err="1" smtClean="0">
                <a:solidFill>
                  <a:srgbClr val="FF0000"/>
                </a:solidFill>
                <a:cs typeface="Arial" panose="020B0604020202020204" pitchFamily="34" charset="0"/>
                <a:sym typeface="Wingdings" panose="05000000000000000000" pitchFamily="2" charset="2"/>
              </a:rPr>
              <a:t>input</a:t>
            </a:r>
            <a:r>
              <a:rPr lang="tr-TR" sz="1400" dirty="0" smtClean="0">
                <a:solidFill>
                  <a:srgbClr val="FF0000"/>
                </a:solidFill>
                <a:cs typeface="Arial" panose="020B0604020202020204" pitchFamily="34" charset="0"/>
                <a:sym typeface="Wingdings" panose="05000000000000000000" pitchFamily="2" charset="2"/>
              </a:rPr>
              <a:t>.</a:t>
            </a:r>
            <a:endParaRPr lang="en-US" sz="1400" dirty="0">
              <a:solidFill>
                <a:srgbClr val="FF0000"/>
              </a:solidFill>
              <a:cs typeface="Arial" panose="020B0604020202020204" pitchFamily="34" charset="0"/>
              <a:sym typeface="Wingdings" panose="05000000000000000000" pitchFamily="2" charset="2"/>
            </a:endParaRPr>
          </a:p>
        </p:txBody>
      </p:sp>
      <p:sp>
        <p:nvSpPr>
          <p:cNvPr id="24" name="Rectangle 23"/>
          <p:cNvSpPr/>
          <p:nvPr/>
        </p:nvSpPr>
        <p:spPr>
          <a:xfrm>
            <a:off x="4224339" y="1974707"/>
            <a:ext cx="4919661" cy="2308324"/>
          </a:xfrm>
          <a:prstGeom prst="rect">
            <a:avLst/>
          </a:prstGeom>
        </p:spPr>
        <p:txBody>
          <a:bodyPr wrap="square">
            <a:spAutoFit/>
          </a:bodyPr>
          <a:lstStyle/>
          <a:p>
            <a:pPr marL="285750" indent="-285750">
              <a:buFont typeface="Arial" panose="020B0604020202020204" pitchFamily="34" charset="0"/>
              <a:buChar char="•"/>
            </a:pPr>
            <a:r>
              <a:rPr lang="tr-TR" sz="1600" b="1" dirty="0" smtClean="0">
                <a:solidFill>
                  <a:srgbClr val="002060"/>
                </a:solidFill>
                <a:cs typeface="Arial" panose="020B0604020202020204" pitchFamily="34" charset="0"/>
              </a:rPr>
              <a:t>Vdc </a:t>
            </a:r>
            <a:r>
              <a:rPr lang="tr-TR" sz="1600" b="1" dirty="0" err="1" smtClean="0">
                <a:solidFill>
                  <a:srgbClr val="002060"/>
                </a:solidFill>
                <a:cs typeface="Arial" panose="020B0604020202020204" pitchFamily="34" charset="0"/>
              </a:rPr>
              <a:t>ripple</a:t>
            </a:r>
            <a:r>
              <a:rPr lang="tr-TR" sz="1600" b="1" dirty="0" smtClean="0">
                <a:solidFill>
                  <a:srgbClr val="002060"/>
                </a:solidFill>
                <a:cs typeface="Arial" panose="020B0604020202020204" pitchFamily="34" charset="0"/>
              </a:rPr>
              <a:t> </a:t>
            </a:r>
            <a:r>
              <a:rPr lang="tr-TR" sz="1600" dirty="0" err="1" smtClean="0">
                <a:solidFill>
                  <a:srgbClr val="002060"/>
                </a:solidFill>
                <a:cs typeface="Arial" panose="020B0604020202020204" pitchFamily="34" charset="0"/>
              </a:rPr>
              <a:t>content</a:t>
            </a:r>
            <a:r>
              <a:rPr lang="tr-TR" sz="1600" dirty="0" smtClean="0">
                <a:solidFill>
                  <a:srgbClr val="002060"/>
                </a:solidFill>
                <a:cs typeface="Arial" panose="020B0604020202020204" pitchFamily="34" charset="0"/>
              </a:rPr>
              <a:t> is </a:t>
            </a:r>
            <a:r>
              <a:rPr lang="tr-TR" sz="1600" dirty="0" err="1" smtClean="0">
                <a:solidFill>
                  <a:srgbClr val="002060"/>
                </a:solidFill>
                <a:cs typeface="Arial" panose="020B0604020202020204" pitchFamily="34" charset="0"/>
              </a:rPr>
              <a:t>ideally</a:t>
            </a:r>
            <a:r>
              <a:rPr lang="tr-TR" sz="1600" dirty="0" smtClean="0">
                <a:solidFill>
                  <a:srgbClr val="002060"/>
                </a:solidFill>
                <a:cs typeface="Arial" panose="020B0604020202020204" pitchFamily="34" charset="0"/>
              </a:rPr>
              <a:t> </a:t>
            </a:r>
            <a:r>
              <a:rPr lang="tr-TR" sz="1600" dirty="0" err="1" smtClean="0">
                <a:solidFill>
                  <a:srgbClr val="002060"/>
                </a:solidFill>
                <a:cs typeface="Arial" panose="020B0604020202020204" pitchFamily="34" charset="0"/>
              </a:rPr>
              <a:t>obtained</a:t>
            </a:r>
            <a:r>
              <a:rPr lang="tr-TR" sz="1600" dirty="0" smtClean="0">
                <a:solidFill>
                  <a:srgbClr val="002060"/>
                </a:solidFill>
                <a:cs typeface="Arial" panose="020B0604020202020204" pitchFamily="34" charset="0"/>
              </a:rPr>
              <a:t> </a:t>
            </a:r>
            <a:r>
              <a:rPr lang="tr-TR" sz="1600" dirty="0" err="1" smtClean="0">
                <a:solidFill>
                  <a:srgbClr val="002060"/>
                </a:solidFill>
                <a:cs typeface="Arial" panose="020B0604020202020204" pitchFamily="34" charset="0"/>
              </a:rPr>
              <a:t>with</a:t>
            </a:r>
            <a:r>
              <a:rPr lang="tr-TR" sz="1600" dirty="0" smtClean="0">
                <a:solidFill>
                  <a:srgbClr val="002060"/>
                </a:solidFill>
                <a:cs typeface="Arial" panose="020B0604020202020204" pitchFamily="34" charset="0"/>
              </a:rPr>
              <a:t> </a:t>
            </a:r>
            <a:r>
              <a:rPr lang="tr-TR" sz="1600" dirty="0" err="1" smtClean="0">
                <a:solidFill>
                  <a:srgbClr val="002060"/>
                </a:solidFill>
                <a:cs typeface="Arial" panose="020B0604020202020204" pitchFamily="34" charset="0"/>
              </a:rPr>
              <a:t>simple</a:t>
            </a:r>
            <a:r>
              <a:rPr lang="tr-TR" sz="1600" dirty="0" smtClean="0">
                <a:solidFill>
                  <a:srgbClr val="002060"/>
                </a:solidFill>
                <a:cs typeface="Arial" panose="020B0604020202020204" pitchFamily="34" charset="0"/>
              </a:rPr>
              <a:t> </a:t>
            </a:r>
            <a:r>
              <a:rPr lang="tr-TR" sz="1600" dirty="0" err="1" smtClean="0">
                <a:solidFill>
                  <a:srgbClr val="002060"/>
                </a:solidFill>
                <a:cs typeface="Arial" panose="020B0604020202020204" pitchFamily="34" charset="0"/>
              </a:rPr>
              <a:t>capacitor</a:t>
            </a:r>
            <a:r>
              <a:rPr lang="tr-TR" sz="1600" dirty="0" smtClean="0">
                <a:solidFill>
                  <a:srgbClr val="002060"/>
                </a:solidFill>
                <a:cs typeface="Arial" panose="020B0604020202020204" pitchFamily="34" charset="0"/>
              </a:rPr>
              <a:t> </a:t>
            </a:r>
            <a:r>
              <a:rPr lang="tr-TR" sz="1600" dirty="0" err="1" smtClean="0">
                <a:solidFill>
                  <a:srgbClr val="002060"/>
                </a:solidFill>
                <a:cs typeface="Arial" panose="020B0604020202020204" pitchFamily="34" charset="0"/>
              </a:rPr>
              <a:t>equation</a:t>
            </a:r>
            <a:r>
              <a:rPr lang="tr-TR" sz="1600" dirty="0">
                <a:solidFill>
                  <a:srgbClr val="002060"/>
                </a:solidFill>
                <a:cs typeface="Arial" panose="020B0604020202020204" pitchFamily="34" charset="0"/>
              </a:rPr>
              <a:t> </a:t>
            </a:r>
            <a:r>
              <a:rPr lang="tr-TR" sz="1600" dirty="0" smtClean="0">
                <a:solidFill>
                  <a:srgbClr val="002060"/>
                </a:solidFill>
                <a:cs typeface="Arial" panose="020B0604020202020204" pitchFamily="34" charset="0"/>
              </a:rPr>
              <a:t>(</a:t>
            </a:r>
            <a:r>
              <a:rPr lang="tr-TR" sz="1600" dirty="0" err="1" smtClean="0">
                <a:solidFill>
                  <a:srgbClr val="002060"/>
                </a:solidFill>
                <a:cs typeface="Arial" panose="020B0604020202020204" pitchFamily="34" charset="0"/>
              </a:rPr>
              <a:t>voltage</a:t>
            </a:r>
            <a:r>
              <a:rPr lang="tr-TR" sz="1600" dirty="0" smtClean="0">
                <a:solidFill>
                  <a:srgbClr val="002060"/>
                </a:solidFill>
                <a:cs typeface="Arial" panose="020B0604020202020204" pitchFamily="34" charset="0"/>
              </a:rPr>
              <a:t> is </a:t>
            </a:r>
            <a:r>
              <a:rPr lang="tr-TR" sz="1600" b="1" dirty="0" smtClean="0">
                <a:solidFill>
                  <a:srgbClr val="002060"/>
                </a:solidFill>
                <a:cs typeface="Arial" panose="020B0604020202020204" pitchFamily="34" charset="0"/>
              </a:rPr>
              <a:t>integral</a:t>
            </a:r>
            <a:r>
              <a:rPr lang="tr-TR" sz="1600" dirty="0" smtClean="0">
                <a:solidFill>
                  <a:srgbClr val="002060"/>
                </a:solidFill>
                <a:cs typeface="Arial" panose="020B0604020202020204" pitchFamily="34" charset="0"/>
              </a:rPr>
              <a:t> of </a:t>
            </a:r>
            <a:r>
              <a:rPr lang="tr-TR" sz="1600" dirty="0" err="1" smtClean="0">
                <a:solidFill>
                  <a:srgbClr val="002060"/>
                </a:solidFill>
                <a:cs typeface="Arial" panose="020B0604020202020204" pitchFamily="34" charset="0"/>
              </a:rPr>
              <a:t>current</a:t>
            </a:r>
            <a:r>
              <a:rPr lang="tr-TR" sz="1600" dirty="0" smtClean="0">
                <a:solidFill>
                  <a:srgbClr val="002060"/>
                </a:solidFill>
                <a:cs typeface="Arial" panose="020B0604020202020204" pitchFamily="34" charset="0"/>
              </a:rPr>
              <a:t>).</a:t>
            </a:r>
          </a:p>
          <a:p>
            <a:pPr marL="285750" indent="-285750">
              <a:buFont typeface="Arial" panose="020B0604020202020204" pitchFamily="34" charset="0"/>
              <a:buChar char="•"/>
            </a:pPr>
            <a:r>
              <a:rPr lang="tr-TR" sz="1600" dirty="0" err="1" smtClean="0">
                <a:solidFill>
                  <a:srgbClr val="002060"/>
                </a:solidFill>
                <a:cs typeface="Arial" panose="020B0604020202020204" pitchFamily="34" charset="0"/>
              </a:rPr>
              <a:t>When</a:t>
            </a:r>
            <a:r>
              <a:rPr lang="tr-TR" sz="1600" dirty="0" smtClean="0">
                <a:solidFill>
                  <a:srgbClr val="002060"/>
                </a:solidFill>
                <a:cs typeface="Arial" panose="020B0604020202020204" pitchFamily="34" charset="0"/>
              </a:rPr>
              <a:t> </a:t>
            </a:r>
            <a:r>
              <a:rPr lang="tr-TR" sz="1600" b="1" dirty="0" smtClean="0">
                <a:solidFill>
                  <a:srgbClr val="002060"/>
                </a:solidFill>
                <a:cs typeface="Arial" panose="020B0604020202020204" pitchFamily="34" charset="0"/>
              </a:rPr>
              <a:t>ESR</a:t>
            </a:r>
            <a:r>
              <a:rPr lang="tr-TR" sz="1600" dirty="0" smtClean="0">
                <a:solidFill>
                  <a:srgbClr val="002060"/>
                </a:solidFill>
                <a:cs typeface="Arial" panose="020B0604020202020204" pitchFamily="34" charset="0"/>
              </a:rPr>
              <a:t> </a:t>
            </a:r>
            <a:r>
              <a:rPr lang="tr-TR" sz="1600" dirty="0" err="1" smtClean="0">
                <a:solidFill>
                  <a:srgbClr val="002060"/>
                </a:solidFill>
                <a:cs typeface="Arial" panose="020B0604020202020204" pitchFamily="34" charset="0"/>
              </a:rPr>
              <a:t>and</a:t>
            </a:r>
            <a:r>
              <a:rPr lang="tr-TR" sz="1600" dirty="0" smtClean="0">
                <a:solidFill>
                  <a:srgbClr val="002060"/>
                </a:solidFill>
                <a:cs typeface="Arial" panose="020B0604020202020204" pitchFamily="34" charset="0"/>
              </a:rPr>
              <a:t> </a:t>
            </a:r>
            <a:r>
              <a:rPr lang="tr-TR" sz="1600" b="1" dirty="0" smtClean="0">
                <a:solidFill>
                  <a:srgbClr val="002060"/>
                </a:solidFill>
                <a:cs typeface="Arial" panose="020B0604020202020204" pitchFamily="34" charset="0"/>
              </a:rPr>
              <a:t>ESL</a:t>
            </a:r>
            <a:r>
              <a:rPr lang="tr-TR" sz="1600" dirty="0" smtClean="0">
                <a:solidFill>
                  <a:srgbClr val="002060"/>
                </a:solidFill>
                <a:cs typeface="Arial" panose="020B0604020202020204" pitchFamily="34" charset="0"/>
              </a:rPr>
              <a:t> </a:t>
            </a:r>
            <a:r>
              <a:rPr lang="tr-TR" sz="1600" dirty="0" err="1" smtClean="0">
                <a:solidFill>
                  <a:srgbClr val="002060"/>
                </a:solidFill>
                <a:cs typeface="Arial" panose="020B0604020202020204" pitchFamily="34" charset="0"/>
              </a:rPr>
              <a:t>are</a:t>
            </a:r>
            <a:r>
              <a:rPr lang="tr-TR" sz="1600" dirty="0" smtClean="0">
                <a:solidFill>
                  <a:srgbClr val="002060"/>
                </a:solidFill>
                <a:cs typeface="Arial" panose="020B0604020202020204" pitchFamily="34" charset="0"/>
              </a:rPr>
              <a:t> </a:t>
            </a:r>
            <a:r>
              <a:rPr lang="tr-TR" sz="1600" dirty="0" err="1" smtClean="0">
                <a:solidFill>
                  <a:srgbClr val="002060"/>
                </a:solidFill>
                <a:cs typeface="Arial" panose="020B0604020202020204" pitchFamily="34" charset="0"/>
              </a:rPr>
              <a:t>considered</a:t>
            </a:r>
            <a:r>
              <a:rPr lang="tr-TR" sz="1600" dirty="0" smtClean="0">
                <a:solidFill>
                  <a:srgbClr val="002060"/>
                </a:solidFill>
                <a:cs typeface="Arial" panose="020B0604020202020204" pitchFamily="34" charset="0"/>
              </a:rPr>
              <a:t>, </a:t>
            </a:r>
            <a:r>
              <a:rPr lang="tr-TR" sz="1600" dirty="0" err="1" smtClean="0">
                <a:solidFill>
                  <a:srgbClr val="002060"/>
                </a:solidFill>
                <a:cs typeface="Arial" panose="020B0604020202020204" pitchFamily="34" charset="0"/>
              </a:rPr>
              <a:t>this</a:t>
            </a:r>
            <a:r>
              <a:rPr lang="tr-TR" sz="1600" dirty="0" smtClean="0">
                <a:solidFill>
                  <a:srgbClr val="002060"/>
                </a:solidFill>
                <a:cs typeface="Arial" panose="020B0604020202020204" pitchFamily="34" charset="0"/>
              </a:rPr>
              <a:t> model is </a:t>
            </a:r>
            <a:r>
              <a:rPr lang="tr-TR" sz="1600" dirty="0" err="1" smtClean="0">
                <a:solidFill>
                  <a:srgbClr val="002060"/>
                </a:solidFill>
                <a:cs typeface="Arial" panose="020B0604020202020204" pitchFamily="34" charset="0"/>
              </a:rPr>
              <a:t>more</a:t>
            </a:r>
            <a:r>
              <a:rPr lang="tr-TR" sz="1600" dirty="0" smtClean="0">
                <a:solidFill>
                  <a:srgbClr val="002060"/>
                </a:solidFill>
                <a:cs typeface="Arial" panose="020B0604020202020204" pitchFamily="34" charset="0"/>
              </a:rPr>
              <a:t> </a:t>
            </a:r>
            <a:r>
              <a:rPr lang="tr-TR" sz="1600" dirty="0" err="1" smtClean="0">
                <a:solidFill>
                  <a:srgbClr val="002060"/>
                </a:solidFill>
                <a:cs typeface="Arial" panose="020B0604020202020204" pitchFamily="34" charset="0"/>
              </a:rPr>
              <a:t>complex</a:t>
            </a:r>
            <a:r>
              <a:rPr lang="tr-TR" sz="1600" dirty="0" smtClean="0">
                <a:solidFill>
                  <a:srgbClr val="002060"/>
                </a:solidFill>
                <a:cs typeface="Arial" panose="020B0604020202020204" pitchFamily="34" charset="0"/>
              </a:rPr>
              <a:t>, </a:t>
            </a:r>
            <a:r>
              <a:rPr lang="tr-TR" sz="1600" dirty="0" err="1" smtClean="0">
                <a:solidFill>
                  <a:srgbClr val="002060"/>
                </a:solidFill>
                <a:cs typeface="Arial" panose="020B0604020202020204" pitchFamily="34" charset="0"/>
              </a:rPr>
              <a:t>which</a:t>
            </a:r>
            <a:r>
              <a:rPr lang="tr-TR" sz="1600" dirty="0" smtClean="0">
                <a:solidFill>
                  <a:srgbClr val="002060"/>
                </a:solidFill>
                <a:cs typeface="Arial" panose="020B0604020202020204" pitchFamily="34" charset="0"/>
              </a:rPr>
              <a:t> is not </a:t>
            </a:r>
            <a:r>
              <a:rPr lang="tr-TR" sz="1600" dirty="0" err="1" smtClean="0">
                <a:solidFill>
                  <a:srgbClr val="002060"/>
                </a:solidFill>
                <a:cs typeface="Arial" panose="020B0604020202020204" pitchFamily="34" charset="0"/>
              </a:rPr>
              <a:t>modeled</a:t>
            </a:r>
            <a:r>
              <a:rPr lang="tr-TR" sz="1600" dirty="0" smtClean="0">
                <a:solidFill>
                  <a:srgbClr val="002060"/>
                </a:solidFill>
                <a:cs typeface="Arial" panose="020B0604020202020204" pitchFamily="34" charset="0"/>
              </a:rPr>
              <a:t> here. </a:t>
            </a:r>
          </a:p>
          <a:p>
            <a:pPr marL="285750" indent="-285750">
              <a:buFont typeface="Arial" panose="020B0604020202020204" pitchFamily="34" charset="0"/>
              <a:buChar char="•"/>
            </a:pPr>
            <a:r>
              <a:rPr lang="tr-TR" sz="1600" dirty="0" err="1" smtClean="0">
                <a:solidFill>
                  <a:srgbClr val="002060"/>
                </a:solidFill>
                <a:cs typeface="Arial" panose="020B0604020202020204" pitchFamily="34" charset="0"/>
              </a:rPr>
              <a:t>Practically</a:t>
            </a:r>
            <a:r>
              <a:rPr lang="tr-TR" sz="1600" dirty="0" smtClean="0">
                <a:solidFill>
                  <a:srgbClr val="002060"/>
                </a:solidFill>
                <a:cs typeface="Arial" panose="020B0604020202020204" pitchFamily="34" charset="0"/>
              </a:rPr>
              <a:t>, </a:t>
            </a:r>
            <a:r>
              <a:rPr lang="tr-TR" sz="1600" dirty="0" err="1" smtClean="0">
                <a:solidFill>
                  <a:srgbClr val="002060"/>
                </a:solidFill>
                <a:cs typeface="Arial" panose="020B0604020202020204" pitchFamily="34" charset="0"/>
              </a:rPr>
              <a:t>there</a:t>
            </a:r>
            <a:r>
              <a:rPr lang="tr-TR" sz="1600" dirty="0" smtClean="0">
                <a:solidFill>
                  <a:srgbClr val="002060"/>
                </a:solidFill>
                <a:cs typeface="Arial" panose="020B0604020202020204" pitchFamily="34" charset="0"/>
              </a:rPr>
              <a:t> </a:t>
            </a:r>
            <a:r>
              <a:rPr lang="tr-TR" sz="1600" dirty="0" err="1" smtClean="0">
                <a:solidFill>
                  <a:srgbClr val="002060"/>
                </a:solidFill>
                <a:cs typeface="Arial" panose="020B0604020202020204" pitchFamily="34" charset="0"/>
              </a:rPr>
              <a:t>are</a:t>
            </a:r>
            <a:r>
              <a:rPr lang="tr-TR" sz="1600" dirty="0" smtClean="0">
                <a:solidFill>
                  <a:srgbClr val="002060"/>
                </a:solidFill>
                <a:cs typeface="Arial" panose="020B0604020202020204" pitchFamily="34" charset="0"/>
              </a:rPr>
              <a:t> </a:t>
            </a:r>
            <a:r>
              <a:rPr lang="tr-TR" sz="1600" dirty="0" err="1" smtClean="0">
                <a:solidFill>
                  <a:srgbClr val="002060"/>
                </a:solidFill>
                <a:cs typeface="Arial" panose="020B0604020202020204" pitchFamily="34" charset="0"/>
              </a:rPr>
              <a:t>three</a:t>
            </a:r>
            <a:r>
              <a:rPr lang="tr-TR" sz="1600" dirty="0" smtClean="0">
                <a:solidFill>
                  <a:srgbClr val="002060"/>
                </a:solidFill>
                <a:cs typeface="Arial" panose="020B0604020202020204" pitchFamily="34" charset="0"/>
              </a:rPr>
              <a:t> </a:t>
            </a:r>
            <a:r>
              <a:rPr lang="tr-TR" sz="1600" dirty="0" err="1" smtClean="0">
                <a:solidFill>
                  <a:srgbClr val="002060"/>
                </a:solidFill>
                <a:cs typeface="Arial" panose="020B0604020202020204" pitchFamily="34" charset="0"/>
              </a:rPr>
              <a:t>capacitors</a:t>
            </a:r>
            <a:r>
              <a:rPr lang="tr-TR" sz="1600" dirty="0" smtClean="0">
                <a:solidFill>
                  <a:srgbClr val="002060"/>
                </a:solidFill>
                <a:cs typeface="Arial" panose="020B0604020202020204" pitchFamily="34" charset="0"/>
              </a:rPr>
              <a:t> </a:t>
            </a:r>
            <a:r>
              <a:rPr lang="tr-TR" sz="1600" dirty="0" err="1" smtClean="0">
                <a:solidFill>
                  <a:srgbClr val="002060"/>
                </a:solidFill>
                <a:cs typeface="Arial" panose="020B0604020202020204" pitchFamily="34" charset="0"/>
              </a:rPr>
              <a:t>which</a:t>
            </a:r>
            <a:r>
              <a:rPr lang="tr-TR" sz="1600" dirty="0" smtClean="0">
                <a:solidFill>
                  <a:srgbClr val="002060"/>
                </a:solidFill>
                <a:cs typeface="Arial" panose="020B0604020202020204" pitchFamily="34" charset="0"/>
              </a:rPr>
              <a:t> </a:t>
            </a:r>
            <a:r>
              <a:rPr lang="tr-TR" sz="1600" dirty="0" err="1" smtClean="0">
                <a:solidFill>
                  <a:srgbClr val="002060"/>
                </a:solidFill>
                <a:cs typeface="Arial" panose="020B0604020202020204" pitchFamily="34" charset="0"/>
              </a:rPr>
              <a:t>have</a:t>
            </a:r>
            <a:r>
              <a:rPr lang="tr-TR" sz="1600" dirty="0" smtClean="0">
                <a:solidFill>
                  <a:srgbClr val="002060"/>
                </a:solidFill>
                <a:cs typeface="Arial" panose="020B0604020202020204" pitchFamily="34" charset="0"/>
              </a:rPr>
              <a:t> </a:t>
            </a:r>
            <a:r>
              <a:rPr lang="tr-TR" sz="1600" b="1" dirty="0" smtClean="0">
                <a:solidFill>
                  <a:srgbClr val="002060"/>
                </a:solidFill>
                <a:cs typeface="Arial" panose="020B0604020202020204" pitchFamily="34" charset="0"/>
              </a:rPr>
              <a:t>parasitics</a:t>
            </a:r>
            <a:r>
              <a:rPr lang="tr-TR" sz="1600" dirty="0" smtClean="0">
                <a:solidFill>
                  <a:srgbClr val="002060"/>
                </a:solidFill>
                <a:cs typeface="Arial" panose="020B0604020202020204" pitchFamily="34" charset="0"/>
              </a:rPr>
              <a:t> in </a:t>
            </a:r>
            <a:r>
              <a:rPr lang="tr-TR" sz="1600" dirty="0" err="1" smtClean="0">
                <a:solidFill>
                  <a:srgbClr val="002060"/>
                </a:solidFill>
                <a:cs typeface="Arial" panose="020B0604020202020204" pitchFamily="34" charset="0"/>
              </a:rPr>
              <a:t>between</a:t>
            </a:r>
            <a:r>
              <a:rPr lang="tr-TR" sz="1600" dirty="0" smtClean="0">
                <a:solidFill>
                  <a:srgbClr val="002060"/>
                </a:solidFill>
                <a:cs typeface="Arial" panose="020B0604020202020204" pitchFamily="34" charset="0"/>
              </a:rPr>
              <a:t>, </a:t>
            </a:r>
            <a:r>
              <a:rPr lang="tr-TR" sz="1600" dirty="0" err="1" smtClean="0">
                <a:solidFill>
                  <a:srgbClr val="002060"/>
                </a:solidFill>
                <a:cs typeface="Arial" panose="020B0604020202020204" pitchFamily="34" charset="0"/>
              </a:rPr>
              <a:t>making</a:t>
            </a:r>
            <a:r>
              <a:rPr lang="tr-TR" sz="1600" dirty="0" smtClean="0">
                <a:solidFill>
                  <a:srgbClr val="002060"/>
                </a:solidFill>
                <a:cs typeface="Arial" panose="020B0604020202020204" pitchFamily="34" charset="0"/>
              </a:rPr>
              <a:t> </a:t>
            </a:r>
            <a:r>
              <a:rPr lang="tr-TR" sz="1600" dirty="0" err="1" smtClean="0">
                <a:solidFill>
                  <a:srgbClr val="002060"/>
                </a:solidFill>
                <a:cs typeface="Arial" panose="020B0604020202020204" pitchFamily="34" charset="0"/>
              </a:rPr>
              <a:t>the</a:t>
            </a:r>
            <a:r>
              <a:rPr lang="tr-TR" sz="1600" dirty="0" smtClean="0">
                <a:solidFill>
                  <a:srgbClr val="002060"/>
                </a:solidFill>
                <a:cs typeface="Arial" panose="020B0604020202020204" pitchFamily="34" charset="0"/>
              </a:rPr>
              <a:t> </a:t>
            </a:r>
            <a:r>
              <a:rPr lang="tr-TR" sz="1600" dirty="0" err="1" smtClean="0">
                <a:solidFill>
                  <a:srgbClr val="002060"/>
                </a:solidFill>
                <a:cs typeface="Arial" panose="020B0604020202020204" pitchFamily="34" charset="0"/>
              </a:rPr>
              <a:t>analysis</a:t>
            </a:r>
            <a:r>
              <a:rPr lang="tr-TR" sz="1600" dirty="0" smtClean="0">
                <a:solidFill>
                  <a:srgbClr val="002060"/>
                </a:solidFill>
                <a:cs typeface="Arial" panose="020B0604020202020204" pitchFamily="34" charset="0"/>
              </a:rPr>
              <a:t> </a:t>
            </a:r>
            <a:r>
              <a:rPr lang="tr-TR" sz="1600" dirty="0" err="1" smtClean="0">
                <a:solidFill>
                  <a:srgbClr val="002060"/>
                </a:solidFill>
                <a:cs typeface="Arial" panose="020B0604020202020204" pitchFamily="34" charset="0"/>
              </a:rPr>
              <a:t>way</a:t>
            </a:r>
            <a:r>
              <a:rPr lang="tr-TR" sz="1600" dirty="0" smtClean="0">
                <a:solidFill>
                  <a:srgbClr val="002060"/>
                </a:solidFill>
                <a:cs typeface="Arial" panose="020B0604020202020204" pitchFamily="34" charset="0"/>
              </a:rPr>
              <a:t> </a:t>
            </a:r>
            <a:r>
              <a:rPr lang="tr-TR" sz="1600" dirty="0" err="1" smtClean="0">
                <a:solidFill>
                  <a:srgbClr val="002060"/>
                </a:solidFill>
                <a:cs typeface="Arial" panose="020B0604020202020204" pitchFamily="34" charset="0"/>
              </a:rPr>
              <a:t>more</a:t>
            </a:r>
            <a:r>
              <a:rPr lang="tr-TR" sz="1600" dirty="0" smtClean="0">
                <a:solidFill>
                  <a:srgbClr val="002060"/>
                </a:solidFill>
                <a:cs typeface="Arial" panose="020B0604020202020204" pitchFamily="34" charset="0"/>
              </a:rPr>
              <a:t> </a:t>
            </a:r>
            <a:r>
              <a:rPr lang="tr-TR" sz="1600" dirty="0" err="1" smtClean="0">
                <a:solidFill>
                  <a:srgbClr val="002060"/>
                </a:solidFill>
                <a:cs typeface="Arial" panose="020B0604020202020204" pitchFamily="34" charset="0"/>
              </a:rPr>
              <a:t>complex</a:t>
            </a:r>
            <a:r>
              <a:rPr lang="tr-TR" sz="1600" dirty="0" smtClean="0">
                <a:solidFill>
                  <a:srgbClr val="002060"/>
                </a:solidFill>
                <a:cs typeface="Arial" panose="020B0604020202020204" pitchFamily="34" charset="0"/>
              </a:rPr>
              <a:t>.</a:t>
            </a:r>
            <a:endParaRPr lang="tr-TR" sz="1600" dirty="0">
              <a:solidFill>
                <a:srgbClr val="002060"/>
              </a:solidFill>
              <a:cs typeface="Arial" panose="020B0604020202020204" pitchFamily="34" charset="0"/>
            </a:endParaRPr>
          </a:p>
          <a:p>
            <a:pPr marL="285750" indent="-285750">
              <a:buFont typeface="Arial" panose="020B0604020202020204" pitchFamily="34" charset="0"/>
              <a:buChar char="•"/>
            </a:pPr>
            <a:r>
              <a:rPr lang="tr-TR" sz="1600" dirty="0" err="1" smtClean="0">
                <a:solidFill>
                  <a:srgbClr val="002060"/>
                </a:solidFill>
                <a:cs typeface="Arial" panose="020B0604020202020204" pitchFamily="34" charset="0"/>
              </a:rPr>
              <a:t>Therefore</a:t>
            </a:r>
            <a:r>
              <a:rPr lang="tr-TR" sz="1600" dirty="0" smtClean="0">
                <a:solidFill>
                  <a:srgbClr val="002060"/>
                </a:solidFill>
                <a:cs typeface="Arial" panose="020B0604020202020204" pitchFamily="34" charset="0"/>
              </a:rPr>
              <a:t> </a:t>
            </a:r>
            <a:r>
              <a:rPr lang="tr-TR" sz="1600" dirty="0" err="1" smtClean="0">
                <a:solidFill>
                  <a:srgbClr val="002060"/>
                </a:solidFill>
                <a:cs typeface="Arial" panose="020B0604020202020204" pitchFamily="34" charset="0"/>
              </a:rPr>
              <a:t>these</a:t>
            </a:r>
            <a:r>
              <a:rPr lang="tr-TR" sz="1600" dirty="0">
                <a:solidFill>
                  <a:srgbClr val="002060"/>
                </a:solidFill>
                <a:cs typeface="Arial" panose="020B0604020202020204" pitchFamily="34" charset="0"/>
              </a:rPr>
              <a:t> </a:t>
            </a:r>
            <a:r>
              <a:rPr lang="tr-TR" sz="1600" dirty="0" err="1" smtClean="0">
                <a:solidFill>
                  <a:srgbClr val="002060"/>
                </a:solidFill>
                <a:cs typeface="Arial" panose="020B0604020202020204" pitchFamily="34" charset="0"/>
              </a:rPr>
              <a:t>effects</a:t>
            </a:r>
            <a:r>
              <a:rPr lang="tr-TR" sz="1600" dirty="0" smtClean="0">
                <a:solidFill>
                  <a:srgbClr val="002060"/>
                </a:solidFill>
                <a:cs typeface="Arial" panose="020B0604020202020204" pitchFamily="34" charset="0"/>
              </a:rPr>
              <a:t> </a:t>
            </a:r>
            <a:r>
              <a:rPr lang="tr-TR" sz="1600" dirty="0" err="1" smtClean="0">
                <a:solidFill>
                  <a:srgbClr val="002060"/>
                </a:solidFill>
                <a:cs typeface="Arial" panose="020B0604020202020204" pitchFamily="34" charset="0"/>
              </a:rPr>
              <a:t>are</a:t>
            </a:r>
            <a:r>
              <a:rPr lang="tr-TR" sz="1600" dirty="0" smtClean="0">
                <a:solidFill>
                  <a:srgbClr val="002060"/>
                </a:solidFill>
                <a:cs typeface="Arial" panose="020B0604020202020204" pitchFamily="34" charset="0"/>
              </a:rPr>
              <a:t> not </a:t>
            </a:r>
            <a:r>
              <a:rPr lang="tr-TR" sz="1600" dirty="0" err="1" smtClean="0">
                <a:solidFill>
                  <a:srgbClr val="002060"/>
                </a:solidFill>
                <a:cs typeface="Arial" panose="020B0604020202020204" pitchFamily="34" charset="0"/>
              </a:rPr>
              <a:t>considered</a:t>
            </a:r>
            <a:r>
              <a:rPr lang="tr-TR" sz="1600" dirty="0" smtClean="0">
                <a:solidFill>
                  <a:srgbClr val="002060"/>
                </a:solidFill>
                <a:cs typeface="Arial" panose="020B0604020202020204" pitchFamily="34" charset="0"/>
              </a:rPr>
              <a:t> in </a:t>
            </a:r>
            <a:r>
              <a:rPr lang="tr-TR" sz="1600" dirty="0" err="1" smtClean="0">
                <a:solidFill>
                  <a:srgbClr val="002060"/>
                </a:solidFill>
                <a:cs typeface="Arial" panose="020B0604020202020204" pitchFamily="34" charset="0"/>
              </a:rPr>
              <a:t>this</a:t>
            </a:r>
            <a:r>
              <a:rPr lang="tr-TR" sz="1600" dirty="0">
                <a:solidFill>
                  <a:srgbClr val="002060"/>
                </a:solidFill>
                <a:cs typeface="Arial" panose="020B0604020202020204" pitchFamily="34" charset="0"/>
              </a:rPr>
              <a:t> </a:t>
            </a:r>
            <a:r>
              <a:rPr lang="tr-TR" sz="1600" b="1" dirty="0" err="1" smtClean="0">
                <a:solidFill>
                  <a:srgbClr val="002060"/>
                </a:solidFill>
                <a:cs typeface="Arial" panose="020B0604020202020204" pitchFamily="34" charset="0"/>
              </a:rPr>
              <a:t>simplest</a:t>
            </a:r>
            <a:r>
              <a:rPr lang="tr-TR" sz="1600" b="1" dirty="0" smtClean="0">
                <a:solidFill>
                  <a:srgbClr val="002060"/>
                </a:solidFill>
                <a:cs typeface="Arial" panose="020B0604020202020204" pitchFamily="34" charset="0"/>
              </a:rPr>
              <a:t> model</a:t>
            </a:r>
            <a:r>
              <a:rPr lang="tr-TR" sz="1600" dirty="0" smtClean="0">
                <a:solidFill>
                  <a:srgbClr val="002060"/>
                </a:solidFill>
                <a:cs typeface="Arial" panose="020B0604020202020204" pitchFamily="34" charset="0"/>
              </a:rPr>
              <a:t>.</a:t>
            </a:r>
          </a:p>
        </p:txBody>
      </p:sp>
    </p:spTree>
    <p:extLst>
      <p:ext uri="{BB962C8B-B14F-4D97-AF65-F5344CB8AC3E}">
        <p14:creationId xmlns:p14="http://schemas.microsoft.com/office/powerpoint/2010/main" val="23347180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478970" y="150669"/>
            <a:ext cx="8207829" cy="523220"/>
          </a:xfrm>
          <a:prstGeom prst="rect">
            <a:avLst/>
          </a:prstGeom>
        </p:spPr>
        <p:txBody>
          <a:bodyPr wrap="square">
            <a:spAutoFit/>
          </a:bodyPr>
          <a:lstStyle/>
          <a:p>
            <a:pPr algn="ctr"/>
            <a:r>
              <a:rPr lang="tr-TR" sz="2800" b="1" dirty="0" err="1" smtClean="0">
                <a:solidFill>
                  <a:schemeClr val="accent1">
                    <a:lumMod val="50000"/>
                  </a:schemeClr>
                </a:solidFill>
                <a:cs typeface="Arial" panose="020B0604020202020204" pitchFamily="34" charset="0"/>
              </a:rPr>
              <a:t>Simplest</a:t>
            </a:r>
            <a:r>
              <a:rPr lang="tr-TR" sz="2800" b="1" dirty="0" smtClean="0">
                <a:solidFill>
                  <a:schemeClr val="accent1">
                    <a:lumMod val="50000"/>
                  </a:schemeClr>
                </a:solidFill>
                <a:cs typeface="Arial" panose="020B0604020202020204" pitchFamily="34" charset="0"/>
              </a:rPr>
              <a:t> </a:t>
            </a:r>
            <a:r>
              <a:rPr lang="tr-TR" sz="2800" b="1" dirty="0" err="1" smtClean="0">
                <a:solidFill>
                  <a:schemeClr val="accent1">
                    <a:lumMod val="50000"/>
                  </a:schemeClr>
                </a:solidFill>
                <a:cs typeface="Arial" panose="020B0604020202020204" pitchFamily="34" charset="0"/>
              </a:rPr>
              <a:t>inverter</a:t>
            </a:r>
            <a:r>
              <a:rPr lang="tr-TR" sz="2800" b="1" dirty="0" smtClean="0">
                <a:solidFill>
                  <a:schemeClr val="accent1">
                    <a:lumMod val="50000"/>
                  </a:schemeClr>
                </a:solidFill>
                <a:cs typeface="Arial" panose="020B0604020202020204" pitchFamily="34" charset="0"/>
              </a:rPr>
              <a:t> model</a:t>
            </a:r>
            <a:endParaRPr lang="en-US" sz="2800" dirty="0">
              <a:solidFill>
                <a:schemeClr val="accent1">
                  <a:lumMod val="50000"/>
                </a:schemeClr>
              </a:solidFill>
              <a:cs typeface="Arial" panose="020B0604020202020204" pitchFamily="34" charset="0"/>
            </a:endParaRPr>
          </a:p>
        </p:txBody>
      </p:sp>
      <p:pic>
        <p:nvPicPr>
          <p:cNvPr id="2" name="Picture 1"/>
          <p:cNvPicPr>
            <a:picLocks noChangeAspect="1"/>
          </p:cNvPicPr>
          <p:nvPr/>
        </p:nvPicPr>
        <p:blipFill>
          <a:blip r:embed="rId3"/>
          <a:stretch>
            <a:fillRect/>
          </a:stretch>
        </p:blipFill>
        <p:spPr>
          <a:xfrm>
            <a:off x="0" y="953679"/>
            <a:ext cx="3310473" cy="2663455"/>
          </a:xfrm>
          <a:prstGeom prst="rect">
            <a:avLst/>
          </a:prstGeom>
        </p:spPr>
      </p:pic>
      <p:pic>
        <p:nvPicPr>
          <p:cNvPr id="3" name="Picture 2"/>
          <p:cNvPicPr>
            <a:picLocks noChangeAspect="1"/>
          </p:cNvPicPr>
          <p:nvPr/>
        </p:nvPicPr>
        <p:blipFill>
          <a:blip r:embed="rId4"/>
          <a:stretch>
            <a:fillRect/>
          </a:stretch>
        </p:blipFill>
        <p:spPr>
          <a:xfrm>
            <a:off x="17828" y="4136694"/>
            <a:ext cx="3274816" cy="2720712"/>
          </a:xfrm>
          <a:prstGeom prst="rect">
            <a:avLst/>
          </a:prstGeom>
        </p:spPr>
      </p:pic>
      <p:sp>
        <p:nvSpPr>
          <p:cNvPr id="6" name="Rectangle 5"/>
          <p:cNvSpPr/>
          <p:nvPr/>
        </p:nvSpPr>
        <p:spPr>
          <a:xfrm>
            <a:off x="-37436" y="600637"/>
            <a:ext cx="3586162" cy="400110"/>
          </a:xfrm>
          <a:prstGeom prst="rect">
            <a:avLst/>
          </a:prstGeom>
        </p:spPr>
        <p:txBody>
          <a:bodyPr wrap="square">
            <a:spAutoFit/>
          </a:bodyPr>
          <a:lstStyle/>
          <a:p>
            <a:pPr algn="ctr"/>
            <a:r>
              <a:rPr lang="tr-TR" sz="2000" dirty="0">
                <a:solidFill>
                  <a:srgbClr val="002060"/>
                </a:solidFill>
                <a:cs typeface="Arial" panose="020B0604020202020204" pitchFamily="34" charset="0"/>
              </a:rPr>
              <a:t>SA </a:t>
            </a:r>
            <a:r>
              <a:rPr lang="tr-TR" sz="2000" dirty="0" smtClean="0">
                <a:solidFill>
                  <a:srgbClr val="002060"/>
                </a:solidFill>
                <a:cs typeface="Arial" panose="020B0604020202020204" pitchFamily="34" charset="0"/>
              </a:rPr>
              <a:t>- </a:t>
            </a:r>
            <a:r>
              <a:rPr lang="tr-TR" sz="2000" dirty="0" err="1" smtClean="0">
                <a:solidFill>
                  <a:srgbClr val="002060"/>
                </a:solidFill>
                <a:cs typeface="Arial" panose="020B0604020202020204" pitchFamily="34" charset="0"/>
              </a:rPr>
              <a:t>Around</a:t>
            </a:r>
            <a:r>
              <a:rPr lang="tr-TR" sz="2000" dirty="0" smtClean="0">
                <a:solidFill>
                  <a:srgbClr val="002060"/>
                </a:solidFill>
                <a:cs typeface="Arial" panose="020B0604020202020204" pitchFamily="34" charset="0"/>
              </a:rPr>
              <a:t> fsw</a:t>
            </a:r>
          </a:p>
        </p:txBody>
      </p:sp>
      <p:sp>
        <p:nvSpPr>
          <p:cNvPr id="7" name="Rectangle 6"/>
          <p:cNvSpPr/>
          <p:nvPr/>
        </p:nvSpPr>
        <p:spPr>
          <a:xfrm>
            <a:off x="-137845" y="3736584"/>
            <a:ext cx="3586162" cy="400110"/>
          </a:xfrm>
          <a:prstGeom prst="rect">
            <a:avLst/>
          </a:prstGeom>
        </p:spPr>
        <p:txBody>
          <a:bodyPr wrap="square">
            <a:spAutoFit/>
          </a:bodyPr>
          <a:lstStyle/>
          <a:p>
            <a:pPr algn="ctr"/>
            <a:r>
              <a:rPr lang="tr-TR" sz="2000" dirty="0">
                <a:solidFill>
                  <a:srgbClr val="002060"/>
                </a:solidFill>
                <a:cs typeface="Arial" panose="020B0604020202020204" pitchFamily="34" charset="0"/>
              </a:rPr>
              <a:t>SA </a:t>
            </a:r>
            <a:r>
              <a:rPr lang="tr-TR" sz="2000" dirty="0" smtClean="0">
                <a:solidFill>
                  <a:srgbClr val="002060"/>
                </a:solidFill>
                <a:cs typeface="Arial" panose="020B0604020202020204" pitchFamily="34" charset="0"/>
              </a:rPr>
              <a:t> - </a:t>
            </a:r>
            <a:r>
              <a:rPr lang="tr-TR" sz="2000" dirty="0" err="1" smtClean="0">
                <a:solidFill>
                  <a:srgbClr val="002060"/>
                </a:solidFill>
                <a:cs typeface="Arial" panose="020B0604020202020204" pitchFamily="34" charset="0"/>
              </a:rPr>
              <a:t>Around</a:t>
            </a:r>
            <a:r>
              <a:rPr lang="tr-TR" sz="2000" dirty="0" smtClean="0">
                <a:solidFill>
                  <a:srgbClr val="002060"/>
                </a:solidFill>
                <a:cs typeface="Arial" panose="020B0604020202020204" pitchFamily="34" charset="0"/>
              </a:rPr>
              <a:t> 2*fsw</a:t>
            </a:r>
          </a:p>
        </p:txBody>
      </p:sp>
      <p:sp>
        <p:nvSpPr>
          <p:cNvPr id="13" name="Rectangle 12"/>
          <p:cNvSpPr/>
          <p:nvPr/>
        </p:nvSpPr>
        <p:spPr>
          <a:xfrm>
            <a:off x="3548726" y="1123857"/>
            <a:ext cx="5521795" cy="2062103"/>
          </a:xfrm>
          <a:prstGeom prst="rect">
            <a:avLst/>
          </a:prstGeom>
        </p:spPr>
        <p:txBody>
          <a:bodyPr wrap="square">
            <a:spAutoFit/>
          </a:bodyPr>
          <a:lstStyle/>
          <a:p>
            <a:pPr marL="285750" indent="-285750">
              <a:buFont typeface="Arial" panose="020B0604020202020204" pitchFamily="34" charset="0"/>
              <a:buChar char="•"/>
            </a:pPr>
            <a:r>
              <a:rPr lang="tr-TR" sz="1600" dirty="0" smtClean="0">
                <a:solidFill>
                  <a:srgbClr val="002060"/>
                </a:solidFill>
                <a:cs typeface="Arial" panose="020B0604020202020204" pitchFamily="34" charset="0"/>
                <a:sym typeface="Wingdings" panose="05000000000000000000" pitchFamily="2" charset="2"/>
              </a:rPr>
              <a:t>SA </a:t>
            </a:r>
            <a:r>
              <a:rPr lang="tr-TR" sz="1600" b="1" dirty="0" err="1" smtClean="0">
                <a:solidFill>
                  <a:srgbClr val="002060"/>
                </a:solidFill>
                <a:cs typeface="Arial" panose="020B0604020202020204" pitchFamily="34" charset="0"/>
                <a:sym typeface="Wingdings" panose="05000000000000000000" pitchFamily="2" charset="2"/>
              </a:rPr>
              <a:t>harmonics</a:t>
            </a:r>
            <a:r>
              <a:rPr lang="tr-TR" sz="1600" dirty="0" smtClean="0">
                <a:solidFill>
                  <a:srgbClr val="002060"/>
                </a:solidFill>
                <a:cs typeface="Arial" panose="020B0604020202020204" pitchFamily="34" charset="0"/>
                <a:sym typeface="Wingdings" panose="05000000000000000000" pitchFamily="2" charset="2"/>
              </a:rPr>
              <a:t> </a:t>
            </a:r>
            <a:r>
              <a:rPr lang="tr-TR" sz="1600" dirty="0" err="1" smtClean="0">
                <a:solidFill>
                  <a:srgbClr val="002060"/>
                </a:solidFill>
                <a:cs typeface="Arial" panose="020B0604020202020204" pitchFamily="34" charset="0"/>
                <a:sym typeface="Wingdings" panose="05000000000000000000" pitchFamily="2" charset="2"/>
              </a:rPr>
              <a:t>are</a:t>
            </a:r>
            <a:r>
              <a:rPr lang="tr-TR" sz="1600" dirty="0" smtClean="0">
                <a:solidFill>
                  <a:srgbClr val="002060"/>
                </a:solidFill>
                <a:cs typeface="Arial" panose="020B0604020202020204" pitchFamily="34" charset="0"/>
                <a:sym typeface="Wingdings" panose="05000000000000000000" pitchFamily="2" charset="2"/>
              </a:rPr>
              <a:t> </a:t>
            </a:r>
            <a:r>
              <a:rPr lang="tr-TR" sz="1600" dirty="0" err="1" smtClean="0">
                <a:solidFill>
                  <a:srgbClr val="002060"/>
                </a:solidFill>
                <a:cs typeface="Arial" panose="020B0604020202020204" pitchFamily="34" charset="0"/>
                <a:sym typeface="Wingdings" panose="05000000000000000000" pitchFamily="2" charset="2"/>
              </a:rPr>
              <a:t>due</a:t>
            </a:r>
            <a:r>
              <a:rPr lang="tr-TR" sz="1600" dirty="0" smtClean="0">
                <a:solidFill>
                  <a:srgbClr val="002060"/>
                </a:solidFill>
                <a:cs typeface="Arial" panose="020B0604020202020204" pitchFamily="34" charset="0"/>
                <a:sym typeface="Wingdings" panose="05000000000000000000" pitchFamily="2" charset="2"/>
              </a:rPr>
              <a:t> </a:t>
            </a:r>
            <a:r>
              <a:rPr lang="tr-TR" sz="1600" dirty="0" err="1" smtClean="0">
                <a:solidFill>
                  <a:srgbClr val="002060"/>
                </a:solidFill>
                <a:cs typeface="Arial" panose="020B0604020202020204" pitchFamily="34" charset="0"/>
                <a:sym typeface="Wingdings" panose="05000000000000000000" pitchFamily="2" charset="2"/>
              </a:rPr>
              <a:t>to</a:t>
            </a:r>
            <a:r>
              <a:rPr lang="tr-TR" sz="1600" dirty="0" smtClean="0">
                <a:solidFill>
                  <a:srgbClr val="002060"/>
                </a:solidFill>
                <a:cs typeface="Arial" panose="020B0604020202020204" pitchFamily="34" charset="0"/>
                <a:sym typeface="Wingdings" panose="05000000000000000000" pitchFamily="2" charset="2"/>
              </a:rPr>
              <a:t> </a:t>
            </a:r>
            <a:r>
              <a:rPr lang="tr-TR" sz="1600" dirty="0" err="1" smtClean="0">
                <a:solidFill>
                  <a:srgbClr val="002060"/>
                </a:solidFill>
                <a:cs typeface="Arial" panose="020B0604020202020204" pitchFamily="34" charset="0"/>
                <a:sym typeface="Wingdings" panose="05000000000000000000" pitchFamily="2" charset="2"/>
              </a:rPr>
              <a:t>the</a:t>
            </a:r>
            <a:r>
              <a:rPr lang="tr-TR" sz="1600" dirty="0" smtClean="0">
                <a:solidFill>
                  <a:srgbClr val="002060"/>
                </a:solidFill>
                <a:cs typeface="Arial" panose="020B0604020202020204" pitchFamily="34" charset="0"/>
                <a:sym typeface="Wingdings" panose="05000000000000000000" pitchFamily="2" charset="2"/>
              </a:rPr>
              <a:t> </a:t>
            </a:r>
            <a:r>
              <a:rPr lang="tr-TR" sz="1600" dirty="0" err="1" smtClean="0">
                <a:solidFill>
                  <a:srgbClr val="002060"/>
                </a:solidFill>
                <a:cs typeface="Arial" panose="020B0604020202020204" pitchFamily="34" charset="0"/>
                <a:sym typeface="Wingdings" panose="05000000000000000000" pitchFamily="2" charset="2"/>
              </a:rPr>
              <a:t>nature</a:t>
            </a:r>
            <a:r>
              <a:rPr lang="tr-TR" sz="1600" dirty="0" smtClean="0">
                <a:solidFill>
                  <a:srgbClr val="002060"/>
                </a:solidFill>
                <a:cs typeface="Arial" panose="020B0604020202020204" pitchFamily="34" charset="0"/>
                <a:sym typeface="Wingdings" panose="05000000000000000000" pitchFamily="2" charset="2"/>
              </a:rPr>
              <a:t> of PWM </a:t>
            </a:r>
            <a:r>
              <a:rPr lang="tr-TR" sz="1600" dirty="0" err="1" smtClean="0">
                <a:solidFill>
                  <a:srgbClr val="002060"/>
                </a:solidFill>
                <a:cs typeface="Arial" panose="020B0604020202020204" pitchFamily="34" charset="0"/>
                <a:sym typeface="Wingdings" panose="05000000000000000000" pitchFamily="2" charset="2"/>
              </a:rPr>
              <a:t>and</a:t>
            </a:r>
            <a:r>
              <a:rPr lang="tr-TR" sz="1600" dirty="0" smtClean="0">
                <a:solidFill>
                  <a:srgbClr val="002060"/>
                </a:solidFill>
                <a:cs typeface="Arial" panose="020B0604020202020204" pitchFamily="34" charset="0"/>
                <a:sym typeface="Wingdings" panose="05000000000000000000" pitchFamily="2" charset="2"/>
              </a:rPr>
              <a:t> can be </a:t>
            </a:r>
            <a:r>
              <a:rPr lang="tr-TR" sz="1600" dirty="0" err="1" smtClean="0">
                <a:solidFill>
                  <a:srgbClr val="002060"/>
                </a:solidFill>
                <a:cs typeface="Arial" panose="020B0604020202020204" pitchFamily="34" charset="0"/>
                <a:sym typeface="Wingdings" panose="05000000000000000000" pitchFamily="2" charset="2"/>
              </a:rPr>
              <a:t>manipulated</a:t>
            </a:r>
            <a:r>
              <a:rPr lang="tr-TR" sz="1600" dirty="0" smtClean="0">
                <a:solidFill>
                  <a:srgbClr val="002060"/>
                </a:solidFill>
                <a:cs typeface="Arial" panose="020B0604020202020204" pitchFamily="34" charset="0"/>
                <a:sym typeface="Wingdings" panose="05000000000000000000" pitchFamily="2" charset="2"/>
              </a:rPr>
              <a:t> (not in </a:t>
            </a:r>
            <a:r>
              <a:rPr lang="tr-TR" sz="1600" dirty="0" err="1" smtClean="0">
                <a:solidFill>
                  <a:srgbClr val="002060"/>
                </a:solidFill>
                <a:cs typeface="Arial" panose="020B0604020202020204" pitchFamily="34" charset="0"/>
                <a:sym typeface="Wingdings" panose="05000000000000000000" pitchFamily="2" charset="2"/>
              </a:rPr>
              <a:t>the</a:t>
            </a:r>
            <a:r>
              <a:rPr lang="tr-TR" sz="1600" dirty="0" smtClean="0">
                <a:solidFill>
                  <a:srgbClr val="002060"/>
                </a:solidFill>
                <a:cs typeface="Arial" panose="020B0604020202020204" pitchFamily="34" charset="0"/>
                <a:sym typeface="Wingdings" panose="05000000000000000000" pitchFamily="2" charset="2"/>
              </a:rPr>
              <a:t> </a:t>
            </a:r>
            <a:r>
              <a:rPr lang="tr-TR" sz="1600" dirty="0" err="1" smtClean="0">
                <a:solidFill>
                  <a:srgbClr val="002060"/>
                </a:solidFill>
                <a:cs typeface="Arial" panose="020B0604020202020204" pitchFamily="34" charset="0"/>
                <a:sym typeface="Wingdings" panose="05000000000000000000" pitchFamily="2" charset="2"/>
              </a:rPr>
              <a:t>scope</a:t>
            </a:r>
            <a:r>
              <a:rPr lang="tr-TR" sz="1600" dirty="0" smtClean="0">
                <a:solidFill>
                  <a:srgbClr val="002060"/>
                </a:solidFill>
                <a:cs typeface="Arial" panose="020B0604020202020204" pitchFamily="34" charset="0"/>
                <a:sym typeface="Wingdings" panose="05000000000000000000" pitchFamily="2" charset="2"/>
              </a:rPr>
              <a:t> of </a:t>
            </a:r>
            <a:r>
              <a:rPr lang="tr-TR" sz="1600" dirty="0" err="1" smtClean="0">
                <a:solidFill>
                  <a:srgbClr val="002060"/>
                </a:solidFill>
                <a:cs typeface="Arial" panose="020B0604020202020204" pitchFamily="34" charset="0"/>
                <a:sym typeface="Wingdings" panose="05000000000000000000" pitchFamily="2" charset="2"/>
              </a:rPr>
              <a:t>this</a:t>
            </a:r>
            <a:r>
              <a:rPr lang="tr-TR" sz="1600" dirty="0" smtClean="0">
                <a:solidFill>
                  <a:srgbClr val="002060"/>
                </a:solidFill>
                <a:cs typeface="Arial" panose="020B0604020202020204" pitchFamily="34" charset="0"/>
                <a:sym typeface="Wingdings" panose="05000000000000000000" pitchFamily="2" charset="2"/>
              </a:rPr>
              <a:t> </a:t>
            </a:r>
            <a:r>
              <a:rPr lang="tr-TR" sz="1600" dirty="0" err="1" smtClean="0">
                <a:solidFill>
                  <a:srgbClr val="002060"/>
                </a:solidFill>
                <a:cs typeface="Arial" panose="020B0604020202020204" pitchFamily="34" charset="0"/>
                <a:sym typeface="Wingdings" panose="05000000000000000000" pitchFamily="2" charset="2"/>
              </a:rPr>
              <a:t>study</a:t>
            </a:r>
            <a:r>
              <a:rPr lang="tr-TR" sz="1600" dirty="0" smtClean="0">
                <a:solidFill>
                  <a:srgbClr val="002060"/>
                </a:solidFill>
                <a:cs typeface="Arial" panose="020B0604020202020204" pitchFamily="34" charset="0"/>
                <a:sym typeface="Wingdings" panose="05000000000000000000" pitchFamily="2" charset="2"/>
              </a:rPr>
              <a:t> </a:t>
            </a:r>
            <a:r>
              <a:rPr lang="tr-TR" sz="1600" dirty="0" err="1" smtClean="0">
                <a:solidFill>
                  <a:srgbClr val="002060"/>
                </a:solidFill>
                <a:cs typeface="Arial" panose="020B0604020202020204" pitchFamily="34" charset="0"/>
                <a:sym typeface="Wingdings" panose="05000000000000000000" pitchFamily="2" charset="2"/>
              </a:rPr>
              <a:t>right</a:t>
            </a:r>
            <a:r>
              <a:rPr lang="tr-TR" sz="1600" dirty="0" smtClean="0">
                <a:solidFill>
                  <a:srgbClr val="002060"/>
                </a:solidFill>
                <a:cs typeface="Arial" panose="020B0604020202020204" pitchFamily="34" charset="0"/>
                <a:sym typeface="Wingdings" panose="05000000000000000000" pitchFamily="2" charset="2"/>
              </a:rPr>
              <a:t> </a:t>
            </a:r>
            <a:r>
              <a:rPr lang="tr-TR" sz="1600" dirty="0" err="1" smtClean="0">
                <a:solidFill>
                  <a:srgbClr val="002060"/>
                </a:solidFill>
                <a:cs typeface="Arial" panose="020B0604020202020204" pitchFamily="34" charset="0"/>
                <a:sym typeface="Wingdings" panose="05000000000000000000" pitchFamily="2" charset="2"/>
              </a:rPr>
              <a:t>now</a:t>
            </a:r>
            <a:r>
              <a:rPr lang="tr-TR" sz="1600" dirty="0" smtClean="0">
                <a:solidFill>
                  <a:srgbClr val="002060"/>
                </a:solidFill>
                <a:cs typeface="Arial" panose="020B0604020202020204" pitchFamily="34" charset="0"/>
                <a:sym typeface="Wingdings" panose="05000000000000000000" pitchFamily="2" charset="2"/>
              </a:rPr>
              <a:t>.)</a:t>
            </a:r>
          </a:p>
          <a:p>
            <a:pPr marL="285750" indent="-285750">
              <a:buFont typeface="Arial" panose="020B0604020202020204" pitchFamily="34" charset="0"/>
              <a:buChar char="•"/>
            </a:pPr>
            <a:r>
              <a:rPr lang="tr-TR" sz="1600" dirty="0" err="1" smtClean="0">
                <a:solidFill>
                  <a:srgbClr val="002060"/>
                </a:solidFill>
                <a:cs typeface="Arial" panose="020B0604020202020204" pitchFamily="34" charset="0"/>
                <a:sym typeface="Wingdings" panose="05000000000000000000" pitchFamily="2" charset="2"/>
              </a:rPr>
              <a:t>Some</a:t>
            </a:r>
            <a:r>
              <a:rPr lang="tr-TR" sz="1600" dirty="0" smtClean="0">
                <a:solidFill>
                  <a:srgbClr val="002060"/>
                </a:solidFill>
                <a:cs typeface="Arial" panose="020B0604020202020204" pitchFamily="34" charset="0"/>
                <a:sym typeface="Wingdings" panose="05000000000000000000" pitchFamily="2" charset="2"/>
              </a:rPr>
              <a:t> </a:t>
            </a:r>
            <a:r>
              <a:rPr lang="tr-TR" sz="1600" dirty="0" err="1" smtClean="0">
                <a:solidFill>
                  <a:srgbClr val="002060"/>
                </a:solidFill>
                <a:cs typeface="Arial" panose="020B0604020202020204" pitchFamily="34" charset="0"/>
                <a:sym typeface="Wingdings" panose="05000000000000000000" pitchFamily="2" charset="2"/>
              </a:rPr>
              <a:t>harmonics</a:t>
            </a:r>
            <a:r>
              <a:rPr lang="tr-TR" sz="1600" dirty="0" smtClean="0">
                <a:solidFill>
                  <a:srgbClr val="002060"/>
                </a:solidFill>
                <a:cs typeface="Arial" panose="020B0604020202020204" pitchFamily="34" charset="0"/>
                <a:sym typeface="Wingdings" panose="05000000000000000000" pitchFamily="2" charset="2"/>
              </a:rPr>
              <a:t> </a:t>
            </a:r>
            <a:r>
              <a:rPr lang="tr-TR" sz="1600" dirty="0" err="1" smtClean="0">
                <a:solidFill>
                  <a:srgbClr val="002060"/>
                </a:solidFill>
                <a:cs typeface="Arial" panose="020B0604020202020204" pitchFamily="34" charset="0"/>
                <a:sym typeface="Wingdings" panose="05000000000000000000" pitchFamily="2" charset="2"/>
              </a:rPr>
              <a:t>are</a:t>
            </a:r>
            <a:r>
              <a:rPr lang="tr-TR" sz="1600" dirty="0" smtClean="0">
                <a:solidFill>
                  <a:srgbClr val="002060"/>
                </a:solidFill>
                <a:cs typeface="Arial" panose="020B0604020202020204" pitchFamily="34" charset="0"/>
                <a:sym typeface="Wingdings" panose="05000000000000000000" pitchFamily="2" charset="2"/>
              </a:rPr>
              <a:t> </a:t>
            </a:r>
            <a:r>
              <a:rPr lang="tr-TR" sz="1600" b="1" dirty="0" smtClean="0">
                <a:solidFill>
                  <a:srgbClr val="002060"/>
                </a:solidFill>
                <a:cs typeface="Arial" panose="020B0604020202020204" pitchFamily="34" charset="0"/>
                <a:sym typeface="Wingdings" panose="05000000000000000000" pitchFamily="2" charset="2"/>
              </a:rPr>
              <a:t>120 </a:t>
            </a:r>
            <a:r>
              <a:rPr lang="tr-TR" sz="1600" b="1" dirty="0" err="1" smtClean="0">
                <a:solidFill>
                  <a:srgbClr val="002060"/>
                </a:solidFill>
                <a:cs typeface="Arial" panose="020B0604020202020204" pitchFamily="34" charset="0"/>
                <a:sym typeface="Wingdings" panose="05000000000000000000" pitchFamily="2" charset="2"/>
              </a:rPr>
              <a:t>degrees</a:t>
            </a:r>
            <a:r>
              <a:rPr lang="tr-TR" sz="1600" b="1" dirty="0" smtClean="0">
                <a:solidFill>
                  <a:srgbClr val="002060"/>
                </a:solidFill>
                <a:cs typeface="Arial" panose="020B0604020202020204" pitchFamily="34" charset="0"/>
                <a:sym typeface="Wingdings" panose="05000000000000000000" pitchFamily="2" charset="2"/>
              </a:rPr>
              <a:t> apart </a:t>
            </a:r>
            <a:r>
              <a:rPr lang="tr-TR" sz="1600" dirty="0" smtClean="0">
                <a:solidFill>
                  <a:srgbClr val="002060"/>
                </a:solidFill>
                <a:cs typeface="Arial" panose="020B0604020202020204" pitchFamily="34" charset="0"/>
                <a:sym typeface="Wingdings" panose="05000000000000000000" pitchFamily="2" charset="2"/>
              </a:rPr>
              <a:t>in 3 </a:t>
            </a:r>
            <a:r>
              <a:rPr lang="tr-TR" sz="1600" dirty="0" err="1" smtClean="0">
                <a:solidFill>
                  <a:srgbClr val="002060"/>
                </a:solidFill>
                <a:cs typeface="Arial" panose="020B0604020202020204" pitchFamily="34" charset="0"/>
                <a:sym typeface="Wingdings" panose="05000000000000000000" pitchFamily="2" charset="2"/>
              </a:rPr>
              <a:t>phases</a:t>
            </a:r>
            <a:r>
              <a:rPr lang="tr-TR" sz="1600" dirty="0" smtClean="0">
                <a:solidFill>
                  <a:srgbClr val="002060"/>
                </a:solidFill>
                <a:cs typeface="Arial" panose="020B0604020202020204" pitchFamily="34" charset="0"/>
                <a:sym typeface="Wingdings" panose="05000000000000000000" pitchFamily="2" charset="2"/>
              </a:rPr>
              <a:t> (SA,SB,SC), </a:t>
            </a:r>
            <a:r>
              <a:rPr lang="tr-TR" sz="1600" dirty="0" err="1" smtClean="0">
                <a:solidFill>
                  <a:srgbClr val="002060"/>
                </a:solidFill>
                <a:cs typeface="Arial" panose="020B0604020202020204" pitchFamily="34" charset="0"/>
                <a:sym typeface="Wingdings" panose="05000000000000000000" pitchFamily="2" charset="2"/>
              </a:rPr>
              <a:t>some</a:t>
            </a:r>
            <a:r>
              <a:rPr lang="tr-TR" sz="1600" dirty="0" smtClean="0">
                <a:solidFill>
                  <a:srgbClr val="002060"/>
                </a:solidFill>
                <a:cs typeface="Arial" panose="020B0604020202020204" pitchFamily="34" charset="0"/>
                <a:sym typeface="Wingdings" panose="05000000000000000000" pitchFamily="2" charset="2"/>
              </a:rPr>
              <a:t> </a:t>
            </a:r>
            <a:r>
              <a:rPr lang="tr-TR" sz="1600" dirty="0" err="1" smtClean="0">
                <a:solidFill>
                  <a:srgbClr val="002060"/>
                </a:solidFill>
                <a:cs typeface="Arial" panose="020B0604020202020204" pitchFamily="34" charset="0"/>
                <a:sym typeface="Wingdings" panose="05000000000000000000" pitchFamily="2" charset="2"/>
              </a:rPr>
              <a:t>are</a:t>
            </a:r>
            <a:r>
              <a:rPr lang="tr-TR" sz="1600" dirty="0" smtClean="0">
                <a:solidFill>
                  <a:srgbClr val="002060"/>
                </a:solidFill>
                <a:cs typeface="Arial" panose="020B0604020202020204" pitchFamily="34" charset="0"/>
                <a:sym typeface="Wingdings" panose="05000000000000000000" pitchFamily="2" charset="2"/>
              </a:rPr>
              <a:t> </a:t>
            </a:r>
            <a:r>
              <a:rPr lang="tr-TR" sz="1600" b="1" dirty="0" err="1" smtClean="0">
                <a:solidFill>
                  <a:srgbClr val="002060"/>
                </a:solidFill>
                <a:cs typeface="Arial" panose="020B0604020202020204" pitchFamily="34" charset="0"/>
                <a:sym typeface="Wingdings" panose="05000000000000000000" pitchFamily="2" charset="2"/>
              </a:rPr>
              <a:t>inphase</a:t>
            </a:r>
            <a:r>
              <a:rPr lang="tr-TR" sz="1600" dirty="0" smtClean="0">
                <a:solidFill>
                  <a:srgbClr val="002060"/>
                </a:solidFill>
                <a:cs typeface="Arial" panose="020B0604020202020204" pitchFamily="34" charset="0"/>
                <a:sym typeface="Wingdings" panose="05000000000000000000" pitchFamily="2" charset="2"/>
              </a:rPr>
              <a:t>.</a:t>
            </a:r>
          </a:p>
          <a:p>
            <a:pPr marL="285750" indent="-285750">
              <a:buFont typeface="Arial" panose="020B0604020202020204" pitchFamily="34" charset="0"/>
              <a:buChar char="•"/>
            </a:pPr>
            <a:r>
              <a:rPr lang="tr-TR" sz="1600" dirty="0" err="1" smtClean="0">
                <a:solidFill>
                  <a:srgbClr val="002060"/>
                </a:solidFill>
                <a:cs typeface="Arial" panose="020B0604020202020204" pitchFamily="34" charset="0"/>
                <a:sym typeface="Wingdings" panose="05000000000000000000" pitchFamily="2" charset="2"/>
              </a:rPr>
              <a:t>When</a:t>
            </a:r>
            <a:r>
              <a:rPr lang="tr-TR" sz="1600" dirty="0" smtClean="0">
                <a:solidFill>
                  <a:srgbClr val="002060"/>
                </a:solidFill>
                <a:cs typeface="Arial" panose="020B0604020202020204" pitchFamily="34" charset="0"/>
                <a:sym typeface="Wingdings" panose="05000000000000000000" pitchFamily="2" charset="2"/>
              </a:rPr>
              <a:t> </a:t>
            </a:r>
            <a:r>
              <a:rPr lang="tr-TR" sz="1600" dirty="0" err="1" smtClean="0">
                <a:solidFill>
                  <a:srgbClr val="002060"/>
                </a:solidFill>
                <a:cs typeface="Arial" panose="020B0604020202020204" pitchFamily="34" charset="0"/>
                <a:sym typeface="Wingdings" panose="05000000000000000000" pitchFamily="2" charset="2"/>
              </a:rPr>
              <a:t>currents</a:t>
            </a:r>
            <a:r>
              <a:rPr lang="tr-TR" sz="1600" dirty="0" smtClean="0">
                <a:solidFill>
                  <a:srgbClr val="002060"/>
                </a:solidFill>
                <a:cs typeface="Arial" panose="020B0604020202020204" pitchFamily="34" charset="0"/>
                <a:sym typeface="Wingdings" panose="05000000000000000000" pitchFamily="2" charset="2"/>
              </a:rPr>
              <a:t> </a:t>
            </a:r>
            <a:r>
              <a:rPr lang="tr-TR" sz="1600" dirty="0" err="1" smtClean="0">
                <a:solidFill>
                  <a:srgbClr val="002060"/>
                </a:solidFill>
                <a:cs typeface="Arial" panose="020B0604020202020204" pitchFamily="34" charset="0"/>
                <a:sym typeface="Wingdings" panose="05000000000000000000" pitchFamily="2" charset="2"/>
              </a:rPr>
              <a:t>are</a:t>
            </a:r>
            <a:r>
              <a:rPr lang="tr-TR" sz="1600" dirty="0" smtClean="0">
                <a:solidFill>
                  <a:srgbClr val="002060"/>
                </a:solidFill>
                <a:cs typeface="Arial" panose="020B0604020202020204" pitchFamily="34" charset="0"/>
                <a:sym typeface="Wingdings" panose="05000000000000000000" pitchFamily="2" charset="2"/>
              </a:rPr>
              <a:t> </a:t>
            </a:r>
            <a:r>
              <a:rPr lang="tr-TR" sz="1600" b="1" dirty="0" err="1" smtClean="0">
                <a:solidFill>
                  <a:srgbClr val="002060"/>
                </a:solidFill>
                <a:cs typeface="Arial" panose="020B0604020202020204" pitchFamily="34" charset="0"/>
                <a:sym typeface="Wingdings" panose="05000000000000000000" pitchFamily="2" charset="2"/>
              </a:rPr>
              <a:t>balanced</a:t>
            </a:r>
            <a:r>
              <a:rPr lang="tr-TR" sz="1600" dirty="0" smtClean="0">
                <a:solidFill>
                  <a:srgbClr val="002060"/>
                </a:solidFill>
                <a:cs typeface="Arial" panose="020B0604020202020204" pitchFamily="34" charset="0"/>
                <a:sym typeface="Wingdings" panose="05000000000000000000" pitchFamily="2" charset="2"/>
              </a:rPr>
              <a:t>, 120 </a:t>
            </a:r>
            <a:r>
              <a:rPr lang="tr-TR" sz="1600" dirty="0" err="1" smtClean="0">
                <a:solidFill>
                  <a:srgbClr val="002060"/>
                </a:solidFill>
                <a:cs typeface="Arial" panose="020B0604020202020204" pitchFamily="34" charset="0"/>
                <a:sym typeface="Wingdings" panose="05000000000000000000" pitchFamily="2" charset="2"/>
              </a:rPr>
              <a:t>degrees</a:t>
            </a:r>
            <a:r>
              <a:rPr lang="tr-TR" sz="1600" dirty="0" smtClean="0">
                <a:solidFill>
                  <a:srgbClr val="002060"/>
                </a:solidFill>
                <a:cs typeface="Arial" panose="020B0604020202020204" pitchFamily="34" charset="0"/>
                <a:sym typeface="Wingdings" panose="05000000000000000000" pitchFamily="2" charset="2"/>
              </a:rPr>
              <a:t> apart </a:t>
            </a:r>
            <a:r>
              <a:rPr lang="tr-TR" sz="1600" dirty="0" err="1" smtClean="0">
                <a:solidFill>
                  <a:srgbClr val="002060"/>
                </a:solidFill>
                <a:cs typeface="Arial" panose="020B0604020202020204" pitchFamily="34" charset="0"/>
                <a:sym typeface="Wingdings" panose="05000000000000000000" pitchFamily="2" charset="2"/>
              </a:rPr>
              <a:t>harmonics</a:t>
            </a:r>
            <a:r>
              <a:rPr lang="tr-TR" sz="1600" dirty="0" smtClean="0">
                <a:solidFill>
                  <a:srgbClr val="002060"/>
                </a:solidFill>
                <a:cs typeface="Arial" panose="020B0604020202020204" pitchFamily="34" charset="0"/>
                <a:sym typeface="Wingdings" panose="05000000000000000000" pitchFamily="2" charset="2"/>
              </a:rPr>
              <a:t> </a:t>
            </a:r>
            <a:r>
              <a:rPr lang="tr-TR" sz="1600" b="1" dirty="0" err="1" smtClean="0">
                <a:solidFill>
                  <a:srgbClr val="002060"/>
                </a:solidFill>
                <a:cs typeface="Arial" panose="020B0604020202020204" pitchFamily="34" charset="0"/>
                <a:sym typeface="Wingdings" panose="05000000000000000000" pitchFamily="2" charset="2"/>
              </a:rPr>
              <a:t>cancel</a:t>
            </a:r>
            <a:r>
              <a:rPr lang="tr-TR" sz="1600" dirty="0" smtClean="0">
                <a:solidFill>
                  <a:srgbClr val="002060"/>
                </a:solidFill>
                <a:cs typeface="Arial" panose="020B0604020202020204" pitchFamily="34" charset="0"/>
                <a:sym typeface="Wingdings" panose="05000000000000000000" pitchFamily="2" charset="2"/>
              </a:rPr>
              <a:t> in </a:t>
            </a:r>
            <a:r>
              <a:rPr lang="tr-TR" sz="1600" dirty="0" err="1" smtClean="0">
                <a:solidFill>
                  <a:srgbClr val="002060"/>
                </a:solidFill>
                <a:cs typeface="Arial" panose="020B0604020202020204" pitchFamily="34" charset="0"/>
                <a:sym typeface="Wingdings" panose="05000000000000000000" pitchFamily="2" charset="2"/>
              </a:rPr>
              <a:t>the</a:t>
            </a:r>
            <a:r>
              <a:rPr lang="tr-TR" sz="1600" dirty="0" smtClean="0">
                <a:solidFill>
                  <a:srgbClr val="002060"/>
                </a:solidFill>
                <a:cs typeface="Arial" panose="020B0604020202020204" pitchFamily="34" charset="0"/>
                <a:sym typeface="Wingdings" panose="05000000000000000000" pitchFamily="2" charset="2"/>
              </a:rPr>
              <a:t> </a:t>
            </a:r>
            <a:r>
              <a:rPr lang="tr-TR" sz="1600" dirty="0" err="1" smtClean="0">
                <a:solidFill>
                  <a:srgbClr val="002060"/>
                </a:solidFill>
                <a:cs typeface="Arial" panose="020B0604020202020204" pitchFamily="34" charset="0"/>
                <a:sym typeface="Wingdings" panose="05000000000000000000" pitchFamily="2" charset="2"/>
              </a:rPr>
              <a:t>multiplication</a:t>
            </a:r>
            <a:r>
              <a:rPr lang="tr-TR" sz="1600" dirty="0" smtClean="0">
                <a:solidFill>
                  <a:srgbClr val="002060"/>
                </a:solidFill>
                <a:cs typeface="Arial" panose="020B0604020202020204" pitchFamily="34" charset="0"/>
                <a:sym typeface="Wingdings" panose="05000000000000000000" pitchFamily="2" charset="2"/>
              </a:rPr>
              <a:t> in </a:t>
            </a:r>
            <a:r>
              <a:rPr lang="tr-TR" sz="1600" dirty="0" err="1" smtClean="0">
                <a:solidFill>
                  <a:srgbClr val="002060"/>
                </a:solidFill>
                <a:cs typeface="Arial" panose="020B0604020202020204" pitchFamily="34" charset="0"/>
                <a:sym typeface="Wingdings" panose="05000000000000000000" pitchFamily="2" charset="2"/>
              </a:rPr>
              <a:t>Idc</a:t>
            </a:r>
            <a:r>
              <a:rPr lang="tr-TR" sz="1600" dirty="0" smtClean="0">
                <a:solidFill>
                  <a:srgbClr val="002060"/>
                </a:solidFill>
                <a:cs typeface="Arial" panose="020B0604020202020204" pitchFamily="34" charset="0"/>
                <a:sym typeface="Wingdings" panose="05000000000000000000" pitchFamily="2" charset="2"/>
              </a:rPr>
              <a:t> </a:t>
            </a:r>
            <a:r>
              <a:rPr lang="tr-TR" sz="1600" dirty="0" err="1" smtClean="0">
                <a:solidFill>
                  <a:srgbClr val="002060"/>
                </a:solidFill>
                <a:cs typeface="Arial" panose="020B0604020202020204" pitchFamily="34" charset="0"/>
                <a:sym typeface="Wingdings" panose="05000000000000000000" pitchFamily="2" charset="2"/>
              </a:rPr>
              <a:t>formula</a:t>
            </a:r>
            <a:r>
              <a:rPr lang="tr-TR" sz="1600" dirty="0" smtClean="0">
                <a:solidFill>
                  <a:srgbClr val="002060"/>
                </a:solidFill>
                <a:cs typeface="Arial" panose="020B0604020202020204" pitchFamily="34" charset="0"/>
                <a:sym typeface="Wingdings" panose="05000000000000000000" pitchFamily="2" charset="2"/>
              </a:rPr>
              <a:t>. </a:t>
            </a:r>
            <a:r>
              <a:rPr lang="tr-TR" sz="1600" dirty="0" err="1" smtClean="0">
                <a:solidFill>
                  <a:srgbClr val="002060"/>
                </a:solidFill>
                <a:cs typeface="Arial" panose="020B0604020202020204" pitchFamily="34" charset="0"/>
                <a:sym typeface="Wingdings" panose="05000000000000000000" pitchFamily="2" charset="2"/>
              </a:rPr>
              <a:t>Only</a:t>
            </a:r>
            <a:r>
              <a:rPr lang="tr-TR" sz="1600" dirty="0" smtClean="0">
                <a:solidFill>
                  <a:srgbClr val="002060"/>
                </a:solidFill>
                <a:cs typeface="Arial" panose="020B0604020202020204" pitchFamily="34" charset="0"/>
                <a:sym typeface="Wingdings" panose="05000000000000000000" pitchFamily="2" charset="2"/>
              </a:rPr>
              <a:t> </a:t>
            </a:r>
            <a:r>
              <a:rPr lang="tr-TR" sz="1600" dirty="0" err="1" smtClean="0">
                <a:solidFill>
                  <a:srgbClr val="002060"/>
                </a:solidFill>
                <a:cs typeface="Arial" panose="020B0604020202020204" pitchFamily="34" charset="0"/>
                <a:sym typeface="Wingdings" panose="05000000000000000000" pitchFamily="2" charset="2"/>
              </a:rPr>
              <a:t>inphase</a:t>
            </a:r>
            <a:r>
              <a:rPr lang="tr-TR" sz="1600" dirty="0" smtClean="0">
                <a:solidFill>
                  <a:srgbClr val="002060"/>
                </a:solidFill>
                <a:cs typeface="Arial" panose="020B0604020202020204" pitchFamily="34" charset="0"/>
                <a:sym typeface="Wingdings" panose="05000000000000000000" pitchFamily="2" charset="2"/>
              </a:rPr>
              <a:t> </a:t>
            </a:r>
            <a:r>
              <a:rPr lang="tr-TR" sz="1600" dirty="0" err="1" smtClean="0">
                <a:solidFill>
                  <a:srgbClr val="002060"/>
                </a:solidFill>
                <a:cs typeface="Arial" panose="020B0604020202020204" pitchFamily="34" charset="0"/>
                <a:sym typeface="Wingdings" panose="05000000000000000000" pitchFamily="2" charset="2"/>
              </a:rPr>
              <a:t>component</a:t>
            </a:r>
            <a:r>
              <a:rPr lang="tr-TR" sz="1600" dirty="0" smtClean="0">
                <a:solidFill>
                  <a:srgbClr val="002060"/>
                </a:solidFill>
                <a:cs typeface="Arial" panose="020B0604020202020204" pitchFamily="34" charset="0"/>
                <a:sym typeface="Wingdings" panose="05000000000000000000" pitchFamily="2" charset="2"/>
              </a:rPr>
              <a:t> </a:t>
            </a:r>
            <a:r>
              <a:rPr lang="tr-TR" sz="1600" dirty="0" err="1" smtClean="0">
                <a:solidFill>
                  <a:srgbClr val="002060"/>
                </a:solidFill>
                <a:cs typeface="Arial" panose="020B0604020202020204" pitchFamily="34" charset="0"/>
                <a:sym typeface="Wingdings" panose="05000000000000000000" pitchFamily="2" charset="2"/>
              </a:rPr>
              <a:t>are</a:t>
            </a:r>
            <a:r>
              <a:rPr lang="tr-TR" sz="1600" dirty="0" smtClean="0">
                <a:solidFill>
                  <a:srgbClr val="002060"/>
                </a:solidFill>
                <a:cs typeface="Arial" panose="020B0604020202020204" pitchFamily="34" charset="0"/>
                <a:sym typeface="Wingdings" panose="05000000000000000000" pitchFamily="2" charset="2"/>
              </a:rPr>
              <a:t> </a:t>
            </a:r>
            <a:r>
              <a:rPr lang="tr-TR" sz="1600" dirty="0" err="1" smtClean="0">
                <a:solidFill>
                  <a:srgbClr val="002060"/>
                </a:solidFill>
                <a:cs typeface="Arial" panose="020B0604020202020204" pitchFamily="34" charset="0"/>
                <a:sym typeface="Wingdings" panose="05000000000000000000" pitchFamily="2" charset="2"/>
              </a:rPr>
              <a:t>reflected</a:t>
            </a:r>
            <a:r>
              <a:rPr lang="tr-TR" sz="1600" dirty="0" smtClean="0">
                <a:solidFill>
                  <a:srgbClr val="002060"/>
                </a:solidFill>
                <a:cs typeface="Arial" panose="020B0604020202020204" pitchFamily="34" charset="0"/>
                <a:sym typeface="Wingdings" panose="05000000000000000000" pitchFamily="2" charset="2"/>
              </a:rPr>
              <a:t> </a:t>
            </a:r>
            <a:r>
              <a:rPr lang="tr-TR" sz="1600" dirty="0" err="1" smtClean="0">
                <a:solidFill>
                  <a:srgbClr val="002060"/>
                </a:solidFill>
                <a:cs typeface="Arial" panose="020B0604020202020204" pitchFamily="34" charset="0"/>
                <a:sym typeface="Wingdings" panose="05000000000000000000" pitchFamily="2" charset="2"/>
              </a:rPr>
              <a:t>to</a:t>
            </a:r>
            <a:r>
              <a:rPr lang="tr-TR" sz="1600" dirty="0" smtClean="0">
                <a:solidFill>
                  <a:srgbClr val="002060"/>
                </a:solidFill>
                <a:cs typeface="Arial" panose="020B0604020202020204" pitchFamily="34" charset="0"/>
                <a:sym typeface="Wingdings" panose="05000000000000000000" pitchFamily="2" charset="2"/>
              </a:rPr>
              <a:t> </a:t>
            </a:r>
            <a:r>
              <a:rPr lang="tr-TR" sz="1600" dirty="0" err="1" smtClean="0">
                <a:solidFill>
                  <a:srgbClr val="002060"/>
                </a:solidFill>
                <a:cs typeface="Arial" panose="020B0604020202020204" pitchFamily="34" charset="0"/>
                <a:sym typeface="Wingdings" panose="05000000000000000000" pitchFamily="2" charset="2"/>
              </a:rPr>
              <a:t>the</a:t>
            </a:r>
            <a:r>
              <a:rPr lang="tr-TR" sz="1600" dirty="0" smtClean="0">
                <a:solidFill>
                  <a:srgbClr val="002060"/>
                </a:solidFill>
                <a:cs typeface="Arial" panose="020B0604020202020204" pitchFamily="34" charset="0"/>
                <a:sym typeface="Wingdings" panose="05000000000000000000" pitchFamily="2" charset="2"/>
              </a:rPr>
              <a:t> </a:t>
            </a:r>
            <a:r>
              <a:rPr lang="tr-TR" sz="1600" b="1" dirty="0" smtClean="0">
                <a:solidFill>
                  <a:srgbClr val="002060"/>
                </a:solidFill>
                <a:cs typeface="Arial" panose="020B0604020202020204" pitchFamily="34" charset="0"/>
                <a:sym typeface="Wingdings" panose="05000000000000000000" pitchFamily="2" charset="2"/>
              </a:rPr>
              <a:t>DC </a:t>
            </a:r>
            <a:r>
              <a:rPr lang="tr-TR" sz="1600" b="1" dirty="0" err="1" smtClean="0">
                <a:solidFill>
                  <a:srgbClr val="002060"/>
                </a:solidFill>
                <a:cs typeface="Arial" panose="020B0604020202020204" pitchFamily="34" charset="0"/>
                <a:sym typeface="Wingdings" panose="05000000000000000000" pitchFamily="2" charset="2"/>
              </a:rPr>
              <a:t>bus</a:t>
            </a:r>
            <a:r>
              <a:rPr lang="tr-TR" sz="1600" b="1" dirty="0" smtClean="0">
                <a:solidFill>
                  <a:srgbClr val="002060"/>
                </a:solidFill>
                <a:cs typeface="Arial" panose="020B0604020202020204" pitchFamily="34" charset="0"/>
                <a:sym typeface="Wingdings" panose="05000000000000000000" pitchFamily="2" charset="2"/>
              </a:rPr>
              <a:t>.</a:t>
            </a:r>
          </a:p>
          <a:p>
            <a:pPr marL="285750" indent="-285750">
              <a:buFont typeface="Arial" panose="020B0604020202020204" pitchFamily="34" charset="0"/>
              <a:buChar char="•"/>
            </a:pPr>
            <a:r>
              <a:rPr lang="tr-TR" sz="1600" dirty="0" err="1" smtClean="0">
                <a:solidFill>
                  <a:srgbClr val="002060"/>
                </a:solidFill>
                <a:cs typeface="Arial" panose="020B0604020202020204" pitchFamily="34" charset="0"/>
                <a:sym typeface="Wingdings" panose="05000000000000000000" pitchFamily="2" charset="2"/>
              </a:rPr>
              <a:t>These</a:t>
            </a:r>
            <a:r>
              <a:rPr lang="tr-TR" sz="1600" dirty="0" smtClean="0">
                <a:solidFill>
                  <a:srgbClr val="002060"/>
                </a:solidFill>
                <a:cs typeface="Arial" panose="020B0604020202020204" pitchFamily="34" charset="0"/>
                <a:sym typeface="Wingdings" panose="05000000000000000000" pitchFamily="2" charset="2"/>
              </a:rPr>
              <a:t> </a:t>
            </a:r>
            <a:r>
              <a:rPr lang="tr-TR" sz="1600" dirty="0" err="1" smtClean="0">
                <a:solidFill>
                  <a:srgbClr val="002060"/>
                </a:solidFill>
                <a:cs typeface="Arial" panose="020B0604020202020204" pitchFamily="34" charset="0"/>
                <a:sym typeface="Wingdings" panose="05000000000000000000" pitchFamily="2" charset="2"/>
              </a:rPr>
              <a:t>are</a:t>
            </a:r>
            <a:r>
              <a:rPr lang="tr-TR" sz="1600" dirty="0" smtClean="0">
                <a:solidFill>
                  <a:srgbClr val="002060"/>
                </a:solidFill>
                <a:cs typeface="Arial" panose="020B0604020202020204" pitchFamily="34" charset="0"/>
                <a:sym typeface="Wingdings" panose="05000000000000000000" pitchFamily="2" charset="2"/>
              </a:rPr>
              <a:t> </a:t>
            </a:r>
            <a:r>
              <a:rPr lang="tr-TR" sz="1600" b="1" dirty="0" err="1" smtClean="0">
                <a:solidFill>
                  <a:srgbClr val="002060"/>
                </a:solidFill>
                <a:cs typeface="Arial" panose="020B0604020202020204" pitchFamily="34" charset="0"/>
                <a:sym typeface="Wingdings" panose="05000000000000000000" pitchFamily="2" charset="2"/>
              </a:rPr>
              <a:t>analytically</a:t>
            </a:r>
            <a:r>
              <a:rPr lang="tr-TR" sz="1600" dirty="0" smtClean="0">
                <a:solidFill>
                  <a:srgbClr val="002060"/>
                </a:solidFill>
                <a:cs typeface="Arial" panose="020B0604020202020204" pitchFamily="34" charset="0"/>
                <a:sym typeface="Wingdings" panose="05000000000000000000" pitchFamily="2" charset="2"/>
              </a:rPr>
              <a:t> </a:t>
            </a:r>
            <a:r>
              <a:rPr lang="tr-TR" sz="1600" dirty="0" err="1" smtClean="0">
                <a:solidFill>
                  <a:srgbClr val="002060"/>
                </a:solidFill>
                <a:cs typeface="Arial" panose="020B0604020202020204" pitchFamily="34" charset="0"/>
                <a:sym typeface="Wingdings" panose="05000000000000000000" pitchFamily="2" charset="2"/>
              </a:rPr>
              <a:t>modeled</a:t>
            </a:r>
            <a:r>
              <a:rPr lang="tr-TR" sz="1600" dirty="0" smtClean="0">
                <a:solidFill>
                  <a:srgbClr val="002060"/>
                </a:solidFill>
                <a:cs typeface="Arial" panose="020B0604020202020204" pitchFamily="34" charset="0"/>
                <a:sym typeface="Wingdings" panose="05000000000000000000" pitchFamily="2" charset="2"/>
              </a:rPr>
              <a:t> </a:t>
            </a:r>
            <a:r>
              <a:rPr lang="tr-TR" sz="1600" dirty="0" err="1" smtClean="0">
                <a:solidFill>
                  <a:srgbClr val="002060"/>
                </a:solidFill>
                <a:cs typeface="Arial" panose="020B0604020202020204" pitchFamily="34" charset="0"/>
                <a:sym typeface="Wingdings" panose="05000000000000000000" pitchFamily="2" charset="2"/>
              </a:rPr>
              <a:t>by</a:t>
            </a:r>
            <a:r>
              <a:rPr lang="tr-TR" sz="1600" dirty="0" smtClean="0">
                <a:solidFill>
                  <a:srgbClr val="002060"/>
                </a:solidFill>
                <a:cs typeface="Arial" panose="020B0604020202020204" pitchFamily="34" charset="0"/>
                <a:sym typeface="Wingdings" panose="05000000000000000000" pitchFamily="2" charset="2"/>
              </a:rPr>
              <a:t> </a:t>
            </a:r>
            <a:r>
              <a:rPr lang="tr-TR" sz="1600" b="1" dirty="0" smtClean="0">
                <a:solidFill>
                  <a:srgbClr val="002060"/>
                </a:solidFill>
                <a:cs typeface="Arial" panose="020B0604020202020204" pitchFamily="34" charset="0"/>
                <a:sym typeface="Wingdings" panose="05000000000000000000" pitchFamily="2" charset="2"/>
              </a:rPr>
              <a:t>@</a:t>
            </a:r>
            <a:r>
              <a:rPr lang="tr-TR" sz="1600" b="1" dirty="0" err="1" smtClean="0">
                <a:solidFill>
                  <a:srgbClr val="002060"/>
                </a:solidFill>
                <a:cs typeface="Arial" panose="020B0604020202020204" pitchFamily="34" charset="0"/>
                <a:sym typeface="Wingdings" panose="05000000000000000000" pitchFamily="2" charset="2"/>
              </a:rPr>
              <a:t>EnesAyaz</a:t>
            </a:r>
            <a:r>
              <a:rPr lang="tr-TR" sz="1600" b="1" dirty="0" smtClean="0">
                <a:solidFill>
                  <a:srgbClr val="002060"/>
                </a:solidFill>
                <a:cs typeface="Arial" panose="020B0604020202020204" pitchFamily="34" charset="0"/>
                <a:sym typeface="Wingdings" panose="05000000000000000000" pitchFamily="2" charset="2"/>
              </a:rPr>
              <a:t>!</a:t>
            </a:r>
            <a:endParaRPr lang="en-US" sz="1600" b="1" dirty="0">
              <a:solidFill>
                <a:srgbClr val="002060"/>
              </a:solidFill>
              <a:cs typeface="Arial" panose="020B0604020202020204" pitchFamily="34" charset="0"/>
              <a:sym typeface="Wingdings" panose="05000000000000000000" pitchFamily="2" charset="2"/>
            </a:endParaRPr>
          </a:p>
        </p:txBody>
      </p:sp>
      <p:graphicFrame>
        <p:nvGraphicFramePr>
          <p:cNvPr id="5" name="Table 4"/>
          <p:cNvGraphicFramePr>
            <a:graphicFrameLocks noGrp="1"/>
          </p:cNvGraphicFramePr>
          <p:nvPr>
            <p:extLst>
              <p:ext uri="{D42A27DB-BD31-4B8C-83A1-F6EECF244321}">
                <p14:modId xmlns:p14="http://schemas.microsoft.com/office/powerpoint/2010/main" val="271944043"/>
              </p:ext>
            </p:extLst>
          </p:nvPr>
        </p:nvGraphicFramePr>
        <p:xfrm>
          <a:off x="3448317" y="3390959"/>
          <a:ext cx="5622201" cy="2381190"/>
        </p:xfrm>
        <a:graphic>
          <a:graphicData uri="http://schemas.openxmlformats.org/drawingml/2006/table">
            <a:tbl>
              <a:tblPr>
                <a:tableStyleId>{5C22544A-7EE6-4342-B048-85BDC9FD1C3A}</a:tableStyleId>
              </a:tblPr>
              <a:tblGrid>
                <a:gridCol w="738852">
                  <a:extLst>
                    <a:ext uri="{9D8B030D-6E8A-4147-A177-3AD203B41FA5}">
                      <a16:colId xmlns:a16="http://schemas.microsoft.com/office/drawing/2014/main" val="3683365444"/>
                    </a:ext>
                  </a:extLst>
                </a:gridCol>
                <a:gridCol w="738852">
                  <a:extLst>
                    <a:ext uri="{9D8B030D-6E8A-4147-A177-3AD203B41FA5}">
                      <a16:colId xmlns:a16="http://schemas.microsoft.com/office/drawing/2014/main" val="1433903315"/>
                    </a:ext>
                  </a:extLst>
                </a:gridCol>
                <a:gridCol w="888931">
                  <a:extLst>
                    <a:ext uri="{9D8B030D-6E8A-4147-A177-3AD203B41FA5}">
                      <a16:colId xmlns:a16="http://schemas.microsoft.com/office/drawing/2014/main" val="2834243585"/>
                    </a:ext>
                  </a:extLst>
                </a:gridCol>
                <a:gridCol w="738852">
                  <a:extLst>
                    <a:ext uri="{9D8B030D-6E8A-4147-A177-3AD203B41FA5}">
                      <a16:colId xmlns:a16="http://schemas.microsoft.com/office/drawing/2014/main" val="77035321"/>
                    </a:ext>
                  </a:extLst>
                </a:gridCol>
                <a:gridCol w="888931">
                  <a:extLst>
                    <a:ext uri="{9D8B030D-6E8A-4147-A177-3AD203B41FA5}">
                      <a16:colId xmlns:a16="http://schemas.microsoft.com/office/drawing/2014/main" val="1899547769"/>
                    </a:ext>
                  </a:extLst>
                </a:gridCol>
                <a:gridCol w="738852">
                  <a:extLst>
                    <a:ext uri="{9D8B030D-6E8A-4147-A177-3AD203B41FA5}">
                      <a16:colId xmlns:a16="http://schemas.microsoft.com/office/drawing/2014/main" val="990677791"/>
                    </a:ext>
                  </a:extLst>
                </a:gridCol>
                <a:gridCol w="888931">
                  <a:extLst>
                    <a:ext uri="{9D8B030D-6E8A-4147-A177-3AD203B41FA5}">
                      <a16:colId xmlns:a16="http://schemas.microsoft.com/office/drawing/2014/main" val="2083238308"/>
                    </a:ext>
                  </a:extLst>
                </a:gridCol>
              </a:tblGrid>
              <a:tr h="238119">
                <a:tc>
                  <a:txBody>
                    <a:bodyPr/>
                    <a:lstStyle/>
                    <a:p>
                      <a:pPr algn="ctr" fontAlgn="b"/>
                      <a:r>
                        <a:rPr lang="en-US" sz="1400" b="1" u="none" strike="noStrike" dirty="0">
                          <a:effectLst/>
                        </a:rPr>
                        <a:t> </a:t>
                      </a:r>
                      <a:endParaRPr lang="en-US" sz="1400" b="1" i="0" u="none" strike="noStrike" dirty="0">
                        <a:solidFill>
                          <a:srgbClr val="000000"/>
                        </a:solidFill>
                        <a:effectLst/>
                        <a:latin typeface="Calibri" panose="020F0502020204030204" pitchFamily="34" charset="0"/>
                      </a:endParaRPr>
                    </a:p>
                  </a:txBody>
                  <a:tcPr marL="9525" marR="9525" marT="9525" marB="0" anchor="b"/>
                </a:tc>
                <a:tc gridSpan="2">
                  <a:txBody>
                    <a:bodyPr/>
                    <a:lstStyle/>
                    <a:p>
                      <a:pPr algn="ctr" fontAlgn="b"/>
                      <a:r>
                        <a:rPr lang="en-US" sz="1400" b="1" u="none" strike="noStrike" dirty="0">
                          <a:effectLst/>
                        </a:rPr>
                        <a:t>SA</a:t>
                      </a:r>
                      <a:endParaRPr lang="en-US" sz="1400" b="1" i="0" u="none" strike="noStrike" dirty="0">
                        <a:solidFill>
                          <a:srgbClr val="000000"/>
                        </a:solidFill>
                        <a:effectLst/>
                        <a:latin typeface="Calibri" panose="020F0502020204030204" pitchFamily="34" charset="0"/>
                      </a:endParaRPr>
                    </a:p>
                  </a:txBody>
                  <a:tcPr marL="9525" marR="9525" marT="9525" marB="0" anchor="b"/>
                </a:tc>
                <a:tc hMerge="1">
                  <a:txBody>
                    <a:bodyPr/>
                    <a:lstStyle/>
                    <a:p>
                      <a:endParaRPr lang="en-US"/>
                    </a:p>
                  </a:txBody>
                  <a:tcPr/>
                </a:tc>
                <a:tc gridSpan="2">
                  <a:txBody>
                    <a:bodyPr/>
                    <a:lstStyle/>
                    <a:p>
                      <a:pPr algn="ctr" fontAlgn="b"/>
                      <a:r>
                        <a:rPr lang="en-US" sz="1400" b="1" u="none" strike="noStrike">
                          <a:effectLst/>
                        </a:rPr>
                        <a:t>SB</a:t>
                      </a:r>
                      <a:endParaRPr lang="en-US" sz="1400" b="1" i="0" u="none" strike="noStrike">
                        <a:solidFill>
                          <a:srgbClr val="000000"/>
                        </a:solidFill>
                        <a:effectLst/>
                        <a:latin typeface="Calibri" panose="020F0502020204030204" pitchFamily="34" charset="0"/>
                      </a:endParaRPr>
                    </a:p>
                  </a:txBody>
                  <a:tcPr marL="9525" marR="9525" marT="9525" marB="0" anchor="b"/>
                </a:tc>
                <a:tc hMerge="1">
                  <a:txBody>
                    <a:bodyPr/>
                    <a:lstStyle/>
                    <a:p>
                      <a:endParaRPr lang="en-US"/>
                    </a:p>
                  </a:txBody>
                  <a:tcPr/>
                </a:tc>
                <a:tc gridSpan="2">
                  <a:txBody>
                    <a:bodyPr/>
                    <a:lstStyle/>
                    <a:p>
                      <a:pPr algn="ctr" fontAlgn="b"/>
                      <a:r>
                        <a:rPr lang="en-US" sz="1400" b="1" u="none" strike="noStrike">
                          <a:effectLst/>
                        </a:rPr>
                        <a:t>SC</a:t>
                      </a:r>
                      <a:endParaRPr lang="en-US" sz="1400" b="1" i="0" u="none" strike="noStrike">
                        <a:solidFill>
                          <a:srgbClr val="000000"/>
                        </a:solidFill>
                        <a:effectLst/>
                        <a:latin typeface="Calibri" panose="020F0502020204030204" pitchFamily="34" charset="0"/>
                      </a:endParaRPr>
                    </a:p>
                  </a:txBody>
                  <a:tcPr marL="9525" marR="9525" marT="9525" marB="0" anchor="b"/>
                </a:tc>
                <a:tc hMerge="1">
                  <a:txBody>
                    <a:bodyPr/>
                    <a:lstStyle/>
                    <a:p>
                      <a:endParaRPr lang="en-US"/>
                    </a:p>
                  </a:txBody>
                  <a:tcPr/>
                </a:tc>
                <a:extLst>
                  <a:ext uri="{0D108BD9-81ED-4DB2-BD59-A6C34878D82A}">
                    <a16:rowId xmlns:a16="http://schemas.microsoft.com/office/drawing/2014/main" val="2079420124"/>
                  </a:ext>
                </a:extLst>
              </a:tr>
              <a:tr h="238119">
                <a:tc>
                  <a:txBody>
                    <a:bodyPr/>
                    <a:lstStyle/>
                    <a:p>
                      <a:pPr algn="ctr" fontAlgn="b"/>
                      <a:r>
                        <a:rPr lang="en-US" sz="1400" b="1" u="none" strike="noStrike" dirty="0" err="1">
                          <a:effectLst/>
                        </a:rPr>
                        <a:t>Freq</a:t>
                      </a:r>
                      <a:endParaRPr lang="en-US" sz="14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b="1" u="none" strike="noStrike" dirty="0">
                          <a:effectLst/>
                        </a:rPr>
                        <a:t>Mag(%)</a:t>
                      </a:r>
                      <a:endParaRPr lang="en-US" sz="14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b="1" u="none" strike="noStrike" dirty="0">
                          <a:effectLst/>
                        </a:rPr>
                        <a:t>Phase(</a:t>
                      </a:r>
                      <a:r>
                        <a:rPr lang="en-US" sz="1400" b="1" u="none" strike="noStrike" dirty="0" err="1">
                          <a:effectLst/>
                        </a:rPr>
                        <a:t>deg</a:t>
                      </a:r>
                      <a:r>
                        <a:rPr lang="en-US" sz="1400" b="1" u="none" strike="noStrike" dirty="0">
                          <a:effectLst/>
                        </a:rPr>
                        <a:t>)</a:t>
                      </a:r>
                      <a:endParaRPr lang="en-US" sz="14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b="1" u="none" strike="noStrike" dirty="0">
                          <a:effectLst/>
                        </a:rPr>
                        <a:t>Mag(%)</a:t>
                      </a:r>
                      <a:endParaRPr lang="en-US" sz="14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b="1" u="none" strike="noStrike" dirty="0">
                          <a:effectLst/>
                        </a:rPr>
                        <a:t>Phase(</a:t>
                      </a:r>
                      <a:r>
                        <a:rPr lang="en-US" sz="1400" b="1" u="none" strike="noStrike" dirty="0" err="1">
                          <a:effectLst/>
                        </a:rPr>
                        <a:t>deg</a:t>
                      </a:r>
                      <a:r>
                        <a:rPr lang="en-US" sz="1400" b="1" u="none" strike="noStrike" dirty="0">
                          <a:effectLst/>
                        </a:rPr>
                        <a:t>)</a:t>
                      </a:r>
                      <a:endParaRPr lang="en-US" sz="14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b="1" u="none" strike="noStrike" dirty="0">
                          <a:effectLst/>
                        </a:rPr>
                        <a:t>Mag(%)</a:t>
                      </a:r>
                      <a:endParaRPr lang="en-US" sz="14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b="1" u="none" strike="noStrike" dirty="0">
                          <a:effectLst/>
                        </a:rPr>
                        <a:t>Phase(</a:t>
                      </a:r>
                      <a:r>
                        <a:rPr lang="en-US" sz="1400" b="1" u="none" strike="noStrike" dirty="0" err="1">
                          <a:effectLst/>
                        </a:rPr>
                        <a:t>deg</a:t>
                      </a:r>
                      <a:r>
                        <a:rPr lang="en-US" sz="1400" b="1" u="none" strike="noStrike" dirty="0">
                          <a:effectLst/>
                        </a:rPr>
                        <a:t>)</a:t>
                      </a:r>
                      <a:endParaRPr lang="en-US" sz="14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591764390"/>
                  </a:ext>
                </a:extLst>
              </a:tr>
              <a:tr h="238119">
                <a:tc>
                  <a:txBody>
                    <a:bodyPr/>
                    <a:lstStyle/>
                    <a:p>
                      <a:pPr algn="ctr" fontAlgn="b"/>
                      <a:r>
                        <a:rPr lang="en-US" sz="1400" b="1" u="none" strike="noStrike" dirty="0">
                          <a:effectLst/>
                        </a:rPr>
                        <a:t>9900</a:t>
                      </a:r>
                      <a:endParaRPr lang="en-US" sz="14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27</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90</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27</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-30</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27</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210</a:t>
                      </a:r>
                      <a:endParaRPr lang="en-US"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94692767"/>
                  </a:ext>
                </a:extLst>
              </a:tr>
              <a:tr h="238119">
                <a:tc>
                  <a:txBody>
                    <a:bodyPr/>
                    <a:lstStyle/>
                    <a:p>
                      <a:pPr algn="ctr" fontAlgn="b"/>
                      <a:r>
                        <a:rPr lang="en-US" sz="1400" b="1" u="none" strike="noStrike" dirty="0">
                          <a:effectLst/>
                        </a:rPr>
                        <a:t>10000</a:t>
                      </a:r>
                      <a:endParaRPr lang="en-US" sz="1400" b="1" i="0" u="none" strike="noStrike" dirty="0">
                        <a:solidFill>
                          <a:srgbClr val="000000"/>
                        </a:solidFill>
                        <a:effectLst/>
                        <a:latin typeface="Calibri" panose="020F0502020204030204" pitchFamily="34" charset="0"/>
                      </a:endParaRPr>
                    </a:p>
                  </a:txBody>
                  <a:tcPr marL="9525" marR="9525" marT="9525" marB="0" anchor="b">
                    <a:solidFill>
                      <a:srgbClr val="FFFF00"/>
                    </a:solidFill>
                  </a:tcPr>
                </a:tc>
                <a:tc>
                  <a:txBody>
                    <a:bodyPr/>
                    <a:lstStyle/>
                    <a:p>
                      <a:pPr algn="ctr" fontAlgn="b"/>
                      <a:r>
                        <a:rPr lang="en-US" sz="1400" u="none" strike="noStrike" dirty="0">
                          <a:effectLst/>
                        </a:rPr>
                        <a:t>71</a:t>
                      </a:r>
                      <a:endParaRPr lang="en-US" sz="1400" b="0" i="0" u="none" strike="noStrike" dirty="0">
                        <a:solidFill>
                          <a:srgbClr val="000000"/>
                        </a:solidFill>
                        <a:effectLst/>
                        <a:latin typeface="Calibri" panose="020F0502020204030204" pitchFamily="34" charset="0"/>
                      </a:endParaRPr>
                    </a:p>
                  </a:txBody>
                  <a:tcPr marL="9525" marR="9525" marT="9525" marB="0" anchor="b">
                    <a:solidFill>
                      <a:srgbClr val="FFFF00"/>
                    </a:solidFill>
                  </a:tcPr>
                </a:tc>
                <a:tc>
                  <a:txBody>
                    <a:bodyPr/>
                    <a:lstStyle/>
                    <a:p>
                      <a:pPr algn="ctr" fontAlgn="b"/>
                      <a:r>
                        <a:rPr lang="en-US" sz="1400" u="none" strike="noStrike" dirty="0">
                          <a:effectLst/>
                        </a:rPr>
                        <a:t>90</a:t>
                      </a:r>
                      <a:endParaRPr lang="en-US" sz="1400" b="0" i="0" u="none" strike="noStrike" dirty="0">
                        <a:solidFill>
                          <a:srgbClr val="000000"/>
                        </a:solidFill>
                        <a:effectLst/>
                        <a:latin typeface="Calibri" panose="020F0502020204030204" pitchFamily="34" charset="0"/>
                      </a:endParaRPr>
                    </a:p>
                  </a:txBody>
                  <a:tcPr marL="9525" marR="9525" marT="9525" marB="0" anchor="b">
                    <a:solidFill>
                      <a:srgbClr val="FFFF00"/>
                    </a:solidFill>
                  </a:tcPr>
                </a:tc>
                <a:tc>
                  <a:txBody>
                    <a:bodyPr/>
                    <a:lstStyle/>
                    <a:p>
                      <a:pPr algn="ctr" fontAlgn="b"/>
                      <a:r>
                        <a:rPr lang="en-US" sz="1400" u="none" strike="noStrike" dirty="0">
                          <a:effectLst/>
                        </a:rPr>
                        <a:t>72</a:t>
                      </a:r>
                      <a:endParaRPr lang="en-US" sz="1400" b="0" i="0" u="none" strike="noStrike" dirty="0">
                        <a:solidFill>
                          <a:srgbClr val="000000"/>
                        </a:solidFill>
                        <a:effectLst/>
                        <a:latin typeface="Calibri" panose="020F0502020204030204" pitchFamily="34" charset="0"/>
                      </a:endParaRPr>
                    </a:p>
                  </a:txBody>
                  <a:tcPr marL="9525" marR="9525" marT="9525" marB="0" anchor="b">
                    <a:solidFill>
                      <a:srgbClr val="FFFF00"/>
                    </a:solidFill>
                  </a:tcPr>
                </a:tc>
                <a:tc>
                  <a:txBody>
                    <a:bodyPr/>
                    <a:lstStyle/>
                    <a:p>
                      <a:pPr algn="ctr" fontAlgn="b"/>
                      <a:r>
                        <a:rPr lang="en-US" sz="1400" u="none" strike="noStrike" dirty="0">
                          <a:effectLst/>
                        </a:rPr>
                        <a:t>90</a:t>
                      </a:r>
                      <a:endParaRPr lang="en-US" sz="1400" b="0" i="0" u="none" strike="noStrike" dirty="0">
                        <a:solidFill>
                          <a:srgbClr val="000000"/>
                        </a:solidFill>
                        <a:effectLst/>
                        <a:latin typeface="Calibri" panose="020F0502020204030204" pitchFamily="34" charset="0"/>
                      </a:endParaRPr>
                    </a:p>
                  </a:txBody>
                  <a:tcPr marL="9525" marR="9525" marT="9525" marB="0" anchor="b">
                    <a:solidFill>
                      <a:srgbClr val="FFFF00"/>
                    </a:solidFill>
                  </a:tcPr>
                </a:tc>
                <a:tc>
                  <a:txBody>
                    <a:bodyPr/>
                    <a:lstStyle/>
                    <a:p>
                      <a:pPr algn="ctr" fontAlgn="b"/>
                      <a:r>
                        <a:rPr lang="en-US" sz="1400" u="none" strike="noStrike" dirty="0">
                          <a:effectLst/>
                        </a:rPr>
                        <a:t>72</a:t>
                      </a:r>
                      <a:endParaRPr lang="en-US" sz="1400" b="0" i="0" u="none" strike="noStrike" dirty="0">
                        <a:solidFill>
                          <a:srgbClr val="000000"/>
                        </a:solidFill>
                        <a:effectLst/>
                        <a:latin typeface="Calibri" panose="020F0502020204030204" pitchFamily="34" charset="0"/>
                      </a:endParaRPr>
                    </a:p>
                  </a:txBody>
                  <a:tcPr marL="9525" marR="9525" marT="9525" marB="0" anchor="b">
                    <a:solidFill>
                      <a:srgbClr val="FFFF00"/>
                    </a:solidFill>
                  </a:tcPr>
                </a:tc>
                <a:tc>
                  <a:txBody>
                    <a:bodyPr/>
                    <a:lstStyle/>
                    <a:p>
                      <a:pPr algn="ctr" fontAlgn="b"/>
                      <a:r>
                        <a:rPr lang="en-US" sz="1400" u="none" strike="noStrike" dirty="0">
                          <a:effectLst/>
                        </a:rPr>
                        <a:t>90</a:t>
                      </a:r>
                      <a:endParaRPr lang="en-US" sz="1400" b="0" i="0" u="none" strike="noStrike" dirty="0">
                        <a:solidFill>
                          <a:srgbClr val="000000"/>
                        </a:solidFill>
                        <a:effectLst/>
                        <a:latin typeface="Calibri" panose="020F0502020204030204" pitchFamily="34" charset="0"/>
                      </a:endParaRPr>
                    </a:p>
                  </a:txBody>
                  <a:tcPr marL="9525" marR="9525" marT="9525" marB="0" anchor="b">
                    <a:solidFill>
                      <a:srgbClr val="FFFF00"/>
                    </a:solidFill>
                  </a:tcPr>
                </a:tc>
                <a:extLst>
                  <a:ext uri="{0D108BD9-81ED-4DB2-BD59-A6C34878D82A}">
                    <a16:rowId xmlns:a16="http://schemas.microsoft.com/office/drawing/2014/main" val="1585693301"/>
                  </a:ext>
                </a:extLst>
              </a:tr>
              <a:tr h="238119">
                <a:tc>
                  <a:txBody>
                    <a:bodyPr/>
                    <a:lstStyle/>
                    <a:p>
                      <a:pPr algn="ctr" fontAlgn="b"/>
                      <a:r>
                        <a:rPr lang="en-US" sz="1400" b="1" u="none" strike="noStrike" dirty="0">
                          <a:effectLst/>
                        </a:rPr>
                        <a:t>10100</a:t>
                      </a:r>
                      <a:endParaRPr lang="en-US" sz="14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27</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90</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27</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210</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27</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-30</a:t>
                      </a:r>
                      <a:endParaRPr lang="en-US"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132043121"/>
                  </a:ext>
                </a:extLst>
              </a:tr>
              <a:tr h="238119">
                <a:tc>
                  <a:txBody>
                    <a:bodyPr/>
                    <a:lstStyle/>
                    <a:p>
                      <a:pPr algn="ctr" fontAlgn="b"/>
                      <a:r>
                        <a:rPr lang="en-US" sz="1400" b="1" u="none" strike="noStrike" dirty="0">
                          <a:effectLst/>
                        </a:rPr>
                        <a:t> </a:t>
                      </a:r>
                      <a:endParaRPr lang="en-US" sz="14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 </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 </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 </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 </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 </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 </a:t>
                      </a:r>
                      <a:endParaRPr lang="en-US"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664379198"/>
                  </a:ext>
                </a:extLst>
              </a:tr>
              <a:tr h="238119">
                <a:tc>
                  <a:txBody>
                    <a:bodyPr/>
                    <a:lstStyle/>
                    <a:p>
                      <a:pPr algn="ctr" fontAlgn="b"/>
                      <a:r>
                        <a:rPr lang="en-US" sz="1400" b="1" u="none" strike="noStrike" dirty="0">
                          <a:effectLst/>
                        </a:rPr>
                        <a:t>19850</a:t>
                      </a:r>
                      <a:endParaRPr lang="en-US" sz="1400" b="1" i="0" u="none" strike="noStrike" dirty="0">
                        <a:solidFill>
                          <a:srgbClr val="000000"/>
                        </a:solidFill>
                        <a:effectLst/>
                        <a:latin typeface="Calibri" panose="020F0502020204030204" pitchFamily="34" charset="0"/>
                      </a:endParaRPr>
                    </a:p>
                  </a:txBody>
                  <a:tcPr marL="9525" marR="9525" marT="9525" marB="0" anchor="b">
                    <a:solidFill>
                      <a:srgbClr val="FFFF00"/>
                    </a:solidFill>
                  </a:tcPr>
                </a:tc>
                <a:tc>
                  <a:txBody>
                    <a:bodyPr/>
                    <a:lstStyle/>
                    <a:p>
                      <a:pPr algn="ctr" fontAlgn="b"/>
                      <a:r>
                        <a:rPr lang="en-US" sz="1400" u="none" strike="noStrike" dirty="0">
                          <a:effectLst/>
                        </a:rPr>
                        <a:t>18</a:t>
                      </a:r>
                      <a:endParaRPr lang="en-US" sz="1400" b="0" i="0" u="none" strike="noStrike" dirty="0">
                        <a:solidFill>
                          <a:srgbClr val="000000"/>
                        </a:solidFill>
                        <a:effectLst/>
                        <a:latin typeface="Calibri" panose="020F0502020204030204" pitchFamily="34" charset="0"/>
                      </a:endParaRPr>
                    </a:p>
                  </a:txBody>
                  <a:tcPr marL="9525" marR="9525" marT="9525" marB="0" anchor="b">
                    <a:solidFill>
                      <a:srgbClr val="FFFF00"/>
                    </a:solidFill>
                  </a:tcPr>
                </a:tc>
                <a:tc>
                  <a:txBody>
                    <a:bodyPr/>
                    <a:lstStyle/>
                    <a:p>
                      <a:pPr algn="ctr" fontAlgn="b"/>
                      <a:r>
                        <a:rPr lang="en-US" sz="1400" u="none" strike="noStrike" dirty="0">
                          <a:effectLst/>
                        </a:rPr>
                        <a:t>0</a:t>
                      </a:r>
                      <a:endParaRPr lang="en-US" sz="1400" b="0" i="0" u="none" strike="noStrike" dirty="0">
                        <a:solidFill>
                          <a:srgbClr val="000000"/>
                        </a:solidFill>
                        <a:effectLst/>
                        <a:latin typeface="Calibri" panose="020F0502020204030204" pitchFamily="34" charset="0"/>
                      </a:endParaRPr>
                    </a:p>
                  </a:txBody>
                  <a:tcPr marL="9525" marR="9525" marT="9525" marB="0" anchor="b">
                    <a:solidFill>
                      <a:srgbClr val="FFFF00"/>
                    </a:solidFill>
                  </a:tcPr>
                </a:tc>
                <a:tc>
                  <a:txBody>
                    <a:bodyPr/>
                    <a:lstStyle/>
                    <a:p>
                      <a:pPr algn="ctr" fontAlgn="b"/>
                      <a:r>
                        <a:rPr lang="en-US" sz="1400" u="none" strike="noStrike" dirty="0">
                          <a:effectLst/>
                        </a:rPr>
                        <a:t>18</a:t>
                      </a:r>
                      <a:endParaRPr lang="en-US" sz="1400" b="0" i="0" u="none" strike="noStrike" dirty="0">
                        <a:solidFill>
                          <a:srgbClr val="000000"/>
                        </a:solidFill>
                        <a:effectLst/>
                        <a:latin typeface="Calibri" panose="020F0502020204030204" pitchFamily="34" charset="0"/>
                      </a:endParaRPr>
                    </a:p>
                  </a:txBody>
                  <a:tcPr marL="9525" marR="9525" marT="9525" marB="0" anchor="b">
                    <a:solidFill>
                      <a:srgbClr val="FFFF00"/>
                    </a:solidFill>
                  </a:tcPr>
                </a:tc>
                <a:tc>
                  <a:txBody>
                    <a:bodyPr/>
                    <a:lstStyle/>
                    <a:p>
                      <a:pPr algn="ctr" fontAlgn="b"/>
                      <a:r>
                        <a:rPr lang="en-US" sz="1400" u="none" strike="noStrike" dirty="0">
                          <a:effectLst/>
                        </a:rPr>
                        <a:t>0</a:t>
                      </a:r>
                      <a:endParaRPr lang="en-US" sz="1400" b="0" i="0" u="none" strike="noStrike" dirty="0">
                        <a:solidFill>
                          <a:srgbClr val="000000"/>
                        </a:solidFill>
                        <a:effectLst/>
                        <a:latin typeface="Calibri" panose="020F0502020204030204" pitchFamily="34" charset="0"/>
                      </a:endParaRPr>
                    </a:p>
                  </a:txBody>
                  <a:tcPr marL="9525" marR="9525" marT="9525" marB="0" anchor="b">
                    <a:solidFill>
                      <a:srgbClr val="FFFF00"/>
                    </a:solidFill>
                  </a:tcPr>
                </a:tc>
                <a:tc>
                  <a:txBody>
                    <a:bodyPr/>
                    <a:lstStyle/>
                    <a:p>
                      <a:pPr algn="ctr" fontAlgn="b"/>
                      <a:r>
                        <a:rPr lang="en-US" sz="1400" u="none" strike="noStrike" dirty="0">
                          <a:effectLst/>
                        </a:rPr>
                        <a:t>18</a:t>
                      </a:r>
                      <a:endParaRPr lang="en-US" sz="1400" b="0" i="0" u="none" strike="noStrike" dirty="0">
                        <a:solidFill>
                          <a:srgbClr val="000000"/>
                        </a:solidFill>
                        <a:effectLst/>
                        <a:latin typeface="Calibri" panose="020F0502020204030204" pitchFamily="34" charset="0"/>
                      </a:endParaRPr>
                    </a:p>
                  </a:txBody>
                  <a:tcPr marL="9525" marR="9525" marT="9525" marB="0" anchor="b">
                    <a:solidFill>
                      <a:srgbClr val="FFFF00"/>
                    </a:solidFill>
                  </a:tcPr>
                </a:tc>
                <a:tc>
                  <a:txBody>
                    <a:bodyPr/>
                    <a:lstStyle/>
                    <a:p>
                      <a:pPr algn="ctr" fontAlgn="b"/>
                      <a:r>
                        <a:rPr lang="en-US" sz="1400" u="none" strike="noStrike" dirty="0">
                          <a:effectLst/>
                        </a:rPr>
                        <a:t>0</a:t>
                      </a:r>
                      <a:endParaRPr lang="en-US" sz="1400" b="0" i="0" u="none" strike="noStrike" dirty="0">
                        <a:solidFill>
                          <a:srgbClr val="000000"/>
                        </a:solidFill>
                        <a:effectLst/>
                        <a:latin typeface="Calibri" panose="020F0502020204030204" pitchFamily="34" charset="0"/>
                      </a:endParaRPr>
                    </a:p>
                  </a:txBody>
                  <a:tcPr marL="9525" marR="9525" marT="9525" marB="0" anchor="b">
                    <a:solidFill>
                      <a:srgbClr val="FFFF00"/>
                    </a:solidFill>
                  </a:tcPr>
                </a:tc>
                <a:extLst>
                  <a:ext uri="{0D108BD9-81ED-4DB2-BD59-A6C34878D82A}">
                    <a16:rowId xmlns:a16="http://schemas.microsoft.com/office/drawing/2014/main" val="115566997"/>
                  </a:ext>
                </a:extLst>
              </a:tr>
              <a:tr h="238119">
                <a:tc>
                  <a:txBody>
                    <a:bodyPr/>
                    <a:lstStyle/>
                    <a:p>
                      <a:pPr algn="ctr" fontAlgn="b"/>
                      <a:r>
                        <a:rPr lang="en-US" sz="1400" b="1" u="none" strike="noStrike" dirty="0">
                          <a:effectLst/>
                        </a:rPr>
                        <a:t>19950</a:t>
                      </a:r>
                      <a:endParaRPr lang="en-US" sz="14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25</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0</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25</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120</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25</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240</a:t>
                      </a:r>
                      <a:endParaRPr lang="en-US"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257966791"/>
                  </a:ext>
                </a:extLst>
              </a:tr>
              <a:tr h="238119">
                <a:tc>
                  <a:txBody>
                    <a:bodyPr/>
                    <a:lstStyle/>
                    <a:p>
                      <a:pPr algn="ctr" fontAlgn="b"/>
                      <a:r>
                        <a:rPr lang="en-US" sz="1400" b="1" u="none" strike="noStrike" dirty="0">
                          <a:effectLst/>
                        </a:rPr>
                        <a:t>20050</a:t>
                      </a:r>
                      <a:endParaRPr lang="en-US" sz="14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25</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180</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25</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60</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25</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-60</a:t>
                      </a:r>
                      <a:endParaRPr lang="en-US"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926397011"/>
                  </a:ext>
                </a:extLst>
              </a:tr>
              <a:tr h="238119">
                <a:tc>
                  <a:txBody>
                    <a:bodyPr/>
                    <a:lstStyle/>
                    <a:p>
                      <a:pPr algn="ctr" fontAlgn="b"/>
                      <a:r>
                        <a:rPr lang="en-US" sz="1400" b="1" u="none" strike="noStrike" dirty="0">
                          <a:effectLst/>
                        </a:rPr>
                        <a:t>20150</a:t>
                      </a:r>
                      <a:endParaRPr lang="en-US" sz="1400" b="1" i="0" u="none" strike="noStrike" dirty="0">
                        <a:solidFill>
                          <a:srgbClr val="000000"/>
                        </a:solidFill>
                        <a:effectLst/>
                        <a:latin typeface="Calibri" panose="020F0502020204030204" pitchFamily="34" charset="0"/>
                      </a:endParaRPr>
                    </a:p>
                  </a:txBody>
                  <a:tcPr marL="9525" marR="9525" marT="9525" marB="0" anchor="b">
                    <a:solidFill>
                      <a:srgbClr val="FFFF00"/>
                    </a:solidFill>
                  </a:tcPr>
                </a:tc>
                <a:tc>
                  <a:txBody>
                    <a:bodyPr/>
                    <a:lstStyle/>
                    <a:p>
                      <a:pPr algn="ctr" fontAlgn="b"/>
                      <a:r>
                        <a:rPr lang="en-US" sz="1400" u="none" strike="noStrike" dirty="0">
                          <a:effectLst/>
                        </a:rPr>
                        <a:t>18</a:t>
                      </a:r>
                      <a:endParaRPr lang="en-US" sz="1400" b="0" i="0" u="none" strike="noStrike" dirty="0">
                        <a:solidFill>
                          <a:srgbClr val="000000"/>
                        </a:solidFill>
                        <a:effectLst/>
                        <a:latin typeface="Calibri" panose="020F0502020204030204" pitchFamily="34" charset="0"/>
                      </a:endParaRPr>
                    </a:p>
                  </a:txBody>
                  <a:tcPr marL="9525" marR="9525" marT="9525" marB="0" anchor="b">
                    <a:solidFill>
                      <a:srgbClr val="FFFF00"/>
                    </a:solidFill>
                  </a:tcPr>
                </a:tc>
                <a:tc>
                  <a:txBody>
                    <a:bodyPr/>
                    <a:lstStyle/>
                    <a:p>
                      <a:pPr algn="ctr" fontAlgn="b"/>
                      <a:r>
                        <a:rPr lang="en-US" sz="1400" u="none" strike="noStrike" dirty="0">
                          <a:effectLst/>
                        </a:rPr>
                        <a:t>180</a:t>
                      </a:r>
                      <a:endParaRPr lang="en-US" sz="1400" b="0" i="0" u="none" strike="noStrike" dirty="0">
                        <a:solidFill>
                          <a:srgbClr val="000000"/>
                        </a:solidFill>
                        <a:effectLst/>
                        <a:latin typeface="Calibri" panose="020F0502020204030204" pitchFamily="34" charset="0"/>
                      </a:endParaRPr>
                    </a:p>
                  </a:txBody>
                  <a:tcPr marL="9525" marR="9525" marT="9525" marB="0" anchor="b">
                    <a:solidFill>
                      <a:srgbClr val="FFFF00"/>
                    </a:solidFill>
                  </a:tcPr>
                </a:tc>
                <a:tc>
                  <a:txBody>
                    <a:bodyPr/>
                    <a:lstStyle/>
                    <a:p>
                      <a:pPr algn="ctr" fontAlgn="b"/>
                      <a:r>
                        <a:rPr lang="en-US" sz="1400" u="none" strike="noStrike" dirty="0">
                          <a:effectLst/>
                        </a:rPr>
                        <a:t>18</a:t>
                      </a:r>
                      <a:endParaRPr lang="en-US" sz="1400" b="0" i="0" u="none" strike="noStrike" dirty="0">
                        <a:solidFill>
                          <a:srgbClr val="000000"/>
                        </a:solidFill>
                        <a:effectLst/>
                        <a:latin typeface="Calibri" panose="020F0502020204030204" pitchFamily="34" charset="0"/>
                      </a:endParaRPr>
                    </a:p>
                  </a:txBody>
                  <a:tcPr marL="9525" marR="9525" marT="9525" marB="0" anchor="b">
                    <a:solidFill>
                      <a:srgbClr val="FFFF00"/>
                    </a:solidFill>
                  </a:tcPr>
                </a:tc>
                <a:tc>
                  <a:txBody>
                    <a:bodyPr/>
                    <a:lstStyle/>
                    <a:p>
                      <a:pPr algn="ctr" fontAlgn="b"/>
                      <a:r>
                        <a:rPr lang="en-US" sz="1400" u="none" strike="noStrike" dirty="0">
                          <a:effectLst/>
                        </a:rPr>
                        <a:t>180</a:t>
                      </a:r>
                      <a:endParaRPr lang="en-US" sz="1400" b="0" i="0" u="none" strike="noStrike" dirty="0">
                        <a:solidFill>
                          <a:srgbClr val="000000"/>
                        </a:solidFill>
                        <a:effectLst/>
                        <a:latin typeface="Calibri" panose="020F0502020204030204" pitchFamily="34" charset="0"/>
                      </a:endParaRPr>
                    </a:p>
                  </a:txBody>
                  <a:tcPr marL="9525" marR="9525" marT="9525" marB="0" anchor="b">
                    <a:solidFill>
                      <a:srgbClr val="FFFF00"/>
                    </a:solidFill>
                  </a:tcPr>
                </a:tc>
                <a:tc>
                  <a:txBody>
                    <a:bodyPr/>
                    <a:lstStyle/>
                    <a:p>
                      <a:pPr algn="ctr" fontAlgn="b"/>
                      <a:r>
                        <a:rPr lang="en-US" sz="1400" u="none" strike="noStrike" dirty="0">
                          <a:effectLst/>
                        </a:rPr>
                        <a:t>18</a:t>
                      </a:r>
                      <a:endParaRPr lang="en-US" sz="1400" b="0" i="0" u="none" strike="noStrike" dirty="0">
                        <a:solidFill>
                          <a:srgbClr val="000000"/>
                        </a:solidFill>
                        <a:effectLst/>
                        <a:latin typeface="Calibri" panose="020F0502020204030204" pitchFamily="34" charset="0"/>
                      </a:endParaRPr>
                    </a:p>
                  </a:txBody>
                  <a:tcPr marL="9525" marR="9525" marT="9525" marB="0" anchor="b">
                    <a:solidFill>
                      <a:srgbClr val="FFFF00"/>
                    </a:solidFill>
                  </a:tcPr>
                </a:tc>
                <a:tc>
                  <a:txBody>
                    <a:bodyPr/>
                    <a:lstStyle/>
                    <a:p>
                      <a:pPr algn="ctr" fontAlgn="b"/>
                      <a:r>
                        <a:rPr lang="en-US" sz="1400" u="none" strike="noStrike" dirty="0">
                          <a:effectLst/>
                        </a:rPr>
                        <a:t>180</a:t>
                      </a:r>
                      <a:endParaRPr lang="en-US" sz="1400" b="0" i="0" u="none" strike="noStrike" dirty="0">
                        <a:solidFill>
                          <a:srgbClr val="000000"/>
                        </a:solidFill>
                        <a:effectLst/>
                        <a:latin typeface="Calibri" panose="020F0502020204030204" pitchFamily="34" charset="0"/>
                      </a:endParaRPr>
                    </a:p>
                  </a:txBody>
                  <a:tcPr marL="9525" marR="9525" marT="9525" marB="0" anchor="b">
                    <a:solidFill>
                      <a:srgbClr val="FFFF00"/>
                    </a:solidFill>
                  </a:tcPr>
                </a:tc>
                <a:extLst>
                  <a:ext uri="{0D108BD9-81ED-4DB2-BD59-A6C34878D82A}">
                    <a16:rowId xmlns:a16="http://schemas.microsoft.com/office/drawing/2014/main" val="35491686"/>
                  </a:ext>
                </a:extLst>
              </a:tr>
            </a:tbl>
          </a:graphicData>
        </a:graphic>
      </p:graphicFrame>
    </p:spTree>
    <p:extLst>
      <p:ext uri="{BB962C8B-B14F-4D97-AF65-F5344CB8AC3E}">
        <p14:creationId xmlns:p14="http://schemas.microsoft.com/office/powerpoint/2010/main" val="406772475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478970" y="150669"/>
            <a:ext cx="8207829" cy="523220"/>
          </a:xfrm>
          <a:prstGeom prst="rect">
            <a:avLst/>
          </a:prstGeom>
        </p:spPr>
        <p:txBody>
          <a:bodyPr wrap="square">
            <a:spAutoFit/>
          </a:bodyPr>
          <a:lstStyle/>
          <a:p>
            <a:pPr algn="ctr"/>
            <a:r>
              <a:rPr lang="tr-TR" sz="2800" b="1" dirty="0" err="1" smtClean="0">
                <a:solidFill>
                  <a:schemeClr val="accent1">
                    <a:lumMod val="50000"/>
                  </a:schemeClr>
                </a:solidFill>
                <a:cs typeface="Arial" panose="020B0604020202020204" pitchFamily="34" charset="0"/>
              </a:rPr>
              <a:t>Simplest</a:t>
            </a:r>
            <a:r>
              <a:rPr lang="tr-TR" sz="2800" b="1" dirty="0" smtClean="0">
                <a:solidFill>
                  <a:schemeClr val="accent1">
                    <a:lumMod val="50000"/>
                  </a:schemeClr>
                </a:solidFill>
                <a:cs typeface="Arial" panose="020B0604020202020204" pitchFamily="34" charset="0"/>
              </a:rPr>
              <a:t> </a:t>
            </a:r>
            <a:r>
              <a:rPr lang="tr-TR" sz="2800" b="1" dirty="0" err="1" smtClean="0">
                <a:solidFill>
                  <a:schemeClr val="accent1">
                    <a:lumMod val="50000"/>
                  </a:schemeClr>
                </a:solidFill>
                <a:cs typeface="Arial" panose="020B0604020202020204" pitchFamily="34" charset="0"/>
              </a:rPr>
              <a:t>inverter</a:t>
            </a:r>
            <a:r>
              <a:rPr lang="tr-TR" sz="2800" b="1" dirty="0" smtClean="0">
                <a:solidFill>
                  <a:schemeClr val="accent1">
                    <a:lumMod val="50000"/>
                  </a:schemeClr>
                </a:solidFill>
                <a:cs typeface="Arial" panose="020B0604020202020204" pitchFamily="34" charset="0"/>
              </a:rPr>
              <a:t> model</a:t>
            </a:r>
            <a:endParaRPr lang="en-US" sz="2800" dirty="0">
              <a:solidFill>
                <a:schemeClr val="accent1">
                  <a:lumMod val="50000"/>
                </a:schemeClr>
              </a:solidFill>
              <a:cs typeface="Arial" panose="020B0604020202020204" pitchFamily="34" charset="0"/>
            </a:endParaRPr>
          </a:p>
        </p:txBody>
      </p:sp>
      <p:pic>
        <p:nvPicPr>
          <p:cNvPr id="4" name="Picture 3"/>
          <p:cNvPicPr>
            <a:picLocks noChangeAspect="1"/>
          </p:cNvPicPr>
          <p:nvPr/>
        </p:nvPicPr>
        <p:blipFill>
          <a:blip r:embed="rId3"/>
          <a:stretch>
            <a:fillRect/>
          </a:stretch>
        </p:blipFill>
        <p:spPr>
          <a:xfrm>
            <a:off x="52783" y="1013380"/>
            <a:ext cx="3433312" cy="2663455"/>
          </a:xfrm>
          <a:prstGeom prst="rect">
            <a:avLst/>
          </a:prstGeom>
        </p:spPr>
      </p:pic>
      <p:pic>
        <p:nvPicPr>
          <p:cNvPr id="9" name="Picture 8"/>
          <p:cNvPicPr>
            <a:picLocks noChangeAspect="1"/>
          </p:cNvPicPr>
          <p:nvPr/>
        </p:nvPicPr>
        <p:blipFill>
          <a:blip r:embed="rId4"/>
          <a:stretch>
            <a:fillRect/>
          </a:stretch>
        </p:blipFill>
        <p:spPr>
          <a:xfrm>
            <a:off x="0" y="4074171"/>
            <a:ext cx="3486095" cy="2710017"/>
          </a:xfrm>
          <a:prstGeom prst="rect">
            <a:avLst/>
          </a:prstGeom>
        </p:spPr>
      </p:pic>
      <p:sp>
        <p:nvSpPr>
          <p:cNvPr id="10" name="Rectangle 9"/>
          <p:cNvSpPr/>
          <p:nvPr/>
        </p:nvSpPr>
        <p:spPr>
          <a:xfrm>
            <a:off x="-100067" y="717677"/>
            <a:ext cx="3586162" cy="400110"/>
          </a:xfrm>
          <a:prstGeom prst="rect">
            <a:avLst/>
          </a:prstGeom>
        </p:spPr>
        <p:txBody>
          <a:bodyPr wrap="square">
            <a:spAutoFit/>
          </a:bodyPr>
          <a:lstStyle/>
          <a:p>
            <a:pPr algn="ctr"/>
            <a:r>
              <a:rPr lang="tr-TR" sz="2000" dirty="0" smtClean="0">
                <a:solidFill>
                  <a:srgbClr val="002060"/>
                </a:solidFill>
                <a:cs typeface="Arial" panose="020B0604020202020204" pitchFamily="34" charset="0"/>
              </a:rPr>
              <a:t>Isa - </a:t>
            </a:r>
            <a:r>
              <a:rPr lang="tr-TR" sz="2000" dirty="0" err="1" smtClean="0">
                <a:solidFill>
                  <a:srgbClr val="002060"/>
                </a:solidFill>
                <a:cs typeface="Arial" panose="020B0604020202020204" pitchFamily="34" charset="0"/>
              </a:rPr>
              <a:t>Around</a:t>
            </a:r>
            <a:r>
              <a:rPr lang="tr-TR" sz="2000" dirty="0" smtClean="0">
                <a:solidFill>
                  <a:srgbClr val="002060"/>
                </a:solidFill>
                <a:cs typeface="Arial" panose="020B0604020202020204" pitchFamily="34" charset="0"/>
              </a:rPr>
              <a:t> fsw</a:t>
            </a:r>
          </a:p>
        </p:txBody>
      </p:sp>
      <p:sp>
        <p:nvSpPr>
          <p:cNvPr id="11" name="Rectangle 10"/>
          <p:cNvSpPr/>
          <p:nvPr/>
        </p:nvSpPr>
        <p:spPr>
          <a:xfrm>
            <a:off x="-23642" y="3676835"/>
            <a:ext cx="3586162" cy="400110"/>
          </a:xfrm>
          <a:prstGeom prst="rect">
            <a:avLst/>
          </a:prstGeom>
        </p:spPr>
        <p:txBody>
          <a:bodyPr wrap="square">
            <a:spAutoFit/>
          </a:bodyPr>
          <a:lstStyle/>
          <a:p>
            <a:pPr algn="ctr"/>
            <a:r>
              <a:rPr lang="tr-TR" sz="2000" dirty="0" smtClean="0">
                <a:solidFill>
                  <a:srgbClr val="002060"/>
                </a:solidFill>
                <a:cs typeface="Arial" panose="020B0604020202020204" pitchFamily="34" charset="0"/>
              </a:rPr>
              <a:t>Isa  - </a:t>
            </a:r>
            <a:r>
              <a:rPr lang="tr-TR" sz="2000" dirty="0" err="1" smtClean="0">
                <a:solidFill>
                  <a:srgbClr val="002060"/>
                </a:solidFill>
                <a:cs typeface="Arial" panose="020B0604020202020204" pitchFamily="34" charset="0"/>
              </a:rPr>
              <a:t>Around</a:t>
            </a:r>
            <a:r>
              <a:rPr lang="tr-TR" sz="2000" dirty="0" smtClean="0">
                <a:solidFill>
                  <a:srgbClr val="002060"/>
                </a:solidFill>
                <a:cs typeface="Arial" panose="020B0604020202020204" pitchFamily="34" charset="0"/>
              </a:rPr>
              <a:t> 2*fsw</a:t>
            </a:r>
          </a:p>
        </p:txBody>
      </p:sp>
      <p:sp>
        <p:nvSpPr>
          <p:cNvPr id="14" name="Rectangle 13"/>
          <p:cNvSpPr/>
          <p:nvPr/>
        </p:nvSpPr>
        <p:spPr>
          <a:xfrm>
            <a:off x="3548726" y="1123857"/>
            <a:ext cx="5521795" cy="1815882"/>
          </a:xfrm>
          <a:prstGeom prst="rect">
            <a:avLst/>
          </a:prstGeom>
        </p:spPr>
        <p:txBody>
          <a:bodyPr wrap="square">
            <a:spAutoFit/>
          </a:bodyPr>
          <a:lstStyle/>
          <a:p>
            <a:pPr marL="285750" indent="-285750">
              <a:buFont typeface="Arial" panose="020B0604020202020204" pitchFamily="34" charset="0"/>
              <a:buChar char="•"/>
            </a:pPr>
            <a:r>
              <a:rPr lang="tr-TR" sz="1600" dirty="0" err="1" smtClean="0">
                <a:solidFill>
                  <a:srgbClr val="002060"/>
                </a:solidFill>
                <a:cs typeface="Arial" panose="020B0604020202020204" pitchFamily="34" charset="0"/>
                <a:sym typeface="Wingdings" panose="05000000000000000000" pitchFamily="2" charset="2"/>
              </a:rPr>
              <a:t>Due</a:t>
            </a:r>
            <a:r>
              <a:rPr lang="tr-TR" sz="1600" dirty="0" smtClean="0">
                <a:solidFill>
                  <a:srgbClr val="002060"/>
                </a:solidFill>
                <a:cs typeface="Arial" panose="020B0604020202020204" pitchFamily="34" charset="0"/>
                <a:sym typeface="Wingdings" panose="05000000000000000000" pitchFamily="2" charset="2"/>
              </a:rPr>
              <a:t> </a:t>
            </a:r>
            <a:r>
              <a:rPr lang="tr-TR" sz="1600" dirty="0" err="1" smtClean="0">
                <a:solidFill>
                  <a:srgbClr val="002060"/>
                </a:solidFill>
                <a:cs typeface="Arial" panose="020B0604020202020204" pitchFamily="34" charset="0"/>
                <a:sym typeface="Wingdings" panose="05000000000000000000" pitchFamily="2" charset="2"/>
              </a:rPr>
              <a:t>to</a:t>
            </a:r>
            <a:r>
              <a:rPr lang="tr-TR" sz="1600" dirty="0" smtClean="0">
                <a:solidFill>
                  <a:srgbClr val="002060"/>
                </a:solidFill>
                <a:cs typeface="Arial" panose="020B0604020202020204" pitchFamily="34" charset="0"/>
                <a:sym typeface="Wingdings" panose="05000000000000000000" pitchFamily="2" charset="2"/>
              </a:rPr>
              <a:t> </a:t>
            </a:r>
            <a:r>
              <a:rPr lang="tr-TR" sz="1600" b="1" dirty="0" err="1" smtClean="0">
                <a:solidFill>
                  <a:srgbClr val="002060"/>
                </a:solidFill>
                <a:cs typeface="Arial" panose="020B0604020202020204" pitchFamily="34" charset="0"/>
                <a:sym typeface="Wingdings" panose="05000000000000000000" pitchFamily="2" charset="2"/>
              </a:rPr>
              <a:t>wye</a:t>
            </a:r>
            <a:r>
              <a:rPr lang="tr-TR" sz="1600" b="1" dirty="0" smtClean="0">
                <a:solidFill>
                  <a:srgbClr val="002060"/>
                </a:solidFill>
                <a:cs typeface="Arial" panose="020B0604020202020204" pitchFamily="34" charset="0"/>
                <a:sym typeface="Wingdings" panose="05000000000000000000" pitchFamily="2" charset="2"/>
              </a:rPr>
              <a:t> </a:t>
            </a:r>
            <a:r>
              <a:rPr lang="tr-TR" sz="1600" b="1" dirty="0" err="1" smtClean="0">
                <a:solidFill>
                  <a:srgbClr val="002060"/>
                </a:solidFill>
                <a:cs typeface="Arial" panose="020B0604020202020204" pitchFamily="34" charset="0"/>
                <a:sym typeface="Wingdings" panose="05000000000000000000" pitchFamily="2" charset="2"/>
              </a:rPr>
              <a:t>connection</a:t>
            </a:r>
            <a:r>
              <a:rPr lang="tr-TR" sz="1600" b="1" dirty="0" smtClean="0">
                <a:solidFill>
                  <a:srgbClr val="002060"/>
                </a:solidFill>
                <a:cs typeface="Arial" panose="020B0604020202020204" pitchFamily="34" charset="0"/>
                <a:sym typeface="Wingdings" panose="05000000000000000000" pitchFamily="2" charset="2"/>
              </a:rPr>
              <a:t> </a:t>
            </a:r>
            <a:r>
              <a:rPr lang="tr-TR" sz="1600" dirty="0" smtClean="0">
                <a:solidFill>
                  <a:srgbClr val="002060"/>
                </a:solidFill>
                <a:cs typeface="Arial" panose="020B0604020202020204" pitchFamily="34" charset="0"/>
                <a:sym typeface="Wingdings" panose="05000000000000000000" pitchFamily="2" charset="2"/>
              </a:rPr>
              <a:t>(?), </a:t>
            </a:r>
            <a:r>
              <a:rPr lang="tr-TR" sz="1600" dirty="0" err="1" smtClean="0">
                <a:solidFill>
                  <a:srgbClr val="002060"/>
                </a:solidFill>
                <a:cs typeface="Arial" panose="020B0604020202020204" pitchFamily="34" charset="0"/>
                <a:sym typeface="Wingdings" panose="05000000000000000000" pitchFamily="2" charset="2"/>
              </a:rPr>
              <a:t>the</a:t>
            </a:r>
            <a:r>
              <a:rPr lang="tr-TR" sz="1600" dirty="0" smtClean="0">
                <a:solidFill>
                  <a:srgbClr val="002060"/>
                </a:solidFill>
                <a:cs typeface="Arial" panose="020B0604020202020204" pitchFamily="34" charset="0"/>
                <a:sym typeface="Wingdings" panose="05000000000000000000" pitchFamily="2" charset="2"/>
              </a:rPr>
              <a:t> </a:t>
            </a:r>
            <a:r>
              <a:rPr lang="tr-TR" sz="1600" b="1" dirty="0" err="1" smtClean="0">
                <a:solidFill>
                  <a:srgbClr val="002060"/>
                </a:solidFill>
                <a:cs typeface="Arial" panose="020B0604020202020204" pitchFamily="34" charset="0"/>
                <a:sym typeface="Wingdings" panose="05000000000000000000" pitchFamily="2" charset="2"/>
              </a:rPr>
              <a:t>inphase</a:t>
            </a:r>
            <a:r>
              <a:rPr lang="tr-TR" sz="1600" dirty="0" smtClean="0">
                <a:solidFill>
                  <a:srgbClr val="002060"/>
                </a:solidFill>
                <a:cs typeface="Arial" panose="020B0604020202020204" pitchFamily="34" charset="0"/>
                <a:sym typeface="Wingdings" panose="05000000000000000000" pitchFamily="2" charset="2"/>
              </a:rPr>
              <a:t> </a:t>
            </a:r>
            <a:r>
              <a:rPr lang="tr-TR" sz="1600" dirty="0" err="1" smtClean="0">
                <a:solidFill>
                  <a:srgbClr val="002060"/>
                </a:solidFill>
                <a:cs typeface="Arial" panose="020B0604020202020204" pitchFamily="34" charset="0"/>
                <a:sym typeface="Wingdings" panose="05000000000000000000" pitchFamily="2" charset="2"/>
              </a:rPr>
              <a:t>components</a:t>
            </a:r>
            <a:r>
              <a:rPr lang="tr-TR" sz="1600" dirty="0" smtClean="0">
                <a:solidFill>
                  <a:srgbClr val="002060"/>
                </a:solidFill>
                <a:cs typeface="Arial" panose="020B0604020202020204" pitchFamily="34" charset="0"/>
                <a:sym typeface="Wingdings" panose="05000000000000000000" pitchFamily="2" charset="2"/>
              </a:rPr>
              <a:t> of </a:t>
            </a:r>
            <a:r>
              <a:rPr lang="tr-TR" sz="1600" dirty="0" err="1" smtClean="0">
                <a:solidFill>
                  <a:srgbClr val="002060"/>
                </a:solidFill>
                <a:cs typeface="Arial" panose="020B0604020202020204" pitchFamily="34" charset="0"/>
                <a:sym typeface="Wingdings" panose="05000000000000000000" pitchFamily="2" charset="2"/>
              </a:rPr>
              <a:t>Sx</a:t>
            </a:r>
            <a:r>
              <a:rPr lang="tr-TR" sz="1600" dirty="0" smtClean="0">
                <a:solidFill>
                  <a:srgbClr val="002060"/>
                </a:solidFill>
                <a:cs typeface="Arial" panose="020B0604020202020204" pitchFamily="34" charset="0"/>
                <a:sym typeface="Wingdings" panose="05000000000000000000" pitchFamily="2" charset="2"/>
              </a:rPr>
              <a:t> </a:t>
            </a:r>
            <a:r>
              <a:rPr lang="tr-TR" sz="1600" dirty="0" err="1" smtClean="0">
                <a:solidFill>
                  <a:srgbClr val="002060"/>
                </a:solidFill>
                <a:cs typeface="Arial" panose="020B0604020202020204" pitchFamily="34" charset="0"/>
                <a:sym typeface="Wingdings" panose="05000000000000000000" pitchFamily="2" charset="2"/>
              </a:rPr>
              <a:t>harmonics</a:t>
            </a:r>
            <a:r>
              <a:rPr lang="tr-TR" sz="1600" dirty="0" smtClean="0">
                <a:solidFill>
                  <a:srgbClr val="002060"/>
                </a:solidFill>
                <a:cs typeface="Arial" panose="020B0604020202020204" pitchFamily="34" charset="0"/>
                <a:sym typeface="Wingdings" panose="05000000000000000000" pitchFamily="2" charset="2"/>
              </a:rPr>
              <a:t> </a:t>
            </a:r>
            <a:r>
              <a:rPr lang="tr-TR" sz="1600" dirty="0" err="1" smtClean="0">
                <a:solidFill>
                  <a:srgbClr val="002060"/>
                </a:solidFill>
                <a:cs typeface="Arial" panose="020B0604020202020204" pitchFamily="34" charset="0"/>
                <a:sym typeface="Wingdings" panose="05000000000000000000" pitchFamily="2" charset="2"/>
              </a:rPr>
              <a:t>are</a:t>
            </a:r>
            <a:r>
              <a:rPr lang="tr-TR" sz="1600" dirty="0" smtClean="0">
                <a:solidFill>
                  <a:srgbClr val="002060"/>
                </a:solidFill>
                <a:cs typeface="Arial" panose="020B0604020202020204" pitchFamily="34" charset="0"/>
                <a:sym typeface="Wingdings" panose="05000000000000000000" pitchFamily="2" charset="2"/>
              </a:rPr>
              <a:t> not </a:t>
            </a:r>
            <a:r>
              <a:rPr lang="tr-TR" sz="1600" dirty="0" err="1" smtClean="0">
                <a:solidFill>
                  <a:srgbClr val="002060"/>
                </a:solidFill>
                <a:cs typeface="Arial" panose="020B0604020202020204" pitchFamily="34" charset="0"/>
                <a:sym typeface="Wingdings" panose="05000000000000000000" pitchFamily="2" charset="2"/>
              </a:rPr>
              <a:t>seen</a:t>
            </a:r>
            <a:r>
              <a:rPr lang="tr-TR" sz="1600" dirty="0" smtClean="0">
                <a:solidFill>
                  <a:srgbClr val="002060"/>
                </a:solidFill>
                <a:cs typeface="Arial" panose="020B0604020202020204" pitchFamily="34" charset="0"/>
                <a:sym typeface="Wingdings" panose="05000000000000000000" pitchFamily="2" charset="2"/>
              </a:rPr>
              <a:t> in </a:t>
            </a:r>
            <a:r>
              <a:rPr lang="tr-TR" sz="1600" dirty="0" err="1" smtClean="0">
                <a:solidFill>
                  <a:srgbClr val="002060"/>
                </a:solidFill>
                <a:cs typeface="Arial" panose="020B0604020202020204" pitchFamily="34" charset="0"/>
                <a:sym typeface="Wingdings" panose="05000000000000000000" pitchFamily="2" charset="2"/>
              </a:rPr>
              <a:t>phase</a:t>
            </a:r>
            <a:r>
              <a:rPr lang="tr-TR" sz="1600" dirty="0" smtClean="0">
                <a:solidFill>
                  <a:srgbClr val="002060"/>
                </a:solidFill>
                <a:cs typeface="Arial" panose="020B0604020202020204" pitchFamily="34" charset="0"/>
                <a:sym typeface="Wingdings" panose="05000000000000000000" pitchFamily="2" charset="2"/>
              </a:rPr>
              <a:t> </a:t>
            </a:r>
            <a:r>
              <a:rPr lang="tr-TR" sz="1600" dirty="0" err="1" smtClean="0">
                <a:solidFill>
                  <a:srgbClr val="002060"/>
                </a:solidFill>
                <a:cs typeface="Arial" panose="020B0604020202020204" pitchFamily="34" charset="0"/>
                <a:sym typeface="Wingdings" panose="05000000000000000000" pitchFamily="2" charset="2"/>
              </a:rPr>
              <a:t>currents</a:t>
            </a:r>
            <a:r>
              <a:rPr lang="tr-TR" sz="1600" dirty="0" smtClean="0">
                <a:solidFill>
                  <a:srgbClr val="002060"/>
                </a:solidFill>
                <a:cs typeface="Arial" panose="020B0604020202020204" pitchFamily="34" charset="0"/>
                <a:sym typeface="Wingdings" panose="05000000000000000000" pitchFamily="2" charset="2"/>
              </a:rPr>
              <a:t>.</a:t>
            </a:r>
          </a:p>
          <a:p>
            <a:pPr marL="285750" indent="-285750">
              <a:buFont typeface="Arial" panose="020B0604020202020204" pitchFamily="34" charset="0"/>
              <a:buChar char="•"/>
            </a:pPr>
            <a:r>
              <a:rPr lang="tr-TR" sz="1600" dirty="0" err="1" smtClean="0">
                <a:solidFill>
                  <a:srgbClr val="002060"/>
                </a:solidFill>
                <a:cs typeface="Arial" panose="020B0604020202020204" pitchFamily="34" charset="0"/>
                <a:sym typeface="Wingdings" panose="05000000000000000000" pitchFamily="2" charset="2"/>
              </a:rPr>
              <a:t>Again</a:t>
            </a:r>
            <a:r>
              <a:rPr lang="tr-TR" sz="1600" dirty="0" smtClean="0">
                <a:solidFill>
                  <a:srgbClr val="002060"/>
                </a:solidFill>
                <a:cs typeface="Arial" panose="020B0604020202020204" pitchFamily="34" charset="0"/>
                <a:sym typeface="Wingdings" panose="05000000000000000000" pitchFamily="2" charset="2"/>
              </a:rPr>
              <a:t>, </a:t>
            </a:r>
            <a:r>
              <a:rPr lang="tr-TR" sz="1600" dirty="0" err="1" smtClean="0">
                <a:solidFill>
                  <a:srgbClr val="002060"/>
                </a:solidFill>
                <a:cs typeface="Arial" panose="020B0604020202020204" pitchFamily="34" charset="0"/>
                <a:sym typeface="Wingdings" panose="05000000000000000000" pitchFamily="2" charset="2"/>
              </a:rPr>
              <a:t>these</a:t>
            </a:r>
            <a:r>
              <a:rPr lang="tr-TR" sz="1600" dirty="0" smtClean="0">
                <a:solidFill>
                  <a:srgbClr val="002060"/>
                </a:solidFill>
                <a:cs typeface="Arial" panose="020B0604020202020204" pitchFamily="34" charset="0"/>
                <a:sym typeface="Wingdings" panose="05000000000000000000" pitchFamily="2" charset="2"/>
              </a:rPr>
              <a:t> </a:t>
            </a:r>
            <a:r>
              <a:rPr lang="tr-TR" sz="1600" dirty="0" err="1" smtClean="0">
                <a:solidFill>
                  <a:srgbClr val="002060"/>
                </a:solidFill>
                <a:cs typeface="Arial" panose="020B0604020202020204" pitchFamily="34" charset="0"/>
                <a:sym typeface="Wingdings" panose="05000000000000000000" pitchFamily="2" charset="2"/>
              </a:rPr>
              <a:t>are</a:t>
            </a:r>
            <a:r>
              <a:rPr lang="tr-TR" sz="1600" dirty="0" smtClean="0">
                <a:solidFill>
                  <a:srgbClr val="002060"/>
                </a:solidFill>
                <a:cs typeface="Arial" panose="020B0604020202020204" pitchFamily="34" charset="0"/>
                <a:sym typeface="Wingdings" panose="05000000000000000000" pitchFamily="2" charset="2"/>
              </a:rPr>
              <a:t> </a:t>
            </a:r>
            <a:r>
              <a:rPr lang="tr-TR" sz="1600" dirty="0" err="1" smtClean="0">
                <a:solidFill>
                  <a:srgbClr val="002060"/>
                </a:solidFill>
                <a:cs typeface="Arial" panose="020B0604020202020204" pitchFamily="34" charset="0"/>
                <a:sym typeface="Wingdings" panose="05000000000000000000" pitchFamily="2" charset="2"/>
              </a:rPr>
              <a:t>under</a:t>
            </a:r>
            <a:r>
              <a:rPr lang="tr-TR" sz="1600" dirty="0" smtClean="0">
                <a:solidFill>
                  <a:srgbClr val="002060"/>
                </a:solidFill>
                <a:cs typeface="Arial" panose="020B0604020202020204" pitchFamily="34" charset="0"/>
                <a:sym typeface="Wingdings" panose="05000000000000000000" pitchFamily="2" charset="2"/>
              </a:rPr>
              <a:t> </a:t>
            </a:r>
            <a:r>
              <a:rPr lang="tr-TR" sz="1600" b="1" dirty="0" err="1" smtClean="0">
                <a:solidFill>
                  <a:srgbClr val="002060"/>
                </a:solidFill>
                <a:cs typeface="Arial" panose="020B0604020202020204" pitchFamily="34" charset="0"/>
                <a:sym typeface="Wingdings" panose="05000000000000000000" pitchFamily="2" charset="2"/>
              </a:rPr>
              <a:t>balanced</a:t>
            </a:r>
            <a:r>
              <a:rPr lang="tr-TR" sz="1600" dirty="0" smtClean="0">
                <a:solidFill>
                  <a:srgbClr val="002060"/>
                </a:solidFill>
                <a:cs typeface="Arial" panose="020B0604020202020204" pitchFamily="34" charset="0"/>
                <a:sym typeface="Wingdings" panose="05000000000000000000" pitchFamily="2" charset="2"/>
              </a:rPr>
              <a:t> </a:t>
            </a:r>
            <a:r>
              <a:rPr lang="tr-TR" sz="1600" dirty="0" err="1" smtClean="0">
                <a:solidFill>
                  <a:srgbClr val="002060"/>
                </a:solidFill>
                <a:cs typeface="Arial" panose="020B0604020202020204" pitchFamily="34" charset="0"/>
                <a:sym typeface="Wingdings" panose="05000000000000000000" pitchFamily="2" charset="2"/>
              </a:rPr>
              <a:t>conditions</a:t>
            </a:r>
            <a:r>
              <a:rPr lang="tr-TR" sz="1600" dirty="0" smtClean="0">
                <a:solidFill>
                  <a:srgbClr val="002060"/>
                </a:solidFill>
                <a:cs typeface="Arial" panose="020B0604020202020204" pitchFamily="34" charset="0"/>
                <a:sym typeface="Wingdings" panose="05000000000000000000" pitchFamily="2" charset="2"/>
              </a:rPr>
              <a:t>. </a:t>
            </a:r>
            <a:r>
              <a:rPr lang="tr-TR" sz="1600" dirty="0" err="1" smtClean="0">
                <a:solidFill>
                  <a:srgbClr val="002060"/>
                </a:solidFill>
                <a:cs typeface="Arial" panose="020B0604020202020204" pitchFamily="34" charset="0"/>
                <a:sym typeface="Wingdings" panose="05000000000000000000" pitchFamily="2" charset="2"/>
              </a:rPr>
              <a:t>Unbalance</a:t>
            </a:r>
            <a:r>
              <a:rPr lang="tr-TR" sz="1600" dirty="0" smtClean="0">
                <a:solidFill>
                  <a:srgbClr val="002060"/>
                </a:solidFill>
                <a:cs typeface="Arial" panose="020B0604020202020204" pitchFamily="34" charset="0"/>
                <a:sym typeface="Wingdings" panose="05000000000000000000" pitchFamily="2" charset="2"/>
              </a:rPr>
              <a:t> </a:t>
            </a:r>
            <a:r>
              <a:rPr lang="tr-TR" sz="1600" dirty="0" err="1" smtClean="0">
                <a:solidFill>
                  <a:srgbClr val="002060"/>
                </a:solidFill>
                <a:cs typeface="Arial" panose="020B0604020202020204" pitchFamily="34" charset="0"/>
                <a:sym typeface="Wingdings" panose="05000000000000000000" pitchFamily="2" charset="2"/>
              </a:rPr>
              <a:t>will</a:t>
            </a:r>
            <a:r>
              <a:rPr lang="tr-TR" sz="1600" dirty="0" smtClean="0">
                <a:solidFill>
                  <a:srgbClr val="002060"/>
                </a:solidFill>
                <a:cs typeface="Arial" panose="020B0604020202020204" pitchFamily="34" charset="0"/>
                <a:sym typeface="Wingdings" panose="05000000000000000000" pitchFamily="2" charset="2"/>
              </a:rPr>
              <a:t> be </a:t>
            </a:r>
            <a:r>
              <a:rPr lang="tr-TR" sz="1600" dirty="0" err="1" smtClean="0">
                <a:solidFill>
                  <a:srgbClr val="002060"/>
                </a:solidFill>
                <a:cs typeface="Arial" panose="020B0604020202020204" pitchFamily="34" charset="0"/>
                <a:sym typeface="Wingdings" panose="05000000000000000000" pitchFamily="2" charset="2"/>
              </a:rPr>
              <a:t>analyzed</a:t>
            </a:r>
            <a:r>
              <a:rPr lang="tr-TR" sz="1600" dirty="0" smtClean="0">
                <a:solidFill>
                  <a:srgbClr val="002060"/>
                </a:solidFill>
                <a:cs typeface="Arial" panose="020B0604020202020204" pitchFamily="34" charset="0"/>
                <a:sym typeface="Wingdings" panose="05000000000000000000" pitchFamily="2" charset="2"/>
              </a:rPr>
              <a:t> </a:t>
            </a:r>
            <a:r>
              <a:rPr lang="tr-TR" sz="1600" dirty="0" err="1" smtClean="0">
                <a:solidFill>
                  <a:srgbClr val="002060"/>
                </a:solidFill>
                <a:cs typeface="Arial" panose="020B0604020202020204" pitchFamily="34" charset="0"/>
                <a:sym typeface="Wingdings" panose="05000000000000000000" pitchFamily="2" charset="2"/>
              </a:rPr>
              <a:t>separately</a:t>
            </a:r>
            <a:r>
              <a:rPr lang="tr-TR" sz="1600" dirty="0" smtClean="0">
                <a:solidFill>
                  <a:srgbClr val="002060"/>
                </a:solidFill>
                <a:cs typeface="Arial" panose="020B0604020202020204" pitchFamily="34" charset="0"/>
                <a:sym typeface="Wingdings" panose="05000000000000000000" pitchFamily="2" charset="2"/>
              </a:rPr>
              <a:t>.</a:t>
            </a:r>
          </a:p>
          <a:p>
            <a:pPr marL="285750" indent="-285750">
              <a:buFont typeface="Arial" panose="020B0604020202020204" pitchFamily="34" charset="0"/>
              <a:buChar char="•"/>
            </a:pPr>
            <a:r>
              <a:rPr lang="tr-TR" sz="1600" dirty="0" err="1" smtClean="0">
                <a:solidFill>
                  <a:srgbClr val="002060"/>
                </a:solidFill>
                <a:cs typeface="Arial" panose="020B0604020202020204" pitchFamily="34" charset="0"/>
                <a:sym typeface="Wingdings" panose="05000000000000000000" pitchFamily="2" charset="2"/>
              </a:rPr>
              <a:t>All</a:t>
            </a:r>
            <a:r>
              <a:rPr lang="tr-TR" sz="1600" dirty="0" smtClean="0">
                <a:solidFill>
                  <a:srgbClr val="002060"/>
                </a:solidFill>
                <a:cs typeface="Arial" panose="020B0604020202020204" pitchFamily="34" charset="0"/>
                <a:sym typeface="Wingdings" panose="05000000000000000000" pitchFamily="2" charset="2"/>
              </a:rPr>
              <a:t> </a:t>
            </a:r>
            <a:r>
              <a:rPr lang="tr-TR" sz="1600" dirty="0" err="1" smtClean="0">
                <a:solidFill>
                  <a:srgbClr val="002060"/>
                </a:solidFill>
                <a:cs typeface="Arial" panose="020B0604020202020204" pitchFamily="34" charset="0"/>
                <a:sym typeface="Wingdings" panose="05000000000000000000" pitchFamily="2" charset="2"/>
              </a:rPr>
              <a:t>the</a:t>
            </a:r>
            <a:r>
              <a:rPr lang="tr-TR" sz="1600" dirty="0" smtClean="0">
                <a:solidFill>
                  <a:srgbClr val="002060"/>
                </a:solidFill>
                <a:cs typeface="Arial" panose="020B0604020202020204" pitchFamily="34" charset="0"/>
                <a:sym typeface="Wingdings" panose="05000000000000000000" pitchFamily="2" charset="2"/>
              </a:rPr>
              <a:t> </a:t>
            </a:r>
            <a:r>
              <a:rPr lang="tr-TR" sz="1600" dirty="0" err="1" smtClean="0">
                <a:solidFill>
                  <a:srgbClr val="002060"/>
                </a:solidFill>
                <a:cs typeface="Arial" panose="020B0604020202020204" pitchFamily="34" charset="0"/>
                <a:sym typeface="Wingdings" panose="05000000000000000000" pitchFamily="2" charset="2"/>
              </a:rPr>
              <a:t>current</a:t>
            </a:r>
            <a:r>
              <a:rPr lang="tr-TR" sz="1600" dirty="0" smtClean="0">
                <a:solidFill>
                  <a:srgbClr val="002060"/>
                </a:solidFill>
                <a:cs typeface="Arial" panose="020B0604020202020204" pitchFamily="34" charset="0"/>
                <a:sym typeface="Wingdings" panose="05000000000000000000" pitchFamily="2" charset="2"/>
              </a:rPr>
              <a:t> </a:t>
            </a:r>
            <a:r>
              <a:rPr lang="tr-TR" sz="1600" dirty="0" err="1" smtClean="0">
                <a:solidFill>
                  <a:srgbClr val="002060"/>
                </a:solidFill>
                <a:cs typeface="Arial" panose="020B0604020202020204" pitchFamily="34" charset="0"/>
                <a:sym typeface="Wingdings" panose="05000000000000000000" pitchFamily="2" charset="2"/>
              </a:rPr>
              <a:t>harmonics</a:t>
            </a:r>
            <a:r>
              <a:rPr lang="tr-TR" sz="1600" dirty="0" smtClean="0">
                <a:solidFill>
                  <a:srgbClr val="002060"/>
                </a:solidFill>
                <a:cs typeface="Arial" panose="020B0604020202020204" pitchFamily="34" charset="0"/>
                <a:sym typeface="Wingdings" panose="05000000000000000000" pitchFamily="2" charset="2"/>
              </a:rPr>
              <a:t> </a:t>
            </a:r>
            <a:r>
              <a:rPr lang="tr-TR" sz="1600" dirty="0" err="1" smtClean="0">
                <a:solidFill>
                  <a:srgbClr val="002060"/>
                </a:solidFill>
                <a:cs typeface="Arial" panose="020B0604020202020204" pitchFamily="34" charset="0"/>
                <a:sym typeface="Wingdings" panose="05000000000000000000" pitchFamily="2" charset="2"/>
              </a:rPr>
              <a:t>are</a:t>
            </a:r>
            <a:r>
              <a:rPr lang="tr-TR" sz="1600" dirty="0" smtClean="0">
                <a:solidFill>
                  <a:srgbClr val="002060"/>
                </a:solidFill>
                <a:cs typeface="Arial" panose="020B0604020202020204" pitchFamily="34" charset="0"/>
                <a:sym typeface="Wingdings" panose="05000000000000000000" pitchFamily="2" charset="2"/>
              </a:rPr>
              <a:t> 120 </a:t>
            </a:r>
            <a:r>
              <a:rPr lang="tr-TR" sz="1600" dirty="0" err="1" smtClean="0">
                <a:solidFill>
                  <a:srgbClr val="002060"/>
                </a:solidFill>
                <a:cs typeface="Arial" panose="020B0604020202020204" pitchFamily="34" charset="0"/>
                <a:sym typeface="Wingdings" panose="05000000000000000000" pitchFamily="2" charset="2"/>
              </a:rPr>
              <a:t>degrees</a:t>
            </a:r>
            <a:r>
              <a:rPr lang="tr-TR" sz="1600" dirty="0" smtClean="0">
                <a:solidFill>
                  <a:srgbClr val="002060"/>
                </a:solidFill>
                <a:cs typeface="Arial" panose="020B0604020202020204" pitchFamily="34" charset="0"/>
                <a:sym typeface="Wingdings" panose="05000000000000000000" pitchFamily="2" charset="2"/>
              </a:rPr>
              <a:t> apart.</a:t>
            </a:r>
          </a:p>
          <a:p>
            <a:pPr marL="285750" indent="-285750">
              <a:buFont typeface="Arial" panose="020B0604020202020204" pitchFamily="34" charset="0"/>
              <a:buChar char="•"/>
            </a:pPr>
            <a:r>
              <a:rPr lang="tr-TR" sz="1600" dirty="0" err="1" smtClean="0">
                <a:solidFill>
                  <a:srgbClr val="002060"/>
                </a:solidFill>
                <a:cs typeface="Arial" panose="020B0604020202020204" pitchFamily="34" charset="0"/>
                <a:sym typeface="Wingdings" panose="05000000000000000000" pitchFamily="2" charset="2"/>
              </a:rPr>
              <a:t>Their</a:t>
            </a:r>
            <a:r>
              <a:rPr lang="tr-TR" sz="1600" dirty="0" smtClean="0">
                <a:solidFill>
                  <a:srgbClr val="002060"/>
                </a:solidFill>
                <a:cs typeface="Arial" panose="020B0604020202020204" pitchFamily="34" charset="0"/>
                <a:sym typeface="Wingdings" panose="05000000000000000000" pitchFamily="2" charset="2"/>
              </a:rPr>
              <a:t> </a:t>
            </a:r>
            <a:r>
              <a:rPr lang="tr-TR" sz="1600" dirty="0" err="1" smtClean="0">
                <a:solidFill>
                  <a:srgbClr val="002060"/>
                </a:solidFill>
                <a:cs typeface="Arial" panose="020B0604020202020204" pitchFamily="34" charset="0"/>
                <a:sym typeface="Wingdings" panose="05000000000000000000" pitchFamily="2" charset="2"/>
              </a:rPr>
              <a:t>magnitudes</a:t>
            </a:r>
            <a:r>
              <a:rPr lang="tr-TR" sz="1600" dirty="0" smtClean="0">
                <a:solidFill>
                  <a:srgbClr val="002060"/>
                </a:solidFill>
                <a:cs typeface="Arial" panose="020B0604020202020204" pitchFamily="34" charset="0"/>
                <a:sym typeface="Wingdings" panose="05000000000000000000" pitchFamily="2" charset="2"/>
              </a:rPr>
              <a:t> </a:t>
            </a:r>
            <a:r>
              <a:rPr lang="tr-TR" sz="1600" dirty="0" err="1" smtClean="0">
                <a:solidFill>
                  <a:srgbClr val="002060"/>
                </a:solidFill>
                <a:cs typeface="Arial" panose="020B0604020202020204" pitchFamily="34" charset="0"/>
                <a:sym typeface="Wingdings" panose="05000000000000000000" pitchFamily="2" charset="2"/>
              </a:rPr>
              <a:t>and</a:t>
            </a:r>
            <a:r>
              <a:rPr lang="tr-TR" sz="1600" dirty="0" smtClean="0">
                <a:solidFill>
                  <a:srgbClr val="002060"/>
                </a:solidFill>
                <a:cs typeface="Arial" panose="020B0604020202020204" pitchFamily="34" charset="0"/>
                <a:sym typeface="Wingdings" panose="05000000000000000000" pitchFamily="2" charset="2"/>
              </a:rPr>
              <a:t> </a:t>
            </a:r>
            <a:r>
              <a:rPr lang="tr-TR" sz="1600" dirty="0" err="1" smtClean="0">
                <a:solidFill>
                  <a:srgbClr val="002060"/>
                </a:solidFill>
                <a:cs typeface="Arial" panose="020B0604020202020204" pitchFamily="34" charset="0"/>
                <a:sym typeface="Wingdings" panose="05000000000000000000" pitchFamily="2" charset="2"/>
              </a:rPr>
              <a:t>phase</a:t>
            </a:r>
            <a:r>
              <a:rPr lang="tr-TR" sz="1600" dirty="0" smtClean="0">
                <a:solidFill>
                  <a:srgbClr val="002060"/>
                </a:solidFill>
                <a:cs typeface="Arial" panose="020B0604020202020204" pitchFamily="34" charset="0"/>
                <a:sym typeface="Wingdings" panose="05000000000000000000" pitchFamily="2" charset="2"/>
              </a:rPr>
              <a:t> </a:t>
            </a:r>
            <a:r>
              <a:rPr lang="tr-TR" sz="1600" dirty="0" err="1" smtClean="0">
                <a:solidFill>
                  <a:srgbClr val="002060"/>
                </a:solidFill>
                <a:cs typeface="Arial" panose="020B0604020202020204" pitchFamily="34" charset="0"/>
                <a:sym typeface="Wingdings" panose="05000000000000000000" pitchFamily="2" charset="2"/>
              </a:rPr>
              <a:t>depend</a:t>
            </a:r>
            <a:r>
              <a:rPr lang="tr-TR" sz="1600" dirty="0" smtClean="0">
                <a:solidFill>
                  <a:srgbClr val="002060"/>
                </a:solidFill>
                <a:cs typeface="Arial" panose="020B0604020202020204" pitchFamily="34" charset="0"/>
                <a:sym typeface="Wingdings" panose="05000000000000000000" pitchFamily="2" charset="2"/>
              </a:rPr>
              <a:t> on </a:t>
            </a:r>
            <a:r>
              <a:rPr lang="tr-TR" sz="1600" dirty="0" err="1" smtClean="0">
                <a:solidFill>
                  <a:srgbClr val="002060"/>
                </a:solidFill>
                <a:cs typeface="Arial" panose="020B0604020202020204" pitchFamily="34" charset="0"/>
                <a:sym typeface="Wingdings" panose="05000000000000000000" pitchFamily="2" charset="2"/>
              </a:rPr>
              <a:t>load</a:t>
            </a:r>
            <a:r>
              <a:rPr lang="tr-TR" sz="1600" dirty="0" smtClean="0">
                <a:solidFill>
                  <a:srgbClr val="002060"/>
                </a:solidFill>
                <a:cs typeface="Arial" panose="020B0604020202020204" pitchFamily="34" charset="0"/>
                <a:sym typeface="Wingdings" panose="05000000000000000000" pitchFamily="2" charset="2"/>
              </a:rPr>
              <a:t> </a:t>
            </a:r>
            <a:r>
              <a:rPr lang="tr-TR" sz="1600" dirty="0" err="1" smtClean="0">
                <a:solidFill>
                  <a:srgbClr val="002060"/>
                </a:solidFill>
                <a:cs typeface="Arial" panose="020B0604020202020204" pitchFamily="34" charset="0"/>
                <a:sym typeface="Wingdings" panose="05000000000000000000" pitchFamily="2" charset="2"/>
              </a:rPr>
              <a:t>angle</a:t>
            </a:r>
            <a:r>
              <a:rPr lang="tr-TR" sz="1600" dirty="0" smtClean="0">
                <a:solidFill>
                  <a:srgbClr val="002060"/>
                </a:solidFill>
                <a:cs typeface="Arial" panose="020B0604020202020204" pitchFamily="34" charset="0"/>
                <a:sym typeface="Wingdings" panose="05000000000000000000" pitchFamily="2" charset="2"/>
              </a:rPr>
              <a:t>, Vdc, </a:t>
            </a:r>
            <a:r>
              <a:rPr lang="tr-TR" sz="1600" dirty="0" err="1" smtClean="0">
                <a:solidFill>
                  <a:srgbClr val="002060"/>
                </a:solidFill>
                <a:cs typeface="Arial" panose="020B0604020202020204" pitchFamily="34" charset="0"/>
                <a:sym typeface="Wingdings" panose="05000000000000000000" pitchFamily="2" charset="2"/>
              </a:rPr>
              <a:t>load</a:t>
            </a:r>
            <a:r>
              <a:rPr lang="tr-TR" sz="1600" dirty="0" smtClean="0">
                <a:solidFill>
                  <a:srgbClr val="002060"/>
                </a:solidFill>
                <a:cs typeface="Arial" panose="020B0604020202020204" pitchFamily="34" charset="0"/>
                <a:sym typeface="Wingdings" panose="05000000000000000000" pitchFamily="2" charset="2"/>
              </a:rPr>
              <a:t> </a:t>
            </a:r>
            <a:r>
              <a:rPr lang="tr-TR" sz="1600" dirty="0" err="1" smtClean="0">
                <a:solidFill>
                  <a:srgbClr val="002060"/>
                </a:solidFill>
                <a:cs typeface="Arial" panose="020B0604020202020204" pitchFamily="34" charset="0"/>
                <a:sym typeface="Wingdings" panose="05000000000000000000" pitchFamily="2" charset="2"/>
              </a:rPr>
              <a:t>values</a:t>
            </a:r>
            <a:r>
              <a:rPr lang="tr-TR" sz="1600" dirty="0" smtClean="0">
                <a:solidFill>
                  <a:srgbClr val="002060"/>
                </a:solidFill>
                <a:cs typeface="Arial" panose="020B0604020202020204" pitchFamily="34" charset="0"/>
                <a:sym typeface="Wingdings" panose="05000000000000000000" pitchFamily="2" charset="2"/>
              </a:rPr>
              <a:t> </a:t>
            </a:r>
            <a:r>
              <a:rPr lang="tr-TR" sz="1600" dirty="0" err="1" smtClean="0">
                <a:solidFill>
                  <a:srgbClr val="002060"/>
                </a:solidFill>
                <a:cs typeface="Arial" panose="020B0604020202020204" pitchFamily="34" charset="0"/>
                <a:sym typeface="Wingdings" panose="05000000000000000000" pitchFamily="2" charset="2"/>
              </a:rPr>
              <a:t>etc</a:t>
            </a:r>
            <a:r>
              <a:rPr lang="tr-TR" sz="1600" dirty="0" smtClean="0">
                <a:solidFill>
                  <a:srgbClr val="002060"/>
                </a:solidFill>
                <a:cs typeface="Arial" panose="020B0604020202020204" pitchFamily="34" charset="0"/>
                <a:sym typeface="Wingdings" panose="05000000000000000000" pitchFamily="2" charset="2"/>
              </a:rPr>
              <a:t>.</a:t>
            </a:r>
            <a:endParaRPr lang="en-US" sz="1600" dirty="0">
              <a:solidFill>
                <a:srgbClr val="002060"/>
              </a:solidFill>
              <a:cs typeface="Arial" panose="020B0604020202020204" pitchFamily="34" charset="0"/>
              <a:sym typeface="Wingdings" panose="05000000000000000000" pitchFamily="2" charset="2"/>
            </a:endParaRPr>
          </a:p>
        </p:txBody>
      </p:sp>
      <p:graphicFrame>
        <p:nvGraphicFramePr>
          <p:cNvPr id="15" name="Table 14"/>
          <p:cNvGraphicFramePr>
            <a:graphicFrameLocks noGrp="1"/>
          </p:cNvGraphicFramePr>
          <p:nvPr>
            <p:extLst>
              <p:ext uri="{D42A27DB-BD31-4B8C-83A1-F6EECF244321}">
                <p14:modId xmlns:p14="http://schemas.microsoft.com/office/powerpoint/2010/main" val="2889678530"/>
              </p:ext>
            </p:extLst>
          </p:nvPr>
        </p:nvGraphicFramePr>
        <p:xfrm>
          <a:off x="3509737" y="3385575"/>
          <a:ext cx="5622201" cy="2381190"/>
        </p:xfrm>
        <a:graphic>
          <a:graphicData uri="http://schemas.openxmlformats.org/drawingml/2006/table">
            <a:tbl>
              <a:tblPr>
                <a:tableStyleId>{5C22544A-7EE6-4342-B048-85BDC9FD1C3A}</a:tableStyleId>
              </a:tblPr>
              <a:tblGrid>
                <a:gridCol w="738852">
                  <a:extLst>
                    <a:ext uri="{9D8B030D-6E8A-4147-A177-3AD203B41FA5}">
                      <a16:colId xmlns:a16="http://schemas.microsoft.com/office/drawing/2014/main" val="3683365444"/>
                    </a:ext>
                  </a:extLst>
                </a:gridCol>
                <a:gridCol w="738852">
                  <a:extLst>
                    <a:ext uri="{9D8B030D-6E8A-4147-A177-3AD203B41FA5}">
                      <a16:colId xmlns:a16="http://schemas.microsoft.com/office/drawing/2014/main" val="1433903315"/>
                    </a:ext>
                  </a:extLst>
                </a:gridCol>
                <a:gridCol w="888931">
                  <a:extLst>
                    <a:ext uri="{9D8B030D-6E8A-4147-A177-3AD203B41FA5}">
                      <a16:colId xmlns:a16="http://schemas.microsoft.com/office/drawing/2014/main" val="2834243585"/>
                    </a:ext>
                  </a:extLst>
                </a:gridCol>
                <a:gridCol w="738852">
                  <a:extLst>
                    <a:ext uri="{9D8B030D-6E8A-4147-A177-3AD203B41FA5}">
                      <a16:colId xmlns:a16="http://schemas.microsoft.com/office/drawing/2014/main" val="77035321"/>
                    </a:ext>
                  </a:extLst>
                </a:gridCol>
                <a:gridCol w="888931">
                  <a:extLst>
                    <a:ext uri="{9D8B030D-6E8A-4147-A177-3AD203B41FA5}">
                      <a16:colId xmlns:a16="http://schemas.microsoft.com/office/drawing/2014/main" val="1899547769"/>
                    </a:ext>
                  </a:extLst>
                </a:gridCol>
                <a:gridCol w="738852">
                  <a:extLst>
                    <a:ext uri="{9D8B030D-6E8A-4147-A177-3AD203B41FA5}">
                      <a16:colId xmlns:a16="http://schemas.microsoft.com/office/drawing/2014/main" val="990677791"/>
                    </a:ext>
                  </a:extLst>
                </a:gridCol>
                <a:gridCol w="888931">
                  <a:extLst>
                    <a:ext uri="{9D8B030D-6E8A-4147-A177-3AD203B41FA5}">
                      <a16:colId xmlns:a16="http://schemas.microsoft.com/office/drawing/2014/main" val="2083238308"/>
                    </a:ext>
                  </a:extLst>
                </a:gridCol>
              </a:tblGrid>
              <a:tr h="238119">
                <a:tc>
                  <a:txBody>
                    <a:bodyPr/>
                    <a:lstStyle/>
                    <a:p>
                      <a:pPr algn="ctr" fontAlgn="b"/>
                      <a:r>
                        <a:rPr lang="en-US" sz="1400" b="1" u="none" strike="noStrike" dirty="0">
                          <a:effectLst/>
                        </a:rPr>
                        <a:t> </a:t>
                      </a:r>
                      <a:endParaRPr lang="en-US" sz="1400" b="1" i="0" u="none" strike="noStrike" dirty="0">
                        <a:solidFill>
                          <a:srgbClr val="000000"/>
                        </a:solidFill>
                        <a:effectLst/>
                        <a:latin typeface="Calibri" panose="020F0502020204030204" pitchFamily="34" charset="0"/>
                      </a:endParaRPr>
                    </a:p>
                  </a:txBody>
                  <a:tcPr marL="9525" marR="9525" marT="9525" marB="0" anchor="b"/>
                </a:tc>
                <a:tc gridSpan="2">
                  <a:txBody>
                    <a:bodyPr/>
                    <a:lstStyle/>
                    <a:p>
                      <a:pPr algn="ctr" fontAlgn="b"/>
                      <a:r>
                        <a:rPr lang="tr-TR" sz="1400" b="1" u="none" strike="noStrike" dirty="0" smtClean="0">
                          <a:effectLst/>
                        </a:rPr>
                        <a:t>Isa</a:t>
                      </a:r>
                      <a:endParaRPr lang="en-US" sz="1400" b="1" i="0" u="none" strike="noStrike" dirty="0">
                        <a:solidFill>
                          <a:srgbClr val="000000"/>
                        </a:solidFill>
                        <a:effectLst/>
                        <a:latin typeface="Calibri" panose="020F0502020204030204" pitchFamily="34" charset="0"/>
                      </a:endParaRPr>
                    </a:p>
                  </a:txBody>
                  <a:tcPr marL="9525" marR="9525" marT="9525" marB="0" anchor="b"/>
                </a:tc>
                <a:tc hMerge="1">
                  <a:txBody>
                    <a:bodyPr/>
                    <a:lstStyle/>
                    <a:p>
                      <a:endParaRPr lang="en-US"/>
                    </a:p>
                  </a:txBody>
                  <a:tcPr/>
                </a:tc>
                <a:tc gridSpan="2">
                  <a:txBody>
                    <a:bodyPr/>
                    <a:lstStyle/>
                    <a:p>
                      <a:pPr algn="ctr" fontAlgn="b"/>
                      <a:r>
                        <a:rPr lang="tr-TR" sz="1400" b="1" u="none" strike="noStrike" dirty="0" err="1" smtClean="0">
                          <a:effectLst/>
                        </a:rPr>
                        <a:t>Isb</a:t>
                      </a:r>
                      <a:endParaRPr lang="en-US" sz="1400" b="1" i="0" u="none" strike="noStrike" dirty="0">
                        <a:solidFill>
                          <a:srgbClr val="000000"/>
                        </a:solidFill>
                        <a:effectLst/>
                        <a:latin typeface="Calibri" panose="020F0502020204030204" pitchFamily="34" charset="0"/>
                      </a:endParaRPr>
                    </a:p>
                  </a:txBody>
                  <a:tcPr marL="9525" marR="9525" marT="9525" marB="0" anchor="b"/>
                </a:tc>
                <a:tc hMerge="1">
                  <a:txBody>
                    <a:bodyPr/>
                    <a:lstStyle/>
                    <a:p>
                      <a:endParaRPr lang="en-US"/>
                    </a:p>
                  </a:txBody>
                  <a:tcPr/>
                </a:tc>
                <a:tc gridSpan="2">
                  <a:txBody>
                    <a:bodyPr/>
                    <a:lstStyle/>
                    <a:p>
                      <a:pPr algn="ctr" fontAlgn="b"/>
                      <a:r>
                        <a:rPr lang="tr-TR" sz="1400" b="1" u="none" strike="noStrike" dirty="0" err="1" smtClean="0">
                          <a:effectLst/>
                        </a:rPr>
                        <a:t>Isc</a:t>
                      </a:r>
                      <a:endParaRPr lang="en-US" sz="1400" b="1" i="0" u="none" strike="noStrike" dirty="0">
                        <a:solidFill>
                          <a:srgbClr val="000000"/>
                        </a:solidFill>
                        <a:effectLst/>
                        <a:latin typeface="Calibri" panose="020F0502020204030204" pitchFamily="34" charset="0"/>
                      </a:endParaRPr>
                    </a:p>
                  </a:txBody>
                  <a:tcPr marL="9525" marR="9525" marT="9525" marB="0" anchor="b"/>
                </a:tc>
                <a:tc hMerge="1">
                  <a:txBody>
                    <a:bodyPr/>
                    <a:lstStyle/>
                    <a:p>
                      <a:endParaRPr lang="en-US"/>
                    </a:p>
                  </a:txBody>
                  <a:tcPr/>
                </a:tc>
                <a:extLst>
                  <a:ext uri="{0D108BD9-81ED-4DB2-BD59-A6C34878D82A}">
                    <a16:rowId xmlns:a16="http://schemas.microsoft.com/office/drawing/2014/main" val="2079420124"/>
                  </a:ext>
                </a:extLst>
              </a:tr>
              <a:tr h="238119">
                <a:tc>
                  <a:txBody>
                    <a:bodyPr/>
                    <a:lstStyle/>
                    <a:p>
                      <a:pPr algn="ctr" fontAlgn="b"/>
                      <a:r>
                        <a:rPr lang="en-US" sz="1400" b="1" u="none" strike="noStrike" dirty="0" err="1">
                          <a:effectLst/>
                        </a:rPr>
                        <a:t>Freq</a:t>
                      </a:r>
                      <a:endParaRPr lang="en-US" sz="14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b="1" u="none" strike="noStrike" dirty="0">
                          <a:effectLst/>
                        </a:rPr>
                        <a:t>Mag(%)</a:t>
                      </a:r>
                      <a:endParaRPr lang="en-US" sz="14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b="1" u="none" strike="noStrike" dirty="0">
                          <a:effectLst/>
                        </a:rPr>
                        <a:t>Phase(</a:t>
                      </a:r>
                      <a:r>
                        <a:rPr lang="en-US" sz="1400" b="1" u="none" strike="noStrike" dirty="0" err="1">
                          <a:effectLst/>
                        </a:rPr>
                        <a:t>deg</a:t>
                      </a:r>
                      <a:r>
                        <a:rPr lang="en-US" sz="1400" b="1" u="none" strike="noStrike" dirty="0">
                          <a:effectLst/>
                        </a:rPr>
                        <a:t>)</a:t>
                      </a:r>
                      <a:endParaRPr lang="en-US" sz="14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b="1" u="none" strike="noStrike" dirty="0">
                          <a:effectLst/>
                        </a:rPr>
                        <a:t>Mag(%)</a:t>
                      </a:r>
                      <a:endParaRPr lang="en-US" sz="14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b="1" u="none" strike="noStrike" dirty="0">
                          <a:effectLst/>
                        </a:rPr>
                        <a:t>Phase(</a:t>
                      </a:r>
                      <a:r>
                        <a:rPr lang="en-US" sz="1400" b="1" u="none" strike="noStrike" dirty="0" err="1">
                          <a:effectLst/>
                        </a:rPr>
                        <a:t>deg</a:t>
                      </a:r>
                      <a:r>
                        <a:rPr lang="en-US" sz="1400" b="1" u="none" strike="noStrike" dirty="0">
                          <a:effectLst/>
                        </a:rPr>
                        <a:t>)</a:t>
                      </a:r>
                      <a:endParaRPr lang="en-US" sz="14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b="1" u="none" strike="noStrike" dirty="0">
                          <a:effectLst/>
                        </a:rPr>
                        <a:t>Mag(%)</a:t>
                      </a:r>
                      <a:endParaRPr lang="en-US" sz="14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b="1" u="none" strike="noStrike" dirty="0">
                          <a:effectLst/>
                        </a:rPr>
                        <a:t>Phase(</a:t>
                      </a:r>
                      <a:r>
                        <a:rPr lang="en-US" sz="1400" b="1" u="none" strike="noStrike" dirty="0" err="1">
                          <a:effectLst/>
                        </a:rPr>
                        <a:t>deg</a:t>
                      </a:r>
                      <a:r>
                        <a:rPr lang="en-US" sz="1400" b="1" u="none" strike="noStrike" dirty="0">
                          <a:effectLst/>
                        </a:rPr>
                        <a:t>)</a:t>
                      </a:r>
                      <a:endParaRPr lang="en-US" sz="14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591764390"/>
                  </a:ext>
                </a:extLst>
              </a:tr>
              <a:tr h="238119">
                <a:tc>
                  <a:txBody>
                    <a:bodyPr/>
                    <a:lstStyle/>
                    <a:p>
                      <a:pPr algn="ctr" fontAlgn="b"/>
                      <a:r>
                        <a:rPr lang="en-US" sz="1400" b="1" u="none" strike="noStrike" dirty="0">
                          <a:effectLst/>
                        </a:rPr>
                        <a:t>9900</a:t>
                      </a:r>
                      <a:endParaRPr lang="en-US" sz="14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tr-TR" sz="1400" b="0" i="0" u="none" strike="noStrike" dirty="0" smtClean="0">
                          <a:solidFill>
                            <a:schemeClr val="dk1"/>
                          </a:solidFill>
                          <a:effectLst/>
                          <a:latin typeface="+mn-lt"/>
                        </a:rPr>
                        <a:t>0.34</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tr-TR" sz="1400" b="0" i="0" u="none" strike="noStrike" dirty="0" smtClean="0">
                          <a:solidFill>
                            <a:schemeClr val="dk1"/>
                          </a:solidFill>
                          <a:effectLst/>
                          <a:latin typeface="+mn-lt"/>
                        </a:rPr>
                        <a:t>-2</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tr-TR" sz="1400" b="0" i="0" u="none" strike="noStrike" dirty="0" smtClean="0">
                          <a:solidFill>
                            <a:schemeClr val="dk1"/>
                          </a:solidFill>
                          <a:effectLst/>
                          <a:latin typeface="+mn-lt"/>
                        </a:rPr>
                        <a:t>0.34</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tr-TR" sz="1400" b="0" i="0" u="none" strike="noStrike" dirty="0" smtClean="0">
                          <a:solidFill>
                            <a:schemeClr val="dk1"/>
                          </a:solidFill>
                          <a:effectLst/>
                          <a:latin typeface="+mn-lt"/>
                        </a:rPr>
                        <a:t>238</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tr-TR" sz="1400" b="0" i="0" u="none" strike="noStrike" dirty="0" smtClean="0">
                          <a:solidFill>
                            <a:schemeClr val="dk1"/>
                          </a:solidFill>
                          <a:effectLst/>
                          <a:latin typeface="+mn-lt"/>
                        </a:rPr>
                        <a:t>0.34</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tr-TR" sz="1400" b="0" i="0" u="none" strike="noStrike" dirty="0" smtClean="0">
                          <a:solidFill>
                            <a:schemeClr val="dk1"/>
                          </a:solidFill>
                          <a:effectLst/>
                          <a:latin typeface="+mn-lt"/>
                        </a:rPr>
                        <a:t>118</a:t>
                      </a:r>
                      <a:endParaRPr lang="en-US"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94692767"/>
                  </a:ext>
                </a:extLst>
              </a:tr>
              <a:tr h="238119">
                <a:tc>
                  <a:txBody>
                    <a:bodyPr/>
                    <a:lstStyle/>
                    <a:p>
                      <a:pPr algn="ctr" fontAlgn="b"/>
                      <a:r>
                        <a:rPr lang="en-US" sz="1400" b="1" u="none" strike="noStrike" dirty="0">
                          <a:effectLst/>
                        </a:rPr>
                        <a:t>10000</a:t>
                      </a:r>
                      <a:endParaRPr lang="en-US" sz="1400" b="1" i="0" u="none" strike="noStrike" dirty="0">
                        <a:solidFill>
                          <a:srgbClr val="000000"/>
                        </a:solidFill>
                        <a:effectLst/>
                        <a:latin typeface="Calibri" panose="020F0502020204030204" pitchFamily="34" charset="0"/>
                      </a:endParaRPr>
                    </a:p>
                  </a:txBody>
                  <a:tcPr marL="9525" marR="9525" marT="9525" marB="0" anchor="b">
                    <a:solidFill>
                      <a:srgbClr val="FFFF00"/>
                    </a:solidFill>
                  </a:tcPr>
                </a:tc>
                <a:tc>
                  <a:txBody>
                    <a:bodyPr/>
                    <a:lstStyle/>
                    <a:p>
                      <a:pPr algn="ctr" fontAlgn="b"/>
                      <a:r>
                        <a:rPr lang="tr-TR" sz="1400" u="none" strike="noStrike" dirty="0" smtClean="0">
                          <a:effectLst/>
                        </a:rPr>
                        <a:t>0</a:t>
                      </a:r>
                      <a:endParaRPr lang="en-US" sz="1400" b="0" i="0" u="none" strike="noStrike" dirty="0">
                        <a:solidFill>
                          <a:srgbClr val="000000"/>
                        </a:solidFill>
                        <a:effectLst/>
                        <a:latin typeface="Calibri" panose="020F0502020204030204" pitchFamily="34" charset="0"/>
                      </a:endParaRPr>
                    </a:p>
                  </a:txBody>
                  <a:tcPr marL="9525" marR="9525" marT="9525" marB="0" anchor="b">
                    <a:solidFill>
                      <a:srgbClr val="FFFF00"/>
                    </a:solidFill>
                  </a:tcPr>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9525" marR="9525" marT="9525" marB="0" anchor="b">
                    <a:solidFill>
                      <a:srgbClr val="FFFF00"/>
                    </a:solidFill>
                  </a:tcPr>
                </a:tc>
                <a:tc>
                  <a:txBody>
                    <a:bodyPr/>
                    <a:lstStyle/>
                    <a:p>
                      <a:pPr algn="ctr" fontAlgn="b"/>
                      <a:r>
                        <a:rPr lang="tr-TR" sz="1400" u="none" strike="noStrike" dirty="0" smtClean="0">
                          <a:effectLst/>
                        </a:rPr>
                        <a:t>0</a:t>
                      </a:r>
                      <a:endParaRPr lang="en-US" sz="1400" b="0" i="0" u="none" strike="noStrike" dirty="0">
                        <a:solidFill>
                          <a:srgbClr val="000000"/>
                        </a:solidFill>
                        <a:effectLst/>
                        <a:latin typeface="Calibri" panose="020F0502020204030204" pitchFamily="34" charset="0"/>
                      </a:endParaRPr>
                    </a:p>
                  </a:txBody>
                  <a:tcPr marL="9525" marR="9525" marT="9525" marB="0" anchor="b">
                    <a:solidFill>
                      <a:srgbClr val="FFFF00"/>
                    </a:solidFill>
                  </a:tcPr>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9525" marR="9525" marT="9525" marB="0" anchor="b">
                    <a:solidFill>
                      <a:srgbClr val="FFFF00"/>
                    </a:solidFill>
                  </a:tcPr>
                </a:tc>
                <a:tc>
                  <a:txBody>
                    <a:bodyPr/>
                    <a:lstStyle/>
                    <a:p>
                      <a:pPr algn="ctr" fontAlgn="b"/>
                      <a:r>
                        <a:rPr lang="tr-TR" sz="1400" b="0" i="0" u="none" strike="noStrike" dirty="0" smtClean="0">
                          <a:solidFill>
                            <a:srgbClr val="000000"/>
                          </a:solidFill>
                          <a:effectLst/>
                          <a:latin typeface="Calibri" panose="020F0502020204030204" pitchFamily="34" charset="0"/>
                        </a:rPr>
                        <a:t>0</a:t>
                      </a:r>
                      <a:endParaRPr lang="en-US" sz="1400" b="0" i="0" u="none" strike="noStrike" dirty="0">
                        <a:solidFill>
                          <a:srgbClr val="000000"/>
                        </a:solidFill>
                        <a:effectLst/>
                        <a:latin typeface="Calibri" panose="020F0502020204030204" pitchFamily="34" charset="0"/>
                      </a:endParaRPr>
                    </a:p>
                  </a:txBody>
                  <a:tcPr marL="9525" marR="9525" marT="9525" marB="0" anchor="b">
                    <a:solidFill>
                      <a:srgbClr val="FFFF00"/>
                    </a:solidFill>
                  </a:tcPr>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9525" marR="9525" marT="9525" marB="0" anchor="b">
                    <a:solidFill>
                      <a:srgbClr val="FFFF00"/>
                    </a:solidFill>
                  </a:tcPr>
                </a:tc>
                <a:extLst>
                  <a:ext uri="{0D108BD9-81ED-4DB2-BD59-A6C34878D82A}">
                    <a16:rowId xmlns:a16="http://schemas.microsoft.com/office/drawing/2014/main" val="1585693301"/>
                  </a:ext>
                </a:extLst>
              </a:tr>
              <a:tr h="238119">
                <a:tc>
                  <a:txBody>
                    <a:bodyPr/>
                    <a:lstStyle/>
                    <a:p>
                      <a:pPr algn="ctr" fontAlgn="b"/>
                      <a:r>
                        <a:rPr lang="en-US" sz="1400" b="1" u="none" strike="noStrike" dirty="0">
                          <a:effectLst/>
                        </a:rPr>
                        <a:t>10100</a:t>
                      </a:r>
                      <a:endParaRPr lang="en-US" sz="14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tr-TR" sz="1400" b="0" i="0" u="none" strike="noStrike" dirty="0" smtClean="0">
                          <a:solidFill>
                            <a:schemeClr val="dk1"/>
                          </a:solidFill>
                          <a:effectLst/>
                          <a:latin typeface="+mn-lt"/>
                        </a:rPr>
                        <a:t>0.34</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tr-TR" sz="1400" b="0" i="0" u="none" strike="noStrike" dirty="0" smtClean="0">
                          <a:solidFill>
                            <a:schemeClr val="dk1"/>
                          </a:solidFill>
                          <a:effectLst/>
                          <a:latin typeface="+mn-lt"/>
                        </a:rPr>
                        <a:t>-2</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tr-TR" sz="1400" b="0" i="0" u="none" strike="noStrike" dirty="0" smtClean="0">
                          <a:solidFill>
                            <a:schemeClr val="dk1"/>
                          </a:solidFill>
                          <a:effectLst/>
                          <a:latin typeface="+mn-lt"/>
                        </a:rPr>
                        <a:t>0.34</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tr-TR" sz="1400" b="0" i="0" u="none" strike="noStrike" dirty="0" smtClean="0">
                          <a:solidFill>
                            <a:schemeClr val="dk1"/>
                          </a:solidFill>
                          <a:effectLst/>
                          <a:latin typeface="+mn-lt"/>
                        </a:rPr>
                        <a:t>118</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27</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tr-TR" sz="1400" u="none" strike="noStrike" dirty="0" smtClean="0">
                          <a:effectLst/>
                        </a:rPr>
                        <a:t>238</a:t>
                      </a:r>
                      <a:endParaRPr lang="en-US"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132043121"/>
                  </a:ext>
                </a:extLst>
              </a:tr>
              <a:tr h="238119">
                <a:tc>
                  <a:txBody>
                    <a:bodyPr/>
                    <a:lstStyle/>
                    <a:p>
                      <a:pPr algn="ctr" fontAlgn="b"/>
                      <a:r>
                        <a:rPr lang="en-US" sz="1400" b="1" u="none" strike="noStrike" dirty="0">
                          <a:effectLst/>
                        </a:rPr>
                        <a:t> </a:t>
                      </a:r>
                      <a:endParaRPr lang="en-US" sz="14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 </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 </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 </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 </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 </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 </a:t>
                      </a:r>
                      <a:endParaRPr lang="en-US"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664379198"/>
                  </a:ext>
                </a:extLst>
              </a:tr>
              <a:tr h="238119">
                <a:tc>
                  <a:txBody>
                    <a:bodyPr/>
                    <a:lstStyle/>
                    <a:p>
                      <a:pPr algn="ctr" fontAlgn="b"/>
                      <a:r>
                        <a:rPr lang="en-US" sz="1400" b="1" u="none" strike="noStrike" dirty="0">
                          <a:effectLst/>
                        </a:rPr>
                        <a:t>19850</a:t>
                      </a:r>
                      <a:endParaRPr lang="en-US" sz="1400" b="1" i="0" u="none" strike="noStrike" dirty="0">
                        <a:solidFill>
                          <a:srgbClr val="000000"/>
                        </a:solidFill>
                        <a:effectLst/>
                        <a:latin typeface="Calibri" panose="020F0502020204030204" pitchFamily="34" charset="0"/>
                      </a:endParaRPr>
                    </a:p>
                  </a:txBody>
                  <a:tcPr marL="9525" marR="9525" marT="9525" marB="0" anchor="b">
                    <a:solidFill>
                      <a:srgbClr val="FFFF00"/>
                    </a:solidFill>
                  </a:tcPr>
                </a:tc>
                <a:tc>
                  <a:txBody>
                    <a:bodyPr/>
                    <a:lstStyle/>
                    <a:p>
                      <a:pPr algn="ctr" fontAlgn="b"/>
                      <a:r>
                        <a:rPr lang="tr-TR" sz="1400" u="none" strike="noStrike" dirty="0" smtClean="0">
                          <a:effectLst/>
                        </a:rPr>
                        <a:t>0</a:t>
                      </a:r>
                      <a:endParaRPr lang="en-US" sz="1400" b="0" i="0" u="none" strike="noStrike" dirty="0">
                        <a:solidFill>
                          <a:srgbClr val="000000"/>
                        </a:solidFill>
                        <a:effectLst/>
                        <a:latin typeface="Calibri" panose="020F0502020204030204" pitchFamily="34" charset="0"/>
                      </a:endParaRPr>
                    </a:p>
                  </a:txBody>
                  <a:tcPr marL="9525" marR="9525" marT="9525" marB="0" anchor="b">
                    <a:solidFill>
                      <a:srgbClr val="FFFF00"/>
                    </a:solidFill>
                  </a:tcPr>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9525" marR="9525" marT="9525" marB="0" anchor="b">
                    <a:solidFill>
                      <a:srgbClr val="FFFF00"/>
                    </a:solidFill>
                  </a:tcPr>
                </a:tc>
                <a:tc>
                  <a:txBody>
                    <a:bodyPr/>
                    <a:lstStyle/>
                    <a:p>
                      <a:pPr algn="ctr" fontAlgn="b"/>
                      <a:r>
                        <a:rPr lang="tr-TR" sz="1400" b="0" i="0" u="none" strike="noStrike" dirty="0" smtClean="0">
                          <a:solidFill>
                            <a:srgbClr val="000000"/>
                          </a:solidFill>
                          <a:effectLst/>
                          <a:latin typeface="Calibri" panose="020F0502020204030204" pitchFamily="34" charset="0"/>
                        </a:rPr>
                        <a:t>0</a:t>
                      </a:r>
                      <a:endParaRPr lang="en-US" sz="1400" b="0" i="0" u="none" strike="noStrike" dirty="0">
                        <a:solidFill>
                          <a:srgbClr val="000000"/>
                        </a:solidFill>
                        <a:effectLst/>
                        <a:latin typeface="Calibri" panose="020F0502020204030204" pitchFamily="34" charset="0"/>
                      </a:endParaRPr>
                    </a:p>
                  </a:txBody>
                  <a:tcPr marL="9525" marR="9525" marT="9525" marB="0" anchor="b">
                    <a:solidFill>
                      <a:srgbClr val="FFFF00"/>
                    </a:solidFill>
                  </a:tcPr>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9525" marR="9525" marT="9525" marB="0" anchor="b">
                    <a:solidFill>
                      <a:srgbClr val="FFFF00"/>
                    </a:solidFill>
                  </a:tcPr>
                </a:tc>
                <a:tc>
                  <a:txBody>
                    <a:bodyPr/>
                    <a:lstStyle/>
                    <a:p>
                      <a:pPr algn="ctr" fontAlgn="b"/>
                      <a:r>
                        <a:rPr lang="tr-TR" sz="1400" b="0" i="0" u="none" strike="noStrike" dirty="0" smtClean="0">
                          <a:solidFill>
                            <a:srgbClr val="000000"/>
                          </a:solidFill>
                          <a:effectLst/>
                          <a:latin typeface="Calibri" panose="020F0502020204030204" pitchFamily="34" charset="0"/>
                        </a:rPr>
                        <a:t>0</a:t>
                      </a:r>
                      <a:endParaRPr lang="en-US" sz="1400" b="0" i="0" u="none" strike="noStrike" dirty="0">
                        <a:solidFill>
                          <a:srgbClr val="000000"/>
                        </a:solidFill>
                        <a:effectLst/>
                        <a:latin typeface="Calibri" panose="020F0502020204030204" pitchFamily="34" charset="0"/>
                      </a:endParaRPr>
                    </a:p>
                  </a:txBody>
                  <a:tcPr marL="9525" marR="9525" marT="9525" marB="0" anchor="b">
                    <a:solidFill>
                      <a:srgbClr val="FFFF00"/>
                    </a:solidFill>
                  </a:tcPr>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9525" marR="9525" marT="9525" marB="0" anchor="b">
                    <a:solidFill>
                      <a:srgbClr val="FFFF00"/>
                    </a:solidFill>
                  </a:tcPr>
                </a:tc>
                <a:extLst>
                  <a:ext uri="{0D108BD9-81ED-4DB2-BD59-A6C34878D82A}">
                    <a16:rowId xmlns:a16="http://schemas.microsoft.com/office/drawing/2014/main" val="115566997"/>
                  </a:ext>
                </a:extLst>
              </a:tr>
              <a:tr h="238119">
                <a:tc>
                  <a:txBody>
                    <a:bodyPr/>
                    <a:lstStyle/>
                    <a:p>
                      <a:pPr algn="ctr" fontAlgn="b"/>
                      <a:r>
                        <a:rPr lang="en-US" sz="1400" b="1" u="none" strike="noStrike" dirty="0">
                          <a:effectLst/>
                        </a:rPr>
                        <a:t>19950</a:t>
                      </a:r>
                      <a:endParaRPr lang="en-US" sz="14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tr-TR" sz="1400" b="0" i="0" u="none" strike="noStrike" dirty="0" smtClean="0">
                          <a:solidFill>
                            <a:schemeClr val="dk1"/>
                          </a:solidFill>
                          <a:effectLst/>
                          <a:latin typeface="+mn-lt"/>
                        </a:rPr>
                        <a:t>0.16</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tr-TR" sz="1400" b="0" i="0" u="none" strike="noStrike" dirty="0" smtClean="0">
                          <a:solidFill>
                            <a:srgbClr val="000000"/>
                          </a:solidFill>
                          <a:effectLst/>
                          <a:latin typeface="Calibri" panose="020F0502020204030204" pitchFamily="34" charset="0"/>
                        </a:rPr>
                        <a:t>264</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tr-TR" sz="1400" b="0" i="0" u="none" strike="noStrike" dirty="0" smtClean="0">
                          <a:solidFill>
                            <a:schemeClr val="dk1"/>
                          </a:solidFill>
                          <a:effectLst/>
                          <a:latin typeface="+mn-lt"/>
                        </a:rPr>
                        <a:t>0.16</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tr-TR" sz="1400" u="none" strike="noStrike" dirty="0" smtClean="0">
                          <a:effectLst/>
                        </a:rPr>
                        <a:t>24</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25</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tr-TR" sz="1400" u="none" strike="noStrike" dirty="0" smtClean="0">
                          <a:effectLst/>
                        </a:rPr>
                        <a:t>144</a:t>
                      </a:r>
                      <a:endParaRPr lang="en-US"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257966791"/>
                  </a:ext>
                </a:extLst>
              </a:tr>
              <a:tr h="238119">
                <a:tc>
                  <a:txBody>
                    <a:bodyPr/>
                    <a:lstStyle/>
                    <a:p>
                      <a:pPr algn="ctr" fontAlgn="b"/>
                      <a:r>
                        <a:rPr lang="en-US" sz="1400" b="1" u="none" strike="noStrike" dirty="0">
                          <a:effectLst/>
                        </a:rPr>
                        <a:t>20050</a:t>
                      </a:r>
                      <a:endParaRPr lang="en-US" sz="14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tr-TR" sz="1400" b="0" i="0" u="none" strike="noStrike" dirty="0" smtClean="0">
                          <a:solidFill>
                            <a:schemeClr val="dk1"/>
                          </a:solidFill>
                          <a:effectLst/>
                          <a:latin typeface="+mn-lt"/>
                        </a:rPr>
                        <a:t>0.16</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tr-TR" sz="1400" b="0" i="0" u="none" strike="noStrike" dirty="0" smtClean="0">
                          <a:solidFill>
                            <a:srgbClr val="000000"/>
                          </a:solidFill>
                          <a:effectLst/>
                          <a:latin typeface="Calibri" panose="020F0502020204030204" pitchFamily="34" charset="0"/>
                        </a:rPr>
                        <a:t>84</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tr-TR" sz="1400" b="0" i="0" u="none" strike="noStrike" dirty="0" smtClean="0">
                          <a:solidFill>
                            <a:schemeClr val="dk1"/>
                          </a:solidFill>
                          <a:effectLst/>
                          <a:latin typeface="+mn-lt"/>
                        </a:rPr>
                        <a:t>0.16</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tr-TR" sz="1400" b="0" i="0" u="none" strike="noStrike" dirty="0" smtClean="0">
                          <a:solidFill>
                            <a:schemeClr val="dk1"/>
                          </a:solidFill>
                          <a:effectLst/>
                          <a:latin typeface="+mn-lt"/>
                        </a:rPr>
                        <a:t>-36</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25</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tr-TR" sz="1400" u="none" strike="noStrike" dirty="0" smtClean="0">
                          <a:effectLst/>
                        </a:rPr>
                        <a:t>204</a:t>
                      </a:r>
                      <a:endParaRPr lang="en-US"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926397011"/>
                  </a:ext>
                </a:extLst>
              </a:tr>
              <a:tr h="238119">
                <a:tc>
                  <a:txBody>
                    <a:bodyPr/>
                    <a:lstStyle/>
                    <a:p>
                      <a:pPr algn="ctr" fontAlgn="b"/>
                      <a:r>
                        <a:rPr lang="en-US" sz="1400" b="1" u="none" strike="noStrike" dirty="0">
                          <a:effectLst/>
                        </a:rPr>
                        <a:t>20150</a:t>
                      </a:r>
                      <a:endParaRPr lang="en-US" sz="1400" b="1" i="0" u="none" strike="noStrike" dirty="0">
                        <a:solidFill>
                          <a:srgbClr val="000000"/>
                        </a:solidFill>
                        <a:effectLst/>
                        <a:latin typeface="Calibri" panose="020F0502020204030204" pitchFamily="34" charset="0"/>
                      </a:endParaRPr>
                    </a:p>
                  </a:txBody>
                  <a:tcPr marL="9525" marR="9525" marT="9525" marB="0" anchor="b">
                    <a:solidFill>
                      <a:srgbClr val="FFFF00"/>
                    </a:solidFill>
                  </a:tcPr>
                </a:tc>
                <a:tc>
                  <a:txBody>
                    <a:bodyPr/>
                    <a:lstStyle/>
                    <a:p>
                      <a:pPr algn="ctr" fontAlgn="b"/>
                      <a:r>
                        <a:rPr lang="tr-TR" sz="1400" u="none" strike="noStrike" dirty="0" smtClean="0">
                          <a:effectLst/>
                        </a:rPr>
                        <a:t>0</a:t>
                      </a:r>
                      <a:endParaRPr lang="en-US" sz="1400" b="0" i="0" u="none" strike="noStrike" dirty="0">
                        <a:solidFill>
                          <a:srgbClr val="000000"/>
                        </a:solidFill>
                        <a:effectLst/>
                        <a:latin typeface="Calibri" panose="020F0502020204030204" pitchFamily="34" charset="0"/>
                      </a:endParaRPr>
                    </a:p>
                  </a:txBody>
                  <a:tcPr marL="9525" marR="9525" marT="9525" marB="0" anchor="b">
                    <a:solidFill>
                      <a:srgbClr val="FFFF00"/>
                    </a:solidFill>
                  </a:tcPr>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9525" marR="9525" marT="9525" marB="0" anchor="b">
                    <a:solidFill>
                      <a:srgbClr val="FFFF00"/>
                    </a:solidFill>
                  </a:tcPr>
                </a:tc>
                <a:tc>
                  <a:txBody>
                    <a:bodyPr/>
                    <a:lstStyle/>
                    <a:p>
                      <a:pPr algn="ctr" fontAlgn="b"/>
                      <a:r>
                        <a:rPr lang="tr-TR" sz="1400" b="0" i="0" u="none" strike="noStrike" dirty="0" smtClean="0">
                          <a:solidFill>
                            <a:srgbClr val="000000"/>
                          </a:solidFill>
                          <a:effectLst/>
                          <a:latin typeface="Calibri" panose="020F0502020204030204" pitchFamily="34" charset="0"/>
                        </a:rPr>
                        <a:t>0</a:t>
                      </a:r>
                      <a:endParaRPr lang="en-US" sz="1400" b="0" i="0" u="none" strike="noStrike" dirty="0">
                        <a:solidFill>
                          <a:srgbClr val="000000"/>
                        </a:solidFill>
                        <a:effectLst/>
                        <a:latin typeface="Calibri" panose="020F0502020204030204" pitchFamily="34" charset="0"/>
                      </a:endParaRPr>
                    </a:p>
                  </a:txBody>
                  <a:tcPr marL="9525" marR="9525" marT="9525" marB="0" anchor="b">
                    <a:solidFill>
                      <a:srgbClr val="FFFF00"/>
                    </a:solidFill>
                  </a:tcPr>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9525" marR="9525" marT="9525" marB="0" anchor="b">
                    <a:solidFill>
                      <a:srgbClr val="FFFF00"/>
                    </a:solidFill>
                  </a:tcPr>
                </a:tc>
                <a:tc>
                  <a:txBody>
                    <a:bodyPr/>
                    <a:lstStyle/>
                    <a:p>
                      <a:pPr algn="ctr" fontAlgn="b"/>
                      <a:r>
                        <a:rPr lang="tr-TR" sz="1400" b="0" i="0" u="none" strike="noStrike" dirty="0" smtClean="0">
                          <a:solidFill>
                            <a:srgbClr val="000000"/>
                          </a:solidFill>
                          <a:effectLst/>
                          <a:latin typeface="Calibri" panose="020F0502020204030204" pitchFamily="34" charset="0"/>
                        </a:rPr>
                        <a:t>0</a:t>
                      </a:r>
                      <a:endParaRPr lang="en-US" sz="1400" b="0" i="0" u="none" strike="noStrike" dirty="0">
                        <a:solidFill>
                          <a:srgbClr val="000000"/>
                        </a:solidFill>
                        <a:effectLst/>
                        <a:latin typeface="Calibri" panose="020F0502020204030204" pitchFamily="34" charset="0"/>
                      </a:endParaRPr>
                    </a:p>
                  </a:txBody>
                  <a:tcPr marL="9525" marR="9525" marT="9525" marB="0" anchor="b">
                    <a:solidFill>
                      <a:srgbClr val="FFFF00"/>
                    </a:solidFill>
                  </a:tcPr>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9525" marR="9525" marT="9525" marB="0" anchor="b">
                    <a:solidFill>
                      <a:srgbClr val="FFFF00"/>
                    </a:solidFill>
                  </a:tcPr>
                </a:tc>
                <a:extLst>
                  <a:ext uri="{0D108BD9-81ED-4DB2-BD59-A6C34878D82A}">
                    <a16:rowId xmlns:a16="http://schemas.microsoft.com/office/drawing/2014/main" val="35491686"/>
                  </a:ext>
                </a:extLst>
              </a:tr>
            </a:tbl>
          </a:graphicData>
        </a:graphic>
      </p:graphicFrame>
    </p:spTree>
    <p:extLst>
      <p:ext uri="{BB962C8B-B14F-4D97-AF65-F5344CB8AC3E}">
        <p14:creationId xmlns:p14="http://schemas.microsoft.com/office/powerpoint/2010/main" val="248724282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478970" y="150669"/>
            <a:ext cx="8207829" cy="523220"/>
          </a:xfrm>
          <a:prstGeom prst="rect">
            <a:avLst/>
          </a:prstGeom>
        </p:spPr>
        <p:txBody>
          <a:bodyPr wrap="square">
            <a:spAutoFit/>
          </a:bodyPr>
          <a:lstStyle/>
          <a:p>
            <a:pPr algn="ctr"/>
            <a:r>
              <a:rPr lang="tr-TR" sz="2800" b="1" dirty="0" err="1" smtClean="0">
                <a:solidFill>
                  <a:schemeClr val="accent1">
                    <a:lumMod val="50000"/>
                  </a:schemeClr>
                </a:solidFill>
                <a:cs typeface="Arial" panose="020B0604020202020204" pitchFamily="34" charset="0"/>
              </a:rPr>
              <a:t>Simplest</a:t>
            </a:r>
            <a:r>
              <a:rPr lang="tr-TR" sz="2800" b="1" dirty="0" smtClean="0">
                <a:solidFill>
                  <a:schemeClr val="accent1">
                    <a:lumMod val="50000"/>
                  </a:schemeClr>
                </a:solidFill>
                <a:cs typeface="Arial" panose="020B0604020202020204" pitchFamily="34" charset="0"/>
              </a:rPr>
              <a:t> </a:t>
            </a:r>
            <a:r>
              <a:rPr lang="tr-TR" sz="2800" b="1" dirty="0" err="1" smtClean="0">
                <a:solidFill>
                  <a:schemeClr val="accent1">
                    <a:lumMod val="50000"/>
                  </a:schemeClr>
                </a:solidFill>
                <a:cs typeface="Arial" panose="020B0604020202020204" pitchFamily="34" charset="0"/>
              </a:rPr>
              <a:t>inverter</a:t>
            </a:r>
            <a:r>
              <a:rPr lang="tr-TR" sz="2800" b="1" dirty="0" smtClean="0">
                <a:solidFill>
                  <a:schemeClr val="accent1">
                    <a:lumMod val="50000"/>
                  </a:schemeClr>
                </a:solidFill>
                <a:cs typeface="Arial" panose="020B0604020202020204" pitchFamily="34" charset="0"/>
              </a:rPr>
              <a:t> model</a:t>
            </a:r>
            <a:endParaRPr lang="en-US" sz="2800" dirty="0">
              <a:solidFill>
                <a:schemeClr val="accent1">
                  <a:lumMod val="50000"/>
                </a:schemeClr>
              </a:solidFill>
              <a:cs typeface="Arial" panose="020B0604020202020204" pitchFamily="34" charset="0"/>
            </a:endParaRPr>
          </a:p>
        </p:txBody>
      </p:sp>
      <p:sp>
        <p:nvSpPr>
          <p:cNvPr id="10" name="Rectangle 9"/>
          <p:cNvSpPr/>
          <p:nvPr/>
        </p:nvSpPr>
        <p:spPr>
          <a:xfrm>
            <a:off x="-100067" y="717677"/>
            <a:ext cx="3586162" cy="400110"/>
          </a:xfrm>
          <a:prstGeom prst="rect">
            <a:avLst/>
          </a:prstGeom>
        </p:spPr>
        <p:txBody>
          <a:bodyPr wrap="square">
            <a:spAutoFit/>
          </a:bodyPr>
          <a:lstStyle/>
          <a:p>
            <a:pPr algn="ctr"/>
            <a:r>
              <a:rPr lang="tr-TR" sz="2000" dirty="0" err="1" smtClean="0">
                <a:solidFill>
                  <a:srgbClr val="002060"/>
                </a:solidFill>
                <a:cs typeface="Arial" panose="020B0604020202020204" pitchFamily="34" charset="0"/>
              </a:rPr>
              <a:t>Idc</a:t>
            </a:r>
            <a:r>
              <a:rPr lang="tr-TR" sz="2000" dirty="0" smtClean="0">
                <a:solidFill>
                  <a:srgbClr val="002060"/>
                </a:solidFill>
                <a:cs typeface="Arial" panose="020B0604020202020204" pitchFamily="34" charset="0"/>
              </a:rPr>
              <a:t> - </a:t>
            </a:r>
            <a:r>
              <a:rPr lang="tr-TR" sz="2000" dirty="0" err="1" smtClean="0">
                <a:solidFill>
                  <a:srgbClr val="002060"/>
                </a:solidFill>
                <a:cs typeface="Arial" panose="020B0604020202020204" pitchFamily="34" charset="0"/>
              </a:rPr>
              <a:t>Around</a:t>
            </a:r>
            <a:r>
              <a:rPr lang="tr-TR" sz="2000" dirty="0" smtClean="0">
                <a:solidFill>
                  <a:srgbClr val="002060"/>
                </a:solidFill>
                <a:cs typeface="Arial" panose="020B0604020202020204" pitchFamily="34" charset="0"/>
              </a:rPr>
              <a:t> fsw</a:t>
            </a:r>
          </a:p>
        </p:txBody>
      </p:sp>
      <p:sp>
        <p:nvSpPr>
          <p:cNvPr id="11" name="Rectangle 10"/>
          <p:cNvSpPr/>
          <p:nvPr/>
        </p:nvSpPr>
        <p:spPr>
          <a:xfrm>
            <a:off x="-7614" y="3751493"/>
            <a:ext cx="3586162" cy="400110"/>
          </a:xfrm>
          <a:prstGeom prst="rect">
            <a:avLst/>
          </a:prstGeom>
        </p:spPr>
        <p:txBody>
          <a:bodyPr wrap="square">
            <a:spAutoFit/>
          </a:bodyPr>
          <a:lstStyle/>
          <a:p>
            <a:pPr algn="ctr"/>
            <a:r>
              <a:rPr lang="tr-TR" sz="2000" dirty="0" err="1" smtClean="0">
                <a:solidFill>
                  <a:srgbClr val="002060"/>
                </a:solidFill>
                <a:cs typeface="Arial" panose="020B0604020202020204" pitchFamily="34" charset="0"/>
              </a:rPr>
              <a:t>Idc</a:t>
            </a:r>
            <a:r>
              <a:rPr lang="tr-TR" sz="2000" dirty="0" smtClean="0">
                <a:solidFill>
                  <a:srgbClr val="002060"/>
                </a:solidFill>
                <a:cs typeface="Arial" panose="020B0604020202020204" pitchFamily="34" charset="0"/>
              </a:rPr>
              <a:t>  - </a:t>
            </a:r>
            <a:r>
              <a:rPr lang="tr-TR" sz="2000" dirty="0" err="1" smtClean="0">
                <a:solidFill>
                  <a:srgbClr val="002060"/>
                </a:solidFill>
                <a:cs typeface="Arial" panose="020B0604020202020204" pitchFamily="34" charset="0"/>
              </a:rPr>
              <a:t>Around</a:t>
            </a:r>
            <a:r>
              <a:rPr lang="tr-TR" sz="2000" dirty="0" smtClean="0">
                <a:solidFill>
                  <a:srgbClr val="002060"/>
                </a:solidFill>
                <a:cs typeface="Arial" panose="020B0604020202020204" pitchFamily="34" charset="0"/>
              </a:rPr>
              <a:t> 2*fsw</a:t>
            </a:r>
          </a:p>
        </p:txBody>
      </p:sp>
      <p:sp>
        <p:nvSpPr>
          <p:cNvPr id="14" name="Rectangle 13"/>
          <p:cNvSpPr/>
          <p:nvPr/>
        </p:nvSpPr>
        <p:spPr>
          <a:xfrm>
            <a:off x="3548726" y="1123857"/>
            <a:ext cx="5521795" cy="3046988"/>
          </a:xfrm>
          <a:prstGeom prst="rect">
            <a:avLst/>
          </a:prstGeom>
        </p:spPr>
        <p:txBody>
          <a:bodyPr wrap="square">
            <a:spAutoFit/>
          </a:bodyPr>
          <a:lstStyle/>
          <a:p>
            <a:pPr marL="285750" indent="-285750">
              <a:buFont typeface="Arial" panose="020B0604020202020204" pitchFamily="34" charset="0"/>
              <a:buChar char="•"/>
            </a:pPr>
            <a:r>
              <a:rPr lang="tr-TR" sz="1600" b="1" dirty="0" err="1" smtClean="0">
                <a:solidFill>
                  <a:srgbClr val="002060"/>
                </a:solidFill>
                <a:cs typeface="Arial" panose="020B0604020202020204" pitchFamily="34" charset="0"/>
                <a:sym typeface="Wingdings" panose="05000000000000000000" pitchFamily="2" charset="2"/>
              </a:rPr>
              <a:t>Idc</a:t>
            </a:r>
            <a:r>
              <a:rPr lang="tr-TR" sz="1600" b="1" dirty="0" smtClean="0">
                <a:solidFill>
                  <a:srgbClr val="002060"/>
                </a:solidFill>
                <a:cs typeface="Arial" panose="020B0604020202020204" pitchFamily="34" charset="0"/>
                <a:sym typeface="Wingdings" panose="05000000000000000000" pitchFamily="2" charset="2"/>
              </a:rPr>
              <a:t> is </a:t>
            </a:r>
            <a:r>
              <a:rPr lang="tr-TR" sz="1600" b="1" dirty="0" err="1" smtClean="0">
                <a:solidFill>
                  <a:srgbClr val="002060"/>
                </a:solidFill>
                <a:cs typeface="Arial" panose="020B0604020202020204" pitchFamily="34" charset="0"/>
                <a:sym typeface="Wingdings" panose="05000000000000000000" pitchFamily="2" charset="2"/>
              </a:rPr>
              <a:t>formed</a:t>
            </a:r>
            <a:r>
              <a:rPr lang="tr-TR" sz="1600" b="1" dirty="0" smtClean="0">
                <a:solidFill>
                  <a:srgbClr val="002060"/>
                </a:solidFill>
                <a:cs typeface="Arial" panose="020B0604020202020204" pitchFamily="34" charset="0"/>
                <a:sym typeface="Wingdings" panose="05000000000000000000" pitchFamily="2" charset="2"/>
              </a:rPr>
              <a:t> </a:t>
            </a:r>
            <a:r>
              <a:rPr lang="tr-TR" sz="1600" dirty="0" err="1" smtClean="0">
                <a:solidFill>
                  <a:srgbClr val="002060"/>
                </a:solidFill>
                <a:cs typeface="Arial" panose="020B0604020202020204" pitchFamily="34" charset="0"/>
                <a:sym typeface="Wingdings" panose="05000000000000000000" pitchFamily="2" charset="2"/>
              </a:rPr>
              <a:t>by</a:t>
            </a:r>
            <a:r>
              <a:rPr lang="tr-TR" sz="1600" dirty="0" smtClean="0">
                <a:solidFill>
                  <a:srgbClr val="002060"/>
                </a:solidFill>
                <a:cs typeface="Arial" panose="020B0604020202020204" pitchFamily="34" charset="0"/>
                <a:sym typeface="Wingdings" panose="05000000000000000000" pitchFamily="2" charset="2"/>
              </a:rPr>
              <a:t> </a:t>
            </a:r>
            <a:r>
              <a:rPr lang="tr-TR" sz="1600" dirty="0" err="1" smtClean="0">
                <a:solidFill>
                  <a:srgbClr val="002060"/>
                </a:solidFill>
                <a:cs typeface="Arial" panose="020B0604020202020204" pitchFamily="34" charset="0"/>
                <a:sym typeface="Wingdings" panose="05000000000000000000" pitchFamily="2" charset="2"/>
              </a:rPr>
              <a:t>the</a:t>
            </a:r>
            <a:r>
              <a:rPr lang="tr-TR" sz="1600" dirty="0" smtClean="0">
                <a:solidFill>
                  <a:srgbClr val="002060"/>
                </a:solidFill>
                <a:cs typeface="Arial" panose="020B0604020202020204" pitchFamily="34" charset="0"/>
                <a:sym typeface="Wingdings" panose="05000000000000000000" pitchFamily="2" charset="2"/>
              </a:rPr>
              <a:t> </a:t>
            </a:r>
            <a:r>
              <a:rPr lang="tr-TR" sz="1600" dirty="0" err="1" smtClean="0">
                <a:solidFill>
                  <a:srgbClr val="002060"/>
                </a:solidFill>
                <a:cs typeface="Arial" panose="020B0604020202020204" pitchFamily="34" charset="0"/>
                <a:sym typeface="Wingdings" panose="05000000000000000000" pitchFamily="2" charset="2"/>
              </a:rPr>
              <a:t>the</a:t>
            </a:r>
            <a:r>
              <a:rPr lang="tr-TR" sz="1600" dirty="0" smtClean="0">
                <a:solidFill>
                  <a:srgbClr val="002060"/>
                </a:solidFill>
                <a:cs typeface="Arial" panose="020B0604020202020204" pitchFamily="34" charset="0"/>
                <a:sym typeface="Wingdings" panose="05000000000000000000" pitchFamily="2" charset="2"/>
              </a:rPr>
              <a:t> </a:t>
            </a:r>
            <a:r>
              <a:rPr lang="tr-TR" sz="1600" dirty="0" err="1" smtClean="0">
                <a:solidFill>
                  <a:srgbClr val="002060"/>
                </a:solidFill>
                <a:cs typeface="Arial" panose="020B0604020202020204" pitchFamily="34" charset="0"/>
                <a:sym typeface="Wingdings" panose="05000000000000000000" pitchFamily="2" charset="2"/>
              </a:rPr>
              <a:t>sum</a:t>
            </a:r>
            <a:r>
              <a:rPr lang="tr-TR" sz="1600" dirty="0" smtClean="0">
                <a:solidFill>
                  <a:srgbClr val="002060"/>
                </a:solidFill>
                <a:cs typeface="Arial" panose="020B0604020202020204" pitchFamily="34" charset="0"/>
                <a:sym typeface="Wingdings" panose="05000000000000000000" pitchFamily="2" charset="2"/>
              </a:rPr>
              <a:t> of </a:t>
            </a:r>
            <a:r>
              <a:rPr lang="tr-TR" sz="1600" dirty="0" err="1" smtClean="0">
                <a:solidFill>
                  <a:srgbClr val="002060"/>
                </a:solidFill>
                <a:cs typeface="Arial" panose="020B0604020202020204" pitchFamily="34" charset="0"/>
                <a:sym typeface="Wingdings" panose="05000000000000000000" pitchFamily="2" charset="2"/>
              </a:rPr>
              <a:t>the</a:t>
            </a:r>
            <a:r>
              <a:rPr lang="tr-TR" sz="1600" dirty="0" smtClean="0">
                <a:solidFill>
                  <a:srgbClr val="002060"/>
                </a:solidFill>
                <a:cs typeface="Arial" panose="020B0604020202020204" pitchFamily="34" charset="0"/>
                <a:sym typeface="Wingdings" panose="05000000000000000000" pitchFamily="2" charset="2"/>
              </a:rPr>
              <a:t> </a:t>
            </a:r>
            <a:r>
              <a:rPr lang="tr-TR" sz="1600" dirty="0" err="1" smtClean="0">
                <a:solidFill>
                  <a:srgbClr val="002060"/>
                </a:solidFill>
                <a:cs typeface="Arial" panose="020B0604020202020204" pitchFamily="34" charset="0"/>
                <a:sym typeface="Wingdings" panose="05000000000000000000" pitchFamily="2" charset="2"/>
              </a:rPr>
              <a:t>multiplication</a:t>
            </a:r>
            <a:r>
              <a:rPr lang="tr-TR" sz="1600" dirty="0" smtClean="0">
                <a:solidFill>
                  <a:srgbClr val="002060"/>
                </a:solidFill>
                <a:cs typeface="Arial" panose="020B0604020202020204" pitchFamily="34" charset="0"/>
                <a:sym typeface="Wingdings" panose="05000000000000000000" pitchFamily="2" charset="2"/>
              </a:rPr>
              <a:t> </a:t>
            </a:r>
            <a:r>
              <a:rPr lang="tr-TR" sz="1600" dirty="0" err="1" smtClean="0">
                <a:solidFill>
                  <a:srgbClr val="002060"/>
                </a:solidFill>
                <a:cs typeface="Arial" panose="020B0604020202020204" pitchFamily="34" charset="0"/>
                <a:sym typeface="Wingdings" panose="05000000000000000000" pitchFamily="2" charset="2"/>
              </a:rPr>
              <a:t>Sx</a:t>
            </a:r>
            <a:r>
              <a:rPr lang="tr-TR" sz="1600" dirty="0" smtClean="0">
                <a:solidFill>
                  <a:srgbClr val="002060"/>
                </a:solidFill>
                <a:cs typeface="Arial" panose="020B0604020202020204" pitchFamily="34" charset="0"/>
                <a:sym typeface="Wingdings" panose="05000000000000000000" pitchFamily="2" charset="2"/>
              </a:rPr>
              <a:t> </a:t>
            </a:r>
            <a:r>
              <a:rPr lang="tr-TR" sz="1600" dirty="0" err="1" smtClean="0">
                <a:solidFill>
                  <a:srgbClr val="002060"/>
                </a:solidFill>
                <a:cs typeface="Arial" panose="020B0604020202020204" pitchFamily="34" charset="0"/>
                <a:sym typeface="Wingdings" panose="05000000000000000000" pitchFamily="2" charset="2"/>
              </a:rPr>
              <a:t>and</a:t>
            </a:r>
            <a:r>
              <a:rPr lang="tr-TR" sz="1600" dirty="0" smtClean="0">
                <a:solidFill>
                  <a:srgbClr val="002060"/>
                </a:solidFill>
                <a:cs typeface="Arial" panose="020B0604020202020204" pitchFamily="34" charset="0"/>
                <a:sym typeface="Wingdings" panose="05000000000000000000" pitchFamily="2" charset="2"/>
              </a:rPr>
              <a:t> </a:t>
            </a:r>
            <a:r>
              <a:rPr lang="tr-TR" sz="1600" dirty="0" err="1" smtClean="0">
                <a:solidFill>
                  <a:srgbClr val="002060"/>
                </a:solidFill>
                <a:cs typeface="Arial" panose="020B0604020202020204" pitchFamily="34" charset="0"/>
                <a:sym typeface="Wingdings" panose="05000000000000000000" pitchFamily="2" charset="2"/>
              </a:rPr>
              <a:t>Isx</a:t>
            </a:r>
            <a:r>
              <a:rPr lang="tr-TR" sz="1600" dirty="0" smtClean="0">
                <a:solidFill>
                  <a:srgbClr val="002060"/>
                </a:solidFill>
                <a:cs typeface="Arial" panose="020B0604020202020204" pitchFamily="34" charset="0"/>
                <a:sym typeface="Wingdings" panose="05000000000000000000" pitchFamily="2" charset="2"/>
              </a:rPr>
              <a:t> of </a:t>
            </a:r>
            <a:r>
              <a:rPr lang="tr-TR" sz="1600" dirty="0" err="1" smtClean="0">
                <a:solidFill>
                  <a:srgbClr val="002060"/>
                </a:solidFill>
                <a:cs typeface="Arial" panose="020B0604020202020204" pitchFamily="34" charset="0"/>
                <a:sym typeface="Wingdings" panose="05000000000000000000" pitchFamily="2" charset="2"/>
              </a:rPr>
              <a:t>each</a:t>
            </a:r>
            <a:r>
              <a:rPr lang="tr-TR" sz="1600" dirty="0" smtClean="0">
                <a:solidFill>
                  <a:srgbClr val="002060"/>
                </a:solidFill>
                <a:cs typeface="Arial" panose="020B0604020202020204" pitchFamily="34" charset="0"/>
                <a:sym typeface="Wingdings" panose="05000000000000000000" pitchFamily="2" charset="2"/>
              </a:rPr>
              <a:t> </a:t>
            </a:r>
            <a:r>
              <a:rPr lang="tr-TR" sz="1600" dirty="0" err="1" smtClean="0">
                <a:solidFill>
                  <a:srgbClr val="002060"/>
                </a:solidFill>
                <a:cs typeface="Arial" panose="020B0604020202020204" pitchFamily="34" charset="0"/>
                <a:sym typeface="Wingdings" panose="05000000000000000000" pitchFamily="2" charset="2"/>
              </a:rPr>
              <a:t>phase</a:t>
            </a:r>
            <a:r>
              <a:rPr lang="tr-TR" sz="1600" dirty="0" smtClean="0">
                <a:solidFill>
                  <a:srgbClr val="002060"/>
                </a:solidFill>
                <a:cs typeface="Arial" panose="020B0604020202020204" pitchFamily="34" charset="0"/>
                <a:sym typeface="Wingdings" panose="05000000000000000000" pitchFamily="2" charset="2"/>
              </a:rPr>
              <a:t>. </a:t>
            </a:r>
            <a:r>
              <a:rPr lang="tr-TR" sz="1600" dirty="0" err="1" smtClean="0">
                <a:solidFill>
                  <a:srgbClr val="002060"/>
                </a:solidFill>
                <a:cs typeface="Arial" panose="020B0604020202020204" pitchFamily="34" charset="0"/>
                <a:sym typeface="Wingdings" panose="05000000000000000000" pitchFamily="2" charset="2"/>
              </a:rPr>
              <a:t>This</a:t>
            </a:r>
            <a:r>
              <a:rPr lang="tr-TR" sz="1600" dirty="0" smtClean="0">
                <a:solidFill>
                  <a:srgbClr val="002060"/>
                </a:solidFill>
                <a:cs typeface="Arial" panose="020B0604020202020204" pitchFamily="34" charset="0"/>
                <a:sym typeface="Wingdings" panose="05000000000000000000" pitchFamily="2" charset="2"/>
              </a:rPr>
              <a:t> </a:t>
            </a:r>
            <a:r>
              <a:rPr lang="tr-TR" sz="1600" dirty="0" err="1" smtClean="0">
                <a:solidFill>
                  <a:srgbClr val="002060"/>
                </a:solidFill>
                <a:cs typeface="Arial" panose="020B0604020202020204" pitchFamily="34" charset="0"/>
                <a:sym typeface="Wingdings" panose="05000000000000000000" pitchFamily="2" charset="2"/>
              </a:rPr>
              <a:t>multiplication</a:t>
            </a:r>
            <a:r>
              <a:rPr lang="tr-TR" sz="1600" dirty="0" smtClean="0">
                <a:solidFill>
                  <a:srgbClr val="002060"/>
                </a:solidFill>
                <a:cs typeface="Arial" panose="020B0604020202020204" pitchFamily="34" charset="0"/>
                <a:sym typeface="Wingdings" panose="05000000000000000000" pitchFamily="2" charset="2"/>
              </a:rPr>
              <a:t> </a:t>
            </a:r>
            <a:r>
              <a:rPr lang="tr-TR" sz="1600" dirty="0" err="1" smtClean="0">
                <a:solidFill>
                  <a:srgbClr val="002060"/>
                </a:solidFill>
                <a:cs typeface="Arial" panose="020B0604020202020204" pitchFamily="34" charset="0"/>
                <a:sym typeface="Wingdings" panose="05000000000000000000" pitchFamily="2" charset="2"/>
              </a:rPr>
              <a:t>creates</a:t>
            </a:r>
            <a:r>
              <a:rPr lang="tr-TR" sz="1600" dirty="0" smtClean="0">
                <a:solidFill>
                  <a:srgbClr val="002060"/>
                </a:solidFill>
                <a:cs typeface="Arial" panose="020B0604020202020204" pitchFamily="34" charset="0"/>
                <a:sym typeface="Wingdings" panose="05000000000000000000" pitchFamily="2" charset="2"/>
              </a:rPr>
              <a:t> </a:t>
            </a:r>
            <a:r>
              <a:rPr lang="tr-TR" sz="1600" dirty="0" err="1" smtClean="0">
                <a:solidFill>
                  <a:srgbClr val="002060"/>
                </a:solidFill>
                <a:cs typeface="Arial" panose="020B0604020202020204" pitchFamily="34" charset="0"/>
                <a:sym typeface="Wingdings" panose="05000000000000000000" pitchFamily="2" charset="2"/>
              </a:rPr>
              <a:t>new</a:t>
            </a:r>
            <a:r>
              <a:rPr lang="tr-TR" sz="1600" b="1" dirty="0" smtClean="0">
                <a:solidFill>
                  <a:srgbClr val="002060"/>
                </a:solidFill>
                <a:cs typeface="Arial" panose="020B0604020202020204" pitchFamily="34" charset="0"/>
                <a:sym typeface="Wingdings" panose="05000000000000000000" pitchFamily="2" charset="2"/>
              </a:rPr>
              <a:t> </a:t>
            </a:r>
            <a:r>
              <a:rPr lang="tr-TR" sz="1600" b="1" dirty="0" err="1" smtClean="0">
                <a:solidFill>
                  <a:srgbClr val="002060"/>
                </a:solidFill>
                <a:cs typeface="Arial" panose="020B0604020202020204" pitchFamily="34" charset="0"/>
                <a:sym typeface="Wingdings" panose="05000000000000000000" pitchFamily="2" charset="2"/>
              </a:rPr>
              <a:t>harmonic</a:t>
            </a:r>
            <a:r>
              <a:rPr lang="tr-TR" sz="1600" b="1" dirty="0" smtClean="0">
                <a:solidFill>
                  <a:srgbClr val="002060"/>
                </a:solidFill>
                <a:cs typeface="Arial" panose="020B0604020202020204" pitchFamily="34" charset="0"/>
                <a:sym typeface="Wingdings" panose="05000000000000000000" pitchFamily="2" charset="2"/>
              </a:rPr>
              <a:t> </a:t>
            </a:r>
            <a:r>
              <a:rPr lang="tr-TR" sz="1600" b="1" dirty="0" err="1" smtClean="0">
                <a:solidFill>
                  <a:srgbClr val="002060"/>
                </a:solidFill>
                <a:cs typeface="Arial" panose="020B0604020202020204" pitchFamily="34" charset="0"/>
                <a:sym typeface="Wingdings" panose="05000000000000000000" pitchFamily="2" charset="2"/>
              </a:rPr>
              <a:t>frequencies</a:t>
            </a:r>
            <a:r>
              <a:rPr lang="tr-TR" sz="1600" b="1" dirty="0" smtClean="0">
                <a:solidFill>
                  <a:srgbClr val="002060"/>
                </a:solidFill>
                <a:cs typeface="Arial" panose="020B0604020202020204" pitchFamily="34" charset="0"/>
                <a:sym typeface="Wingdings" panose="05000000000000000000" pitchFamily="2" charset="2"/>
              </a:rPr>
              <a:t> </a:t>
            </a:r>
            <a:r>
              <a:rPr lang="tr-TR" sz="1600" dirty="0" err="1" smtClean="0">
                <a:solidFill>
                  <a:srgbClr val="002060"/>
                </a:solidFill>
                <a:cs typeface="Arial" panose="020B0604020202020204" pitchFamily="34" charset="0"/>
                <a:sym typeface="Wingdings" panose="05000000000000000000" pitchFamily="2" charset="2"/>
              </a:rPr>
              <a:t>by</a:t>
            </a:r>
            <a:r>
              <a:rPr lang="tr-TR" sz="1600" dirty="0" smtClean="0">
                <a:solidFill>
                  <a:srgbClr val="002060"/>
                </a:solidFill>
                <a:cs typeface="Arial" panose="020B0604020202020204" pitchFamily="34" charset="0"/>
                <a:sym typeface="Wingdings" panose="05000000000000000000" pitchFamily="2" charset="2"/>
              </a:rPr>
              <a:t> </a:t>
            </a:r>
            <a:r>
              <a:rPr lang="tr-TR" sz="1600" dirty="0" err="1" smtClean="0">
                <a:solidFill>
                  <a:srgbClr val="002060"/>
                </a:solidFill>
                <a:cs typeface="Arial" panose="020B0604020202020204" pitchFamily="34" charset="0"/>
                <a:sym typeface="Wingdings" panose="05000000000000000000" pitchFamily="2" charset="2"/>
              </a:rPr>
              <a:t>the</a:t>
            </a:r>
            <a:r>
              <a:rPr lang="tr-TR" sz="1600" dirty="0" smtClean="0">
                <a:solidFill>
                  <a:srgbClr val="002060"/>
                </a:solidFill>
                <a:cs typeface="Arial" panose="020B0604020202020204" pitchFamily="34" charset="0"/>
                <a:sym typeface="Wingdings" panose="05000000000000000000" pitchFamily="2" charset="2"/>
              </a:rPr>
              <a:t> </a:t>
            </a:r>
            <a:r>
              <a:rPr lang="tr-TR" sz="1600" dirty="0" err="1" smtClean="0">
                <a:solidFill>
                  <a:srgbClr val="002060"/>
                </a:solidFill>
                <a:cs typeface="Arial" panose="020B0604020202020204" pitchFamily="34" charset="0"/>
                <a:sym typeface="Wingdings" panose="05000000000000000000" pitchFamily="2" charset="2"/>
              </a:rPr>
              <a:t>trigonometric</a:t>
            </a:r>
            <a:r>
              <a:rPr lang="tr-TR" sz="1600" dirty="0" smtClean="0">
                <a:solidFill>
                  <a:srgbClr val="002060"/>
                </a:solidFill>
                <a:cs typeface="Arial" panose="020B0604020202020204" pitchFamily="34" charset="0"/>
                <a:sym typeface="Wingdings" panose="05000000000000000000" pitchFamily="2" charset="2"/>
              </a:rPr>
              <a:t> </a:t>
            </a:r>
            <a:r>
              <a:rPr lang="tr-TR" sz="1600" dirty="0" err="1" smtClean="0">
                <a:solidFill>
                  <a:srgbClr val="002060"/>
                </a:solidFill>
                <a:cs typeface="Arial" panose="020B0604020202020204" pitchFamily="34" charset="0"/>
                <a:sym typeface="Wingdings" panose="05000000000000000000" pitchFamily="2" charset="2"/>
              </a:rPr>
              <a:t>rules</a:t>
            </a:r>
            <a:r>
              <a:rPr lang="tr-TR" sz="1600" dirty="0" smtClean="0">
                <a:solidFill>
                  <a:srgbClr val="002060"/>
                </a:solidFill>
                <a:cs typeface="Arial" panose="020B0604020202020204" pitchFamily="34" charset="0"/>
                <a:sym typeface="Wingdings" panose="05000000000000000000" pitchFamily="2" charset="2"/>
              </a:rPr>
              <a:t> ((</a:t>
            </a:r>
            <a:r>
              <a:rPr lang="tr-TR" sz="1600" dirty="0" err="1" smtClean="0">
                <a:solidFill>
                  <a:srgbClr val="002060"/>
                </a:solidFill>
                <a:cs typeface="Arial" panose="020B0604020202020204" pitchFamily="34" charset="0"/>
                <a:sym typeface="Wingdings" panose="05000000000000000000" pitchFamily="2" charset="2"/>
              </a:rPr>
              <a:t>x+y</a:t>
            </a:r>
            <a:r>
              <a:rPr lang="tr-TR" sz="1600" dirty="0" smtClean="0">
                <a:solidFill>
                  <a:srgbClr val="002060"/>
                </a:solidFill>
                <a:cs typeface="Arial" panose="020B0604020202020204" pitchFamily="34" charset="0"/>
                <a:sym typeface="Wingdings" panose="05000000000000000000" pitchFamily="2" charset="2"/>
              </a:rPr>
              <a:t>) </a:t>
            </a:r>
            <a:r>
              <a:rPr lang="tr-TR" sz="1600" dirty="0" err="1" smtClean="0">
                <a:solidFill>
                  <a:srgbClr val="002060"/>
                </a:solidFill>
                <a:cs typeface="Arial" panose="020B0604020202020204" pitchFamily="34" charset="0"/>
                <a:sym typeface="Wingdings" panose="05000000000000000000" pitchFamily="2" charset="2"/>
              </a:rPr>
              <a:t>and</a:t>
            </a:r>
            <a:r>
              <a:rPr lang="tr-TR" sz="1600" dirty="0" smtClean="0">
                <a:solidFill>
                  <a:srgbClr val="002060"/>
                </a:solidFill>
                <a:cs typeface="Arial" panose="020B0604020202020204" pitchFamily="34" charset="0"/>
                <a:sym typeface="Wingdings" panose="05000000000000000000" pitchFamily="2" charset="2"/>
              </a:rPr>
              <a:t> (x-y)) .</a:t>
            </a:r>
          </a:p>
          <a:p>
            <a:pPr marL="285750" indent="-285750">
              <a:buFont typeface="Arial" panose="020B0604020202020204" pitchFamily="34" charset="0"/>
              <a:buChar char="•"/>
            </a:pPr>
            <a:endParaRPr lang="tr-TR" sz="1600" dirty="0" smtClean="0">
              <a:solidFill>
                <a:srgbClr val="002060"/>
              </a:solidFill>
              <a:cs typeface="Arial" panose="020B0604020202020204" pitchFamily="34" charset="0"/>
              <a:sym typeface="Wingdings" panose="05000000000000000000" pitchFamily="2" charset="2"/>
            </a:endParaRPr>
          </a:p>
          <a:p>
            <a:pPr marL="285750" indent="-285750">
              <a:buFont typeface="Arial" panose="020B0604020202020204" pitchFamily="34" charset="0"/>
              <a:buChar char="•"/>
            </a:pPr>
            <a:endParaRPr lang="tr-TR" sz="1600" dirty="0" smtClean="0">
              <a:solidFill>
                <a:srgbClr val="002060"/>
              </a:solidFill>
              <a:cs typeface="Arial" panose="020B0604020202020204" pitchFamily="34" charset="0"/>
              <a:sym typeface="Wingdings" panose="05000000000000000000" pitchFamily="2" charset="2"/>
            </a:endParaRPr>
          </a:p>
          <a:p>
            <a:pPr marL="285750" indent="-285750">
              <a:buFont typeface="Arial" panose="020B0604020202020204" pitchFamily="34" charset="0"/>
              <a:buChar char="•"/>
            </a:pPr>
            <a:r>
              <a:rPr lang="tr-TR" sz="1600" dirty="0" err="1" smtClean="0">
                <a:solidFill>
                  <a:srgbClr val="002060"/>
                </a:solidFill>
                <a:cs typeface="Arial" panose="020B0604020202020204" pitchFamily="34" charset="0"/>
                <a:sym typeface="Wingdings" panose="05000000000000000000" pitchFamily="2" charset="2"/>
              </a:rPr>
              <a:t>Most</a:t>
            </a:r>
            <a:r>
              <a:rPr lang="tr-TR" sz="1600" dirty="0" smtClean="0">
                <a:solidFill>
                  <a:srgbClr val="002060"/>
                </a:solidFill>
                <a:cs typeface="Arial" panose="020B0604020202020204" pitchFamily="34" charset="0"/>
                <a:sym typeface="Wingdings" panose="05000000000000000000" pitchFamily="2" charset="2"/>
              </a:rPr>
              <a:t> of </a:t>
            </a:r>
            <a:r>
              <a:rPr lang="tr-TR" sz="1600" dirty="0" err="1" smtClean="0">
                <a:solidFill>
                  <a:srgbClr val="002060"/>
                </a:solidFill>
                <a:cs typeface="Arial" panose="020B0604020202020204" pitchFamily="34" charset="0"/>
                <a:sym typeface="Wingdings" panose="05000000000000000000" pitchFamily="2" charset="2"/>
              </a:rPr>
              <a:t>these</a:t>
            </a:r>
            <a:r>
              <a:rPr lang="tr-TR" sz="1600" dirty="0" smtClean="0">
                <a:solidFill>
                  <a:srgbClr val="002060"/>
                </a:solidFill>
                <a:cs typeface="Arial" panose="020B0604020202020204" pitchFamily="34" charset="0"/>
                <a:sym typeface="Wingdings" panose="05000000000000000000" pitchFamily="2" charset="2"/>
              </a:rPr>
              <a:t> </a:t>
            </a:r>
            <a:r>
              <a:rPr lang="tr-TR" sz="1600" dirty="0" err="1" smtClean="0">
                <a:solidFill>
                  <a:srgbClr val="002060"/>
                </a:solidFill>
                <a:cs typeface="Arial" panose="020B0604020202020204" pitchFamily="34" charset="0"/>
                <a:sym typeface="Wingdings" panose="05000000000000000000" pitchFamily="2" charset="2"/>
              </a:rPr>
              <a:t>components</a:t>
            </a:r>
            <a:r>
              <a:rPr lang="tr-TR" sz="1600" dirty="0" smtClean="0">
                <a:solidFill>
                  <a:srgbClr val="002060"/>
                </a:solidFill>
                <a:cs typeface="Arial" panose="020B0604020202020204" pitchFamily="34" charset="0"/>
                <a:sym typeface="Wingdings" panose="05000000000000000000" pitchFamily="2" charset="2"/>
              </a:rPr>
              <a:t>, </a:t>
            </a:r>
            <a:r>
              <a:rPr lang="tr-TR" sz="1600" dirty="0" err="1" smtClean="0">
                <a:solidFill>
                  <a:srgbClr val="002060"/>
                </a:solidFill>
                <a:cs typeface="Arial" panose="020B0604020202020204" pitchFamily="34" charset="0"/>
                <a:sym typeface="Wingdings" panose="05000000000000000000" pitchFamily="2" charset="2"/>
              </a:rPr>
              <a:t>under</a:t>
            </a:r>
            <a:r>
              <a:rPr lang="tr-TR" sz="1600" dirty="0" smtClean="0">
                <a:solidFill>
                  <a:srgbClr val="002060"/>
                </a:solidFill>
                <a:cs typeface="Arial" panose="020B0604020202020204" pitchFamily="34" charset="0"/>
                <a:sym typeface="Wingdings" panose="05000000000000000000" pitchFamily="2" charset="2"/>
              </a:rPr>
              <a:t> </a:t>
            </a:r>
            <a:r>
              <a:rPr lang="tr-TR" sz="1600" b="1" dirty="0" err="1" smtClean="0">
                <a:solidFill>
                  <a:srgbClr val="002060"/>
                </a:solidFill>
                <a:cs typeface="Arial" panose="020B0604020202020204" pitchFamily="34" charset="0"/>
                <a:sym typeface="Wingdings" panose="05000000000000000000" pitchFamily="2" charset="2"/>
              </a:rPr>
              <a:t>balanced</a:t>
            </a:r>
            <a:r>
              <a:rPr lang="tr-TR" sz="1600" dirty="0" smtClean="0">
                <a:solidFill>
                  <a:srgbClr val="002060"/>
                </a:solidFill>
                <a:cs typeface="Arial" panose="020B0604020202020204" pitchFamily="34" charset="0"/>
                <a:sym typeface="Wingdings" panose="05000000000000000000" pitchFamily="2" charset="2"/>
              </a:rPr>
              <a:t> </a:t>
            </a:r>
            <a:r>
              <a:rPr lang="tr-TR" sz="1600" dirty="0" err="1" smtClean="0">
                <a:solidFill>
                  <a:srgbClr val="002060"/>
                </a:solidFill>
                <a:cs typeface="Arial" panose="020B0604020202020204" pitchFamily="34" charset="0"/>
                <a:sym typeface="Wingdings" panose="05000000000000000000" pitchFamily="2" charset="2"/>
              </a:rPr>
              <a:t>conditions</a:t>
            </a:r>
            <a:r>
              <a:rPr lang="tr-TR" sz="1600" dirty="0" smtClean="0">
                <a:solidFill>
                  <a:srgbClr val="002060"/>
                </a:solidFill>
                <a:cs typeface="Arial" panose="020B0604020202020204" pitchFamily="34" charset="0"/>
                <a:sym typeface="Wingdings" panose="05000000000000000000" pitchFamily="2" charset="2"/>
              </a:rPr>
              <a:t> </a:t>
            </a:r>
            <a:r>
              <a:rPr lang="tr-TR" sz="1600" b="1" dirty="0" err="1" smtClean="0">
                <a:solidFill>
                  <a:srgbClr val="002060"/>
                </a:solidFill>
                <a:cs typeface="Arial" panose="020B0604020202020204" pitchFamily="34" charset="0"/>
                <a:sym typeface="Wingdings" panose="05000000000000000000" pitchFamily="2" charset="2"/>
              </a:rPr>
              <a:t>cancel</a:t>
            </a:r>
            <a:r>
              <a:rPr lang="tr-TR" sz="1600" b="1" dirty="0" smtClean="0">
                <a:solidFill>
                  <a:srgbClr val="002060"/>
                </a:solidFill>
                <a:cs typeface="Arial" panose="020B0604020202020204" pitchFamily="34" charset="0"/>
                <a:sym typeface="Wingdings" panose="05000000000000000000" pitchFamily="2" charset="2"/>
              </a:rPr>
              <a:t> </a:t>
            </a:r>
            <a:r>
              <a:rPr lang="tr-TR" sz="1600" b="1" dirty="0" err="1" smtClean="0">
                <a:solidFill>
                  <a:srgbClr val="002060"/>
                </a:solidFill>
                <a:cs typeface="Arial" panose="020B0604020202020204" pitchFamily="34" charset="0"/>
                <a:sym typeface="Wingdings" panose="05000000000000000000" pitchFamily="2" charset="2"/>
              </a:rPr>
              <a:t>out</a:t>
            </a:r>
            <a:r>
              <a:rPr lang="tr-TR" sz="1600" b="1" dirty="0" smtClean="0">
                <a:solidFill>
                  <a:srgbClr val="002060"/>
                </a:solidFill>
                <a:cs typeface="Arial" panose="020B0604020202020204" pitchFamily="34" charset="0"/>
                <a:sym typeface="Wingdings" panose="05000000000000000000" pitchFamily="2" charset="2"/>
              </a:rPr>
              <a:t> </a:t>
            </a:r>
            <a:r>
              <a:rPr lang="tr-TR" sz="1600" dirty="0" err="1" smtClean="0">
                <a:solidFill>
                  <a:srgbClr val="002060"/>
                </a:solidFill>
                <a:cs typeface="Arial" panose="020B0604020202020204" pitchFamily="34" charset="0"/>
                <a:sym typeface="Wingdings" panose="05000000000000000000" pitchFamily="2" charset="2"/>
              </a:rPr>
              <a:t>because</a:t>
            </a:r>
            <a:r>
              <a:rPr lang="tr-TR" sz="1600" dirty="0" smtClean="0">
                <a:solidFill>
                  <a:srgbClr val="002060"/>
                </a:solidFill>
                <a:cs typeface="Arial" panose="020B0604020202020204" pitchFamily="34" charset="0"/>
                <a:sym typeface="Wingdings" panose="05000000000000000000" pitchFamily="2" charset="2"/>
              </a:rPr>
              <a:t> of </a:t>
            </a:r>
            <a:r>
              <a:rPr lang="tr-TR" sz="1600" dirty="0" err="1" smtClean="0">
                <a:solidFill>
                  <a:srgbClr val="002060"/>
                </a:solidFill>
                <a:cs typeface="Arial" panose="020B0604020202020204" pitchFamily="34" charset="0"/>
                <a:sym typeface="Wingdings" panose="05000000000000000000" pitchFamily="2" charset="2"/>
              </a:rPr>
              <a:t>the</a:t>
            </a:r>
            <a:r>
              <a:rPr lang="tr-TR" sz="1600" dirty="0" smtClean="0">
                <a:solidFill>
                  <a:srgbClr val="002060"/>
                </a:solidFill>
                <a:cs typeface="Arial" panose="020B0604020202020204" pitchFamily="34" charset="0"/>
                <a:sym typeface="Wingdings" panose="05000000000000000000" pitchFamily="2" charset="2"/>
              </a:rPr>
              <a:t> 120 </a:t>
            </a:r>
            <a:r>
              <a:rPr lang="tr-TR" sz="1600" dirty="0" err="1" smtClean="0">
                <a:solidFill>
                  <a:srgbClr val="002060"/>
                </a:solidFill>
                <a:cs typeface="Arial" panose="020B0604020202020204" pitchFamily="34" charset="0"/>
                <a:sym typeface="Wingdings" panose="05000000000000000000" pitchFamily="2" charset="2"/>
              </a:rPr>
              <a:t>degrees</a:t>
            </a:r>
            <a:r>
              <a:rPr lang="tr-TR" sz="1600" dirty="0" smtClean="0">
                <a:solidFill>
                  <a:srgbClr val="002060"/>
                </a:solidFill>
                <a:cs typeface="Arial" panose="020B0604020202020204" pitchFamily="34" charset="0"/>
                <a:sym typeface="Wingdings" panose="05000000000000000000" pitchFamily="2" charset="2"/>
              </a:rPr>
              <a:t> apart form. </a:t>
            </a:r>
            <a:r>
              <a:rPr lang="tr-TR" sz="1600" dirty="0" err="1" smtClean="0">
                <a:solidFill>
                  <a:srgbClr val="002060"/>
                </a:solidFill>
                <a:cs typeface="Arial" panose="020B0604020202020204" pitchFamily="34" charset="0"/>
                <a:sym typeface="Wingdings" panose="05000000000000000000" pitchFamily="2" charset="2"/>
              </a:rPr>
              <a:t>Only</a:t>
            </a:r>
            <a:r>
              <a:rPr lang="tr-TR" sz="1600" dirty="0" smtClean="0">
                <a:solidFill>
                  <a:srgbClr val="002060"/>
                </a:solidFill>
                <a:cs typeface="Arial" panose="020B0604020202020204" pitchFamily="34" charset="0"/>
                <a:sym typeface="Wingdings" panose="05000000000000000000" pitchFamily="2" charset="2"/>
              </a:rPr>
              <a:t> </a:t>
            </a:r>
            <a:r>
              <a:rPr lang="tr-TR" sz="1600" dirty="0" err="1" smtClean="0">
                <a:solidFill>
                  <a:srgbClr val="002060"/>
                </a:solidFill>
                <a:cs typeface="Arial" panose="020B0604020202020204" pitchFamily="34" charset="0"/>
                <a:sym typeface="Wingdings" panose="05000000000000000000" pitchFamily="2" charset="2"/>
              </a:rPr>
              <a:t>the</a:t>
            </a:r>
            <a:r>
              <a:rPr lang="tr-TR" sz="1600" dirty="0" smtClean="0">
                <a:solidFill>
                  <a:srgbClr val="002060"/>
                </a:solidFill>
                <a:cs typeface="Arial" panose="020B0604020202020204" pitchFamily="34" charset="0"/>
                <a:sym typeface="Wingdings" panose="05000000000000000000" pitchFamily="2" charset="2"/>
              </a:rPr>
              <a:t> </a:t>
            </a:r>
            <a:r>
              <a:rPr lang="tr-TR" sz="1600" b="1" dirty="0" smtClean="0">
                <a:solidFill>
                  <a:srgbClr val="002060"/>
                </a:solidFill>
                <a:cs typeface="Arial" panose="020B0604020202020204" pitchFamily="34" charset="0"/>
                <a:sym typeface="Wingdings" panose="05000000000000000000" pitchFamily="2" charset="2"/>
              </a:rPr>
              <a:t>in-</a:t>
            </a:r>
            <a:r>
              <a:rPr lang="tr-TR" sz="1600" b="1" dirty="0" err="1" smtClean="0">
                <a:solidFill>
                  <a:srgbClr val="002060"/>
                </a:solidFill>
                <a:cs typeface="Arial" panose="020B0604020202020204" pitchFamily="34" charset="0"/>
                <a:sym typeface="Wingdings" panose="05000000000000000000" pitchFamily="2" charset="2"/>
              </a:rPr>
              <a:t>phase</a:t>
            </a:r>
            <a:r>
              <a:rPr lang="tr-TR" sz="1600" b="1" dirty="0" smtClean="0">
                <a:solidFill>
                  <a:srgbClr val="002060"/>
                </a:solidFill>
                <a:cs typeface="Arial" panose="020B0604020202020204" pitchFamily="34" charset="0"/>
                <a:sym typeface="Wingdings" panose="05000000000000000000" pitchFamily="2" charset="2"/>
              </a:rPr>
              <a:t> </a:t>
            </a:r>
            <a:r>
              <a:rPr lang="tr-TR" sz="1600" b="1" dirty="0" err="1" smtClean="0">
                <a:solidFill>
                  <a:srgbClr val="002060"/>
                </a:solidFill>
                <a:cs typeface="Arial" panose="020B0604020202020204" pitchFamily="34" charset="0"/>
                <a:sym typeface="Wingdings" panose="05000000000000000000" pitchFamily="2" charset="2"/>
              </a:rPr>
              <a:t>components</a:t>
            </a:r>
            <a:r>
              <a:rPr lang="tr-TR" sz="1600" b="1" dirty="0" smtClean="0">
                <a:solidFill>
                  <a:srgbClr val="002060"/>
                </a:solidFill>
                <a:cs typeface="Arial" panose="020B0604020202020204" pitchFamily="34" charset="0"/>
                <a:sym typeface="Wingdings" panose="05000000000000000000" pitchFamily="2" charset="2"/>
              </a:rPr>
              <a:t> </a:t>
            </a:r>
            <a:r>
              <a:rPr lang="tr-TR" sz="1600" dirty="0" err="1" smtClean="0">
                <a:solidFill>
                  <a:srgbClr val="002060"/>
                </a:solidFill>
                <a:cs typeface="Arial" panose="020B0604020202020204" pitchFamily="34" charset="0"/>
                <a:sym typeface="Wingdings" panose="05000000000000000000" pitchFamily="2" charset="2"/>
              </a:rPr>
              <a:t>remain</a:t>
            </a:r>
            <a:r>
              <a:rPr lang="tr-TR" sz="1600" dirty="0" smtClean="0">
                <a:solidFill>
                  <a:srgbClr val="002060"/>
                </a:solidFill>
                <a:cs typeface="Arial" panose="020B0604020202020204" pitchFamily="34" charset="0"/>
                <a:sym typeface="Wingdings" panose="05000000000000000000" pitchFamily="2" charset="2"/>
              </a:rPr>
              <a:t> </a:t>
            </a:r>
            <a:r>
              <a:rPr lang="tr-TR" sz="1600" dirty="0" err="1" smtClean="0">
                <a:solidFill>
                  <a:srgbClr val="002060"/>
                </a:solidFill>
                <a:cs typeface="Arial" panose="020B0604020202020204" pitchFamily="34" charset="0"/>
                <a:sym typeface="Wingdings" panose="05000000000000000000" pitchFamily="2" charset="2"/>
              </a:rPr>
              <a:t>which</a:t>
            </a:r>
            <a:r>
              <a:rPr lang="tr-TR" sz="1600" dirty="0" smtClean="0">
                <a:solidFill>
                  <a:srgbClr val="002060"/>
                </a:solidFill>
                <a:cs typeface="Arial" panose="020B0604020202020204" pitchFamily="34" charset="0"/>
                <a:sym typeface="Wingdings" panose="05000000000000000000" pitchFamily="2" charset="2"/>
              </a:rPr>
              <a:t> </a:t>
            </a:r>
            <a:r>
              <a:rPr lang="tr-TR" sz="1600" dirty="0" err="1" smtClean="0">
                <a:solidFill>
                  <a:srgbClr val="002060"/>
                </a:solidFill>
                <a:cs typeface="Arial" panose="020B0604020202020204" pitchFamily="34" charset="0"/>
                <a:sym typeface="Wingdings" panose="05000000000000000000" pitchFamily="2" charset="2"/>
              </a:rPr>
              <a:t>are</a:t>
            </a:r>
            <a:r>
              <a:rPr lang="tr-TR" sz="1600" dirty="0" smtClean="0">
                <a:solidFill>
                  <a:srgbClr val="002060"/>
                </a:solidFill>
                <a:cs typeface="Arial" panose="020B0604020202020204" pitchFamily="34" charset="0"/>
                <a:sym typeface="Wingdings" panose="05000000000000000000" pitchFamily="2" charset="2"/>
              </a:rPr>
              <a:t> </a:t>
            </a:r>
            <a:r>
              <a:rPr lang="tr-TR" sz="1600" dirty="0" err="1" smtClean="0">
                <a:solidFill>
                  <a:srgbClr val="002060"/>
                </a:solidFill>
                <a:cs typeface="Arial" panose="020B0604020202020204" pitchFamily="34" charset="0"/>
                <a:sym typeface="Wingdings" panose="05000000000000000000" pitchFamily="2" charset="2"/>
              </a:rPr>
              <a:t>multiplied</a:t>
            </a:r>
            <a:r>
              <a:rPr lang="tr-TR" sz="1600" dirty="0" smtClean="0">
                <a:solidFill>
                  <a:srgbClr val="002060"/>
                </a:solidFill>
                <a:cs typeface="Arial" panose="020B0604020202020204" pitchFamily="34" charset="0"/>
                <a:sym typeface="Wingdings" panose="05000000000000000000" pitchFamily="2" charset="2"/>
              </a:rPr>
              <a:t> </a:t>
            </a:r>
            <a:r>
              <a:rPr lang="tr-TR" sz="1600" dirty="0" err="1" smtClean="0">
                <a:solidFill>
                  <a:srgbClr val="002060"/>
                </a:solidFill>
                <a:cs typeface="Arial" panose="020B0604020202020204" pitchFamily="34" charset="0"/>
                <a:sym typeface="Wingdings" panose="05000000000000000000" pitchFamily="2" charset="2"/>
              </a:rPr>
              <a:t>by</a:t>
            </a:r>
            <a:r>
              <a:rPr lang="tr-TR" sz="1600" dirty="0" smtClean="0">
                <a:solidFill>
                  <a:srgbClr val="002060"/>
                </a:solidFill>
                <a:cs typeface="Arial" panose="020B0604020202020204" pitchFamily="34" charset="0"/>
                <a:sym typeface="Wingdings" panose="05000000000000000000" pitchFamily="2" charset="2"/>
              </a:rPr>
              <a:t> </a:t>
            </a:r>
            <a:r>
              <a:rPr lang="tr-TR" sz="1600" dirty="0" err="1" smtClean="0">
                <a:solidFill>
                  <a:srgbClr val="002060"/>
                </a:solidFill>
                <a:cs typeface="Arial" panose="020B0604020202020204" pitchFamily="34" charset="0"/>
                <a:sym typeface="Wingdings" panose="05000000000000000000" pitchFamily="2" charset="2"/>
              </a:rPr>
              <a:t>the</a:t>
            </a:r>
            <a:r>
              <a:rPr lang="tr-TR" sz="1600" dirty="0" smtClean="0">
                <a:solidFill>
                  <a:srgbClr val="002060"/>
                </a:solidFill>
                <a:cs typeface="Arial" panose="020B0604020202020204" pitchFamily="34" charset="0"/>
                <a:sym typeface="Wingdings" panose="05000000000000000000" pitchFamily="2" charset="2"/>
              </a:rPr>
              <a:t> </a:t>
            </a:r>
            <a:r>
              <a:rPr lang="tr-TR" sz="1600" dirty="0" err="1" smtClean="0">
                <a:solidFill>
                  <a:srgbClr val="002060"/>
                </a:solidFill>
                <a:cs typeface="Arial" panose="020B0604020202020204" pitchFamily="34" charset="0"/>
                <a:sym typeface="Wingdings" panose="05000000000000000000" pitchFamily="2" charset="2"/>
              </a:rPr>
              <a:t>large</a:t>
            </a:r>
            <a:r>
              <a:rPr lang="tr-TR" sz="1600" dirty="0" smtClean="0">
                <a:solidFill>
                  <a:srgbClr val="002060"/>
                </a:solidFill>
                <a:cs typeface="Arial" panose="020B0604020202020204" pitchFamily="34" charset="0"/>
                <a:sym typeface="Wingdings" panose="05000000000000000000" pitchFamily="2" charset="2"/>
              </a:rPr>
              <a:t> DC </a:t>
            </a:r>
            <a:r>
              <a:rPr lang="tr-TR" sz="1600" dirty="0" err="1" smtClean="0">
                <a:solidFill>
                  <a:srgbClr val="002060"/>
                </a:solidFill>
                <a:cs typeface="Arial" panose="020B0604020202020204" pitchFamily="34" charset="0"/>
                <a:sym typeface="Wingdings" panose="05000000000000000000" pitchFamily="2" charset="2"/>
              </a:rPr>
              <a:t>and</a:t>
            </a:r>
            <a:r>
              <a:rPr lang="tr-TR" sz="1600" dirty="0" smtClean="0">
                <a:solidFill>
                  <a:srgbClr val="002060"/>
                </a:solidFill>
                <a:cs typeface="Arial" panose="020B0604020202020204" pitchFamily="34" charset="0"/>
                <a:sym typeface="Wingdings" panose="05000000000000000000" pitchFamily="2" charset="2"/>
              </a:rPr>
              <a:t> </a:t>
            </a:r>
            <a:r>
              <a:rPr lang="tr-TR" sz="1600" dirty="0" err="1" smtClean="0">
                <a:solidFill>
                  <a:srgbClr val="002060"/>
                </a:solidFill>
                <a:cs typeface="Arial" panose="020B0604020202020204" pitchFamily="34" charset="0"/>
                <a:sym typeface="Wingdings" panose="05000000000000000000" pitchFamily="2" charset="2"/>
              </a:rPr>
              <a:t>fundamental</a:t>
            </a:r>
            <a:r>
              <a:rPr lang="tr-TR" sz="1600" dirty="0" smtClean="0">
                <a:solidFill>
                  <a:srgbClr val="002060"/>
                </a:solidFill>
                <a:cs typeface="Arial" panose="020B0604020202020204" pitchFamily="34" charset="0"/>
                <a:sym typeface="Wingdings" panose="05000000000000000000" pitchFamily="2" charset="2"/>
              </a:rPr>
              <a:t> </a:t>
            </a:r>
            <a:r>
              <a:rPr lang="tr-TR" sz="1600" dirty="0" err="1" smtClean="0">
                <a:solidFill>
                  <a:srgbClr val="002060"/>
                </a:solidFill>
                <a:cs typeface="Arial" panose="020B0604020202020204" pitchFamily="34" charset="0"/>
                <a:sym typeface="Wingdings" panose="05000000000000000000" pitchFamily="2" charset="2"/>
              </a:rPr>
              <a:t>components</a:t>
            </a:r>
            <a:r>
              <a:rPr lang="tr-TR" sz="1600" dirty="0" smtClean="0">
                <a:solidFill>
                  <a:srgbClr val="002060"/>
                </a:solidFill>
                <a:cs typeface="Arial" panose="020B0604020202020204" pitchFamily="34" charset="0"/>
                <a:sym typeface="Wingdings" panose="05000000000000000000" pitchFamily="2" charset="2"/>
              </a:rPr>
              <a:t> of </a:t>
            </a:r>
            <a:r>
              <a:rPr lang="tr-TR" sz="1600" dirty="0" err="1" smtClean="0">
                <a:solidFill>
                  <a:srgbClr val="002060"/>
                </a:solidFill>
                <a:cs typeface="Arial" panose="020B0604020202020204" pitchFamily="34" charset="0"/>
                <a:sym typeface="Wingdings" panose="05000000000000000000" pitchFamily="2" charset="2"/>
              </a:rPr>
              <a:t>Sx</a:t>
            </a:r>
            <a:r>
              <a:rPr lang="tr-TR" sz="1600" dirty="0" smtClean="0">
                <a:solidFill>
                  <a:srgbClr val="002060"/>
                </a:solidFill>
                <a:cs typeface="Arial" panose="020B0604020202020204" pitchFamily="34" charset="0"/>
                <a:sym typeface="Wingdings" panose="05000000000000000000" pitchFamily="2" charset="2"/>
              </a:rPr>
              <a:t> </a:t>
            </a:r>
            <a:r>
              <a:rPr lang="tr-TR" sz="1600" dirty="0" err="1" smtClean="0">
                <a:solidFill>
                  <a:srgbClr val="002060"/>
                </a:solidFill>
                <a:cs typeface="Arial" panose="020B0604020202020204" pitchFamily="34" charset="0"/>
                <a:sym typeface="Wingdings" panose="05000000000000000000" pitchFamily="2" charset="2"/>
              </a:rPr>
              <a:t>and</a:t>
            </a:r>
            <a:r>
              <a:rPr lang="tr-TR" sz="1600" dirty="0" smtClean="0">
                <a:solidFill>
                  <a:srgbClr val="002060"/>
                </a:solidFill>
                <a:cs typeface="Arial" panose="020B0604020202020204" pitchFamily="34" charset="0"/>
                <a:sym typeface="Wingdings" panose="05000000000000000000" pitchFamily="2" charset="2"/>
              </a:rPr>
              <a:t> </a:t>
            </a:r>
            <a:r>
              <a:rPr lang="tr-TR" sz="1600" dirty="0" err="1" smtClean="0">
                <a:solidFill>
                  <a:srgbClr val="002060"/>
                </a:solidFill>
                <a:cs typeface="Arial" panose="020B0604020202020204" pitchFamily="34" charset="0"/>
                <a:sym typeface="Wingdings" panose="05000000000000000000" pitchFamily="2" charset="2"/>
              </a:rPr>
              <a:t>Isx</a:t>
            </a:r>
            <a:r>
              <a:rPr lang="tr-TR" sz="1600" dirty="0" smtClean="0">
                <a:solidFill>
                  <a:srgbClr val="002060"/>
                </a:solidFill>
                <a:cs typeface="Arial" panose="020B0604020202020204" pitchFamily="34" charset="0"/>
                <a:sym typeface="Wingdings" panose="05000000000000000000" pitchFamily="2" charset="2"/>
              </a:rPr>
              <a:t>.</a:t>
            </a:r>
          </a:p>
          <a:p>
            <a:pPr marL="285750" indent="-285750">
              <a:buFont typeface="Arial" panose="020B0604020202020204" pitchFamily="34" charset="0"/>
              <a:buChar char="•"/>
            </a:pPr>
            <a:r>
              <a:rPr lang="tr-TR" sz="1600" dirty="0" err="1" smtClean="0">
                <a:solidFill>
                  <a:srgbClr val="002060"/>
                </a:solidFill>
                <a:cs typeface="Arial" panose="020B0604020202020204" pitchFamily="34" charset="0"/>
                <a:sym typeface="Wingdings" panose="05000000000000000000" pitchFamily="2" charset="2"/>
              </a:rPr>
              <a:t>Also</a:t>
            </a:r>
            <a:r>
              <a:rPr lang="tr-TR" sz="1600" dirty="0" smtClean="0">
                <a:solidFill>
                  <a:srgbClr val="002060"/>
                </a:solidFill>
                <a:cs typeface="Arial" panose="020B0604020202020204" pitchFamily="34" charset="0"/>
                <a:sym typeface="Wingdings" panose="05000000000000000000" pitchFamily="2" charset="2"/>
              </a:rPr>
              <a:t>, </a:t>
            </a:r>
            <a:r>
              <a:rPr lang="tr-TR" sz="1600" dirty="0" err="1" smtClean="0">
                <a:solidFill>
                  <a:srgbClr val="002060"/>
                </a:solidFill>
                <a:cs typeface="Arial" panose="020B0604020202020204" pitchFamily="34" charset="0"/>
                <a:sym typeface="Wingdings" panose="05000000000000000000" pitchFamily="2" charset="2"/>
              </a:rPr>
              <a:t>some</a:t>
            </a:r>
            <a:r>
              <a:rPr lang="tr-TR" sz="1600" dirty="0" smtClean="0">
                <a:solidFill>
                  <a:srgbClr val="002060"/>
                </a:solidFill>
                <a:cs typeface="Arial" panose="020B0604020202020204" pitchFamily="34" charset="0"/>
                <a:sym typeface="Wingdings" panose="05000000000000000000" pitchFamily="2" charset="2"/>
              </a:rPr>
              <a:t> </a:t>
            </a:r>
            <a:r>
              <a:rPr lang="tr-TR" sz="1600" dirty="0" err="1" smtClean="0">
                <a:solidFill>
                  <a:srgbClr val="002060"/>
                </a:solidFill>
                <a:cs typeface="Arial" panose="020B0604020202020204" pitchFamily="34" charset="0"/>
                <a:sym typeface="Wingdings" panose="05000000000000000000" pitchFamily="2" charset="2"/>
              </a:rPr>
              <a:t>frequencies</a:t>
            </a:r>
            <a:r>
              <a:rPr lang="tr-TR" sz="1600" dirty="0" smtClean="0">
                <a:solidFill>
                  <a:srgbClr val="002060"/>
                </a:solidFill>
                <a:cs typeface="Arial" panose="020B0604020202020204" pitchFamily="34" charset="0"/>
                <a:sym typeface="Wingdings" panose="05000000000000000000" pitchFamily="2" charset="2"/>
              </a:rPr>
              <a:t> </a:t>
            </a:r>
            <a:r>
              <a:rPr lang="tr-TR" sz="1600" dirty="0" err="1" smtClean="0">
                <a:solidFill>
                  <a:srgbClr val="002060"/>
                </a:solidFill>
                <a:cs typeface="Arial" panose="020B0604020202020204" pitchFamily="34" charset="0"/>
                <a:sym typeface="Wingdings" panose="05000000000000000000" pitchFamily="2" charset="2"/>
              </a:rPr>
              <a:t>are</a:t>
            </a:r>
            <a:r>
              <a:rPr lang="tr-TR" sz="1600" dirty="0" smtClean="0">
                <a:solidFill>
                  <a:srgbClr val="002060"/>
                </a:solidFill>
                <a:cs typeface="Arial" panose="020B0604020202020204" pitchFamily="34" charset="0"/>
                <a:sym typeface="Wingdings" panose="05000000000000000000" pitchFamily="2" charset="2"/>
              </a:rPr>
              <a:t> </a:t>
            </a:r>
            <a:r>
              <a:rPr lang="tr-TR" sz="1600" dirty="0" err="1" smtClean="0">
                <a:solidFill>
                  <a:srgbClr val="002060"/>
                </a:solidFill>
                <a:cs typeface="Arial" panose="020B0604020202020204" pitchFamily="34" charset="0"/>
                <a:sym typeface="Wingdings" panose="05000000000000000000" pitchFamily="2" charset="2"/>
              </a:rPr>
              <a:t>shifted</a:t>
            </a:r>
            <a:r>
              <a:rPr lang="tr-TR" sz="1600" dirty="0" smtClean="0">
                <a:solidFill>
                  <a:srgbClr val="002060"/>
                </a:solidFill>
                <a:cs typeface="Arial" panose="020B0604020202020204" pitchFamily="34" charset="0"/>
                <a:sym typeface="Wingdings" panose="05000000000000000000" pitchFamily="2" charset="2"/>
              </a:rPr>
              <a:t> </a:t>
            </a:r>
            <a:r>
              <a:rPr lang="tr-TR" sz="1600" dirty="0" err="1" smtClean="0">
                <a:solidFill>
                  <a:srgbClr val="002060"/>
                </a:solidFill>
                <a:cs typeface="Arial" panose="020B0604020202020204" pitchFamily="34" charset="0"/>
                <a:sym typeface="Wingdings" panose="05000000000000000000" pitchFamily="2" charset="2"/>
              </a:rPr>
              <a:t>by</a:t>
            </a:r>
            <a:r>
              <a:rPr lang="tr-TR" sz="1600" dirty="0" smtClean="0">
                <a:solidFill>
                  <a:srgbClr val="002060"/>
                </a:solidFill>
                <a:cs typeface="Arial" panose="020B0604020202020204" pitchFamily="34" charset="0"/>
                <a:sym typeface="Wingdings" panose="05000000000000000000" pitchFamily="2" charset="2"/>
              </a:rPr>
              <a:t> 50 Hz </a:t>
            </a:r>
            <a:r>
              <a:rPr lang="tr-TR" sz="1600" dirty="0" err="1" smtClean="0">
                <a:solidFill>
                  <a:srgbClr val="002060"/>
                </a:solidFill>
                <a:cs typeface="Arial" panose="020B0604020202020204" pitchFamily="34" charset="0"/>
                <a:sym typeface="Wingdings" panose="05000000000000000000" pitchFamily="2" charset="2"/>
              </a:rPr>
              <a:t>due</a:t>
            </a:r>
            <a:r>
              <a:rPr lang="tr-TR" sz="1600" dirty="0" smtClean="0">
                <a:solidFill>
                  <a:srgbClr val="002060"/>
                </a:solidFill>
                <a:cs typeface="Arial" panose="020B0604020202020204" pitchFamily="34" charset="0"/>
                <a:sym typeface="Wingdings" panose="05000000000000000000" pitchFamily="2" charset="2"/>
              </a:rPr>
              <a:t> </a:t>
            </a:r>
            <a:r>
              <a:rPr lang="tr-TR" sz="1600" dirty="0" err="1" smtClean="0">
                <a:solidFill>
                  <a:srgbClr val="002060"/>
                </a:solidFill>
                <a:cs typeface="Arial" panose="020B0604020202020204" pitchFamily="34" charset="0"/>
                <a:sym typeface="Wingdings" panose="05000000000000000000" pitchFamily="2" charset="2"/>
              </a:rPr>
              <a:t>to</a:t>
            </a:r>
            <a:r>
              <a:rPr lang="tr-TR" sz="1600" dirty="0" smtClean="0">
                <a:solidFill>
                  <a:srgbClr val="002060"/>
                </a:solidFill>
                <a:cs typeface="Arial" panose="020B0604020202020204" pitchFamily="34" charset="0"/>
                <a:sym typeface="Wingdings" panose="05000000000000000000" pitchFamily="2" charset="2"/>
              </a:rPr>
              <a:t> </a:t>
            </a:r>
            <a:r>
              <a:rPr lang="tr-TR" sz="1600" dirty="0" err="1" smtClean="0">
                <a:solidFill>
                  <a:srgbClr val="002060"/>
                </a:solidFill>
                <a:cs typeface="Arial" panose="020B0604020202020204" pitchFamily="34" charset="0"/>
                <a:sym typeface="Wingdings" panose="05000000000000000000" pitchFamily="2" charset="2"/>
              </a:rPr>
              <a:t>multiplication</a:t>
            </a:r>
            <a:r>
              <a:rPr lang="tr-TR" sz="1600" dirty="0" smtClean="0">
                <a:solidFill>
                  <a:srgbClr val="002060"/>
                </a:solidFill>
                <a:cs typeface="Arial" panose="020B0604020202020204" pitchFamily="34" charset="0"/>
                <a:sym typeface="Wingdings" panose="05000000000000000000" pitchFamily="2" charset="2"/>
              </a:rPr>
              <a:t> </a:t>
            </a:r>
            <a:r>
              <a:rPr lang="tr-TR" sz="1600" dirty="0" err="1" smtClean="0">
                <a:solidFill>
                  <a:srgbClr val="002060"/>
                </a:solidFill>
                <a:cs typeface="Arial" panose="020B0604020202020204" pitchFamily="34" charset="0"/>
                <a:sym typeface="Wingdings" panose="05000000000000000000" pitchFamily="2" charset="2"/>
              </a:rPr>
              <a:t>with</a:t>
            </a:r>
            <a:r>
              <a:rPr lang="tr-TR" sz="1600" dirty="0" smtClean="0">
                <a:solidFill>
                  <a:srgbClr val="002060"/>
                </a:solidFill>
                <a:cs typeface="Arial" panose="020B0604020202020204" pitchFamily="34" charset="0"/>
                <a:sym typeface="Wingdings" panose="05000000000000000000" pitchFamily="2" charset="2"/>
              </a:rPr>
              <a:t> </a:t>
            </a:r>
            <a:r>
              <a:rPr lang="tr-TR" sz="1600" dirty="0" err="1" smtClean="0">
                <a:solidFill>
                  <a:srgbClr val="002060"/>
                </a:solidFill>
                <a:cs typeface="Arial" panose="020B0604020202020204" pitchFamily="34" charset="0"/>
                <a:sym typeface="Wingdings" panose="05000000000000000000" pitchFamily="2" charset="2"/>
              </a:rPr>
              <a:t>fundamental</a:t>
            </a:r>
            <a:r>
              <a:rPr lang="tr-TR" sz="1600" dirty="0" smtClean="0">
                <a:solidFill>
                  <a:srgbClr val="002060"/>
                </a:solidFill>
                <a:cs typeface="Arial" panose="020B0604020202020204" pitchFamily="34" charset="0"/>
                <a:sym typeface="Wingdings" panose="05000000000000000000" pitchFamily="2" charset="2"/>
              </a:rPr>
              <a:t>. </a:t>
            </a:r>
            <a:r>
              <a:rPr lang="tr-TR" sz="1600" dirty="0" err="1" smtClean="0">
                <a:solidFill>
                  <a:srgbClr val="002060"/>
                </a:solidFill>
                <a:cs typeface="Arial" panose="020B0604020202020204" pitchFamily="34" charset="0"/>
                <a:sym typeface="Wingdings" panose="05000000000000000000" pitchFamily="2" charset="2"/>
              </a:rPr>
              <a:t>All</a:t>
            </a:r>
            <a:r>
              <a:rPr lang="tr-TR" sz="1600" dirty="0" smtClean="0">
                <a:solidFill>
                  <a:srgbClr val="002060"/>
                </a:solidFill>
                <a:cs typeface="Arial" panose="020B0604020202020204" pitchFamily="34" charset="0"/>
                <a:sym typeface="Wingdings" panose="05000000000000000000" pitchFamily="2" charset="2"/>
              </a:rPr>
              <a:t> in </a:t>
            </a:r>
            <a:r>
              <a:rPr lang="tr-TR" sz="1600" dirty="0" err="1" smtClean="0">
                <a:solidFill>
                  <a:srgbClr val="002060"/>
                </a:solidFill>
                <a:cs typeface="Arial" panose="020B0604020202020204" pitchFamily="34" charset="0"/>
                <a:sym typeface="Wingdings" panose="05000000000000000000" pitchFamily="2" charset="2"/>
              </a:rPr>
              <a:t>all</a:t>
            </a:r>
            <a:r>
              <a:rPr lang="tr-TR" sz="1600" dirty="0" smtClean="0">
                <a:solidFill>
                  <a:srgbClr val="002060"/>
                </a:solidFill>
                <a:cs typeface="Arial" panose="020B0604020202020204" pitchFamily="34" charset="0"/>
                <a:sym typeface="Wingdings" panose="05000000000000000000" pitchFamily="2" charset="2"/>
              </a:rPr>
              <a:t>, </a:t>
            </a:r>
            <a:r>
              <a:rPr lang="tr-TR" sz="1600" dirty="0" err="1" smtClean="0">
                <a:solidFill>
                  <a:srgbClr val="002060"/>
                </a:solidFill>
                <a:cs typeface="Arial" panose="020B0604020202020204" pitchFamily="34" charset="0"/>
                <a:sym typeface="Wingdings" panose="05000000000000000000" pitchFamily="2" charset="2"/>
              </a:rPr>
              <a:t>we</a:t>
            </a:r>
            <a:r>
              <a:rPr lang="tr-TR" sz="1600" dirty="0" smtClean="0">
                <a:solidFill>
                  <a:srgbClr val="002060"/>
                </a:solidFill>
                <a:cs typeface="Arial" panose="020B0604020202020204" pitchFamily="34" charset="0"/>
                <a:sym typeface="Wingdings" panose="05000000000000000000" pitchFamily="2" charset="2"/>
              </a:rPr>
              <a:t> </a:t>
            </a:r>
            <a:r>
              <a:rPr lang="tr-TR" sz="1600" dirty="0" err="1" smtClean="0">
                <a:solidFill>
                  <a:srgbClr val="002060"/>
                </a:solidFill>
                <a:cs typeface="Arial" panose="020B0604020202020204" pitchFamily="34" charset="0"/>
                <a:sym typeface="Wingdings" panose="05000000000000000000" pitchFamily="2" charset="2"/>
              </a:rPr>
              <a:t>have</a:t>
            </a:r>
            <a:r>
              <a:rPr lang="tr-TR" sz="1600" dirty="0" smtClean="0">
                <a:solidFill>
                  <a:srgbClr val="002060"/>
                </a:solidFill>
                <a:cs typeface="Arial" panose="020B0604020202020204" pitchFamily="34" charset="0"/>
                <a:sym typeface="Wingdings" panose="05000000000000000000" pitchFamily="2" charset="2"/>
              </a:rPr>
              <a:t> </a:t>
            </a:r>
            <a:r>
              <a:rPr lang="tr-TR" sz="1600" dirty="0" err="1" smtClean="0">
                <a:solidFill>
                  <a:srgbClr val="002060"/>
                </a:solidFill>
                <a:cs typeface="Arial" panose="020B0604020202020204" pitchFamily="34" charset="0"/>
                <a:sym typeface="Wingdings" panose="05000000000000000000" pitchFamily="2" charset="2"/>
              </a:rPr>
              <a:t>the</a:t>
            </a:r>
            <a:r>
              <a:rPr lang="tr-TR" sz="1600" dirty="0" smtClean="0">
                <a:solidFill>
                  <a:srgbClr val="002060"/>
                </a:solidFill>
                <a:cs typeface="Arial" panose="020B0604020202020204" pitchFamily="34" charset="0"/>
                <a:sym typeface="Wingdings" panose="05000000000000000000" pitchFamily="2" charset="2"/>
              </a:rPr>
              <a:t> </a:t>
            </a:r>
            <a:r>
              <a:rPr lang="tr-TR" sz="1600" dirty="0" err="1" smtClean="0">
                <a:solidFill>
                  <a:srgbClr val="002060"/>
                </a:solidFill>
                <a:cs typeface="Arial" panose="020B0604020202020204" pitchFamily="34" charset="0"/>
                <a:sym typeface="Wingdings" panose="05000000000000000000" pitchFamily="2" charset="2"/>
              </a:rPr>
              <a:t>following</a:t>
            </a:r>
            <a:r>
              <a:rPr lang="tr-TR" sz="1600" dirty="0" smtClean="0">
                <a:solidFill>
                  <a:srgbClr val="002060"/>
                </a:solidFill>
                <a:cs typeface="Arial" panose="020B0604020202020204" pitchFamily="34" charset="0"/>
                <a:sym typeface="Wingdings" panose="05000000000000000000" pitchFamily="2" charset="2"/>
              </a:rPr>
              <a:t> </a:t>
            </a:r>
            <a:r>
              <a:rPr lang="tr-TR" sz="1600" dirty="0" err="1" smtClean="0">
                <a:solidFill>
                  <a:srgbClr val="002060"/>
                </a:solidFill>
                <a:cs typeface="Arial" panose="020B0604020202020204" pitchFamily="34" charset="0"/>
                <a:sym typeface="Wingdings" panose="05000000000000000000" pitchFamily="2" charset="2"/>
              </a:rPr>
              <a:t>remaining</a:t>
            </a:r>
            <a:r>
              <a:rPr lang="tr-TR" sz="1600" dirty="0" smtClean="0">
                <a:solidFill>
                  <a:srgbClr val="002060"/>
                </a:solidFill>
                <a:cs typeface="Arial" panose="020B0604020202020204" pitchFamily="34" charset="0"/>
                <a:sym typeface="Wingdings" panose="05000000000000000000" pitchFamily="2" charset="2"/>
              </a:rPr>
              <a:t>:</a:t>
            </a:r>
          </a:p>
        </p:txBody>
      </p:sp>
      <p:graphicFrame>
        <p:nvGraphicFramePr>
          <p:cNvPr id="15" name="Table 14"/>
          <p:cNvGraphicFramePr>
            <a:graphicFrameLocks noGrp="1"/>
          </p:cNvGraphicFramePr>
          <p:nvPr>
            <p:extLst>
              <p:ext uri="{D42A27DB-BD31-4B8C-83A1-F6EECF244321}">
                <p14:modId xmlns:p14="http://schemas.microsoft.com/office/powerpoint/2010/main" val="1436604549"/>
              </p:ext>
            </p:extLst>
          </p:nvPr>
        </p:nvGraphicFramePr>
        <p:xfrm>
          <a:off x="3795487" y="4170845"/>
          <a:ext cx="2366635" cy="2619309"/>
        </p:xfrm>
        <a:graphic>
          <a:graphicData uri="http://schemas.openxmlformats.org/drawingml/2006/table">
            <a:tbl>
              <a:tblPr>
                <a:tableStyleId>{5C22544A-7EE6-4342-B048-85BDC9FD1C3A}</a:tableStyleId>
              </a:tblPr>
              <a:tblGrid>
                <a:gridCol w="738852">
                  <a:extLst>
                    <a:ext uri="{9D8B030D-6E8A-4147-A177-3AD203B41FA5}">
                      <a16:colId xmlns:a16="http://schemas.microsoft.com/office/drawing/2014/main" val="3683365444"/>
                    </a:ext>
                  </a:extLst>
                </a:gridCol>
                <a:gridCol w="738852">
                  <a:extLst>
                    <a:ext uri="{9D8B030D-6E8A-4147-A177-3AD203B41FA5}">
                      <a16:colId xmlns:a16="http://schemas.microsoft.com/office/drawing/2014/main" val="1433903315"/>
                    </a:ext>
                  </a:extLst>
                </a:gridCol>
                <a:gridCol w="888931">
                  <a:extLst>
                    <a:ext uri="{9D8B030D-6E8A-4147-A177-3AD203B41FA5}">
                      <a16:colId xmlns:a16="http://schemas.microsoft.com/office/drawing/2014/main" val="2834243585"/>
                    </a:ext>
                  </a:extLst>
                </a:gridCol>
              </a:tblGrid>
              <a:tr h="238119">
                <a:tc>
                  <a:txBody>
                    <a:bodyPr/>
                    <a:lstStyle/>
                    <a:p>
                      <a:pPr algn="ctr" fontAlgn="b"/>
                      <a:r>
                        <a:rPr lang="en-US" sz="1400" b="1" u="none" strike="noStrike" dirty="0">
                          <a:effectLst/>
                        </a:rPr>
                        <a:t> </a:t>
                      </a:r>
                      <a:endParaRPr lang="en-US" sz="1400" b="1" i="0" u="none" strike="noStrike" dirty="0">
                        <a:solidFill>
                          <a:srgbClr val="000000"/>
                        </a:solidFill>
                        <a:effectLst/>
                        <a:latin typeface="Calibri" panose="020F0502020204030204" pitchFamily="34" charset="0"/>
                      </a:endParaRPr>
                    </a:p>
                  </a:txBody>
                  <a:tcPr marL="9525" marR="9525" marT="9525" marB="0" anchor="b"/>
                </a:tc>
                <a:tc gridSpan="2">
                  <a:txBody>
                    <a:bodyPr/>
                    <a:lstStyle/>
                    <a:p>
                      <a:pPr algn="ctr" fontAlgn="b"/>
                      <a:r>
                        <a:rPr lang="tr-TR" sz="1400" b="1" u="none" strike="noStrike" dirty="0" err="1" smtClean="0">
                          <a:effectLst/>
                        </a:rPr>
                        <a:t>Idc</a:t>
                      </a:r>
                      <a:endParaRPr lang="en-US" sz="1400" b="1" i="0" u="none" strike="noStrike" dirty="0">
                        <a:solidFill>
                          <a:srgbClr val="000000"/>
                        </a:solidFill>
                        <a:effectLst/>
                        <a:latin typeface="Calibri" panose="020F0502020204030204" pitchFamily="34" charset="0"/>
                      </a:endParaRPr>
                    </a:p>
                  </a:txBody>
                  <a:tcPr marL="9525" marR="9525" marT="9525" marB="0" anchor="b"/>
                </a:tc>
                <a:tc hMerge="1">
                  <a:txBody>
                    <a:bodyPr/>
                    <a:lstStyle/>
                    <a:p>
                      <a:endParaRPr lang="en-US"/>
                    </a:p>
                  </a:txBody>
                  <a:tcPr/>
                </a:tc>
                <a:extLst>
                  <a:ext uri="{0D108BD9-81ED-4DB2-BD59-A6C34878D82A}">
                    <a16:rowId xmlns:a16="http://schemas.microsoft.com/office/drawing/2014/main" val="2079420124"/>
                  </a:ext>
                </a:extLst>
              </a:tr>
              <a:tr h="238119">
                <a:tc>
                  <a:txBody>
                    <a:bodyPr/>
                    <a:lstStyle/>
                    <a:p>
                      <a:pPr algn="ctr" fontAlgn="b"/>
                      <a:r>
                        <a:rPr lang="en-US" sz="1400" b="1" u="none" strike="noStrike" dirty="0" err="1">
                          <a:effectLst/>
                        </a:rPr>
                        <a:t>Freq</a:t>
                      </a:r>
                      <a:endParaRPr lang="en-US" sz="14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b="1" u="none" strike="noStrike" dirty="0">
                          <a:effectLst/>
                        </a:rPr>
                        <a:t>Mag(%)</a:t>
                      </a:r>
                      <a:endParaRPr lang="en-US" sz="14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b="1" u="none" strike="noStrike" dirty="0">
                          <a:effectLst/>
                        </a:rPr>
                        <a:t>Phase(</a:t>
                      </a:r>
                      <a:r>
                        <a:rPr lang="en-US" sz="1400" b="1" u="none" strike="noStrike" dirty="0" err="1">
                          <a:effectLst/>
                        </a:rPr>
                        <a:t>deg</a:t>
                      </a:r>
                      <a:r>
                        <a:rPr lang="en-US" sz="1400" b="1" u="none" strike="noStrike" dirty="0">
                          <a:effectLst/>
                        </a:rPr>
                        <a:t>)</a:t>
                      </a:r>
                      <a:endParaRPr lang="en-US" sz="14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591764390"/>
                  </a:ext>
                </a:extLst>
              </a:tr>
              <a:tr h="238119">
                <a:tc>
                  <a:txBody>
                    <a:bodyPr/>
                    <a:lstStyle/>
                    <a:p>
                      <a:pPr algn="ctr" fontAlgn="b"/>
                      <a:r>
                        <a:rPr lang="en-US" sz="1400" b="1" u="none" strike="noStrike" dirty="0">
                          <a:effectLst/>
                        </a:rPr>
                        <a:t>9900</a:t>
                      </a:r>
                      <a:endParaRPr lang="en-US" sz="14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tr-TR" sz="1400" b="0" i="0" u="none" strike="noStrike" dirty="0" smtClean="0">
                          <a:solidFill>
                            <a:schemeClr val="dk1"/>
                          </a:solidFill>
                          <a:effectLst/>
                          <a:latin typeface="+mn-lt"/>
                        </a:rPr>
                        <a:t>32</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tr-TR" sz="1400" b="0" i="0" u="none" strike="noStrike" dirty="0" smtClean="0">
                          <a:solidFill>
                            <a:srgbClr val="000000"/>
                          </a:solidFill>
                          <a:effectLst/>
                          <a:latin typeface="Calibri" panose="020F0502020204030204" pitchFamily="34" charset="0"/>
                        </a:rPr>
                        <a:t>204</a:t>
                      </a:r>
                      <a:endParaRPr lang="en-US"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94692767"/>
                  </a:ext>
                </a:extLst>
              </a:tr>
              <a:tr h="238119">
                <a:tc>
                  <a:txBody>
                    <a:bodyPr/>
                    <a:lstStyle/>
                    <a:p>
                      <a:pPr algn="ctr" fontAlgn="b"/>
                      <a:r>
                        <a:rPr lang="en-US" sz="1400" b="1" u="none" strike="noStrike" dirty="0">
                          <a:effectLst/>
                        </a:rPr>
                        <a:t>10000</a:t>
                      </a:r>
                      <a:endParaRPr lang="en-US" sz="1400" b="1" i="0" u="none" strike="noStrike" dirty="0">
                        <a:solidFill>
                          <a:srgbClr val="000000"/>
                        </a:solidFill>
                        <a:effectLst/>
                        <a:latin typeface="Calibri" panose="020F0502020204030204" pitchFamily="34" charset="0"/>
                      </a:endParaRPr>
                    </a:p>
                  </a:txBody>
                  <a:tcPr marL="9525" marR="9525" marT="9525" marB="0" anchor="b">
                    <a:solidFill>
                      <a:srgbClr val="FFFF00"/>
                    </a:solidFill>
                  </a:tcPr>
                </a:tc>
                <a:tc>
                  <a:txBody>
                    <a:bodyPr/>
                    <a:lstStyle/>
                    <a:p>
                      <a:pPr algn="ctr" fontAlgn="b"/>
                      <a:r>
                        <a:rPr lang="tr-TR" sz="1400" u="none" strike="noStrike" dirty="0" smtClean="0">
                          <a:effectLst/>
                        </a:rPr>
                        <a:t>0</a:t>
                      </a:r>
                      <a:endParaRPr lang="en-US" sz="1400" b="0" i="0" u="none" strike="noStrike" dirty="0">
                        <a:solidFill>
                          <a:srgbClr val="000000"/>
                        </a:solidFill>
                        <a:effectLst/>
                        <a:latin typeface="Calibri" panose="020F0502020204030204" pitchFamily="34" charset="0"/>
                      </a:endParaRPr>
                    </a:p>
                  </a:txBody>
                  <a:tcPr marL="9525" marR="9525" marT="9525" marB="0" anchor="b">
                    <a:solidFill>
                      <a:srgbClr val="FFFF00"/>
                    </a:solidFill>
                  </a:tcPr>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9525" marR="9525" marT="9525" marB="0" anchor="b">
                    <a:solidFill>
                      <a:srgbClr val="FFFF00"/>
                    </a:solidFill>
                  </a:tcPr>
                </a:tc>
                <a:extLst>
                  <a:ext uri="{0D108BD9-81ED-4DB2-BD59-A6C34878D82A}">
                    <a16:rowId xmlns:a16="http://schemas.microsoft.com/office/drawing/2014/main" val="1585693301"/>
                  </a:ext>
                </a:extLst>
              </a:tr>
              <a:tr h="238119">
                <a:tc>
                  <a:txBody>
                    <a:bodyPr/>
                    <a:lstStyle/>
                    <a:p>
                      <a:pPr algn="ctr" fontAlgn="b"/>
                      <a:r>
                        <a:rPr lang="en-US" sz="1400" b="1" u="none" strike="noStrike" dirty="0">
                          <a:effectLst/>
                        </a:rPr>
                        <a:t>10100</a:t>
                      </a:r>
                      <a:endParaRPr lang="en-US" sz="14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tr-TR" sz="1400" b="0" i="0" u="none" strike="noStrike" dirty="0" smtClean="0">
                          <a:solidFill>
                            <a:schemeClr val="dk1"/>
                          </a:solidFill>
                          <a:effectLst/>
                          <a:latin typeface="+mn-lt"/>
                        </a:rPr>
                        <a:t>33</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tr-TR" sz="1400" b="0" i="0" u="none" strike="noStrike" dirty="0" smtClean="0">
                          <a:solidFill>
                            <a:schemeClr val="dk1"/>
                          </a:solidFill>
                          <a:effectLst/>
                          <a:latin typeface="+mn-lt"/>
                        </a:rPr>
                        <a:t>-32</a:t>
                      </a:r>
                      <a:endParaRPr lang="en-US"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132043121"/>
                  </a:ext>
                </a:extLst>
              </a:tr>
              <a:tr h="238119">
                <a:tc>
                  <a:txBody>
                    <a:bodyPr/>
                    <a:lstStyle/>
                    <a:p>
                      <a:pPr algn="ctr" fontAlgn="b"/>
                      <a:r>
                        <a:rPr lang="en-US" sz="1400" b="1" u="none" strike="noStrike" dirty="0">
                          <a:effectLst/>
                        </a:rPr>
                        <a:t> </a:t>
                      </a:r>
                      <a:endParaRPr lang="en-US" sz="14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 </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dirty="0">
                          <a:effectLst/>
                        </a:rPr>
                        <a:t> </a:t>
                      </a:r>
                      <a:endParaRPr lang="en-US"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664379198"/>
                  </a:ext>
                </a:extLst>
              </a:tr>
              <a:tr h="238119">
                <a:tc>
                  <a:txBody>
                    <a:bodyPr/>
                    <a:lstStyle/>
                    <a:p>
                      <a:pPr algn="ctr" fontAlgn="b"/>
                      <a:r>
                        <a:rPr lang="en-US" sz="1400" b="1" u="none" strike="noStrike" dirty="0">
                          <a:effectLst/>
                        </a:rPr>
                        <a:t>19850</a:t>
                      </a:r>
                      <a:endParaRPr lang="en-US" sz="1400" b="1" i="0" u="none" strike="noStrike" dirty="0">
                        <a:solidFill>
                          <a:srgbClr val="000000"/>
                        </a:solidFill>
                        <a:effectLst/>
                        <a:latin typeface="Calibri" panose="020F0502020204030204" pitchFamily="34" charset="0"/>
                      </a:endParaRPr>
                    </a:p>
                  </a:txBody>
                  <a:tcPr marL="9525" marR="9525" marT="9525" marB="0" anchor="b">
                    <a:solidFill>
                      <a:srgbClr val="FFFF00"/>
                    </a:solidFill>
                  </a:tcPr>
                </a:tc>
                <a:tc>
                  <a:txBody>
                    <a:bodyPr/>
                    <a:lstStyle/>
                    <a:p>
                      <a:pPr algn="ctr" fontAlgn="b"/>
                      <a:r>
                        <a:rPr lang="tr-TR" sz="1400" u="none" strike="noStrike" dirty="0" smtClean="0">
                          <a:effectLst/>
                        </a:rPr>
                        <a:t>0</a:t>
                      </a:r>
                      <a:endParaRPr lang="en-US" sz="1400" b="0" i="0" u="none" strike="noStrike" dirty="0">
                        <a:solidFill>
                          <a:srgbClr val="000000"/>
                        </a:solidFill>
                        <a:effectLst/>
                        <a:latin typeface="Calibri" panose="020F0502020204030204" pitchFamily="34" charset="0"/>
                      </a:endParaRPr>
                    </a:p>
                  </a:txBody>
                  <a:tcPr marL="9525" marR="9525" marT="9525" marB="0" anchor="b">
                    <a:solidFill>
                      <a:srgbClr val="FFFF00"/>
                    </a:solidFill>
                  </a:tcPr>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9525" marR="9525" marT="9525" marB="0" anchor="b">
                    <a:solidFill>
                      <a:srgbClr val="FFFF00"/>
                    </a:solidFill>
                  </a:tcPr>
                </a:tc>
                <a:extLst>
                  <a:ext uri="{0D108BD9-81ED-4DB2-BD59-A6C34878D82A}">
                    <a16:rowId xmlns:a16="http://schemas.microsoft.com/office/drawing/2014/main" val="115566997"/>
                  </a:ext>
                </a:extLst>
              </a:tr>
              <a:tr h="238119">
                <a:tc>
                  <a:txBody>
                    <a:bodyPr/>
                    <a:lstStyle/>
                    <a:p>
                      <a:pPr algn="ctr" fontAlgn="b"/>
                      <a:r>
                        <a:rPr lang="en-US" sz="1400" b="1" u="none" strike="noStrike" dirty="0">
                          <a:effectLst/>
                        </a:rPr>
                        <a:t>19950</a:t>
                      </a:r>
                      <a:endParaRPr lang="en-US" sz="14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tr-TR" sz="1400" b="0" i="0" u="none" strike="noStrike" dirty="0" smtClean="0">
                          <a:solidFill>
                            <a:srgbClr val="000000"/>
                          </a:solidFill>
                          <a:effectLst/>
                          <a:latin typeface="Calibri" panose="020F0502020204030204" pitchFamily="34" charset="0"/>
                        </a:rPr>
                        <a:t>0</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257966791"/>
                  </a:ext>
                </a:extLst>
              </a:tr>
              <a:tr h="238119">
                <a:tc>
                  <a:txBody>
                    <a:bodyPr/>
                    <a:lstStyle/>
                    <a:p>
                      <a:pPr algn="ctr" fontAlgn="b"/>
                      <a:r>
                        <a:rPr lang="tr-TR" sz="1400" b="1" i="0" u="none" strike="noStrike" dirty="0" smtClean="0">
                          <a:solidFill>
                            <a:srgbClr val="000000"/>
                          </a:solidFill>
                          <a:effectLst/>
                          <a:latin typeface="Calibri" panose="020F0502020204030204" pitchFamily="34" charset="0"/>
                        </a:rPr>
                        <a:t>20000</a:t>
                      </a:r>
                      <a:endParaRPr lang="en-US" sz="1400" b="1" i="0" u="none" strike="noStrike" dirty="0">
                        <a:solidFill>
                          <a:srgbClr val="000000"/>
                        </a:solidFill>
                        <a:effectLst/>
                        <a:latin typeface="Calibri" panose="020F0502020204030204" pitchFamily="34" charset="0"/>
                      </a:endParaRPr>
                    </a:p>
                  </a:txBody>
                  <a:tcPr marL="9525" marR="9525" marT="9525" marB="0" anchor="b">
                    <a:solidFill>
                      <a:schemeClr val="accent6">
                        <a:lumMod val="60000"/>
                        <a:lumOff val="40000"/>
                      </a:schemeClr>
                    </a:solidFill>
                  </a:tcPr>
                </a:tc>
                <a:tc>
                  <a:txBody>
                    <a:bodyPr/>
                    <a:lstStyle/>
                    <a:p>
                      <a:pPr algn="ctr" fontAlgn="b"/>
                      <a:r>
                        <a:rPr lang="tr-TR" sz="1400" b="0" i="0" u="none" strike="noStrike" dirty="0" smtClean="0">
                          <a:solidFill>
                            <a:srgbClr val="000000"/>
                          </a:solidFill>
                          <a:effectLst/>
                          <a:latin typeface="Calibri" panose="020F0502020204030204" pitchFamily="34" charset="0"/>
                        </a:rPr>
                        <a:t>56</a:t>
                      </a:r>
                      <a:endParaRPr lang="en-US" sz="1400" b="0" i="0" u="none" strike="noStrike" dirty="0">
                        <a:solidFill>
                          <a:srgbClr val="000000"/>
                        </a:solidFill>
                        <a:effectLst/>
                        <a:latin typeface="Calibri" panose="020F0502020204030204" pitchFamily="34" charset="0"/>
                      </a:endParaRPr>
                    </a:p>
                  </a:txBody>
                  <a:tcPr marL="9525" marR="9525" marT="9525" marB="0" anchor="b">
                    <a:solidFill>
                      <a:schemeClr val="accent6">
                        <a:lumMod val="60000"/>
                        <a:lumOff val="40000"/>
                      </a:schemeClr>
                    </a:solidFill>
                  </a:tcPr>
                </a:tc>
                <a:tc>
                  <a:txBody>
                    <a:bodyPr/>
                    <a:lstStyle/>
                    <a:p>
                      <a:pPr algn="ctr" fontAlgn="b"/>
                      <a:r>
                        <a:rPr lang="tr-TR" sz="1400" b="0" i="0" u="none" strike="noStrike" dirty="0" smtClean="0">
                          <a:solidFill>
                            <a:srgbClr val="000000"/>
                          </a:solidFill>
                          <a:effectLst/>
                          <a:latin typeface="Calibri" panose="020F0502020204030204" pitchFamily="34" charset="0"/>
                        </a:rPr>
                        <a:t>263</a:t>
                      </a:r>
                      <a:endParaRPr lang="en-US" sz="1400" b="0" i="0" u="none" strike="noStrike" dirty="0">
                        <a:solidFill>
                          <a:srgbClr val="000000"/>
                        </a:solidFill>
                        <a:effectLst/>
                        <a:latin typeface="Calibri" panose="020F0502020204030204" pitchFamily="34" charset="0"/>
                      </a:endParaRPr>
                    </a:p>
                  </a:txBody>
                  <a:tcPr marL="9525" marR="9525" marT="9525" marB="0" anchor="b">
                    <a:solidFill>
                      <a:schemeClr val="accent6">
                        <a:lumMod val="60000"/>
                        <a:lumOff val="40000"/>
                      </a:schemeClr>
                    </a:solidFill>
                  </a:tcPr>
                </a:tc>
                <a:extLst>
                  <a:ext uri="{0D108BD9-81ED-4DB2-BD59-A6C34878D82A}">
                    <a16:rowId xmlns:a16="http://schemas.microsoft.com/office/drawing/2014/main" val="3214451211"/>
                  </a:ext>
                </a:extLst>
              </a:tr>
              <a:tr h="238119">
                <a:tc>
                  <a:txBody>
                    <a:bodyPr/>
                    <a:lstStyle/>
                    <a:p>
                      <a:pPr algn="ctr" fontAlgn="b"/>
                      <a:r>
                        <a:rPr lang="en-US" sz="1400" b="1" u="none" strike="noStrike" dirty="0">
                          <a:effectLst/>
                        </a:rPr>
                        <a:t>20050</a:t>
                      </a:r>
                      <a:endParaRPr lang="en-US" sz="14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tr-TR" sz="1400" b="0" i="0" u="none" strike="noStrike" dirty="0" smtClean="0">
                          <a:solidFill>
                            <a:schemeClr val="dk1"/>
                          </a:solidFill>
                          <a:effectLst/>
                          <a:latin typeface="+mn-lt"/>
                        </a:rPr>
                        <a:t>0</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926397011"/>
                  </a:ext>
                </a:extLst>
              </a:tr>
              <a:tr h="238119">
                <a:tc>
                  <a:txBody>
                    <a:bodyPr/>
                    <a:lstStyle/>
                    <a:p>
                      <a:pPr algn="ctr" fontAlgn="b"/>
                      <a:r>
                        <a:rPr lang="en-US" sz="1400" b="1" u="none" strike="noStrike" dirty="0">
                          <a:effectLst/>
                        </a:rPr>
                        <a:t>20150</a:t>
                      </a:r>
                      <a:endParaRPr lang="en-US" sz="1400" b="1" i="0" u="none" strike="noStrike" dirty="0">
                        <a:solidFill>
                          <a:srgbClr val="000000"/>
                        </a:solidFill>
                        <a:effectLst/>
                        <a:latin typeface="Calibri" panose="020F0502020204030204" pitchFamily="34" charset="0"/>
                      </a:endParaRPr>
                    </a:p>
                  </a:txBody>
                  <a:tcPr marL="9525" marR="9525" marT="9525" marB="0" anchor="b">
                    <a:solidFill>
                      <a:srgbClr val="FFFF00"/>
                    </a:solidFill>
                  </a:tcPr>
                </a:tc>
                <a:tc>
                  <a:txBody>
                    <a:bodyPr/>
                    <a:lstStyle/>
                    <a:p>
                      <a:pPr algn="ctr" fontAlgn="b"/>
                      <a:r>
                        <a:rPr lang="tr-TR" sz="1400" u="none" strike="noStrike" dirty="0" smtClean="0">
                          <a:effectLst/>
                        </a:rPr>
                        <a:t>0</a:t>
                      </a:r>
                      <a:endParaRPr lang="en-US" sz="1400" b="0" i="0" u="none" strike="noStrike" dirty="0">
                        <a:solidFill>
                          <a:srgbClr val="000000"/>
                        </a:solidFill>
                        <a:effectLst/>
                        <a:latin typeface="Calibri" panose="020F0502020204030204" pitchFamily="34" charset="0"/>
                      </a:endParaRPr>
                    </a:p>
                  </a:txBody>
                  <a:tcPr marL="9525" marR="9525" marT="9525" marB="0" anchor="b">
                    <a:solidFill>
                      <a:srgbClr val="FFFF00"/>
                    </a:solidFill>
                  </a:tcPr>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9525" marR="9525" marT="9525" marB="0" anchor="b">
                    <a:solidFill>
                      <a:srgbClr val="FFFF00"/>
                    </a:solidFill>
                  </a:tcPr>
                </a:tc>
                <a:extLst>
                  <a:ext uri="{0D108BD9-81ED-4DB2-BD59-A6C34878D82A}">
                    <a16:rowId xmlns:a16="http://schemas.microsoft.com/office/drawing/2014/main" val="35491686"/>
                  </a:ext>
                </a:extLst>
              </a:tr>
            </a:tbl>
          </a:graphicData>
        </a:graphic>
      </p:graphicFrame>
      <p:pic>
        <p:nvPicPr>
          <p:cNvPr id="12" name="Picture 11"/>
          <p:cNvPicPr>
            <a:picLocks noChangeAspect="1"/>
          </p:cNvPicPr>
          <p:nvPr/>
        </p:nvPicPr>
        <p:blipFill>
          <a:blip r:embed="rId3"/>
          <a:stretch>
            <a:fillRect/>
          </a:stretch>
        </p:blipFill>
        <p:spPr>
          <a:xfrm>
            <a:off x="36407" y="1036955"/>
            <a:ext cx="3481004" cy="2720712"/>
          </a:xfrm>
          <a:prstGeom prst="rect">
            <a:avLst/>
          </a:prstGeom>
        </p:spPr>
      </p:pic>
      <p:pic>
        <p:nvPicPr>
          <p:cNvPr id="13" name="Picture 12"/>
          <p:cNvPicPr>
            <a:picLocks noChangeAspect="1"/>
          </p:cNvPicPr>
          <p:nvPr/>
        </p:nvPicPr>
        <p:blipFill>
          <a:blip r:embed="rId4"/>
          <a:stretch>
            <a:fillRect/>
          </a:stretch>
        </p:blipFill>
        <p:spPr>
          <a:xfrm>
            <a:off x="22209" y="4151603"/>
            <a:ext cx="3526517" cy="2706397"/>
          </a:xfrm>
          <a:prstGeom prst="rect">
            <a:avLst/>
          </a:prstGeom>
        </p:spPr>
      </p:pic>
      <p:pic>
        <p:nvPicPr>
          <p:cNvPr id="2" name="Picture 1"/>
          <p:cNvPicPr>
            <a:picLocks noChangeAspect="1"/>
          </p:cNvPicPr>
          <p:nvPr/>
        </p:nvPicPr>
        <p:blipFill rotWithShape="1">
          <a:blip r:embed="rId5">
            <a:extLst>
              <a:ext uri="{28A0092B-C50C-407E-A947-70E740481C1C}">
                <a14:useLocalDpi xmlns:a14="http://schemas.microsoft.com/office/drawing/2010/main" val="0"/>
              </a:ext>
            </a:extLst>
          </a:blip>
          <a:srcRect b="79039"/>
          <a:stretch/>
        </p:blipFill>
        <p:spPr>
          <a:xfrm>
            <a:off x="4122283" y="1884202"/>
            <a:ext cx="3038475" cy="457201"/>
          </a:xfrm>
          <a:prstGeom prst="rect">
            <a:avLst/>
          </a:prstGeom>
        </p:spPr>
      </p:pic>
      <p:sp>
        <p:nvSpPr>
          <p:cNvPr id="16" name="Rectangle 15"/>
          <p:cNvSpPr/>
          <p:nvPr/>
        </p:nvSpPr>
        <p:spPr>
          <a:xfrm>
            <a:off x="6408882" y="4190983"/>
            <a:ext cx="2547339" cy="1077218"/>
          </a:xfrm>
          <a:prstGeom prst="rect">
            <a:avLst/>
          </a:prstGeom>
        </p:spPr>
        <p:txBody>
          <a:bodyPr wrap="square">
            <a:spAutoFit/>
          </a:bodyPr>
          <a:lstStyle/>
          <a:p>
            <a:r>
              <a:rPr lang="tr-TR" sz="1600" dirty="0" smtClean="0">
                <a:solidFill>
                  <a:srgbClr val="002060"/>
                </a:solidFill>
                <a:cs typeface="Arial" panose="020B0604020202020204" pitchFamily="34" charset="0"/>
                <a:sym typeface="Wingdings" panose="05000000000000000000" pitchFamily="2" charset="2"/>
              </a:rPr>
              <a:t>A </a:t>
            </a:r>
            <a:r>
              <a:rPr lang="tr-TR" sz="1600" dirty="0" err="1" smtClean="0">
                <a:solidFill>
                  <a:srgbClr val="002060"/>
                </a:solidFill>
                <a:cs typeface="Arial" panose="020B0604020202020204" pitchFamily="34" charset="0"/>
                <a:sym typeface="Wingdings" panose="05000000000000000000" pitchFamily="2" charset="2"/>
              </a:rPr>
              <a:t>more</a:t>
            </a:r>
            <a:r>
              <a:rPr lang="tr-TR" sz="1600" dirty="0" smtClean="0">
                <a:solidFill>
                  <a:srgbClr val="002060"/>
                </a:solidFill>
                <a:cs typeface="Arial" panose="020B0604020202020204" pitchFamily="34" charset="0"/>
                <a:sym typeface="Wingdings" panose="05000000000000000000" pitchFamily="2" charset="2"/>
              </a:rPr>
              <a:t> </a:t>
            </a:r>
            <a:r>
              <a:rPr lang="tr-TR" sz="1600" dirty="0" err="1" smtClean="0">
                <a:solidFill>
                  <a:srgbClr val="002060"/>
                </a:solidFill>
                <a:cs typeface="Arial" panose="020B0604020202020204" pitchFamily="34" charset="0"/>
                <a:sym typeface="Wingdings" panose="05000000000000000000" pitchFamily="2" charset="2"/>
              </a:rPr>
              <a:t>detailed</a:t>
            </a:r>
            <a:r>
              <a:rPr lang="tr-TR" sz="1600" dirty="0" smtClean="0">
                <a:solidFill>
                  <a:srgbClr val="002060"/>
                </a:solidFill>
                <a:cs typeface="Arial" panose="020B0604020202020204" pitchFamily="34" charset="0"/>
                <a:sym typeface="Wingdings" panose="05000000000000000000" pitchFamily="2" charset="2"/>
              </a:rPr>
              <a:t> </a:t>
            </a:r>
            <a:r>
              <a:rPr lang="tr-TR" sz="1600" dirty="0" err="1" smtClean="0">
                <a:solidFill>
                  <a:srgbClr val="002060"/>
                </a:solidFill>
                <a:cs typeface="Arial" panose="020B0604020202020204" pitchFamily="34" charset="0"/>
                <a:sym typeface="Wingdings" panose="05000000000000000000" pitchFamily="2" charset="2"/>
              </a:rPr>
              <a:t>explanation</a:t>
            </a:r>
            <a:r>
              <a:rPr lang="tr-TR" sz="1600" dirty="0" smtClean="0">
                <a:solidFill>
                  <a:srgbClr val="002060"/>
                </a:solidFill>
                <a:cs typeface="Arial" panose="020B0604020202020204" pitchFamily="34" charset="0"/>
                <a:sym typeface="Wingdings" panose="05000000000000000000" pitchFamily="2" charset="2"/>
              </a:rPr>
              <a:t> can be </a:t>
            </a:r>
            <a:r>
              <a:rPr lang="tr-TR" sz="1600" dirty="0" err="1" smtClean="0">
                <a:solidFill>
                  <a:srgbClr val="002060"/>
                </a:solidFill>
                <a:cs typeface="Arial" panose="020B0604020202020204" pitchFamily="34" charset="0"/>
                <a:sym typeface="Wingdings" panose="05000000000000000000" pitchFamily="2" charset="2"/>
              </a:rPr>
              <a:t>given</a:t>
            </a:r>
            <a:r>
              <a:rPr lang="tr-TR" sz="1600" dirty="0" smtClean="0">
                <a:solidFill>
                  <a:srgbClr val="002060"/>
                </a:solidFill>
                <a:cs typeface="Arial" panose="020B0604020202020204" pitchFamily="34" charset="0"/>
                <a:sym typeface="Wingdings" panose="05000000000000000000" pitchFamily="2" charset="2"/>
              </a:rPr>
              <a:t> </a:t>
            </a:r>
            <a:r>
              <a:rPr lang="tr-TR" sz="1600" dirty="0" err="1" smtClean="0">
                <a:solidFill>
                  <a:srgbClr val="002060"/>
                </a:solidFill>
                <a:cs typeface="Arial" panose="020B0604020202020204" pitchFamily="34" charset="0"/>
                <a:sym typeface="Wingdings" panose="05000000000000000000" pitchFamily="2" charset="2"/>
              </a:rPr>
              <a:t>by</a:t>
            </a:r>
            <a:r>
              <a:rPr lang="tr-TR" sz="1600" dirty="0" smtClean="0">
                <a:solidFill>
                  <a:srgbClr val="002060"/>
                </a:solidFill>
                <a:cs typeface="Arial" panose="020B0604020202020204" pitchFamily="34" charset="0"/>
                <a:sym typeface="Wingdings" panose="05000000000000000000" pitchFamily="2" charset="2"/>
              </a:rPr>
              <a:t> </a:t>
            </a:r>
            <a:r>
              <a:rPr lang="tr-TR" sz="1600" dirty="0" err="1" smtClean="0">
                <a:solidFill>
                  <a:srgbClr val="002060"/>
                </a:solidFill>
                <a:cs typeface="Arial" panose="020B0604020202020204" pitchFamily="34" charset="0"/>
                <a:sym typeface="Wingdings" panose="05000000000000000000" pitchFamily="2" charset="2"/>
              </a:rPr>
              <a:t>the</a:t>
            </a:r>
            <a:r>
              <a:rPr lang="tr-TR" sz="1600" dirty="0" smtClean="0">
                <a:solidFill>
                  <a:srgbClr val="002060"/>
                </a:solidFill>
                <a:cs typeface="Arial" panose="020B0604020202020204" pitchFamily="34" charset="0"/>
                <a:sym typeface="Wingdings" panose="05000000000000000000" pitchFamily="2" charset="2"/>
              </a:rPr>
              <a:t> </a:t>
            </a:r>
            <a:r>
              <a:rPr lang="tr-TR" sz="1600" dirty="0" err="1" smtClean="0">
                <a:solidFill>
                  <a:srgbClr val="002060"/>
                </a:solidFill>
                <a:cs typeface="Arial" panose="020B0604020202020204" pitchFamily="34" charset="0"/>
                <a:sym typeface="Wingdings" panose="05000000000000000000" pitchFamily="2" charset="2"/>
              </a:rPr>
              <a:t>analytical</a:t>
            </a:r>
            <a:r>
              <a:rPr lang="tr-TR" sz="1600" dirty="0" smtClean="0">
                <a:solidFill>
                  <a:srgbClr val="002060"/>
                </a:solidFill>
                <a:cs typeface="Arial" panose="020B0604020202020204" pitchFamily="34" charset="0"/>
                <a:sym typeface="Wingdings" panose="05000000000000000000" pitchFamily="2" charset="2"/>
              </a:rPr>
              <a:t> model (</a:t>
            </a:r>
            <a:r>
              <a:rPr lang="tr-TR" sz="1600" dirty="0" err="1" smtClean="0">
                <a:solidFill>
                  <a:srgbClr val="002060"/>
                </a:solidFill>
                <a:cs typeface="Arial" panose="020B0604020202020204" pitchFamily="34" charset="0"/>
                <a:sym typeface="Wingdings" panose="05000000000000000000" pitchFamily="2" charset="2"/>
              </a:rPr>
              <a:t>which</a:t>
            </a:r>
            <a:r>
              <a:rPr lang="tr-TR" sz="1600" dirty="0" smtClean="0">
                <a:solidFill>
                  <a:srgbClr val="002060"/>
                </a:solidFill>
                <a:cs typeface="Arial" panose="020B0604020202020204" pitchFamily="34" charset="0"/>
                <a:sym typeface="Wingdings" panose="05000000000000000000" pitchFamily="2" charset="2"/>
              </a:rPr>
              <a:t> is in </a:t>
            </a:r>
            <a:r>
              <a:rPr lang="tr-TR" sz="1600" dirty="0" err="1" smtClean="0">
                <a:solidFill>
                  <a:srgbClr val="002060"/>
                </a:solidFill>
                <a:cs typeface="Arial" panose="020B0604020202020204" pitchFamily="34" charset="0"/>
                <a:sym typeface="Wingdings" panose="05000000000000000000" pitchFamily="2" charset="2"/>
              </a:rPr>
              <a:t>many</a:t>
            </a:r>
            <a:r>
              <a:rPr lang="tr-TR" sz="1600" dirty="0" smtClean="0">
                <a:solidFill>
                  <a:srgbClr val="002060"/>
                </a:solidFill>
                <a:cs typeface="Arial" panose="020B0604020202020204" pitchFamily="34" charset="0"/>
                <a:sym typeface="Wingdings" panose="05000000000000000000" pitchFamily="2" charset="2"/>
              </a:rPr>
              <a:t> </a:t>
            </a:r>
            <a:r>
              <a:rPr lang="tr-TR" sz="1600" dirty="0" err="1" smtClean="0">
                <a:solidFill>
                  <a:srgbClr val="002060"/>
                </a:solidFill>
                <a:cs typeface="Arial" panose="020B0604020202020204" pitchFamily="34" charset="0"/>
                <a:sym typeface="Wingdings" panose="05000000000000000000" pitchFamily="2" charset="2"/>
              </a:rPr>
              <a:t>pages</a:t>
            </a:r>
            <a:r>
              <a:rPr lang="tr-TR" sz="1600" dirty="0" smtClean="0">
                <a:solidFill>
                  <a:srgbClr val="002060"/>
                </a:solidFill>
                <a:cs typeface="Arial" panose="020B0604020202020204" pitchFamily="34" charset="0"/>
                <a:sym typeface="Wingdings" panose="05000000000000000000" pitchFamily="2" charset="2"/>
              </a:rPr>
              <a:t> )</a:t>
            </a:r>
          </a:p>
        </p:txBody>
      </p:sp>
    </p:spTree>
    <p:extLst>
      <p:ext uri="{BB962C8B-B14F-4D97-AF65-F5344CB8AC3E}">
        <p14:creationId xmlns:p14="http://schemas.microsoft.com/office/powerpoint/2010/main" val="112179108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478970" y="150669"/>
            <a:ext cx="8207829" cy="523220"/>
          </a:xfrm>
          <a:prstGeom prst="rect">
            <a:avLst/>
          </a:prstGeom>
        </p:spPr>
        <p:txBody>
          <a:bodyPr wrap="square">
            <a:spAutoFit/>
          </a:bodyPr>
          <a:lstStyle/>
          <a:p>
            <a:pPr algn="ctr"/>
            <a:r>
              <a:rPr lang="tr-TR" sz="2800" b="1" dirty="0" err="1" smtClean="0">
                <a:solidFill>
                  <a:schemeClr val="accent1">
                    <a:lumMod val="50000"/>
                  </a:schemeClr>
                </a:solidFill>
                <a:cs typeface="Arial" panose="020B0604020202020204" pitchFamily="34" charset="0"/>
              </a:rPr>
              <a:t>Simplest</a:t>
            </a:r>
            <a:r>
              <a:rPr lang="tr-TR" sz="2800" b="1" dirty="0" smtClean="0">
                <a:solidFill>
                  <a:schemeClr val="accent1">
                    <a:lumMod val="50000"/>
                  </a:schemeClr>
                </a:solidFill>
                <a:cs typeface="Arial" panose="020B0604020202020204" pitchFamily="34" charset="0"/>
              </a:rPr>
              <a:t> </a:t>
            </a:r>
            <a:r>
              <a:rPr lang="tr-TR" sz="2800" b="1" dirty="0" err="1" smtClean="0">
                <a:solidFill>
                  <a:schemeClr val="accent1">
                    <a:lumMod val="50000"/>
                  </a:schemeClr>
                </a:solidFill>
                <a:cs typeface="Arial" panose="020B0604020202020204" pitchFamily="34" charset="0"/>
              </a:rPr>
              <a:t>inverter</a:t>
            </a:r>
            <a:r>
              <a:rPr lang="tr-TR" sz="2800" b="1" dirty="0" smtClean="0">
                <a:solidFill>
                  <a:schemeClr val="accent1">
                    <a:lumMod val="50000"/>
                  </a:schemeClr>
                </a:solidFill>
                <a:cs typeface="Arial" panose="020B0604020202020204" pitchFamily="34" charset="0"/>
              </a:rPr>
              <a:t> model</a:t>
            </a:r>
            <a:endParaRPr lang="en-US" sz="2800" dirty="0">
              <a:solidFill>
                <a:schemeClr val="accent1">
                  <a:lumMod val="50000"/>
                </a:schemeClr>
              </a:solidFill>
              <a:cs typeface="Arial" panose="020B0604020202020204" pitchFamily="34" charset="0"/>
            </a:endParaRPr>
          </a:p>
        </p:txBody>
      </p:sp>
      <p:sp>
        <p:nvSpPr>
          <p:cNvPr id="10" name="Rectangle 9"/>
          <p:cNvSpPr/>
          <p:nvPr/>
        </p:nvSpPr>
        <p:spPr>
          <a:xfrm>
            <a:off x="-100068" y="717677"/>
            <a:ext cx="9244067" cy="400110"/>
          </a:xfrm>
          <a:prstGeom prst="rect">
            <a:avLst/>
          </a:prstGeom>
        </p:spPr>
        <p:txBody>
          <a:bodyPr wrap="square">
            <a:spAutoFit/>
          </a:bodyPr>
          <a:lstStyle/>
          <a:p>
            <a:pPr algn="ctr"/>
            <a:r>
              <a:rPr lang="tr-TR" sz="2000" b="1" dirty="0" err="1" smtClean="0">
                <a:solidFill>
                  <a:srgbClr val="002060"/>
                </a:solidFill>
                <a:cs typeface="Arial" panose="020B0604020202020204" pitchFamily="34" charset="0"/>
              </a:rPr>
              <a:t>Envelope</a:t>
            </a:r>
            <a:r>
              <a:rPr lang="tr-TR" sz="2000" b="1" dirty="0" smtClean="0">
                <a:solidFill>
                  <a:srgbClr val="002060"/>
                </a:solidFill>
                <a:cs typeface="Arial" panose="020B0604020202020204" pitchFamily="34" charset="0"/>
              </a:rPr>
              <a:t> </a:t>
            </a:r>
            <a:r>
              <a:rPr lang="tr-TR" sz="2000" b="1" dirty="0" err="1" smtClean="0">
                <a:solidFill>
                  <a:srgbClr val="002060"/>
                </a:solidFill>
                <a:cs typeface="Arial" panose="020B0604020202020204" pitchFamily="34" charset="0"/>
              </a:rPr>
              <a:t>phenomenon</a:t>
            </a:r>
            <a:endParaRPr lang="tr-TR" sz="2000" b="1" dirty="0" smtClean="0">
              <a:solidFill>
                <a:srgbClr val="002060"/>
              </a:solidFill>
              <a:cs typeface="Arial" panose="020B0604020202020204" pitchFamily="34" charset="0"/>
            </a:endParaRPr>
          </a:p>
        </p:txBody>
      </p:sp>
      <p:sp>
        <p:nvSpPr>
          <p:cNvPr id="14" name="Rectangle 13"/>
          <p:cNvSpPr/>
          <p:nvPr/>
        </p:nvSpPr>
        <p:spPr>
          <a:xfrm>
            <a:off x="0" y="1123857"/>
            <a:ext cx="9070521" cy="2800767"/>
          </a:xfrm>
          <a:prstGeom prst="rect">
            <a:avLst/>
          </a:prstGeom>
        </p:spPr>
        <p:txBody>
          <a:bodyPr wrap="square">
            <a:spAutoFit/>
          </a:bodyPr>
          <a:lstStyle/>
          <a:p>
            <a:pPr marL="285750" indent="-285750">
              <a:buFont typeface="Arial" panose="020B0604020202020204" pitchFamily="34" charset="0"/>
              <a:buChar char="•"/>
            </a:pPr>
            <a:r>
              <a:rPr lang="tr-TR" sz="1600" dirty="0" err="1" smtClean="0">
                <a:solidFill>
                  <a:srgbClr val="002060"/>
                </a:solidFill>
                <a:cs typeface="Arial" panose="020B0604020202020204" pitchFamily="34" charset="0"/>
                <a:sym typeface="Wingdings" panose="05000000000000000000" pitchFamily="2" charset="2"/>
              </a:rPr>
              <a:t>We</a:t>
            </a:r>
            <a:r>
              <a:rPr lang="tr-TR" sz="1600" dirty="0" smtClean="0">
                <a:solidFill>
                  <a:srgbClr val="002060"/>
                </a:solidFill>
                <a:cs typeface="Arial" panose="020B0604020202020204" pitchFamily="34" charset="0"/>
                <a:sym typeface="Wingdings" panose="05000000000000000000" pitchFamily="2" charset="2"/>
              </a:rPr>
              <a:t> </a:t>
            </a:r>
            <a:r>
              <a:rPr lang="tr-TR" sz="1600" dirty="0" err="1" smtClean="0">
                <a:solidFill>
                  <a:srgbClr val="002060"/>
                </a:solidFill>
                <a:cs typeface="Arial" panose="020B0604020202020204" pitchFamily="34" charset="0"/>
                <a:sym typeface="Wingdings" panose="05000000000000000000" pitchFamily="2" charset="2"/>
              </a:rPr>
              <a:t>have</a:t>
            </a:r>
            <a:r>
              <a:rPr lang="tr-TR" sz="1600" dirty="0" smtClean="0">
                <a:solidFill>
                  <a:srgbClr val="002060"/>
                </a:solidFill>
                <a:cs typeface="Arial" panose="020B0604020202020204" pitchFamily="34" charset="0"/>
                <a:sym typeface="Wingdings" panose="05000000000000000000" pitchFamily="2" charset="2"/>
              </a:rPr>
              <a:t> </a:t>
            </a:r>
            <a:r>
              <a:rPr lang="tr-TR" sz="1600" dirty="0" err="1" smtClean="0">
                <a:solidFill>
                  <a:srgbClr val="002060"/>
                </a:solidFill>
                <a:cs typeface="Arial" panose="020B0604020202020204" pitchFamily="34" charset="0"/>
                <a:sym typeface="Wingdings" panose="05000000000000000000" pitchFamily="2" charset="2"/>
              </a:rPr>
              <a:t>seen</a:t>
            </a:r>
            <a:r>
              <a:rPr lang="tr-TR" sz="1600" dirty="0" smtClean="0">
                <a:solidFill>
                  <a:srgbClr val="002060"/>
                </a:solidFill>
                <a:cs typeface="Arial" panose="020B0604020202020204" pitchFamily="34" charset="0"/>
                <a:sym typeface="Wingdings" panose="05000000000000000000" pitchFamily="2" charset="2"/>
              </a:rPr>
              <a:t> </a:t>
            </a:r>
            <a:r>
              <a:rPr lang="tr-TR" sz="1600" dirty="0" err="1" smtClean="0">
                <a:solidFill>
                  <a:srgbClr val="002060"/>
                </a:solidFill>
                <a:cs typeface="Arial" panose="020B0604020202020204" pitchFamily="34" charset="0"/>
                <a:sym typeface="Wingdings" panose="05000000000000000000" pitchFamily="2" charset="2"/>
              </a:rPr>
              <a:t>that</a:t>
            </a:r>
            <a:r>
              <a:rPr lang="tr-TR" sz="1600" dirty="0" smtClean="0">
                <a:solidFill>
                  <a:srgbClr val="002060"/>
                </a:solidFill>
                <a:cs typeface="Arial" panose="020B0604020202020204" pitchFamily="34" charset="0"/>
                <a:sym typeface="Wingdings" panose="05000000000000000000" pitchFamily="2" charset="2"/>
              </a:rPr>
              <a:t> </a:t>
            </a:r>
            <a:r>
              <a:rPr lang="tr-TR" sz="1600" dirty="0" err="1" smtClean="0">
                <a:solidFill>
                  <a:srgbClr val="002060"/>
                </a:solidFill>
                <a:cs typeface="Arial" panose="020B0604020202020204" pitchFamily="34" charset="0"/>
                <a:sym typeface="Wingdings" panose="05000000000000000000" pitchFamily="2" charset="2"/>
              </a:rPr>
              <a:t>there</a:t>
            </a:r>
            <a:r>
              <a:rPr lang="tr-TR" sz="1600" dirty="0" smtClean="0">
                <a:solidFill>
                  <a:srgbClr val="002060"/>
                </a:solidFill>
                <a:cs typeface="Arial" panose="020B0604020202020204" pitchFamily="34" charset="0"/>
                <a:sym typeface="Wingdings" panose="05000000000000000000" pitchFamily="2" charset="2"/>
              </a:rPr>
              <a:t> </a:t>
            </a:r>
            <a:r>
              <a:rPr lang="tr-TR" sz="1600" dirty="0" err="1" smtClean="0">
                <a:solidFill>
                  <a:srgbClr val="002060"/>
                </a:solidFill>
                <a:cs typeface="Arial" panose="020B0604020202020204" pitchFamily="34" charset="0"/>
                <a:sym typeface="Wingdings" panose="05000000000000000000" pitchFamily="2" charset="2"/>
              </a:rPr>
              <a:t>are</a:t>
            </a:r>
            <a:r>
              <a:rPr lang="tr-TR" sz="1600" dirty="0" smtClean="0">
                <a:solidFill>
                  <a:srgbClr val="002060"/>
                </a:solidFill>
                <a:cs typeface="Arial" panose="020B0604020202020204" pitchFamily="34" charset="0"/>
                <a:sym typeface="Wingdings" panose="05000000000000000000" pitchFamily="2" charset="2"/>
              </a:rPr>
              <a:t> </a:t>
            </a:r>
            <a:r>
              <a:rPr lang="tr-TR" sz="1600" dirty="0" err="1" smtClean="0">
                <a:solidFill>
                  <a:srgbClr val="002060"/>
                </a:solidFill>
                <a:cs typeface="Arial" panose="020B0604020202020204" pitchFamily="34" charset="0"/>
                <a:sym typeface="Wingdings" panose="05000000000000000000" pitchFamily="2" charset="2"/>
              </a:rPr>
              <a:t>two</a:t>
            </a:r>
            <a:r>
              <a:rPr lang="tr-TR" sz="1600" dirty="0" smtClean="0">
                <a:solidFill>
                  <a:srgbClr val="002060"/>
                </a:solidFill>
                <a:cs typeface="Arial" panose="020B0604020202020204" pitchFamily="34" charset="0"/>
                <a:sym typeface="Wingdings" panose="05000000000000000000" pitchFamily="2" charset="2"/>
              </a:rPr>
              <a:t> </a:t>
            </a:r>
            <a:r>
              <a:rPr lang="tr-TR" sz="1600" b="1" dirty="0" err="1" smtClean="0">
                <a:solidFill>
                  <a:srgbClr val="002060"/>
                </a:solidFill>
                <a:cs typeface="Arial" panose="020B0604020202020204" pitchFamily="34" charset="0"/>
                <a:sym typeface="Wingdings" panose="05000000000000000000" pitchFamily="2" charset="2"/>
              </a:rPr>
              <a:t>sideband</a:t>
            </a:r>
            <a:r>
              <a:rPr lang="tr-TR" sz="1600" b="1" dirty="0" smtClean="0">
                <a:solidFill>
                  <a:srgbClr val="002060"/>
                </a:solidFill>
                <a:cs typeface="Arial" panose="020B0604020202020204" pitchFamily="34" charset="0"/>
                <a:sym typeface="Wingdings" panose="05000000000000000000" pitchFamily="2" charset="2"/>
              </a:rPr>
              <a:t> </a:t>
            </a:r>
            <a:r>
              <a:rPr lang="tr-TR" sz="1600" b="1" dirty="0" err="1" smtClean="0">
                <a:solidFill>
                  <a:srgbClr val="002060"/>
                </a:solidFill>
                <a:cs typeface="Arial" panose="020B0604020202020204" pitchFamily="34" charset="0"/>
                <a:sym typeface="Wingdings" panose="05000000000000000000" pitchFamily="2" charset="2"/>
              </a:rPr>
              <a:t>harmonics</a:t>
            </a:r>
            <a:r>
              <a:rPr lang="tr-TR" sz="1600" b="1" dirty="0" smtClean="0">
                <a:solidFill>
                  <a:srgbClr val="002060"/>
                </a:solidFill>
                <a:cs typeface="Arial" panose="020B0604020202020204" pitchFamily="34" charset="0"/>
                <a:sym typeface="Wingdings" panose="05000000000000000000" pitchFamily="2" charset="2"/>
              </a:rPr>
              <a:t> </a:t>
            </a:r>
            <a:r>
              <a:rPr lang="tr-TR" sz="1600" dirty="0" err="1" smtClean="0">
                <a:solidFill>
                  <a:srgbClr val="002060"/>
                </a:solidFill>
                <a:cs typeface="Arial" panose="020B0604020202020204" pitchFamily="34" charset="0"/>
                <a:sym typeface="Wingdings" panose="05000000000000000000" pitchFamily="2" charset="2"/>
              </a:rPr>
              <a:t>near</a:t>
            </a:r>
            <a:r>
              <a:rPr lang="tr-TR" sz="1600" dirty="0" smtClean="0">
                <a:solidFill>
                  <a:srgbClr val="002060"/>
                </a:solidFill>
                <a:cs typeface="Arial" panose="020B0604020202020204" pitchFamily="34" charset="0"/>
                <a:sym typeface="Wingdings" panose="05000000000000000000" pitchFamily="2" charset="2"/>
              </a:rPr>
              <a:t> </a:t>
            </a:r>
            <a:r>
              <a:rPr lang="tr-TR" sz="1600" dirty="0" err="1" smtClean="0">
                <a:solidFill>
                  <a:srgbClr val="002060"/>
                </a:solidFill>
                <a:cs typeface="Arial" panose="020B0604020202020204" pitchFamily="34" charset="0"/>
                <a:sym typeface="Wingdings" panose="05000000000000000000" pitchFamily="2" charset="2"/>
              </a:rPr>
              <a:t>switching</a:t>
            </a:r>
            <a:r>
              <a:rPr lang="tr-TR" sz="1600" dirty="0" smtClean="0">
                <a:solidFill>
                  <a:srgbClr val="002060"/>
                </a:solidFill>
                <a:cs typeface="Arial" panose="020B0604020202020204" pitchFamily="34" charset="0"/>
                <a:sym typeface="Wingdings" panose="05000000000000000000" pitchFamily="2" charset="2"/>
              </a:rPr>
              <a:t> </a:t>
            </a:r>
            <a:r>
              <a:rPr lang="tr-TR" sz="1600" dirty="0" err="1" smtClean="0">
                <a:solidFill>
                  <a:srgbClr val="002060"/>
                </a:solidFill>
                <a:cs typeface="Arial" panose="020B0604020202020204" pitchFamily="34" charset="0"/>
                <a:sym typeface="Wingdings" panose="05000000000000000000" pitchFamily="2" charset="2"/>
              </a:rPr>
              <a:t>frequency</a:t>
            </a:r>
            <a:r>
              <a:rPr lang="tr-TR" sz="1600" dirty="0" smtClean="0">
                <a:solidFill>
                  <a:srgbClr val="002060"/>
                </a:solidFill>
                <a:cs typeface="Arial" panose="020B0604020202020204" pitchFamily="34" charset="0"/>
                <a:sym typeface="Wingdings" panose="05000000000000000000" pitchFamily="2" charset="2"/>
              </a:rPr>
              <a:t>: 9850 Hz &amp; 10150 Hz.</a:t>
            </a:r>
          </a:p>
          <a:p>
            <a:pPr marL="285750" indent="-285750">
              <a:buFont typeface="Arial" panose="020B0604020202020204" pitchFamily="34" charset="0"/>
              <a:buChar char="•"/>
            </a:pPr>
            <a:r>
              <a:rPr lang="tr-TR" sz="1600" dirty="0" err="1" smtClean="0">
                <a:solidFill>
                  <a:srgbClr val="002060"/>
                </a:solidFill>
                <a:cs typeface="Arial" panose="020B0604020202020204" pitchFamily="34" charset="0"/>
                <a:sym typeface="Wingdings" panose="05000000000000000000" pitchFamily="2" charset="2"/>
              </a:rPr>
              <a:t>They</a:t>
            </a:r>
            <a:r>
              <a:rPr lang="tr-TR" sz="1600" dirty="0" smtClean="0">
                <a:solidFill>
                  <a:srgbClr val="002060"/>
                </a:solidFill>
                <a:cs typeface="Arial" panose="020B0604020202020204" pitchFamily="34" charset="0"/>
                <a:sym typeface="Wingdings" panose="05000000000000000000" pitchFamily="2" charset="2"/>
              </a:rPr>
              <a:t> can be </a:t>
            </a:r>
            <a:r>
              <a:rPr lang="tr-TR" sz="1600" dirty="0" err="1" smtClean="0">
                <a:solidFill>
                  <a:srgbClr val="002060"/>
                </a:solidFill>
                <a:cs typeface="Arial" panose="020B0604020202020204" pitchFamily="34" charset="0"/>
                <a:sym typeface="Wingdings" panose="05000000000000000000" pitchFamily="2" charset="2"/>
              </a:rPr>
              <a:t>expressed</a:t>
            </a:r>
            <a:r>
              <a:rPr lang="tr-TR" sz="1600" dirty="0" smtClean="0">
                <a:solidFill>
                  <a:srgbClr val="002060"/>
                </a:solidFill>
                <a:cs typeface="Arial" panose="020B0604020202020204" pitchFamily="34" charset="0"/>
                <a:sym typeface="Wingdings" panose="05000000000000000000" pitchFamily="2" charset="2"/>
              </a:rPr>
              <a:t> as: A sin(2</a:t>
            </a:r>
            <a:r>
              <a:rPr lang="el-GR" sz="1600" dirty="0" smtClean="0">
                <a:solidFill>
                  <a:srgbClr val="002060"/>
                </a:solidFill>
                <a:cs typeface="Arial" panose="020B0604020202020204" pitchFamily="34" charset="0"/>
                <a:sym typeface="Wingdings" panose="05000000000000000000" pitchFamily="2" charset="2"/>
              </a:rPr>
              <a:t>π</a:t>
            </a:r>
            <a:r>
              <a:rPr lang="tr-TR" sz="1600" b="1" dirty="0" smtClean="0">
                <a:solidFill>
                  <a:srgbClr val="002060"/>
                </a:solidFill>
                <a:cs typeface="Arial" panose="020B0604020202020204" pitchFamily="34" charset="0"/>
                <a:sym typeface="Wingdings" panose="05000000000000000000" pitchFamily="2" charset="2"/>
              </a:rPr>
              <a:t>9850t</a:t>
            </a:r>
            <a:r>
              <a:rPr lang="tr-TR" sz="1600" dirty="0" smtClean="0">
                <a:solidFill>
                  <a:srgbClr val="002060"/>
                </a:solidFill>
                <a:cs typeface="Arial" panose="020B0604020202020204" pitchFamily="34" charset="0"/>
                <a:sym typeface="Wingdings" panose="05000000000000000000" pitchFamily="2" charset="2"/>
              </a:rPr>
              <a:t> + </a:t>
            </a:r>
            <a:r>
              <a:rPr lang="el-GR" sz="1600" dirty="0" smtClean="0">
                <a:solidFill>
                  <a:srgbClr val="002060"/>
                </a:solidFill>
                <a:cs typeface="Arial" panose="020B0604020202020204" pitchFamily="34" charset="0"/>
                <a:sym typeface="Wingdings" panose="05000000000000000000" pitchFamily="2" charset="2"/>
              </a:rPr>
              <a:t>φ</a:t>
            </a:r>
            <a:r>
              <a:rPr lang="tr-TR" sz="1600" dirty="0" smtClean="0">
                <a:solidFill>
                  <a:srgbClr val="002060"/>
                </a:solidFill>
                <a:cs typeface="Arial" panose="020B0604020202020204" pitchFamily="34" charset="0"/>
                <a:sym typeface="Wingdings" panose="05000000000000000000" pitchFamily="2" charset="2"/>
              </a:rPr>
              <a:t>1) + </a:t>
            </a:r>
            <a:r>
              <a:rPr lang="tr-TR" sz="1600" dirty="0">
                <a:solidFill>
                  <a:srgbClr val="002060"/>
                </a:solidFill>
                <a:cs typeface="Arial" panose="020B0604020202020204" pitchFamily="34" charset="0"/>
                <a:sym typeface="Wingdings" panose="05000000000000000000" pitchFamily="2" charset="2"/>
              </a:rPr>
              <a:t>A sin(2</a:t>
            </a:r>
            <a:r>
              <a:rPr lang="el-GR" sz="1600" dirty="0" smtClean="0">
                <a:solidFill>
                  <a:srgbClr val="002060"/>
                </a:solidFill>
                <a:cs typeface="Arial" panose="020B0604020202020204" pitchFamily="34" charset="0"/>
                <a:sym typeface="Wingdings" panose="05000000000000000000" pitchFamily="2" charset="2"/>
              </a:rPr>
              <a:t>π</a:t>
            </a:r>
            <a:r>
              <a:rPr lang="tr-TR" sz="1600" b="1" dirty="0" smtClean="0">
                <a:solidFill>
                  <a:srgbClr val="002060"/>
                </a:solidFill>
                <a:cs typeface="Arial" panose="020B0604020202020204" pitchFamily="34" charset="0"/>
                <a:sym typeface="Wingdings" panose="05000000000000000000" pitchFamily="2" charset="2"/>
              </a:rPr>
              <a:t>10150t</a:t>
            </a:r>
            <a:r>
              <a:rPr lang="tr-TR" sz="1600" dirty="0" smtClean="0">
                <a:solidFill>
                  <a:srgbClr val="002060"/>
                </a:solidFill>
                <a:cs typeface="Arial" panose="020B0604020202020204" pitchFamily="34" charset="0"/>
                <a:sym typeface="Wingdings" panose="05000000000000000000" pitchFamily="2" charset="2"/>
              </a:rPr>
              <a:t> </a:t>
            </a:r>
            <a:r>
              <a:rPr lang="tr-TR" sz="1600" dirty="0">
                <a:solidFill>
                  <a:srgbClr val="002060"/>
                </a:solidFill>
                <a:cs typeface="Arial" panose="020B0604020202020204" pitchFamily="34" charset="0"/>
                <a:sym typeface="Wingdings" panose="05000000000000000000" pitchFamily="2" charset="2"/>
              </a:rPr>
              <a:t>+ </a:t>
            </a:r>
            <a:r>
              <a:rPr lang="el-GR" sz="1600" dirty="0" smtClean="0">
                <a:solidFill>
                  <a:srgbClr val="002060"/>
                </a:solidFill>
                <a:cs typeface="Arial" panose="020B0604020202020204" pitchFamily="34" charset="0"/>
                <a:sym typeface="Wingdings" panose="05000000000000000000" pitchFamily="2" charset="2"/>
              </a:rPr>
              <a:t>φ</a:t>
            </a:r>
            <a:r>
              <a:rPr lang="tr-TR" sz="1600" dirty="0" smtClean="0">
                <a:solidFill>
                  <a:srgbClr val="002060"/>
                </a:solidFill>
                <a:cs typeface="Arial" panose="020B0604020202020204" pitchFamily="34" charset="0"/>
                <a:sym typeface="Wingdings" panose="05000000000000000000" pitchFamily="2" charset="2"/>
              </a:rPr>
              <a:t>2) </a:t>
            </a:r>
          </a:p>
          <a:p>
            <a:pPr marL="285750" indent="-285750">
              <a:buFont typeface="Arial" panose="020B0604020202020204" pitchFamily="34" charset="0"/>
              <a:buChar char="•"/>
            </a:pPr>
            <a:r>
              <a:rPr lang="tr-TR" sz="1600" dirty="0" err="1">
                <a:solidFill>
                  <a:srgbClr val="002060"/>
                </a:solidFill>
                <a:cs typeface="Arial" panose="020B0604020202020204" pitchFamily="34" charset="0"/>
                <a:sym typeface="Wingdings" panose="05000000000000000000" pitchFamily="2" charset="2"/>
              </a:rPr>
              <a:t>They</a:t>
            </a:r>
            <a:r>
              <a:rPr lang="tr-TR" sz="1600" dirty="0">
                <a:solidFill>
                  <a:srgbClr val="002060"/>
                </a:solidFill>
                <a:cs typeface="Arial" panose="020B0604020202020204" pitchFamily="34" charset="0"/>
                <a:sym typeface="Wingdings" panose="05000000000000000000" pitchFamily="2" charset="2"/>
              </a:rPr>
              <a:t> can </a:t>
            </a:r>
            <a:r>
              <a:rPr lang="tr-TR" sz="1600" dirty="0" err="1" smtClean="0">
                <a:solidFill>
                  <a:srgbClr val="002060"/>
                </a:solidFill>
                <a:cs typeface="Arial" panose="020B0604020202020204" pitchFamily="34" charset="0"/>
                <a:sym typeface="Wingdings" panose="05000000000000000000" pitchFamily="2" charset="2"/>
              </a:rPr>
              <a:t>also</a:t>
            </a:r>
            <a:r>
              <a:rPr lang="tr-TR" sz="1600" dirty="0" smtClean="0">
                <a:solidFill>
                  <a:srgbClr val="002060"/>
                </a:solidFill>
                <a:cs typeface="Arial" panose="020B0604020202020204" pitchFamily="34" charset="0"/>
                <a:sym typeface="Wingdings" panose="05000000000000000000" pitchFamily="2" charset="2"/>
              </a:rPr>
              <a:t> be </a:t>
            </a:r>
            <a:r>
              <a:rPr lang="tr-TR" sz="1600" dirty="0" err="1" smtClean="0">
                <a:solidFill>
                  <a:srgbClr val="002060"/>
                </a:solidFill>
                <a:cs typeface="Arial" panose="020B0604020202020204" pitchFamily="34" charset="0"/>
                <a:sym typeface="Wingdings" panose="05000000000000000000" pitchFamily="2" charset="2"/>
              </a:rPr>
              <a:t>rewritten</a:t>
            </a:r>
            <a:r>
              <a:rPr lang="tr-TR" sz="1600" dirty="0" smtClean="0">
                <a:solidFill>
                  <a:srgbClr val="002060"/>
                </a:solidFill>
                <a:cs typeface="Arial" panose="020B0604020202020204" pitchFamily="34" charset="0"/>
                <a:sym typeface="Wingdings" panose="05000000000000000000" pitchFamily="2" charset="2"/>
              </a:rPr>
              <a:t> as: 2A </a:t>
            </a:r>
            <a:r>
              <a:rPr lang="tr-TR" sz="1600" dirty="0">
                <a:solidFill>
                  <a:srgbClr val="002060"/>
                </a:solidFill>
                <a:cs typeface="Arial" panose="020B0604020202020204" pitchFamily="34" charset="0"/>
                <a:sym typeface="Wingdings" panose="05000000000000000000" pitchFamily="2" charset="2"/>
              </a:rPr>
              <a:t>sin(2</a:t>
            </a:r>
            <a:r>
              <a:rPr lang="el-GR" sz="1600" dirty="0" smtClean="0">
                <a:solidFill>
                  <a:srgbClr val="002060"/>
                </a:solidFill>
                <a:cs typeface="Arial" panose="020B0604020202020204" pitchFamily="34" charset="0"/>
                <a:sym typeface="Wingdings" panose="05000000000000000000" pitchFamily="2" charset="2"/>
              </a:rPr>
              <a:t>π</a:t>
            </a:r>
            <a:r>
              <a:rPr lang="tr-TR" sz="1600" b="1" dirty="0" smtClean="0">
                <a:solidFill>
                  <a:srgbClr val="002060"/>
                </a:solidFill>
                <a:cs typeface="Arial" panose="020B0604020202020204" pitchFamily="34" charset="0"/>
                <a:sym typeface="Wingdings" panose="05000000000000000000" pitchFamily="2" charset="2"/>
              </a:rPr>
              <a:t>10000t</a:t>
            </a:r>
            <a:r>
              <a:rPr lang="tr-TR" sz="1600" dirty="0" smtClean="0">
                <a:solidFill>
                  <a:srgbClr val="002060"/>
                </a:solidFill>
                <a:cs typeface="Arial" panose="020B0604020202020204" pitchFamily="34" charset="0"/>
                <a:sym typeface="Wingdings" panose="05000000000000000000" pitchFamily="2" charset="2"/>
              </a:rPr>
              <a:t> </a:t>
            </a:r>
            <a:r>
              <a:rPr lang="tr-TR" sz="1600" dirty="0">
                <a:solidFill>
                  <a:srgbClr val="002060"/>
                </a:solidFill>
                <a:cs typeface="Arial" panose="020B0604020202020204" pitchFamily="34" charset="0"/>
                <a:sym typeface="Wingdings" panose="05000000000000000000" pitchFamily="2" charset="2"/>
              </a:rPr>
              <a:t>+ </a:t>
            </a:r>
            <a:r>
              <a:rPr lang="tr-TR" sz="1600" dirty="0" smtClean="0">
                <a:solidFill>
                  <a:srgbClr val="002060"/>
                </a:solidFill>
                <a:cs typeface="Arial" panose="020B0604020202020204" pitchFamily="34" charset="0"/>
                <a:sym typeface="Wingdings" panose="05000000000000000000" pitchFamily="2" charset="2"/>
              </a:rPr>
              <a:t>(</a:t>
            </a:r>
            <a:r>
              <a:rPr lang="el-GR" sz="1600" dirty="0" smtClean="0">
                <a:solidFill>
                  <a:srgbClr val="002060"/>
                </a:solidFill>
                <a:cs typeface="Arial" panose="020B0604020202020204" pitchFamily="34" charset="0"/>
                <a:sym typeface="Wingdings" panose="05000000000000000000" pitchFamily="2" charset="2"/>
              </a:rPr>
              <a:t>φ</a:t>
            </a:r>
            <a:r>
              <a:rPr lang="tr-TR" sz="1600" dirty="0" smtClean="0">
                <a:solidFill>
                  <a:srgbClr val="002060"/>
                </a:solidFill>
                <a:cs typeface="Arial" panose="020B0604020202020204" pitchFamily="34" charset="0"/>
                <a:sym typeface="Wingdings" panose="05000000000000000000" pitchFamily="2" charset="2"/>
              </a:rPr>
              <a:t>1 + </a:t>
            </a:r>
            <a:r>
              <a:rPr lang="el-GR" sz="1600" dirty="0" smtClean="0">
                <a:solidFill>
                  <a:srgbClr val="002060"/>
                </a:solidFill>
                <a:cs typeface="Arial" panose="020B0604020202020204" pitchFamily="34" charset="0"/>
                <a:sym typeface="Wingdings" panose="05000000000000000000" pitchFamily="2" charset="2"/>
              </a:rPr>
              <a:t>φ</a:t>
            </a:r>
            <a:r>
              <a:rPr lang="tr-TR" sz="1600" dirty="0" smtClean="0">
                <a:solidFill>
                  <a:srgbClr val="002060"/>
                </a:solidFill>
                <a:cs typeface="Arial" panose="020B0604020202020204" pitchFamily="34" charset="0"/>
                <a:sym typeface="Wingdings" panose="05000000000000000000" pitchFamily="2" charset="2"/>
              </a:rPr>
              <a:t>2)/2) </a:t>
            </a:r>
            <a:r>
              <a:rPr lang="tr-TR" sz="1600" dirty="0">
                <a:solidFill>
                  <a:srgbClr val="002060"/>
                </a:solidFill>
                <a:cs typeface="Arial" panose="020B0604020202020204" pitchFamily="34" charset="0"/>
                <a:sym typeface="Wingdings" panose="05000000000000000000" pitchFamily="2" charset="2"/>
              </a:rPr>
              <a:t>sin(2</a:t>
            </a:r>
            <a:r>
              <a:rPr lang="el-GR" sz="1600" dirty="0" smtClean="0">
                <a:solidFill>
                  <a:srgbClr val="002060"/>
                </a:solidFill>
                <a:cs typeface="Arial" panose="020B0604020202020204" pitchFamily="34" charset="0"/>
                <a:sym typeface="Wingdings" panose="05000000000000000000" pitchFamily="2" charset="2"/>
              </a:rPr>
              <a:t>π</a:t>
            </a:r>
            <a:r>
              <a:rPr lang="tr-TR" sz="1600" b="1" dirty="0" smtClean="0">
                <a:solidFill>
                  <a:srgbClr val="002060"/>
                </a:solidFill>
                <a:cs typeface="Arial" panose="020B0604020202020204" pitchFamily="34" charset="0"/>
                <a:sym typeface="Wingdings" panose="05000000000000000000" pitchFamily="2" charset="2"/>
              </a:rPr>
              <a:t>150t</a:t>
            </a:r>
            <a:r>
              <a:rPr lang="tr-TR" sz="1600" dirty="0" smtClean="0">
                <a:solidFill>
                  <a:srgbClr val="002060"/>
                </a:solidFill>
                <a:cs typeface="Arial" panose="020B0604020202020204" pitchFamily="34" charset="0"/>
                <a:sym typeface="Wingdings" panose="05000000000000000000" pitchFamily="2" charset="2"/>
              </a:rPr>
              <a:t> </a:t>
            </a:r>
            <a:r>
              <a:rPr lang="tr-TR" sz="1600" dirty="0">
                <a:solidFill>
                  <a:srgbClr val="002060"/>
                </a:solidFill>
                <a:cs typeface="Arial" panose="020B0604020202020204" pitchFamily="34" charset="0"/>
                <a:sym typeface="Wingdings" panose="05000000000000000000" pitchFamily="2" charset="2"/>
              </a:rPr>
              <a:t>+ </a:t>
            </a:r>
            <a:r>
              <a:rPr lang="tr-TR" sz="1600" dirty="0" smtClean="0">
                <a:solidFill>
                  <a:srgbClr val="002060"/>
                </a:solidFill>
                <a:cs typeface="Arial" panose="020B0604020202020204" pitchFamily="34" charset="0"/>
                <a:sym typeface="Wingdings" panose="05000000000000000000" pitchFamily="2" charset="2"/>
              </a:rPr>
              <a:t>(</a:t>
            </a:r>
            <a:r>
              <a:rPr lang="el-GR" sz="1600" dirty="0" smtClean="0">
                <a:solidFill>
                  <a:srgbClr val="002060"/>
                </a:solidFill>
                <a:cs typeface="Arial" panose="020B0604020202020204" pitchFamily="34" charset="0"/>
                <a:sym typeface="Wingdings" panose="05000000000000000000" pitchFamily="2" charset="2"/>
              </a:rPr>
              <a:t>φ</a:t>
            </a:r>
            <a:r>
              <a:rPr lang="tr-TR" sz="1600" dirty="0">
                <a:solidFill>
                  <a:srgbClr val="002060"/>
                </a:solidFill>
                <a:cs typeface="Arial" panose="020B0604020202020204" pitchFamily="34" charset="0"/>
                <a:sym typeface="Wingdings" panose="05000000000000000000" pitchFamily="2" charset="2"/>
              </a:rPr>
              <a:t>1</a:t>
            </a:r>
            <a:r>
              <a:rPr lang="tr-TR" sz="1600" dirty="0" smtClean="0">
                <a:solidFill>
                  <a:srgbClr val="002060"/>
                </a:solidFill>
                <a:cs typeface="Arial" panose="020B0604020202020204" pitchFamily="34" charset="0"/>
                <a:sym typeface="Wingdings" panose="05000000000000000000" pitchFamily="2" charset="2"/>
              </a:rPr>
              <a:t>- </a:t>
            </a:r>
            <a:r>
              <a:rPr lang="el-GR" sz="1600" dirty="0" smtClean="0">
                <a:solidFill>
                  <a:srgbClr val="002060"/>
                </a:solidFill>
                <a:cs typeface="Arial" panose="020B0604020202020204" pitchFamily="34" charset="0"/>
                <a:sym typeface="Wingdings" panose="05000000000000000000" pitchFamily="2" charset="2"/>
              </a:rPr>
              <a:t>φ</a:t>
            </a:r>
            <a:r>
              <a:rPr lang="tr-TR" sz="1600" dirty="0" smtClean="0">
                <a:solidFill>
                  <a:srgbClr val="002060"/>
                </a:solidFill>
                <a:cs typeface="Arial" panose="020B0604020202020204" pitchFamily="34" charset="0"/>
                <a:sym typeface="Wingdings" panose="05000000000000000000" pitchFamily="2" charset="2"/>
              </a:rPr>
              <a:t>2)/2) </a:t>
            </a:r>
            <a:endParaRPr lang="tr-TR" sz="1600" dirty="0">
              <a:solidFill>
                <a:srgbClr val="002060"/>
              </a:solidFill>
              <a:cs typeface="Arial" panose="020B0604020202020204" pitchFamily="34" charset="0"/>
              <a:sym typeface="Wingdings" panose="05000000000000000000" pitchFamily="2" charset="2"/>
            </a:endParaRPr>
          </a:p>
          <a:p>
            <a:pPr marL="285750" indent="-285750">
              <a:buFont typeface="Arial" panose="020B0604020202020204" pitchFamily="34" charset="0"/>
              <a:buChar char="•"/>
            </a:pPr>
            <a:endParaRPr lang="tr-TR" sz="1600" dirty="0" smtClean="0">
              <a:solidFill>
                <a:srgbClr val="002060"/>
              </a:solidFill>
              <a:cs typeface="Arial" panose="020B0604020202020204" pitchFamily="34" charset="0"/>
              <a:sym typeface="Wingdings" panose="05000000000000000000" pitchFamily="2" charset="2"/>
            </a:endParaRPr>
          </a:p>
          <a:p>
            <a:endParaRPr lang="tr-TR" sz="1600" dirty="0">
              <a:solidFill>
                <a:srgbClr val="002060"/>
              </a:solidFill>
              <a:cs typeface="Arial" panose="020B0604020202020204" pitchFamily="34" charset="0"/>
              <a:sym typeface="Wingdings" panose="05000000000000000000" pitchFamily="2" charset="2"/>
            </a:endParaRPr>
          </a:p>
          <a:p>
            <a:pPr marL="285750" indent="-285750">
              <a:buFont typeface="Arial" panose="020B0604020202020204" pitchFamily="34" charset="0"/>
              <a:buChar char="•"/>
            </a:pPr>
            <a:endParaRPr lang="tr-TR" sz="1600" dirty="0" smtClean="0">
              <a:solidFill>
                <a:srgbClr val="002060"/>
              </a:solidFill>
              <a:cs typeface="Arial" panose="020B0604020202020204" pitchFamily="34" charset="0"/>
              <a:sym typeface="Wingdings" panose="05000000000000000000" pitchFamily="2" charset="2"/>
            </a:endParaRPr>
          </a:p>
          <a:p>
            <a:pPr marL="285750" indent="-285750">
              <a:buFont typeface="Arial" panose="020B0604020202020204" pitchFamily="34" charset="0"/>
              <a:buChar char="•"/>
            </a:pPr>
            <a:r>
              <a:rPr lang="tr-TR" sz="1600" dirty="0" err="1" smtClean="0">
                <a:solidFill>
                  <a:srgbClr val="002060"/>
                </a:solidFill>
                <a:cs typeface="Arial" panose="020B0604020202020204" pitchFamily="34" charset="0"/>
                <a:sym typeface="Wingdings" panose="05000000000000000000" pitchFamily="2" charset="2"/>
              </a:rPr>
              <a:t>The</a:t>
            </a:r>
            <a:r>
              <a:rPr lang="tr-TR" sz="1600" dirty="0" smtClean="0">
                <a:solidFill>
                  <a:srgbClr val="002060"/>
                </a:solidFill>
                <a:cs typeface="Arial" panose="020B0604020202020204" pitchFamily="34" charset="0"/>
                <a:sym typeface="Wingdings" panose="05000000000000000000" pitchFamily="2" charset="2"/>
              </a:rPr>
              <a:t> </a:t>
            </a:r>
            <a:r>
              <a:rPr lang="tr-TR" sz="1600" dirty="0" err="1" smtClean="0">
                <a:solidFill>
                  <a:srgbClr val="002060"/>
                </a:solidFill>
                <a:cs typeface="Arial" panose="020B0604020202020204" pitchFamily="34" charset="0"/>
                <a:sym typeface="Wingdings" panose="05000000000000000000" pitchFamily="2" charset="2"/>
              </a:rPr>
              <a:t>same</a:t>
            </a:r>
            <a:r>
              <a:rPr lang="tr-TR" sz="1600" dirty="0" smtClean="0">
                <a:solidFill>
                  <a:srgbClr val="002060"/>
                </a:solidFill>
                <a:cs typeface="Arial" panose="020B0604020202020204" pitchFamily="34" charset="0"/>
                <a:sym typeface="Wingdings" panose="05000000000000000000" pitchFamily="2" charset="2"/>
              </a:rPr>
              <a:t> </a:t>
            </a:r>
            <a:r>
              <a:rPr lang="tr-TR" sz="1600" dirty="0" err="1" smtClean="0">
                <a:solidFill>
                  <a:srgbClr val="002060"/>
                </a:solidFill>
                <a:cs typeface="Arial" panose="020B0604020202020204" pitchFamily="34" charset="0"/>
                <a:sym typeface="Wingdings" panose="05000000000000000000" pitchFamily="2" charset="2"/>
              </a:rPr>
              <a:t>harmonic</a:t>
            </a:r>
            <a:r>
              <a:rPr lang="tr-TR" sz="1600" dirty="0" smtClean="0">
                <a:solidFill>
                  <a:srgbClr val="002060"/>
                </a:solidFill>
                <a:cs typeface="Arial" panose="020B0604020202020204" pitchFamily="34" charset="0"/>
                <a:sym typeface="Wingdings" panose="05000000000000000000" pitchFamily="2" charset="2"/>
              </a:rPr>
              <a:t> </a:t>
            </a:r>
            <a:r>
              <a:rPr lang="tr-TR" sz="1600" dirty="0" err="1" smtClean="0">
                <a:solidFill>
                  <a:srgbClr val="002060"/>
                </a:solidFill>
                <a:cs typeface="Arial" panose="020B0604020202020204" pitchFamily="34" charset="0"/>
                <a:sym typeface="Wingdings" panose="05000000000000000000" pitchFamily="2" charset="2"/>
              </a:rPr>
              <a:t>content</a:t>
            </a:r>
            <a:r>
              <a:rPr lang="tr-TR" sz="1600" dirty="0" smtClean="0">
                <a:solidFill>
                  <a:srgbClr val="002060"/>
                </a:solidFill>
                <a:cs typeface="Arial" panose="020B0604020202020204" pitchFamily="34" charset="0"/>
                <a:sym typeface="Wingdings" panose="05000000000000000000" pitchFamily="2" charset="2"/>
              </a:rPr>
              <a:t> can be </a:t>
            </a:r>
            <a:r>
              <a:rPr lang="tr-TR" sz="1600" dirty="0" err="1" smtClean="0">
                <a:solidFill>
                  <a:srgbClr val="002060"/>
                </a:solidFill>
                <a:cs typeface="Arial" panose="020B0604020202020204" pitchFamily="34" charset="0"/>
                <a:sym typeface="Wingdings" panose="05000000000000000000" pitchFamily="2" charset="2"/>
              </a:rPr>
              <a:t>represented</a:t>
            </a:r>
            <a:r>
              <a:rPr lang="tr-TR" sz="1600" dirty="0" smtClean="0">
                <a:solidFill>
                  <a:srgbClr val="002060"/>
                </a:solidFill>
                <a:cs typeface="Arial" panose="020B0604020202020204" pitchFamily="34" charset="0"/>
                <a:sym typeface="Wingdings" panose="05000000000000000000" pitchFamily="2" charset="2"/>
              </a:rPr>
              <a:t> </a:t>
            </a:r>
            <a:r>
              <a:rPr lang="tr-TR" sz="1600" dirty="0" err="1" smtClean="0">
                <a:solidFill>
                  <a:srgbClr val="002060"/>
                </a:solidFill>
                <a:cs typeface="Arial" panose="020B0604020202020204" pitchFamily="34" charset="0"/>
                <a:sym typeface="Wingdings" panose="05000000000000000000" pitchFamily="2" charset="2"/>
              </a:rPr>
              <a:t>with</a:t>
            </a:r>
            <a:r>
              <a:rPr lang="tr-TR" sz="1600" dirty="0" smtClean="0">
                <a:solidFill>
                  <a:srgbClr val="002060"/>
                </a:solidFill>
                <a:cs typeface="Arial" panose="020B0604020202020204" pitchFamily="34" charset="0"/>
                <a:sym typeface="Wingdings" panose="05000000000000000000" pitchFamily="2" charset="2"/>
              </a:rPr>
              <a:t> </a:t>
            </a:r>
            <a:r>
              <a:rPr lang="tr-TR" sz="1600" dirty="0" err="1" smtClean="0">
                <a:solidFill>
                  <a:srgbClr val="002060"/>
                </a:solidFill>
                <a:cs typeface="Arial" panose="020B0604020202020204" pitchFamily="34" charset="0"/>
                <a:sym typeface="Wingdings" panose="05000000000000000000" pitchFamily="2" charset="2"/>
              </a:rPr>
              <a:t>the</a:t>
            </a:r>
            <a:r>
              <a:rPr lang="tr-TR" sz="1600" dirty="0" smtClean="0">
                <a:solidFill>
                  <a:srgbClr val="002060"/>
                </a:solidFill>
                <a:cs typeface="Arial" panose="020B0604020202020204" pitchFamily="34" charset="0"/>
                <a:sym typeface="Wingdings" panose="05000000000000000000" pitchFamily="2" charset="2"/>
              </a:rPr>
              <a:t> </a:t>
            </a:r>
            <a:r>
              <a:rPr lang="tr-TR" sz="1600" dirty="0" err="1" smtClean="0">
                <a:solidFill>
                  <a:srgbClr val="002060"/>
                </a:solidFill>
                <a:cs typeface="Arial" panose="020B0604020202020204" pitchFamily="34" charset="0"/>
                <a:sym typeface="Wingdings" panose="05000000000000000000" pitchFamily="2" charset="2"/>
              </a:rPr>
              <a:t>multiplication</a:t>
            </a:r>
            <a:r>
              <a:rPr lang="tr-TR" sz="1600" dirty="0" smtClean="0">
                <a:solidFill>
                  <a:srgbClr val="002060"/>
                </a:solidFill>
                <a:cs typeface="Arial" panose="020B0604020202020204" pitchFamily="34" charset="0"/>
                <a:sym typeface="Wingdings" panose="05000000000000000000" pitchFamily="2" charset="2"/>
              </a:rPr>
              <a:t> </a:t>
            </a:r>
            <a:r>
              <a:rPr lang="tr-TR" sz="1600" dirty="0" err="1" smtClean="0">
                <a:solidFill>
                  <a:srgbClr val="002060"/>
                </a:solidFill>
                <a:cs typeface="Arial" panose="020B0604020202020204" pitchFamily="34" charset="0"/>
                <a:sym typeface="Wingdings" panose="05000000000000000000" pitchFamily="2" charset="2"/>
              </a:rPr>
              <a:t>two</a:t>
            </a:r>
            <a:r>
              <a:rPr lang="tr-TR" sz="1600" dirty="0" smtClean="0">
                <a:solidFill>
                  <a:srgbClr val="002060"/>
                </a:solidFill>
                <a:cs typeface="Arial" panose="020B0604020202020204" pitchFamily="34" charset="0"/>
                <a:sym typeface="Wingdings" panose="05000000000000000000" pitchFamily="2" charset="2"/>
              </a:rPr>
              <a:t> </a:t>
            </a:r>
            <a:r>
              <a:rPr lang="tr-TR" sz="1600" dirty="0" err="1" smtClean="0">
                <a:solidFill>
                  <a:srgbClr val="002060"/>
                </a:solidFill>
                <a:cs typeface="Arial" panose="020B0604020202020204" pitchFamily="34" charset="0"/>
                <a:sym typeface="Wingdings" panose="05000000000000000000" pitchFamily="2" charset="2"/>
              </a:rPr>
              <a:t>components</a:t>
            </a:r>
            <a:r>
              <a:rPr lang="tr-TR" sz="1600" dirty="0" smtClean="0">
                <a:solidFill>
                  <a:srgbClr val="002060"/>
                </a:solidFill>
                <a:cs typeface="Arial" panose="020B0604020202020204" pitchFamily="34" charset="0"/>
                <a:sym typeface="Wingdings" panose="05000000000000000000" pitchFamily="2" charset="2"/>
              </a:rPr>
              <a:t> </a:t>
            </a:r>
            <a:r>
              <a:rPr lang="tr-TR" sz="1600" dirty="0" err="1" smtClean="0">
                <a:solidFill>
                  <a:srgbClr val="002060"/>
                </a:solidFill>
                <a:cs typeface="Arial" panose="020B0604020202020204" pitchFamily="34" charset="0"/>
                <a:sym typeface="Wingdings" panose="05000000000000000000" pitchFamily="2" charset="2"/>
              </a:rPr>
              <a:t>which</a:t>
            </a:r>
            <a:r>
              <a:rPr lang="tr-TR" sz="1600" dirty="0" smtClean="0">
                <a:solidFill>
                  <a:srgbClr val="002060"/>
                </a:solidFill>
                <a:cs typeface="Arial" panose="020B0604020202020204" pitchFamily="34" charset="0"/>
                <a:sym typeface="Wingdings" panose="05000000000000000000" pitchFamily="2" charset="2"/>
              </a:rPr>
              <a:t> </a:t>
            </a:r>
            <a:r>
              <a:rPr lang="tr-TR" sz="1600" dirty="0" err="1" smtClean="0">
                <a:solidFill>
                  <a:srgbClr val="002060"/>
                </a:solidFill>
                <a:cs typeface="Arial" panose="020B0604020202020204" pitchFamily="34" charset="0"/>
                <a:sym typeface="Wingdings" panose="05000000000000000000" pitchFamily="2" charset="2"/>
              </a:rPr>
              <a:t>are</a:t>
            </a:r>
            <a:r>
              <a:rPr lang="tr-TR" sz="1600" dirty="0" smtClean="0">
                <a:solidFill>
                  <a:srgbClr val="002060"/>
                </a:solidFill>
                <a:cs typeface="Arial" panose="020B0604020202020204" pitchFamily="34" charset="0"/>
                <a:sym typeface="Wingdings" panose="05000000000000000000" pitchFamily="2" charset="2"/>
              </a:rPr>
              <a:t>: </a:t>
            </a:r>
            <a:r>
              <a:rPr lang="tr-TR" sz="1600" b="1" dirty="0" smtClean="0">
                <a:solidFill>
                  <a:srgbClr val="002060"/>
                </a:solidFill>
                <a:cs typeface="Arial" panose="020B0604020202020204" pitchFamily="34" charset="0"/>
                <a:sym typeface="Wingdings" panose="05000000000000000000" pitchFamily="2" charset="2"/>
              </a:rPr>
              <a:t>fsw </a:t>
            </a:r>
            <a:r>
              <a:rPr lang="tr-TR" sz="1600" b="1" dirty="0" err="1" smtClean="0">
                <a:solidFill>
                  <a:srgbClr val="002060"/>
                </a:solidFill>
                <a:cs typeface="Arial" panose="020B0604020202020204" pitchFamily="34" charset="0"/>
                <a:sym typeface="Wingdings" panose="05000000000000000000" pitchFamily="2" charset="2"/>
              </a:rPr>
              <a:t>and</a:t>
            </a:r>
            <a:r>
              <a:rPr lang="tr-TR" sz="1600" b="1" dirty="0" smtClean="0">
                <a:solidFill>
                  <a:srgbClr val="002060"/>
                </a:solidFill>
                <a:cs typeface="Arial" panose="020B0604020202020204" pitchFamily="34" charset="0"/>
                <a:sym typeface="Wingdings" panose="05000000000000000000" pitchFamily="2" charset="2"/>
              </a:rPr>
              <a:t> 3xfo. </a:t>
            </a:r>
            <a:r>
              <a:rPr lang="tr-TR" sz="1600" dirty="0" err="1" smtClean="0">
                <a:solidFill>
                  <a:srgbClr val="002060"/>
                </a:solidFill>
                <a:cs typeface="Arial" panose="020B0604020202020204" pitchFamily="34" charset="0"/>
                <a:sym typeface="Wingdings" panose="05000000000000000000" pitchFamily="2" charset="2"/>
              </a:rPr>
              <a:t>The</a:t>
            </a:r>
            <a:r>
              <a:rPr lang="tr-TR" sz="1600" dirty="0" smtClean="0">
                <a:solidFill>
                  <a:srgbClr val="002060"/>
                </a:solidFill>
                <a:cs typeface="Arial" panose="020B0604020202020204" pitchFamily="34" charset="0"/>
                <a:sym typeface="Wingdings" panose="05000000000000000000" pitchFamily="2" charset="2"/>
              </a:rPr>
              <a:t> 150 Hz is </a:t>
            </a:r>
            <a:r>
              <a:rPr lang="tr-TR" sz="1600" dirty="0" err="1" smtClean="0">
                <a:solidFill>
                  <a:srgbClr val="002060"/>
                </a:solidFill>
                <a:cs typeface="Arial" panose="020B0604020202020204" pitchFamily="34" charset="0"/>
                <a:sym typeface="Wingdings" panose="05000000000000000000" pitchFamily="2" charset="2"/>
              </a:rPr>
              <a:t>therefore</a:t>
            </a:r>
            <a:r>
              <a:rPr lang="tr-TR" sz="1600" dirty="0" smtClean="0">
                <a:solidFill>
                  <a:srgbClr val="002060"/>
                </a:solidFill>
                <a:cs typeface="Arial" panose="020B0604020202020204" pitchFamily="34" charset="0"/>
                <a:sym typeface="Wingdings" panose="05000000000000000000" pitchFamily="2" charset="2"/>
              </a:rPr>
              <a:t> </a:t>
            </a:r>
            <a:r>
              <a:rPr lang="tr-TR" sz="1600" dirty="0" err="1" smtClean="0">
                <a:solidFill>
                  <a:srgbClr val="002060"/>
                </a:solidFill>
                <a:cs typeface="Arial" panose="020B0604020202020204" pitchFamily="34" charset="0"/>
                <a:sym typeface="Wingdings" panose="05000000000000000000" pitchFamily="2" charset="2"/>
              </a:rPr>
              <a:t>seen</a:t>
            </a:r>
            <a:r>
              <a:rPr lang="tr-TR" sz="1600" dirty="0" smtClean="0">
                <a:solidFill>
                  <a:srgbClr val="002060"/>
                </a:solidFill>
                <a:cs typeface="Arial" panose="020B0604020202020204" pitchFamily="34" charset="0"/>
                <a:sym typeface="Wingdings" panose="05000000000000000000" pitchFamily="2" charset="2"/>
              </a:rPr>
              <a:t> as an </a:t>
            </a:r>
            <a:r>
              <a:rPr lang="tr-TR" sz="1600" dirty="0" err="1" smtClean="0">
                <a:solidFill>
                  <a:srgbClr val="002060"/>
                </a:solidFill>
                <a:cs typeface="Arial" panose="020B0604020202020204" pitchFamily="34" charset="0"/>
                <a:sym typeface="Wingdings" panose="05000000000000000000" pitchFamily="2" charset="2"/>
              </a:rPr>
              <a:t>envelope</a:t>
            </a:r>
            <a:r>
              <a:rPr lang="tr-TR" sz="1600" dirty="0" smtClean="0">
                <a:solidFill>
                  <a:srgbClr val="002060"/>
                </a:solidFill>
                <a:cs typeface="Arial" panose="020B0604020202020204" pitchFamily="34" charset="0"/>
                <a:sym typeface="Wingdings" panose="05000000000000000000" pitchFamily="2" charset="2"/>
              </a:rPr>
              <a:t>.</a:t>
            </a:r>
          </a:p>
          <a:p>
            <a:pPr marL="285750" indent="-285750">
              <a:buFont typeface="Arial" panose="020B0604020202020204" pitchFamily="34" charset="0"/>
              <a:buChar char="•"/>
            </a:pPr>
            <a:r>
              <a:rPr lang="tr-TR" sz="1600" dirty="0" err="1" smtClean="0">
                <a:solidFill>
                  <a:srgbClr val="002060"/>
                </a:solidFill>
                <a:cs typeface="Arial" panose="020B0604020202020204" pitchFamily="34" charset="0"/>
                <a:sym typeface="Wingdings" panose="05000000000000000000" pitchFamily="2" charset="2"/>
              </a:rPr>
              <a:t>All</a:t>
            </a:r>
            <a:r>
              <a:rPr lang="tr-TR" sz="1600" dirty="0" smtClean="0">
                <a:solidFill>
                  <a:srgbClr val="002060"/>
                </a:solidFill>
                <a:cs typeface="Arial" panose="020B0604020202020204" pitchFamily="34" charset="0"/>
                <a:sym typeface="Wingdings" panose="05000000000000000000" pitchFamily="2" charset="2"/>
              </a:rPr>
              <a:t> in </a:t>
            </a:r>
            <a:r>
              <a:rPr lang="tr-TR" sz="1600" dirty="0" err="1" smtClean="0">
                <a:solidFill>
                  <a:srgbClr val="002060"/>
                </a:solidFill>
                <a:cs typeface="Arial" panose="020B0604020202020204" pitchFamily="34" charset="0"/>
                <a:sym typeface="Wingdings" panose="05000000000000000000" pitchFamily="2" charset="2"/>
              </a:rPr>
              <a:t>all</a:t>
            </a:r>
            <a:r>
              <a:rPr lang="tr-TR" sz="1600" dirty="0" smtClean="0">
                <a:solidFill>
                  <a:srgbClr val="002060"/>
                </a:solidFill>
                <a:cs typeface="Arial" panose="020B0604020202020204" pitchFamily="34" charset="0"/>
                <a:sym typeface="Wingdings" panose="05000000000000000000" pitchFamily="2" charset="2"/>
              </a:rPr>
              <a:t>, </a:t>
            </a:r>
            <a:r>
              <a:rPr lang="tr-TR" sz="1600" dirty="0" err="1" smtClean="0">
                <a:solidFill>
                  <a:srgbClr val="002060"/>
                </a:solidFill>
                <a:cs typeface="Arial" panose="020B0604020202020204" pitchFamily="34" charset="0"/>
                <a:sym typeface="Wingdings" panose="05000000000000000000" pitchFamily="2" charset="2"/>
              </a:rPr>
              <a:t>there</a:t>
            </a:r>
            <a:r>
              <a:rPr lang="tr-TR" sz="1600" dirty="0" smtClean="0">
                <a:solidFill>
                  <a:srgbClr val="002060"/>
                </a:solidFill>
                <a:cs typeface="Arial" panose="020B0604020202020204" pitchFamily="34" charset="0"/>
                <a:sym typeface="Wingdings" panose="05000000000000000000" pitchFamily="2" charset="2"/>
              </a:rPr>
              <a:t> is </a:t>
            </a:r>
            <a:r>
              <a:rPr lang="tr-TR" sz="1600" b="1" dirty="0" err="1" smtClean="0">
                <a:solidFill>
                  <a:srgbClr val="002060"/>
                </a:solidFill>
                <a:cs typeface="Arial" panose="020B0604020202020204" pitchFamily="34" charset="0"/>
                <a:sym typeface="Wingdings" panose="05000000000000000000" pitchFamily="2" charset="2"/>
              </a:rPr>
              <a:t>no</a:t>
            </a:r>
            <a:r>
              <a:rPr lang="tr-TR" sz="1600" b="1" dirty="0" smtClean="0">
                <a:solidFill>
                  <a:srgbClr val="002060"/>
                </a:solidFill>
                <a:cs typeface="Arial" panose="020B0604020202020204" pitchFamily="34" charset="0"/>
                <a:sym typeface="Wingdings" panose="05000000000000000000" pitchFamily="2" charset="2"/>
              </a:rPr>
              <a:t> </a:t>
            </a:r>
            <a:r>
              <a:rPr lang="tr-TR" sz="1600" b="1" dirty="0" err="1" smtClean="0">
                <a:solidFill>
                  <a:srgbClr val="002060"/>
                </a:solidFill>
                <a:cs typeface="Arial" panose="020B0604020202020204" pitchFamily="34" charset="0"/>
                <a:sym typeface="Wingdings" panose="05000000000000000000" pitchFamily="2" charset="2"/>
              </a:rPr>
              <a:t>actual</a:t>
            </a:r>
            <a:r>
              <a:rPr lang="tr-TR" sz="1600" b="1" dirty="0" smtClean="0">
                <a:solidFill>
                  <a:srgbClr val="002060"/>
                </a:solidFill>
                <a:cs typeface="Arial" panose="020B0604020202020204" pitchFamily="34" charset="0"/>
                <a:sym typeface="Wingdings" panose="05000000000000000000" pitchFamily="2" charset="2"/>
              </a:rPr>
              <a:t> </a:t>
            </a:r>
            <a:r>
              <a:rPr lang="tr-TR" sz="1600" b="1" dirty="0" err="1" smtClean="0">
                <a:solidFill>
                  <a:srgbClr val="002060"/>
                </a:solidFill>
                <a:cs typeface="Arial" panose="020B0604020202020204" pitchFamily="34" charset="0"/>
                <a:sym typeface="Wingdings" panose="05000000000000000000" pitchFamily="2" charset="2"/>
              </a:rPr>
              <a:t>low</a:t>
            </a:r>
            <a:r>
              <a:rPr lang="tr-TR" sz="1600" b="1" dirty="0" smtClean="0">
                <a:solidFill>
                  <a:srgbClr val="002060"/>
                </a:solidFill>
                <a:cs typeface="Arial" panose="020B0604020202020204" pitchFamily="34" charset="0"/>
                <a:sym typeface="Wingdings" panose="05000000000000000000" pitchFamily="2" charset="2"/>
              </a:rPr>
              <a:t> </a:t>
            </a:r>
            <a:r>
              <a:rPr lang="tr-TR" sz="1600" b="1" dirty="0" err="1" smtClean="0">
                <a:solidFill>
                  <a:srgbClr val="002060"/>
                </a:solidFill>
                <a:cs typeface="Arial" panose="020B0604020202020204" pitchFamily="34" charset="0"/>
                <a:sym typeface="Wingdings" panose="05000000000000000000" pitchFamily="2" charset="2"/>
              </a:rPr>
              <a:t>order</a:t>
            </a:r>
            <a:r>
              <a:rPr lang="tr-TR" sz="1600" b="1" dirty="0" smtClean="0">
                <a:solidFill>
                  <a:srgbClr val="002060"/>
                </a:solidFill>
                <a:cs typeface="Arial" panose="020B0604020202020204" pitchFamily="34" charset="0"/>
                <a:sym typeface="Wingdings" panose="05000000000000000000" pitchFamily="2" charset="2"/>
              </a:rPr>
              <a:t> </a:t>
            </a:r>
            <a:r>
              <a:rPr lang="tr-TR" sz="1600" dirty="0" smtClean="0">
                <a:solidFill>
                  <a:srgbClr val="002060"/>
                </a:solidFill>
                <a:cs typeface="Arial" panose="020B0604020202020204" pitchFamily="34" charset="0"/>
                <a:sym typeface="Wingdings" panose="05000000000000000000" pitchFamily="2" charset="2"/>
              </a:rPr>
              <a:t>(300 Hz </a:t>
            </a:r>
            <a:r>
              <a:rPr lang="tr-TR" sz="1600" dirty="0" err="1" smtClean="0">
                <a:solidFill>
                  <a:srgbClr val="002060"/>
                </a:solidFill>
                <a:cs typeface="Arial" panose="020B0604020202020204" pitchFamily="34" charset="0"/>
                <a:sym typeface="Wingdings" panose="05000000000000000000" pitchFamily="2" charset="2"/>
              </a:rPr>
              <a:t>etc</a:t>
            </a:r>
            <a:r>
              <a:rPr lang="tr-TR" sz="1600" dirty="0" smtClean="0">
                <a:solidFill>
                  <a:srgbClr val="002060"/>
                </a:solidFill>
                <a:cs typeface="Arial" panose="020B0604020202020204" pitchFamily="34" charset="0"/>
                <a:sym typeface="Wingdings" panose="05000000000000000000" pitchFamily="2" charset="2"/>
              </a:rPr>
              <a:t>.) </a:t>
            </a:r>
            <a:r>
              <a:rPr lang="tr-TR" sz="1600" dirty="0" err="1" smtClean="0">
                <a:solidFill>
                  <a:srgbClr val="002060"/>
                </a:solidFill>
                <a:cs typeface="Arial" panose="020B0604020202020204" pitchFamily="34" charset="0"/>
                <a:sym typeface="Wingdings" panose="05000000000000000000" pitchFamily="2" charset="2"/>
              </a:rPr>
              <a:t>harmonic</a:t>
            </a:r>
            <a:r>
              <a:rPr lang="tr-TR" sz="1600" dirty="0" smtClean="0">
                <a:solidFill>
                  <a:srgbClr val="002060"/>
                </a:solidFill>
                <a:cs typeface="Arial" panose="020B0604020202020204" pitchFamily="34" charset="0"/>
                <a:sym typeface="Wingdings" panose="05000000000000000000" pitchFamily="2" charset="2"/>
              </a:rPr>
              <a:t> </a:t>
            </a:r>
            <a:r>
              <a:rPr lang="tr-TR" sz="1600" dirty="0" err="1" smtClean="0">
                <a:solidFill>
                  <a:srgbClr val="002060"/>
                </a:solidFill>
                <a:cs typeface="Arial" panose="020B0604020202020204" pitchFamily="34" charset="0"/>
                <a:sym typeface="Wingdings" panose="05000000000000000000" pitchFamily="2" charset="2"/>
              </a:rPr>
              <a:t>injection</a:t>
            </a:r>
            <a:r>
              <a:rPr lang="tr-TR" sz="1600" dirty="0" smtClean="0">
                <a:solidFill>
                  <a:srgbClr val="002060"/>
                </a:solidFill>
                <a:cs typeface="Arial" panose="020B0604020202020204" pitchFamily="34" charset="0"/>
                <a:sym typeface="Wingdings" panose="05000000000000000000" pitchFamily="2" charset="2"/>
              </a:rPr>
              <a:t> </a:t>
            </a:r>
            <a:r>
              <a:rPr lang="tr-TR" sz="1600" dirty="0" err="1" smtClean="0">
                <a:solidFill>
                  <a:srgbClr val="002060"/>
                </a:solidFill>
                <a:cs typeface="Arial" panose="020B0604020202020204" pitchFamily="34" charset="0"/>
                <a:sym typeface="Wingdings" panose="05000000000000000000" pitchFamily="2" charset="2"/>
              </a:rPr>
              <a:t>from</a:t>
            </a:r>
            <a:r>
              <a:rPr lang="tr-TR" sz="1600" dirty="0" smtClean="0">
                <a:solidFill>
                  <a:srgbClr val="002060"/>
                </a:solidFill>
                <a:cs typeface="Arial" panose="020B0604020202020204" pitchFamily="34" charset="0"/>
                <a:sym typeface="Wingdings" panose="05000000000000000000" pitchFamily="2" charset="2"/>
              </a:rPr>
              <a:t> </a:t>
            </a:r>
            <a:r>
              <a:rPr lang="tr-TR" sz="1600" dirty="0" err="1" smtClean="0">
                <a:solidFill>
                  <a:srgbClr val="002060"/>
                </a:solidFill>
                <a:cs typeface="Arial" panose="020B0604020202020204" pitchFamily="34" charset="0"/>
                <a:sym typeface="Wingdings" panose="05000000000000000000" pitchFamily="2" charset="2"/>
              </a:rPr>
              <a:t>the</a:t>
            </a:r>
            <a:r>
              <a:rPr lang="tr-TR" sz="1600" dirty="0" smtClean="0">
                <a:solidFill>
                  <a:srgbClr val="002060"/>
                </a:solidFill>
                <a:cs typeface="Arial" panose="020B0604020202020204" pitchFamily="34" charset="0"/>
                <a:sym typeface="Wingdings" panose="05000000000000000000" pitchFamily="2" charset="2"/>
              </a:rPr>
              <a:t> </a:t>
            </a:r>
            <a:r>
              <a:rPr lang="tr-TR" sz="1600" dirty="0" err="1" smtClean="0">
                <a:solidFill>
                  <a:srgbClr val="002060"/>
                </a:solidFill>
                <a:cs typeface="Arial" panose="020B0604020202020204" pitchFamily="34" charset="0"/>
                <a:sym typeface="Wingdings" panose="05000000000000000000" pitchFamily="2" charset="2"/>
              </a:rPr>
              <a:t>inverter</a:t>
            </a:r>
            <a:r>
              <a:rPr lang="tr-TR" sz="1600" dirty="0" smtClean="0">
                <a:solidFill>
                  <a:srgbClr val="002060"/>
                </a:solidFill>
                <a:cs typeface="Arial" panose="020B0604020202020204" pitchFamily="34" charset="0"/>
                <a:sym typeface="Wingdings" panose="05000000000000000000" pitchFamily="2" charset="2"/>
              </a:rPr>
              <a:t> </a:t>
            </a:r>
            <a:r>
              <a:rPr lang="tr-TR" sz="1600" dirty="0" err="1" smtClean="0">
                <a:solidFill>
                  <a:srgbClr val="002060"/>
                </a:solidFill>
                <a:cs typeface="Arial" panose="020B0604020202020204" pitchFamily="34" charset="0"/>
                <a:sym typeface="Wingdings" panose="05000000000000000000" pitchFamily="2" charset="2"/>
              </a:rPr>
              <a:t>to</a:t>
            </a:r>
            <a:r>
              <a:rPr lang="tr-TR" sz="1600" dirty="0" smtClean="0">
                <a:solidFill>
                  <a:srgbClr val="002060"/>
                </a:solidFill>
                <a:cs typeface="Arial" panose="020B0604020202020204" pitchFamily="34" charset="0"/>
                <a:sym typeface="Wingdings" panose="05000000000000000000" pitchFamily="2" charset="2"/>
              </a:rPr>
              <a:t> </a:t>
            </a:r>
            <a:r>
              <a:rPr lang="tr-TR" sz="1600" dirty="0" err="1" smtClean="0">
                <a:solidFill>
                  <a:srgbClr val="002060"/>
                </a:solidFill>
                <a:cs typeface="Arial" panose="020B0604020202020204" pitchFamily="34" charset="0"/>
                <a:sym typeface="Wingdings" panose="05000000000000000000" pitchFamily="2" charset="2"/>
              </a:rPr>
              <a:t>the</a:t>
            </a:r>
            <a:r>
              <a:rPr lang="tr-TR" sz="1600" dirty="0" smtClean="0">
                <a:solidFill>
                  <a:srgbClr val="002060"/>
                </a:solidFill>
                <a:cs typeface="Arial" panose="020B0604020202020204" pitchFamily="34" charset="0"/>
                <a:sym typeface="Wingdings" panose="05000000000000000000" pitchFamily="2" charset="2"/>
              </a:rPr>
              <a:t> DC </a:t>
            </a:r>
            <a:r>
              <a:rPr lang="tr-TR" sz="1600" dirty="0" err="1" smtClean="0">
                <a:solidFill>
                  <a:srgbClr val="002060"/>
                </a:solidFill>
                <a:cs typeface="Arial" panose="020B0604020202020204" pitchFamily="34" charset="0"/>
                <a:sym typeface="Wingdings" panose="05000000000000000000" pitchFamily="2" charset="2"/>
              </a:rPr>
              <a:t>bus</a:t>
            </a:r>
            <a:r>
              <a:rPr lang="tr-TR" sz="1600" dirty="0">
                <a:solidFill>
                  <a:srgbClr val="002060"/>
                </a:solidFill>
                <a:cs typeface="Arial" panose="020B0604020202020204" pitchFamily="34" charset="0"/>
                <a:sym typeface="Wingdings" panose="05000000000000000000" pitchFamily="2" charset="2"/>
              </a:rPr>
              <a:t> </a:t>
            </a:r>
            <a:r>
              <a:rPr lang="tr-TR" sz="1600" dirty="0" err="1" smtClean="0">
                <a:solidFill>
                  <a:srgbClr val="002060"/>
                </a:solidFill>
                <a:cs typeface="Arial" panose="020B0604020202020204" pitchFamily="34" charset="0"/>
                <a:sym typeface="Wingdings" panose="05000000000000000000" pitchFamily="2" charset="2"/>
              </a:rPr>
              <a:t>provided</a:t>
            </a:r>
            <a:r>
              <a:rPr lang="tr-TR" sz="1600" dirty="0" smtClean="0">
                <a:solidFill>
                  <a:srgbClr val="002060"/>
                </a:solidFill>
                <a:cs typeface="Arial" panose="020B0604020202020204" pitchFamily="34" charset="0"/>
                <a:sym typeface="Wingdings" panose="05000000000000000000" pitchFamily="2" charset="2"/>
              </a:rPr>
              <a:t> </a:t>
            </a:r>
            <a:r>
              <a:rPr lang="tr-TR" sz="1600" dirty="0" err="1" smtClean="0">
                <a:solidFill>
                  <a:srgbClr val="002060"/>
                </a:solidFill>
                <a:cs typeface="Arial" panose="020B0604020202020204" pitchFamily="34" charset="0"/>
                <a:sym typeface="Wingdings" panose="05000000000000000000" pitchFamily="2" charset="2"/>
              </a:rPr>
              <a:t>that</a:t>
            </a:r>
            <a:r>
              <a:rPr lang="tr-TR" sz="1600" dirty="0" smtClean="0">
                <a:solidFill>
                  <a:srgbClr val="002060"/>
                </a:solidFill>
                <a:cs typeface="Arial" panose="020B0604020202020204" pitchFamily="34" charset="0"/>
                <a:sym typeface="Wingdings" panose="05000000000000000000" pitchFamily="2" charset="2"/>
              </a:rPr>
              <a:t> </a:t>
            </a:r>
            <a:r>
              <a:rPr lang="tr-TR" sz="1600" dirty="0" err="1" smtClean="0">
                <a:solidFill>
                  <a:srgbClr val="002060"/>
                </a:solidFill>
                <a:cs typeface="Arial" panose="020B0604020202020204" pitchFamily="34" charset="0"/>
                <a:sym typeface="Wingdings" panose="05000000000000000000" pitchFamily="2" charset="2"/>
              </a:rPr>
              <a:t>the</a:t>
            </a:r>
            <a:r>
              <a:rPr lang="tr-TR" sz="1600" dirty="0" smtClean="0">
                <a:solidFill>
                  <a:srgbClr val="002060"/>
                </a:solidFill>
                <a:cs typeface="Arial" panose="020B0604020202020204" pitchFamily="34" charset="0"/>
                <a:sym typeface="Wingdings" panose="05000000000000000000" pitchFamily="2" charset="2"/>
              </a:rPr>
              <a:t> </a:t>
            </a:r>
            <a:r>
              <a:rPr lang="tr-TR" sz="1600" dirty="0" err="1" smtClean="0">
                <a:solidFill>
                  <a:srgbClr val="002060"/>
                </a:solidFill>
                <a:cs typeface="Arial" panose="020B0604020202020204" pitchFamily="34" charset="0"/>
                <a:sym typeface="Wingdings" panose="05000000000000000000" pitchFamily="2" charset="2"/>
              </a:rPr>
              <a:t>load</a:t>
            </a:r>
            <a:r>
              <a:rPr lang="tr-TR" sz="1600" dirty="0" smtClean="0">
                <a:solidFill>
                  <a:srgbClr val="002060"/>
                </a:solidFill>
                <a:cs typeface="Arial" panose="020B0604020202020204" pitchFamily="34" charset="0"/>
                <a:sym typeface="Wingdings" panose="05000000000000000000" pitchFamily="2" charset="2"/>
              </a:rPr>
              <a:t> is </a:t>
            </a:r>
            <a:r>
              <a:rPr lang="tr-TR" sz="1600" b="1" dirty="0" err="1" smtClean="0">
                <a:solidFill>
                  <a:srgbClr val="002060"/>
                </a:solidFill>
                <a:cs typeface="Arial" panose="020B0604020202020204" pitchFamily="34" charset="0"/>
                <a:sym typeface="Wingdings" panose="05000000000000000000" pitchFamily="2" charset="2"/>
              </a:rPr>
              <a:t>balanced</a:t>
            </a:r>
            <a:r>
              <a:rPr lang="tr-TR" sz="1600" dirty="0" smtClean="0">
                <a:solidFill>
                  <a:srgbClr val="002060"/>
                </a:solidFill>
                <a:cs typeface="Arial" panose="020B0604020202020204" pitchFamily="34" charset="0"/>
                <a:sym typeface="Wingdings" panose="05000000000000000000" pitchFamily="2" charset="2"/>
              </a:rPr>
              <a:t>.</a:t>
            </a:r>
            <a:endParaRPr lang="tr-TR" sz="1600" dirty="0">
              <a:solidFill>
                <a:srgbClr val="002060"/>
              </a:solidFill>
              <a:cs typeface="Arial" panose="020B0604020202020204" pitchFamily="34" charset="0"/>
              <a:sym typeface="Wingdings" panose="05000000000000000000" pitchFamily="2" charset="2"/>
            </a:endParaRPr>
          </a:p>
          <a:p>
            <a:endParaRPr lang="tr-TR" sz="1600" dirty="0" smtClean="0">
              <a:solidFill>
                <a:srgbClr val="002060"/>
              </a:solidFill>
              <a:cs typeface="Arial" panose="020B0604020202020204" pitchFamily="34" charset="0"/>
              <a:sym typeface="Wingdings" panose="05000000000000000000" pitchFamily="2" charset="2"/>
            </a:endParaRPr>
          </a:p>
        </p:txBody>
      </p:sp>
      <p:pic>
        <p:nvPicPr>
          <p:cNvPr id="3" name="Picture 2"/>
          <p:cNvPicPr>
            <a:picLocks noChangeAspect="1"/>
          </p:cNvPicPr>
          <p:nvPr/>
        </p:nvPicPr>
        <p:blipFill>
          <a:blip r:embed="rId3"/>
          <a:stretch>
            <a:fillRect/>
          </a:stretch>
        </p:blipFill>
        <p:spPr>
          <a:xfrm>
            <a:off x="340179" y="1949309"/>
            <a:ext cx="3309257" cy="657419"/>
          </a:xfrm>
          <a:prstGeom prst="rect">
            <a:avLst/>
          </a:prstGeom>
        </p:spPr>
      </p:pic>
      <p:pic>
        <p:nvPicPr>
          <p:cNvPr id="17" name="Picture 16"/>
          <p:cNvPicPr>
            <a:picLocks noChangeAspect="1"/>
          </p:cNvPicPr>
          <p:nvPr/>
        </p:nvPicPr>
        <p:blipFill>
          <a:blip r:embed="rId4"/>
          <a:stretch>
            <a:fillRect/>
          </a:stretch>
        </p:blipFill>
        <p:spPr>
          <a:xfrm>
            <a:off x="120903" y="4002470"/>
            <a:ext cx="3528533" cy="2196447"/>
          </a:xfrm>
          <a:prstGeom prst="rect">
            <a:avLst/>
          </a:prstGeom>
        </p:spPr>
      </p:pic>
      <p:cxnSp>
        <p:nvCxnSpPr>
          <p:cNvPr id="18" name="Straight Arrow Connector 17"/>
          <p:cNvCxnSpPr>
            <a:endCxn id="19" idx="1"/>
          </p:cNvCxnSpPr>
          <p:nvPr/>
        </p:nvCxnSpPr>
        <p:spPr>
          <a:xfrm flipV="1">
            <a:off x="3208564" y="3709181"/>
            <a:ext cx="1102358" cy="460031"/>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4310922" y="3555292"/>
            <a:ext cx="3714570" cy="307777"/>
          </a:xfrm>
          <a:prstGeom prst="rect">
            <a:avLst/>
          </a:prstGeom>
        </p:spPr>
        <p:txBody>
          <a:bodyPr wrap="square">
            <a:spAutoFit/>
          </a:bodyPr>
          <a:lstStyle/>
          <a:p>
            <a:r>
              <a:rPr lang="tr-TR" sz="1400" dirty="0" err="1" smtClean="0">
                <a:solidFill>
                  <a:srgbClr val="FF0000"/>
                </a:solidFill>
                <a:cs typeface="Arial" panose="020B0604020202020204" pitchFamily="34" charset="0"/>
                <a:sym typeface="Wingdings" panose="05000000000000000000" pitchFamily="2" charset="2"/>
              </a:rPr>
              <a:t>Envelope</a:t>
            </a:r>
            <a:endParaRPr lang="en-US" sz="1400" dirty="0">
              <a:solidFill>
                <a:srgbClr val="FF0000"/>
              </a:solidFill>
              <a:cs typeface="Arial" panose="020B0604020202020204" pitchFamily="34" charset="0"/>
              <a:sym typeface="Wingdings" panose="05000000000000000000" pitchFamily="2" charset="2"/>
            </a:endParaRPr>
          </a:p>
        </p:txBody>
      </p:sp>
    </p:spTree>
    <p:extLst>
      <p:ext uri="{BB962C8B-B14F-4D97-AF65-F5344CB8AC3E}">
        <p14:creationId xmlns:p14="http://schemas.microsoft.com/office/powerpoint/2010/main" val="107560038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16919</TotalTime>
  <Words>2972</Words>
  <Application>Microsoft Office PowerPoint</Application>
  <PresentationFormat>On-screen Show (4:3)</PresentationFormat>
  <Paragraphs>732</Paragraphs>
  <Slides>36</Slides>
  <Notes>35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36</vt:i4>
      </vt:variant>
    </vt:vector>
  </HeadingPairs>
  <TitlesOfParts>
    <vt:vector size="42" baseType="lpstr">
      <vt:lpstr>Arial</vt:lpstr>
      <vt:lpstr>Calibri</vt:lpstr>
      <vt:lpstr>Calibri Light</vt:lpstr>
      <vt:lpstr>Courier New</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Windows User</cp:lastModifiedBy>
  <cp:revision>661</cp:revision>
  <dcterms:created xsi:type="dcterms:W3CDTF">2017-10-01T19:36:44Z</dcterms:created>
  <dcterms:modified xsi:type="dcterms:W3CDTF">2019-11-02T17:49:20Z</dcterms:modified>
</cp:coreProperties>
</file>