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8"/>
  </p:notesMasterIdLst>
  <p:handoutMasterIdLst>
    <p:handoutMasterId r:id="rId29"/>
  </p:handoutMasterIdLst>
  <p:sldIdLst>
    <p:sldId id="299" r:id="rId2"/>
    <p:sldId id="300" r:id="rId3"/>
    <p:sldId id="301" r:id="rId4"/>
    <p:sldId id="304" r:id="rId5"/>
    <p:sldId id="323" r:id="rId6"/>
    <p:sldId id="306" r:id="rId7"/>
    <p:sldId id="307" r:id="rId8"/>
    <p:sldId id="308" r:id="rId9"/>
    <p:sldId id="309" r:id="rId10"/>
    <p:sldId id="330" r:id="rId11"/>
    <p:sldId id="310" r:id="rId12"/>
    <p:sldId id="311" r:id="rId13"/>
    <p:sldId id="328" r:id="rId14"/>
    <p:sldId id="327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5" r:id="rId23"/>
    <p:sldId id="326" r:id="rId24"/>
    <p:sldId id="324" r:id="rId25"/>
    <p:sldId id="329" r:id="rId26"/>
    <p:sldId id="303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805" autoAdjust="0"/>
    <p:restoredTop sz="91736" autoAdjust="0"/>
  </p:normalViewPr>
  <p:slideViewPr>
    <p:cSldViewPr snapToGrid="0" snapToObjects="1">
      <p:cViewPr varScale="1">
        <p:scale>
          <a:sx n="116" d="100"/>
          <a:sy n="116" d="100"/>
        </p:scale>
        <p:origin x="10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1 kW </a:t>
            </a:r>
            <a:r>
              <a:rPr lang="tr-T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Contactless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 Slip Ring Design Using </a:t>
            </a:r>
            <a:r>
              <a:rPr lang="tr-T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SiC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 Series-Series </a:t>
            </a:r>
            <a:r>
              <a:rPr lang="tr-T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Resonant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 Converter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Hakan Polat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2031243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Advisor : Dr. Ozan KEYSAN</a:t>
            </a: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dirty="0">
                <a:solidFill>
                  <a:schemeClr val="bg1"/>
                </a:solidFill>
              </a:rPr>
              <a:t>19.10.2019/</a:t>
            </a:r>
            <a:r>
              <a:rPr lang="tr-TR" baseline="0" dirty="0">
                <a:solidFill>
                  <a:schemeClr val="bg1"/>
                </a:solidFill>
              </a:rPr>
              <a:t> METU EE D231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6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036ED-5A87-4494-A4FD-D3F3EC93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B233-A1BC-46EA-8543-1FAE263F92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09AB847-2FAD-4101-8A26-2CF0130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/>
              <a:t>Series-Series </a:t>
            </a:r>
            <a:r>
              <a:rPr lang="tr-TR" dirty="0" err="1"/>
              <a:t>Resonant</a:t>
            </a:r>
            <a:r>
              <a:rPr lang="tr-TR" dirty="0"/>
              <a:t> Converter</a:t>
            </a:r>
          </a:p>
        </p:txBody>
      </p:sp>
      <p:pic>
        <p:nvPicPr>
          <p:cNvPr id="21" name="İçerik Yer Tutucusu 8">
            <a:extLst>
              <a:ext uri="{FF2B5EF4-FFF2-40B4-BE49-F238E27FC236}">
                <a16:creationId xmlns:a16="http://schemas.microsoft.com/office/drawing/2014/main" id="{E512A04D-EA64-4AD7-9804-180830106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2" y="1648854"/>
            <a:ext cx="8020656" cy="3560291"/>
          </a:xfrm>
        </p:spPr>
      </p:pic>
      <p:sp>
        <p:nvSpPr>
          <p:cNvPr id="22" name="Sağ Ayraç 9">
            <a:extLst>
              <a:ext uri="{FF2B5EF4-FFF2-40B4-BE49-F238E27FC236}">
                <a16:creationId xmlns:a16="http://schemas.microsoft.com/office/drawing/2014/main" id="{A73354B3-023B-40FC-A2EF-7CB171772519}"/>
              </a:ext>
            </a:extLst>
          </p:cNvPr>
          <p:cNvSpPr/>
          <p:nvPr/>
        </p:nvSpPr>
        <p:spPr>
          <a:xfrm rot="5400000">
            <a:off x="1849396" y="3918380"/>
            <a:ext cx="345988" cy="2430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ağ Ayraç 10">
            <a:extLst>
              <a:ext uri="{FF2B5EF4-FFF2-40B4-BE49-F238E27FC236}">
                <a16:creationId xmlns:a16="http://schemas.microsoft.com/office/drawing/2014/main" id="{A4606C7E-BF41-4F00-A94E-542D6FBAA307}"/>
              </a:ext>
            </a:extLst>
          </p:cNvPr>
          <p:cNvSpPr/>
          <p:nvPr/>
        </p:nvSpPr>
        <p:spPr>
          <a:xfrm rot="5400000">
            <a:off x="7173097" y="4265398"/>
            <a:ext cx="345988" cy="1841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ağ Ayraç 11">
            <a:extLst>
              <a:ext uri="{FF2B5EF4-FFF2-40B4-BE49-F238E27FC236}">
                <a16:creationId xmlns:a16="http://schemas.microsoft.com/office/drawing/2014/main" id="{707C28B0-CA22-4EB3-8A77-2A321E45C09F}"/>
              </a:ext>
            </a:extLst>
          </p:cNvPr>
          <p:cNvSpPr/>
          <p:nvPr/>
        </p:nvSpPr>
        <p:spPr>
          <a:xfrm rot="5400000">
            <a:off x="4619369" y="3912201"/>
            <a:ext cx="345988" cy="7208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ağ Ayraç 12">
            <a:extLst>
              <a:ext uri="{FF2B5EF4-FFF2-40B4-BE49-F238E27FC236}">
                <a16:creationId xmlns:a16="http://schemas.microsoft.com/office/drawing/2014/main" id="{A2178919-5613-48DF-B709-07B42F2F1B8B}"/>
              </a:ext>
            </a:extLst>
          </p:cNvPr>
          <p:cNvSpPr/>
          <p:nvPr/>
        </p:nvSpPr>
        <p:spPr>
          <a:xfrm rot="16200000">
            <a:off x="4043645" y="2085462"/>
            <a:ext cx="251253" cy="8299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ağ Ayraç 13">
            <a:extLst>
              <a:ext uri="{FF2B5EF4-FFF2-40B4-BE49-F238E27FC236}">
                <a16:creationId xmlns:a16="http://schemas.microsoft.com/office/drawing/2014/main" id="{C413F2E7-648F-44B5-824D-B0E7A3429333}"/>
              </a:ext>
            </a:extLst>
          </p:cNvPr>
          <p:cNvSpPr/>
          <p:nvPr/>
        </p:nvSpPr>
        <p:spPr>
          <a:xfrm rot="16200000">
            <a:off x="5460501" y="1891689"/>
            <a:ext cx="251253" cy="106030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etin kutusu 14">
            <a:extLst>
              <a:ext uri="{FF2B5EF4-FFF2-40B4-BE49-F238E27FC236}">
                <a16:creationId xmlns:a16="http://schemas.microsoft.com/office/drawing/2014/main" id="{6D7BC4E0-6473-40BC-B5B4-F26F96138059}"/>
              </a:ext>
            </a:extLst>
          </p:cNvPr>
          <p:cNvSpPr txBox="1"/>
          <p:nvPr/>
        </p:nvSpPr>
        <p:spPr>
          <a:xfrm>
            <a:off x="869157" y="5364160"/>
            <a:ext cx="23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Full Bridge Converter</a:t>
            </a:r>
            <a:endParaRPr lang="en-US" dirty="0"/>
          </a:p>
        </p:txBody>
      </p:sp>
      <p:sp>
        <p:nvSpPr>
          <p:cNvPr id="28" name="Metin kutusu 15">
            <a:extLst>
              <a:ext uri="{FF2B5EF4-FFF2-40B4-BE49-F238E27FC236}">
                <a16:creationId xmlns:a16="http://schemas.microsoft.com/office/drawing/2014/main" id="{091EDD20-C0D9-4F26-BF32-B8CD1825EA65}"/>
              </a:ext>
            </a:extLst>
          </p:cNvPr>
          <p:cNvSpPr txBox="1"/>
          <p:nvPr/>
        </p:nvSpPr>
        <p:spPr>
          <a:xfrm>
            <a:off x="6192858" y="536832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Full Bridge </a:t>
            </a:r>
            <a:r>
              <a:rPr lang="tr-TR" dirty="0" err="1"/>
              <a:t>Rectifier</a:t>
            </a:r>
            <a:endParaRPr lang="en-US" dirty="0"/>
          </a:p>
        </p:txBody>
      </p:sp>
      <p:sp>
        <p:nvSpPr>
          <p:cNvPr id="29" name="Metin kutusu 16">
            <a:extLst>
              <a:ext uri="{FF2B5EF4-FFF2-40B4-BE49-F238E27FC236}">
                <a16:creationId xmlns:a16="http://schemas.microsoft.com/office/drawing/2014/main" id="{4E177538-DFB2-4463-886C-4A3316FED373}"/>
              </a:ext>
            </a:extLst>
          </p:cNvPr>
          <p:cNvSpPr txBox="1"/>
          <p:nvPr/>
        </p:nvSpPr>
        <p:spPr>
          <a:xfrm>
            <a:off x="4452173" y="445804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Coils</a:t>
            </a:r>
            <a:endParaRPr lang="en-US" dirty="0"/>
          </a:p>
        </p:txBody>
      </p:sp>
      <p:sp>
        <p:nvSpPr>
          <p:cNvPr id="30" name="Metin kutusu 17">
            <a:extLst>
              <a:ext uri="{FF2B5EF4-FFF2-40B4-BE49-F238E27FC236}">
                <a16:creationId xmlns:a16="http://schemas.microsoft.com/office/drawing/2014/main" id="{624731AE-3B88-4EEC-8E38-06C1D95B1352}"/>
              </a:ext>
            </a:extLst>
          </p:cNvPr>
          <p:cNvSpPr txBox="1"/>
          <p:nvPr/>
        </p:nvSpPr>
        <p:spPr>
          <a:xfrm>
            <a:off x="3720310" y="1342376"/>
            <a:ext cx="133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  <p:sp>
        <p:nvSpPr>
          <p:cNvPr id="31" name="Metin kutusu 18">
            <a:extLst>
              <a:ext uri="{FF2B5EF4-FFF2-40B4-BE49-F238E27FC236}">
                <a16:creationId xmlns:a16="http://schemas.microsoft.com/office/drawing/2014/main" id="{48902BDA-0D9D-45CF-BB93-93F50BB8D330}"/>
              </a:ext>
            </a:extLst>
          </p:cNvPr>
          <p:cNvSpPr txBox="1"/>
          <p:nvPr/>
        </p:nvSpPr>
        <p:spPr>
          <a:xfrm>
            <a:off x="4894264" y="1345554"/>
            <a:ext cx="133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  <p:pic>
        <p:nvPicPr>
          <p:cNvPr id="32" name="Picture 4" descr="Image result for inductive power transfer coil&quot;">
            <a:extLst>
              <a:ext uri="{FF2B5EF4-FFF2-40B4-BE49-F238E27FC236}">
                <a16:creationId xmlns:a16="http://schemas.microsoft.com/office/drawing/2014/main" id="{A6896655-2CA6-4A8F-B153-0B17922E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31" y="4827373"/>
            <a:ext cx="1474445" cy="10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E4AD4-ECC7-47E7-8A23-44FE3F9FBBB4}"/>
              </a:ext>
            </a:extLst>
          </p:cNvPr>
          <p:cNvSpPr txBox="1"/>
          <p:nvPr/>
        </p:nvSpPr>
        <p:spPr>
          <a:xfrm>
            <a:off x="0" y="5725767"/>
            <a:ext cx="5047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[1]	H. Feng, T. </a:t>
            </a:r>
            <a:r>
              <a:rPr lang="tr-TR" sz="1200" dirty="0" err="1"/>
              <a:t>Cai</a:t>
            </a:r>
            <a:r>
              <a:rPr lang="tr-TR" sz="1200" dirty="0"/>
              <a:t>, S. Duan, X. </a:t>
            </a:r>
            <a:r>
              <a:rPr lang="tr-TR" sz="1200" dirty="0" err="1"/>
              <a:t>Zhang</a:t>
            </a:r>
            <a:r>
              <a:rPr lang="tr-TR" sz="1200" dirty="0"/>
              <a:t>, H. Hu, </a:t>
            </a:r>
            <a:r>
              <a:rPr lang="tr-TR" sz="1200" dirty="0" err="1"/>
              <a:t>and</a:t>
            </a:r>
            <a:r>
              <a:rPr lang="tr-TR" sz="1200" dirty="0"/>
              <a:t> J. </a:t>
            </a:r>
            <a:r>
              <a:rPr lang="tr-TR" sz="1200" dirty="0" err="1"/>
              <a:t>Niu</a:t>
            </a:r>
            <a:r>
              <a:rPr lang="tr-TR" sz="1200" dirty="0"/>
              <a:t>,</a:t>
            </a:r>
          </a:p>
          <a:p>
            <a:r>
              <a:rPr lang="tr-TR" sz="1200" dirty="0"/>
              <a:t> “A Dual-Side-</a:t>
            </a:r>
            <a:r>
              <a:rPr lang="tr-TR" sz="1200" dirty="0" err="1"/>
              <a:t>Detuned</a:t>
            </a:r>
            <a:r>
              <a:rPr lang="tr-TR" sz="1200" dirty="0"/>
              <a:t> Series-Series </a:t>
            </a:r>
            <a:r>
              <a:rPr lang="tr-TR" sz="1200" dirty="0" err="1"/>
              <a:t>Compensated</a:t>
            </a:r>
            <a:r>
              <a:rPr lang="tr-TR" sz="1200" dirty="0"/>
              <a:t> </a:t>
            </a:r>
            <a:r>
              <a:rPr lang="tr-TR" sz="1200" dirty="0" err="1"/>
              <a:t>Resonant</a:t>
            </a:r>
            <a:endParaRPr lang="tr-TR" sz="1200" dirty="0"/>
          </a:p>
          <a:p>
            <a:r>
              <a:rPr lang="tr-TR" sz="1200" dirty="0"/>
              <a:t> Converter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Wide</a:t>
            </a:r>
            <a:r>
              <a:rPr lang="tr-TR" sz="1200" dirty="0"/>
              <a:t> </a:t>
            </a:r>
            <a:r>
              <a:rPr lang="tr-TR" sz="1200" dirty="0" err="1"/>
              <a:t>Charging</a:t>
            </a:r>
            <a:r>
              <a:rPr lang="tr-TR" sz="1200" dirty="0"/>
              <a:t> </a:t>
            </a:r>
            <a:r>
              <a:rPr lang="tr-TR" sz="1200" dirty="0" err="1"/>
              <a:t>Region</a:t>
            </a:r>
            <a:r>
              <a:rPr lang="tr-TR" sz="1200" dirty="0"/>
              <a:t> in a Wireless </a:t>
            </a:r>
            <a:r>
              <a:rPr lang="tr-TR" sz="1200" dirty="0" err="1"/>
              <a:t>Power</a:t>
            </a:r>
            <a:r>
              <a:rPr lang="tr-TR" sz="1200" dirty="0"/>
              <a:t> Transfer </a:t>
            </a:r>
            <a:r>
              <a:rPr lang="tr-TR" sz="1200" dirty="0" err="1"/>
              <a:t>System</a:t>
            </a:r>
            <a:endParaRPr lang="tr-TR" sz="1200" dirty="0"/>
          </a:p>
          <a:p>
            <a:r>
              <a:rPr lang="tr-TR" sz="1200" dirty="0"/>
              <a:t>” </a:t>
            </a:r>
            <a:r>
              <a:rPr lang="tr-TR" sz="1200" i="1" dirty="0"/>
              <a:t>IEEE Trans. </a:t>
            </a:r>
            <a:r>
              <a:rPr lang="tr-TR" sz="1200" i="1" dirty="0" err="1"/>
              <a:t>Ind</a:t>
            </a:r>
            <a:r>
              <a:rPr lang="tr-TR" sz="1200" i="1" dirty="0"/>
              <a:t>. </a:t>
            </a:r>
            <a:r>
              <a:rPr lang="tr-TR" sz="1200" i="1" dirty="0" err="1"/>
              <a:t>Electron</a:t>
            </a:r>
            <a:r>
              <a:rPr lang="tr-TR" sz="1200" i="1" dirty="0"/>
              <a:t>.</a:t>
            </a:r>
            <a:r>
              <a:rPr lang="tr-TR" sz="1200" dirty="0"/>
              <a:t>, </a:t>
            </a:r>
            <a:r>
              <a:rPr lang="tr-TR" sz="1200" dirty="0" err="1"/>
              <a:t>vol</a:t>
            </a:r>
            <a:r>
              <a:rPr lang="tr-TR" sz="1200" dirty="0"/>
              <a:t>. 65, </a:t>
            </a:r>
            <a:r>
              <a:rPr lang="tr-TR" sz="1200" dirty="0" err="1"/>
              <a:t>no</a:t>
            </a:r>
            <a:r>
              <a:rPr lang="tr-TR" sz="1200" dirty="0"/>
              <a:t>. 3, </a:t>
            </a:r>
            <a:r>
              <a:rPr lang="tr-TR" sz="1200" dirty="0" err="1"/>
              <a:t>pp</a:t>
            </a:r>
            <a:r>
              <a:rPr lang="tr-TR" sz="1200" dirty="0"/>
              <a:t>. 2177–2188, 2018.</a:t>
            </a:r>
          </a:p>
        </p:txBody>
      </p:sp>
    </p:spTree>
    <p:extLst>
      <p:ext uri="{BB962C8B-B14F-4D97-AF65-F5344CB8AC3E}">
        <p14:creationId xmlns:p14="http://schemas.microsoft.com/office/powerpoint/2010/main" val="198673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 err="1"/>
              <a:t>Half</a:t>
            </a:r>
            <a:r>
              <a:rPr lang="tr-TR" dirty="0"/>
              <a:t> Bridge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DC- AC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8864"/>
            <a:ext cx="3407288" cy="3847428"/>
          </a:xfrm>
          <a:prstGeom prst="rect">
            <a:avLst/>
          </a:prstGeom>
        </p:spPr>
      </p:pic>
      <p:pic>
        <p:nvPicPr>
          <p:cNvPr id="45" name="Resim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5982"/>
            <a:ext cx="3667637" cy="222916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294120" y="4320540"/>
            <a:ext cx="220980" cy="1805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Düz Ok Bağlayıcısı 47"/>
          <p:cNvCxnSpPr>
            <a:stCxn id="46" idx="0"/>
          </p:cNvCxnSpPr>
          <p:nvPr/>
        </p:nvCxnSpPr>
        <p:spPr>
          <a:xfrm flipH="1" flipV="1">
            <a:off x="5768340" y="3264617"/>
            <a:ext cx="636270" cy="1055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encrypted-tbn0.gstatic.com/images?q=tbn%3AANd9GcRX1ZWI7AFRXDIBN7GqnoSVKB7V47Lbs5TT6ZjcxnL5K-RNKe6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57" y="815274"/>
            <a:ext cx="3593306" cy="23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Metin kutusu 49"/>
          <p:cNvSpPr txBox="1"/>
          <p:nvPr/>
        </p:nvSpPr>
        <p:spPr>
          <a:xfrm>
            <a:off x="5552303" y="5263978"/>
            <a:ext cx="296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Metin kutusu 52"/>
          <p:cNvSpPr txBox="1"/>
          <p:nvPr/>
        </p:nvSpPr>
        <p:spPr>
          <a:xfrm>
            <a:off x="6960355" y="5270845"/>
            <a:ext cx="296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Dikdörtgen 51"/>
          <p:cNvSpPr/>
          <p:nvPr/>
        </p:nvSpPr>
        <p:spPr>
          <a:xfrm>
            <a:off x="4501331" y="4356445"/>
            <a:ext cx="45085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64480" y="1127760"/>
            <a:ext cx="721995" cy="207018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BCBF-440B-46F0-BB6F-123191BDC87E}"/>
              </a:ext>
            </a:extLst>
          </p:cNvPr>
          <p:cNvSpPr txBox="1"/>
          <p:nvPr/>
        </p:nvSpPr>
        <p:spPr>
          <a:xfrm>
            <a:off x="137172" y="5766159"/>
            <a:ext cx="45491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[2] </a:t>
            </a:r>
            <a:r>
              <a:rPr lang="en-US" sz="1400" dirty="0"/>
              <a:t>. Mohan, T. M. </a:t>
            </a:r>
            <a:r>
              <a:rPr lang="en-US" sz="1400" dirty="0" err="1"/>
              <a:t>Undeland</a:t>
            </a:r>
            <a:r>
              <a:rPr lang="en-US" sz="1400" dirty="0"/>
              <a:t>, and W. P. Robbins</a:t>
            </a:r>
            <a:endParaRPr lang="tr-TR" sz="1400" dirty="0"/>
          </a:p>
          <a:p>
            <a:r>
              <a:rPr lang="en-US" sz="1400" dirty="0"/>
              <a:t>“Power electronics, converters, applications and design,” </a:t>
            </a:r>
            <a:endParaRPr lang="tr-TR" sz="1400" dirty="0"/>
          </a:p>
          <a:p>
            <a:r>
              <a:rPr lang="en-US" sz="1400" dirty="0"/>
              <a:t>John Wiley &amp; Sons, Inc, 2003.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9396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3691951" cy="1025525"/>
          </a:xfrm>
        </p:spPr>
        <p:txBody>
          <a:bodyPr/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Switching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40005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operation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5122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" y="3385750"/>
            <a:ext cx="4062655" cy="24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828404" y="338138"/>
            <a:ext cx="3691951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/>
              <a:t>RLC-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828404" y="1430338"/>
                <a:ext cx="4000500" cy="4987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Arial"/>
                  </a:defRPr>
                </a:lvl1pPr>
                <a:lvl2pPr marL="639763" indent="-457200" algn="l" rtl="0" eaLnBrk="0" fontAlgn="base" hangingPunct="0">
                  <a:spcBef>
                    <a:spcPts val="438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Arial"/>
                  </a:defRPr>
                </a:lvl2pPr>
                <a:lvl3pPr marL="91440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Arial"/>
                  </a:defRPr>
                </a:lvl3pPr>
                <a:lvl4pPr marL="1187450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BD0D9"/>
                  </a:buClr>
                  <a:buSzPct val="65000"/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Arial"/>
                  </a:defRPr>
                </a:lvl4pPr>
                <a:lvl5pPr marL="1462088" indent="-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Arial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defTabSz="914400">
                  <a:buFont typeface="Arial" panose="020B0604020202020204" pitchFamily="34" charset="0"/>
                  <a:buChar char="•"/>
                </a:pPr>
                <a:r>
                  <a:rPr lang="tr-TR" dirty="0"/>
                  <a:t>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342900" indent="-342900" defTabSz="91440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404" y="1430338"/>
                <a:ext cx="4000500" cy="4987925"/>
              </a:xfrm>
              <a:prstGeom prst="rect">
                <a:avLst/>
              </a:prstGeom>
              <a:blipFill rotWithShape="0">
                <a:blip r:embed="rId3"/>
                <a:stretch>
                  <a:fillRect l="-1067" t="-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series rlc circu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07" y="1970933"/>
            <a:ext cx="3353744" cy="209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425" y="4070795"/>
            <a:ext cx="3869907" cy="2338313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351373" y="4014831"/>
            <a:ext cx="626076" cy="14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77F74-7CFF-4BB8-A493-F453A59BCF1B}"/>
              </a:ext>
            </a:extLst>
          </p:cNvPr>
          <p:cNvSpPr txBox="1"/>
          <p:nvPr/>
        </p:nvSpPr>
        <p:spPr>
          <a:xfrm>
            <a:off x="337751" y="6054811"/>
            <a:ext cx="288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[3] EE464 </a:t>
            </a:r>
            <a:r>
              <a:rPr lang="tr-TR" sz="1400" dirty="0" err="1"/>
              <a:t>Lecture</a:t>
            </a:r>
            <a:r>
              <a:rPr lang="tr-TR" sz="1400" dirty="0"/>
              <a:t> </a:t>
            </a:r>
            <a:r>
              <a:rPr lang="tr-TR" sz="1400" dirty="0" err="1"/>
              <a:t>notes</a:t>
            </a:r>
            <a:r>
              <a:rPr lang="tr-TR" sz="1400" dirty="0"/>
              <a:t> keysan.me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376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Summary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2" descr="Image result for slip ring fiber brushes">
            <a:extLst>
              <a:ext uri="{FF2B5EF4-FFF2-40B4-BE49-F238E27FC236}">
                <a16:creationId xmlns:a16="http://schemas.microsoft.com/office/drawing/2014/main" id="{C2676CCF-E65E-4966-A1B1-1D0A9390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8" y="1448352"/>
            <a:ext cx="2628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inductive power transfer coil&quot;">
            <a:extLst>
              <a:ext uri="{FF2B5EF4-FFF2-40B4-BE49-F238E27FC236}">
                <a16:creationId xmlns:a16="http://schemas.microsoft.com/office/drawing/2014/main" id="{8C5FBBC3-6510-4DCA-8074-D46132702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40" y="1961622"/>
            <a:ext cx="2286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48F7FEC9-65DF-42FC-BA2A-745C19E0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31179" y="822791"/>
            <a:ext cx="3470503" cy="304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s://encrypted-tbn0.gstatic.com/images?q=tbn%3AANd9GcRX1ZWI7AFRXDIBN7GqnoSVKB7V47Lbs5TT6ZjcxnL5K-RNKe6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47" y="3931563"/>
            <a:ext cx="3593306" cy="23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eries rlc circuit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8572"/>
            <a:ext cx="3069923" cy="19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raw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29" y="4258572"/>
            <a:ext cx="3004153" cy="181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0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Series-Series </a:t>
            </a:r>
            <a:r>
              <a:rPr lang="tr-TR" dirty="0" err="1"/>
              <a:t>Resonant</a:t>
            </a:r>
            <a:r>
              <a:rPr lang="tr-TR" dirty="0"/>
              <a:t> Converter?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dirty="0"/>
                  <a:t>Soft </a:t>
                </a:r>
                <a:r>
                  <a:rPr lang="tr-TR" dirty="0" err="1"/>
                  <a:t>switching</a:t>
                </a:r>
                <a:r>
                  <a:rPr lang="tr-TR" dirty="0"/>
                  <a:t> </a:t>
                </a:r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(ZVS)</a:t>
                </a:r>
              </a:p>
              <a:p>
                <a:pPr marL="982663" lvl="1" indent="-342900"/>
                <a:r>
                  <a:rPr lang="tr-TR" dirty="0"/>
                  <a:t>High </a:t>
                </a:r>
                <a:r>
                  <a:rPr lang="tr-TR" dirty="0" err="1"/>
                  <a:t>efficiency</a:t>
                </a:r>
                <a:endParaRPr lang="tr-TR" dirty="0"/>
              </a:p>
              <a:p>
                <a:pPr marL="1257300" lvl="2" indent="-342900"/>
                <a:r>
                  <a:rPr lang="tr-TR" dirty="0" err="1"/>
                  <a:t>Allows</a:t>
                </a:r>
                <a:r>
                  <a:rPr lang="tr-TR" dirty="0"/>
                  <a:t> </a:t>
                </a:r>
                <a:r>
                  <a:rPr lang="tr-TR" dirty="0" err="1"/>
                  <a:t>higher</a:t>
                </a:r>
                <a:r>
                  <a:rPr lang="tr-TR" dirty="0"/>
                  <a:t> </a:t>
                </a:r>
                <a:r>
                  <a:rPr lang="tr-TR" dirty="0" err="1"/>
                  <a:t>switching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endParaRPr lang="tr-TR" dirty="0"/>
              </a:p>
              <a:p>
                <a:pPr marL="1530350" lvl="3" indent="-342900"/>
                <a:r>
                  <a:rPr lang="tr-TR" dirty="0"/>
                  <a:t>Size </a:t>
                </a:r>
                <a:r>
                  <a:rPr lang="tr-TR" dirty="0" err="1"/>
                  <a:t>reduction</a:t>
                </a:r>
                <a:r>
                  <a:rPr lang="tr-TR" dirty="0"/>
                  <a:t> in </a:t>
                </a:r>
                <a:r>
                  <a:rPr lang="tr-TR" dirty="0" err="1"/>
                  <a:t>passive</a:t>
                </a:r>
                <a:r>
                  <a:rPr lang="tr-TR" dirty="0"/>
                  <a:t> </a:t>
                </a:r>
                <a:r>
                  <a:rPr lang="tr-TR" dirty="0" err="1"/>
                  <a:t>elements</a:t>
                </a: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dirty="0" err="1"/>
                  <a:t>Wide</a:t>
                </a:r>
                <a:r>
                  <a:rPr lang="tr-TR" dirty="0"/>
                  <a:t> </a:t>
                </a:r>
                <a:r>
                  <a:rPr lang="tr-TR" dirty="0" err="1"/>
                  <a:t>range</a:t>
                </a:r>
                <a:r>
                  <a:rPr lang="tr-TR" dirty="0"/>
                  <a:t> </a:t>
                </a:r>
                <a:r>
                  <a:rPr lang="tr-TR" dirty="0" err="1"/>
                  <a:t>output</a:t>
                </a:r>
                <a:r>
                  <a:rPr lang="tr-TR" dirty="0"/>
                  <a:t> </a:t>
                </a:r>
                <a:r>
                  <a:rPr lang="tr-TR" dirty="0" err="1"/>
                  <a:t>control</a:t>
                </a: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is </a:t>
                </a:r>
                <a:r>
                  <a:rPr lang="tr-TR" dirty="0" err="1"/>
                  <a:t>independent</a:t>
                </a:r>
                <a:r>
                  <a:rPr lang="tr-TR" dirty="0"/>
                  <a:t> of M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endParaRPr lang="tr-TR" dirty="0"/>
              </a:p>
              <a:p>
                <a:pPr marL="982663" lvl="1" indent="-342900"/>
                <a:r>
                  <a:rPr lang="tr-TR" dirty="0" err="1"/>
                  <a:t>Suitable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dynamic</a:t>
                </a:r>
                <a:r>
                  <a:rPr lang="tr-TR" dirty="0"/>
                  <a:t>  </a:t>
                </a:r>
                <a:r>
                  <a:rPr lang="tr-TR" dirty="0" err="1"/>
                  <a:t>inductive</a:t>
                </a:r>
                <a:r>
                  <a:rPr lang="tr-TR" dirty="0"/>
                  <a:t> </a:t>
                </a:r>
                <a:r>
                  <a:rPr lang="tr-TR" dirty="0" err="1"/>
                  <a:t>power</a:t>
                </a:r>
                <a:r>
                  <a:rPr lang="tr-TR" dirty="0"/>
                  <a:t> transfer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Independent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 </a:t>
                </a:r>
                <a:r>
                  <a:rPr lang="tr-TR" dirty="0" err="1"/>
                  <a:t>source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/>
              <a:t>Series-Series </a:t>
            </a:r>
            <a:r>
              <a:rPr lang="tr-TR" dirty="0" err="1"/>
              <a:t>Resonant</a:t>
            </a:r>
            <a:r>
              <a:rPr lang="tr-TR" dirty="0"/>
              <a:t>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93588" y="6571135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2" y="2059459"/>
            <a:ext cx="8020656" cy="3560291"/>
          </a:xfrm>
        </p:spPr>
      </p:pic>
      <p:sp>
        <p:nvSpPr>
          <p:cNvPr id="10" name="Sağ Ayraç 9"/>
          <p:cNvSpPr/>
          <p:nvPr/>
        </p:nvSpPr>
        <p:spPr>
          <a:xfrm rot="5400000">
            <a:off x="1849396" y="4328985"/>
            <a:ext cx="345988" cy="2430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ağ Ayraç 10"/>
          <p:cNvSpPr/>
          <p:nvPr/>
        </p:nvSpPr>
        <p:spPr>
          <a:xfrm rot="5400000">
            <a:off x="7173097" y="4676003"/>
            <a:ext cx="345988" cy="1841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ağ Ayraç 11"/>
          <p:cNvSpPr/>
          <p:nvPr/>
        </p:nvSpPr>
        <p:spPr>
          <a:xfrm rot="5400000">
            <a:off x="4619369" y="4322806"/>
            <a:ext cx="345988" cy="7208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ağ Ayraç 12"/>
          <p:cNvSpPr/>
          <p:nvPr/>
        </p:nvSpPr>
        <p:spPr>
          <a:xfrm rot="16200000">
            <a:off x="4043645" y="2496067"/>
            <a:ext cx="251253" cy="8299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ağ Ayraç 13"/>
          <p:cNvSpPr/>
          <p:nvPr/>
        </p:nvSpPr>
        <p:spPr>
          <a:xfrm rot="16200000">
            <a:off x="5460501" y="2302294"/>
            <a:ext cx="251253" cy="106030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in kutusu 14"/>
          <p:cNvSpPr txBox="1"/>
          <p:nvPr/>
        </p:nvSpPr>
        <p:spPr>
          <a:xfrm>
            <a:off x="869157" y="5774765"/>
            <a:ext cx="23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Full Bridge Converter</a:t>
            </a:r>
            <a:endParaRPr lang="en-US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6192858" y="5778925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Full Bridge </a:t>
            </a:r>
            <a:r>
              <a:rPr lang="tr-TR" dirty="0" err="1"/>
              <a:t>Rectifier</a:t>
            </a:r>
            <a:endParaRPr lang="en-US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4452173" y="4868646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Coils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3720310" y="1752981"/>
            <a:ext cx="133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4894264" y="1756159"/>
            <a:ext cx="133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  <p:pic>
        <p:nvPicPr>
          <p:cNvPr id="20" name="Picture 4" descr="Image result for inductive power transfer coil&quot;">
            <a:extLst>
              <a:ext uri="{FF2B5EF4-FFF2-40B4-BE49-F238E27FC236}">
                <a16:creationId xmlns:a16="http://schemas.microsoft.com/office/drawing/2014/main" id="{8C5FBBC3-6510-4DCA-8074-D4613270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31" y="5237978"/>
            <a:ext cx="1474445" cy="10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1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9" y="693819"/>
            <a:ext cx="8835302" cy="5179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-46573" y="2616260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573" y="2616260"/>
                <a:ext cx="1007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etin kutusu 1"/>
          <p:cNvSpPr txBox="1"/>
          <p:nvPr/>
        </p:nvSpPr>
        <p:spPr>
          <a:xfrm>
            <a:off x="2973859" y="172307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864338" y="18136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2940195" y="43839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864338" y="43770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6992922" y="1899508"/>
            <a:ext cx="1587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L-C </a:t>
            </a:r>
            <a:r>
              <a:rPr lang="tr-TR" dirty="0" err="1">
                <a:solidFill>
                  <a:srgbClr val="FF0000"/>
                </a:solidFill>
              </a:rPr>
              <a:t>Resonant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tr-TR" dirty="0">
                <a:solidFill>
                  <a:srgbClr val="FF0000"/>
                </a:solidFill>
              </a:rPr>
              <a:t>Tank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7687897" y="3209731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3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4" y="1235339"/>
            <a:ext cx="7686592" cy="4740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125439" y="3006637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9" y="3006637"/>
                <a:ext cx="1007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Düz Ok Bağlayıcısı 18"/>
          <p:cNvCxnSpPr/>
          <p:nvPr/>
        </p:nvCxnSpPr>
        <p:spPr>
          <a:xfrm>
            <a:off x="1869989" y="1631092"/>
            <a:ext cx="551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2421924" y="1705232"/>
            <a:ext cx="0" cy="39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2034746" y="2001795"/>
            <a:ext cx="288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2034746" y="2096128"/>
            <a:ext cx="0" cy="1075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2174789" y="3171952"/>
            <a:ext cx="823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3748216" y="3143828"/>
            <a:ext cx="8649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>
            <a:off x="5436973" y="3171952"/>
            <a:ext cx="1120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>
            <a:off x="8221362" y="3237470"/>
            <a:ext cx="8238" cy="955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H="1">
            <a:off x="5972432" y="4193059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>
            <a:off x="4457700" y="4315247"/>
            <a:ext cx="476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>
          <a:xfrm flipH="1">
            <a:off x="4687844" y="4451901"/>
            <a:ext cx="8238" cy="80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4777946" y="5329881"/>
            <a:ext cx="156519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/>
          <p:nvPr/>
        </p:nvCxnSpPr>
        <p:spPr>
          <a:xfrm>
            <a:off x="4992130" y="5420497"/>
            <a:ext cx="8238" cy="21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 flipH="1" flipV="1">
            <a:off x="1869989" y="5535827"/>
            <a:ext cx="2702012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Resim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49" y="98719"/>
            <a:ext cx="2759129" cy="2090571"/>
          </a:xfrm>
          <a:prstGeom prst="rect">
            <a:avLst/>
          </a:prstGeom>
        </p:spPr>
      </p:pic>
      <p:sp>
        <p:nvSpPr>
          <p:cNvPr id="30" name="Metin kutusu 29"/>
          <p:cNvSpPr txBox="1"/>
          <p:nvPr/>
        </p:nvSpPr>
        <p:spPr>
          <a:xfrm>
            <a:off x="5468660" y="21231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5488698" y="2428709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>
                <a:off x="5468660" y="2197876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60" y="2197876"/>
                <a:ext cx="100754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etin kutusu 35"/>
          <p:cNvSpPr txBox="1"/>
          <p:nvPr/>
        </p:nvSpPr>
        <p:spPr>
          <a:xfrm>
            <a:off x="2889966" y="44500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2910004" y="4755634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/>
              <p:cNvSpPr txBox="1"/>
              <p:nvPr/>
            </p:nvSpPr>
            <p:spPr>
              <a:xfrm>
                <a:off x="2889966" y="4524801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Metin kutusu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66" y="4524801"/>
                <a:ext cx="100754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6616247" y="23705"/>
            <a:ext cx="666002" cy="224993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etin kutusu 43"/>
          <p:cNvSpPr txBox="1"/>
          <p:nvPr/>
        </p:nvSpPr>
        <p:spPr>
          <a:xfrm>
            <a:off x="7239086" y="3525444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9" y="1120932"/>
            <a:ext cx="8400381" cy="4940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0" y="2841918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1918"/>
                <a:ext cx="10075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2821976" y="1023287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976" y="1023287"/>
                <a:ext cx="10075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481193" y="20833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5481193" y="2473955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2821976" y="4435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2821976" y="4826259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2787396" y="200082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787396" y="2391409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5481193" y="44877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481193" y="4878290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Düz Ok Bağlayıcısı 22"/>
          <p:cNvCxnSpPr/>
          <p:nvPr/>
        </p:nvCxnSpPr>
        <p:spPr>
          <a:xfrm>
            <a:off x="1532238" y="5741774"/>
            <a:ext cx="601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3026976" y="3278659"/>
            <a:ext cx="1216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2133600" y="3278659"/>
            <a:ext cx="0" cy="93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 flipH="1">
            <a:off x="2133600" y="4371059"/>
            <a:ext cx="486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 flipV="1">
            <a:off x="2687886" y="4487704"/>
            <a:ext cx="10076" cy="729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2207741" y="5313405"/>
            <a:ext cx="0" cy="27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>
            <a:off x="2376616" y="5313405"/>
            <a:ext cx="243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>
          <a:xfrm>
            <a:off x="5481193" y="3278659"/>
            <a:ext cx="1265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8398669" y="3171951"/>
            <a:ext cx="0" cy="914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/>
          <p:nvPr/>
        </p:nvCxnSpPr>
        <p:spPr>
          <a:xfrm flipH="1">
            <a:off x="5610395" y="4217940"/>
            <a:ext cx="19272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 flipV="1">
            <a:off x="4950941" y="3402784"/>
            <a:ext cx="0" cy="683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/>
          <p:cNvCxnSpPr/>
          <p:nvPr/>
        </p:nvCxnSpPr>
        <p:spPr>
          <a:xfrm flipV="1">
            <a:off x="4950941" y="2812509"/>
            <a:ext cx="0" cy="3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/>
          <p:cNvCxnSpPr/>
          <p:nvPr/>
        </p:nvCxnSpPr>
        <p:spPr>
          <a:xfrm>
            <a:off x="5066270" y="2812509"/>
            <a:ext cx="28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V="1">
            <a:off x="5346357" y="2083370"/>
            <a:ext cx="0" cy="559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 flipH="1">
            <a:off x="4950941" y="2065924"/>
            <a:ext cx="255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/>
          <p:cNvCxnSpPr/>
          <p:nvPr/>
        </p:nvCxnSpPr>
        <p:spPr>
          <a:xfrm flipV="1">
            <a:off x="4950941" y="1484952"/>
            <a:ext cx="0" cy="41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/>
          <p:nvPr/>
        </p:nvCxnSpPr>
        <p:spPr>
          <a:xfrm flipH="1">
            <a:off x="1606378" y="1484952"/>
            <a:ext cx="3138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Resi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762" y="4374492"/>
            <a:ext cx="1726720" cy="90353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339" y="1903527"/>
            <a:ext cx="1726720" cy="903534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749" y="98719"/>
            <a:ext cx="2759129" cy="2090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Metin kutusu 43"/>
              <p:cNvSpPr txBox="1"/>
              <p:nvPr/>
            </p:nvSpPr>
            <p:spPr>
              <a:xfrm>
                <a:off x="2774519" y="2150838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Metin kutusu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19" y="2150838"/>
                <a:ext cx="100754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Metin kutusu 45"/>
              <p:cNvSpPr txBox="1"/>
              <p:nvPr/>
            </p:nvSpPr>
            <p:spPr>
              <a:xfrm>
                <a:off x="5529312" y="4614120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Metin kutusu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12" y="4614120"/>
                <a:ext cx="100754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7223199" y="41650"/>
            <a:ext cx="295945" cy="2147639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/>
          <p:cNvSpPr txBox="1"/>
          <p:nvPr/>
        </p:nvSpPr>
        <p:spPr>
          <a:xfrm>
            <a:off x="7371171" y="3489120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6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0" y="1586303"/>
            <a:ext cx="7842919" cy="4714095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V="1">
            <a:off x="2339545" y="3978877"/>
            <a:ext cx="0" cy="145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229232" y="3459892"/>
            <a:ext cx="1136822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5436973" y="3459892"/>
            <a:ext cx="1037968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8007178" y="3550508"/>
            <a:ext cx="8238" cy="87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5890054" y="4481384"/>
            <a:ext cx="1153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4876800" y="1968790"/>
            <a:ext cx="0" cy="128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>
            <a:off x="1779372" y="5848865"/>
            <a:ext cx="560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H="1">
            <a:off x="2059459" y="1804086"/>
            <a:ext cx="1861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Resi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49" y="98719"/>
            <a:ext cx="2759129" cy="2090571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5330674" y="24301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5350712" y="2735686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5479914" y="2504853"/>
            <a:ext cx="10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-0.7V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2891481" y="4687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2911519" y="4993425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3040721" y="4762592"/>
            <a:ext cx="10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-0.7V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16346" y="0"/>
            <a:ext cx="314113" cy="238081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etin kutusu 36"/>
          <p:cNvSpPr txBox="1"/>
          <p:nvPr/>
        </p:nvSpPr>
        <p:spPr>
          <a:xfrm>
            <a:off x="7043351" y="3794211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etin kutusu 37"/>
              <p:cNvSpPr txBox="1"/>
              <p:nvPr/>
            </p:nvSpPr>
            <p:spPr>
              <a:xfrm>
                <a:off x="133788" y="3229059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Metin kutusu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8" y="3229059"/>
                <a:ext cx="10075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46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8C92F47-3348-40AC-9BAB-CF21BDF2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3" y="529541"/>
            <a:ext cx="2814979" cy="2860325"/>
          </a:xfrm>
          <a:prstGeom prst="rect">
            <a:avLst/>
          </a:prstGeom>
        </p:spPr>
      </p:pic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48F7FEC9-65DF-42FC-BA2A-745C19E0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727043"/>
            <a:ext cx="3152730" cy="27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2" y="1263501"/>
            <a:ext cx="8204886" cy="4890786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>
            <a:off x="5939481" y="3179806"/>
            <a:ext cx="1120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8686800" y="3262184"/>
            <a:ext cx="0" cy="1037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6499654" y="4300151"/>
            <a:ext cx="1145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 flipV="1">
            <a:off x="5263978" y="3525795"/>
            <a:ext cx="0" cy="398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/>
          <p:nvPr/>
        </p:nvCxnSpPr>
        <p:spPr>
          <a:xfrm flipH="1">
            <a:off x="4893276" y="2891481"/>
            <a:ext cx="370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4893276" y="1985319"/>
            <a:ext cx="0" cy="79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4983892" y="1985319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V="1">
            <a:off x="5263978" y="1524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>
            <a:off x="1416908" y="1524000"/>
            <a:ext cx="3040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>
            <a:off x="3451654" y="3319849"/>
            <a:ext cx="1120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/>
          <p:nvPr/>
        </p:nvCxnSpPr>
        <p:spPr>
          <a:xfrm flipV="1">
            <a:off x="2644346" y="3418702"/>
            <a:ext cx="0" cy="930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>
            <a:off x="2100649" y="4448432"/>
            <a:ext cx="35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V="1">
            <a:off x="2100649" y="4555524"/>
            <a:ext cx="0" cy="9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2457449" y="5560541"/>
            <a:ext cx="0" cy="25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/>
          <p:cNvCxnSpPr/>
          <p:nvPr/>
        </p:nvCxnSpPr>
        <p:spPr>
          <a:xfrm flipH="1">
            <a:off x="2183027" y="5461686"/>
            <a:ext cx="274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/>
          <p:cNvCxnSpPr/>
          <p:nvPr/>
        </p:nvCxnSpPr>
        <p:spPr>
          <a:xfrm>
            <a:off x="1846692" y="5815914"/>
            <a:ext cx="507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Resim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49" y="98719"/>
            <a:ext cx="2759129" cy="2090571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81103" y="-11778"/>
            <a:ext cx="436605" cy="2128901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etin kutusu 24"/>
          <p:cNvSpPr txBox="1"/>
          <p:nvPr/>
        </p:nvSpPr>
        <p:spPr>
          <a:xfrm>
            <a:off x="7687897" y="3540381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46105" y="2965139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" y="2965139"/>
                <a:ext cx="10075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0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267898"/>
            <a:ext cx="8078327" cy="4677428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>
            <a:off x="1804086" y="1534341"/>
            <a:ext cx="2883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1664043" y="5615245"/>
            <a:ext cx="675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 flipV="1">
            <a:off x="2685535" y="3245708"/>
            <a:ext cx="1474573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2492974" y="336412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1944130" y="4278527"/>
            <a:ext cx="3377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1944130" y="4399005"/>
            <a:ext cx="0" cy="757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2018270" y="5255741"/>
            <a:ext cx="3212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>
            <a:off x="2339546" y="5348750"/>
            <a:ext cx="0" cy="24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4950941" y="1534341"/>
            <a:ext cx="8237" cy="335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H="1">
            <a:off x="4571999" y="1869989"/>
            <a:ext cx="255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4571999" y="1960605"/>
            <a:ext cx="0" cy="85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4629665" y="2817341"/>
            <a:ext cx="329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4967416" y="3364127"/>
            <a:ext cx="8238" cy="671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>
            <a:off x="5547950" y="4118919"/>
            <a:ext cx="1973196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>
            <a:off x="5642919" y="3080952"/>
            <a:ext cx="1260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>
          <a:xfrm flipV="1">
            <a:off x="8341004" y="3253946"/>
            <a:ext cx="0" cy="678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Resim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49" y="98719"/>
            <a:ext cx="2759129" cy="2090571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595673" y="2037"/>
            <a:ext cx="831635" cy="226336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23863" y="2719512"/>
            <a:ext cx="919549" cy="8356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etin kutusu 29"/>
          <p:cNvSpPr txBox="1"/>
          <p:nvPr/>
        </p:nvSpPr>
        <p:spPr>
          <a:xfrm>
            <a:off x="7383637" y="3534998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R’</a:t>
            </a:r>
            <a:r>
              <a:rPr lang="tr-TR" sz="1400" dirty="0" err="1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5460171" y="44259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Metin kutusu 32"/>
          <p:cNvSpPr txBox="1"/>
          <p:nvPr/>
        </p:nvSpPr>
        <p:spPr>
          <a:xfrm>
            <a:off x="5480209" y="4731567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5460171" y="4500734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71" y="4500734"/>
                <a:ext cx="10075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etin kutusu 35"/>
          <p:cNvSpPr txBox="1"/>
          <p:nvPr/>
        </p:nvSpPr>
        <p:spPr>
          <a:xfrm>
            <a:off x="2849703" y="20524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2869741" y="2358002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/>
              <p:cNvSpPr txBox="1"/>
              <p:nvPr/>
            </p:nvSpPr>
            <p:spPr>
              <a:xfrm>
                <a:off x="2849703" y="2127169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Metin kutusu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03" y="2127169"/>
                <a:ext cx="100754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/>
              <p:cNvSpPr txBox="1"/>
              <p:nvPr/>
            </p:nvSpPr>
            <p:spPr>
              <a:xfrm>
                <a:off x="-8753" y="2906494"/>
                <a:ext cx="1007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3" y="2906494"/>
                <a:ext cx="100754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3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88523"/>
            <a:ext cx="8229600" cy="1025525"/>
          </a:xfrm>
        </p:spPr>
        <p:txBody>
          <a:bodyPr/>
          <a:lstStyle/>
          <a:p>
            <a:r>
              <a:rPr lang="tr-TR" dirty="0"/>
              <a:t>Series-Series </a:t>
            </a:r>
            <a:r>
              <a:rPr lang="tr-TR" dirty="0" err="1"/>
              <a:t>Resonant</a:t>
            </a:r>
            <a:r>
              <a:rPr lang="tr-TR" dirty="0"/>
              <a:t> Converter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Plot</a:t>
            </a:r>
            <a:endParaRPr lang="en-US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2" y="3884734"/>
            <a:ext cx="4357816" cy="221832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98" y="3884734"/>
            <a:ext cx="4415462" cy="2219140"/>
          </a:xfrm>
          <a:prstGeom prst="rect">
            <a:avLst/>
          </a:prstGeom>
        </p:spPr>
      </p:pic>
      <p:cxnSp>
        <p:nvCxnSpPr>
          <p:cNvPr id="13" name="Düz Ok Bağlayıcısı 12"/>
          <p:cNvCxnSpPr/>
          <p:nvPr/>
        </p:nvCxnSpPr>
        <p:spPr>
          <a:xfrm>
            <a:off x="7392602" y="3930305"/>
            <a:ext cx="16476" cy="8979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1233280" y="4828230"/>
            <a:ext cx="0" cy="6765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7409078" y="3997233"/>
                <a:ext cx="16453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/>
                  <a:t>Increasing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78" y="3997233"/>
                <a:ext cx="164532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5556" t="-5882" r="-4815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etin kutusu 17"/>
          <p:cNvSpPr txBox="1"/>
          <p:nvPr/>
        </p:nvSpPr>
        <p:spPr>
          <a:xfrm>
            <a:off x="1793810" y="5067212"/>
            <a:ext cx="159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Increasing </a:t>
            </a:r>
          </a:p>
          <a:p>
            <a:pPr algn="ctr"/>
            <a:r>
              <a:rPr lang="tr-TR" sz="2400" i="1" dirty="0"/>
              <a:t>M</a:t>
            </a:r>
            <a:endParaRPr lang="en-US" sz="2400" i="1" dirty="0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69" y="1403394"/>
            <a:ext cx="7874338" cy="2297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>
                <a:off x="701769" y="3938809"/>
                <a:ext cx="810222" cy="84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69" y="3938809"/>
                <a:ext cx="810222" cy="846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5185509" y="3938809"/>
                <a:ext cx="810222" cy="84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09" y="3938809"/>
                <a:ext cx="810222" cy="8461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128260" y="5318760"/>
            <a:ext cx="3817620" cy="381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7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Finite</a:t>
            </a:r>
            <a:r>
              <a:rPr lang="tr-TR" dirty="0"/>
              <a:t> Element Analysis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8" y="2407920"/>
            <a:ext cx="4752554" cy="397364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35996"/>
            <a:ext cx="4046742" cy="2117727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7458435" y="2530033"/>
            <a:ext cx="103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>
                <a:solidFill>
                  <a:srgbClr val="FF0000"/>
                </a:solidFill>
              </a:rPr>
              <a:t>Coils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5529158" y="2727960"/>
            <a:ext cx="20668" cy="7358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5192305" y="2237896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>
                <a:solidFill>
                  <a:srgbClr val="FF0000"/>
                </a:solidFill>
              </a:rPr>
              <a:t>Air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382485" y="3053253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vs. </a:t>
            </a:r>
            <a:r>
              <a:rPr lang="tr-TR" dirty="0" err="1"/>
              <a:t>Frequency</a:t>
            </a:r>
            <a:endParaRPr lang="en-US" dirty="0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28" y="806265"/>
            <a:ext cx="4770044" cy="1516908"/>
          </a:xfrm>
          <a:prstGeom prst="rect">
            <a:avLst/>
          </a:prstGeom>
        </p:spPr>
      </p:pic>
      <p:cxnSp>
        <p:nvCxnSpPr>
          <p:cNvPr id="19" name="Düz Ok Bağlayıcısı 18"/>
          <p:cNvCxnSpPr/>
          <p:nvPr/>
        </p:nvCxnSpPr>
        <p:spPr>
          <a:xfrm>
            <a:off x="6934200" y="2043263"/>
            <a:ext cx="722856" cy="16035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33160" y="1028700"/>
            <a:ext cx="1402080" cy="1014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14">
            <a:extLst>
              <a:ext uri="{FF2B5EF4-FFF2-40B4-BE49-F238E27FC236}">
                <a16:creationId xmlns:a16="http://schemas.microsoft.com/office/drawing/2014/main" id="{48F7FEC9-65DF-42FC-BA2A-745C19E0E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489634" y="4594860"/>
            <a:ext cx="1916839" cy="168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558205" y="1921707"/>
                <a:ext cx="25285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5" y="1921707"/>
                <a:ext cx="2528577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17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SiC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MOSFET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4098" name="Picture 2" descr="Image result for sic mosf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" y="1463458"/>
            <a:ext cx="4448431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c mosfet&quot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63" y="3355603"/>
            <a:ext cx="4091223" cy="30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ic mosfe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285" y="3697574"/>
            <a:ext cx="2339545" cy="23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ic mosfet cre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10" y="3738479"/>
            <a:ext cx="2329249" cy="23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ic mosfet cre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14" y="752046"/>
            <a:ext cx="4302124" cy="24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E3545-EA2A-4498-A0DB-B2068EC9692E}"/>
              </a:ext>
            </a:extLst>
          </p:cNvPr>
          <p:cNvSpPr txBox="1"/>
          <p:nvPr/>
        </p:nvSpPr>
        <p:spPr>
          <a:xfrm>
            <a:off x="91832" y="6219498"/>
            <a:ext cx="342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[4] https://www.rohm.com/sic/sic-mosfet</a:t>
            </a:r>
          </a:p>
        </p:txBody>
      </p:sp>
    </p:spTree>
    <p:extLst>
      <p:ext uri="{BB962C8B-B14F-4D97-AF65-F5344CB8AC3E}">
        <p14:creationId xmlns:p14="http://schemas.microsoft.com/office/powerpoint/2010/main" val="271151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2" descr="Image result for slip ring fiber brushes">
            <a:extLst>
              <a:ext uri="{FF2B5EF4-FFF2-40B4-BE49-F238E27FC236}">
                <a16:creationId xmlns:a16="http://schemas.microsoft.com/office/drawing/2014/main" id="{C2676CCF-E65E-4966-A1B1-1D0A9390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" y="1532181"/>
            <a:ext cx="2273287" cy="20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inductive power transfer coil&quot;">
            <a:extLst>
              <a:ext uri="{FF2B5EF4-FFF2-40B4-BE49-F238E27FC236}">
                <a16:creationId xmlns:a16="http://schemas.microsoft.com/office/drawing/2014/main" id="{8C5FBBC3-6510-4DCA-8074-D4613270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87" y="371970"/>
            <a:ext cx="1637944" cy="11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48F7FEC9-65DF-42FC-BA2A-745C19E0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62081" y="1652387"/>
            <a:ext cx="2025550" cy="17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570" y="3516115"/>
            <a:ext cx="3311967" cy="276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İçerik Yer Tutucusu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23184"/>
            <a:ext cx="5683752" cy="25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Image result for sic mosfet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18" y="791550"/>
            <a:ext cx="2339545" cy="23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eries rlc circuit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92" y="225842"/>
            <a:ext cx="2442818" cy="15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raw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56" y="1885152"/>
            <a:ext cx="2426945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6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Contactless</a:t>
            </a:r>
            <a:r>
              <a:rPr lang="tr-TR" dirty="0"/>
              <a:t> Slip Ring</a:t>
            </a:r>
          </a:p>
          <a:p>
            <a:pPr marL="982663" lvl="1" indent="-342900"/>
            <a:r>
              <a:rPr lang="tr-TR" dirty="0"/>
              <a:t>Slip Rings in </a:t>
            </a:r>
            <a:r>
              <a:rPr lang="tr-TR" dirty="0" err="1"/>
              <a:t>Wind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Applications</a:t>
            </a:r>
          </a:p>
          <a:p>
            <a:pPr marL="982663" lvl="1" indent="-342900"/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Contactless</a:t>
            </a:r>
            <a:r>
              <a:rPr lang="tr-TR" dirty="0"/>
              <a:t> Slip Ring ?</a:t>
            </a:r>
          </a:p>
          <a:p>
            <a:pPr marL="982663" lvl="1" indent="-342900"/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</a:t>
            </a:r>
          </a:p>
          <a:p>
            <a:pPr marL="982663" lvl="1" indent="-342900"/>
            <a:r>
              <a:rPr lang="tr-TR" dirty="0" err="1"/>
              <a:t>Planar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Concepts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Summary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Series-Series </a:t>
            </a:r>
            <a:r>
              <a:rPr lang="tr-TR" dirty="0" err="1"/>
              <a:t>Resonant</a:t>
            </a:r>
            <a:r>
              <a:rPr lang="tr-TR" dirty="0"/>
              <a:t> Converter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SiC</a:t>
            </a:r>
            <a:r>
              <a:rPr lang="tr-TR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Summary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r>
              <a:rPr lang="tr-TR" dirty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2235"/>
            <a:ext cx="8229600" cy="1025525"/>
          </a:xfrm>
        </p:spPr>
        <p:txBody>
          <a:bodyPr/>
          <a:lstStyle/>
          <a:p>
            <a:r>
              <a:rPr lang="tr-TR" dirty="0"/>
              <a:t>Slip Rings in </a:t>
            </a:r>
            <a:r>
              <a:rPr lang="tr-TR" dirty="0" err="1"/>
              <a:t>Wind</a:t>
            </a:r>
            <a:r>
              <a:rPr lang="tr-TR" dirty="0"/>
              <a:t>  </a:t>
            </a:r>
            <a:r>
              <a:rPr lang="tr-TR" dirty="0" err="1"/>
              <a:t>Power</a:t>
            </a:r>
            <a:r>
              <a:rPr lang="tr-TR" dirty="0"/>
              <a:t>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0538" y="6523038"/>
            <a:ext cx="576262" cy="266700"/>
          </a:xfrm>
        </p:spPr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Image result for slip ring">
            <a:extLst>
              <a:ext uri="{FF2B5EF4-FFF2-40B4-BE49-F238E27FC236}">
                <a16:creationId xmlns:a16="http://schemas.microsoft.com/office/drawing/2014/main" id="{48FF9949-CB24-4254-852C-00077EA9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09" y="1545109"/>
            <a:ext cx="1883891" cy="18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p ring">
            <a:extLst>
              <a:ext uri="{FF2B5EF4-FFF2-40B4-BE49-F238E27FC236}">
                <a16:creationId xmlns:a16="http://schemas.microsoft.com/office/drawing/2014/main" id="{7A81118B-64F8-455C-84C0-A460074D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08" y="3449852"/>
            <a:ext cx="1883891" cy="18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6D7D4E-9367-4514-8E61-BDD517983F64}"/>
              </a:ext>
            </a:extLst>
          </p:cNvPr>
          <p:cNvSpPr/>
          <p:nvPr/>
        </p:nvSpPr>
        <p:spPr>
          <a:xfrm>
            <a:off x="1386254" y="3322166"/>
            <a:ext cx="1175714" cy="2553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30" name="Picture 6" descr="Image result for powerlab metu">
            <a:extLst>
              <a:ext uri="{FF2B5EF4-FFF2-40B4-BE49-F238E27FC236}">
                <a16:creationId xmlns:a16="http://schemas.microsoft.com/office/drawing/2014/main" id="{76A763B7-2941-47FE-8096-28A5B8AA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0" y="2861995"/>
            <a:ext cx="1175714" cy="11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C98B921-AC42-4811-891E-EB6BB76D677A}"/>
              </a:ext>
            </a:extLst>
          </p:cNvPr>
          <p:cNvSpPr/>
          <p:nvPr/>
        </p:nvSpPr>
        <p:spPr>
          <a:xfrm rot="16200000">
            <a:off x="1735855" y="4001734"/>
            <a:ext cx="403654" cy="3384741"/>
          </a:xfrm>
          <a:prstGeom prst="leftBrace">
            <a:avLst>
              <a:gd name="adj1" fmla="val 8333"/>
              <a:gd name="adj2" fmla="val 495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671AA14-9C12-4B50-AE0D-F82736D7C70F}"/>
              </a:ext>
            </a:extLst>
          </p:cNvPr>
          <p:cNvSpPr/>
          <p:nvPr/>
        </p:nvSpPr>
        <p:spPr>
          <a:xfrm rot="16200000">
            <a:off x="5996759" y="3331214"/>
            <a:ext cx="403654" cy="4754013"/>
          </a:xfrm>
          <a:prstGeom prst="leftBrace">
            <a:avLst>
              <a:gd name="adj1" fmla="val 8333"/>
              <a:gd name="adj2" fmla="val 495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84150-4144-4C09-9DEA-3E4951933362}"/>
              </a:ext>
            </a:extLst>
          </p:cNvPr>
          <p:cNvSpPr txBox="1"/>
          <p:nvPr/>
        </p:nvSpPr>
        <p:spPr>
          <a:xfrm>
            <a:off x="930876" y="5960849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Stationary</a:t>
            </a:r>
            <a:r>
              <a:rPr lang="tr-TR" dirty="0"/>
              <a:t> </a:t>
            </a:r>
            <a:r>
              <a:rPr lang="tr-TR" dirty="0" err="1"/>
              <a:t>frame</a:t>
            </a:r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6A233-BA8C-4AF2-92E6-DAC864ABD91A}"/>
              </a:ext>
            </a:extLst>
          </p:cNvPr>
          <p:cNvSpPr txBox="1"/>
          <p:nvPr/>
        </p:nvSpPr>
        <p:spPr>
          <a:xfrm>
            <a:off x="5375426" y="5960849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Rotating</a:t>
            </a:r>
            <a:r>
              <a:rPr lang="tr-TR" dirty="0"/>
              <a:t> </a:t>
            </a:r>
            <a:r>
              <a:rPr lang="tr-TR" dirty="0" err="1"/>
              <a:t>frame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50FB7-7285-454C-82FB-F67E46C68322}"/>
              </a:ext>
            </a:extLst>
          </p:cNvPr>
          <p:cNvSpPr txBox="1"/>
          <p:nvPr/>
        </p:nvSpPr>
        <p:spPr>
          <a:xfrm>
            <a:off x="1325244" y="294845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input</a:t>
            </a:r>
            <a:endParaRPr lang="tr-TR" dirty="0"/>
          </a:p>
        </p:txBody>
      </p:sp>
      <p:pic>
        <p:nvPicPr>
          <p:cNvPr id="1032" name="Picture 8" descr="Image result for wind turbine servo">
            <a:extLst>
              <a:ext uri="{FF2B5EF4-FFF2-40B4-BE49-F238E27FC236}">
                <a16:creationId xmlns:a16="http://schemas.microsoft.com/office/drawing/2014/main" id="{4350CC36-1540-4C6F-BCC2-12FDBF99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65" y="1569212"/>
            <a:ext cx="1883891" cy="12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0" descr="Image result for wind turbine">
            <a:extLst>
              <a:ext uri="{FF2B5EF4-FFF2-40B4-BE49-F238E27FC236}">
                <a16:creationId xmlns:a16="http://schemas.microsoft.com/office/drawing/2014/main" id="{093A0B02-86B1-4E02-9F5B-4C2D43F66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40" name="Picture 16" descr="Image result for wind turbine blade angle">
            <a:extLst>
              <a:ext uri="{FF2B5EF4-FFF2-40B4-BE49-F238E27FC236}">
                <a16:creationId xmlns:a16="http://schemas.microsoft.com/office/drawing/2014/main" id="{1BDB2922-A049-45E7-A098-A4BEAD45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9" y="3942444"/>
            <a:ext cx="4082989" cy="105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C88612-7C13-4BD8-BC20-A7B0BAE5E9A6}"/>
              </a:ext>
            </a:extLst>
          </p:cNvPr>
          <p:cNvSpPr/>
          <p:nvPr/>
        </p:nvSpPr>
        <p:spPr>
          <a:xfrm>
            <a:off x="4698141" y="2004884"/>
            <a:ext cx="1175714" cy="2553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D0F0EB-263A-41BA-9616-B5D061B6387B}"/>
              </a:ext>
            </a:extLst>
          </p:cNvPr>
          <p:cNvSpPr/>
          <p:nvPr/>
        </p:nvSpPr>
        <p:spPr>
          <a:xfrm rot="5400000">
            <a:off x="6197614" y="3230613"/>
            <a:ext cx="719406" cy="2553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75C864-1454-4273-BCE7-18A2BCF73165}"/>
              </a:ext>
            </a:extLst>
          </p:cNvPr>
          <p:cNvSpPr txBox="1"/>
          <p:nvPr/>
        </p:nvSpPr>
        <p:spPr>
          <a:xfrm>
            <a:off x="4592090" y="1657906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AE4D7-A5C7-4DF3-AA2F-2E57579AA634}"/>
              </a:ext>
            </a:extLst>
          </p:cNvPr>
          <p:cNvSpPr txBox="1"/>
          <p:nvPr/>
        </p:nvSpPr>
        <p:spPr>
          <a:xfrm>
            <a:off x="6802629" y="3039483"/>
            <a:ext cx="188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Blade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</a:t>
            </a:r>
            <a:r>
              <a:rPr lang="tr-TR" dirty="0" err="1"/>
              <a:t>angle</a:t>
            </a:r>
            <a:endParaRPr lang="tr-TR" dirty="0"/>
          </a:p>
          <a:p>
            <a:r>
              <a:rPr lang="tr-TR" dirty="0" err="1"/>
              <a:t>control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30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Contactless</a:t>
            </a:r>
            <a:r>
              <a:rPr lang="tr-TR" dirty="0"/>
              <a:t> Slip 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52760"/>
            <a:ext cx="82296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maintenance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brush</a:t>
            </a:r>
            <a:r>
              <a:rPr lang="tr-TR" dirty="0"/>
              <a:t> </a:t>
            </a:r>
            <a:r>
              <a:rPr lang="tr-TR" dirty="0" err="1"/>
              <a:t>failure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 descr="Image result for slip ring fiber brushes">
            <a:extLst>
              <a:ext uri="{FF2B5EF4-FFF2-40B4-BE49-F238E27FC236}">
                <a16:creationId xmlns:a16="http://schemas.microsoft.com/office/drawing/2014/main" id="{C2676CCF-E65E-4966-A1B1-1D0A9390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99" y="850900"/>
            <a:ext cx="2628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36171CCD-3A57-4E73-BE28-454695BB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8" y="3453902"/>
            <a:ext cx="3306808" cy="27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E1TSX6Ezz6nMyl-Z9U3LocPlr2dXkrYFGggZODdgCCCI1PRXvMtpUAXzN4VvbDwnK-Y9IaWLZ3KJWGEluByVjhApqPjmmNQNj8fbzRGOGTATBapnefpaTMqTB9fu18ujImcGiawwwDA">
            <a:extLst>
              <a:ext uri="{FF2B5EF4-FFF2-40B4-BE49-F238E27FC236}">
                <a16:creationId xmlns:a16="http://schemas.microsoft.com/office/drawing/2014/main" id="{C285EBD2-9CB8-44DE-AD56-AE701AAA8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 r="34625"/>
          <a:stretch/>
        </p:blipFill>
        <p:spPr bwMode="auto">
          <a:xfrm>
            <a:off x="334592" y="2523890"/>
            <a:ext cx="3550023" cy="31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o32QNzgp78748iDl4dvrmBAIx14BjKWvk1Fh3XNgcT0Pdh-uQQ1eOKPfI1sketXBjktMLS0bRPc4zdfzsn_s3KthieYw9TrhodHJhH6Z0pEOsVcBTJnxmeNU1uF3HT54pyp-iXTxUyo">
            <a:extLst>
              <a:ext uri="{FF2B5EF4-FFF2-40B4-BE49-F238E27FC236}">
                <a16:creationId xmlns:a16="http://schemas.microsoft.com/office/drawing/2014/main" id="{B336727B-EB30-4CE1-97EA-EB12C6EA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0" y="3930572"/>
            <a:ext cx="2605691" cy="18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39" y="338138"/>
            <a:ext cx="8229600" cy="1025525"/>
          </a:xfrm>
        </p:spPr>
        <p:txBody>
          <a:bodyPr/>
          <a:lstStyle/>
          <a:p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7A207B0-FDCE-490A-A3ED-1FA00592D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763301"/>
              </p:ext>
            </p:extLst>
          </p:nvPr>
        </p:nvGraphicFramePr>
        <p:xfrm>
          <a:off x="199039" y="1452863"/>
          <a:ext cx="2033415" cy="176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Acrobat Document" r:id="rId3" imgW="5800454" imgH="2790696" progId="AcroExch.Document.DC">
                  <p:embed/>
                </p:oleObj>
              </mc:Choice>
              <mc:Fallback>
                <p:oleObj name="Acrobat Document" r:id="rId3" imgW="5800454" imgH="27906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39" y="1452863"/>
                        <a:ext cx="2033415" cy="176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1392204-DA7D-4568-B72A-229457916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77452"/>
              </p:ext>
            </p:extLst>
          </p:nvPr>
        </p:nvGraphicFramePr>
        <p:xfrm>
          <a:off x="164093" y="3196240"/>
          <a:ext cx="3385083" cy="150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Acrobat Document" r:id="rId5" imgW="5800454" imgH="2790696" progId="AcroExch.Document.DC">
                  <p:embed/>
                </p:oleObj>
              </mc:Choice>
              <mc:Fallback>
                <p:oleObj name="Acrobat Document" r:id="rId5" imgW="5800454" imgH="2790696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7A207B0-FDCE-490A-A3ED-1FA00592D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093" y="3196240"/>
                        <a:ext cx="3385083" cy="150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7606462-9E20-4A7B-97CC-859C1CF70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93685"/>
              </p:ext>
            </p:extLst>
          </p:nvPr>
        </p:nvGraphicFramePr>
        <p:xfrm>
          <a:off x="199039" y="4757822"/>
          <a:ext cx="6954236" cy="176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Acrobat Document" r:id="rId6" imgW="5800454" imgH="2790696" progId="AcroExch.Document.DC">
                  <p:embed/>
                </p:oleObj>
              </mc:Choice>
              <mc:Fallback>
                <p:oleObj name="Acrobat Document" r:id="rId6" imgW="5800454" imgH="2790696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7A207B0-FDCE-490A-A3ED-1FA00592D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39" y="4757822"/>
                        <a:ext cx="6954236" cy="176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2AC692C2-0554-470D-A659-31F31B4C7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0283" y="-558521"/>
            <a:ext cx="5405084" cy="3619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DDE9A6-20BB-4B16-9C1F-B10B41EB9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176" y="2655886"/>
            <a:ext cx="5618205" cy="1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 err="1"/>
              <a:t>Planar</a:t>
            </a:r>
            <a:r>
              <a:rPr lang="tr-TR" dirty="0"/>
              <a:t> </a:t>
            </a:r>
            <a:r>
              <a:rPr lang="tr-TR" dirty="0" err="1"/>
              <a:t>Transformers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8776" y="6523038"/>
            <a:ext cx="576262" cy="266700"/>
          </a:xfrm>
        </p:spPr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052" name="Picture 4" descr="Image result for planar transformer&quot;">
            <a:extLst>
              <a:ext uri="{FF2B5EF4-FFF2-40B4-BE49-F238E27FC236}">
                <a16:creationId xmlns:a16="http://schemas.microsoft.com/office/drawing/2014/main" id="{9314337D-0238-4BE9-BC51-1A0E3453B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68" y="3400227"/>
            <a:ext cx="3411401" cy="2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lanar transformer&quot;">
            <a:extLst>
              <a:ext uri="{FF2B5EF4-FFF2-40B4-BE49-F238E27FC236}">
                <a16:creationId xmlns:a16="http://schemas.microsoft.com/office/drawing/2014/main" id="{DE4698D8-8A2F-4972-93B4-5241DB89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7" y="3436626"/>
            <a:ext cx="3838205" cy="261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559DA0-58BC-4082-AE81-F21833D95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67665"/>
              </p:ext>
            </p:extLst>
          </p:nvPr>
        </p:nvGraphicFramePr>
        <p:xfrm>
          <a:off x="1156302" y="1571512"/>
          <a:ext cx="6954236" cy="176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Acrobat Document" r:id="rId5" imgW="5800454" imgH="2790696" progId="AcroExch.Document.DC">
                  <p:embed/>
                </p:oleObj>
              </mc:Choice>
              <mc:Fallback>
                <p:oleObj name="Acrobat Document" r:id="rId5" imgW="5800454" imgH="2790696" progId="AcroExch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7606462-9E20-4A7B-97CC-859C1CF70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6302" y="1571512"/>
                        <a:ext cx="6954236" cy="176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94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 err="1"/>
              <a:t>Planar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3B40A5C-A7C2-46AD-9ED9-B18C33A8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817" y="1196340"/>
            <a:ext cx="5076366" cy="2647453"/>
          </a:xfr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6DDA859-FD6D-4F12-8AEF-5C8476022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547273"/>
              </p:ext>
            </p:extLst>
          </p:nvPr>
        </p:nvGraphicFramePr>
        <p:xfrm>
          <a:off x="1094882" y="1450974"/>
          <a:ext cx="6954236" cy="2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Acrobat Document" r:id="rId5" imgW="5800454" imgH="2790696" progId="AcroExch.Document.DC">
                  <p:embed/>
                </p:oleObj>
              </mc:Choice>
              <mc:Fallback>
                <p:oleObj name="Acrobat Document" r:id="rId5" imgW="5800454" imgH="2790696" progId="AcroExch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8F44351-2A5D-4207-85E4-B68136783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4882" y="1450974"/>
                        <a:ext cx="6954236" cy="222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Image result for inductive power transfer coil&quot;">
            <a:extLst>
              <a:ext uri="{FF2B5EF4-FFF2-40B4-BE49-F238E27FC236}">
                <a16:creationId xmlns:a16="http://schemas.microsoft.com/office/drawing/2014/main" id="{8C5FBBC3-6510-4DCA-8074-D4613270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4" y="3908790"/>
            <a:ext cx="3362466" cy="238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ductive power transfer coil&quot;">
            <a:extLst>
              <a:ext uri="{FF2B5EF4-FFF2-40B4-BE49-F238E27FC236}">
                <a16:creationId xmlns:a16="http://schemas.microsoft.com/office/drawing/2014/main" id="{90E099D0-7C03-4BE5-B619-7E82008C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0" y="3722561"/>
            <a:ext cx="4864390" cy="28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r>
              <a:rPr lang="tr-TR" dirty="0" err="1"/>
              <a:t>Planar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 in </a:t>
            </a:r>
            <a:r>
              <a:rPr lang="tr-TR" dirty="0" err="1"/>
              <a:t>Contactless</a:t>
            </a:r>
            <a:r>
              <a:rPr lang="tr-TR" dirty="0"/>
              <a:t> Slip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r>
              <a:rPr lang="tr-TR" dirty="0"/>
              <a:t> 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10F7F-6999-4C23-94FB-20876FDF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89" y="3975666"/>
            <a:ext cx="2152561" cy="2442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92F47-3348-40AC-9BAB-CF21BDF2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38" y="1501607"/>
            <a:ext cx="2147713" cy="218231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8F7FEC9-65DF-42FC-BA2A-745C19E0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657" y="1485877"/>
            <a:ext cx="5603864" cy="4916656"/>
          </a:xfrm>
        </p:spPr>
      </p:pic>
    </p:spTree>
    <p:extLst>
      <p:ext uri="{BB962C8B-B14F-4D97-AF65-F5344CB8AC3E}">
        <p14:creationId xmlns:p14="http://schemas.microsoft.com/office/powerpoint/2010/main" val="3653949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6095</TotalTime>
  <Words>544</Words>
  <Application>Microsoft Office PowerPoint</Application>
  <PresentationFormat>On-screen Show (4:3)</PresentationFormat>
  <Paragraphs>176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 2</vt:lpstr>
      <vt:lpstr>ヒラギノ角ゴ Pro W3</vt:lpstr>
      <vt:lpstr>Flow</vt:lpstr>
      <vt:lpstr>Acrobat Document</vt:lpstr>
      <vt:lpstr>PowerPoint Presentation</vt:lpstr>
      <vt:lpstr>PowerPoint Presentation</vt:lpstr>
      <vt:lpstr>Outline</vt:lpstr>
      <vt:lpstr>Slip Rings in Wind  Power Applications</vt:lpstr>
      <vt:lpstr>Why Contactless Slip Ring ?</vt:lpstr>
      <vt:lpstr>Inductive Power Transfer</vt:lpstr>
      <vt:lpstr>Planar Transformers</vt:lpstr>
      <vt:lpstr>Planar Coils</vt:lpstr>
      <vt:lpstr>Planar Coils in Contactless Slip Rings</vt:lpstr>
      <vt:lpstr>Series-Series Resonant Converter</vt:lpstr>
      <vt:lpstr>Half Bridge Converter</vt:lpstr>
      <vt:lpstr>Soft Switching</vt:lpstr>
      <vt:lpstr>Short Summary</vt:lpstr>
      <vt:lpstr>Why Series-Series Resonant Converter?</vt:lpstr>
      <vt:lpstr>Series-Series Resonant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Series-Series Resonant Converter Gain Plot</vt:lpstr>
      <vt:lpstr>Finite Element Analysis</vt:lpstr>
      <vt:lpstr>SiC Power MOSFET</vt:lpstr>
      <vt:lpstr>Summary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hakan  polat</cp:lastModifiedBy>
  <cp:revision>347</cp:revision>
  <cp:lastPrinted>2013-02-15T02:19:28Z</cp:lastPrinted>
  <dcterms:created xsi:type="dcterms:W3CDTF">2013-02-15T04:31:56Z</dcterms:created>
  <dcterms:modified xsi:type="dcterms:W3CDTF">2019-11-19T10:00:23Z</dcterms:modified>
</cp:coreProperties>
</file>