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6" r:id="rId13"/>
    <p:sldId id="273" r:id="rId14"/>
    <p:sldId id="284" r:id="rId15"/>
    <p:sldId id="285" r:id="rId16"/>
    <p:sldId id="264" r:id="rId17"/>
    <p:sldId id="277" r:id="rId18"/>
    <p:sldId id="278" r:id="rId19"/>
    <p:sldId id="279" r:id="rId20"/>
    <p:sldId id="280" r:id="rId21"/>
    <p:sldId id="281" r:id="rId22"/>
    <p:sldId id="282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3200" dirty="0">
                <a:solidFill>
                  <a:srgbClr val="FF0000"/>
                </a:solidFill>
              </a:rPr>
              <a:t>Market Share</a:t>
            </a:r>
          </a:p>
        </c:rich>
      </c:tx>
      <c:layout>
        <c:manualLayout>
          <c:xMode val="edge"/>
          <c:yMode val="edge"/>
          <c:x val="0.38644067374223662"/>
          <c:y val="1.9524490823653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0BA-417F-A9B3-97F7783BB5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0BA-417F-A9B3-97F7783BB5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0BA-417F-A9B3-97F7783BB5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0BA-417F-A9B3-97F7783BB5C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Sheet1!$E$6:$H$6</c:f>
              <c:strCache>
                <c:ptCount val="4"/>
                <c:pt idx="0">
                  <c:v>Our Product</c:v>
                </c:pt>
                <c:pt idx="1">
                  <c:v>Competitor A</c:v>
                </c:pt>
                <c:pt idx="2">
                  <c:v>Competitor B</c:v>
                </c:pt>
                <c:pt idx="3">
                  <c:v>Competitor C</c:v>
                </c:pt>
              </c:strCache>
            </c:strRef>
          </c:cat>
          <c:val>
            <c:numRef>
              <c:f>Sheet1!$E$7:$H$7</c:f>
              <c:numCache>
                <c:formatCode>General</c:formatCode>
                <c:ptCount val="4"/>
                <c:pt idx="0">
                  <c:v>36</c:v>
                </c:pt>
                <c:pt idx="1">
                  <c:v>42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BA-417F-A9B3-97F7783BB5C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pct10">
      <a:fgClr>
        <a:schemeClr val="accent1"/>
      </a:fgClr>
      <a:bgClr>
        <a:schemeClr val="bg1"/>
      </a:bgClr>
    </a:patt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3200" dirty="0">
                <a:solidFill>
                  <a:srgbClr val="FF0000"/>
                </a:solidFill>
              </a:rPr>
              <a:t>Market Share</a:t>
            </a:r>
          </a:p>
        </c:rich>
      </c:tx>
      <c:layout>
        <c:manualLayout>
          <c:xMode val="edge"/>
          <c:yMode val="edge"/>
          <c:x val="0.38644067374223662"/>
          <c:y val="1.9524490823653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0BA-417F-A9B3-97F7783BB5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0BA-417F-A9B3-97F7783BB5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0BA-417F-A9B3-97F7783BB5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0BA-417F-A9B3-97F7783BB5C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Sheet1!$E$6:$H$6</c:f>
              <c:strCache>
                <c:ptCount val="4"/>
                <c:pt idx="0">
                  <c:v>Our Product</c:v>
                </c:pt>
                <c:pt idx="1">
                  <c:v>Competitor A</c:v>
                </c:pt>
                <c:pt idx="2">
                  <c:v>Competitor B</c:v>
                </c:pt>
                <c:pt idx="3">
                  <c:v>Competitor C</c:v>
                </c:pt>
              </c:strCache>
            </c:strRef>
          </c:cat>
          <c:val>
            <c:numRef>
              <c:f>Sheet1!$E$7:$H$7</c:f>
              <c:numCache>
                <c:formatCode>General</c:formatCode>
                <c:ptCount val="4"/>
                <c:pt idx="0">
                  <c:v>36</c:v>
                </c:pt>
                <c:pt idx="1">
                  <c:v>42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BA-417F-A9B3-97F7783BB5C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pct10">
      <a:fgClr>
        <a:schemeClr val="accent1"/>
      </a:fgClr>
      <a:bgClr>
        <a:schemeClr val="bg1"/>
      </a:bgClr>
    </a:patt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3200"/>
              <a:t>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EA1E7A">
                <a:alpha val="84706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  <a:alpha val="7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4-42D7-B983-DD491495639D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50000"/>
                  <a:alpha val="7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4-42D7-B983-DD491495639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  <a:alpha val="7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4-42D7-B983-DD491495639D}"/>
              </c:ext>
            </c:extLst>
          </c:dPt>
          <c:dPt>
            <c:idx val="3"/>
            <c:invertIfNegative val="0"/>
            <c:bubble3D val="0"/>
            <c:spPr>
              <a:solidFill>
                <a:srgbClr val="EA1E7A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4-42D7-B983-DD49149563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Sheet1!$H$6:$K$6</c:f>
              <c:strCache>
                <c:ptCount val="4"/>
                <c:pt idx="0">
                  <c:v>Competitor C</c:v>
                </c:pt>
                <c:pt idx="1">
                  <c:v>Competitor B</c:v>
                </c:pt>
                <c:pt idx="2">
                  <c:v>Competitor A</c:v>
                </c:pt>
                <c:pt idx="3">
                  <c:v>Our Product</c:v>
                </c:pt>
              </c:strCache>
            </c:strRef>
          </c:cat>
          <c:val>
            <c:numRef>
              <c:f>Sheet1!$H$7:$K$7</c:f>
              <c:numCache>
                <c:formatCode>General</c:formatCode>
                <c:ptCount val="4"/>
                <c:pt idx="0">
                  <c:v>9</c:v>
                </c:pt>
                <c:pt idx="1">
                  <c:v>13</c:v>
                </c:pt>
                <c:pt idx="2">
                  <c:v>42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A4-42D7-B983-DD49149563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15015072"/>
        <c:axId val="1385606160"/>
      </c:barChart>
      <c:catAx>
        <c:axId val="1515015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606160"/>
        <c:crosses val="autoZero"/>
        <c:auto val="1"/>
        <c:lblAlgn val="ctr"/>
        <c:lblOffset val="100"/>
        <c:noMultiLvlLbl val="0"/>
      </c:catAx>
      <c:valAx>
        <c:axId val="13856061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01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mage"/>
          <p:cNvSpPr>
            <a:spLocks noGrp="1"/>
          </p:cNvSpPr>
          <p:nvPr>
            <p:ph type="pic" idx="13"/>
          </p:nvPr>
        </p:nvSpPr>
        <p:spPr>
          <a:xfrm>
            <a:off x="954977" y="-1462305"/>
            <a:ext cx="22479001" cy="13893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Lorem Ipsum Dolor"/>
          <p:cNvSpPr txBox="1">
            <a:spLocks noGrp="1"/>
          </p:cNvSpPr>
          <p:nvPr>
            <p:ph type="body" sz="quarter" idx="14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866" y="-23584"/>
            <a:ext cx="1871036" cy="212512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3" name="Image"/>
          <p:cNvSpPr>
            <a:spLocks noGrp="1"/>
          </p:cNvSpPr>
          <p:nvPr>
            <p:ph type="pic" idx="14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928838" y="317500"/>
            <a:ext cx="20502662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406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6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11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60" r:id="rId8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ibcs.com/standard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backend_bases_api.html#matplotlib.backend_bases.FigureCanvasBa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tplotlib.org/api/backend_bases_api.html#matplotlib.backend_bases.RendererBa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ython Matplotlib Library with Examples - Lintel Technologies Blog">
            <a:extLst>
              <a:ext uri="{FF2B5EF4-FFF2-40B4-BE49-F238E27FC236}">
                <a16:creationId xmlns:a16="http://schemas.microsoft.com/office/drawing/2014/main" id="{1B6FD33A-35D2-4AE3-8554-6EB64D1A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17061" r="82" b="15794"/>
          <a:stretch/>
        </p:blipFill>
        <p:spPr bwMode="auto">
          <a:xfrm>
            <a:off x="621323" y="485530"/>
            <a:ext cx="23141354" cy="86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Line"/>
          <p:cNvSpPr/>
          <p:nvPr/>
        </p:nvSpPr>
        <p:spPr>
          <a:xfrm flipV="1">
            <a:off x="15727871" y="10763129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952500" y="1329397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82265" y="10565427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 flipV="1">
            <a:off x="15727871" y="11114824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Lecture 1: Introduction to Facility Layout Design"/>
          <p:cNvSpPr txBox="1">
            <a:spLocks noGrp="1"/>
          </p:cNvSpPr>
          <p:nvPr>
            <p:ph type="body" idx="14"/>
          </p:nvPr>
        </p:nvSpPr>
        <p:spPr>
          <a:xfrm>
            <a:off x="877974" y="9621140"/>
            <a:ext cx="20393025" cy="859787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rPr lang="en-GB" dirty="0"/>
              <a:t>Data Visualization </a:t>
            </a:r>
            <a:r>
              <a:rPr lang="en-GB"/>
              <a:t>with Matplotlib</a:t>
            </a:r>
            <a:endParaRPr dirty="0"/>
          </a:p>
        </p:txBody>
      </p:sp>
      <p:sp>
        <p:nvSpPr>
          <p:cNvPr id="146" name="END 432 Facility Layout"/>
          <p:cNvSpPr txBox="1">
            <a:spLocks noGrp="1"/>
          </p:cNvSpPr>
          <p:nvPr>
            <p:ph type="title"/>
          </p:nvPr>
        </p:nvSpPr>
        <p:spPr>
          <a:xfrm>
            <a:off x="675410" y="10386578"/>
            <a:ext cx="14287500" cy="28438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8000" dirty="0"/>
              <a:t>Data Science Certificate Program</a:t>
            </a:r>
            <a:endParaRPr sz="8000" dirty="0"/>
          </a:p>
        </p:txBody>
      </p:sp>
      <p:sp>
        <p:nvSpPr>
          <p:cNvPr id="147" name="Mehmet Ali Ergün, Ph.D."/>
          <p:cNvSpPr txBox="1">
            <a:spLocks noGrp="1"/>
          </p:cNvSpPr>
          <p:nvPr>
            <p:ph type="body" sz="quarter" idx="1"/>
          </p:nvPr>
        </p:nvSpPr>
        <p:spPr>
          <a:xfrm>
            <a:off x="15532100" y="10386578"/>
            <a:ext cx="7950200" cy="2843892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rPr dirty="0"/>
              <a:t>Mehmet Ali </a:t>
            </a:r>
            <a:r>
              <a:rPr dirty="0" err="1"/>
              <a:t>Ergün</a:t>
            </a:r>
            <a:r>
              <a:rPr dirty="0"/>
              <a:t>, Ph.D.</a:t>
            </a:r>
          </a:p>
        </p:txBody>
      </p:sp>
      <p:pic>
        <p:nvPicPr>
          <p:cNvPr id="148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3866" y="-23584"/>
            <a:ext cx="1871036" cy="2125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Graph: Pitfalls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/>
          <a:p>
            <a:r>
              <a:rPr lang="en-GB" dirty="0"/>
              <a:t>Using a pie or donut chart</a:t>
            </a:r>
          </a:p>
          <a:p>
            <a:pPr lvl="1"/>
            <a:r>
              <a:rPr lang="en-GB" dirty="0"/>
              <a:t>When visualizing a composition, try to avoid pie charts. Can be used when graphing the share of a single element in a whole</a:t>
            </a:r>
          </a:p>
          <a:p>
            <a:pPr lvl="1"/>
            <a:r>
              <a:rPr lang="en-GB" dirty="0"/>
              <a:t>Use Column or Bar charts instead: Humans can compare linear elements easier than arcs and areas. </a:t>
            </a:r>
          </a:p>
          <a:p>
            <a:endParaRPr lang="en-GB" dirty="0"/>
          </a:p>
          <a:p>
            <a:r>
              <a:rPr lang="en-GB" dirty="0"/>
              <a:t>Avoid 3D: Use it when you really need 3 dimensions (i.e. you have 3 variables to plot) </a:t>
            </a:r>
          </a:p>
          <a:p>
            <a:pPr marL="0" indent="0">
              <a:buNone/>
            </a:pPr>
            <a:r>
              <a:rPr lang="en-GB" dirty="0"/>
              <a:t>  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23357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Graph: Pitfalls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Example of a less than stellar visual: </a:t>
            </a:r>
          </a:p>
          <a:p>
            <a:pPr marL="6096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EF8525-EA8D-4098-BF2C-EE9D82293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388632"/>
              </p:ext>
            </p:extLst>
          </p:nvPr>
        </p:nvGraphicFramePr>
        <p:xfrm>
          <a:off x="1568130" y="4914899"/>
          <a:ext cx="9630508" cy="749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Body">
            <a:extLst>
              <a:ext uri="{FF2B5EF4-FFF2-40B4-BE49-F238E27FC236}">
                <a16:creationId xmlns:a16="http://schemas.microsoft.com/office/drawing/2014/main" id="{5E2B52A9-1F0E-45D0-A0B0-E4D0A17BF509}"/>
              </a:ext>
            </a:extLst>
          </p:cNvPr>
          <p:cNvSpPr txBox="1">
            <a:spLocks/>
          </p:cNvSpPr>
          <p:nvPr/>
        </p:nvSpPr>
        <p:spPr>
          <a:xfrm>
            <a:off x="13487400" y="4445000"/>
            <a:ext cx="10269415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609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1219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828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2438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30480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3657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4267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4876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5486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4876800" lvl="8" indent="0" hangingPunct="1">
              <a:buNone/>
            </a:pPr>
            <a:endParaRPr lang="en-GB" dirty="0"/>
          </a:p>
          <a:p>
            <a:pPr lvl="1"/>
            <a:r>
              <a:rPr lang="en-GB" dirty="0"/>
              <a:t>A pie chart</a:t>
            </a:r>
          </a:p>
          <a:p>
            <a:pPr lvl="1"/>
            <a:r>
              <a:rPr lang="en-GB" dirty="0"/>
              <a:t>Use of 3D</a:t>
            </a:r>
          </a:p>
          <a:p>
            <a:pPr lvl="1"/>
            <a:r>
              <a:rPr lang="en-GB" dirty="0"/>
              <a:t>Unnecessary background pattern</a:t>
            </a:r>
          </a:p>
          <a:p>
            <a:pPr lvl="1"/>
            <a:r>
              <a:rPr lang="en-GB" dirty="0"/>
              <a:t>Too much </a:t>
            </a:r>
            <a:r>
              <a:rPr lang="en-GB" dirty="0" err="1"/>
              <a:t>color</a:t>
            </a:r>
            <a:endParaRPr lang="en-GB" dirty="0"/>
          </a:p>
          <a:p>
            <a:pPr marL="0" indent="0" hangingPunct="1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00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Graph: Pitfalls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Example of a less than stellar visual: </a:t>
            </a:r>
          </a:p>
          <a:p>
            <a:pPr marL="6096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EF8525-EA8D-4098-BF2C-EE9D82293C0E}"/>
              </a:ext>
            </a:extLst>
          </p:cNvPr>
          <p:cNvGraphicFramePr>
            <a:graphicFrameLocks/>
          </p:cNvGraphicFramePr>
          <p:nvPr/>
        </p:nvGraphicFramePr>
        <p:xfrm>
          <a:off x="1568130" y="4914899"/>
          <a:ext cx="9630508" cy="749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39C3C94-C433-4590-88BA-6C2AC8A2887E}"/>
              </a:ext>
            </a:extLst>
          </p:cNvPr>
          <p:cNvSpPr/>
          <p:nvPr/>
        </p:nvSpPr>
        <p:spPr>
          <a:xfrm>
            <a:off x="11605846" y="8053754"/>
            <a:ext cx="1828800" cy="1462086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337867-99B7-40AB-834C-42CBFA4DA93D}"/>
              </a:ext>
            </a:extLst>
          </p:cNvPr>
          <p:cNvGraphicFramePr>
            <a:graphicFrameLocks/>
          </p:cNvGraphicFramePr>
          <p:nvPr/>
        </p:nvGraphicFramePr>
        <p:xfrm>
          <a:off x="13866215" y="4914899"/>
          <a:ext cx="8949655" cy="7496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225478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Graph: Pitfalls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Using a second y-axis:   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490684-4C04-4FD6-870E-A1586072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175264"/>
            <a:ext cx="9075472" cy="664159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6BBCB2C-A03F-4CC0-863B-8CC676EDCA65}"/>
              </a:ext>
            </a:extLst>
          </p:cNvPr>
          <p:cNvSpPr/>
          <p:nvPr/>
        </p:nvSpPr>
        <p:spPr>
          <a:xfrm>
            <a:off x="10410092" y="7543800"/>
            <a:ext cx="2620108" cy="1705708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" name="Body">
            <a:extLst>
              <a:ext uri="{FF2B5EF4-FFF2-40B4-BE49-F238E27FC236}">
                <a16:creationId xmlns:a16="http://schemas.microsoft.com/office/drawing/2014/main" id="{5E94E6CC-5BEE-4B3E-A73E-8FB6D7EC587B}"/>
              </a:ext>
            </a:extLst>
          </p:cNvPr>
          <p:cNvSpPr txBox="1">
            <a:spLocks/>
          </p:cNvSpPr>
          <p:nvPr/>
        </p:nvSpPr>
        <p:spPr>
          <a:xfrm>
            <a:off x="952500" y="12346855"/>
            <a:ext cx="12457171" cy="9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609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1219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828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2438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30480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3657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4267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4876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5486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en-GB" sz="3200" b="1" dirty="0"/>
              <a:t>Source: </a:t>
            </a:r>
            <a:r>
              <a:rPr lang="en-GB" sz="3200" i="1" dirty="0"/>
              <a:t>Storytelling with data</a:t>
            </a:r>
            <a:r>
              <a:rPr lang="en-GB" sz="3200" dirty="0"/>
              <a:t> by Cole </a:t>
            </a:r>
            <a:r>
              <a:rPr lang="en-GB" sz="3200" dirty="0" err="1"/>
              <a:t>Nussbaumer</a:t>
            </a:r>
            <a:r>
              <a:rPr lang="en-GB" sz="3200" dirty="0"/>
              <a:t> </a:t>
            </a:r>
            <a:r>
              <a:rPr lang="en-GB" sz="3200" dirty="0" err="1"/>
              <a:t>Knaflic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2986F-3293-4388-AA80-D155088F4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315" y="3341369"/>
            <a:ext cx="7564636" cy="6641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28083-2AAE-444F-9C73-E433E76E0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1594" y="6137031"/>
            <a:ext cx="6732734" cy="63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96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B06F-D1DE-4E09-9638-8AFEF85B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Material: IBCS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C690-7D18-4F05-854B-147B72778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The International Business Communication Standards are </a:t>
            </a:r>
            <a:r>
              <a:rPr lang="en-US" dirty="0">
                <a:solidFill>
                  <a:srgbClr val="FF0000"/>
                </a:solidFill>
              </a:rPr>
              <a:t>practical proposals for the design of reports, presentations, dashboards and the diagrams and tables</a:t>
            </a:r>
            <a:r>
              <a:rPr lang="en-US" dirty="0"/>
              <a:t> contained therein. </a:t>
            </a:r>
          </a:p>
          <a:p>
            <a:r>
              <a:rPr lang="en-US" dirty="0"/>
              <a:t>This involves the conception of the content, the visual perception and the application of a semantic notation. The further development of the IBCS Standards is an ongoing process.</a:t>
            </a:r>
          </a:p>
          <a:p>
            <a:r>
              <a:rPr lang="en-US" dirty="0"/>
              <a:t>IBCS are managed by the </a:t>
            </a:r>
            <a:r>
              <a:rPr lang="en-US" dirty="0">
                <a:solidFill>
                  <a:srgbClr val="FF0000"/>
                </a:solidFill>
              </a:rPr>
              <a:t>not-for-profit</a:t>
            </a:r>
            <a:r>
              <a:rPr lang="en-US" dirty="0"/>
              <a:t> IBCS Association</a:t>
            </a:r>
          </a:p>
        </p:txBody>
      </p:sp>
    </p:spTree>
    <p:extLst>
      <p:ext uri="{BB962C8B-B14F-4D97-AF65-F5344CB8AC3E}">
        <p14:creationId xmlns:p14="http://schemas.microsoft.com/office/powerpoint/2010/main" val="5124040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00A-1CD4-4A61-B4A6-A077B0C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IBCS: Perceptual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F1C7-D994-4889-B4DD-DBF93EC1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0989425"/>
            <a:ext cx="22479000" cy="1278774"/>
          </a:xfrm>
        </p:spPr>
        <p:txBody>
          <a:bodyPr anchor="t"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https://www.ibcs.com/standards/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E5E50-D1CB-4983-B813-42ABBC8E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1" y="3609831"/>
            <a:ext cx="11961153" cy="6082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FBDFF-19AC-48C3-A11D-1B0859C0B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405" y="3593206"/>
            <a:ext cx="12152814" cy="60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934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Matplotlib Library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/>
          <a:p>
            <a:r>
              <a:rPr lang="en-GB" dirty="0"/>
              <a:t>Matplotlib is an open-source library that is used to create a variety of plots</a:t>
            </a:r>
          </a:p>
          <a:p>
            <a:endParaRPr lang="en-GB" dirty="0"/>
          </a:p>
          <a:p>
            <a:r>
              <a:rPr lang="en-GB" dirty="0"/>
              <a:t>It is the go-to library for data-visualization in Python </a:t>
            </a:r>
          </a:p>
          <a:p>
            <a:endParaRPr lang="en-GB" dirty="0"/>
          </a:p>
          <a:p>
            <a:r>
              <a:rPr lang="en-GB" dirty="0"/>
              <a:t>It gives user a lot of control on how the figure looks</a:t>
            </a:r>
          </a:p>
          <a:p>
            <a:endParaRPr lang="en-GB" dirty="0"/>
          </a:p>
          <a:p>
            <a:r>
              <a:rPr lang="en-GB" dirty="0"/>
              <a:t>Originally developed by John D. Hunter to emulate a </a:t>
            </a:r>
            <a:r>
              <a:rPr lang="en-GB" dirty="0" err="1"/>
              <a:t>Matlab</a:t>
            </a:r>
            <a:r>
              <a:rPr lang="en-GB" dirty="0"/>
              <a:t>-like plotting environment for Python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35C4AA1-C58F-4DF8-90B2-93B24AE57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76079" y="6787171"/>
            <a:ext cx="6744860" cy="16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44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Matplotlib Architecture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10" name="Picture 2" descr="https://delftswa.gitbooks.io/desosa-2017/content/matplotlib/images-matplotlib/functional_view.png">
            <a:extLst>
              <a:ext uri="{FF2B5EF4-FFF2-40B4-BE49-F238E27FC236}">
                <a16:creationId xmlns:a16="http://schemas.microsoft.com/office/drawing/2014/main" id="{36B417FF-6658-411A-893D-005229E5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1" y="2438399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6C61E9-73F5-4E3F-B7EB-46EE5C4832C6}"/>
              </a:ext>
            </a:extLst>
          </p:cNvPr>
          <p:cNvSpPr txBox="1"/>
          <p:nvPr/>
        </p:nvSpPr>
        <p:spPr>
          <a:xfrm>
            <a:off x="10780347" y="6459375"/>
            <a:ext cx="307730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(</a:t>
            </a:r>
            <a:r>
              <a:rPr kumimoji="0" lang="en-GB" sz="280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pyplot</a:t>
            </a:r>
            <a:r>
              <a:rPr kumimoji="0" lang="en-GB" sz="280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B659E-0081-4153-9929-CF518112CAFE}"/>
              </a:ext>
            </a:extLst>
          </p:cNvPr>
          <p:cNvSpPr txBox="1"/>
          <p:nvPr/>
        </p:nvSpPr>
        <p:spPr>
          <a:xfrm>
            <a:off x="10780347" y="8905723"/>
            <a:ext cx="307730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(Artist)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1DBEA-CBA2-4009-8DF9-E675D4744952}"/>
              </a:ext>
            </a:extLst>
          </p:cNvPr>
          <p:cNvSpPr txBox="1"/>
          <p:nvPr/>
        </p:nvSpPr>
        <p:spPr>
          <a:xfrm>
            <a:off x="9021885" y="11352071"/>
            <a:ext cx="659423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(Figure Canvas, Rendered, Event)</a:t>
            </a:r>
          </a:p>
        </p:txBody>
      </p:sp>
    </p:spTree>
    <p:extLst>
      <p:ext uri="{BB962C8B-B14F-4D97-AF65-F5344CB8AC3E}">
        <p14:creationId xmlns:p14="http://schemas.microsoft.com/office/powerpoint/2010/main" val="30195521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Matplotlib Architecture: Backend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">
            <a:extLst>
              <a:ext uri="{FF2B5EF4-FFF2-40B4-BE49-F238E27FC236}">
                <a16:creationId xmlns:a16="http://schemas.microsoft.com/office/drawing/2014/main" id="{9D8A777C-E5E1-4274-9E2E-F9FBCB87D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Includes three abstract classes: </a:t>
            </a:r>
          </a:p>
          <a:p>
            <a:pPr lvl="1"/>
            <a:r>
              <a:rPr lang="en-GB" b="1" dirty="0"/>
              <a:t>Figure Canvas</a:t>
            </a:r>
            <a:r>
              <a:rPr lang="en-GB" dirty="0"/>
              <a:t> (</a:t>
            </a:r>
            <a:r>
              <a:rPr lang="en-US" altLang="en-US" dirty="0" err="1">
                <a:solidFill>
                  <a:srgbClr val="292929"/>
                </a:solidFill>
                <a:hlinkClick r:id="rId3"/>
              </a:rPr>
              <a:t>matplotlib.backend_bases.FigureCanvasBase</a:t>
            </a:r>
            <a:r>
              <a:rPr lang="en-US" altLang="en-US" sz="5400" dirty="0">
                <a:solidFill>
                  <a:srgbClr val="292929"/>
                </a:solidFill>
                <a:latin typeface="Menlo"/>
              </a:rPr>
              <a:t>):</a:t>
            </a:r>
            <a:r>
              <a:rPr lang="en-US" altLang="en-US" sz="7200" b="1" dirty="0">
                <a:solidFill>
                  <a:srgbClr val="292929"/>
                </a:solidFill>
                <a:latin typeface="medium-content-serif-font"/>
              </a:rPr>
              <a:t> </a:t>
            </a:r>
            <a:r>
              <a:rPr lang="en-GB" dirty="0"/>
              <a:t>The canvas the figure renders into. </a:t>
            </a:r>
          </a:p>
          <a:p>
            <a:pPr lvl="1"/>
            <a:r>
              <a:rPr lang="en-US" altLang="en-US" b="1" dirty="0"/>
              <a:t>Renderer</a:t>
            </a:r>
            <a:r>
              <a:rPr lang="en-US" altLang="en-US" b="1" dirty="0">
                <a:solidFill>
                  <a:srgbClr val="292929"/>
                </a:solidFill>
              </a:rPr>
              <a:t> (</a:t>
            </a:r>
            <a:r>
              <a:rPr lang="en-US" altLang="en-US" dirty="0" err="1">
                <a:solidFill>
                  <a:srgbClr val="292929"/>
                </a:solidFill>
                <a:hlinkClick r:id="rId4"/>
              </a:rPr>
              <a:t>matplotlib.backend_bases.RendererBase</a:t>
            </a:r>
            <a:r>
              <a:rPr lang="en-US" altLang="en-US" b="1" dirty="0">
                <a:solidFill>
                  <a:srgbClr val="292929"/>
                </a:solidFill>
              </a:rPr>
              <a:t>)</a:t>
            </a:r>
            <a:r>
              <a:rPr lang="en-US" altLang="en-US" dirty="0">
                <a:solidFill>
                  <a:srgbClr val="292929"/>
                </a:solidFill>
              </a:rPr>
              <a:t>:</a:t>
            </a:r>
            <a:r>
              <a:rPr lang="en-US" altLang="en-US" b="1" dirty="0">
                <a:solidFill>
                  <a:srgbClr val="292929"/>
                </a:solidFill>
              </a:rPr>
              <a:t> </a:t>
            </a:r>
            <a:r>
              <a:rPr lang="en-US" altLang="en-US" dirty="0">
                <a:solidFill>
                  <a:srgbClr val="292929"/>
                </a:solidFill>
              </a:rPr>
              <a:t>An abstract base class to handle drawing/rendering operations. Responsible to draw in the </a:t>
            </a:r>
            <a:r>
              <a:rPr lang="en-US" altLang="en-US" dirty="0" err="1">
                <a:solidFill>
                  <a:srgbClr val="292929"/>
                </a:solidFill>
              </a:rPr>
              <a:t>FigureCanvas</a:t>
            </a:r>
            <a:r>
              <a:rPr lang="en-US" altLang="en-US" dirty="0">
                <a:solidFill>
                  <a:srgbClr val="292929"/>
                </a:solidFill>
              </a:rPr>
              <a:t>.</a:t>
            </a:r>
          </a:p>
          <a:p>
            <a:pPr lvl="1"/>
            <a:r>
              <a:rPr lang="en-US" altLang="en-US" b="1" dirty="0"/>
              <a:t>Event</a:t>
            </a:r>
            <a:r>
              <a:rPr lang="en-US" altLang="en-US" b="1" dirty="0">
                <a:solidFill>
                  <a:srgbClr val="292929"/>
                </a:solidFill>
              </a:rPr>
              <a:t> (</a:t>
            </a:r>
            <a:r>
              <a:rPr lang="en-US" altLang="en-US" dirty="0" err="1">
                <a:solidFill>
                  <a:srgbClr val="292929"/>
                </a:solidFill>
                <a:hlinkClick r:id="rId4"/>
              </a:rPr>
              <a:t>matplotlib.backend_bases.Event</a:t>
            </a:r>
            <a:r>
              <a:rPr lang="en-US" altLang="en-US" b="1" dirty="0">
                <a:solidFill>
                  <a:srgbClr val="292929"/>
                </a:solidFill>
              </a:rPr>
              <a:t>)</a:t>
            </a:r>
            <a:r>
              <a:rPr lang="en-US" altLang="en-US" dirty="0">
                <a:solidFill>
                  <a:srgbClr val="292929"/>
                </a:solidFill>
              </a:rPr>
              <a:t>: Handles user inputs such as keyboard and mouse clicks.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4618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Matplotlib Architecture: Artist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">
            <a:extLst>
              <a:ext uri="{FF2B5EF4-FFF2-40B4-BE49-F238E27FC236}">
                <a16:creationId xmlns:a16="http://schemas.microsoft.com/office/drawing/2014/main" id="{9D8A777C-E5E1-4274-9E2E-F9FBCB87D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 fontScale="92500" lnSpcReduction="10000"/>
          </a:bodyPr>
          <a:lstStyle/>
          <a:p>
            <a:r>
              <a:rPr lang="en-GB" dirty="0"/>
              <a:t>It is composed of a single object type called </a:t>
            </a:r>
            <a:r>
              <a:rPr lang="en-GB" i="1" dirty="0"/>
              <a:t>Artist. </a:t>
            </a:r>
            <a:r>
              <a:rPr lang="en-GB" dirty="0"/>
              <a:t>Everything we see on a Matplotlib figure is an artist instance</a:t>
            </a:r>
            <a:endParaRPr lang="en-GB" i="1" dirty="0"/>
          </a:p>
          <a:p>
            <a:r>
              <a:rPr lang="en-GB" dirty="0"/>
              <a:t>Artist object uses the Renderer to draw on the canvas. It allows you to do more customization compare to the Scripting layer and is more convenient </a:t>
            </a:r>
            <a:r>
              <a:rPr lang="en-GB" dirty="0">
                <a:solidFill>
                  <a:srgbClr val="FF0000"/>
                </a:solidFill>
              </a:rPr>
              <a:t>for advanced plots</a:t>
            </a:r>
            <a:r>
              <a:rPr lang="en-GB" dirty="0"/>
              <a:t>.</a:t>
            </a:r>
          </a:p>
          <a:p>
            <a:r>
              <a:rPr lang="en-GB" dirty="0"/>
              <a:t>There are two types of artist objects: </a:t>
            </a:r>
          </a:p>
          <a:p>
            <a:pPr lvl="1"/>
            <a:r>
              <a:rPr lang="en-GB" sz="4000" b="1" dirty="0"/>
              <a:t>Primitive Types: </a:t>
            </a:r>
            <a:r>
              <a:rPr lang="en-GB" sz="4000" dirty="0"/>
              <a:t>2D Line, Rectangle, Circle and Text</a:t>
            </a:r>
          </a:p>
          <a:p>
            <a:pPr lvl="1"/>
            <a:r>
              <a:rPr lang="en-GB" sz="4000" b="1" dirty="0"/>
              <a:t>Composite Type: </a:t>
            </a:r>
            <a:r>
              <a:rPr lang="en-GB" sz="4000" dirty="0"/>
              <a:t>Axis, Tick, </a:t>
            </a:r>
            <a:r>
              <a:rPr lang="en-GB" sz="4000" dirty="0">
                <a:solidFill>
                  <a:srgbClr val="FF0000"/>
                </a:solidFill>
              </a:rPr>
              <a:t>Axes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0000"/>
                </a:solidFill>
              </a:rPr>
              <a:t>Figure</a:t>
            </a:r>
            <a:r>
              <a:rPr lang="en-GB" sz="4000" dirty="0"/>
              <a:t> </a:t>
            </a:r>
          </a:p>
          <a:p>
            <a:r>
              <a:rPr lang="en-GB" dirty="0"/>
              <a:t>A composite artist object may contain other primitive and/or composite artist objects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7290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Data Visualization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Data visualization is simply the process of </a:t>
            </a:r>
            <a:r>
              <a:rPr lang="en-GB" dirty="0">
                <a:solidFill>
                  <a:srgbClr val="FF0000"/>
                </a:solidFill>
              </a:rPr>
              <a:t>representing the data graphically</a:t>
            </a:r>
            <a:r>
              <a:rPr lang="en-GB" dirty="0"/>
              <a:t>.</a:t>
            </a:r>
          </a:p>
          <a:p>
            <a:r>
              <a:rPr lang="en-GB" dirty="0"/>
              <a:t>We produce images, plots, infographics and so on to communicate the trends and the relationships within the data.</a:t>
            </a:r>
          </a:p>
          <a:p>
            <a:r>
              <a:rPr lang="en-GB" dirty="0"/>
              <a:t>When used in exploratory data analysis, it also helps data scientists to get a better understanding of the data</a:t>
            </a:r>
            <a:endParaRPr lang="en-GB" i="1" dirty="0"/>
          </a:p>
          <a:p>
            <a:r>
              <a:rPr lang="en-GB" dirty="0"/>
              <a:t>Usually considered a form of both art and science</a:t>
            </a:r>
          </a:p>
          <a:p>
            <a:r>
              <a:rPr lang="en-GB" dirty="0"/>
              <a:t>A popular quote:</a:t>
            </a:r>
          </a:p>
          <a:p>
            <a:pPr marL="0" indent="0">
              <a:buNone/>
            </a:pPr>
            <a:r>
              <a:rPr lang="en-GB" i="1" dirty="0"/>
              <a:t>	“A picture is worth a thousand words”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The 5 Things You Need to Remember When Relying on Data ...">
            <a:extLst>
              <a:ext uri="{FF2B5EF4-FFF2-40B4-BE49-F238E27FC236}">
                <a16:creationId xmlns:a16="http://schemas.microsoft.com/office/drawing/2014/main" id="{8FEA8667-C833-40E3-95E7-9F515B836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5"/>
          <a:stretch/>
        </p:blipFill>
        <p:spPr bwMode="auto">
          <a:xfrm>
            <a:off x="16125092" y="8552231"/>
            <a:ext cx="6744859" cy="32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335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Matplotlib Architecture: Scripting Layer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">
            <a:extLst>
              <a:ext uri="{FF2B5EF4-FFF2-40B4-BE49-F238E27FC236}">
                <a16:creationId xmlns:a16="http://schemas.microsoft.com/office/drawing/2014/main" id="{9D8A777C-E5E1-4274-9E2E-F9FBCB87D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The most important element in the scripting layer is the </a:t>
            </a:r>
            <a:r>
              <a:rPr lang="en-GB" b="1" dirty="0" err="1">
                <a:solidFill>
                  <a:srgbClr val="FF0000"/>
                </a:solidFill>
              </a:rPr>
              <a:t>pyplot</a:t>
            </a:r>
            <a:r>
              <a:rPr lang="en-GB" dirty="0"/>
              <a:t> interface. </a:t>
            </a:r>
          </a:p>
          <a:p>
            <a:pPr lvl="1"/>
            <a:r>
              <a:rPr lang="en-GB" dirty="0"/>
              <a:t>There is another interface called </a:t>
            </a:r>
            <a:r>
              <a:rPr lang="en-GB" i="1" dirty="0" err="1">
                <a:solidFill>
                  <a:srgbClr val="FF0000"/>
                </a:solidFill>
              </a:rPr>
              <a:t>pylab</a:t>
            </a:r>
            <a:r>
              <a:rPr lang="en-GB" dirty="0"/>
              <a:t> which includes NumPy like capabilities alongside of figure creation but the use of </a:t>
            </a:r>
            <a:r>
              <a:rPr lang="en-GB" dirty="0" err="1"/>
              <a:t>pylab</a:t>
            </a:r>
            <a:r>
              <a:rPr lang="en-GB" dirty="0"/>
              <a:t> is </a:t>
            </a:r>
            <a:r>
              <a:rPr lang="en-GB" dirty="0">
                <a:solidFill>
                  <a:srgbClr val="FF0000"/>
                </a:solidFill>
              </a:rPr>
              <a:t>discouraged</a:t>
            </a:r>
            <a:r>
              <a:rPr lang="en-GB" dirty="0"/>
              <a:t> by the Matplotlib developers </a:t>
            </a:r>
          </a:p>
          <a:p>
            <a:r>
              <a:rPr lang="en-GB" dirty="0" err="1"/>
              <a:t>pyplot</a:t>
            </a:r>
            <a:r>
              <a:rPr lang="en-GB" dirty="0"/>
              <a:t> interface automates and hides the details of figure canvas &amp; artist creation and connecting them together</a:t>
            </a:r>
          </a:p>
          <a:p>
            <a:r>
              <a:rPr lang="en-GB" dirty="0"/>
              <a:t> Results in shorter codes for figure creation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62737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Anatomy of A Figure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58" name="Picture 2" descr="../../_images/anatomy.png">
            <a:extLst>
              <a:ext uri="{FF2B5EF4-FFF2-40B4-BE49-F238E27FC236}">
                <a16:creationId xmlns:a16="http://schemas.microsoft.com/office/drawing/2014/main" id="{A4FDB958-9B3D-4A7D-85F7-0A72BDE8E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"/>
          <a:stretch/>
        </p:blipFill>
        <p:spPr bwMode="auto">
          <a:xfrm>
            <a:off x="1107415" y="2755900"/>
            <a:ext cx="11372216" cy="1073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files.realpython.com/media/fig_map.bc8c7cabd823.png">
            <a:extLst>
              <a:ext uri="{FF2B5EF4-FFF2-40B4-BE49-F238E27FC236}">
                <a16:creationId xmlns:a16="http://schemas.microsoft.com/office/drawing/2014/main" id="{962058BB-0070-430A-AC7B-09AB306A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912" y="2755900"/>
            <a:ext cx="10301887" cy="107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723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Matplotlib – Pandas Relation 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">
            <a:extLst>
              <a:ext uri="{FF2B5EF4-FFF2-40B4-BE49-F238E27FC236}">
                <a16:creationId xmlns:a16="http://schemas.microsoft.com/office/drawing/2014/main" id="{9D8A777C-E5E1-4274-9E2E-F9FBCB87D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 fontScale="70000" lnSpcReduction="20000"/>
          </a:bodyPr>
          <a:lstStyle/>
          <a:p>
            <a:r>
              <a:rPr lang="en-GB" dirty="0"/>
              <a:t>Pandas come with its own scripting interface for Matplotlib.</a:t>
            </a:r>
          </a:p>
          <a:p>
            <a:r>
              <a:rPr lang="en-GB" dirty="0"/>
              <a:t>It can be used by calling </a:t>
            </a:r>
            <a:r>
              <a:rPr lang="en-GB" dirty="0" err="1"/>
              <a:t>dataframe.plot</a:t>
            </a:r>
            <a:r>
              <a:rPr lang="en-GB" dirty="0"/>
              <a:t>() function. The figure can be customized by using following parameters: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GB" b="1" dirty="0"/>
              <a:t>kind</a:t>
            </a:r>
            <a:r>
              <a:rPr lang="en-GB" dirty="0"/>
              <a:t> : “line”,“bar”,”</a:t>
            </a:r>
            <a:r>
              <a:rPr lang="en-GB" dirty="0" err="1"/>
              <a:t>barh</a:t>
            </a:r>
            <a:r>
              <a:rPr lang="en-GB" dirty="0"/>
              <a:t>”,”pie”,”</a:t>
            </a:r>
            <a:r>
              <a:rPr lang="en-GB" dirty="0" err="1"/>
              <a:t>scatter”etc</a:t>
            </a:r>
            <a:r>
              <a:rPr lang="en-GB" dirty="0"/>
              <a:t>…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GB" b="1" dirty="0" err="1"/>
              <a:t>color</a:t>
            </a:r>
            <a:r>
              <a:rPr lang="en-GB" dirty="0"/>
              <a:t> — Which accepts and array of hex codes corresponding sequential to each data series / column.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GB" b="1" dirty="0" err="1"/>
              <a:t>linestyle</a:t>
            </a:r>
            <a:r>
              <a:rPr lang="en-GB" dirty="0"/>
              <a:t> — ‘solid’, ‘dotted’, ‘dashed’ (applies to line graphs only)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GB" b="1" dirty="0" err="1"/>
              <a:t>xlim</a:t>
            </a:r>
            <a:r>
              <a:rPr lang="en-GB" b="1" dirty="0"/>
              <a:t>, </a:t>
            </a:r>
            <a:r>
              <a:rPr lang="en-GB" b="1" dirty="0" err="1"/>
              <a:t>ylim</a:t>
            </a:r>
            <a:r>
              <a:rPr lang="en-GB" dirty="0"/>
              <a:t> — specify a tuple (lower limit, upper limit) for which the plot will be drawn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GB" b="1" dirty="0"/>
              <a:t>legend</a:t>
            </a:r>
            <a:r>
              <a:rPr lang="en-GB" dirty="0"/>
              <a:t>— a </a:t>
            </a:r>
            <a:r>
              <a:rPr lang="en-GB" dirty="0" err="1"/>
              <a:t>boolean</a:t>
            </a:r>
            <a:r>
              <a:rPr lang="en-GB" dirty="0"/>
              <a:t> value to display or hide the legend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GB" b="1" dirty="0"/>
              <a:t>labels</a:t>
            </a:r>
            <a:r>
              <a:rPr lang="en-GB" dirty="0"/>
              <a:t> — a list corresponding to the number of columns in the </a:t>
            </a:r>
            <a:r>
              <a:rPr lang="en-GB" dirty="0" err="1"/>
              <a:t>dataframe</a:t>
            </a:r>
            <a:r>
              <a:rPr lang="en-GB" dirty="0"/>
              <a:t>, a descriptive name can be provided here for the legend</a:t>
            </a:r>
            <a:endParaRPr lang="en-GB" b="1" dirty="0"/>
          </a:p>
          <a:p>
            <a:pPr marL="1524000" lvl="1" indent="-914400">
              <a:buFont typeface="+mj-lt"/>
              <a:buAutoNum type="arabicPeriod"/>
            </a:pPr>
            <a:r>
              <a:rPr lang="en-GB" b="1" dirty="0"/>
              <a:t>title</a:t>
            </a:r>
            <a:r>
              <a:rPr lang="en-GB" dirty="0"/>
              <a:t> — The string title of the plot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0499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Context is Important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Exploratory vs Explanatory Analysis</a:t>
            </a:r>
          </a:p>
          <a:p>
            <a:pPr lvl="1"/>
            <a:r>
              <a:rPr lang="en-GB" dirty="0"/>
              <a:t>In exploratory analysis, we may produce hundreds of graphs/figures to understand the data</a:t>
            </a:r>
          </a:p>
          <a:p>
            <a:pPr lvl="1"/>
            <a:r>
              <a:rPr lang="en-GB" dirty="0"/>
              <a:t>But when it comes to present it to the others only choose a few that conveys our message</a:t>
            </a:r>
          </a:p>
          <a:p>
            <a:pPr lvl="1"/>
            <a:r>
              <a:rPr lang="en-GB" dirty="0"/>
              <a:t>Don’t be tempted to present every single plot your exploratory analysis produces</a:t>
            </a:r>
          </a:p>
          <a:p>
            <a:pPr lvl="1"/>
            <a:r>
              <a:rPr lang="en-GB" dirty="0"/>
              <a:t>Less is more when it comes to conveying your message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90124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Best Practices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When you create visuals to present your data:</a:t>
            </a:r>
          </a:p>
          <a:p>
            <a:pPr marL="1352550" lvl="1" indent="-742950">
              <a:buFont typeface="+mj-lt"/>
              <a:buAutoNum type="arabicPeriod"/>
            </a:pPr>
            <a:endParaRPr lang="en-GB" sz="4400" dirty="0"/>
          </a:p>
          <a:p>
            <a:pPr marL="1352550" lvl="1" indent="-742950">
              <a:buFont typeface="+mj-lt"/>
              <a:buAutoNum type="arabicPeriod"/>
            </a:pPr>
            <a:r>
              <a:rPr lang="en-GB" sz="4400" dirty="0"/>
              <a:t>Less is more effective</a:t>
            </a:r>
          </a:p>
          <a:p>
            <a:pPr marL="1352550" lvl="1" indent="-742950">
              <a:buFont typeface="+mj-lt"/>
              <a:buAutoNum type="arabicPeriod"/>
            </a:pPr>
            <a:endParaRPr lang="en-GB" sz="4400" dirty="0"/>
          </a:p>
          <a:p>
            <a:pPr marL="1352550" lvl="1" indent="-742950">
              <a:buFont typeface="+mj-lt"/>
              <a:buAutoNum type="arabicPeriod"/>
            </a:pPr>
            <a:r>
              <a:rPr lang="en-GB" sz="4400" dirty="0"/>
              <a:t>Less is more attractive</a:t>
            </a:r>
          </a:p>
          <a:p>
            <a:pPr marL="1352550" lvl="1" indent="-742950">
              <a:buFont typeface="+mj-lt"/>
              <a:buAutoNum type="arabicPeriod"/>
            </a:pPr>
            <a:endParaRPr lang="en-GB" sz="4400" dirty="0"/>
          </a:p>
          <a:p>
            <a:pPr marL="1352550" lvl="1" indent="-742950">
              <a:buFont typeface="+mj-lt"/>
              <a:buAutoNum type="arabicPeriod"/>
            </a:pPr>
            <a:r>
              <a:rPr lang="en-GB" sz="4400" dirty="0"/>
              <a:t>Less is more impactive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4" name="Picture 2" descr="An Interview with Dan Haight of Darkhorse Analytics - Edmonton ...">
            <a:extLst>
              <a:ext uri="{FF2B5EF4-FFF2-40B4-BE49-F238E27FC236}">
                <a16:creationId xmlns:a16="http://schemas.microsoft.com/office/drawing/2014/main" id="{87E5043A-06AD-4700-856E-E61E1A52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1" y="7051430"/>
            <a:ext cx="9488799" cy="24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855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Level of Detail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Less is good but how much is enough? How to decide?</a:t>
            </a:r>
          </a:p>
          <a:p>
            <a:endParaRPr lang="en-GB" dirty="0"/>
          </a:p>
          <a:p>
            <a:r>
              <a:rPr lang="en-GB" dirty="0"/>
              <a:t>Level of detail you should include also depends on the mode of the presentation</a:t>
            </a:r>
          </a:p>
          <a:p>
            <a:pPr lvl="1"/>
            <a:r>
              <a:rPr lang="en-GB" dirty="0"/>
              <a:t>If you are live-presenting to an audience, you may not need a lot of details because you have more control on your message  </a:t>
            </a:r>
          </a:p>
          <a:p>
            <a:pPr lvl="1"/>
            <a:r>
              <a:rPr lang="en-GB" dirty="0"/>
              <a:t>If you are preparing a report/written document, you may need to include more details.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300495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Level of Detail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273E4E-6390-48D3-93A5-1C611BBB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03" y="3700580"/>
            <a:ext cx="13442363" cy="8753857"/>
          </a:xfrm>
          <a:prstGeom prst="rect">
            <a:avLst/>
          </a:prstGeom>
        </p:spPr>
      </p:pic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14423978" y="3725977"/>
            <a:ext cx="9023444" cy="8728467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b="1" dirty="0"/>
              <a:t>Source: </a:t>
            </a:r>
            <a:r>
              <a:rPr lang="en-GB" i="1" dirty="0"/>
              <a:t>Storytelling with data</a:t>
            </a:r>
            <a:r>
              <a:rPr lang="en-GB" dirty="0"/>
              <a:t> by Cole </a:t>
            </a:r>
            <a:r>
              <a:rPr lang="en-GB" dirty="0" err="1"/>
              <a:t>Nussbaumer</a:t>
            </a:r>
            <a:r>
              <a:rPr lang="en-GB" dirty="0"/>
              <a:t> </a:t>
            </a:r>
            <a:r>
              <a:rPr lang="en-GB" dirty="0" err="1"/>
              <a:t>Knaflic</a:t>
            </a:r>
            <a:endParaRPr lang="en-GB" dirty="0"/>
          </a:p>
          <a:p>
            <a:endParaRPr lang="en-GB" dirty="0"/>
          </a:p>
          <a:p>
            <a:r>
              <a:rPr lang="en-GB" dirty="0"/>
              <a:t>Recommended reading 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sz="8000"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457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When visualizing data, our aim, more often than not, fall into one (or two) of the four categories listed below: </a:t>
            </a:r>
          </a:p>
          <a:p>
            <a:pPr lvl="1"/>
            <a:r>
              <a:rPr lang="en-GB" dirty="0"/>
              <a:t>Make </a:t>
            </a:r>
            <a:r>
              <a:rPr lang="en-GB" dirty="0">
                <a:solidFill>
                  <a:srgbClr val="FF0000"/>
                </a:solidFill>
              </a:rPr>
              <a:t>comparisons</a:t>
            </a:r>
          </a:p>
          <a:p>
            <a:pPr lvl="1"/>
            <a:r>
              <a:rPr lang="en-GB" dirty="0"/>
              <a:t>Show the </a:t>
            </a:r>
            <a:r>
              <a:rPr lang="en-GB" dirty="0">
                <a:solidFill>
                  <a:srgbClr val="FF0000"/>
                </a:solidFill>
              </a:rPr>
              <a:t>composition</a:t>
            </a:r>
            <a:r>
              <a:rPr lang="en-GB" dirty="0"/>
              <a:t> of a whole</a:t>
            </a:r>
          </a:p>
          <a:p>
            <a:pPr lvl="1"/>
            <a:r>
              <a:rPr lang="en-GB" dirty="0"/>
              <a:t>Show </a:t>
            </a:r>
            <a:r>
              <a:rPr lang="en-GB" dirty="0">
                <a:solidFill>
                  <a:srgbClr val="FF0000"/>
                </a:solidFill>
              </a:rPr>
              <a:t>relationships</a:t>
            </a:r>
          </a:p>
          <a:p>
            <a:pPr lvl="1"/>
            <a:r>
              <a:rPr lang="en-GB" dirty="0"/>
              <a:t>Visualize the </a:t>
            </a:r>
            <a:r>
              <a:rPr lang="en-GB" dirty="0">
                <a:solidFill>
                  <a:srgbClr val="FF0000"/>
                </a:solidFill>
              </a:rPr>
              <a:t>distribution</a:t>
            </a:r>
            <a:r>
              <a:rPr lang="en-GB" dirty="0"/>
              <a:t> of the data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2" name="Picture 8" descr="Choosing Broadband for Businesses is a 3-Step Decision ...">
            <a:extLst>
              <a:ext uri="{FF2B5EF4-FFF2-40B4-BE49-F238E27FC236}">
                <a16:creationId xmlns:a16="http://schemas.microsoft.com/office/drawing/2014/main" id="{2EB7651E-1F6E-44C3-9330-4940CC77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361" y="7463935"/>
            <a:ext cx="7321287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352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</a:t>
            </a:r>
            <a:endParaRPr dirty="0"/>
          </a:p>
        </p:txBody>
      </p:sp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Other factors that may affect your choice in a graph:</a:t>
            </a:r>
          </a:p>
          <a:p>
            <a:pPr lvl="1"/>
            <a:r>
              <a:rPr lang="en-GB" dirty="0"/>
              <a:t>Is your data changing over time or static?</a:t>
            </a:r>
          </a:p>
          <a:p>
            <a:pPr lvl="2"/>
            <a:r>
              <a:rPr lang="en-GB" dirty="0"/>
              <a:t>If changes over time, what is the time horizon? </a:t>
            </a:r>
          </a:p>
          <a:p>
            <a:pPr lvl="1"/>
            <a:r>
              <a:rPr lang="en-GB" dirty="0"/>
              <a:t>How many variables you want to compare / present</a:t>
            </a:r>
          </a:p>
          <a:p>
            <a:endParaRPr lang="en-GB" dirty="0"/>
          </a:p>
          <a:p>
            <a:r>
              <a:rPr lang="en-GB" dirty="0"/>
              <a:t>When we answer these questions, we narrow down our search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17107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Choosing the Right Graph</a:t>
            </a:r>
            <a:endParaRPr dirty="0"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55" name="Screen Shot 2020-02-09 at 11.04.07 PM.png" descr="Screen Shot 2020-02-09 at 11.04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04" y="317500"/>
            <a:ext cx="2146853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A0D22-C4AB-437D-86E5-33C0EBA30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2" b="3906"/>
          <a:stretch/>
        </p:blipFill>
        <p:spPr>
          <a:xfrm>
            <a:off x="4089780" y="2538738"/>
            <a:ext cx="16220361" cy="104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959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16332</TotalTime>
  <Words>1104</Words>
  <Application>Microsoft Office PowerPoint</Application>
  <PresentationFormat>Custom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Bodoni SvtyTwo ITC TT-Book</vt:lpstr>
      <vt:lpstr>Helvetica</vt:lpstr>
      <vt:lpstr>Helvetica Neue</vt:lpstr>
      <vt:lpstr>medium-content-serif-font</vt:lpstr>
      <vt:lpstr>Menlo</vt:lpstr>
      <vt:lpstr>Palatino</vt:lpstr>
      <vt:lpstr>Times New Roman</vt:lpstr>
      <vt:lpstr>Zapf Dingbats</vt:lpstr>
      <vt:lpstr>New_Template4</vt:lpstr>
      <vt:lpstr>Data Science Certificate Program</vt:lpstr>
      <vt:lpstr>Data Visualization</vt:lpstr>
      <vt:lpstr>Context is Important</vt:lpstr>
      <vt:lpstr>Best Practices</vt:lpstr>
      <vt:lpstr>Level of Detail</vt:lpstr>
      <vt:lpstr>Level of Detail</vt:lpstr>
      <vt:lpstr>Choosing the Right Graph</vt:lpstr>
      <vt:lpstr>Choosing the Right Graph</vt:lpstr>
      <vt:lpstr>Choosing the Right Graph</vt:lpstr>
      <vt:lpstr>Choosing the Right Graph: Pitfalls</vt:lpstr>
      <vt:lpstr>Choosing the Right Graph: Pitfalls</vt:lpstr>
      <vt:lpstr>Choosing the Right Graph: Pitfalls</vt:lpstr>
      <vt:lpstr>Choosing the Right Graph: Pitfalls</vt:lpstr>
      <vt:lpstr>Additional Material: IBCS</vt:lpstr>
      <vt:lpstr>IBCS: Perceptual Rules</vt:lpstr>
      <vt:lpstr>Matplotlib Library</vt:lpstr>
      <vt:lpstr>Matplotlib Architecture</vt:lpstr>
      <vt:lpstr>Matplotlib Architecture: Backend</vt:lpstr>
      <vt:lpstr>Matplotlib Architecture: Artist</vt:lpstr>
      <vt:lpstr>Matplotlib Architecture: Scripting Layer</vt:lpstr>
      <vt:lpstr>Anatomy of A Figure</vt:lpstr>
      <vt:lpstr>Matplotlib – Pandas Relation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432E Facility Layout</dc:title>
  <dc:creator>Mehmet Ali Ergün</dc:creator>
  <cp:lastModifiedBy>Mehmet Ali Ergun</cp:lastModifiedBy>
  <cp:revision>109</cp:revision>
  <dcterms:modified xsi:type="dcterms:W3CDTF">2021-03-21T07:41:34Z</dcterms:modified>
</cp:coreProperties>
</file>