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3" r:id="rId4"/>
    <p:sldId id="264" r:id="rId5"/>
    <p:sldId id="261" r:id="rId6"/>
    <p:sldId id="262" r:id="rId7"/>
    <p:sldId id="266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>
        <p:scale>
          <a:sx n="75" d="100"/>
          <a:sy n="75" d="100"/>
        </p:scale>
        <p:origin x="1680" y="10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53D5A2F-9D1D-4092-B53D-0F43CFB6D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2C2693EC-27F6-4EE1-9297-92381BD332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BD48C95F-DD68-45E2-BCE0-EBBADDCC4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D0825-9B2F-4E13-ADA7-81E93A9278D8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7FC6E50-5A54-4835-83B2-B63AF0A90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F484E87-98A6-4978-A763-39D7CF0F4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6A082-9BE0-4ADE-9634-6F01C4BD0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454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EBBC6D2-E861-4DC3-8F13-157260683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23B7BCDE-4CDD-4D17-AE67-1E307D19A2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57401621-77B5-4017-B8A0-FAD426E1A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D0825-9B2F-4E13-ADA7-81E93A9278D8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BB628BE-4930-41C9-B4CC-D5B65A1F7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4F69BCE-E3BD-4827-A705-F25A42A0F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6A082-9BE0-4ADE-9634-6F01C4BD0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89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2CA735C0-ADC5-43F0-85A3-7D86D3BD44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366ABB25-C66A-458E-8CDF-DF232B24F2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09335368-12FB-46D5-81C0-06EB2ED68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D0825-9B2F-4E13-ADA7-81E93A9278D8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D7C5774E-40A1-40FA-8986-870EF5D3E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EFC9DB86-9C7C-4E26-82CD-9EB60056A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6A082-9BE0-4ADE-9634-6F01C4BD0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661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AC54397-79E9-4992-A7EF-83F532E4B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1EDF6B7-5864-44ED-9FB9-4ACCD9F2CC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3A0A0663-1833-4157-84A6-A5858B252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D0825-9B2F-4E13-ADA7-81E93A9278D8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1A6C258-1FAF-4B6D-8574-2EBB1CA8F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6E8CA73D-C3B5-45A8-841A-41BA2B034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6A082-9BE0-4ADE-9634-6F01C4BD0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970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B454FA8-0290-4B17-949E-5B44D4256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BF511F2E-1B30-4A6B-846D-40D7FFA81E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F60763E7-F505-41E2-AAD6-B71D561C1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D0825-9B2F-4E13-ADA7-81E93A9278D8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5B16816E-4537-40F4-B6C4-83612CC78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725464C8-E738-47F2-98FD-B44BE0AE1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6A082-9BE0-4ADE-9634-6F01C4BD0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455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1439D93-F62B-415C-8162-604BA5FB8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FEE8218-0B01-4DBE-8E69-C3A8BBC48B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C464EEE4-BDB1-4343-90FD-B96B938073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6B673AC4-E0E3-4882-AE68-938365837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D0825-9B2F-4E13-ADA7-81E93A9278D8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F086B478-C7DD-4FBC-A356-39F251D67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A5608A65-67CD-45FE-9AA0-AB3482AF1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6A082-9BE0-4ADE-9634-6F01C4BD0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299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5121EAD-72D5-4AD0-9B7D-FAE28D52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F8BF1499-52DE-4B65-A485-DBF33B8AAD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C2A8BC1C-B05C-4BDF-B3D5-0C6453AE27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44A0C33D-0555-41E8-9690-3760636653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F32F4F9F-CA44-456C-AC12-CA6FAA76C8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54A228E9-C584-46D9-A27A-969872C5F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D0825-9B2F-4E13-ADA7-81E93A9278D8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19045070-F712-44E0-B0BB-4BAA50A31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55F92B00-92D7-4322-89CB-763D18293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6A082-9BE0-4ADE-9634-6F01C4BD0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392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82992C6-2443-4A90-B11E-F7C4DA7DF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71624BD6-B79A-4A44-8987-A426ADF17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D0825-9B2F-4E13-ADA7-81E93A9278D8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29F3BDEF-B50C-43DF-BF91-9512D2463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4C6582D3-8DBF-4646-93A8-B586DACC7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6A082-9BE0-4ADE-9634-6F01C4BD0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580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3E85F885-B553-4F0B-99AC-CD12F6DDA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D0825-9B2F-4E13-ADA7-81E93A9278D8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90B3C1E8-43FE-49CD-8DC3-348D855E5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A038F482-124C-4BB7-9A12-2FF611046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6A082-9BE0-4ADE-9634-6F01C4BD0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113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636E74F-1435-4272-976C-B1EDD39C0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315D32B-BF19-4951-BF4C-FD6D2FE7E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5C85D986-11B8-4D54-BE38-3B6939B937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CDC76C47-84DF-47FF-9CFF-F9AA96217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D0825-9B2F-4E13-ADA7-81E93A9278D8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73FFA93A-BCA4-482C-B0D3-AA5901E96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AF995636-64A2-40C0-92DD-84670D0A6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6A082-9BE0-4ADE-9634-6F01C4BD0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167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4A6113E-A602-4D53-AE41-10E0835C7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9612CAC8-912A-4C2D-9AC9-7DFF126B73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7B1E7212-2FD7-47AE-A76E-17329A0167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4B4309CE-63CF-4CED-8710-F9925AF6B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D0825-9B2F-4E13-ADA7-81E93A9278D8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5EEBC8DD-D93D-451F-B91F-7809BE428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C624E6FE-36BE-4A24-A16F-5AA3C45D6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6A082-9BE0-4ADE-9634-6F01C4BD0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319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82A62E6B-705B-459B-B0DF-92A1B8F44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C54254EA-0F18-479B-9F91-E094F656CA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7FE3A273-2419-4C18-BD30-59A0370188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BD0825-9B2F-4E13-ADA7-81E93A9278D8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887E9D4E-FC77-4690-96BD-980E441C7C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88B7BA57-05DF-4876-B401-4DCA7C1E5C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56A082-9BE0-4ADE-9634-6F01C4BD0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564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gif"/><Relationship Id="rId3" Type="http://schemas.openxmlformats.org/officeDocument/2006/relationships/oleObject" Target="../embeddings/oleObject1.bin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95A665F-3643-4EDE-A536-DFEDB77EB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Sorunlar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5A15220-6828-4D70-B168-CEE78B529C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>
                <a:solidFill>
                  <a:srgbClr val="FF0000"/>
                </a:solidFill>
              </a:rPr>
              <a:t>Steady</a:t>
            </a:r>
            <a:r>
              <a:rPr lang="tr-TR" dirty="0">
                <a:solidFill>
                  <a:srgbClr val="FF0000"/>
                </a:solidFill>
              </a:rPr>
              <a:t> </a:t>
            </a:r>
            <a:r>
              <a:rPr lang="tr-TR" dirty="0" err="1">
                <a:solidFill>
                  <a:srgbClr val="FF0000"/>
                </a:solidFill>
              </a:rPr>
              <a:t>state</a:t>
            </a:r>
            <a:r>
              <a:rPr lang="tr-TR" dirty="0">
                <a:solidFill>
                  <a:srgbClr val="FF0000"/>
                </a:solidFill>
              </a:rPr>
              <a:t> </a:t>
            </a:r>
            <a:r>
              <a:rPr lang="tr-TR" dirty="0" err="1">
                <a:solidFill>
                  <a:srgbClr val="FF0000"/>
                </a:solidFill>
              </a:rPr>
              <a:t>torque</a:t>
            </a:r>
            <a:r>
              <a:rPr lang="tr-TR" dirty="0">
                <a:solidFill>
                  <a:srgbClr val="FF0000"/>
                </a:solidFill>
              </a:rPr>
              <a:t> </a:t>
            </a:r>
            <a:r>
              <a:rPr lang="tr-TR" dirty="0" err="1">
                <a:solidFill>
                  <a:srgbClr val="FF0000"/>
                </a:solidFill>
              </a:rPr>
              <a:t>ripple</a:t>
            </a:r>
            <a:endParaRPr lang="tr-TR" dirty="0">
              <a:solidFill>
                <a:srgbClr val="FF0000"/>
              </a:solidFill>
            </a:endParaRPr>
          </a:p>
          <a:p>
            <a:r>
              <a:rPr lang="tr-TR" dirty="0" err="1"/>
              <a:t>Infinite</a:t>
            </a:r>
            <a:r>
              <a:rPr lang="tr-TR" dirty="0"/>
              <a:t> </a:t>
            </a:r>
            <a:r>
              <a:rPr lang="tr-TR" dirty="0" err="1"/>
              <a:t>punishment</a:t>
            </a:r>
            <a:r>
              <a:rPr lang="tr-TR" dirty="0"/>
              <a:t> uygun mudur?</a:t>
            </a:r>
          </a:p>
          <a:p>
            <a:r>
              <a:rPr lang="tr-TR" dirty="0" err="1"/>
              <a:t>Faulty</a:t>
            </a:r>
            <a:r>
              <a:rPr lang="tr-TR" dirty="0"/>
              <a:t> durumunda park </a:t>
            </a:r>
            <a:r>
              <a:rPr lang="tr-TR" dirty="0" err="1"/>
              <a:t>transform</a:t>
            </a:r>
            <a:r>
              <a:rPr lang="tr-TR" dirty="0"/>
              <a:t> güncellemesi</a:t>
            </a:r>
          </a:p>
          <a:p>
            <a:r>
              <a:rPr lang="tr-TR" dirty="0" err="1"/>
              <a:t>Faulty</a:t>
            </a:r>
            <a:r>
              <a:rPr lang="tr-TR" dirty="0"/>
              <a:t> </a:t>
            </a:r>
            <a:r>
              <a:rPr lang="tr-TR" dirty="0" err="1"/>
              <a:t>mode</a:t>
            </a:r>
            <a:r>
              <a:rPr lang="tr-TR" dirty="0"/>
              <a:t> literatür </a:t>
            </a:r>
            <a:r>
              <a:rPr lang="tr-TR" dirty="0" err="1"/>
              <a:t>survey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759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0978DA0-53B3-4A59-A3F5-43E36499B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Yapılanlar (</a:t>
            </a:r>
            <a:r>
              <a:rPr lang="tr-TR" dirty="0" err="1">
                <a:solidFill>
                  <a:srgbClr val="FF0000"/>
                </a:solidFill>
              </a:rPr>
              <a:t>Steady</a:t>
            </a:r>
            <a:r>
              <a:rPr lang="tr-TR" dirty="0">
                <a:solidFill>
                  <a:srgbClr val="FF0000"/>
                </a:solidFill>
              </a:rPr>
              <a:t> </a:t>
            </a:r>
            <a:r>
              <a:rPr lang="tr-TR" dirty="0" err="1">
                <a:solidFill>
                  <a:srgbClr val="FF0000"/>
                </a:solidFill>
              </a:rPr>
              <a:t>state</a:t>
            </a:r>
            <a:r>
              <a:rPr lang="tr-TR" dirty="0">
                <a:solidFill>
                  <a:srgbClr val="FF0000"/>
                </a:solidFill>
              </a:rPr>
              <a:t> </a:t>
            </a:r>
            <a:r>
              <a:rPr lang="tr-TR" dirty="0" err="1">
                <a:solidFill>
                  <a:srgbClr val="FF0000"/>
                </a:solidFill>
              </a:rPr>
              <a:t>torque</a:t>
            </a:r>
            <a:r>
              <a:rPr lang="tr-TR" dirty="0">
                <a:solidFill>
                  <a:srgbClr val="FF0000"/>
                </a:solidFill>
              </a:rPr>
              <a:t> </a:t>
            </a:r>
            <a:r>
              <a:rPr lang="tr-TR" dirty="0" err="1">
                <a:solidFill>
                  <a:srgbClr val="FF0000"/>
                </a:solidFill>
              </a:rPr>
              <a:t>ripple</a:t>
            </a:r>
            <a:r>
              <a:rPr lang="tr-TR" dirty="0"/>
              <a:t>)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D8514CC-A03B-4340-8009-C7504E418D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Eski SVPWM kodunu test ettim (istenildiği gibi olmadı)</a:t>
            </a:r>
          </a:p>
          <a:p>
            <a:r>
              <a:rPr lang="tr-TR" dirty="0"/>
              <a:t>Başka bir kaynaktan yeniden türettim. </a:t>
            </a:r>
          </a:p>
          <a:p>
            <a:r>
              <a:rPr lang="tr-TR" dirty="0" err="1"/>
              <a:t>SVPWM’i</a:t>
            </a:r>
            <a:r>
              <a:rPr lang="tr-TR" dirty="0"/>
              <a:t> ilk başta FOC ile test ettim.</a:t>
            </a:r>
          </a:p>
          <a:p>
            <a:r>
              <a:rPr lang="tr-TR" dirty="0"/>
              <a:t>Daha sonra MPC ile test ettim fakat </a:t>
            </a:r>
            <a:r>
              <a:rPr lang="tr-TR" dirty="0" err="1"/>
              <a:t>torque</a:t>
            </a:r>
            <a:r>
              <a:rPr lang="tr-TR" dirty="0"/>
              <a:t> </a:t>
            </a:r>
            <a:r>
              <a:rPr lang="tr-TR" dirty="0" err="1"/>
              <a:t>ripple</a:t>
            </a:r>
            <a:r>
              <a:rPr lang="tr-TR" dirty="0"/>
              <a:t> halen fazla. </a:t>
            </a:r>
          </a:p>
          <a:p>
            <a:r>
              <a:rPr lang="tr-TR" dirty="0"/>
              <a:t>İlk defa </a:t>
            </a:r>
            <a:r>
              <a:rPr lang="tr-TR" dirty="0" err="1"/>
              <a:t>ripple</a:t>
            </a:r>
            <a:r>
              <a:rPr lang="tr-TR" dirty="0"/>
              <a:t> </a:t>
            </a:r>
            <a:r>
              <a:rPr lang="tr-TR" dirty="0" err="1"/>
              <a:t>estimation</a:t>
            </a:r>
            <a:r>
              <a:rPr lang="tr-TR" dirty="0"/>
              <a:t> yapmaya çalıştım (çalışmadı </a:t>
            </a:r>
            <a:r>
              <a:rPr lang="tr-TR" dirty="0" err="1"/>
              <a:t>tabiki</a:t>
            </a:r>
            <a:r>
              <a:rPr lang="tr-TR" dirty="0"/>
              <a:t> de)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509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6B5A45E-24B6-4804-B345-C45CBDD491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C1152847-C50E-414C-80EE-C2FDFAC353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8102" y="87549"/>
            <a:ext cx="6195796" cy="6858000"/>
          </a:xfrm>
          <a:prstGeom prst="rect">
            <a:avLst/>
          </a:prstGeom>
        </p:spPr>
      </p:pic>
      <p:sp>
        <p:nvSpPr>
          <p:cNvPr id="2" name="Başlık 1">
            <a:extLst>
              <a:ext uri="{FF2B5EF4-FFF2-40B4-BE49-F238E27FC236}">
                <a16:creationId xmlns:a16="http://schemas.microsoft.com/office/drawing/2014/main" id="{A91F5CC2-CFAB-444C-91D5-6CC855B00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9277" y="-681037"/>
            <a:ext cx="10515600" cy="1325563"/>
          </a:xfrm>
        </p:spPr>
        <p:txBody>
          <a:bodyPr/>
          <a:lstStyle/>
          <a:p>
            <a:r>
              <a:rPr lang="tr-TR" dirty="0"/>
              <a:t>SVPWM  ve FOC ile alınan sonuçlar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767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37D3D61-12A4-48AC-9614-19920B828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696517"/>
            <a:ext cx="10515600" cy="1325563"/>
          </a:xfrm>
        </p:spPr>
        <p:txBody>
          <a:bodyPr/>
          <a:lstStyle/>
          <a:p>
            <a:r>
              <a:rPr lang="tr-TR" dirty="0"/>
              <a:t>SVPWM  ve MPC ile alınan sonuçlar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E4FC1C4-DDB8-475E-988E-7B67E07C00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C12E7B93-AE93-4E05-9743-E749EDE2BA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2848"/>
            <a:ext cx="12192000" cy="6735152"/>
          </a:xfrm>
          <a:prstGeom prst="rect">
            <a:avLst/>
          </a:prstGeom>
        </p:spPr>
      </p:pic>
      <p:sp>
        <p:nvSpPr>
          <p:cNvPr id="5" name="Başlık 1">
            <a:extLst>
              <a:ext uri="{FF2B5EF4-FFF2-40B4-BE49-F238E27FC236}">
                <a16:creationId xmlns:a16="http://schemas.microsoft.com/office/drawing/2014/main" id="{24B95156-AABC-49B0-AAEC-9F6058A9D942}"/>
              </a:ext>
            </a:extLst>
          </p:cNvPr>
          <p:cNvSpPr txBox="1">
            <a:spLocks/>
          </p:cNvSpPr>
          <p:nvPr/>
        </p:nvSpPr>
        <p:spPr>
          <a:xfrm>
            <a:off x="693057" y="65357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dirty="0" err="1"/>
              <a:t>SVPWM’siz</a:t>
            </a:r>
            <a:r>
              <a:rPr lang="tr-TR" dirty="0"/>
              <a:t> </a:t>
            </a:r>
            <a:r>
              <a:rPr lang="tr-TR" dirty="0" err="1"/>
              <a:t>ripple</a:t>
            </a:r>
            <a:r>
              <a:rPr lang="tr-TR" dirty="0"/>
              <a:t>: 7.612 </a:t>
            </a:r>
            <a:r>
              <a:rPr lang="tr-TR" dirty="0" err="1"/>
              <a:t>Nm</a:t>
            </a:r>
            <a:endParaRPr lang="tr-TR" dirty="0"/>
          </a:p>
          <a:p>
            <a:r>
              <a:rPr lang="tr-TR" dirty="0"/>
              <a:t>SVPWM ile </a:t>
            </a:r>
            <a:r>
              <a:rPr lang="tr-TR" dirty="0" err="1"/>
              <a:t>ripple</a:t>
            </a:r>
            <a:r>
              <a:rPr lang="tr-TR" dirty="0"/>
              <a:t>: 7.164 </a:t>
            </a:r>
            <a:r>
              <a:rPr lang="tr-TR" dirty="0" err="1"/>
              <a:t>Nm</a:t>
            </a:r>
            <a:r>
              <a:rPr lang="tr-TR" dirty="0"/>
              <a:t> :(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911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78A96AD-5659-489F-95ED-AECBA7A18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SVPWM uygularken karşılaşılan sorunlar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C41A3AC-681F-433E-AFF6-CB2303DBA7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Açıya karar vermek. Voltajın açısı ile rotorun açısı farklı şeylermiş.</a:t>
            </a:r>
          </a:p>
          <a:p>
            <a:r>
              <a:rPr lang="tr-TR" dirty="0" err="1"/>
              <a:t>Fazör</a:t>
            </a:r>
            <a:r>
              <a:rPr lang="tr-TR" dirty="0"/>
              <a:t> kavramları ve faz sırası durumu kafamı baya bir kurcaladı.</a:t>
            </a:r>
            <a:endParaRPr lang="en-US" dirty="0"/>
          </a:p>
        </p:txBody>
      </p:sp>
      <p:graphicFrame>
        <p:nvGraphicFramePr>
          <p:cNvPr id="4" name="Object 5">
            <a:extLst>
              <a:ext uri="{FF2B5EF4-FFF2-40B4-BE49-F238E27FC236}">
                <a16:creationId xmlns:a16="http://schemas.microsoft.com/office/drawing/2014/main" id="{BE3C9C52-AC5A-47D1-A02E-DC99FD85C4F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13988923"/>
              </p:ext>
            </p:extLst>
          </p:nvPr>
        </p:nvGraphicFramePr>
        <p:xfrm>
          <a:off x="7702378" y="3429000"/>
          <a:ext cx="19050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Equation" r:id="rId3" imgW="1663700" imgH="685800" progId="Equation.3">
                  <p:embed/>
                </p:oleObj>
              </mc:Choice>
              <mc:Fallback>
                <p:oleObj name="Equation" r:id="rId3" imgW="1663700" imgH="685800" progId="Equation.3">
                  <p:embed/>
                  <p:pic>
                    <p:nvPicPr>
                      <p:cNvPr id="4" name="Object 5">
                        <a:extLst>
                          <a:ext uri="{FF2B5EF4-FFF2-40B4-BE49-F238E27FC236}">
                            <a16:creationId xmlns:a16="http://schemas.microsoft.com/office/drawing/2014/main" id="{4CF7DAD3-9F48-42D8-A907-3E33A1AEF1E7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02378" y="3429000"/>
                        <a:ext cx="19050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6">
            <a:extLst>
              <a:ext uri="{FF2B5EF4-FFF2-40B4-BE49-F238E27FC236}">
                <a16:creationId xmlns:a16="http://schemas.microsoft.com/office/drawing/2014/main" id="{21D6C478-8A97-49BF-9546-411D0468FEC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9936257"/>
              </p:ext>
            </p:extLst>
          </p:nvPr>
        </p:nvGraphicFramePr>
        <p:xfrm>
          <a:off x="7781753" y="4419600"/>
          <a:ext cx="2740025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Equation" r:id="rId5" imgW="1778000" imgH="825500" progId="Equation.3">
                  <p:embed/>
                </p:oleObj>
              </mc:Choice>
              <mc:Fallback>
                <p:oleObj name="Equation" r:id="rId5" imgW="1778000" imgH="825500" progId="Equation.3">
                  <p:embed/>
                  <p:pic>
                    <p:nvPicPr>
                      <p:cNvPr id="5" name="Object 6">
                        <a:extLst>
                          <a:ext uri="{FF2B5EF4-FFF2-40B4-BE49-F238E27FC236}">
                            <a16:creationId xmlns:a16="http://schemas.microsoft.com/office/drawing/2014/main" id="{6EC71DB7-DF71-4A46-A920-90EB5264BC54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81753" y="4419600"/>
                        <a:ext cx="2740025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4" descr="5">
            <a:extLst>
              <a:ext uri="{FF2B5EF4-FFF2-40B4-BE49-F238E27FC236}">
                <a16:creationId xmlns:a16="http://schemas.microsoft.com/office/drawing/2014/main" id="{F8A9B824-77BF-40ED-8BBB-2FB7DAC2A9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322" y="3253303"/>
            <a:ext cx="2971800" cy="2747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 descr="In three phase circuits, how is this in the order A B C? (it's ACB ...">
            <a:extLst>
              <a:ext uri="{FF2B5EF4-FFF2-40B4-BE49-F238E27FC236}">
                <a16:creationId xmlns:a16="http://schemas.microsoft.com/office/drawing/2014/main" id="{73B68E5A-8BC5-4B65-AF0F-EDF32CBFF4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4349" y="3296165"/>
            <a:ext cx="2505075" cy="270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3510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1A5C2FE-DE46-498F-9A8E-A9BE0297A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tr-TR"/>
              <a:t>ma problemi (bilmiyorum problemmi ama ripple yapıyor olabilir)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8394CE2-2620-46F6-9C42-8BC607F254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tr-TR" dirty="0" err="1"/>
              <a:t>Switching</a:t>
            </a:r>
            <a:r>
              <a:rPr lang="tr-TR" dirty="0"/>
              <a:t> </a:t>
            </a:r>
            <a:r>
              <a:rPr lang="tr-TR" dirty="0" err="1"/>
              <a:t>vectorleri</a:t>
            </a:r>
            <a:r>
              <a:rPr lang="tr-TR" dirty="0"/>
              <a:t> üzerinden (000,010,…) yapılan </a:t>
            </a:r>
            <a:r>
              <a:rPr lang="tr-TR" dirty="0" err="1"/>
              <a:t>Vq,Vd</a:t>
            </a:r>
            <a:r>
              <a:rPr lang="tr-TR" dirty="0"/>
              <a:t> </a:t>
            </a:r>
            <a:r>
              <a:rPr lang="tr-TR" dirty="0" err="1"/>
              <a:t>predictionları</a:t>
            </a:r>
            <a:r>
              <a:rPr lang="tr-TR" dirty="0"/>
              <a:t> aşağıdaki gibi </a:t>
            </a:r>
            <a:r>
              <a:rPr lang="tr-TR" dirty="0" err="1"/>
              <a:t>ma</a:t>
            </a:r>
            <a:r>
              <a:rPr lang="tr-TR" dirty="0"/>
              <a:t> değerlerine yol açıyor. Direk </a:t>
            </a:r>
            <a:r>
              <a:rPr lang="tr-TR" dirty="0" err="1"/>
              <a:t>max</a:t>
            </a:r>
            <a:r>
              <a:rPr lang="tr-TR" dirty="0"/>
              <a:t> veya </a:t>
            </a:r>
            <a:r>
              <a:rPr lang="tr-TR" dirty="0" err="1"/>
              <a:t>min</a:t>
            </a:r>
            <a:r>
              <a:rPr lang="tr-TR" dirty="0"/>
              <a:t> değerini alıyor. </a:t>
            </a:r>
          </a:p>
          <a:p>
            <a:r>
              <a:rPr lang="tr-TR" dirty="0"/>
              <a:t>Alttaki ise FOC üzerinden gelen </a:t>
            </a:r>
            <a:r>
              <a:rPr lang="tr-TR" dirty="0" err="1"/>
              <a:t>Vqref</a:t>
            </a:r>
            <a:r>
              <a:rPr lang="tr-TR" dirty="0"/>
              <a:t>, </a:t>
            </a:r>
            <a:r>
              <a:rPr lang="tr-TR" dirty="0" err="1"/>
              <a:t>Vdref</a:t>
            </a:r>
            <a:r>
              <a:rPr lang="tr-TR" dirty="0"/>
              <a:t> üzerinden hesaplanan </a:t>
            </a:r>
            <a:r>
              <a:rPr lang="tr-TR" dirty="0" err="1"/>
              <a:t>ma</a:t>
            </a:r>
            <a:r>
              <a:rPr lang="tr-TR" dirty="0"/>
              <a:t> değeri, daha </a:t>
            </a:r>
            <a:r>
              <a:rPr lang="tr-TR" dirty="0" err="1"/>
              <a:t>smooth</a:t>
            </a:r>
            <a:r>
              <a:rPr lang="tr-TR" dirty="0"/>
              <a:t> değerler üzerinden ilerliyor.</a:t>
            </a:r>
          </a:p>
          <a:p>
            <a:r>
              <a:rPr lang="tr-TR" dirty="0" err="1"/>
              <a:t>Torque</a:t>
            </a:r>
            <a:r>
              <a:rPr lang="tr-TR" dirty="0"/>
              <a:t> </a:t>
            </a:r>
            <a:r>
              <a:rPr lang="tr-TR" dirty="0" err="1"/>
              <a:t>ripple</a:t>
            </a:r>
            <a:r>
              <a:rPr lang="tr-TR" dirty="0"/>
              <a:t> </a:t>
            </a:r>
            <a:r>
              <a:rPr lang="tr-TR" dirty="0" err="1"/>
              <a:t>estimation</a:t>
            </a:r>
            <a:r>
              <a:rPr lang="tr-TR" dirty="0"/>
              <a:t> düzgün çalışmadı (sebebi bu </a:t>
            </a:r>
            <a:r>
              <a:rPr lang="tr-TR" dirty="0" err="1"/>
              <a:t>ma</a:t>
            </a:r>
            <a:r>
              <a:rPr lang="tr-TR" dirty="0"/>
              <a:t> değerinin 0-1 olması olabilir.)</a:t>
            </a:r>
            <a:endParaRPr lang="en-US" dirty="0"/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E7479437-C108-4E4B-B22A-E7EE9DF6A9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5037" y="-903288"/>
            <a:ext cx="12144375" cy="5457825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25308685-606D-43E6-BBA3-317E7B7E07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75037" y="4554537"/>
            <a:ext cx="12192000" cy="5137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57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19AA9FE-F3DD-4A03-AB88-65FCC121A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Test edilenler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2DEF511-7543-42DC-AB2B-E16A2FBE4C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Vds</a:t>
            </a:r>
            <a:r>
              <a:rPr lang="tr-TR" dirty="0"/>
              <a:t> </a:t>
            </a:r>
            <a:r>
              <a:rPr lang="tr-TR" dirty="0" err="1"/>
              <a:t>vqs</a:t>
            </a:r>
            <a:r>
              <a:rPr lang="tr-TR" dirty="0"/>
              <a:t> dönüşümleri (test ettim ve bir hata göremedim)</a:t>
            </a:r>
          </a:p>
          <a:p>
            <a:endParaRPr lang="en-US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E38EB3A0-44C0-46D3-8D35-FF11CC13B5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3413661"/>
            <a:ext cx="12192000" cy="901720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1A9A9C81-CB38-4F3D-BB8B-E2E7BE6DCC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95001"/>
            <a:ext cx="7305675" cy="923925"/>
          </a:xfrm>
          <a:prstGeom prst="rect">
            <a:avLst/>
          </a:prstGeom>
        </p:spPr>
      </p:pic>
      <p:pic>
        <p:nvPicPr>
          <p:cNvPr id="6" name="Picture 6" descr="3">
            <a:extLst>
              <a:ext uri="{FF2B5EF4-FFF2-40B4-BE49-F238E27FC236}">
                <a16:creationId xmlns:a16="http://schemas.microsoft.com/office/drawing/2014/main" id="{7BD79C0C-0CDB-4732-897F-96FF74F47D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4671506"/>
            <a:ext cx="7239000" cy="417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436391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177BA16-DB69-40B7-A067-63E7F3DBE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Çıkarımlar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5DEE543-17DD-4EA0-9325-C9F0F11371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Cost</a:t>
            </a:r>
            <a:r>
              <a:rPr lang="tr-TR" dirty="0"/>
              <a:t> </a:t>
            </a:r>
            <a:r>
              <a:rPr lang="tr-TR" dirty="0" err="1"/>
              <a:t>function</a:t>
            </a:r>
            <a:r>
              <a:rPr lang="tr-TR" dirty="0"/>
              <a:t>, </a:t>
            </a:r>
            <a:r>
              <a:rPr lang="tr-TR" dirty="0" err="1"/>
              <a:t>id’yi</a:t>
            </a:r>
            <a:r>
              <a:rPr lang="tr-TR" dirty="0"/>
              <a:t> azaltmak için </a:t>
            </a:r>
            <a:r>
              <a:rPr lang="tr-TR" dirty="0" err="1"/>
              <a:t>iq’ya</a:t>
            </a:r>
            <a:r>
              <a:rPr lang="tr-TR" dirty="0"/>
              <a:t> </a:t>
            </a:r>
            <a:r>
              <a:rPr lang="tr-TR" dirty="0" err="1"/>
              <a:t>ripple</a:t>
            </a:r>
            <a:r>
              <a:rPr lang="tr-TR" dirty="0"/>
              <a:t> vermeyi göze alıyor gibi duruyor</a:t>
            </a:r>
          </a:p>
          <a:p>
            <a:r>
              <a:rPr lang="tr-TR" dirty="0"/>
              <a:t>Yaptığım yöntemde 8 vektör üzerinden değerlendirip </a:t>
            </a:r>
            <a:r>
              <a:rPr lang="tr-TR" dirty="0" err="1"/>
              <a:t>Terror’u</a:t>
            </a:r>
            <a:r>
              <a:rPr lang="tr-TR" dirty="0"/>
              <a:t> minimize edecek olanını uyguluyorum. Bunun yerine farklı bir </a:t>
            </a:r>
            <a:r>
              <a:rPr lang="tr-TR" dirty="0" err="1"/>
              <a:t>method</a:t>
            </a:r>
            <a:r>
              <a:rPr lang="tr-TR" dirty="0"/>
              <a:t> uygulanabilir</a:t>
            </a:r>
            <a:r>
              <a:rPr lang="tr-TR"/>
              <a:t>. </a:t>
            </a:r>
            <a:endParaRPr lang="tr-TR" dirty="0"/>
          </a:p>
          <a:p>
            <a:r>
              <a:rPr lang="tr-TR" dirty="0"/>
              <a:t>NETİCE: Literatür taraması yapılacak.</a:t>
            </a:r>
          </a:p>
        </p:txBody>
      </p:sp>
    </p:spTree>
    <p:extLst>
      <p:ext uri="{BB962C8B-B14F-4D97-AF65-F5344CB8AC3E}">
        <p14:creationId xmlns:p14="http://schemas.microsoft.com/office/powerpoint/2010/main" val="3265612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244</Words>
  <Application>Microsoft Office PowerPoint</Application>
  <PresentationFormat>Geniş ekran</PresentationFormat>
  <Paragraphs>28</Paragraphs>
  <Slides>8</Slides>
  <Notes>0</Notes>
  <HiddenSlides>0</HiddenSlides>
  <MMClips>0</MMClips>
  <ScaleCrop>false</ScaleCrop>
  <HeadingPairs>
    <vt:vector size="8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Eklenmiş OLE Hizmet Programları</vt:lpstr>
      </vt:variant>
      <vt:variant>
        <vt:i4>1</vt:i4>
      </vt:variant>
      <vt:variant>
        <vt:lpstr>Slayt Başlıkları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Office Teması</vt:lpstr>
      <vt:lpstr>Microsoft Equation 3.0</vt:lpstr>
      <vt:lpstr>Sorunlar</vt:lpstr>
      <vt:lpstr>Yapılanlar (Steady state torque ripple)</vt:lpstr>
      <vt:lpstr>SVPWM  ve FOC ile alınan sonuçlar</vt:lpstr>
      <vt:lpstr>SVPWM  ve MPC ile alınan sonuçlar</vt:lpstr>
      <vt:lpstr>SVPWM uygularken karşılaşılan sorunlar</vt:lpstr>
      <vt:lpstr>ma problemi (bilmiyorum problemmi ama ripple yapıyor olabilir)</vt:lpstr>
      <vt:lpstr>Test edilenler</vt:lpstr>
      <vt:lpstr>Çıkarımlar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Sorunlar</dc:title>
  <dc:creator>hakan sarac</dc:creator>
  <cp:lastModifiedBy>hakan sarac</cp:lastModifiedBy>
  <cp:revision>9</cp:revision>
  <dcterms:created xsi:type="dcterms:W3CDTF">2020-06-07T18:40:49Z</dcterms:created>
  <dcterms:modified xsi:type="dcterms:W3CDTF">2020-06-07T20:02:30Z</dcterms:modified>
</cp:coreProperties>
</file>