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65" r:id="rId3"/>
    <p:sldId id="260" r:id="rId4"/>
    <p:sldId id="261" r:id="rId5"/>
    <p:sldId id="267" r:id="rId6"/>
    <p:sldId id="262" r:id="rId7"/>
    <p:sldId id="269" r:id="rId8"/>
    <p:sldId id="270" r:id="rId9"/>
    <p:sldId id="272" r:id="rId10"/>
    <p:sldId id="273" r:id="rId11"/>
    <p:sldId id="275" r:id="rId12"/>
    <p:sldId id="279" r:id="rId13"/>
    <p:sldId id="276" r:id="rId14"/>
    <p:sldId id="278" r:id="rId15"/>
    <p:sldId id="280" r:id="rId16"/>
    <p:sldId id="277" r:id="rId17"/>
    <p:sldId id="282" r:id="rId18"/>
    <p:sldId id="283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E5783-8B2E-470E-B6A3-DDBC6AC5051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5A110-FAA3-47A0-B05B-849D32D8B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7ABFE2-66F0-4E4B-8762-0341A4EC3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DECF705-FA39-4912-8FB3-79FEC06C0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7E74CC-3688-4B10-8F05-40A5549A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D3E-EBD7-4C44-BE8C-00472795C4AA}" type="datetime1">
              <a:rPr lang="tr-TR" smtClean="0"/>
              <a:t>27.08.2020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AE8CB9F-936C-4A59-8D08-959C97F5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B8E9E2C-CAA5-48E1-81F1-00A4C3D1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505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06CFFE-3C9D-4FB7-BDAA-B44A2A7D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FB82A7C-B527-4C88-A051-13277E074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7A91C1E-2964-43F2-A037-13F3A027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7EEB-8604-4C9B-8713-C26F23FCB10C}" type="datetime1">
              <a:rPr lang="tr-TR" smtClean="0"/>
              <a:t>27.08.2020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3D09C96-7D12-451C-8FE7-11D06A0B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D6609C-A5B5-4BB1-B74E-52AC659C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654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E2BFF07-56D6-4D2C-A4C4-C9CED2389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6AD32E2-22EC-48F3-A5E1-DDA891D16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49FE050-DEA0-4DFA-85C1-33134FE9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7AE7-D598-4311-A6C5-5EBD9DD18949}" type="datetime1">
              <a:rPr lang="tr-TR" smtClean="0"/>
              <a:t>27.08.2020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DD1079-0F88-40D8-A5F3-5092022A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A7F4F32-BED7-4391-8443-91A6D370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819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F3544C-EA69-4D8E-8EE2-9A713CDA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91B7B8-184E-42B2-9436-F5C5C9B3A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B402F41-6DD4-41A7-B1FF-F755FD83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213-9AAA-457A-B67F-B4F93D912700}" type="datetime1">
              <a:rPr lang="tr-TR" smtClean="0"/>
              <a:t>27.08.2020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C273E5A-9B92-47BF-BA6B-A2A7B2FF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467493-96F6-4EFD-88B5-E5787AF6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591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27D98C-708F-4A57-A1D0-5401ADBB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163F4A7-E48A-4710-B619-AC14143C2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FF4A2A5-0E4D-4186-933E-A082CDDD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9C44-B0DC-4877-AAB6-0DBC4F2C0487}" type="datetime1">
              <a:rPr lang="tr-TR" smtClean="0"/>
              <a:t>27.08.2020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06B79F-06B9-44E3-AF28-751DC196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8E57C72-61A5-44CC-BBEE-8BA46209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211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2DC89C-A0F7-4B0F-A6CA-C4F50EB0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0B8A8B-84AE-4F57-8ABA-3C7E54083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B57CEC3-6CF7-4C6B-BBCD-430D2D1F5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93E4FDB-D483-489F-81CC-D42F1CE8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6E42-21C5-4172-922F-65F198F7063E}" type="datetime1">
              <a:rPr lang="tr-TR" smtClean="0"/>
              <a:t>27.08.2020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2F3EC43-CB8B-4A70-A916-B6FB5C68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4BFB381-26DD-4A4D-8E36-9825989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966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028192-C1AD-416B-A61B-FF414C877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DFE370F-0ADA-4ABA-A928-A89B7FD96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0DB39F9-AFBC-45A9-A981-62086552B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F3932C9-ED31-496E-A9A9-6B932B82C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8AD0B26-F075-47D2-B747-949F8024A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07F5B21-344E-49BE-860D-5B5AE0B0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F0BB-87E1-43CA-A2BB-7AD9CDE84CDE}" type="datetime1">
              <a:rPr lang="tr-TR" smtClean="0"/>
              <a:t>27.08.2020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9756173-82AC-44D9-8028-762830DA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484E5B1-3AFD-456C-AC49-1FE100EA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543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0B83FF-3DB6-4928-A9B4-4D44B18A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2BAFEF0-410F-4025-99C1-15DD21A1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7467-25FF-4ED3-AB62-FC056BD07028}" type="datetime1">
              <a:rPr lang="tr-TR" smtClean="0"/>
              <a:t>27.08.2020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609E0FB-AC85-4B35-903D-56ABD2E3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2FA2D8-BB74-4886-A780-4322155F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411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5587AB8-1C46-4E54-BD49-097BD11E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D334-2F1A-46DE-90DC-3434E6615647}" type="datetime1">
              <a:rPr lang="tr-TR" smtClean="0"/>
              <a:t>27.08.2020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0AB4584-A765-4843-BEE1-783E9E58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8EC5F77-FC51-4BEF-9FF6-9AB57502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521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00E39A-709A-4941-97C1-2D50007A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FD261C-E46D-4FB1-BA17-26B1E5A2E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06A8A7A-5C63-4EFE-A589-66AB18C2B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07FE190-7016-4E7B-B8C3-06D6543F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5690-C216-4DC9-ADAF-483D2FE5F1B1}" type="datetime1">
              <a:rPr lang="tr-TR" smtClean="0"/>
              <a:t>27.08.2020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607FED5-961F-4B4B-BF4D-96D13B7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40CED38-29CE-4696-AA1E-9F1097F6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053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BF1818-5091-44BE-BE26-230A656ED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C3F3C71-EF42-4756-A5A1-48BBA0F85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19DEF96-2C1D-4012-9520-D25E88C22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22B9D04-EFFE-4EEE-A2FF-395A86DF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6A2F-194B-4BF6-B0C9-AE097530AC45}" type="datetime1">
              <a:rPr lang="tr-TR" smtClean="0"/>
              <a:t>27.08.2020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86F23D0-C1C5-4A0D-BF3F-ED316203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4490563-9E43-42BC-A0DE-02E4AE98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147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240D417-3EBD-435E-BA6B-4B584842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3B2DA77-CEC1-4C50-B5A1-2542A52A9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1DE51A1-762E-4A16-84C9-6228A09A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50422-0024-4295-A6DE-D85A55597471}" type="datetime1">
              <a:rPr lang="tr-TR" smtClean="0"/>
              <a:t>27.08.2020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2FF072F-4B3F-490E-AA2E-D406CB51F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E1AF7DF-99E6-4397-9031-78178C1D3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F410B-15DC-41CC-BDD7-B7A13803B7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510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hyperlink" Target="https://www.mdpi.com/1996-1073/11/1/12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5A665F-3643-4EDE-A536-DFEDB77E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Sorunlar (23. Haftada)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A15220-6828-4D70-B168-CEE78B529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solidFill>
                  <a:srgbClr val="FF0000"/>
                </a:solidFill>
              </a:rPr>
              <a:t>Steady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state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torque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ripple</a:t>
            </a:r>
            <a:endParaRPr lang="tr-TR" dirty="0">
              <a:solidFill>
                <a:srgbClr val="FF0000"/>
              </a:solidFill>
            </a:endParaRPr>
          </a:p>
          <a:p>
            <a:r>
              <a:rPr lang="tr-TR" dirty="0" err="1"/>
              <a:t>Infinite</a:t>
            </a:r>
            <a:r>
              <a:rPr lang="tr-TR" dirty="0"/>
              <a:t> </a:t>
            </a:r>
            <a:r>
              <a:rPr lang="tr-TR" dirty="0" err="1"/>
              <a:t>punishment</a:t>
            </a:r>
            <a:r>
              <a:rPr lang="tr-TR" dirty="0"/>
              <a:t> uygun mudur?</a:t>
            </a:r>
          </a:p>
          <a:p>
            <a:r>
              <a:rPr lang="tr-TR" dirty="0" err="1"/>
              <a:t>Faulty</a:t>
            </a:r>
            <a:r>
              <a:rPr lang="tr-TR" dirty="0"/>
              <a:t> durumunda park </a:t>
            </a:r>
            <a:r>
              <a:rPr lang="tr-TR" dirty="0" err="1"/>
              <a:t>transform</a:t>
            </a:r>
            <a:r>
              <a:rPr lang="tr-TR" dirty="0"/>
              <a:t> güncellemesi</a:t>
            </a:r>
          </a:p>
          <a:p>
            <a:r>
              <a:rPr lang="tr-TR" dirty="0" err="1"/>
              <a:t>Faulty</a:t>
            </a:r>
            <a:r>
              <a:rPr lang="tr-TR" dirty="0"/>
              <a:t> </a:t>
            </a:r>
            <a:r>
              <a:rPr lang="tr-TR" dirty="0" err="1"/>
              <a:t>mode</a:t>
            </a:r>
            <a:r>
              <a:rPr lang="tr-TR" dirty="0"/>
              <a:t> literatür </a:t>
            </a:r>
            <a:r>
              <a:rPr lang="tr-TR" dirty="0" err="1"/>
              <a:t>survey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043A1-BF3A-46B0-A9D8-C1C0CECA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375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F8DB-44C9-49E7-BE08-21D02849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modules</a:t>
            </a:r>
            <a:r>
              <a:rPr lang="tr-TR" dirty="0"/>
              <a:t> (</a:t>
            </a:r>
            <a:r>
              <a:rPr lang="tr-TR" dirty="0" err="1"/>
              <a:t>yes</a:t>
            </a:r>
            <a:r>
              <a:rPr lang="tr-TR" dirty="0"/>
              <a:t> </a:t>
            </a:r>
            <a:r>
              <a:rPr lang="tr-TR" dirty="0" err="1"/>
              <a:t>fault</a:t>
            </a:r>
            <a:r>
              <a:rPr lang="tr-TR" dirty="0"/>
              <a:t>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EDCCB-9129-483B-A694-BA39B996D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8084"/>
            <a:ext cx="5491520" cy="3171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B10059-8AC8-474F-83C2-ACB2957EB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098" y="1318084"/>
            <a:ext cx="6471902" cy="34868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23A734-56C5-4C1F-8C83-CC52B6546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7" y="4455874"/>
            <a:ext cx="5409685" cy="2287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9E4767-0D6C-4DCB-B224-A544297F4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881" y="5021566"/>
            <a:ext cx="6038335" cy="1156442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C1EE00A-971B-4D96-9C99-73EEE2E0D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735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F8DB-44C9-49E7-BE08-21D02849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modules</a:t>
            </a:r>
            <a:r>
              <a:rPr lang="tr-TR" dirty="0"/>
              <a:t> (</a:t>
            </a:r>
            <a:r>
              <a:rPr lang="tr-TR" dirty="0" err="1"/>
              <a:t>yes</a:t>
            </a:r>
            <a:r>
              <a:rPr lang="tr-TR" dirty="0"/>
              <a:t> </a:t>
            </a:r>
            <a:r>
              <a:rPr lang="tr-TR" dirty="0" err="1"/>
              <a:t>fault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basic</a:t>
            </a:r>
            <a:r>
              <a:rPr lang="tr-TR" dirty="0"/>
              <a:t> </a:t>
            </a:r>
            <a:r>
              <a:rPr lang="tr-TR" dirty="0" err="1"/>
              <a:t>fault</a:t>
            </a:r>
            <a:r>
              <a:rPr lang="tr-TR" dirty="0"/>
              <a:t> </a:t>
            </a:r>
            <a:r>
              <a:rPr lang="tr-TR" dirty="0" err="1"/>
              <a:t>tolerance</a:t>
            </a:r>
            <a:r>
              <a:rPr lang="tr-TR" dirty="0"/>
              <a:t>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A1FBD9-A7C4-4228-9418-5FB6F780C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826"/>
            <a:ext cx="5621716" cy="3205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C6C535-9358-4957-B8EE-730D572B2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" y="4471988"/>
            <a:ext cx="5426453" cy="23860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0FD154-2FF6-49C6-A711-A92A55EF7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715" y="1495425"/>
            <a:ext cx="6353501" cy="32804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4066BD-AD7B-46DD-B858-81444E024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7812" y="4884434"/>
            <a:ext cx="6127404" cy="1151378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1A5970C-982E-429D-AFA4-78A9CD9B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998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F8DB-44C9-49E7-BE08-21D02849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modules</a:t>
            </a:r>
            <a:r>
              <a:rPr lang="tr-TR" dirty="0"/>
              <a:t> (</a:t>
            </a:r>
            <a:r>
              <a:rPr lang="tr-TR" dirty="0" err="1"/>
              <a:t>yes</a:t>
            </a:r>
            <a:r>
              <a:rPr lang="tr-TR" dirty="0"/>
              <a:t> </a:t>
            </a:r>
            <a:r>
              <a:rPr lang="tr-TR" dirty="0" err="1"/>
              <a:t>fault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basic</a:t>
            </a:r>
            <a:r>
              <a:rPr lang="tr-TR" dirty="0"/>
              <a:t> </a:t>
            </a:r>
            <a:r>
              <a:rPr lang="tr-TR" dirty="0" err="1"/>
              <a:t>fault</a:t>
            </a:r>
            <a:r>
              <a:rPr lang="tr-TR" dirty="0"/>
              <a:t> </a:t>
            </a:r>
            <a:r>
              <a:rPr lang="tr-TR" dirty="0" err="1"/>
              <a:t>tolerance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1A5970C-982E-429D-AFA4-78A9CD9B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12</a:t>
            </a:fld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134CB5-8CBF-4794-A55F-91DDA4198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516380"/>
            <a:ext cx="5381625" cy="3228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DCC487-C3B4-44AF-BC09-AD8F2ED77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7817"/>
            <a:ext cx="5343424" cy="308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954B2C-06AD-4E2E-988B-86CA6F9BD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4876800"/>
            <a:ext cx="49815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66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E6F0-0595-4004-BF31-AD4CD38E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studies</a:t>
            </a:r>
            <a:r>
              <a:rPr lang="tr-TR" dirty="0"/>
              <a:t> [1] &amp; [2] (2019 &amp; 2008)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C787BB-0244-4253-AC83-7AD2D103D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230843"/>
            <a:ext cx="6034088" cy="3645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FDD9DF-F021-4EA3-B29C-063AFD09B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4648200"/>
            <a:ext cx="4581525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838A54-8A59-4D46-9DCC-D7DC040CA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5133975"/>
            <a:ext cx="3495675" cy="172402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B499614-0A69-43E3-B5E4-A02FE3FF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13</a:t>
            </a:fld>
            <a:endParaRPr lang="tr-T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8DD9AD-A25B-4AFA-95C0-604F312B2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5706" y="4410075"/>
            <a:ext cx="4966294" cy="2447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E00779-0643-4778-964E-0BA592EB1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8539" y="1222920"/>
            <a:ext cx="4020628" cy="318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49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E6F0-0595-4004-BF31-AD4CD38E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studies</a:t>
            </a:r>
            <a:r>
              <a:rPr lang="tr-TR" dirty="0"/>
              <a:t> [1] &amp; [2] (2019 &amp; 2008)</a:t>
            </a:r>
            <a:endParaRPr lang="en-US" dirty="0"/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C927A9F1-D976-4110-85E5-225B19533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tr-TR" dirty="0" err="1"/>
              <a:t>Torque</a:t>
            </a:r>
            <a:r>
              <a:rPr lang="tr-TR" dirty="0"/>
              <a:t> </a:t>
            </a:r>
            <a:r>
              <a:rPr lang="tr-TR" dirty="0" err="1"/>
              <a:t>sharing</a:t>
            </a:r>
            <a:r>
              <a:rPr lang="tr-TR" dirty="0"/>
              <a:t> is </a:t>
            </a:r>
            <a:r>
              <a:rPr lang="tr-TR" dirty="0" err="1"/>
              <a:t>optimized</a:t>
            </a:r>
            <a:r>
              <a:rPr lang="tr-TR" dirty="0"/>
              <a:t> for </a:t>
            </a:r>
            <a:r>
              <a:rPr lang="tr-TR" dirty="0" err="1"/>
              <a:t>copper</a:t>
            </a:r>
            <a:r>
              <a:rPr lang="tr-TR" dirty="0"/>
              <a:t> </a:t>
            </a:r>
            <a:r>
              <a:rPr lang="tr-TR" dirty="0" err="1"/>
              <a:t>losses</a:t>
            </a:r>
            <a:r>
              <a:rPr lang="tr-TR" dirty="0"/>
              <a:t>.</a:t>
            </a:r>
          </a:p>
          <a:p>
            <a:r>
              <a:rPr lang="tr-TR" dirty="0" err="1"/>
              <a:t>Testing</a:t>
            </a:r>
            <a:r>
              <a:rPr lang="tr-TR" dirty="0"/>
              <a:t> is done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PMSMs</a:t>
            </a:r>
            <a:r>
              <a:rPr lang="tr-TR" dirty="0"/>
              <a:t>.</a:t>
            </a:r>
          </a:p>
          <a:p>
            <a:r>
              <a:rPr lang="tr-TR" dirty="0" err="1"/>
              <a:t>Missing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; magnetic </a:t>
            </a:r>
            <a:r>
              <a:rPr lang="tr-TR" dirty="0" err="1"/>
              <a:t>affects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faulty</a:t>
            </a:r>
            <a:r>
              <a:rPr lang="tr-TR" dirty="0"/>
              <a:t> </a:t>
            </a:r>
            <a:r>
              <a:rPr lang="tr-TR" dirty="0" err="1"/>
              <a:t>module</a:t>
            </a:r>
            <a:r>
              <a:rPr lang="tr-TR" dirty="0"/>
              <a:t> is not </a:t>
            </a:r>
            <a:r>
              <a:rPr lang="tr-TR" dirty="0" err="1"/>
              <a:t>included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 (</a:t>
            </a:r>
            <a:r>
              <a:rPr lang="tr-TR" dirty="0" err="1"/>
              <a:t>because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test </a:t>
            </a:r>
            <a:r>
              <a:rPr lang="tr-TR" dirty="0" err="1"/>
              <a:t>setup</a:t>
            </a:r>
            <a:r>
              <a:rPr lang="tr-TR" dirty="0"/>
              <a:t> </a:t>
            </a:r>
            <a:r>
              <a:rPr lang="tr-TR" dirty="0" err="1"/>
              <a:t>shown</a:t>
            </a:r>
            <a:r>
              <a:rPr lang="tr-TR" dirty="0"/>
              <a:t> </a:t>
            </a:r>
            <a:r>
              <a:rPr lang="tr-TR" dirty="0" err="1"/>
              <a:t>below</a:t>
            </a:r>
            <a:r>
              <a:rPr lang="tr-TR" dirty="0"/>
              <a:t>)</a:t>
            </a:r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faulty</a:t>
            </a:r>
            <a:r>
              <a:rPr lang="tr-TR" dirty="0"/>
              <a:t> </a:t>
            </a:r>
            <a:r>
              <a:rPr lang="tr-TR" dirty="0" err="1"/>
              <a:t>module</a:t>
            </a:r>
            <a:r>
              <a:rPr lang="tr-TR" dirty="0"/>
              <a:t> </a:t>
            </a:r>
            <a:r>
              <a:rPr lang="tr-TR" dirty="0" err="1"/>
              <a:t>causes</a:t>
            </a:r>
            <a:r>
              <a:rPr lang="tr-TR" dirty="0"/>
              <a:t> a </a:t>
            </a:r>
            <a:r>
              <a:rPr lang="tr-TR" dirty="0" err="1"/>
              <a:t>non-zero</a:t>
            </a:r>
            <a:r>
              <a:rPr lang="tr-TR" dirty="0"/>
              <a:t> </a:t>
            </a:r>
            <a:r>
              <a:rPr lang="tr-TR" dirty="0" err="1"/>
              <a:t>Id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(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slide</a:t>
            </a:r>
            <a:r>
              <a:rPr lang="tr-TR" dirty="0"/>
              <a:t> #12).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Id</a:t>
            </a:r>
            <a:r>
              <a:rPr lang="tr-TR" dirty="0"/>
              <a:t> </a:t>
            </a:r>
            <a:r>
              <a:rPr lang="tr-TR" dirty="0" err="1"/>
              <a:t>reference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healthy</a:t>
            </a:r>
            <a:r>
              <a:rPr lang="tr-TR" dirty="0"/>
              <a:t> </a:t>
            </a:r>
            <a:r>
              <a:rPr lang="tr-TR" dirty="0" err="1"/>
              <a:t>module</a:t>
            </a:r>
            <a:r>
              <a:rPr lang="tr-TR" dirty="0"/>
              <a:t> </a:t>
            </a:r>
            <a:r>
              <a:rPr lang="tr-TR" dirty="0" err="1"/>
              <a:t>could</a:t>
            </a:r>
            <a:r>
              <a:rPr lang="tr-TR" dirty="0"/>
              <a:t> be set to a </a:t>
            </a:r>
            <a:r>
              <a:rPr lang="tr-TR" dirty="0" err="1"/>
              <a:t>nonzero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loss</a:t>
            </a:r>
            <a:r>
              <a:rPr lang="tr-TR" dirty="0"/>
              <a:t> </a:t>
            </a:r>
            <a:r>
              <a:rPr lang="tr-TR" dirty="0" err="1"/>
              <a:t>minimization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analized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79739B-8F26-4AEA-A464-981BA466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14</a:t>
            </a:fld>
            <a:endParaRPr lang="tr-T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C65E85-7708-47C7-A2DD-E9CD94B80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50" y="4482357"/>
            <a:ext cx="4819650" cy="237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86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A962-8FD9-4509-91F7-F447F5C6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What is MPC?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4679E-9C01-4E47-84A8-8948B2CD3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6092" cy="4351338"/>
          </a:xfrm>
        </p:spPr>
        <p:txBody>
          <a:bodyPr/>
          <a:lstStyle/>
          <a:p>
            <a:r>
              <a:rPr lang="tr-TR" dirty="0" err="1"/>
              <a:t>Will</a:t>
            </a:r>
            <a:r>
              <a:rPr lang="tr-TR" dirty="0"/>
              <a:t> I </a:t>
            </a:r>
            <a:r>
              <a:rPr lang="tr-TR" dirty="0" err="1"/>
              <a:t>calculate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optimum </a:t>
            </a:r>
            <a:r>
              <a:rPr lang="tr-TR" dirty="0" err="1"/>
              <a:t>Idq</a:t>
            </a:r>
            <a:r>
              <a:rPr lang="tr-TR" dirty="0"/>
              <a:t> </a:t>
            </a:r>
            <a:r>
              <a:rPr lang="tr-TR" dirty="0" err="1"/>
              <a:t>references</a:t>
            </a:r>
            <a:r>
              <a:rPr lang="tr-TR" dirty="0"/>
              <a:t> for </a:t>
            </a:r>
            <a:r>
              <a:rPr lang="tr-TR" dirty="0" err="1"/>
              <a:t>the</a:t>
            </a:r>
            <a:r>
              <a:rPr lang="tr-TR" dirty="0"/>
              <a:t> MPC?</a:t>
            </a:r>
          </a:p>
          <a:p>
            <a:r>
              <a:rPr lang="tr-TR" dirty="0" err="1"/>
              <a:t>Then</a:t>
            </a:r>
            <a:r>
              <a:rPr lang="tr-TR" dirty="0"/>
              <a:t> what </a:t>
            </a:r>
            <a:r>
              <a:rPr lang="tr-TR" dirty="0" err="1"/>
              <a:t>does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MPC </a:t>
            </a:r>
            <a:r>
              <a:rPr lang="tr-TR" dirty="0" err="1"/>
              <a:t>block</a:t>
            </a:r>
            <a:r>
              <a:rPr lang="tr-TR" dirty="0"/>
              <a:t> optimize?</a:t>
            </a:r>
          </a:p>
          <a:p>
            <a:r>
              <a:rPr lang="tr-TR" dirty="0"/>
              <a:t>What is MPC?</a:t>
            </a:r>
          </a:p>
          <a:p>
            <a:endParaRPr lang="tr-TR" dirty="0">
              <a:hlinkClick r:id="rId2"/>
            </a:endParaRPr>
          </a:p>
          <a:p>
            <a:endParaRPr lang="tr-TR" dirty="0">
              <a:hlinkClick r:id="rId2"/>
            </a:endParaRPr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paper</a:t>
            </a:r>
            <a:r>
              <a:rPr lang="tr-TR" dirty="0"/>
              <a:t> </a:t>
            </a:r>
            <a:r>
              <a:rPr lang="tr-TR" dirty="0" err="1"/>
              <a:t>below</a:t>
            </a:r>
            <a:r>
              <a:rPr lang="tr-TR" dirty="0"/>
              <a:t> </a:t>
            </a:r>
            <a:r>
              <a:rPr lang="tr-TR" dirty="0" err="1"/>
              <a:t>clarified</a:t>
            </a:r>
            <a:r>
              <a:rPr lang="tr-TR" dirty="0"/>
              <a:t> a </a:t>
            </a:r>
            <a:r>
              <a:rPr lang="tr-TR" dirty="0" err="1"/>
              <a:t>few</a:t>
            </a:r>
            <a:r>
              <a:rPr lang="tr-TR" dirty="0"/>
              <a:t> </a:t>
            </a:r>
            <a:r>
              <a:rPr lang="tr-TR" dirty="0" err="1"/>
              <a:t>points</a:t>
            </a:r>
            <a:r>
              <a:rPr lang="tr-TR" dirty="0"/>
              <a:t>. (a </a:t>
            </a:r>
            <a:r>
              <a:rPr lang="tr-TR" dirty="0" err="1"/>
              <a:t>little</a:t>
            </a:r>
            <a:r>
              <a:rPr lang="tr-TR" dirty="0"/>
              <a:t> bit of </a:t>
            </a:r>
            <a:r>
              <a:rPr lang="tr-TR" dirty="0" err="1"/>
              <a:t>confusion</a:t>
            </a:r>
            <a:r>
              <a:rPr lang="tr-TR" dirty="0"/>
              <a:t> </a:t>
            </a:r>
            <a:r>
              <a:rPr lang="tr-TR" dirty="0" err="1"/>
              <a:t>still</a:t>
            </a:r>
            <a:r>
              <a:rPr lang="tr-TR" dirty="0"/>
              <a:t> </a:t>
            </a:r>
            <a:r>
              <a:rPr lang="tr-TR" dirty="0" err="1"/>
              <a:t>exists</a:t>
            </a:r>
            <a:r>
              <a:rPr lang="tr-TR" dirty="0"/>
              <a:t>)</a:t>
            </a:r>
            <a:endParaRPr lang="tr-TR" dirty="0">
              <a:hlinkClick r:id="rId2"/>
            </a:endParaRPr>
          </a:p>
          <a:p>
            <a:r>
              <a:rPr lang="en-US" dirty="0">
                <a:hlinkClick r:id="rId2"/>
              </a:rPr>
              <a:t>https://www.mdpi.com/1996-1073/11/1/120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135A4-D07E-4C8B-85F8-9BCCE23D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15</a:t>
            </a:fld>
            <a:endParaRPr lang="tr-TR"/>
          </a:p>
        </p:txBody>
      </p:sp>
      <p:pic>
        <p:nvPicPr>
          <p:cNvPr id="1028" name="Picture 4" descr="Düşünmekle Akıl Hastalıkları Arasında Bağ Kuran Tek Ülke, Türkiye'deki &quot;Düşünen  Adam&quot;ın Hikayesi - onedio.com">
            <a:extLst>
              <a:ext uri="{FF2B5EF4-FFF2-40B4-BE49-F238E27FC236}">
                <a16:creationId xmlns:a16="http://schemas.microsoft.com/office/drawing/2014/main" id="{0853A710-BF02-49F8-ABB1-1B17A817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313" y="1"/>
            <a:ext cx="2887687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498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B990-0249-418C-816E-1E22F69B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646B2-830C-41C0-A952-0F46E9CB7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[1] </a:t>
            </a:r>
            <a:r>
              <a:rPr lang="en-US" dirty="0"/>
              <a:t>Fault-Tolerant Control of Dual Three-Phase Permanent-Magnet Synchronous Machine Drives Under Open-Phase Faults</a:t>
            </a:r>
            <a:r>
              <a:rPr lang="tr-TR" dirty="0"/>
              <a:t> (2019)</a:t>
            </a:r>
          </a:p>
          <a:p>
            <a:r>
              <a:rPr lang="tr-TR" dirty="0"/>
              <a:t>[2] </a:t>
            </a:r>
            <a:r>
              <a:rPr lang="en-US" dirty="0"/>
              <a:t>Fault Tolerant and Minimum Loss Control of Double-Star Synchronous Machines Under Open Phase Conditions</a:t>
            </a:r>
            <a:r>
              <a:rPr lang="tr-TR" dirty="0"/>
              <a:t> (2008)</a:t>
            </a:r>
          </a:p>
          <a:p>
            <a:r>
              <a:rPr lang="tr-TR" dirty="0"/>
              <a:t>[3] </a:t>
            </a:r>
            <a:r>
              <a:rPr lang="en-US" dirty="0"/>
              <a:t>Finite Control Set Model Based Predictive Control of a PMSM with Variable Switching Frequency and Torque Ripple Optimization</a:t>
            </a:r>
            <a:endParaRPr lang="tr-TR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604F4-41E7-440C-8A05-F4534716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3681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55E8-23ED-426E-8BE9-0F8A0836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To </a:t>
            </a:r>
            <a:r>
              <a:rPr lang="tr-TR" dirty="0" err="1"/>
              <a:t>sum</a:t>
            </a:r>
            <a:r>
              <a:rPr lang="tr-TR" dirty="0"/>
              <a:t> </a:t>
            </a:r>
            <a:r>
              <a:rPr lang="tr-TR" dirty="0" err="1"/>
              <a:t>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EBE7C-B9EE-4285-8DE2-269E125BB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Modüller arası </a:t>
            </a:r>
            <a:r>
              <a:rPr lang="tr-TR" dirty="0" err="1"/>
              <a:t>tork</a:t>
            </a:r>
            <a:r>
              <a:rPr lang="tr-TR" dirty="0"/>
              <a:t> paylaşımı başarılı şekilde gerçekleştiriliyor.</a:t>
            </a:r>
          </a:p>
          <a:p>
            <a:r>
              <a:rPr lang="tr-TR" dirty="0" err="1"/>
              <a:t>Fault</a:t>
            </a:r>
            <a:r>
              <a:rPr lang="tr-TR" dirty="0"/>
              <a:t> sonrası kayıpların (</a:t>
            </a:r>
            <a:r>
              <a:rPr lang="tr-TR" dirty="0" err="1"/>
              <a:t>copper</a:t>
            </a:r>
            <a:r>
              <a:rPr lang="tr-TR" dirty="0"/>
              <a:t> &amp; </a:t>
            </a:r>
            <a:r>
              <a:rPr lang="tr-TR" dirty="0" err="1"/>
              <a:t>core</a:t>
            </a:r>
            <a:r>
              <a:rPr lang="tr-TR" dirty="0"/>
              <a:t>) minimize edilmesi için neler yapılabilir? Daha detaylı araştırılacak. </a:t>
            </a:r>
          </a:p>
          <a:p>
            <a:r>
              <a:rPr lang="tr-TR" dirty="0"/>
              <a:t>Referans </a:t>
            </a:r>
            <a:r>
              <a:rPr lang="tr-TR" dirty="0" err="1"/>
              <a:t>Iq</a:t>
            </a:r>
            <a:r>
              <a:rPr lang="tr-TR" dirty="0"/>
              <a:t> &amp; </a:t>
            </a:r>
            <a:r>
              <a:rPr lang="tr-TR" dirty="0" err="1"/>
              <a:t>Id</a:t>
            </a:r>
            <a:r>
              <a:rPr lang="tr-TR" dirty="0"/>
              <a:t> üretimi </a:t>
            </a:r>
            <a:r>
              <a:rPr lang="tr-TR" dirty="0" err="1"/>
              <a:t>MPC’ye</a:t>
            </a:r>
            <a:r>
              <a:rPr lang="tr-TR" dirty="0"/>
              <a:t> dahil edilebilir mi? </a:t>
            </a:r>
          </a:p>
          <a:p>
            <a:r>
              <a:rPr lang="tr-TR" dirty="0" err="1"/>
              <a:t>Id</a:t>
            </a:r>
            <a:r>
              <a:rPr lang="tr-TR" dirty="0"/>
              <a:t> &amp; </a:t>
            </a:r>
            <a:r>
              <a:rPr lang="tr-TR" dirty="0" err="1"/>
              <a:t>Iq</a:t>
            </a:r>
            <a:r>
              <a:rPr lang="tr-TR" dirty="0"/>
              <a:t> referans üretimi offline optimizasyon ile hallediliyor. Online optimizasyon nasıl yapılabilir. </a:t>
            </a:r>
          </a:p>
          <a:p>
            <a:r>
              <a:rPr lang="tr-TR" dirty="0"/>
              <a:t>MPC, PCC, PTC bütün bunlar ne demek? Bu konuda tekrar bir okuma yapılacak.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C5EB2-EDE7-48EC-9219-1C416887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7563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2E87-98F7-4D3A-8EFF-CDD959B5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Simülasyon bilinen eksiklikler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9BA68-3FC7-4203-ABB6-085808394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Fault</a:t>
            </a:r>
            <a:r>
              <a:rPr lang="tr-TR" dirty="0"/>
              <a:t> sonrası </a:t>
            </a:r>
            <a:r>
              <a:rPr lang="tr-TR" dirty="0" err="1"/>
              <a:t>duty</a:t>
            </a:r>
            <a:r>
              <a:rPr lang="tr-TR" dirty="0"/>
              <a:t> </a:t>
            </a:r>
            <a:r>
              <a:rPr lang="tr-TR" dirty="0" err="1"/>
              <a:t>cycle</a:t>
            </a:r>
            <a:r>
              <a:rPr lang="tr-TR" dirty="0"/>
              <a:t> (T1 T2 T0) hesabı güncellenecek.</a:t>
            </a:r>
          </a:p>
          <a:p>
            <a:r>
              <a:rPr lang="tr-TR" dirty="0" err="1"/>
              <a:t>Simulinkte</a:t>
            </a:r>
            <a:r>
              <a:rPr lang="tr-TR" dirty="0"/>
              <a:t> bir sorun değil fakat gerçekleme aşamasında (k+2) değerleri için optimizasyon yapmak gerekecek.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7F05D-B1D0-46C0-A48D-1CBA424F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63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5A665F-3643-4EDE-A536-DFEDB77E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Bu haftaki çalışmaların özeti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A15220-6828-4D70-B168-CEE78B529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Iq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 </a:t>
            </a:r>
            <a:r>
              <a:rPr lang="tr-TR" dirty="0" err="1"/>
              <a:t>prediction</a:t>
            </a:r>
            <a:r>
              <a:rPr lang="tr-TR" dirty="0"/>
              <a:t> kısmı düzeltildi ve </a:t>
            </a:r>
            <a:r>
              <a:rPr lang="tr-TR" dirty="0" err="1"/>
              <a:t>Iq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function’a</a:t>
            </a:r>
            <a:r>
              <a:rPr lang="tr-TR" dirty="0"/>
              <a:t> eklendi.</a:t>
            </a:r>
          </a:p>
          <a:p>
            <a:r>
              <a:rPr lang="tr-TR" dirty="0"/>
              <a:t>Tek ve Çift modül simülasyon sonuçları derlendi.</a:t>
            </a:r>
          </a:p>
          <a:p>
            <a:r>
              <a:rPr lang="tr-TR" dirty="0"/>
              <a:t>Çift modül </a:t>
            </a:r>
            <a:r>
              <a:rPr lang="tr-TR" dirty="0" err="1"/>
              <a:t>faulty</a:t>
            </a:r>
            <a:r>
              <a:rPr lang="tr-TR" dirty="0"/>
              <a:t> durumda </a:t>
            </a:r>
            <a:r>
              <a:rPr lang="tr-TR" dirty="0" err="1"/>
              <a:t>tork</a:t>
            </a:r>
            <a:r>
              <a:rPr lang="tr-TR" dirty="0"/>
              <a:t> paylaşımı gerçekleştirildi.</a:t>
            </a:r>
          </a:p>
          <a:p>
            <a:r>
              <a:rPr lang="tr-TR" dirty="0" err="1"/>
              <a:t>Faulty</a:t>
            </a:r>
            <a:r>
              <a:rPr lang="tr-TR" dirty="0"/>
              <a:t> durumda </a:t>
            </a:r>
            <a:r>
              <a:rPr lang="tr-TR" dirty="0" err="1"/>
              <a:t>tork</a:t>
            </a:r>
            <a:r>
              <a:rPr lang="tr-TR" dirty="0"/>
              <a:t> paylaşımı hakkında tarama yapıldı.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E78FF-BE51-4279-B113-E3AB438B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509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C3FE91-8F9C-4A1D-996D-B47AC5E7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Eski algoritmada:</a:t>
            </a: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BC9F9512-CE91-47D1-9773-E9F9AAD91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704438" cy="4351338"/>
          </a:xfrm>
        </p:spPr>
        <p:txBody>
          <a:bodyPr/>
          <a:lstStyle/>
          <a:p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, 8 </a:t>
            </a:r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üzerinden değerlendiriliyordu. </a:t>
            </a:r>
          </a:p>
          <a:p>
            <a:r>
              <a:rPr lang="tr-TR" dirty="0"/>
              <a:t>Ortalama anahtarlama frekansı 10-15kHz.</a:t>
            </a:r>
          </a:p>
          <a:p>
            <a:r>
              <a:rPr lang="tr-TR" dirty="0" err="1"/>
              <a:t>Steady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torque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 10Nm için 6Nm </a:t>
            </a:r>
            <a:r>
              <a:rPr lang="tr-TR" dirty="0" err="1"/>
              <a:t>peak</a:t>
            </a:r>
            <a:r>
              <a:rPr lang="tr-TR" dirty="0"/>
              <a:t> to </a:t>
            </a:r>
            <a:r>
              <a:rPr lang="tr-TR" dirty="0" err="1"/>
              <a:t>peak</a:t>
            </a:r>
            <a:r>
              <a:rPr lang="tr-TR" dirty="0"/>
              <a:t> değere sahipti.</a:t>
            </a:r>
          </a:p>
          <a:p>
            <a:pPr lvl="1"/>
            <a:r>
              <a:rPr lang="tr-TR" dirty="0"/>
              <a:t>Sebebi: Zero </a:t>
            </a:r>
            <a:r>
              <a:rPr lang="tr-TR" dirty="0" err="1"/>
              <a:t>vector’lar</a:t>
            </a:r>
            <a:r>
              <a:rPr lang="tr-TR" dirty="0"/>
              <a:t> düzgün bir şekilde dağıtılmıyor. Anahtarlama periyodu süresince sadece tek bir vector uygulanıyordu.</a:t>
            </a:r>
          </a:p>
        </p:txBody>
      </p:sp>
      <p:pic>
        <p:nvPicPr>
          <p:cNvPr id="8" name="Picture 2" descr="Space vector PWM diagram. | Download Scientific Diagram">
            <a:extLst>
              <a:ext uri="{FF2B5EF4-FFF2-40B4-BE49-F238E27FC236}">
                <a16:creationId xmlns:a16="http://schemas.microsoft.com/office/drawing/2014/main" id="{CA267678-01F0-4CB1-B8FB-7AB540050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395" y="1444688"/>
            <a:ext cx="3354968" cy="229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B3EE24-553A-4196-AAE4-11583921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93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D3DBBFB0-3527-463F-AA06-C90DF54B6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05" y="3536691"/>
            <a:ext cx="7577009" cy="1787998"/>
          </a:xfrm>
          <a:prstGeom prst="rect">
            <a:avLst/>
          </a:prstGeom>
        </p:spPr>
      </p:pic>
      <p:sp>
        <p:nvSpPr>
          <p:cNvPr id="7" name="Başlık 1">
            <a:extLst>
              <a:ext uri="{FF2B5EF4-FFF2-40B4-BE49-F238E27FC236}">
                <a16:creationId xmlns:a16="http://schemas.microsoft.com/office/drawing/2014/main" id="{A7544383-2C35-4C23-AA25-FC00B8E3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dirty="0"/>
              <a:t>Yeni algoritma [3]</a:t>
            </a: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13C524A0-054F-45BB-AC4B-E69CC364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865" y="1798379"/>
            <a:ext cx="11040761" cy="2314061"/>
          </a:xfrm>
        </p:spPr>
        <p:txBody>
          <a:bodyPr/>
          <a:lstStyle/>
          <a:p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, anahtarlama frekansı üzerinden değerlendiriliyor. (1-40khz)</a:t>
            </a:r>
          </a:p>
          <a:p>
            <a:r>
              <a:rPr lang="tr-TR" dirty="0"/>
              <a:t>Ortalama anahtarlama frekansı: değişken </a:t>
            </a:r>
          </a:p>
          <a:p>
            <a:r>
              <a:rPr lang="tr-TR" dirty="0" err="1"/>
              <a:t>Torque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: 1Nm (</a:t>
            </a:r>
            <a:r>
              <a:rPr lang="tr-TR" dirty="0" err="1"/>
              <a:t>pp</a:t>
            </a:r>
            <a:r>
              <a:rPr lang="tr-TR" dirty="0"/>
              <a:t> @ 10Nm)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B895E997-DA30-4BBF-83F2-83032CD0A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459" y="6617688"/>
            <a:ext cx="7553325" cy="20002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620CD32-C836-408A-9F7A-D84062A4B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8529" y="2844113"/>
            <a:ext cx="4373183" cy="2314061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158DFA48-729F-4E45-9E23-7B1FF284B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92" y="5324689"/>
            <a:ext cx="5216866" cy="17389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3CBB9-DA36-4946-B766-C441C3A4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933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1">
            <a:extLst>
              <a:ext uri="{FF2B5EF4-FFF2-40B4-BE49-F238E27FC236}">
                <a16:creationId xmlns:a16="http://schemas.microsoft.com/office/drawing/2014/main" id="{A7544383-2C35-4C23-AA25-FC00B8E3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dirty="0" err="1"/>
              <a:t>Simulation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0DF78C-4D50-49C2-B163-2AD7CB8AF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5" y="1221919"/>
            <a:ext cx="6134772" cy="333999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6DFA42-DA61-45D6-AB29-DD94D85BD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089" y="1206179"/>
            <a:ext cx="4676775" cy="3355738"/>
          </a:xfrm>
          <a:prstGeom prst="rect">
            <a:avLst/>
          </a:prstGeom>
        </p:spPr>
      </p:pic>
      <p:pic>
        <p:nvPicPr>
          <p:cNvPr id="9" name="Resim 11">
            <a:extLst>
              <a:ext uri="{FF2B5EF4-FFF2-40B4-BE49-F238E27FC236}">
                <a16:creationId xmlns:a16="http://schemas.microsoft.com/office/drawing/2014/main" id="{97E51DDA-7932-4980-9D0D-210C49836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936" y="4702351"/>
            <a:ext cx="4946821" cy="16489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479CE1-C338-444F-8349-0536F2EB3229}"/>
              </a:ext>
            </a:extLst>
          </p:cNvPr>
          <p:cNvSpPr txBox="1"/>
          <p:nvPr/>
        </p:nvSpPr>
        <p:spPr>
          <a:xfrm>
            <a:off x="0" y="4561917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Id</a:t>
            </a:r>
            <a:r>
              <a:rPr lang="tr-TR" dirty="0"/>
              <a:t> &amp; </a:t>
            </a:r>
            <a:r>
              <a:rPr lang="tr-TR" dirty="0" err="1"/>
              <a:t>Iq</a:t>
            </a:r>
            <a:r>
              <a:rPr lang="tr-TR" dirty="0"/>
              <a:t> </a:t>
            </a:r>
            <a:r>
              <a:rPr lang="tr-TR" dirty="0" err="1"/>
              <a:t>prediction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2E81A-CEA4-47F7-8E47-BA4221C57EAA}"/>
              </a:ext>
            </a:extLst>
          </p:cNvPr>
          <p:cNvSpPr txBox="1"/>
          <p:nvPr/>
        </p:nvSpPr>
        <p:spPr>
          <a:xfrm>
            <a:off x="6570089" y="4828144"/>
            <a:ext cx="5621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Iq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 </a:t>
            </a:r>
            <a:r>
              <a:rPr lang="tr-TR" dirty="0" err="1"/>
              <a:t>prediction</a:t>
            </a:r>
            <a:r>
              <a:rPr lang="tr-TR" dirty="0"/>
              <a:t>: (</a:t>
            </a:r>
            <a:r>
              <a:rPr lang="tr-TR" dirty="0" err="1"/>
              <a:t>might</a:t>
            </a:r>
            <a:r>
              <a:rPr lang="tr-TR" dirty="0"/>
              <a:t> </a:t>
            </a:r>
            <a:r>
              <a:rPr lang="tr-TR" dirty="0" err="1"/>
              <a:t>take</a:t>
            </a:r>
            <a:r>
              <a:rPr lang="tr-TR" dirty="0"/>
              <a:t> a </a:t>
            </a:r>
            <a:r>
              <a:rPr lang="tr-TR" dirty="0" err="1"/>
              <a:t>long</a:t>
            </a:r>
            <a:r>
              <a:rPr lang="tr-TR" dirty="0"/>
              <a:t>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Convert</a:t>
            </a:r>
            <a:r>
              <a:rPr lang="tr-TR" dirty="0"/>
              <a:t> </a:t>
            </a:r>
            <a:r>
              <a:rPr lang="tr-TR" dirty="0" err="1"/>
              <a:t>Vd</a:t>
            </a:r>
            <a:r>
              <a:rPr lang="tr-TR" dirty="0"/>
              <a:t>(k+1)&amp;</a:t>
            </a:r>
            <a:r>
              <a:rPr lang="tr-TR" dirty="0" err="1"/>
              <a:t>Vq</a:t>
            </a:r>
            <a:r>
              <a:rPr lang="tr-TR" dirty="0"/>
              <a:t>(k+1) to </a:t>
            </a:r>
            <a:r>
              <a:rPr lang="el-GR" dirty="0"/>
              <a:t>αβ</a:t>
            </a:r>
            <a:r>
              <a:rPr lang="tr-TR" dirty="0"/>
              <a:t> </a:t>
            </a:r>
            <a:r>
              <a:rPr lang="tr-TR" dirty="0" err="1"/>
              <a:t>space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vector </a:t>
            </a:r>
            <a:r>
              <a:rPr lang="tr-TR" dirty="0" err="1"/>
              <a:t>angle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Calculate</a:t>
            </a:r>
            <a:r>
              <a:rPr lang="tr-TR" dirty="0"/>
              <a:t> vector </a:t>
            </a:r>
            <a:r>
              <a:rPr lang="tr-TR" dirty="0" err="1"/>
              <a:t>magnitude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modulation</a:t>
            </a:r>
            <a:r>
              <a:rPr lang="tr-TR" dirty="0"/>
              <a:t> </a:t>
            </a:r>
            <a:r>
              <a:rPr lang="tr-TR" dirty="0" err="1"/>
              <a:t>index</a:t>
            </a:r>
            <a:r>
              <a:rPr lang="tr-TR" dirty="0"/>
              <a:t> (</a:t>
            </a:r>
            <a:r>
              <a:rPr lang="tr-TR" dirty="0" err="1"/>
              <a:t>ma</a:t>
            </a:r>
            <a:r>
              <a:rPr lang="tr-T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Calculate</a:t>
            </a:r>
            <a:r>
              <a:rPr lang="tr-TR" dirty="0"/>
              <a:t> SVPWM T1, T2 </a:t>
            </a:r>
            <a:r>
              <a:rPr lang="tr-TR" dirty="0" err="1"/>
              <a:t>and</a:t>
            </a:r>
            <a:r>
              <a:rPr lang="tr-TR" dirty="0"/>
              <a:t> T0 </a:t>
            </a:r>
            <a:r>
              <a:rPr lang="tr-TR" dirty="0" err="1"/>
              <a:t>times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Calculate</a:t>
            </a:r>
            <a:r>
              <a:rPr lang="tr-TR" dirty="0"/>
              <a:t> </a:t>
            </a:r>
            <a:r>
              <a:rPr lang="el-GR" dirty="0"/>
              <a:t>Δ</a:t>
            </a:r>
            <a:r>
              <a:rPr lang="tr-TR" dirty="0" err="1"/>
              <a:t>Iq</a:t>
            </a:r>
            <a:r>
              <a:rPr lang="tr-TR" dirty="0"/>
              <a:t> </a:t>
            </a:r>
            <a:r>
              <a:rPr lang="tr-TR" dirty="0" err="1"/>
              <a:t>values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Calculate</a:t>
            </a:r>
            <a:r>
              <a:rPr lang="tr-TR" dirty="0"/>
              <a:t> total </a:t>
            </a:r>
            <a:r>
              <a:rPr lang="tr-TR" dirty="0" err="1"/>
              <a:t>Iqripple</a:t>
            </a:r>
            <a:r>
              <a:rPr lang="tr-TR" dirty="0"/>
              <a:t> </a:t>
            </a:r>
            <a:r>
              <a:rPr lang="tr-TR" dirty="0" err="1"/>
              <a:t>value</a:t>
            </a:r>
            <a:endParaRPr lang="tr-TR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EF5BF33-3735-46F5-A7CD-4B321863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5</a:t>
            </a:fld>
            <a:endParaRPr lang="tr-T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009FD9-40E8-4475-AD26-AF5994F13EAE}"/>
              </a:ext>
            </a:extLst>
          </p:cNvPr>
          <p:cNvSpPr txBox="1"/>
          <p:nvPr/>
        </p:nvSpPr>
        <p:spPr>
          <a:xfrm>
            <a:off x="7274011" y="136525"/>
            <a:ext cx="407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includes</a:t>
            </a:r>
            <a:r>
              <a:rPr lang="tr-T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Iqripple</a:t>
            </a:r>
            <a:r>
              <a:rPr lang="tr-TR" dirty="0"/>
              <a:t>, </a:t>
            </a:r>
            <a:r>
              <a:rPr lang="tr-TR" dirty="0" err="1"/>
              <a:t>Iqref</a:t>
            </a:r>
            <a:r>
              <a:rPr lang="tr-TR" dirty="0"/>
              <a:t>, </a:t>
            </a:r>
            <a:r>
              <a:rPr lang="tr-TR" dirty="0" err="1"/>
              <a:t>Idref</a:t>
            </a:r>
            <a:r>
              <a:rPr lang="tr-TR" dirty="0"/>
              <a:t>, </a:t>
            </a:r>
            <a:r>
              <a:rPr lang="tr-TR" dirty="0" err="1"/>
              <a:t>fsw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1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FD7AFF-09B9-4849-9DA8-3E0203F9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Torque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 </a:t>
            </a:r>
            <a:r>
              <a:rPr lang="tr-TR" dirty="0" err="1"/>
              <a:t>prediction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73FF90-D223-41F6-B848-140F158B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SVPWM T1-T2-T0 süreleri üzerinden hesaplanıyor. Hesaplamak biraz zaman alıcı olabilir.</a:t>
            </a:r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C01D8-4510-44E0-A1BB-53E7EEC65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6" y="2680494"/>
            <a:ext cx="6496050" cy="4086225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06EF8638-8CDD-4373-9842-E06C5FD77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25" y="3248025"/>
            <a:ext cx="6584349" cy="268006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19CAD-C7A5-46D3-9D62-00108A36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264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FD7AFF-09B9-4849-9DA8-3E0203F9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Simulation</a:t>
            </a:r>
            <a:r>
              <a:rPr lang="tr-TR" dirty="0"/>
              <a:t> </a:t>
            </a:r>
            <a:r>
              <a:rPr lang="tr-TR" dirty="0" err="1"/>
              <a:t>results</a:t>
            </a:r>
            <a:endParaRPr lang="tr-TR" dirty="0"/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83C9F287-A2CA-4625-AD95-E30CECF21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module</a:t>
            </a:r>
            <a:r>
              <a:rPr lang="tr-TR" dirty="0"/>
              <a:t> (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fault</a:t>
            </a:r>
            <a:r>
              <a:rPr lang="tr-TR" dirty="0"/>
              <a:t>)</a:t>
            </a:r>
          </a:p>
          <a:p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modules</a:t>
            </a:r>
            <a:r>
              <a:rPr lang="tr-TR" dirty="0"/>
              <a:t> (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fault</a:t>
            </a:r>
            <a:r>
              <a:rPr lang="tr-TR" dirty="0"/>
              <a:t>)</a:t>
            </a:r>
          </a:p>
          <a:p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modules</a:t>
            </a:r>
            <a:r>
              <a:rPr lang="tr-TR" dirty="0"/>
              <a:t> (</a:t>
            </a:r>
            <a:r>
              <a:rPr lang="tr-TR" dirty="0" err="1"/>
              <a:t>yes</a:t>
            </a:r>
            <a:r>
              <a:rPr lang="tr-TR" dirty="0"/>
              <a:t> </a:t>
            </a:r>
            <a:r>
              <a:rPr lang="tr-TR" dirty="0" err="1"/>
              <a:t>fault</a:t>
            </a:r>
            <a:r>
              <a:rPr lang="tr-TR" dirty="0"/>
              <a:t>)</a:t>
            </a:r>
          </a:p>
          <a:p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modules</a:t>
            </a:r>
            <a:r>
              <a:rPr lang="tr-TR" dirty="0"/>
              <a:t> (</a:t>
            </a:r>
            <a:r>
              <a:rPr lang="tr-TR" dirty="0" err="1"/>
              <a:t>yes</a:t>
            </a:r>
            <a:r>
              <a:rPr lang="tr-TR" dirty="0"/>
              <a:t> </a:t>
            </a:r>
            <a:r>
              <a:rPr lang="tr-TR" dirty="0" err="1"/>
              <a:t>fault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basic</a:t>
            </a:r>
            <a:r>
              <a:rPr lang="tr-TR" dirty="0"/>
              <a:t> </a:t>
            </a:r>
            <a:r>
              <a:rPr lang="tr-TR" dirty="0" err="1"/>
              <a:t>fault</a:t>
            </a:r>
            <a:r>
              <a:rPr lang="tr-TR" dirty="0"/>
              <a:t> </a:t>
            </a:r>
            <a:r>
              <a:rPr lang="tr-TR" dirty="0" err="1"/>
              <a:t>tolerance</a:t>
            </a:r>
            <a:r>
              <a:rPr lang="tr-TR" dirty="0"/>
              <a:t>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0653D0-2604-47ED-8A00-0453E88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343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F8DB-44C9-49E7-BE08-21D02849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module</a:t>
            </a:r>
            <a:r>
              <a:rPr lang="tr-TR" dirty="0"/>
              <a:t> (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fault</a:t>
            </a:r>
            <a:r>
              <a:rPr lang="tr-TR" dirty="0"/>
              <a:t>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D576B7-14AD-4139-8FFD-2F0B5E02D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676" y="1333499"/>
            <a:ext cx="6241055" cy="3705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0C6605-8341-4E72-8FA3-EA6CD4492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676" y="5018890"/>
            <a:ext cx="6241055" cy="1839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99FA2C-2581-450B-B3FC-63932E623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379" y="1333499"/>
            <a:ext cx="5558825" cy="319368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49B05-62D3-489A-8019-FD810658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88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F8DB-44C9-49E7-BE08-21D02849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modules</a:t>
            </a:r>
            <a:r>
              <a:rPr lang="tr-TR" dirty="0"/>
              <a:t> (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fault</a:t>
            </a:r>
            <a:r>
              <a:rPr lang="tr-TR" dirty="0"/>
              <a:t>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D3233-613B-4B39-ABD7-89930FE32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929"/>
            <a:ext cx="5491520" cy="3312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46C1F8-659E-4AED-A3E6-C65C36980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322" y="1318084"/>
            <a:ext cx="6173359" cy="3437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48AABB-9EB1-49B0-BAD2-F149ABDCD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958" y="5025668"/>
            <a:ext cx="6020043" cy="11274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73156B-6BDE-48B5-9FC2-9BD1771C1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799" y="4576096"/>
            <a:ext cx="5139721" cy="2281904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494CFA-924E-4FC1-97D0-13A75F74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847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638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Teması</vt:lpstr>
      <vt:lpstr>Sorunlar (23. Haftada)</vt:lpstr>
      <vt:lpstr>Bu haftaki çalışmaların özeti</vt:lpstr>
      <vt:lpstr>Eski algoritmada:</vt:lpstr>
      <vt:lpstr>Yeni algoritma [3]</vt:lpstr>
      <vt:lpstr>Simulation</vt:lpstr>
      <vt:lpstr>Torque ripple prediction</vt:lpstr>
      <vt:lpstr>Simulation results</vt:lpstr>
      <vt:lpstr>One module (no fault)</vt:lpstr>
      <vt:lpstr>Two modules (no fault)</vt:lpstr>
      <vt:lpstr>Two modules (yes fault)</vt:lpstr>
      <vt:lpstr>Two modules (yes fault with basic fault tolerance)</vt:lpstr>
      <vt:lpstr>Two modules (yes fault with basic fault tolerance)</vt:lpstr>
      <vt:lpstr>Other studies [1] &amp; [2] (2019 &amp; 2008)</vt:lpstr>
      <vt:lpstr>Other studies [1] &amp; [2] (2019 &amp; 2008)</vt:lpstr>
      <vt:lpstr>What is MPC?</vt:lpstr>
      <vt:lpstr>References</vt:lpstr>
      <vt:lpstr>To sum up</vt:lpstr>
      <vt:lpstr>Simülasyon bilinen eksiklikler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hakan saraç</dc:creator>
  <cp:lastModifiedBy>hakan sarac</cp:lastModifiedBy>
  <cp:revision>40</cp:revision>
  <dcterms:created xsi:type="dcterms:W3CDTF">2020-08-20T20:14:38Z</dcterms:created>
  <dcterms:modified xsi:type="dcterms:W3CDTF">2020-08-27T12:02:10Z</dcterms:modified>
</cp:coreProperties>
</file>