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3" r:id="rId7"/>
    <p:sldId id="264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1" r:id="rId16"/>
    <p:sldId id="274" r:id="rId17"/>
    <p:sldId id="273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25.3.2017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25.3.2017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25.3.2017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25.3.2017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25.3.2017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25.3.2017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25.3.2017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25.3.2017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25.3.2017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25.3.2017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25.3.2017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5268A-ECED-40C2-BA3B-556FDB639813}" type="datetimeFigureOut">
              <a:rPr lang="tr-TR" smtClean="0"/>
              <a:pPr/>
              <a:t>25.3.2017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 idx="4294967295"/>
          </p:nvPr>
        </p:nvSpPr>
        <p:spPr>
          <a:xfrm>
            <a:off x="0" y="2276872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tr-TR"/>
              <a:t>DUYARLI OL</a:t>
            </a:r>
            <a:br>
              <a:rPr lang="tr-TR"/>
            </a:br>
            <a:br>
              <a:rPr lang="tr-TR"/>
            </a:br>
            <a:r>
              <a:rPr lang="tr-TR"/>
              <a:t>1-4, 8-9,11-12,16-17</a:t>
            </a: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Başlık"/>
          <p:cNvSpPr>
            <a:spLocks noGrp="1"/>
          </p:cNvSpPr>
          <p:nvPr>
            <p:ph type="title"/>
          </p:nvPr>
        </p:nvSpPr>
        <p:spPr>
          <a:xfrm>
            <a:off x="428596" y="214290"/>
            <a:ext cx="3008313" cy="1162050"/>
          </a:xfrm>
        </p:spPr>
        <p:txBody>
          <a:bodyPr/>
          <a:lstStyle/>
          <a:p>
            <a:r>
              <a:rPr lang="tr-TR" dirty="0"/>
              <a:t>Individual borrowing </a:t>
            </a:r>
            <a:br>
              <a:rPr lang="tr-TR" dirty="0"/>
            </a:br>
            <a:endParaRPr lang="tr-TR" dirty="0"/>
          </a:p>
        </p:txBody>
      </p:sp>
      <p:sp>
        <p:nvSpPr>
          <p:cNvPr id="9" name="8 Metin Yer Tutucusu"/>
          <p:cNvSpPr>
            <a:spLocks noGrp="1"/>
          </p:cNvSpPr>
          <p:nvPr>
            <p:ph type="body" sz="half" idx="2"/>
          </p:nvPr>
        </p:nvSpPr>
        <p:spPr>
          <a:xfrm>
            <a:off x="500034" y="1500174"/>
            <a:ext cx="3008313" cy="4691063"/>
          </a:xfrm>
        </p:spPr>
        <p:txBody>
          <a:bodyPr>
            <a:normAutofit/>
          </a:bodyPr>
          <a:lstStyle/>
          <a:p>
            <a:r>
              <a:rPr lang="tr-TR" sz="1800" dirty="0"/>
              <a:t>As a result of credit card usage, </a:t>
            </a:r>
            <a:br>
              <a:rPr lang="tr-TR" sz="1800" dirty="0"/>
            </a:br>
            <a:r>
              <a:rPr lang="tr-TR" sz="1800" dirty="0"/>
              <a:t>The increase in the debts of individuals. </a:t>
            </a:r>
            <a:br>
              <a:rPr lang="tr-TR" sz="1800" dirty="0"/>
            </a:br>
            <a:r>
              <a:rPr lang="tr-TR" sz="1800" dirty="0"/>
              <a:t>In this case it is a problem of liquidity.</a:t>
            </a:r>
          </a:p>
          <a:p>
            <a:br>
              <a:rPr lang="tr-TR" sz="1800" dirty="0"/>
            </a:br>
            <a:r>
              <a:rPr lang="tr-TR" sz="2800" dirty="0">
                <a:solidFill>
                  <a:srgbClr val="FF0000"/>
                </a:solidFill>
              </a:rPr>
              <a:t>What do we suggest to prevent this situation?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14876" y="1285860"/>
            <a:ext cx="3109357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DUYARLIOL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/>
              <a:t>So, what does it means ? </a:t>
            </a:r>
          </a:p>
          <a:p>
            <a:pPr>
              <a:buFont typeface="Wingdings" pitchFamily="2" charset="2"/>
              <a:buChar char="Ø"/>
            </a:pPr>
            <a:r>
              <a:rPr lang="tr-TR" dirty="0"/>
              <a:t>Motion tracking system</a:t>
            </a:r>
          </a:p>
          <a:p>
            <a:pPr>
              <a:buFont typeface="Wingdings" pitchFamily="2" charset="2"/>
              <a:buChar char="Ø"/>
            </a:pPr>
            <a:r>
              <a:rPr lang="tr-TR" dirty="0"/>
              <a:t>Put the user to the test</a:t>
            </a:r>
          </a:p>
          <a:p>
            <a:pPr>
              <a:buFont typeface="Wingdings" pitchFamily="2" charset="2"/>
              <a:buChar char="Ø"/>
            </a:pPr>
            <a:r>
              <a:rPr lang="tr-TR" dirty="0"/>
              <a:t>Give the advice that need or not need</a:t>
            </a:r>
          </a:p>
          <a:p>
            <a:pPr>
              <a:buFont typeface="Wingdings" pitchFamily="2" charset="2"/>
              <a:buChar char="Ø"/>
            </a:pPr>
            <a:r>
              <a:rPr lang="tr-TR" dirty="0"/>
              <a:t>Make a second thought</a:t>
            </a:r>
          </a:p>
          <a:p>
            <a:pPr>
              <a:buFont typeface="Wingdings" pitchFamily="2" charset="2"/>
              <a:buChar char="Ø"/>
            </a:pPr>
            <a:endParaRPr lang="tr-TR" dirty="0"/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Why we choose ?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tr-TR" dirty="0"/>
              <a:t>Too many online shopping</a:t>
            </a:r>
          </a:p>
          <a:p>
            <a:pPr>
              <a:buFont typeface="Wingdings" pitchFamily="2" charset="2"/>
              <a:buChar char="Ø"/>
            </a:pPr>
            <a:r>
              <a:rPr lang="tr-TR" dirty="0"/>
              <a:t>Incentive instead of prevent</a:t>
            </a:r>
          </a:p>
          <a:p>
            <a:pPr>
              <a:buFont typeface="Wingdings" pitchFamily="2" charset="2"/>
              <a:buChar char="Ø"/>
            </a:pPr>
            <a:r>
              <a:rPr lang="tr-TR" dirty="0"/>
              <a:t>The financial situation of the people</a:t>
            </a:r>
          </a:p>
          <a:p>
            <a:pPr>
              <a:buFont typeface="Wingdings" pitchFamily="2" charset="2"/>
              <a:buChar char="Ø"/>
            </a:pPr>
            <a:r>
              <a:rPr lang="tr-TR" dirty="0"/>
              <a:t>Change spending habits</a:t>
            </a:r>
          </a:p>
          <a:p>
            <a:pPr>
              <a:buFont typeface="Wingdings" pitchFamily="2" charset="2"/>
              <a:buChar char="Ø"/>
            </a:pPr>
            <a:r>
              <a:rPr lang="tr-TR" dirty="0"/>
              <a:t>Control expenditures</a:t>
            </a:r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So, How will we follow a path?</a:t>
            </a:r>
          </a:p>
        </p:txBody>
      </p:sp>
      <p:sp>
        <p:nvSpPr>
          <p:cNvPr id="9" name="8 Metin Yer Tutucusu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sz="1600" dirty="0"/>
              <a:t>As you see on the picture , we will use spiral model for our project.</a:t>
            </a:r>
          </a:p>
          <a:p>
            <a:pPr>
              <a:buFont typeface="Wingdings" pitchFamily="2" charset="2"/>
              <a:buChar char="Ø"/>
            </a:pPr>
            <a:r>
              <a:rPr lang="tr-TR" sz="1600" dirty="0"/>
              <a:t>Risk analysis and planning </a:t>
            </a:r>
          </a:p>
          <a:p>
            <a:pPr>
              <a:buFont typeface="Wingdings" pitchFamily="2" charset="2"/>
              <a:buChar char="Ø"/>
            </a:pPr>
            <a:r>
              <a:rPr lang="tr-TR" sz="1600" dirty="0"/>
              <a:t>Analysis design and coding</a:t>
            </a:r>
          </a:p>
          <a:p>
            <a:pPr>
              <a:buFont typeface="Wingdings" pitchFamily="2" charset="2"/>
              <a:buChar char="Ø"/>
            </a:pPr>
            <a:r>
              <a:rPr lang="tr-TR" sz="1600" dirty="0"/>
              <a:t>Prototyping after each design</a:t>
            </a:r>
          </a:p>
          <a:p>
            <a:pPr>
              <a:buFont typeface="Wingdings" pitchFamily="2" charset="2"/>
              <a:buChar char="Ø"/>
            </a:pPr>
            <a:r>
              <a:rPr lang="tr-TR" sz="1600" dirty="0"/>
              <a:t>Risk analysis and planning again for existing prototype</a:t>
            </a:r>
          </a:p>
          <a:p>
            <a:pPr>
              <a:buFont typeface="Wingdings" pitchFamily="2" charset="2"/>
              <a:buChar char="Ø"/>
            </a:pPr>
            <a:endParaRPr lang="tr-TR" sz="1600" dirty="0"/>
          </a:p>
          <a:p>
            <a:pPr>
              <a:buFont typeface="Wingdings" pitchFamily="2" charset="2"/>
              <a:buChar char="Ø"/>
            </a:pPr>
            <a:r>
              <a:rPr lang="tr-TR" sz="1600" dirty="0"/>
              <a:t>We have 4 stages </a:t>
            </a:r>
          </a:p>
          <a:p>
            <a:pPr>
              <a:buFont typeface="Wingdings" pitchFamily="2" charset="2"/>
              <a:buChar char="ü"/>
            </a:pPr>
            <a:r>
              <a:rPr lang="tr-TR" sz="1600" dirty="0"/>
              <a:t>Planning</a:t>
            </a:r>
          </a:p>
          <a:p>
            <a:pPr>
              <a:buFont typeface="Wingdings" pitchFamily="2" charset="2"/>
              <a:buChar char="ü"/>
            </a:pPr>
            <a:r>
              <a:rPr lang="tr-TR" sz="1600" dirty="0"/>
              <a:t>Risk analysis</a:t>
            </a:r>
          </a:p>
          <a:p>
            <a:pPr>
              <a:buFont typeface="Wingdings" pitchFamily="2" charset="2"/>
              <a:buChar char="ü"/>
            </a:pPr>
            <a:r>
              <a:rPr lang="tr-TR" sz="1600" dirty="0"/>
              <a:t>Engineering</a:t>
            </a:r>
          </a:p>
          <a:p>
            <a:pPr>
              <a:buFont typeface="Wingdings" pitchFamily="2" charset="2"/>
              <a:buChar char="ü"/>
            </a:pPr>
            <a:r>
              <a:rPr lang="tr-TR" sz="1600" dirty="0"/>
              <a:t>Evaluation</a:t>
            </a:r>
          </a:p>
          <a:p>
            <a:pPr>
              <a:buFont typeface="Wingdings" pitchFamily="2" charset="2"/>
              <a:buChar char="ü"/>
            </a:pPr>
            <a:endParaRPr lang="tr-TR" dirty="0"/>
          </a:p>
          <a:p>
            <a:endParaRPr lang="tr-TR" dirty="0"/>
          </a:p>
        </p:txBody>
      </p:sp>
      <p:pic>
        <p:nvPicPr>
          <p:cNvPr id="10" name="9 İçerik Yer Tutucusu" descr="C:\Users\lenovo\Desktop\Spiral Model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1098887"/>
            <a:ext cx="5111750" cy="4201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What do we know about 4 stages?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tr-TR" dirty="0">
                <a:solidFill>
                  <a:schemeClr val="tx2"/>
                </a:solidFill>
              </a:rPr>
              <a:t>Planning</a:t>
            </a:r>
            <a:r>
              <a:rPr lang="tr-TR" dirty="0"/>
              <a:t> :determining the requirements and alternative approaches</a:t>
            </a:r>
          </a:p>
          <a:p>
            <a:r>
              <a:rPr lang="tr-TR" dirty="0">
                <a:solidFill>
                  <a:schemeClr val="tx2"/>
                </a:solidFill>
              </a:rPr>
              <a:t>Risk analysis </a:t>
            </a:r>
            <a:r>
              <a:rPr lang="tr-TR" dirty="0"/>
              <a:t>:Alternative solution is examined,identfy the whole risk and produce a prototype</a:t>
            </a:r>
          </a:p>
          <a:p>
            <a:r>
              <a:rPr lang="tr-TR" dirty="0">
                <a:solidFill>
                  <a:schemeClr val="tx2"/>
                </a:solidFill>
              </a:rPr>
              <a:t>Engineering</a:t>
            </a:r>
            <a:r>
              <a:rPr lang="tr-TR" dirty="0"/>
              <a:t> : make a test and produce software</a:t>
            </a:r>
          </a:p>
          <a:p>
            <a:r>
              <a:rPr lang="tr-TR" dirty="0">
                <a:solidFill>
                  <a:schemeClr val="tx2"/>
                </a:solidFill>
              </a:rPr>
              <a:t>Evaluation</a:t>
            </a:r>
            <a:r>
              <a:rPr lang="tr-TR" dirty="0"/>
              <a:t> :Before entering the next spiral loop, </a:t>
            </a:r>
            <a:br>
              <a:rPr lang="tr-TR" dirty="0"/>
            </a:br>
            <a:r>
              <a:rPr lang="tr-TR" dirty="0"/>
              <a:t>Previous project is evaluated 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Determining the requirements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Functional Requirements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ü"/>
            </a:pPr>
            <a:r>
              <a:rPr lang="tr-TR" dirty="0"/>
              <a:t>Facebook and Gmail login</a:t>
            </a:r>
          </a:p>
          <a:p>
            <a:pPr>
              <a:buFont typeface="Wingdings" pitchFamily="2" charset="2"/>
              <a:buChar char="ü"/>
            </a:pPr>
            <a:r>
              <a:rPr lang="tr-TR" dirty="0" err="1"/>
              <a:t>Fill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User </a:t>
            </a:r>
            <a:r>
              <a:rPr lang="tr-TR" dirty="0" err="1"/>
              <a:t>Income</a:t>
            </a:r>
            <a:r>
              <a:rPr lang="tr-TR" dirty="0"/>
              <a:t>, </a:t>
            </a:r>
            <a:r>
              <a:rPr lang="tr-TR" dirty="0" err="1"/>
              <a:t>Outcome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Credit</a:t>
            </a:r>
            <a:r>
              <a:rPr lang="tr-TR" dirty="0"/>
              <a:t> </a:t>
            </a:r>
            <a:r>
              <a:rPr lang="tr-TR" dirty="0" err="1"/>
              <a:t>Card</a:t>
            </a:r>
            <a:r>
              <a:rPr lang="tr-TR" dirty="0"/>
              <a:t> </a:t>
            </a:r>
            <a:r>
              <a:rPr lang="tr-TR" dirty="0" err="1"/>
              <a:t>Details</a:t>
            </a:r>
            <a:endParaRPr lang="tr-TR" dirty="0"/>
          </a:p>
          <a:p>
            <a:pPr>
              <a:buFont typeface="Wingdings" pitchFamily="2" charset="2"/>
              <a:buChar char="ü"/>
            </a:pPr>
            <a:r>
              <a:rPr lang="tr-TR" dirty="0" err="1"/>
              <a:t>Monitor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organize User Information</a:t>
            </a:r>
          </a:p>
          <a:p>
            <a:pPr>
              <a:buFont typeface="Wingdings" pitchFamily="2" charset="2"/>
              <a:buChar char="ü"/>
            </a:pP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Chrome</a:t>
            </a:r>
            <a:r>
              <a:rPr lang="tr-TR" dirty="0"/>
              <a:t> </a:t>
            </a:r>
            <a:r>
              <a:rPr lang="tr-TR" dirty="0" err="1"/>
              <a:t>extension</a:t>
            </a:r>
            <a:endParaRPr lang="tr-TR" dirty="0"/>
          </a:p>
          <a:p>
            <a:pPr>
              <a:buFont typeface="Wingdings" pitchFamily="2" charset="2"/>
              <a:buChar char="ü"/>
            </a:pPr>
            <a:r>
              <a:rPr lang="tr-TR" dirty="0" err="1"/>
              <a:t>Following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interaction</a:t>
            </a:r>
            <a:r>
              <a:rPr lang="tr-TR" dirty="0"/>
              <a:t> in e-</a:t>
            </a:r>
            <a:r>
              <a:rPr lang="tr-TR" dirty="0" err="1"/>
              <a:t>commercial</a:t>
            </a:r>
            <a:r>
              <a:rPr lang="tr-TR" dirty="0"/>
              <a:t> </a:t>
            </a:r>
            <a:r>
              <a:rPr lang="tr-TR" dirty="0" err="1"/>
              <a:t>website</a:t>
            </a:r>
            <a:r>
              <a:rPr lang="tr-TR" dirty="0"/>
              <a:t>.</a:t>
            </a:r>
            <a:endParaRPr lang="tr-TR" dirty="0"/>
          </a:p>
          <a:p>
            <a:pPr>
              <a:buFont typeface="Wingdings" pitchFamily="2" charset="2"/>
              <a:buChar char="ü"/>
            </a:pPr>
            <a:r>
              <a:rPr lang="tr-TR" dirty="0"/>
              <a:t>Test</a:t>
            </a:r>
          </a:p>
          <a:p>
            <a:pPr>
              <a:buFont typeface="Wingdings" pitchFamily="2" charset="2"/>
              <a:buChar char="ü"/>
            </a:pPr>
            <a:r>
              <a:rPr lang="tr-TR" dirty="0"/>
              <a:t>Give an advice</a:t>
            </a:r>
          </a:p>
          <a:p>
            <a:pPr>
              <a:buNone/>
            </a:pPr>
            <a:endParaRPr lang="tr-TR" dirty="0"/>
          </a:p>
        </p:txBody>
      </p:sp>
      <p:sp>
        <p:nvSpPr>
          <p:cNvPr id="7" name="6 Metin Yer Tutucusu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/>
              <a:t>Unfunctional Requirements</a:t>
            </a:r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4"/>
          </p:nvPr>
        </p:nvSpPr>
        <p:spPr>
          <a:xfrm>
            <a:off x="4786314" y="2174875"/>
            <a:ext cx="3900486" cy="3951288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Performance</a:t>
            </a:r>
            <a:endParaRPr lang="tr-TR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Scalability</a:t>
            </a:r>
            <a:endParaRPr lang="tr-TR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Security</a:t>
            </a:r>
            <a:endParaRPr lang="tr-TR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Maintainability</a:t>
            </a:r>
            <a:endParaRPr lang="tr-TR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Usability</a:t>
            </a:r>
            <a:endParaRPr lang="tr-TR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Availability</a:t>
            </a:r>
            <a:endParaRPr lang="tr-TR" dirty="0"/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tr-TR" dirty="0"/>
            </a:br>
            <a:r>
              <a:rPr lang="tr-TR" dirty="0"/>
              <a:t>Development Process</a:t>
            </a:r>
            <a:br>
              <a:rPr lang="tr-TR" dirty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tr-TR" dirty="0"/>
              <a:t>Design Database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Azure</a:t>
            </a:r>
            <a:r>
              <a:rPr lang="tr-TR" dirty="0"/>
              <a:t> Platform</a:t>
            </a:r>
            <a:endParaRPr lang="tr-TR" dirty="0"/>
          </a:p>
          <a:p>
            <a:pPr>
              <a:buFont typeface="Wingdings" pitchFamily="2" charset="2"/>
              <a:buChar char="ü"/>
            </a:pPr>
            <a:r>
              <a:rPr lang="tr-TR" dirty="0"/>
              <a:t>Design Website </a:t>
            </a:r>
          </a:p>
          <a:p>
            <a:pPr>
              <a:buFont typeface="Wingdings" pitchFamily="2" charset="2"/>
              <a:buChar char="ü"/>
            </a:pPr>
            <a:r>
              <a:rPr lang="tr-TR" dirty="0" err="1"/>
              <a:t>Creating</a:t>
            </a:r>
            <a:r>
              <a:rPr lang="tr-TR" dirty="0"/>
              <a:t> a Web Service </a:t>
            </a:r>
          </a:p>
          <a:p>
            <a:pPr>
              <a:buFont typeface="Wingdings" pitchFamily="2" charset="2"/>
              <a:buChar char="ü"/>
            </a:pPr>
            <a:r>
              <a:rPr lang="tr-TR" dirty="0"/>
              <a:t>Creating </a:t>
            </a:r>
            <a:r>
              <a:rPr lang="tr-TR" dirty="0" err="1"/>
              <a:t>Chrome</a:t>
            </a:r>
            <a:r>
              <a:rPr lang="tr-TR" dirty="0"/>
              <a:t> </a:t>
            </a:r>
            <a:r>
              <a:rPr lang="tr-TR" dirty="0" err="1"/>
              <a:t>Extension</a:t>
            </a:r>
            <a:endParaRPr lang="tr-TR" dirty="0"/>
          </a:p>
          <a:p>
            <a:pPr>
              <a:buFont typeface="Wingdings" pitchFamily="2" charset="2"/>
              <a:buChar char="ü"/>
            </a:pPr>
            <a:endParaRPr lang="tr-TR" dirty="0"/>
          </a:p>
          <a:p>
            <a:pPr>
              <a:buNone/>
            </a:pPr>
            <a:r>
              <a:rPr lang="tr-TR" dirty="0"/>
              <a:t>  </a:t>
            </a:r>
            <a:r>
              <a:rPr lang="tr-TR" dirty="0">
                <a:solidFill>
                  <a:srgbClr val="FF0000"/>
                </a:solidFill>
              </a:rPr>
              <a:t>Which development tools do we will use ?</a:t>
            </a:r>
          </a:p>
          <a:p>
            <a:pPr>
              <a:buNone/>
            </a:pPr>
            <a:r>
              <a:rPr lang="tr-TR" dirty="0">
                <a:solidFill>
                  <a:srgbClr val="FF0000"/>
                </a:solidFill>
              </a:rPr>
              <a:t>  </a:t>
            </a:r>
          </a:p>
          <a:p>
            <a:pPr>
              <a:buNone/>
            </a:pPr>
            <a:r>
              <a:rPr lang="tr-TR" dirty="0"/>
              <a:t>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Development tools</a:t>
            </a:r>
          </a:p>
        </p:txBody>
      </p:sp>
      <p:sp>
        <p:nvSpPr>
          <p:cNvPr id="8" name="7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tr-TR" dirty="0"/>
              <a:t>ASP.NET</a:t>
            </a:r>
          </a:p>
          <a:p>
            <a:pPr>
              <a:buFont typeface="Wingdings" pitchFamily="2" charset="2"/>
              <a:buChar char="q"/>
            </a:pPr>
            <a:r>
              <a:rPr lang="tr-TR" dirty="0"/>
              <a:t>CSS</a:t>
            </a:r>
          </a:p>
          <a:p>
            <a:pPr>
              <a:buFont typeface="Wingdings" pitchFamily="2" charset="2"/>
              <a:buChar char="q"/>
            </a:pPr>
            <a:r>
              <a:rPr lang="tr-TR" dirty="0"/>
              <a:t>JAVASCRİPT</a:t>
            </a:r>
          </a:p>
          <a:p>
            <a:pPr>
              <a:buFont typeface="Wingdings" pitchFamily="2" charset="2"/>
              <a:buChar char="q"/>
            </a:pPr>
            <a:r>
              <a:rPr lang="tr-TR" dirty="0"/>
              <a:t>HTML</a:t>
            </a:r>
          </a:p>
          <a:p>
            <a:pPr>
              <a:buFont typeface="Wingdings" pitchFamily="2" charset="2"/>
              <a:buChar char="q"/>
            </a:pPr>
            <a:r>
              <a:rPr lang="tr-TR" dirty="0"/>
              <a:t>AZURE</a:t>
            </a:r>
          </a:p>
          <a:p>
            <a:pPr>
              <a:buFont typeface="Wingdings" pitchFamily="2" charset="2"/>
              <a:buChar char="q"/>
            </a:pPr>
            <a:r>
              <a:rPr lang="tr-TR" dirty="0"/>
              <a:t>MYSQL</a:t>
            </a:r>
          </a:p>
          <a:p>
            <a:pPr>
              <a:buFont typeface="Wingdings" pitchFamily="2" charset="2"/>
              <a:buChar char="q"/>
            </a:pPr>
            <a:r>
              <a:rPr lang="tr-TR" dirty="0"/>
              <a:t>POLYMER (Web Components)</a:t>
            </a:r>
          </a:p>
          <a:p>
            <a:pPr>
              <a:buFont typeface="Wingdings" pitchFamily="2" charset="2"/>
              <a:buChar char="q"/>
            </a:pPr>
            <a:endParaRPr lang="tr-T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When ?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4420" y="2003901"/>
            <a:ext cx="6995160" cy="3718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7" y="1357298"/>
            <a:ext cx="642942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What is the economic crisis ?</a:t>
            </a:r>
            <a:br>
              <a:rPr lang="tr-TR" dirty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0034" y="1000109"/>
            <a:ext cx="8229600" cy="171451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tr-TR" dirty="0"/>
              <a:t> A situation in which the economy of country experiences a sudden downturn brought on by a financial crisis</a:t>
            </a:r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83254"/>
          </a:xfrm>
        </p:spPr>
        <p:txBody>
          <a:bodyPr/>
          <a:lstStyle/>
          <a:p>
            <a:r>
              <a:rPr lang="tr-TR" dirty="0"/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Reasons of Economic Crisses</a:t>
            </a:r>
            <a:br>
              <a:rPr lang="tr-TR" dirty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2893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tr-TR" dirty="0"/>
              <a:t>Increases of Interest Rates</a:t>
            </a:r>
          </a:p>
          <a:p>
            <a:pPr>
              <a:buFont typeface="Wingdings" pitchFamily="2" charset="2"/>
              <a:buChar char="Ø"/>
            </a:pPr>
            <a:r>
              <a:rPr lang="tr-TR" dirty="0"/>
              <a:t>Increases In Uncertainty</a:t>
            </a:r>
          </a:p>
          <a:p>
            <a:pPr>
              <a:buFont typeface="Wingdings" pitchFamily="2" charset="2"/>
              <a:buChar char="Ø"/>
            </a:pPr>
            <a:r>
              <a:rPr lang="tr-TR" dirty="0"/>
              <a:t>Problems in the Banking Sector</a:t>
            </a:r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Effects of Economic Crisses</a:t>
            </a:r>
            <a:br>
              <a:rPr lang="tr-TR" dirty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tr-TR" dirty="0"/>
              <a:t>Inflatıon</a:t>
            </a:r>
          </a:p>
          <a:p>
            <a:pPr>
              <a:buFont typeface="Wingdings" pitchFamily="2" charset="2"/>
              <a:buChar char="Ø"/>
            </a:pPr>
            <a:r>
              <a:rPr lang="tr-TR" dirty="0"/>
              <a:t>Increase ın Unemployement</a:t>
            </a:r>
          </a:p>
          <a:p>
            <a:pPr>
              <a:buFont typeface="Wingdings" pitchFamily="2" charset="2"/>
              <a:buChar char="Ø"/>
            </a:pPr>
            <a:r>
              <a:rPr lang="tr-TR" dirty="0"/>
              <a:t>Family and Social Problems</a:t>
            </a:r>
          </a:p>
          <a:p>
            <a:pPr>
              <a:buFont typeface="Wingdings" pitchFamily="2" charset="2"/>
              <a:buChar char="Ø"/>
            </a:pPr>
            <a:r>
              <a:rPr lang="tr-TR" dirty="0"/>
              <a:t>Business Life Problems</a:t>
            </a:r>
          </a:p>
          <a:p>
            <a:pPr>
              <a:buFont typeface="Wingdings" pitchFamily="2" charset="2"/>
              <a:buChar char="Ø"/>
            </a:pPr>
            <a:r>
              <a:rPr lang="tr-TR" dirty="0"/>
              <a:t>Decrease in Housing Prices</a:t>
            </a:r>
          </a:p>
          <a:p>
            <a:pPr>
              <a:buFont typeface="Wingdings" pitchFamily="2" charset="2"/>
              <a:buChar char="Ø"/>
            </a:pPr>
            <a:r>
              <a:rPr lang="tr-TR" dirty="0"/>
              <a:t>Decline the Growth Rate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     In The Past</a:t>
            </a:r>
            <a:br>
              <a:rPr lang="tr-TR" dirty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000109"/>
            <a:ext cx="8229600" cy="4857784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tr-TR" sz="1800" dirty="0"/>
              <a:t>Some Economic Crisses In The World</a:t>
            </a:r>
          </a:p>
          <a:p>
            <a:pPr>
              <a:buFont typeface="Wingdings" pitchFamily="2" charset="2"/>
              <a:buChar char="Ø"/>
            </a:pPr>
            <a:r>
              <a:rPr lang="tr-TR" sz="1800" dirty="0"/>
              <a:t>Great Crises(1929)</a:t>
            </a:r>
          </a:p>
          <a:p>
            <a:pPr>
              <a:buFont typeface="Wingdings" pitchFamily="2" charset="2"/>
              <a:buChar char="v"/>
            </a:pPr>
            <a:r>
              <a:rPr lang="tr-TR" sz="1800" dirty="0"/>
              <a:t>The World Economic Crisis is a global crisis that began in the United States and showed its impact all over the world</a:t>
            </a:r>
          </a:p>
          <a:p>
            <a:pPr>
              <a:buNone/>
            </a:pPr>
            <a:endParaRPr lang="tr-TR" sz="1800" dirty="0"/>
          </a:p>
          <a:p>
            <a:pPr>
              <a:buFont typeface="Wingdings" pitchFamily="2" charset="2"/>
              <a:buChar char="Ø"/>
            </a:pPr>
            <a:r>
              <a:rPr lang="tr-TR" sz="1800" dirty="0"/>
              <a:t>Black Monday (1987)</a:t>
            </a:r>
          </a:p>
          <a:p>
            <a:pPr>
              <a:buFont typeface="Wingdings" pitchFamily="2" charset="2"/>
              <a:buChar char="v"/>
            </a:pPr>
            <a:r>
              <a:rPr lang="tr-TR" sz="1800" dirty="0"/>
              <a:t>The world's stock markets have come to the fore as a result of great depreciation in a short period of time</a:t>
            </a:r>
          </a:p>
          <a:p>
            <a:pPr>
              <a:buFont typeface="Wingdings" pitchFamily="2" charset="2"/>
              <a:buChar char="Ø"/>
            </a:pPr>
            <a:r>
              <a:rPr lang="tr-TR" sz="1800" dirty="0"/>
              <a:t>Global Economic Crisis(2008-2012)</a:t>
            </a:r>
          </a:p>
          <a:p>
            <a:pPr>
              <a:buFont typeface="Wingdings" pitchFamily="2" charset="2"/>
              <a:buChar char="v"/>
            </a:pPr>
            <a:r>
              <a:rPr lang="tr-TR" sz="1800" dirty="0"/>
              <a:t>With the collapse of the US mortgage system and the sudden cash shortage in the markets, big monetary companies started to sink and this has happened with a chain effect</a:t>
            </a:r>
          </a:p>
          <a:p>
            <a:pPr>
              <a:buFont typeface="Wingdings" pitchFamily="2" charset="2"/>
              <a:buChar char="Ø"/>
            </a:pPr>
            <a:endParaRPr lang="tr-TR" sz="1800" dirty="0"/>
          </a:p>
          <a:p>
            <a:pPr>
              <a:buNone/>
            </a:pPr>
            <a:endParaRPr lang="tr-TR" dirty="0"/>
          </a:p>
          <a:p>
            <a:pPr>
              <a:buFont typeface="Wingdings" pitchFamily="2" charset="2"/>
              <a:buChar char="Ø"/>
            </a:pPr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How About In Turkey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tr-TR" dirty="0"/>
              <a:t>What is the reason for Economic crisis ?</a:t>
            </a:r>
          </a:p>
          <a:p>
            <a:pPr>
              <a:buFont typeface="Wingdings" pitchFamily="2" charset="2"/>
              <a:buChar char="Ø"/>
            </a:pPr>
            <a:r>
              <a:rPr lang="tr-TR" dirty="0"/>
              <a:t>Big increase in unemployment </a:t>
            </a:r>
          </a:p>
          <a:p>
            <a:pPr>
              <a:buFont typeface="Wingdings" pitchFamily="2" charset="2"/>
              <a:buChar char="Ø"/>
            </a:pPr>
            <a:r>
              <a:rPr lang="tr-TR" dirty="0"/>
              <a:t>Unexpected Increation in </a:t>
            </a:r>
            <a:r>
              <a:rPr lang="tr-TR" dirty="0" err="1"/>
              <a:t>Inflation</a:t>
            </a:r>
            <a:endParaRPr lang="tr-TR" dirty="0"/>
          </a:p>
          <a:p>
            <a:pPr>
              <a:buFont typeface="Wingdings" pitchFamily="2" charset="2"/>
              <a:buChar char="Ø"/>
            </a:pPr>
            <a:r>
              <a:rPr lang="tr-TR" dirty="0" err="1"/>
              <a:t>Decrease</a:t>
            </a:r>
            <a:r>
              <a:rPr lang="tr-TR" dirty="0"/>
              <a:t> in Economic Growth</a:t>
            </a:r>
          </a:p>
          <a:p>
            <a:pPr>
              <a:buFont typeface="Wingdings" pitchFamily="2" charset="2"/>
              <a:buChar char="Ø"/>
            </a:pPr>
            <a:r>
              <a:rPr lang="tr-TR" dirty="0"/>
              <a:t>Liquidity problem </a:t>
            </a:r>
          </a:p>
          <a:p>
            <a:pPr>
              <a:buFont typeface="Wingdings" pitchFamily="2" charset="2"/>
              <a:buChar char="Ø"/>
            </a:pPr>
            <a:r>
              <a:rPr lang="tr-TR" dirty="0"/>
              <a:t>Irregular expenditure </a:t>
            </a:r>
            <a:br>
              <a:rPr lang="tr-TR" dirty="0"/>
            </a:br>
            <a:endParaRPr lang="tr-TR" dirty="0"/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What is the effects of economic crisis on Turkey ?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tr-TR" dirty="0"/>
              <a:t>Psychological problems</a:t>
            </a:r>
          </a:p>
          <a:p>
            <a:pPr>
              <a:buFont typeface="Wingdings" pitchFamily="2" charset="2"/>
              <a:buChar char="ü"/>
            </a:pPr>
            <a:r>
              <a:rPr lang="tr-TR" dirty="0"/>
              <a:t>Unemployment</a:t>
            </a:r>
          </a:p>
          <a:p>
            <a:pPr>
              <a:buFont typeface="Wingdings" pitchFamily="2" charset="2"/>
              <a:buChar char="ü"/>
            </a:pPr>
            <a:r>
              <a:rPr lang="tr-TR" dirty="0"/>
              <a:t>Family and Social Problems</a:t>
            </a:r>
          </a:p>
          <a:p>
            <a:pPr>
              <a:buFont typeface="Wingdings" pitchFamily="2" charset="2"/>
              <a:buChar char="ü"/>
            </a:pPr>
            <a:r>
              <a:rPr lang="tr-TR" dirty="0"/>
              <a:t>Reduction in production speed etc..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 ,How About in the Future ?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tr-TR" dirty="0"/>
              <a:t> Individual Economic Crisis is expected instead of Global Economic Crisis by economist.</a:t>
            </a:r>
          </a:p>
          <a:p>
            <a:pPr>
              <a:buFont typeface="Wingdings" pitchFamily="2" charset="2"/>
              <a:buChar char="q"/>
            </a:pPr>
            <a:r>
              <a:rPr lang="tr-TR" dirty="0"/>
              <a:t> So ,  what is the Individual Economic Crisis ?</a:t>
            </a:r>
          </a:p>
          <a:p>
            <a:pPr>
              <a:buFont typeface="Wingdings" pitchFamily="2" charset="2"/>
              <a:buChar char="Ø"/>
            </a:pPr>
            <a:r>
              <a:rPr lang="tr-TR" dirty="0"/>
              <a:t>It ıs a financial crisis in which individuals who is living in that country, are unbalanced spending and overtaking extremly borrowing </a:t>
            </a:r>
          </a:p>
          <a:p>
            <a:pPr>
              <a:buFont typeface="Wingdings" pitchFamily="2" charset="2"/>
              <a:buChar char="q"/>
            </a:pPr>
            <a:endParaRPr lang="tr-TR" dirty="0"/>
          </a:p>
          <a:p>
            <a:pPr>
              <a:buNone/>
            </a:pPr>
            <a:r>
              <a:rPr lang="tr-TR" dirty="0"/>
              <a:t>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tr-TR" sz="3100" dirty="0"/>
            </a:br>
            <a:r>
              <a:rPr lang="tr-TR" sz="3100" b="1" dirty="0"/>
              <a:t>Think about unbalanced spending and overtaking barrowing</a:t>
            </a:r>
            <a:br>
              <a:rPr lang="tr-TR" b="1" dirty="0"/>
            </a:br>
            <a:endParaRPr lang="tr-TR" b="1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Number of Credit Card</a:t>
            </a:r>
          </a:p>
        </p:txBody>
      </p:sp>
      <p:sp>
        <p:nvSpPr>
          <p:cNvPr id="6" name="5 Metin Yer Tutucusu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br>
              <a:rPr lang="tr-TR" dirty="0"/>
            </a:br>
            <a:r>
              <a:rPr lang="tr-TR" dirty="0"/>
              <a:t>  Spending Amount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2357430"/>
            <a:ext cx="1907862" cy="2482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500306"/>
            <a:ext cx="2953898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1959</TotalTime>
  <Words>524</Words>
  <Application>Microsoft Office PowerPoint</Application>
  <PresentationFormat>Ekran Gösterisi (4:3)</PresentationFormat>
  <Paragraphs>112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Ofis Teması</vt:lpstr>
      <vt:lpstr>DUYARLI OL  1-4, 8-9,11-12,16-17</vt:lpstr>
      <vt:lpstr>What is the economic crisis ? </vt:lpstr>
      <vt:lpstr>Reasons of Economic Crisses </vt:lpstr>
      <vt:lpstr>Effects of Economic Crisses </vt:lpstr>
      <vt:lpstr>     In The Past </vt:lpstr>
      <vt:lpstr>How About In Turkey</vt:lpstr>
      <vt:lpstr>What is the effects of economic crisis on Turkey ?</vt:lpstr>
      <vt:lpstr>So ,How About in the Future ?</vt:lpstr>
      <vt:lpstr> Think about unbalanced spending and overtaking barrowing </vt:lpstr>
      <vt:lpstr>Individual borrowing  </vt:lpstr>
      <vt:lpstr>DUYARLIOL</vt:lpstr>
      <vt:lpstr>Why we choose ?</vt:lpstr>
      <vt:lpstr>So, How will we follow a path?</vt:lpstr>
      <vt:lpstr>What do we know about 4 stages?</vt:lpstr>
      <vt:lpstr>Determining the requirements</vt:lpstr>
      <vt:lpstr> Development Process </vt:lpstr>
      <vt:lpstr>Development tools</vt:lpstr>
      <vt:lpstr>When ?</vt:lpstr>
      <vt:lpstr>PowerPoint Sunusu</vt:lpstr>
      <vt:lpstr>THANK YOU</vt:lpstr>
    </vt:vector>
  </TitlesOfParts>
  <Company>rocco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DUYARLIOL.COM</dc:title>
  <dc:creator>user-tr</dc:creator>
  <cp:lastModifiedBy>Okto_Hakke</cp:lastModifiedBy>
  <cp:revision>36</cp:revision>
  <dcterms:created xsi:type="dcterms:W3CDTF">2017-03-03T11:38:09Z</dcterms:created>
  <dcterms:modified xsi:type="dcterms:W3CDTF">2017-03-25T17:49:30Z</dcterms:modified>
</cp:coreProperties>
</file>