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3" r:id="rId7"/>
    <p:sldId id="261" r:id="rId8"/>
    <p:sldId id="262" r:id="rId9"/>
    <p:sldId id="278" r:id="rId10"/>
    <p:sldId id="265" r:id="rId11"/>
    <p:sldId id="266" r:id="rId12"/>
    <p:sldId id="267" r:id="rId13"/>
    <p:sldId id="268" r:id="rId14"/>
    <p:sldId id="271" r:id="rId15"/>
    <p:sldId id="274" r:id="rId16"/>
    <p:sldId id="273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26.3.2017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26.3.2017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26.3.2017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26.3.2017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26.3.2017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26.3.2017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26.3.2017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26.3.2017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26.3.2017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26.3.2017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268A-ECED-40C2-BA3B-556FDB639813}" type="datetimeFigureOut">
              <a:rPr lang="tr-TR" smtClean="0"/>
              <a:pPr/>
              <a:t>26.3.2017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5268A-ECED-40C2-BA3B-556FDB639813}" type="datetimeFigureOut">
              <a:rPr lang="tr-TR" smtClean="0"/>
              <a:pPr/>
              <a:t>26.3.2017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CEB1F-F42F-41A8-8F3A-D0BECAE60298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 idx="4294967295"/>
          </p:nvPr>
        </p:nvSpPr>
        <p:spPr>
          <a:xfrm>
            <a:off x="0" y="2276872"/>
            <a:ext cx="9144000" cy="1470025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DUYARLI.OL</a:t>
            </a:r>
          </a:p>
        </p:txBody>
      </p:sp>
      <p:sp>
        <p:nvSpPr>
          <p:cNvPr id="3" name="1 Başlık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tr-TR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Duyarlı.Ol</a:t>
            </a:r>
          </a:p>
          <a:p>
            <a:endParaRPr lang="tr-TR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Başlık"/>
          <p:cNvSpPr>
            <a:spLocks noGrp="1"/>
          </p:cNvSpPr>
          <p:nvPr>
            <p:ph type="title"/>
          </p:nvPr>
        </p:nvSpPr>
        <p:spPr>
          <a:xfrm>
            <a:off x="428596" y="214290"/>
            <a:ext cx="3008313" cy="1162050"/>
          </a:xfrm>
        </p:spPr>
        <p:txBody>
          <a:bodyPr/>
          <a:lstStyle/>
          <a:p>
            <a:r>
              <a:rPr lang="tr-TR" dirty="0"/>
              <a:t>Individual borrowing </a:t>
            </a:r>
            <a:br>
              <a:rPr lang="tr-TR" dirty="0"/>
            </a:br>
            <a:endParaRPr lang="tr-TR" dirty="0"/>
          </a:p>
        </p:txBody>
      </p:sp>
      <p:sp>
        <p:nvSpPr>
          <p:cNvPr id="9" name="8 Metin Yer Tutucusu"/>
          <p:cNvSpPr>
            <a:spLocks noGrp="1"/>
          </p:cNvSpPr>
          <p:nvPr>
            <p:ph type="body" sz="half" idx="2"/>
          </p:nvPr>
        </p:nvSpPr>
        <p:spPr>
          <a:xfrm>
            <a:off x="4575951" y="1284581"/>
            <a:ext cx="4320480" cy="398426"/>
          </a:xfrm>
        </p:spPr>
        <p:txBody>
          <a:bodyPr>
            <a:normAutofit fontScale="92500"/>
          </a:bodyPr>
          <a:lstStyle/>
          <a:p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Credit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Card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Debt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Balance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Billion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TL)</a:t>
            </a:r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Borrowing</a:t>
            </a:r>
            <a:endParaRPr lang="tr-TR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93357"/>
              </p:ext>
            </p:extLst>
          </p:nvPr>
        </p:nvGraphicFramePr>
        <p:xfrm>
          <a:off x="4716016" y="1772816"/>
          <a:ext cx="3744416" cy="4097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85773656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83711351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3198117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05965086"/>
                    </a:ext>
                  </a:extLst>
                </a:gridCol>
              </a:tblGrid>
              <a:tr h="440171">
                <a:tc>
                  <a:txBody>
                    <a:bodyPr/>
                    <a:lstStyle/>
                    <a:p>
                      <a:endParaRPr lang="tr-TR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solidFill>
                            <a:schemeClr val="bg1"/>
                          </a:solidFill>
                        </a:rPr>
                        <a:t>Bireysel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solidFill>
                            <a:schemeClr val="bg1"/>
                          </a:solidFill>
                        </a:rPr>
                        <a:t>Kurumsal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solidFill>
                            <a:schemeClr val="bg1"/>
                          </a:solidFill>
                        </a:rPr>
                        <a:t>Toplam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949756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4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4.335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4.335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07035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4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7.030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7.030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636093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4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12.717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12.920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81445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400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12.227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17.540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758898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400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21.466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21.942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73053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400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26.301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26.949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499137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33.419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34.230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683038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400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36.464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1.014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37.478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23232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4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43.582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1.609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45.191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67259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4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54.987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2.954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57.941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977017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4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70.435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5.701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76.136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668152"/>
                  </a:ext>
                </a:extLst>
              </a:tr>
              <a:tr h="297584">
                <a:tc>
                  <a:txBody>
                    <a:bodyPr/>
                    <a:lstStyle/>
                    <a:p>
                      <a:r>
                        <a:rPr lang="tr-TR" sz="14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83.806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11.136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/>
                        <a:t>94.942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579726"/>
                  </a:ext>
                </a:extLst>
              </a:tr>
            </a:tbl>
          </a:graphicData>
        </a:graphic>
      </p:graphicFrame>
      <p:sp>
        <p:nvSpPr>
          <p:cNvPr id="8" name="8 Metin Yer Tutucusu"/>
          <p:cNvSpPr txBox="1">
            <a:spLocks/>
          </p:cNvSpPr>
          <p:nvPr/>
        </p:nvSpPr>
        <p:spPr>
          <a:xfrm>
            <a:off x="323528" y="1683821"/>
            <a:ext cx="4104456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a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credit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card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usage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b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debts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individuals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b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case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 is a problem of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liquidity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b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suggest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prevent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situation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DUYARLIOL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3123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Motion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tracking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 the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test</a:t>
            </a:r>
          </a:p>
          <a:p>
            <a:pPr>
              <a:buFont typeface="Wingdings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advice that need or not need</a:t>
            </a:r>
          </a:p>
          <a:p>
            <a:pPr>
              <a:buFont typeface="Wingdings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a second thought</a:t>
            </a:r>
          </a:p>
          <a:p>
            <a:pPr marL="0" indent="0">
              <a:buNone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Duyarli.Ol</a:t>
            </a: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?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7045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 many online shopping</a:t>
            </a:r>
          </a:p>
          <a:p>
            <a:pPr>
              <a:buFont typeface="Wingdings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Incentive instead of prevent</a:t>
            </a:r>
          </a:p>
          <a:p>
            <a:pPr>
              <a:buFont typeface="Wingdings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financial situation of the people</a:t>
            </a:r>
          </a:p>
          <a:p>
            <a:pPr>
              <a:buFont typeface="Wingdings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spending habits</a:t>
            </a:r>
          </a:p>
          <a:p>
            <a:pPr>
              <a:buFont typeface="Wingdings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expenditures</a:t>
            </a:r>
          </a:p>
          <a:p>
            <a:pPr>
              <a:buNone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We Choose?</a:t>
            </a:r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etin Yer Tutucusu"/>
          <p:cNvSpPr>
            <a:spLocks noGrp="1"/>
          </p:cNvSpPr>
          <p:nvPr>
            <p:ph type="body" sz="half" idx="2"/>
          </p:nvPr>
        </p:nvSpPr>
        <p:spPr>
          <a:xfrm>
            <a:off x="179512" y="1294697"/>
            <a:ext cx="3672408" cy="4510568"/>
          </a:xfrm>
        </p:spPr>
        <p:txBody>
          <a:bodyPr>
            <a:noAutofit/>
          </a:bodyPr>
          <a:lstStyle/>
          <a:p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you see on the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picture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</a:p>
          <a:p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will use spiral model for our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tr-T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Risk analysis and planning </a:t>
            </a:r>
          </a:p>
          <a:p>
            <a:pPr>
              <a:buFont typeface="Wingdings" pitchFamily="2" charset="2"/>
              <a:buChar char="Ø"/>
            </a:pP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coding</a:t>
            </a:r>
          </a:p>
          <a:p>
            <a:pPr>
              <a:buFont typeface="Wingdings" pitchFamily="2" charset="2"/>
              <a:buChar char="Ø"/>
            </a:pP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Prototyping after each design</a:t>
            </a:r>
          </a:p>
          <a:p>
            <a:pPr>
              <a:buFont typeface="Wingdings" pitchFamily="2" charset="2"/>
              <a:buChar char="Ø"/>
            </a:pP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Risk analysis and planning again for existing prototype</a:t>
            </a:r>
          </a:p>
          <a:p>
            <a:pPr>
              <a:buFont typeface="Wingdings" pitchFamily="2" charset="2"/>
              <a:buChar char="Ø"/>
            </a:pPr>
            <a:endParaRPr lang="tr-T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have 4 stages </a:t>
            </a:r>
          </a:p>
          <a:p>
            <a:pPr lvl="1">
              <a:buFont typeface="Wingdings" pitchFamily="2" charset="2"/>
              <a:buChar char="ü"/>
            </a:pPr>
            <a:r>
              <a:rPr lang="tr-T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Planning</a:t>
            </a:r>
          </a:p>
          <a:p>
            <a:pPr lvl="1">
              <a:buFont typeface="Wingdings" pitchFamily="2" charset="2"/>
              <a:buChar char="ü"/>
            </a:pPr>
            <a:r>
              <a:rPr lang="tr-T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Risk analysis</a:t>
            </a:r>
          </a:p>
          <a:p>
            <a:pPr lvl="1">
              <a:buFont typeface="Wingdings" pitchFamily="2" charset="2"/>
              <a:buChar char="ü"/>
            </a:pPr>
            <a:r>
              <a:rPr lang="tr-T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Engineering</a:t>
            </a:r>
          </a:p>
          <a:p>
            <a:pPr lvl="1">
              <a:buFont typeface="Wingdings" pitchFamily="2" charset="2"/>
              <a:buChar char="ü"/>
            </a:pPr>
            <a:r>
              <a:rPr lang="tr-T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</a:p>
          <a:p>
            <a:pPr>
              <a:buFont typeface="Wingdings" pitchFamily="2" charset="2"/>
              <a:buChar char="ü"/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9 İçerik Yer Tutucusu" descr="C:\Users\lenovo\Desktop\Spiral Model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68760"/>
            <a:ext cx="5111750" cy="42014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How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follow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path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tr-TR" dirty="0"/>
              <a:t>Determining the requirements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idx="1"/>
          </p:nvPr>
        </p:nvSpPr>
        <p:spPr>
          <a:xfrm>
            <a:off x="0" y="1334929"/>
            <a:ext cx="9144000" cy="639762"/>
          </a:xfrm>
        </p:spPr>
        <p:txBody>
          <a:bodyPr>
            <a:normAutofit fontScale="92500"/>
          </a:bodyPr>
          <a:lstStyle/>
          <a:p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tr-T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Functional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Requirements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</a:t>
            </a:r>
            <a:r>
              <a:rPr lang="tr-T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Non-functional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Requirements</a:t>
            </a:r>
            <a:endParaRPr lang="tr-T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5 İçerik Yer Tutucusu"/>
          <p:cNvSpPr>
            <a:spLocks noGrp="1"/>
          </p:cNvSpPr>
          <p:nvPr>
            <p:ph sz="half" idx="2"/>
          </p:nvPr>
        </p:nvSpPr>
        <p:spPr>
          <a:xfrm>
            <a:off x="541000" y="2015966"/>
            <a:ext cx="3814976" cy="395128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Facebook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Gmail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Authentication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Filling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User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Income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Outcome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Credit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Card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Details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Monitoring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organizing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User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Chrome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extension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Following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interaction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e-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commercial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website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Testing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shopping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behaviors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Giving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 </a:t>
            </a:r>
            <a:r>
              <a:rPr lang="tr-TR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advice</a:t>
            </a:r>
            <a:r>
              <a:rPr lang="tr-T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4"/>
          </p:nvPr>
        </p:nvSpPr>
        <p:spPr>
          <a:xfrm>
            <a:off x="4932040" y="2015966"/>
            <a:ext cx="3900486" cy="39512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Scalability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Security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Maintainability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Usability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Availability</a:t>
            </a: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tr-T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Determining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Requirements</a:t>
            </a:r>
            <a:endParaRPr lang="tr-TR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dirty="0"/>
            </a:br>
            <a:r>
              <a:rPr lang="tr-TR" dirty="0"/>
              <a:t>Development Process</a:t>
            </a:r>
            <a:br>
              <a:rPr lang="tr-TR" dirty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Database </a:t>
            </a: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Azure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Platform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Website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Creating Chrome Extension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Creating a Web Service </a:t>
            </a:r>
          </a:p>
          <a:p>
            <a:pPr marL="0" indent="0">
              <a:buNone/>
            </a:pPr>
            <a:endParaRPr lang="tr-T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tr-T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development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tools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will use ?</a:t>
            </a:r>
          </a:p>
          <a:p>
            <a:pPr marL="0" indent="0">
              <a:buNone/>
            </a:pPr>
            <a:r>
              <a:rPr lang="tr-TR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</a:p>
          <a:p>
            <a:pPr marL="0" indent="0">
              <a:buNone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Development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</a:t>
            </a:r>
            <a:endParaRPr lang="tr-TR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Development tools</a:t>
            </a:r>
          </a:p>
        </p:txBody>
      </p:sp>
      <p:sp>
        <p:nvSpPr>
          <p:cNvPr id="8" name="7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ASP.NET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AZURE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POLYMER (Web Components)</a:t>
            </a: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Development Tools</a:t>
            </a:r>
          </a:p>
        </p:txBody>
      </p: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When 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04358"/>
            <a:ext cx="8229600" cy="4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</p:txBody>
      </p:sp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700808"/>
            <a:ext cx="784887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 </a:t>
            </a:r>
            <a:r>
              <a:rPr lang="tr-TR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tr-TR" sz="28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Continue</a:t>
            </a:r>
            <a:r>
              <a:rPr lang="tr-TR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tr-TR" sz="40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Başlık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THANKS FOR LISTENING</a:t>
            </a:r>
          </a:p>
          <a:p>
            <a:endParaRPr lang="tr-TR" sz="5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tr-TR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tr-TR" sz="2800" i="1" dirty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Duyarli.Ol is a susceptibility campaign!</a:t>
            </a:r>
          </a:p>
          <a:p>
            <a:endParaRPr lang="tr-TR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Hakan YILDIZ – Okan ÖZTABAN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the economic crisis?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2852936"/>
            <a:ext cx="9144000" cy="1714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situation in which the economy of country experiences a sudden downturn brought on by a financial crisis</a:t>
            </a:r>
          </a:p>
          <a:p>
            <a:pPr>
              <a:buNone/>
            </a:pPr>
            <a:endParaRPr lang="tr-T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Reasons of Economic Crisses</a:t>
            </a:r>
            <a:br>
              <a:rPr lang="tr-TR" dirty="0"/>
            </a:br>
            <a:endParaRPr lang="tr-TR" dirty="0"/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Reasons of Economic Crisis</a:t>
            </a:r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>
          <a:xfrm>
            <a:off x="457200" y="2492896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Increases of Interest Rates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Increases of Uncertainty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Effects of the asset market on the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balance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sheet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 in the banking sector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Effects of Economic Crisses</a:t>
            </a:r>
            <a:br>
              <a:rPr lang="tr-TR" dirty="0"/>
            </a:br>
            <a:endParaRPr lang="tr-TR" dirty="0"/>
          </a:p>
        </p:txBody>
      </p:sp>
      <p:sp>
        <p:nvSpPr>
          <p:cNvPr id="5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Effects of Economic Crisis</a:t>
            </a:r>
          </a:p>
        </p:txBody>
      </p:sp>
      <p:sp>
        <p:nvSpPr>
          <p:cNvPr id="6" name="2 İçerik Yer Tutucusu"/>
          <p:cNvSpPr txBox="1">
            <a:spLocks/>
          </p:cNvSpPr>
          <p:nvPr/>
        </p:nvSpPr>
        <p:spPr>
          <a:xfrm>
            <a:off x="457200" y="2492896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Inflation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Unemployement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Decline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Growth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Life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Problems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Family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Social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Problems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     In The Past</a:t>
            </a:r>
            <a:br>
              <a:rPr lang="tr-TR" dirty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9180512" y="1484784"/>
            <a:ext cx="2901008" cy="485778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tr-TR" sz="1800" dirty="0"/>
              <a:t>Some Economic Crisses In The World</a:t>
            </a:r>
          </a:p>
          <a:p>
            <a:pPr>
              <a:buFont typeface="Wingdings" pitchFamily="2" charset="2"/>
              <a:buChar char="Ø"/>
            </a:pPr>
            <a:r>
              <a:rPr lang="tr-TR" sz="1800" dirty="0"/>
              <a:t>Great Crises(1929)</a:t>
            </a:r>
          </a:p>
          <a:p>
            <a:pPr>
              <a:buFont typeface="Wingdings" pitchFamily="2" charset="2"/>
              <a:buChar char="v"/>
            </a:pPr>
            <a:r>
              <a:rPr lang="tr-TR" sz="1800" dirty="0"/>
              <a:t>The World Economic Crisis is a global crisis that began in the United States and showed its impact all over the world</a:t>
            </a:r>
          </a:p>
          <a:p>
            <a:pPr>
              <a:buNone/>
            </a:pPr>
            <a:endParaRPr lang="tr-TR" sz="1800" dirty="0"/>
          </a:p>
          <a:p>
            <a:pPr>
              <a:buFont typeface="Wingdings" pitchFamily="2" charset="2"/>
              <a:buChar char="Ø"/>
            </a:pPr>
            <a:r>
              <a:rPr lang="tr-TR" sz="1800" dirty="0"/>
              <a:t>Black Monday (1987)</a:t>
            </a:r>
          </a:p>
          <a:p>
            <a:pPr>
              <a:buFont typeface="Wingdings" pitchFamily="2" charset="2"/>
              <a:buChar char="v"/>
            </a:pPr>
            <a:r>
              <a:rPr lang="tr-TR" sz="1800" dirty="0"/>
              <a:t>The world's stock markets have come to the fore as a result of great depreciation in a short period of time</a:t>
            </a:r>
          </a:p>
          <a:p>
            <a:pPr>
              <a:buFont typeface="Wingdings" pitchFamily="2" charset="2"/>
              <a:buChar char="Ø"/>
            </a:pPr>
            <a:r>
              <a:rPr lang="tr-TR" sz="1800" dirty="0"/>
              <a:t>Global Economic Crisis(2008-2012)</a:t>
            </a:r>
          </a:p>
          <a:p>
            <a:pPr>
              <a:buFont typeface="Wingdings" pitchFamily="2" charset="2"/>
              <a:buChar char="v"/>
            </a:pPr>
            <a:r>
              <a:rPr lang="tr-TR" sz="1800" dirty="0"/>
              <a:t>With the collapse of the US mortgage system and the sudden cash shortage in the markets, big monetary companies started to sink and this has happened with a chain effect</a:t>
            </a:r>
          </a:p>
          <a:p>
            <a:pPr>
              <a:buFont typeface="Wingdings" pitchFamily="2" charset="2"/>
              <a:buChar char="Ø"/>
            </a:pPr>
            <a:endParaRPr lang="tr-TR" sz="1800" dirty="0"/>
          </a:p>
          <a:p>
            <a:pPr>
              <a:buNone/>
            </a:pPr>
            <a:endParaRPr lang="tr-TR" dirty="0"/>
          </a:p>
          <a:p>
            <a:pPr>
              <a:buFont typeface="Wingdings" pitchFamily="2" charset="2"/>
              <a:buChar char="Ø"/>
            </a:pPr>
            <a:endParaRPr lang="tr-TR" dirty="0"/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the Past</a:t>
            </a:r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>
          <a:xfrm>
            <a:off x="457200" y="1692276"/>
            <a:ext cx="8229600" cy="4650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Economic </a:t>
            </a: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Crisses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World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Great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Crises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(1929)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World Economic Crisis is a global crisis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begain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US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showedits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impact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World.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Black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Monday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(1987)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World‘s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stock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markets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have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come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fore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a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great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depreciation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a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short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period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Global Economic Crisis(2008-2012)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collapse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the US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mortgage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sudden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cash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shortage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the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markets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monetary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companies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started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sink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has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happened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chain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effect</a:t>
            </a:r>
            <a:r>
              <a:rPr lang="tr-T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About In Turkey</a:t>
            </a: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about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Turkey?</a:t>
            </a:r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>
          <a:xfrm>
            <a:off x="457200" y="1916832"/>
            <a:ext cx="8229600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the </a:t>
            </a: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reason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Economic Crisis?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increases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Unemployement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Unexpected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Increation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Inflation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Decrease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Economic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Growth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Liquidity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Irregular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Expenditure</a:t>
            </a: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 ,How About in the Future ?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tr-TR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tr-TR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</a:t>
            </a:r>
            <a:r>
              <a:rPr lang="tr-TR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Economic Crisis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expected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instead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Global Economic Crisis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economists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0" indent="0" algn="ctr">
              <a:buNone/>
            </a:pPr>
            <a:endParaRPr lang="tr-TR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financial crisis in which individuals who is living in that country, are unbalanced spending and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overtaking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extremely</a:t>
            </a:r>
            <a:r>
              <a:rPr lang="tr-TR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borrowing </a:t>
            </a:r>
          </a:p>
          <a:p>
            <a:pPr>
              <a:buFont typeface="Wingdings" pitchFamily="2" charset="2"/>
              <a:buChar char="q"/>
            </a:pPr>
            <a:endParaRPr lang="tr-TR" dirty="0"/>
          </a:p>
          <a:p>
            <a:pPr>
              <a:buNone/>
            </a:pPr>
            <a:r>
              <a:rPr lang="tr-TR" dirty="0"/>
              <a:t>   </a:t>
            </a: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How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about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Think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about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Unbalanced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Spending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Overtaking</a:t>
            </a:r>
            <a:r>
              <a:rPr lang="tr-TR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Barrowing</a:t>
            </a:r>
            <a:endParaRPr lang="tr-TR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96121"/>
              </p:ext>
            </p:extLst>
          </p:nvPr>
        </p:nvGraphicFramePr>
        <p:xfrm>
          <a:off x="323528" y="1544231"/>
          <a:ext cx="3312368" cy="353645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1441">
                  <a:extLst>
                    <a:ext uri="{9D8B030D-6E8A-4147-A177-3AD203B41FA5}">
                      <a16:colId xmlns:a16="http://schemas.microsoft.com/office/drawing/2014/main" val="386075272"/>
                    </a:ext>
                  </a:extLst>
                </a:gridCol>
                <a:gridCol w="1350927">
                  <a:extLst>
                    <a:ext uri="{9D8B030D-6E8A-4147-A177-3AD203B41FA5}">
                      <a16:colId xmlns:a16="http://schemas.microsoft.com/office/drawing/2014/main" val="346256008"/>
                    </a:ext>
                  </a:extLst>
                </a:gridCol>
              </a:tblGrid>
              <a:tr h="5886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Year</a:t>
                      </a: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4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#</a:t>
                      </a:r>
                      <a:r>
                        <a:rPr lang="tr-TR" sz="1400" b="1" baseline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Credit Cards</a:t>
                      </a:r>
                    </a:p>
                  </a:txBody>
                  <a:tcPr marL="68580" marR="6858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16795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15.705.370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6305977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26.863.167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5365071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29.978.243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8110282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2008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43.394.025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679375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46.956.124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0042697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54.342.148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2288102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56.787.886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4458801"/>
                  </a:ext>
                </a:extLst>
              </a:tr>
              <a:tr h="3684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58.795.476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358940"/>
                  </a:ext>
                </a:extLst>
              </a:tr>
            </a:tbl>
          </a:graphicData>
        </a:graphic>
      </p:graphicFrame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5" y="1544230"/>
            <a:ext cx="5400600" cy="361296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o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94202"/>
              </p:ext>
            </p:extLst>
          </p:nvPr>
        </p:nvGraphicFramePr>
        <p:xfrm>
          <a:off x="0" y="620692"/>
          <a:ext cx="9144000" cy="5544612"/>
        </p:xfrm>
        <a:graphic>
          <a:graphicData uri="http://schemas.openxmlformats.org/drawingml/2006/table">
            <a:tbl>
              <a:tblPr/>
              <a:tblGrid>
                <a:gridCol w="666003">
                  <a:extLst>
                    <a:ext uri="{9D8B030D-6E8A-4147-A177-3AD203B41FA5}">
                      <a16:colId xmlns:a16="http://schemas.microsoft.com/office/drawing/2014/main" val="2046062979"/>
                    </a:ext>
                  </a:extLst>
                </a:gridCol>
                <a:gridCol w="667940">
                  <a:extLst>
                    <a:ext uri="{9D8B030D-6E8A-4147-A177-3AD203B41FA5}">
                      <a16:colId xmlns:a16="http://schemas.microsoft.com/office/drawing/2014/main" val="2725657978"/>
                    </a:ext>
                  </a:extLst>
                </a:gridCol>
                <a:gridCol w="667940">
                  <a:extLst>
                    <a:ext uri="{9D8B030D-6E8A-4147-A177-3AD203B41FA5}">
                      <a16:colId xmlns:a16="http://schemas.microsoft.com/office/drawing/2014/main" val="3977006270"/>
                    </a:ext>
                  </a:extLst>
                </a:gridCol>
                <a:gridCol w="667940">
                  <a:extLst>
                    <a:ext uri="{9D8B030D-6E8A-4147-A177-3AD203B41FA5}">
                      <a16:colId xmlns:a16="http://schemas.microsoft.com/office/drawing/2014/main" val="141434744"/>
                    </a:ext>
                  </a:extLst>
                </a:gridCol>
                <a:gridCol w="797656">
                  <a:extLst>
                    <a:ext uri="{9D8B030D-6E8A-4147-A177-3AD203B41FA5}">
                      <a16:colId xmlns:a16="http://schemas.microsoft.com/office/drawing/2014/main" val="1400451436"/>
                    </a:ext>
                  </a:extLst>
                </a:gridCol>
                <a:gridCol w="795720">
                  <a:extLst>
                    <a:ext uri="{9D8B030D-6E8A-4147-A177-3AD203B41FA5}">
                      <a16:colId xmlns:a16="http://schemas.microsoft.com/office/drawing/2014/main" val="3783414910"/>
                    </a:ext>
                  </a:extLst>
                </a:gridCol>
                <a:gridCol w="673748">
                  <a:extLst>
                    <a:ext uri="{9D8B030D-6E8A-4147-A177-3AD203B41FA5}">
                      <a16:colId xmlns:a16="http://schemas.microsoft.com/office/drawing/2014/main" val="301198991"/>
                    </a:ext>
                  </a:extLst>
                </a:gridCol>
                <a:gridCol w="673748">
                  <a:extLst>
                    <a:ext uri="{9D8B030D-6E8A-4147-A177-3AD203B41FA5}">
                      <a16:colId xmlns:a16="http://schemas.microsoft.com/office/drawing/2014/main" val="3555415571"/>
                    </a:ext>
                  </a:extLst>
                </a:gridCol>
                <a:gridCol w="673748">
                  <a:extLst>
                    <a:ext uri="{9D8B030D-6E8A-4147-A177-3AD203B41FA5}">
                      <a16:colId xmlns:a16="http://schemas.microsoft.com/office/drawing/2014/main" val="4201626738"/>
                    </a:ext>
                  </a:extLst>
                </a:gridCol>
                <a:gridCol w="673748">
                  <a:extLst>
                    <a:ext uri="{9D8B030D-6E8A-4147-A177-3AD203B41FA5}">
                      <a16:colId xmlns:a16="http://schemas.microsoft.com/office/drawing/2014/main" val="182646163"/>
                    </a:ext>
                  </a:extLst>
                </a:gridCol>
                <a:gridCol w="820889">
                  <a:extLst>
                    <a:ext uri="{9D8B030D-6E8A-4147-A177-3AD203B41FA5}">
                      <a16:colId xmlns:a16="http://schemas.microsoft.com/office/drawing/2014/main" val="3529491148"/>
                    </a:ext>
                  </a:extLst>
                </a:gridCol>
                <a:gridCol w="818952">
                  <a:extLst>
                    <a:ext uri="{9D8B030D-6E8A-4147-A177-3AD203B41FA5}">
                      <a16:colId xmlns:a16="http://schemas.microsoft.com/office/drawing/2014/main" val="2217201538"/>
                    </a:ext>
                  </a:extLst>
                </a:gridCol>
                <a:gridCol w="545968">
                  <a:extLst>
                    <a:ext uri="{9D8B030D-6E8A-4147-A177-3AD203B41FA5}">
                      <a16:colId xmlns:a16="http://schemas.microsoft.com/office/drawing/2014/main" val="1185394373"/>
                    </a:ext>
                  </a:extLst>
                </a:gridCol>
              </a:tblGrid>
              <a:tr h="254044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2016 YILI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403718"/>
                  </a:ext>
                </a:extLst>
              </a:tr>
              <a:tr h="25404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Session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İşlem Adedi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İşlem Tutarı (Milyon TL)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805091"/>
                  </a:ext>
                </a:extLst>
              </a:tr>
              <a:tr h="463732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Domestic and International Use of Local Cards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Domestic Use of Domestic and Foreign Cards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Domestic and International Use of Local Cards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Domestic Use of Domestic and Foreign Cards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852668"/>
                  </a:ext>
                </a:extLst>
              </a:tr>
              <a:tr h="254044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Domestic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Abroad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Total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Local</a:t>
                      </a:r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Card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Foreign</a:t>
                      </a:r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Card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Total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Domestic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Abroad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Total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Local</a:t>
                      </a:r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Card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Foreign</a:t>
                      </a:r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tr-T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Card</a:t>
                      </a:r>
                      <a:endParaRPr lang="tr-TR" sz="7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Total</a:t>
                      </a: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266874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OCAK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21.585.017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3.981.356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25.566.373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21.585.017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674.890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22.259.907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5.066,46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480,12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5.546,58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5.066,46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382,14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5.448,60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154653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ŞUBAT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20.436.710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3.934.457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24.371.167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20.436.710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464.809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20.901.519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4.590,60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422,84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5.013,44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4.590,60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348,3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4.938,91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341068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MART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22.375.845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4.287.095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26.662.940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22.375.845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541.047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22.916.892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4.981,53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463,42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5.444,95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4.981,53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396,16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5.377,70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650937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1. DÖNEM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64.397.572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12.202.908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76.600.480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64.397.572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1.680.746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66.078.318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14.638,60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1.366,38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16.004,98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14.638,60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1.126,61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15.765,21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99692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NISAN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20.823.540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4.050.812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24.874.352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20.823.540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702.434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21.525.974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4.554,47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460,09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5.014,56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4.554,47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461,16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5.015,63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698755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MAYIS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21.825.960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4.353.750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26.179.710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21.825.960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700.759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22.526.719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5.368,02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490,26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5.858,29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5.368,02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454,86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5.822,89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66326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HAZIRAN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20.917.714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4.176.207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25.093.921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20.917.714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710.851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21.628.565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5.447,17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469,4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5.916,57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5.447,17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465,6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5.912,77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145040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2. DÖNEM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63.567.214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12.580.769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76.147.983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63.567.214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2.114.044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65.681.258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15.369,66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1.419,75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16.789,41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15.369,66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1.381,63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16.751,29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23909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TEMMUZ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19.346.080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3.790.408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23.136.488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19.346.080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688.591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20.034.671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5.270,10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385,15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5.655,25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5.270,10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448,54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5.718,65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88555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AĞUSTOS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22.364.239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4.088.895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26.453.134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22.364.239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773.097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23.137.336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6.157,22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449,3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6.606,52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6.157,22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499,32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6.656,54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594750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EYLÜL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19.450.096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4.113.612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23.563.708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19.450.096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694.093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20.144.189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5.050,72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423,01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5.473,73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5.050,72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402,69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5.453,40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092875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3. DÖNEM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61.160.415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11.992.915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73.153.330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61.160.415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2.155.781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63.316.196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16.478,04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1.257,47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17.735,51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16.478,04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1.350,55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17.828,59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80676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EKIM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21.588.654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4.543.561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26.132.215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21.588.654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593.477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22.182.131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5.112,98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457,5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5.570,48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5.112,98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355,41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5.468,39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455625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KASIM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23.122.472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4.645.148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27.767.620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23.122.472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497.166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23.619.638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6.131,43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463,36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6.594,79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6.131,43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345,67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6.477,10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34464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ARALIK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22.616.595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4.433.236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27.049.831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22.616.595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475.835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23.092.430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5.748,17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440,16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6.188,33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5.748,17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329,76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6.077,93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691569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 DÖNEM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67.327.721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13.621.945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80.949.666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67.327.721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1.566.478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68.894.199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16.992,58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1.361,02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18.353,60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16.992,58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1.030,85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1" i="0" u="none" strike="noStrike">
                          <a:solidFill>
                            <a:srgbClr val="9E0E23"/>
                          </a:solidFill>
                          <a:effectLst/>
                          <a:latin typeface="Tahoma" panose="020B0604030504040204" pitchFamily="34" charset="0"/>
                        </a:rPr>
                        <a:t>18.023,43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377260"/>
                  </a:ext>
                </a:extLst>
              </a:tr>
              <a:tr h="254044">
                <a:tc>
                  <a:txBody>
                    <a:bodyPr/>
                    <a:lstStyle/>
                    <a:p>
                      <a:pPr algn="ctr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2016 YILI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256.452.922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50.398.537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306.851.459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256.452.922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7.517.049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263.969.971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63.478,88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5.404,61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68.883,49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63.478,88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4.889,64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68.368,52</a:t>
                      </a:r>
                    </a:p>
                  </a:txBody>
                  <a:tcPr marL="51435" marR="5715" marT="5715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573340"/>
                  </a:ext>
                </a:extLst>
              </a:tr>
            </a:tbl>
          </a:graphicData>
        </a:graphic>
      </p:graphicFrame>
      <p:sp>
        <p:nvSpPr>
          <p:cNvPr id="8" name="1 Başlık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BKM 2016 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Card-based payment transactions from the Internet</a:t>
            </a:r>
            <a:endParaRPr lang="tr-TR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4454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963</Words>
  <Application>Microsoft Office PowerPoint</Application>
  <PresentationFormat>Ekran Gösterisi (4:3)</PresentationFormat>
  <Paragraphs>442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Arial</vt:lpstr>
      <vt:lpstr>Calibri</vt:lpstr>
      <vt:lpstr>Tahoma</vt:lpstr>
      <vt:lpstr>Verdana</vt:lpstr>
      <vt:lpstr>Wingdings</vt:lpstr>
      <vt:lpstr>Ofis Teması</vt:lpstr>
      <vt:lpstr>DUYARLI.OL</vt:lpstr>
      <vt:lpstr>What is the economic crisis?</vt:lpstr>
      <vt:lpstr>Reasons of Economic Crisses </vt:lpstr>
      <vt:lpstr>Effects of Economic Crisses </vt:lpstr>
      <vt:lpstr>     In The Past </vt:lpstr>
      <vt:lpstr>How About In Turkey</vt:lpstr>
      <vt:lpstr>So ,How About in the Future ?</vt:lpstr>
      <vt:lpstr>PowerPoint Sunusu</vt:lpstr>
      <vt:lpstr>PowerPoint Sunusu</vt:lpstr>
      <vt:lpstr>Individual borrowing  </vt:lpstr>
      <vt:lpstr>DUYARLIOL</vt:lpstr>
      <vt:lpstr>Why we choose ?</vt:lpstr>
      <vt:lpstr>PowerPoint Sunusu</vt:lpstr>
      <vt:lpstr>Determining the requirements</vt:lpstr>
      <vt:lpstr> Development Process </vt:lpstr>
      <vt:lpstr>Development tools</vt:lpstr>
      <vt:lpstr>When ?</vt:lpstr>
      <vt:lpstr>PowerPoint Sunusu</vt:lpstr>
      <vt:lpstr>PowerPoint Sunusu</vt:lpstr>
    </vt:vector>
  </TitlesOfParts>
  <Company>rocco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DUYARLIOL.COM</dc:title>
  <dc:creator>user-tr</dc:creator>
  <cp:lastModifiedBy>Okto_Hakke</cp:lastModifiedBy>
  <cp:revision>59</cp:revision>
  <dcterms:created xsi:type="dcterms:W3CDTF">2017-03-03T11:38:09Z</dcterms:created>
  <dcterms:modified xsi:type="dcterms:W3CDTF">2017-03-26T15:08:54Z</dcterms:modified>
</cp:coreProperties>
</file>