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819" r:id="rId1"/>
    <p:sldMasterId id="2147483856" r:id="rId2"/>
  </p:sldMasterIdLst>
  <p:notesMasterIdLst>
    <p:notesMasterId r:id="rId60"/>
  </p:notesMasterIdLst>
  <p:handoutMasterIdLst>
    <p:handoutMasterId r:id="rId61"/>
  </p:handoutMasterIdLst>
  <p:sldIdLst>
    <p:sldId id="256" r:id="rId3"/>
    <p:sldId id="425" r:id="rId4"/>
    <p:sldId id="414" r:id="rId5"/>
    <p:sldId id="447" r:id="rId6"/>
    <p:sldId id="449" r:id="rId7"/>
    <p:sldId id="450" r:id="rId8"/>
    <p:sldId id="451" r:id="rId9"/>
    <p:sldId id="448" r:id="rId10"/>
    <p:sldId id="452" r:id="rId11"/>
    <p:sldId id="455" r:id="rId12"/>
    <p:sldId id="453" r:id="rId13"/>
    <p:sldId id="456" r:id="rId14"/>
    <p:sldId id="454" r:id="rId15"/>
    <p:sldId id="475" r:id="rId16"/>
    <p:sldId id="457" r:id="rId17"/>
    <p:sldId id="417" r:id="rId18"/>
    <p:sldId id="418" r:id="rId19"/>
    <p:sldId id="426" r:id="rId20"/>
    <p:sldId id="428" r:id="rId21"/>
    <p:sldId id="422" r:id="rId22"/>
    <p:sldId id="427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58" r:id="rId31"/>
    <p:sldId id="459" r:id="rId32"/>
    <p:sldId id="436" r:id="rId33"/>
    <p:sldId id="460" r:id="rId34"/>
    <p:sldId id="461" r:id="rId35"/>
    <p:sldId id="440" r:id="rId36"/>
    <p:sldId id="441" r:id="rId37"/>
    <p:sldId id="464" r:id="rId38"/>
    <p:sldId id="462" r:id="rId39"/>
    <p:sldId id="463" r:id="rId40"/>
    <p:sldId id="442" r:id="rId41"/>
    <p:sldId id="443" r:id="rId42"/>
    <p:sldId id="444" r:id="rId43"/>
    <p:sldId id="445" r:id="rId44"/>
    <p:sldId id="446" r:id="rId45"/>
    <p:sldId id="466" r:id="rId46"/>
    <p:sldId id="467" r:id="rId47"/>
    <p:sldId id="468" r:id="rId48"/>
    <p:sldId id="469" r:id="rId49"/>
    <p:sldId id="423" r:id="rId50"/>
    <p:sldId id="465" r:id="rId51"/>
    <p:sldId id="421" r:id="rId52"/>
    <p:sldId id="474" r:id="rId53"/>
    <p:sldId id="470" r:id="rId54"/>
    <p:sldId id="473" r:id="rId55"/>
    <p:sldId id="424" r:id="rId56"/>
    <p:sldId id="471" r:id="rId57"/>
    <p:sldId id="416" r:id="rId58"/>
    <p:sldId id="472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6C7"/>
    <a:srgbClr val="170272"/>
    <a:srgbClr val="28F82D"/>
    <a:srgbClr val="FFFF71"/>
    <a:srgbClr val="FFFF81"/>
    <a:srgbClr val="000000"/>
    <a:srgbClr val="72FA75"/>
    <a:srgbClr val="DD4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8" autoAdjust="0"/>
    <p:restoredTop sz="81900" autoAdjust="0"/>
  </p:normalViewPr>
  <p:slideViewPr>
    <p:cSldViewPr>
      <p:cViewPr varScale="1">
        <p:scale>
          <a:sx n="94" d="100"/>
          <a:sy n="94" d="100"/>
        </p:scale>
        <p:origin x="20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ACD3B58-7411-4AA5-BC54-64F8B8E1BB32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328F08C-9AC5-4963-BB89-E37360E28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2C5B741-8E46-413E-A20E-5034F023E8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BA6426-9212-46B4-9555-EA899EE38509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1E734-01AF-4145-A1A9-B8836326B28E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E9B33D-BFAE-444C-9FB2-D104C5CAECD5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B1AA9A-D00F-46A5-BDB1-432A29B40A89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B5F431-5B3B-44BE-BFC3-0DE5081B36DB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F0392-42CF-4968-92EC-FD392EC65178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23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F0392-42CF-4968-92EC-FD392EC65178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240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4B28A0-A82E-4423-B5AB-6017CE77656A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6E845D-1F11-421E-9451-2E45A4DBB5C6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223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8070B-D575-423D-94FB-0C75E510A399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548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3728B6-6744-4B4F-A165-D57DCB1B23C5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Mô tả các đặc tính của hệ thống cần thiết kế theo nhiệm vụ luận văn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Yêu cầu thiết kế,….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Vẽ sơ đồ khối hệ thống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Các giới hạn, ràng buộc của hệ thống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Mô tả nguyên lý hoạt động của hệ thống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BBEDFE-105E-4076-9697-A146E121D3A5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49D65B-70D3-48DD-9F40-5ED84C86B408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49D65B-70D3-48DD-9F40-5ED84C86B408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911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49D65B-70D3-48DD-9F40-5ED84C86B408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305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49D65B-70D3-48DD-9F40-5ED84C86B408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610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E4D988-673E-42FB-A063-BD24B9545F06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E97CCB-B765-47BE-BE04-1D9CB3304FFA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3A2CA5-B5BB-4F58-A6F2-B4E68536A57B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B53CA2-98A6-44DC-8788-D90E5905159A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5B87FA-5C31-4641-BECD-1B01898435A2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5B87FA-5C31-4641-BECD-1B01898435A2}" type="slidenum">
              <a:rPr lang="en-US" altLang="en-US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65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Mô tả các đặc tính của hệ thống cần thiết kế theo nhiệm vụ luận văn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Yêu cầu thiết kế,….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Vẽ sơ đồ khối hệ thống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Các giới hạn, ràng buộc của hệ thống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Mô tả nguyên lý hoạt động của hệ thống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80E939-827C-4D79-B37B-7CFD64B17737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5B87FA-5C31-4641-BECD-1B01898435A2}" type="slidenum">
              <a:rPr lang="en-US" altLang="en-US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035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5B87FA-5C31-4641-BECD-1B01898435A2}" type="slidenum">
              <a:rPr lang="en-US" altLang="en-US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82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5B87FA-5C31-4641-BECD-1B01898435A2}" type="slidenum">
              <a:rPr lang="en-US" altLang="en-US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73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D6BB7F-3E5D-4FFD-84EB-737290A14B83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6F0A23-38EC-46B8-9DD3-DDCA855EC517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FB115-8874-48F4-BBCF-E0A295CEF622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68BC76-2FEF-4E05-8A03-60741C422217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7CD8F0-3DE9-4415-A336-1C50EB53F652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Trình bày sơ đồ khối, sơ đồ chi tiết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Phân tích thiết kế phần cứng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Tính toán các thông số phần cứng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AC09DF-54BE-4C0B-B95D-5CAAF61CC5DF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3"/>
          <p:cNvSpPr>
            <a:spLocks/>
          </p:cNvSpPr>
          <p:nvPr/>
        </p:nvSpPr>
        <p:spPr bwMode="gray">
          <a:xfrm>
            <a:off x="0" y="381000"/>
            <a:ext cx="9131300" cy="914400"/>
          </a:xfrm>
          <a:custGeom>
            <a:avLst/>
            <a:gdLst>
              <a:gd name="T0" fmla="*/ 2147483646 w 5752"/>
              <a:gd name="T1" fmla="*/ 38172081 h 444"/>
              <a:gd name="T2" fmla="*/ 2147483646 w 5752"/>
              <a:gd name="T3" fmla="*/ 33931654 h 444"/>
              <a:gd name="T4" fmla="*/ 2147483646 w 5752"/>
              <a:gd name="T5" fmla="*/ 59378335 h 444"/>
              <a:gd name="T6" fmla="*/ 2147483646 w 5752"/>
              <a:gd name="T7" fmla="*/ 394448270 h 444"/>
              <a:gd name="T8" fmla="*/ 2147483646 w 5752"/>
              <a:gd name="T9" fmla="*/ 538653681 h 444"/>
              <a:gd name="T10" fmla="*/ 0 w 5752"/>
              <a:gd name="T11" fmla="*/ 504724086 h 444"/>
              <a:gd name="T12" fmla="*/ 0 w 5752"/>
              <a:gd name="T13" fmla="*/ 1883169730 h 444"/>
              <a:gd name="T14" fmla="*/ 2147483646 w 5752"/>
              <a:gd name="T15" fmla="*/ 1883169730 h 444"/>
              <a:gd name="T16" fmla="*/ 2147483646 w 5752"/>
              <a:gd name="T17" fmla="*/ 1798342654 h 444"/>
              <a:gd name="T18" fmla="*/ 2147483646 w 5752"/>
              <a:gd name="T19" fmla="*/ 1403894384 h 444"/>
              <a:gd name="T20" fmla="*/ 2147483646 w 5752"/>
              <a:gd name="T21" fmla="*/ 1378445643 h 444"/>
              <a:gd name="T22" fmla="*/ 2147483646 w 5752"/>
              <a:gd name="T23" fmla="*/ 1378445643 h 444"/>
              <a:gd name="T24" fmla="*/ 2147483646 w 5752"/>
              <a:gd name="T25" fmla="*/ 38172081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15" descr="DHB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9"/>
          <p:cNvSpPr>
            <a:spLocks/>
          </p:cNvSpPr>
          <p:nvPr/>
        </p:nvSpPr>
        <p:spPr bwMode="gray">
          <a:xfrm>
            <a:off x="0" y="6346825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>
              <a:gd name="T0" fmla="*/ 0 w 5766"/>
              <a:gd name="T1" fmla="*/ 2147483646 h 1008"/>
              <a:gd name="T2" fmla="*/ 2147483646 w 5766"/>
              <a:gd name="T3" fmla="*/ 2147483646 h 1008"/>
              <a:gd name="T4" fmla="*/ 2147483646 w 5766"/>
              <a:gd name="T5" fmla="*/ 2147483646 h 1008"/>
              <a:gd name="T6" fmla="*/ 2147483646 w 5766"/>
              <a:gd name="T7" fmla="*/ 1338203763 h 1008"/>
              <a:gd name="T8" fmla="*/ 2147483646 w 5766"/>
              <a:gd name="T9" fmla="*/ 1129030000 h 1008"/>
              <a:gd name="T10" fmla="*/ 2147483646 w 5766"/>
              <a:gd name="T11" fmla="*/ 1161792825 h 1008"/>
              <a:gd name="T12" fmla="*/ 2147483646 w 5766"/>
              <a:gd name="T13" fmla="*/ 0 h 1008"/>
              <a:gd name="T14" fmla="*/ 0 w 5766"/>
              <a:gd name="T15" fmla="*/ 5040313 h 1008"/>
              <a:gd name="T16" fmla="*/ 0 w 5766"/>
              <a:gd name="T17" fmla="*/ 2147483646 h 10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27"/>
          <p:cNvSpPr>
            <a:spLocks/>
          </p:cNvSpPr>
          <p:nvPr/>
        </p:nvSpPr>
        <p:spPr bwMode="gray">
          <a:xfrm>
            <a:off x="0" y="0"/>
            <a:ext cx="9170988" cy="1362075"/>
          </a:xfrm>
          <a:custGeom>
            <a:avLst/>
            <a:gdLst/>
            <a:ahLst/>
            <a:cxnLst>
              <a:cxn ang="0">
                <a:pos x="0" y="858"/>
              </a:cxn>
              <a:cxn ang="0">
                <a:pos x="1926" y="857"/>
              </a:cxn>
              <a:cxn ang="0">
                <a:pos x="2157" y="793"/>
              </a:cxn>
              <a:cxn ang="0">
                <a:pos x="2509" y="473"/>
              </a:cxn>
              <a:cxn ang="0">
                <a:pos x="2970" y="390"/>
              </a:cxn>
              <a:cxn ang="0">
                <a:pos x="5773" y="388"/>
              </a:cxn>
              <a:cxn ang="0">
                <a:pos x="5777" y="0"/>
              </a:cxn>
              <a:cxn ang="0">
                <a:pos x="0" y="2"/>
              </a:cxn>
              <a:cxn ang="0">
                <a:pos x="0" y="858"/>
              </a:cxn>
            </a:cxnLst>
            <a:rect l="0" t="0" r="r" b="b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54000" contrast="-70000"/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Freeform 37"/>
          <p:cNvSpPr>
            <a:spLocks/>
          </p:cNvSpPr>
          <p:nvPr/>
        </p:nvSpPr>
        <p:spPr bwMode="gray">
          <a:xfrm>
            <a:off x="0" y="4373563"/>
            <a:ext cx="9131300" cy="1036637"/>
          </a:xfrm>
          <a:custGeom>
            <a:avLst/>
            <a:gdLst>
              <a:gd name="T0" fmla="*/ 2147483646 w 5752"/>
              <a:gd name="T1" fmla="*/ 49060480 h 444"/>
              <a:gd name="T2" fmla="*/ 2147483646 w 5752"/>
              <a:gd name="T3" fmla="*/ 43608797 h 444"/>
              <a:gd name="T4" fmla="*/ 2147483646 w 5752"/>
              <a:gd name="T5" fmla="*/ 76316562 h 444"/>
              <a:gd name="T6" fmla="*/ 2147483646 w 5752"/>
              <a:gd name="T7" fmla="*/ 506955184 h 444"/>
              <a:gd name="T8" fmla="*/ 2147483646 w 5752"/>
              <a:gd name="T9" fmla="*/ 692296074 h 444"/>
              <a:gd name="T10" fmla="*/ 0 w 5752"/>
              <a:gd name="T11" fmla="*/ 648684942 h 444"/>
              <a:gd name="T12" fmla="*/ 0 w 5752"/>
              <a:gd name="T13" fmla="*/ 2147483646 h 444"/>
              <a:gd name="T14" fmla="*/ 2147483646 w 5752"/>
              <a:gd name="T15" fmla="*/ 2147483646 h 444"/>
              <a:gd name="T16" fmla="*/ 2147483646 w 5752"/>
              <a:gd name="T17" fmla="*/ 2147483646 h 444"/>
              <a:gd name="T18" fmla="*/ 2147483646 w 5752"/>
              <a:gd name="T19" fmla="*/ 1804327402 h 444"/>
              <a:gd name="T20" fmla="*/ 2147483646 w 5752"/>
              <a:gd name="T21" fmla="*/ 1771621972 h 444"/>
              <a:gd name="T22" fmla="*/ 2147483646 w 5752"/>
              <a:gd name="T23" fmla="*/ 1771621972 h 444"/>
              <a:gd name="T24" fmla="*/ 2147483646 w 5752"/>
              <a:gd name="T25" fmla="*/ 49060480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13" descr="Logo_hcmut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81900" y="0"/>
            <a:ext cx="1562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4343400"/>
            <a:ext cx="9326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b="1" smtClean="0">
                <a:solidFill>
                  <a:srgbClr val="FF0000"/>
                </a:solidFill>
              </a:rPr>
              <a:t>Tầm nhìn-Sứ mạng-Mục tiêu-Nhiệm vụ (VMGO)</a:t>
            </a:r>
          </a:p>
          <a:p>
            <a:pPr algn="ctr" eaLnBrk="1" hangingPunct="1">
              <a:defRPr/>
            </a:pPr>
            <a:r>
              <a:rPr lang="en-US" altLang="en-US" sz="2800" b="1" smtClean="0">
                <a:solidFill>
                  <a:srgbClr val="FF0000"/>
                </a:solidFill>
              </a:rPr>
              <a:t>Bộ môn Điện Tử</a:t>
            </a:r>
            <a:endParaRPr lang="en-US" altLang="en-US" sz="2000" b="1" smtClean="0">
              <a:solidFill>
                <a:srgbClr val="170272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352800" y="6096000"/>
            <a:ext cx="289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600" smtClean="0"/>
          </a:p>
        </p:txBody>
      </p:sp>
      <p:sp>
        <p:nvSpPr>
          <p:cNvPr id="11" name="TextBox 12"/>
          <p:cNvSpPr txBox="1">
            <a:spLocks noChangeArrowheads="1"/>
          </p:cNvSpPr>
          <p:nvPr userDrawn="1"/>
        </p:nvSpPr>
        <p:spPr bwMode="auto">
          <a:xfrm>
            <a:off x="3390900" y="6453188"/>
            <a:ext cx="289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solidFill>
                  <a:srgbClr val="2F6ACB"/>
                </a:solidFill>
              </a:rPr>
              <a:t>TP.Hồ Chí Minh  09/2011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971800" y="57912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 smtClean="0">
                <a:solidFill>
                  <a:srgbClr val="002060"/>
                </a:solidFill>
              </a:rPr>
              <a:t>Hoàng Trang</a:t>
            </a:r>
            <a:endParaRPr lang="en-US" altLang="en-US" sz="1200" b="1" smtClean="0">
              <a:solidFill>
                <a:srgbClr val="002060"/>
              </a:solidFill>
            </a:endParaRPr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10350"/>
            <a:ext cx="381000" cy="247650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fld id="{ABAA37CC-BEDD-4A33-8FDC-415373ACC9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34441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AB9AF-CFFB-4058-B0A8-3FE56545C2C4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E10E7-6968-4B23-BA17-880C35B2B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96907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1B145-BAF9-465C-BBFF-B35C117DD246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2C200-5D23-4FD1-8DD6-032E583BE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61541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87F71-880B-407D-A446-2A8751D0A684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FCEAB-A0D6-4692-866A-57F6D9A7BE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52620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76F90-D34C-4B0C-877F-76CA1C2B1CD6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E314-5CAE-4058-B42A-AEF5480F6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68746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4370D-A427-462F-B418-72144998BA19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23B73-EAA8-482E-9A10-EE28FA6B0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91376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3"/>
          <p:cNvSpPr>
            <a:spLocks/>
          </p:cNvSpPr>
          <p:nvPr/>
        </p:nvSpPr>
        <p:spPr bwMode="gray">
          <a:xfrm>
            <a:off x="0" y="381000"/>
            <a:ext cx="9131300" cy="914400"/>
          </a:xfrm>
          <a:custGeom>
            <a:avLst/>
            <a:gdLst>
              <a:gd name="T0" fmla="*/ 2147483646 w 5752"/>
              <a:gd name="T1" fmla="*/ 38172081 h 444"/>
              <a:gd name="T2" fmla="*/ 2147483646 w 5752"/>
              <a:gd name="T3" fmla="*/ 33931654 h 444"/>
              <a:gd name="T4" fmla="*/ 2147483646 w 5752"/>
              <a:gd name="T5" fmla="*/ 59378335 h 444"/>
              <a:gd name="T6" fmla="*/ 2147483646 w 5752"/>
              <a:gd name="T7" fmla="*/ 394448270 h 444"/>
              <a:gd name="T8" fmla="*/ 2147483646 w 5752"/>
              <a:gd name="T9" fmla="*/ 538653681 h 444"/>
              <a:gd name="T10" fmla="*/ 0 w 5752"/>
              <a:gd name="T11" fmla="*/ 504724086 h 444"/>
              <a:gd name="T12" fmla="*/ 0 w 5752"/>
              <a:gd name="T13" fmla="*/ 1883169730 h 444"/>
              <a:gd name="T14" fmla="*/ 2147483646 w 5752"/>
              <a:gd name="T15" fmla="*/ 1883169730 h 444"/>
              <a:gd name="T16" fmla="*/ 2147483646 w 5752"/>
              <a:gd name="T17" fmla="*/ 1798342654 h 444"/>
              <a:gd name="T18" fmla="*/ 2147483646 w 5752"/>
              <a:gd name="T19" fmla="*/ 1403894384 h 444"/>
              <a:gd name="T20" fmla="*/ 2147483646 w 5752"/>
              <a:gd name="T21" fmla="*/ 1378445643 h 444"/>
              <a:gd name="T22" fmla="*/ 2147483646 w 5752"/>
              <a:gd name="T23" fmla="*/ 1378445643 h 444"/>
              <a:gd name="T24" fmla="*/ 2147483646 w 5752"/>
              <a:gd name="T25" fmla="*/ 38172081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reeform 39"/>
          <p:cNvSpPr>
            <a:spLocks/>
          </p:cNvSpPr>
          <p:nvPr/>
        </p:nvSpPr>
        <p:spPr bwMode="gray">
          <a:xfrm>
            <a:off x="0" y="6346825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13" descr="Logo_hcm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90500"/>
            <a:ext cx="1562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106363" y="350838"/>
            <a:ext cx="93265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b="1" smtClean="0">
                <a:solidFill>
                  <a:srgbClr val="170272"/>
                </a:solidFill>
              </a:rPr>
              <a:t>ĐẠI HỌC QUỐC GIA TP.HỒ CHÍ MINH</a:t>
            </a:r>
          </a:p>
          <a:p>
            <a:pPr algn="ctr" eaLnBrk="1" hangingPunct="1">
              <a:defRPr/>
            </a:pPr>
            <a:r>
              <a:rPr lang="en-US" altLang="en-US" sz="2400" b="1" smtClean="0">
                <a:solidFill>
                  <a:srgbClr val="170272"/>
                </a:solidFill>
              </a:rPr>
              <a:t>TRƯỜNG ĐẠI HỌC BÁCH KHOA</a:t>
            </a:r>
          </a:p>
          <a:p>
            <a:pPr algn="ctr" eaLnBrk="1" hangingPunct="1">
              <a:defRPr/>
            </a:pPr>
            <a:r>
              <a:rPr lang="en-US" altLang="en-US" sz="2200" b="1" smtClean="0">
                <a:solidFill>
                  <a:srgbClr val="170272"/>
                </a:solidFill>
              </a:rPr>
              <a:t>KHOA ĐIỆN-ĐIỆN TỬ </a:t>
            </a:r>
          </a:p>
          <a:p>
            <a:pPr algn="ctr" eaLnBrk="1" hangingPunct="1">
              <a:defRPr/>
            </a:pPr>
            <a:r>
              <a:rPr lang="en-US" altLang="en-US" sz="2000" b="1" smtClean="0">
                <a:solidFill>
                  <a:srgbClr val="170272"/>
                </a:solidFill>
              </a:rPr>
              <a:t>BỘ MÔN KỸ THUẬT ĐIỆN TỬ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352800" y="6096000"/>
            <a:ext cx="289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600" smtClean="0"/>
          </a:p>
        </p:txBody>
      </p:sp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0" y="6453188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 smtClean="0">
                <a:solidFill>
                  <a:srgbClr val="2F6ACB"/>
                </a:solidFill>
              </a:rPr>
              <a:t>TP. </a:t>
            </a:r>
            <a:r>
              <a:rPr lang="en-US" altLang="en-US" sz="1400" b="1" err="1" smtClean="0">
                <a:solidFill>
                  <a:srgbClr val="2F6ACB"/>
                </a:solidFill>
              </a:rPr>
              <a:t>Hồ</a:t>
            </a:r>
            <a:r>
              <a:rPr lang="en-US" altLang="en-US" sz="1400" b="1" smtClean="0">
                <a:solidFill>
                  <a:srgbClr val="2F6ACB"/>
                </a:solidFill>
              </a:rPr>
              <a:t> </a:t>
            </a:r>
            <a:r>
              <a:rPr lang="en-US" altLang="en-US" sz="1400" b="1" err="1" smtClean="0">
                <a:solidFill>
                  <a:srgbClr val="2F6ACB"/>
                </a:solidFill>
              </a:rPr>
              <a:t>Chí</a:t>
            </a:r>
            <a:r>
              <a:rPr lang="en-US" altLang="en-US" sz="1400" b="1" smtClean="0">
                <a:solidFill>
                  <a:srgbClr val="2F6ACB"/>
                </a:solidFill>
              </a:rPr>
              <a:t> Minh, </a:t>
            </a:r>
            <a:r>
              <a:rPr lang="en-US" altLang="en-US" sz="1400" b="1" err="1" smtClean="0">
                <a:solidFill>
                  <a:srgbClr val="2F6ACB"/>
                </a:solidFill>
              </a:rPr>
              <a:t>ngày</a:t>
            </a:r>
            <a:r>
              <a:rPr lang="en-US" altLang="en-US" sz="1400" b="1" smtClean="0">
                <a:solidFill>
                  <a:srgbClr val="2F6ACB"/>
                </a:solidFill>
              </a:rPr>
              <a:t> 20 </a:t>
            </a:r>
            <a:r>
              <a:rPr lang="en-US" altLang="en-US" sz="1400" b="1" err="1" smtClean="0">
                <a:solidFill>
                  <a:srgbClr val="2F6ACB"/>
                </a:solidFill>
              </a:rPr>
              <a:t>tháng</a:t>
            </a:r>
            <a:r>
              <a:rPr lang="en-US" altLang="en-US" sz="1400" b="1" smtClean="0">
                <a:solidFill>
                  <a:srgbClr val="2F6ACB"/>
                </a:solidFill>
              </a:rPr>
              <a:t> 06 </a:t>
            </a:r>
            <a:r>
              <a:rPr lang="en-US" altLang="en-US" sz="1400" b="1" err="1" smtClean="0">
                <a:solidFill>
                  <a:srgbClr val="2F6ACB"/>
                </a:solidFill>
              </a:rPr>
              <a:t>năm</a:t>
            </a:r>
            <a:r>
              <a:rPr lang="en-US" altLang="en-US" sz="1400" b="1" smtClean="0">
                <a:solidFill>
                  <a:srgbClr val="2F6ACB"/>
                </a:solidFill>
              </a:rPr>
              <a:t> 2019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0" y="2438400"/>
            <a:ext cx="91440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b="1" smtClean="0">
                <a:solidFill>
                  <a:srgbClr val="3376C7"/>
                </a:solidFill>
              </a:rPr>
              <a:t>LUẬN VĂN TỐT NGHIỆP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en-US" sz="2000" b="1" smtClean="0">
                <a:solidFill>
                  <a:srgbClr val="3376C7"/>
                </a:solidFill>
              </a:rPr>
              <a:t>BỘ MÃ HÓA ĐƯỜNG CONG ELLIPTIC 256 BIT SỬ DỤNG FPGA </a:t>
            </a:r>
          </a:p>
          <a:p>
            <a:pPr algn="ctr" eaLnBrk="1" hangingPunct="1">
              <a:defRPr/>
            </a:pPr>
            <a:endParaRPr lang="en-US" altLang="en-US" sz="2000" b="1" smtClean="0">
              <a:solidFill>
                <a:srgbClr val="3376C7"/>
              </a:solidFill>
            </a:endParaRPr>
          </a:p>
          <a:p>
            <a:pPr algn="ctr" eaLnBrk="1" hangingPunct="1">
              <a:defRPr/>
            </a:pPr>
            <a:endParaRPr lang="en-US" altLang="en-US" sz="2000" b="1" smtClean="0">
              <a:solidFill>
                <a:srgbClr val="3376C7"/>
              </a:solidFill>
            </a:endParaRPr>
          </a:p>
          <a:p>
            <a:pPr algn="ctr" eaLnBrk="1" hangingPunct="1">
              <a:defRPr/>
            </a:pPr>
            <a:r>
              <a:rPr lang="en-US" altLang="en-US" sz="2400" b="1" smtClean="0">
                <a:solidFill>
                  <a:srgbClr val="3376C7"/>
                </a:solidFill>
              </a:rPr>
              <a:t> 	       GVHD: </a:t>
            </a:r>
            <a:r>
              <a:rPr lang="en-US" altLang="en-US" sz="2400" b="1" err="1" smtClean="0">
                <a:solidFill>
                  <a:srgbClr val="3376C7"/>
                </a:solidFill>
              </a:rPr>
              <a:t>Ts</a:t>
            </a:r>
            <a:r>
              <a:rPr lang="en-US" altLang="en-US" sz="2400" b="1" smtClean="0">
                <a:solidFill>
                  <a:srgbClr val="3376C7"/>
                </a:solidFill>
              </a:rPr>
              <a:t>. </a:t>
            </a:r>
            <a:r>
              <a:rPr lang="en-US" altLang="en-US" sz="2400" b="1" err="1" smtClean="0">
                <a:solidFill>
                  <a:srgbClr val="3376C7"/>
                </a:solidFill>
              </a:rPr>
              <a:t>Trần</a:t>
            </a:r>
            <a:r>
              <a:rPr lang="en-US" altLang="en-US" sz="2400" b="1" smtClean="0">
                <a:solidFill>
                  <a:srgbClr val="3376C7"/>
                </a:solidFill>
              </a:rPr>
              <a:t> </a:t>
            </a:r>
            <a:r>
              <a:rPr lang="en-US" altLang="en-US" sz="2400" b="1" err="1" smtClean="0">
                <a:solidFill>
                  <a:srgbClr val="3376C7"/>
                </a:solidFill>
              </a:rPr>
              <a:t>Hoàng</a:t>
            </a:r>
            <a:r>
              <a:rPr lang="en-US" altLang="en-US" sz="2400" b="1" smtClean="0">
                <a:solidFill>
                  <a:srgbClr val="3376C7"/>
                </a:solidFill>
              </a:rPr>
              <a:t> </a:t>
            </a:r>
            <a:r>
              <a:rPr lang="en-US" altLang="en-US" sz="2400" b="1" err="1" smtClean="0">
                <a:solidFill>
                  <a:srgbClr val="3376C7"/>
                </a:solidFill>
              </a:rPr>
              <a:t>Linh</a:t>
            </a:r>
            <a:endParaRPr lang="en-US" altLang="en-US" sz="2400" b="1" smtClean="0">
              <a:solidFill>
                <a:srgbClr val="3376C7"/>
              </a:solidFill>
            </a:endParaRPr>
          </a:p>
          <a:p>
            <a:pPr algn="ctr" eaLnBrk="1" hangingPunct="1">
              <a:defRPr/>
            </a:pPr>
            <a:r>
              <a:rPr lang="en-US" altLang="en-US" sz="2400" b="1" smtClean="0">
                <a:solidFill>
                  <a:srgbClr val="3376C7"/>
                </a:solidFill>
              </a:rPr>
              <a:t>	     		SVTH: </a:t>
            </a:r>
            <a:r>
              <a:rPr lang="en-US" altLang="en-US" sz="2400" b="1" err="1" smtClean="0">
                <a:solidFill>
                  <a:srgbClr val="3376C7"/>
                </a:solidFill>
              </a:rPr>
              <a:t>Nguyễn</a:t>
            </a:r>
            <a:r>
              <a:rPr lang="en-US" altLang="en-US" sz="2400" b="1" smtClean="0">
                <a:solidFill>
                  <a:srgbClr val="3376C7"/>
                </a:solidFill>
              </a:rPr>
              <a:t> </a:t>
            </a:r>
            <a:r>
              <a:rPr lang="en-US" altLang="en-US" sz="2400" b="1" err="1" smtClean="0">
                <a:solidFill>
                  <a:srgbClr val="3376C7"/>
                </a:solidFill>
              </a:rPr>
              <a:t>Tuấn</a:t>
            </a:r>
            <a:r>
              <a:rPr lang="en-US" altLang="en-US" sz="2400" b="1" smtClean="0">
                <a:solidFill>
                  <a:srgbClr val="3376C7"/>
                </a:solidFill>
              </a:rPr>
              <a:t> </a:t>
            </a:r>
            <a:r>
              <a:rPr lang="en-US" altLang="en-US" sz="2400" b="1" err="1" smtClean="0">
                <a:solidFill>
                  <a:srgbClr val="3376C7"/>
                </a:solidFill>
              </a:rPr>
              <a:t>Hùng</a:t>
            </a:r>
            <a:r>
              <a:rPr lang="en-US" altLang="en-US" sz="2400" b="1" smtClean="0">
                <a:solidFill>
                  <a:srgbClr val="3376C7"/>
                </a:solidFill>
              </a:rPr>
              <a:t> (1511359)</a:t>
            </a:r>
          </a:p>
          <a:p>
            <a:pPr algn="ctr" eaLnBrk="1" hangingPunct="1">
              <a:defRPr/>
            </a:pPr>
            <a:r>
              <a:rPr lang="en-US" altLang="en-US" sz="2400" b="1" smtClean="0">
                <a:solidFill>
                  <a:srgbClr val="3376C7"/>
                </a:solidFill>
              </a:rPr>
              <a:t>                	                      </a:t>
            </a:r>
            <a:r>
              <a:rPr lang="en-US" altLang="en-US" sz="2400" b="1" err="1" smtClean="0">
                <a:solidFill>
                  <a:srgbClr val="3376C7"/>
                </a:solidFill>
              </a:rPr>
              <a:t>Vương</a:t>
            </a:r>
            <a:r>
              <a:rPr lang="en-US" altLang="en-US" sz="2400" b="1" smtClean="0">
                <a:solidFill>
                  <a:srgbClr val="3376C7"/>
                </a:solidFill>
              </a:rPr>
              <a:t> </a:t>
            </a:r>
            <a:r>
              <a:rPr lang="en-US" altLang="en-US" sz="2400" b="1" err="1" smtClean="0">
                <a:solidFill>
                  <a:srgbClr val="3376C7"/>
                </a:solidFill>
              </a:rPr>
              <a:t>Đình</a:t>
            </a:r>
            <a:r>
              <a:rPr lang="en-US" altLang="en-US" sz="2400" b="1" smtClean="0">
                <a:solidFill>
                  <a:srgbClr val="3376C7"/>
                </a:solidFill>
              </a:rPr>
              <a:t> </a:t>
            </a:r>
            <a:r>
              <a:rPr lang="en-US" altLang="en-US" sz="2400" b="1" err="1" smtClean="0">
                <a:solidFill>
                  <a:srgbClr val="3376C7"/>
                </a:solidFill>
              </a:rPr>
              <a:t>Hưng</a:t>
            </a:r>
            <a:r>
              <a:rPr lang="en-US" altLang="en-US" sz="2400" b="1" smtClean="0">
                <a:solidFill>
                  <a:srgbClr val="3376C7"/>
                </a:solidFill>
              </a:rPr>
              <a:t> (1511422)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10350"/>
            <a:ext cx="381000" cy="247650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fld id="{EDAA5390-6EE6-43CA-89A7-2173D4B964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30177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3"/>
          <p:cNvSpPr>
            <a:spLocks/>
          </p:cNvSpPr>
          <p:nvPr/>
        </p:nvSpPr>
        <p:spPr bwMode="gray">
          <a:xfrm>
            <a:off x="0" y="76200"/>
            <a:ext cx="9131300" cy="1219200"/>
          </a:xfrm>
          <a:custGeom>
            <a:avLst/>
            <a:gdLst>
              <a:gd name="T0" fmla="*/ 2147483646 w 5752"/>
              <a:gd name="T1" fmla="*/ 67863308 h 444"/>
              <a:gd name="T2" fmla="*/ 2147483646 w 5752"/>
              <a:gd name="T3" fmla="*/ 60322941 h 444"/>
              <a:gd name="T4" fmla="*/ 2147483646 w 5752"/>
              <a:gd name="T5" fmla="*/ 105562400 h 444"/>
              <a:gd name="T6" fmla="*/ 2147483646 w 5752"/>
              <a:gd name="T7" fmla="*/ 701240454 h 444"/>
              <a:gd name="T8" fmla="*/ 2147483646 w 5752"/>
              <a:gd name="T9" fmla="*/ 957607459 h 444"/>
              <a:gd name="T10" fmla="*/ 0 w 5752"/>
              <a:gd name="T11" fmla="*/ 897287265 h 444"/>
              <a:gd name="T12" fmla="*/ 0 w 5752"/>
              <a:gd name="T13" fmla="*/ 2147483646 h 444"/>
              <a:gd name="T14" fmla="*/ 2147483646 w 5752"/>
              <a:gd name="T15" fmla="*/ 2147483646 h 444"/>
              <a:gd name="T16" fmla="*/ 2147483646 w 5752"/>
              <a:gd name="T17" fmla="*/ 2147483646 h 444"/>
              <a:gd name="T18" fmla="*/ 2147483646 w 5752"/>
              <a:gd name="T19" fmla="*/ 2147483646 h 444"/>
              <a:gd name="T20" fmla="*/ 2147483646 w 5752"/>
              <a:gd name="T21" fmla="*/ 2147483646 h 444"/>
              <a:gd name="T22" fmla="*/ 2147483646 w 5752"/>
              <a:gd name="T23" fmla="*/ 2147483646 h 444"/>
              <a:gd name="T24" fmla="*/ 2147483646 w 5752"/>
              <a:gd name="T25" fmla="*/ 67863308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6" descr="hinh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Logo_hcmut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4114800" y="659765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rgbClr val="DD4805"/>
                </a:solidFill>
                <a:latin typeface="Arial" charset="0"/>
              </a:rPr>
              <a:t>09/2011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401050" cy="67468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437562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806FE0-175D-4CBC-A897-A1A6C2FC2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9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3"/>
          <p:cNvSpPr>
            <a:spLocks/>
          </p:cNvSpPr>
          <p:nvPr/>
        </p:nvSpPr>
        <p:spPr bwMode="gray">
          <a:xfrm>
            <a:off x="0" y="381000"/>
            <a:ext cx="9131300" cy="914400"/>
          </a:xfrm>
          <a:custGeom>
            <a:avLst/>
            <a:gdLst>
              <a:gd name="T0" fmla="*/ 2147483646 w 5752"/>
              <a:gd name="T1" fmla="*/ 38172081 h 444"/>
              <a:gd name="T2" fmla="*/ 2147483646 w 5752"/>
              <a:gd name="T3" fmla="*/ 33931654 h 444"/>
              <a:gd name="T4" fmla="*/ 2147483646 w 5752"/>
              <a:gd name="T5" fmla="*/ 59378335 h 444"/>
              <a:gd name="T6" fmla="*/ 2147483646 w 5752"/>
              <a:gd name="T7" fmla="*/ 394448270 h 444"/>
              <a:gd name="T8" fmla="*/ 2147483646 w 5752"/>
              <a:gd name="T9" fmla="*/ 538653681 h 444"/>
              <a:gd name="T10" fmla="*/ 0 w 5752"/>
              <a:gd name="T11" fmla="*/ 504724086 h 444"/>
              <a:gd name="T12" fmla="*/ 0 w 5752"/>
              <a:gd name="T13" fmla="*/ 1883169730 h 444"/>
              <a:gd name="T14" fmla="*/ 2147483646 w 5752"/>
              <a:gd name="T15" fmla="*/ 1883169730 h 444"/>
              <a:gd name="T16" fmla="*/ 2147483646 w 5752"/>
              <a:gd name="T17" fmla="*/ 1798342654 h 444"/>
              <a:gd name="T18" fmla="*/ 2147483646 w 5752"/>
              <a:gd name="T19" fmla="*/ 1403894384 h 444"/>
              <a:gd name="T20" fmla="*/ 2147483646 w 5752"/>
              <a:gd name="T21" fmla="*/ 1378445643 h 444"/>
              <a:gd name="T22" fmla="*/ 2147483646 w 5752"/>
              <a:gd name="T23" fmla="*/ 1378445643 h 444"/>
              <a:gd name="T24" fmla="*/ 2147483646 w 5752"/>
              <a:gd name="T25" fmla="*/ 38172081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15" descr="DHB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9"/>
          <p:cNvSpPr>
            <a:spLocks/>
          </p:cNvSpPr>
          <p:nvPr/>
        </p:nvSpPr>
        <p:spPr bwMode="gray">
          <a:xfrm>
            <a:off x="0" y="6346825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>
              <a:gd name="T0" fmla="*/ 0 w 5766"/>
              <a:gd name="T1" fmla="*/ 2147483646 h 1008"/>
              <a:gd name="T2" fmla="*/ 2147483646 w 5766"/>
              <a:gd name="T3" fmla="*/ 2147483646 h 1008"/>
              <a:gd name="T4" fmla="*/ 2147483646 w 5766"/>
              <a:gd name="T5" fmla="*/ 2147483646 h 1008"/>
              <a:gd name="T6" fmla="*/ 2147483646 w 5766"/>
              <a:gd name="T7" fmla="*/ 1338203763 h 1008"/>
              <a:gd name="T8" fmla="*/ 2147483646 w 5766"/>
              <a:gd name="T9" fmla="*/ 1129030000 h 1008"/>
              <a:gd name="T10" fmla="*/ 2147483646 w 5766"/>
              <a:gd name="T11" fmla="*/ 1161792825 h 1008"/>
              <a:gd name="T12" fmla="*/ 2147483646 w 5766"/>
              <a:gd name="T13" fmla="*/ 0 h 1008"/>
              <a:gd name="T14" fmla="*/ 0 w 5766"/>
              <a:gd name="T15" fmla="*/ 5040313 h 1008"/>
              <a:gd name="T16" fmla="*/ 0 w 5766"/>
              <a:gd name="T17" fmla="*/ 2147483646 h 10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27"/>
          <p:cNvSpPr>
            <a:spLocks/>
          </p:cNvSpPr>
          <p:nvPr/>
        </p:nvSpPr>
        <p:spPr bwMode="gray">
          <a:xfrm>
            <a:off x="0" y="0"/>
            <a:ext cx="9170988" cy="1362075"/>
          </a:xfrm>
          <a:custGeom>
            <a:avLst/>
            <a:gdLst/>
            <a:ahLst/>
            <a:cxnLst>
              <a:cxn ang="0">
                <a:pos x="0" y="858"/>
              </a:cxn>
              <a:cxn ang="0">
                <a:pos x="1926" y="857"/>
              </a:cxn>
              <a:cxn ang="0">
                <a:pos x="2157" y="793"/>
              </a:cxn>
              <a:cxn ang="0">
                <a:pos x="2509" y="473"/>
              </a:cxn>
              <a:cxn ang="0">
                <a:pos x="2970" y="390"/>
              </a:cxn>
              <a:cxn ang="0">
                <a:pos x="5773" y="388"/>
              </a:cxn>
              <a:cxn ang="0">
                <a:pos x="5777" y="0"/>
              </a:cxn>
              <a:cxn ang="0">
                <a:pos x="0" y="2"/>
              </a:cxn>
              <a:cxn ang="0">
                <a:pos x="0" y="858"/>
              </a:cxn>
            </a:cxnLst>
            <a:rect l="0" t="0" r="r" b="b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54000" contrast="-70000"/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Freeform 37"/>
          <p:cNvSpPr>
            <a:spLocks/>
          </p:cNvSpPr>
          <p:nvPr/>
        </p:nvSpPr>
        <p:spPr bwMode="gray">
          <a:xfrm>
            <a:off x="0" y="4373563"/>
            <a:ext cx="9131300" cy="1036637"/>
          </a:xfrm>
          <a:custGeom>
            <a:avLst/>
            <a:gdLst>
              <a:gd name="T0" fmla="*/ 2147483646 w 5752"/>
              <a:gd name="T1" fmla="*/ 49060480 h 444"/>
              <a:gd name="T2" fmla="*/ 2147483646 w 5752"/>
              <a:gd name="T3" fmla="*/ 43608797 h 444"/>
              <a:gd name="T4" fmla="*/ 2147483646 w 5752"/>
              <a:gd name="T5" fmla="*/ 76316562 h 444"/>
              <a:gd name="T6" fmla="*/ 2147483646 w 5752"/>
              <a:gd name="T7" fmla="*/ 506955184 h 444"/>
              <a:gd name="T8" fmla="*/ 2147483646 w 5752"/>
              <a:gd name="T9" fmla="*/ 692296074 h 444"/>
              <a:gd name="T10" fmla="*/ 0 w 5752"/>
              <a:gd name="T11" fmla="*/ 648684942 h 444"/>
              <a:gd name="T12" fmla="*/ 0 w 5752"/>
              <a:gd name="T13" fmla="*/ 2147483646 h 444"/>
              <a:gd name="T14" fmla="*/ 2147483646 w 5752"/>
              <a:gd name="T15" fmla="*/ 2147483646 h 444"/>
              <a:gd name="T16" fmla="*/ 2147483646 w 5752"/>
              <a:gd name="T17" fmla="*/ 2147483646 h 444"/>
              <a:gd name="T18" fmla="*/ 2147483646 w 5752"/>
              <a:gd name="T19" fmla="*/ 1804327402 h 444"/>
              <a:gd name="T20" fmla="*/ 2147483646 w 5752"/>
              <a:gd name="T21" fmla="*/ 1771621972 h 444"/>
              <a:gd name="T22" fmla="*/ 2147483646 w 5752"/>
              <a:gd name="T23" fmla="*/ 1771621972 h 444"/>
              <a:gd name="T24" fmla="*/ 2147483646 w 5752"/>
              <a:gd name="T25" fmla="*/ 49060480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13" descr="Logo_hcmut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81900" y="0"/>
            <a:ext cx="1562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4343400"/>
            <a:ext cx="9326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b="1" smtClean="0">
                <a:solidFill>
                  <a:srgbClr val="FF0000"/>
                </a:solidFill>
              </a:rPr>
              <a:t>Tầm nhìn-Sứ mạng-Mục tiêu-Nhiệm vụ (VMGO)</a:t>
            </a:r>
          </a:p>
          <a:p>
            <a:pPr algn="ctr" eaLnBrk="1" hangingPunct="1">
              <a:defRPr/>
            </a:pPr>
            <a:r>
              <a:rPr lang="en-US" altLang="en-US" sz="2800" b="1" smtClean="0">
                <a:solidFill>
                  <a:srgbClr val="FF0000"/>
                </a:solidFill>
              </a:rPr>
              <a:t>Bộ môn Điện Tử</a:t>
            </a:r>
            <a:endParaRPr lang="en-US" altLang="en-US" sz="2000" b="1" smtClean="0">
              <a:solidFill>
                <a:srgbClr val="170272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352800" y="6096000"/>
            <a:ext cx="289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600" smtClean="0"/>
          </a:p>
        </p:txBody>
      </p:sp>
      <p:sp>
        <p:nvSpPr>
          <p:cNvPr id="11" name="TextBox 12"/>
          <p:cNvSpPr txBox="1">
            <a:spLocks noChangeArrowheads="1"/>
          </p:cNvSpPr>
          <p:nvPr userDrawn="1"/>
        </p:nvSpPr>
        <p:spPr bwMode="auto">
          <a:xfrm>
            <a:off x="3390900" y="6453188"/>
            <a:ext cx="289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solidFill>
                  <a:srgbClr val="2F6ACB"/>
                </a:solidFill>
              </a:rPr>
              <a:t>TP.Hồ Chí Minh  09/2011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971800" y="57912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 smtClean="0">
                <a:solidFill>
                  <a:srgbClr val="002060"/>
                </a:solidFill>
              </a:rPr>
              <a:t>Hoàng Trang</a:t>
            </a:r>
            <a:endParaRPr lang="en-US" altLang="en-US" sz="1200" b="1" smtClean="0">
              <a:solidFill>
                <a:srgbClr val="002060"/>
              </a:solidFill>
            </a:endParaRPr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10350"/>
            <a:ext cx="381000" cy="247650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fld id="{68AF3C5E-4478-475B-B1BB-B2509A0888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018896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E16DA-2B7C-43FC-8320-609D083B55E3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0C522-9D6C-45D3-957A-3C5121C85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55232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_hcm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432604" y="6343993"/>
            <a:ext cx="25109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Arial" charset="0"/>
              </a:rPr>
              <a:t>SV : </a:t>
            </a:r>
            <a:r>
              <a:rPr lang="en-US" sz="1600" b="1" dirty="0" err="1" smtClean="0">
                <a:solidFill>
                  <a:srgbClr val="002060"/>
                </a:solidFill>
                <a:latin typeface="Arial" charset="0"/>
              </a:rPr>
              <a:t>Nguyễn</a:t>
            </a:r>
            <a:r>
              <a:rPr lang="en-US" sz="1600" b="1" baseline="0" dirty="0" smtClean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b="1" baseline="0" dirty="0" err="1" smtClean="0">
                <a:solidFill>
                  <a:srgbClr val="002060"/>
                </a:solidFill>
                <a:latin typeface="Arial" charset="0"/>
              </a:rPr>
              <a:t>Tuấn</a:t>
            </a:r>
            <a:r>
              <a:rPr lang="en-US" sz="1600" b="1" baseline="0" dirty="0" smtClean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b="1" baseline="0" dirty="0" err="1" smtClean="0">
                <a:solidFill>
                  <a:srgbClr val="002060"/>
                </a:solidFill>
                <a:latin typeface="Arial" charset="0"/>
              </a:rPr>
              <a:t>Hùng</a:t>
            </a:r>
            <a:r>
              <a:rPr lang="en-US" sz="1600" b="1" baseline="0" dirty="0" smtClean="0">
                <a:solidFill>
                  <a:srgbClr val="002060"/>
                </a:solidFill>
                <a:latin typeface="Arial" charset="0"/>
              </a:rPr>
              <a:t>        </a:t>
            </a:r>
            <a:r>
              <a:rPr lang="en-US" sz="1600" b="1" baseline="0" dirty="0" err="1" smtClean="0">
                <a:solidFill>
                  <a:srgbClr val="002060"/>
                </a:solidFill>
                <a:latin typeface="Arial" charset="0"/>
              </a:rPr>
              <a:t>Vương</a:t>
            </a:r>
            <a:r>
              <a:rPr lang="en-US" sz="1600" b="1" baseline="0" dirty="0" smtClean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b="1" baseline="0" dirty="0" err="1" smtClean="0">
                <a:solidFill>
                  <a:srgbClr val="002060"/>
                </a:solidFill>
                <a:latin typeface="Arial" charset="0"/>
              </a:rPr>
              <a:t>Đình</a:t>
            </a:r>
            <a:r>
              <a:rPr lang="en-US" sz="1600" b="1" baseline="0" dirty="0" smtClean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b="1" baseline="0" dirty="0" err="1" smtClean="0">
                <a:solidFill>
                  <a:srgbClr val="002060"/>
                </a:solidFill>
                <a:latin typeface="Arial" charset="0"/>
              </a:rPr>
              <a:t>Hưng</a:t>
            </a:r>
            <a:endParaRPr lang="en-US" sz="1600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52400" y="990600"/>
            <a:ext cx="8839200" cy="0"/>
          </a:xfrm>
          <a:prstGeom prst="line">
            <a:avLst/>
          </a:prstGeom>
          <a:ln w="50800" cmpd="sng">
            <a:solidFill>
              <a:srgbClr val="0070C0"/>
            </a:solidFill>
            <a:bevel/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38100" y="6338349"/>
            <a:ext cx="3124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Bộ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môn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Kỹ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Thuật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Điện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Tử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-LVTN</a:t>
            </a: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6096000" y="6356350"/>
            <a:ext cx="2786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Ngày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20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tháng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06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năm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135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E8A51-8E0E-41FB-BB5E-36F8CA00CCAA}" type="datetimeFigureOut">
              <a:rPr lang="en-US"/>
              <a:pPr>
                <a:defRPr/>
              </a:pPr>
              <a:t>07-Jun-19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0BF26B-6A03-47E2-BD33-1DB361B2C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87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2569-B8E2-4B74-81D5-9C659F2B61A2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8B02E-2250-4BF0-B033-4C12292E71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11012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AB09A-4251-4308-BF2C-EAD62A4622C3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4DE4C-5964-45EA-8C8A-3CDFF5C38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48621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971AC-7BF2-4B35-A715-5C93A391DF4C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A2DA8-F032-4676-A5E5-4EDD04E43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125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0FD10-9E15-47F2-980F-41CA315944BC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ABB0E-59A1-4B7D-A98E-B2A5C0E87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45617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086600" y="6553200"/>
            <a:ext cx="1676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/>
            </a:lvl1pPr>
          </a:lstStyle>
          <a:p>
            <a:pPr>
              <a:defRPr/>
            </a:pPr>
            <a:fld id="{6D62D51B-9A8B-4E16-816B-E878DD504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59576877-AEB2-49B6-81CE-6F1DD3583C87}" type="datetimeFigureOut">
              <a:rPr lang="en-US"/>
              <a:pPr>
                <a:defRPr/>
              </a:pPr>
              <a:t>07-Jun-19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E21F4A-F4C4-472E-9A5F-6C84CFEC58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27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8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E46F3F-1AC9-4076-A7FD-9EB8F12E695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Slide Number Placeholder 2"/>
          <p:cNvSpPr txBox="1">
            <a:spLocks noGrp="1"/>
          </p:cNvSpPr>
          <p:nvPr/>
        </p:nvSpPr>
        <p:spPr bwMode="gray">
          <a:xfrm>
            <a:off x="0" y="6610350"/>
            <a:ext cx="381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26FF913-C81E-451D-B16C-C641C03041AA}" type="slidenum">
              <a:rPr lang="en-US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651927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mũ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095500" y="1143000"/>
            <a:ext cx="4572000" cy="4508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sz="28700" baseline="30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87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627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03426" name="Picture 2" descr="Image result for diffie hell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055473"/>
            <a:ext cx="5486400" cy="47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" y="5793432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xứng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mũ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872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651927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cong</a:t>
            </a:r>
            <a:r>
              <a:rPr lang="en-US" sz="2400" dirty="0" smtClean="0"/>
              <a:t> Elliptic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83603" y="1342896"/>
            <a:ext cx="7289800" cy="39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7734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xứng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cong</a:t>
            </a:r>
            <a:r>
              <a:rPr lang="en-US" sz="2400" dirty="0" smtClean="0"/>
              <a:t> Elliptic</a:t>
            </a:r>
            <a:endParaRPr lang="en-US" sz="2400" dirty="0"/>
          </a:p>
        </p:txBody>
      </p:sp>
      <p:pic>
        <p:nvPicPr>
          <p:cNvPr id="104450" name="Picture 2" descr="Image result for elliptic curve diffie hell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81423"/>
            <a:ext cx="6584543" cy="439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4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7734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ECDSA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/>
          </a:p>
        </p:txBody>
      </p:sp>
      <p:pic>
        <p:nvPicPr>
          <p:cNvPr id="1028" name="Picture 4" descr="Image result for ecd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030787" cy="418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5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5853113" cy="37004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09600" y="5072063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 </a:t>
            </a:r>
            <a:r>
              <a:rPr lang="en-US" sz="2400" dirty="0" err="1" smtClean="0"/>
              <a:t>sánh</a:t>
            </a:r>
            <a:r>
              <a:rPr lang="en-US" sz="2400" dirty="0" smtClean="0"/>
              <a:t> </a:t>
            </a:r>
            <a:r>
              <a:rPr lang="en-US" sz="2400" dirty="0" err="1" smtClean="0"/>
              <a:t>sức</a:t>
            </a:r>
            <a:r>
              <a:rPr lang="en-US" sz="2400" dirty="0" smtClean="0"/>
              <a:t> </a:t>
            </a:r>
            <a:r>
              <a:rPr lang="en-US" sz="2400" dirty="0" err="1" smtClean="0"/>
              <a:t>mạnh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mũ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cong</a:t>
            </a:r>
            <a:r>
              <a:rPr lang="en-US" sz="2400" dirty="0" smtClean="0"/>
              <a:t> Elliptic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4089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4953000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Nhiệm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tài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9050D-C933-40DC-B919-08D1881290C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19200"/>
            <a:ext cx="914400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kế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bất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xứng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ECDHE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kí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ECDSA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mục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tiêu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đã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đặt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ra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kí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ECDSA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chuẩn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FIPS 186-4,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bao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kiểm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tra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kí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ECDHE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chia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sẻ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chuẩn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ANSI X9.63/IEEE 1363. (Pre-master secret)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Hỗ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trợ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đường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cong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elliptic 256-bit: NIST P-256 (</a:t>
            </a:r>
            <a:r>
              <a:rPr lang="en-US" sz="2400" dirty="0" err="1" smtClean="0">
                <a:effectLst/>
                <a:ea typeface="Noto Sans Symbols"/>
                <a:cs typeface="Arial" panose="020B0604020202020204" pitchFamily="34" charset="0"/>
              </a:rPr>
              <a:t>Weierstrass</a:t>
            </a:r>
            <a:r>
              <a:rPr lang="en-US" sz="2400" dirty="0" smtClean="0">
                <a:effectLst/>
                <a:ea typeface="Noto Sans Symbols"/>
                <a:cs typeface="Arial" panose="020B0604020202020204" pitchFamily="34" charset="0"/>
              </a:rPr>
              <a:t> curves), X25519 (Montgomery curves). </a:t>
            </a:r>
            <a:endParaRPr lang="en-US" sz="2400" dirty="0">
              <a:effectLst/>
              <a:ea typeface="Noto Sans Symbols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b="1" dirty="0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b="1" dirty="0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b="1" dirty="0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thống</a:t>
            </a:r>
            <a:endParaRPr lang="en-US" sz="3600" b="1" dirty="0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96A98-0093-49DB-ABD2-817BC61A24D2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elliptic curve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cứng</a:t>
            </a:r>
            <a:r>
              <a:rPr lang="en-US" sz="2400" dirty="0"/>
              <a:t> </a:t>
            </a:r>
            <a:r>
              <a:rPr lang="en-US" sz="2400" dirty="0" smtClean="0"/>
              <a:t>Verilog.</a:t>
            </a:r>
            <a:endParaRPr lang="en-US" sz="2400" dirty="0"/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kiệm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(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FPGA Altera Cyclone </a:t>
            </a:r>
            <a:r>
              <a:rPr lang="en-US" sz="2400" dirty="0" smtClean="0"/>
              <a:t>V).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100ms </a:t>
            </a:r>
            <a:r>
              <a:rPr lang="en-US" sz="2400" dirty="0" err="1"/>
              <a:t>cho</a:t>
            </a:r>
            <a:r>
              <a:rPr lang="en-US" sz="2400" dirty="0"/>
              <a:t> 1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.</a:t>
            </a:r>
          </a:p>
          <a:p>
            <a:pPr lvl="1" indent="0" eaLnBrk="1" hangingPunct="1">
              <a:lnSpc>
                <a:spcPct val="150000"/>
              </a:lnSpc>
              <a:defRPr/>
            </a:pPr>
            <a:endParaRPr lang="en-US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thống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57A73-EA98-466C-9D8F-11359348B1F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1676400"/>
            <a:ext cx="7620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Main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8D7F0D-3A51-4363-AB10-DE424A3F3A7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4089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3376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  <a:defRPr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8CCD2-0AFB-45AB-A855-BD80AA05F74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Main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99D13-86B1-4597-83B7-91DB8C2C1B4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Máy trạng thái cho Main controller: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163763"/>
            <a:ext cx="5229225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Main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F8556-8BD4-4FDA-BE00-6BA252C7E07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Giải thuật tạo chữ kí ECDSA :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76450"/>
            <a:ext cx="44196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Main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D931FD-0BD6-4230-9A9B-1145BA7405D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>
                <a:latin typeface="Arial" panose="020B0604020202020204" pitchFamily="34" charset="0"/>
              </a:rPr>
              <a:t>Giải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thuật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tạo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khóa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công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khai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ECDHE (ECDHE GEN):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89188"/>
            <a:ext cx="464820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Main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C709E6-1E1B-400F-BBF6-DCBACFECBC80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>
                <a:latin typeface="Arial" panose="020B0604020202020204" pitchFamily="34" charset="0"/>
              </a:rPr>
              <a:t>Giải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thuật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tạo</a:t>
            </a:r>
            <a:r>
              <a:rPr lang="en-US" altLang="en-US" sz="2400" dirty="0">
                <a:latin typeface="Arial" panose="020B0604020202020204" pitchFamily="34" charset="0"/>
              </a:rPr>
              <a:t> pre-master secret </a:t>
            </a:r>
            <a:r>
              <a:rPr lang="en-US" altLang="en-US" sz="2400" dirty="0" smtClean="0">
                <a:latin typeface="Arial" panose="020B0604020202020204" pitchFamily="34" charset="0"/>
              </a:rPr>
              <a:t>ECDHE (ECDHE COMP):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286000"/>
            <a:ext cx="39147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D19EA5-7C5C-4A87-B5B6-3B8CA3829AEA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1560513"/>
            <a:ext cx="47688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8BC7FD-CE83-4551-99FB-35196BE28A1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Sơ đồ khối tổng quát cho bộ AUC: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939925"/>
            <a:ext cx="62960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9C34C-C809-4069-B544-BBFA8A4D023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Máy trạng thái của bộ AUC: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120900"/>
            <a:ext cx="569595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BB6EB4-A917-40B8-AA97-0FF9172C1492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Bộ tạo số ngẫu nhiên: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9800"/>
            <a:ext cx="83058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8DD8D-DC72-4049-8B8A-FA9FC2D5F966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Giá trị ngẫu nhiên cần phải kiểm tra dựa theo FIPS 186-4:</a:t>
            </a: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209800"/>
            <a:ext cx="48291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17E36-9D3E-4584-8AD4-3D9A4D9B46B4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smtClean="0">
                <a:latin typeface="Arial" panose="020B0604020202020204" pitchFamily="34" charset="0"/>
              </a:rPr>
              <a:t>Giải thuật chuyển số nhị phân sang w-NAF: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05000"/>
            <a:ext cx="4588807" cy="43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93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2294" name="Picture 6" descr="Image result for enigm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994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738" y="5562600"/>
            <a:ext cx="523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Máy</a:t>
            </a:r>
            <a:r>
              <a:rPr lang="en-US" sz="2400" dirty="0" smtClean="0"/>
              <a:t> Enigma – </a:t>
            </a:r>
            <a:r>
              <a:rPr lang="en-US" sz="2400" dirty="0" err="1" smtClean="0"/>
              <a:t>Cỗ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vĩ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17E36-9D3E-4584-8AD4-3D9A4D9B46B4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81680" y="2759035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5080" y="2759035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8480" y="2759035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1880" y="2759035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5280" y="2759035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8680" y="2759035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82080" y="2759035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759035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37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5080" y="3969662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48480" y="3969662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81880" y="3969662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5280" y="3969662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48680" y="3969662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82080" y="3969662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" name="Down Arrow 2"/>
          <p:cNvSpPr/>
          <p:nvPr/>
        </p:nvSpPr>
        <p:spPr>
          <a:xfrm>
            <a:off x="4881880" y="3364348"/>
            <a:ext cx="533400" cy="533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47"/>
              <p:cNvSpPr txBox="1">
                <a:spLocks noChangeArrowheads="1"/>
              </p:cNvSpPr>
              <p:nvPr/>
            </p:nvSpPr>
            <p:spPr bwMode="auto">
              <a:xfrm>
                <a:off x="152400" y="1295400"/>
                <a:ext cx="8839200" cy="11318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</a:pPr>
                <a:r>
                  <a:rPr lang="en-US" altLang="en-US" sz="2400" smtClean="0">
                    <a:latin typeface="Arial" panose="020B0604020202020204" pitchFamily="34" charset="0"/>
                  </a:rPr>
                  <a:t>Binary: {0,1}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</a:pPr>
                <a:r>
                  <a:rPr lang="en-US" altLang="en-US" sz="2400" smtClean="0">
                    <a:latin typeface="Arial" panose="020B0604020202020204" pitchFamily="34" charset="0"/>
                  </a:rPr>
                  <a:t>4-NAF: {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±1, ±3, ±5, +7} </m:t>
                    </m:r>
                  </m:oMath>
                </a14:m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295400"/>
                <a:ext cx="8839200" cy="1131848"/>
              </a:xfrm>
              <a:prstGeom prst="rect">
                <a:avLst/>
              </a:prstGeom>
              <a:blipFill>
                <a:blip r:embed="rId3"/>
                <a:stretch>
                  <a:fillRect l="-897" b="-118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2748280" y="2759035"/>
            <a:ext cx="533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18331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9F3BAF-9A87-461C-9C8F-EB33CEBBB5F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Bộ nhân vô hướng cho đường cong Werierstrass: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2052638"/>
            <a:ext cx="6443662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035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982144" y="6750527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00053-D15E-4C66-93E2-C84F70F0CEC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47"/>
              <p:cNvSpPr txBox="1">
                <a:spLocks noChangeArrowheads="1"/>
              </p:cNvSpPr>
              <p:nvPr/>
            </p:nvSpPr>
            <p:spPr bwMode="auto">
              <a:xfrm>
                <a:off x="152400" y="1219200"/>
                <a:ext cx="8839200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</a:pPr>
                <a:r>
                  <a:rPr lang="en-US" altLang="en-US" sz="2400" smtClean="0">
                    <a:latin typeface="Arial" panose="020B0604020202020204" pitchFamily="34" charset="0"/>
                  </a:rPr>
                  <a:t>Quá trình pre-computation:</a:t>
                </a: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z="2400" smtClean="0">
                    <a:latin typeface="Arial" panose="020B0604020202020204" pitchFamily="34" charset="0"/>
                  </a:rPr>
                  <a:t> phép cộng điểm</a:t>
                </a: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</a:pPr>
                <a:r>
                  <a:rPr lang="en-US" altLang="en-US" sz="2400" smtClean="0">
                    <a:latin typeface="Arial" panose="020B0604020202020204" pitchFamily="34" charset="0"/>
                  </a:rPr>
                  <a:t>1 phép nhân điểm </a:t>
                </a:r>
              </a:p>
            </p:txBody>
          </p:sp>
        </mc:Choice>
        <mc:Fallback xmlns="">
          <p:sp>
            <p:nvSpPr>
              <p:cNvPr id="119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219200"/>
                <a:ext cx="8839200" cy="1754326"/>
              </a:xfrm>
              <a:prstGeom prst="rect">
                <a:avLst/>
              </a:prstGeom>
              <a:blipFill>
                <a:blip r:embed="rId3"/>
                <a:stretch>
                  <a:fillRect l="-897" b="-34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087" name="Picture 440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47800"/>
            <a:ext cx="3938588" cy="38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3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56591A-7AB7-4765-80B9-6BAED79DEEF0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47"/>
              <p:cNvSpPr txBox="1">
                <a:spLocks noChangeArrowheads="1"/>
              </p:cNvSpPr>
              <p:nvPr/>
            </p:nvSpPr>
            <p:spPr bwMode="auto">
              <a:xfrm>
                <a:off x="152400" y="1219200"/>
                <a:ext cx="8839200" cy="1986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</a:pPr>
                <a:r>
                  <a:rPr lang="en-US" altLang="en-US" sz="2400" dirty="0" err="1" smtClean="0">
                    <a:latin typeface="Arial" panose="020B0604020202020204" pitchFamily="34" charset="0"/>
                  </a:rPr>
                  <a:t>Quá</a:t>
                </a:r>
                <a:r>
                  <a:rPr lang="en-US" altLang="en-US" sz="24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2400" dirty="0" err="1" smtClean="0">
                    <a:latin typeface="Arial" panose="020B0604020202020204" pitchFamily="34" charset="0"/>
                  </a:rPr>
                  <a:t>trình</a:t>
                </a:r>
                <a:r>
                  <a:rPr lang="en-US" altLang="en-US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en-US" sz="2400" dirty="0" smtClean="0">
                    <a:latin typeface="Arial" panose="020B0604020202020204" pitchFamily="34" charset="0"/>
                  </a:rPr>
                  <a:t>computation</a:t>
                </a:r>
                <a:r>
                  <a:rPr lang="en-US" altLang="en-US" sz="2400" dirty="0" smtClean="0">
                    <a:latin typeface="Arial" panose="020B0604020202020204" pitchFamily="34" charset="0"/>
                  </a:rPr>
                  <a:t>:</a:t>
                </a: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en-US" sz="24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2400" dirty="0" err="1" smtClean="0">
                    <a:latin typeface="Arial" panose="020B0604020202020204" pitchFamily="34" charset="0"/>
                  </a:rPr>
                  <a:t>phép</a:t>
                </a:r>
                <a:r>
                  <a:rPr lang="en-US" altLang="en-US" sz="24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2400" dirty="0" err="1" smtClean="0">
                    <a:latin typeface="Arial" panose="020B0604020202020204" pitchFamily="34" charset="0"/>
                  </a:rPr>
                  <a:t>cộng</a:t>
                </a:r>
                <a:r>
                  <a:rPr lang="en-US" altLang="en-US" sz="24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2400" dirty="0" err="1" smtClean="0">
                    <a:latin typeface="Arial" panose="020B0604020202020204" pitchFamily="34" charset="0"/>
                  </a:rPr>
                  <a:t>điểm</a:t>
                </a:r>
                <a:endParaRPr lang="en-US" altLang="en-US" sz="2400" dirty="0" smtClean="0">
                  <a:latin typeface="Arial" panose="020B0604020202020204" pitchFamily="34" charset="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L</a:t>
                </a:r>
                <a:r>
                  <a:rPr lang="en-US" altLang="en-US" sz="24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2400" dirty="0" err="1" smtClean="0">
                    <a:latin typeface="Arial" panose="020B0604020202020204" pitchFamily="34" charset="0"/>
                  </a:rPr>
                  <a:t>phép</a:t>
                </a:r>
                <a:r>
                  <a:rPr lang="en-US" altLang="en-US" sz="24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2400" dirty="0" err="1" smtClean="0">
                    <a:latin typeface="Arial" panose="020B0604020202020204" pitchFamily="34" charset="0"/>
                  </a:rPr>
                  <a:t>nhân</a:t>
                </a:r>
                <a:r>
                  <a:rPr lang="en-US" altLang="en-US" sz="24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2400" dirty="0" err="1" smtClean="0">
                    <a:latin typeface="Arial" panose="020B0604020202020204" pitchFamily="34" charset="0"/>
                  </a:rPr>
                  <a:t>điểm</a:t>
                </a:r>
                <a:r>
                  <a:rPr lang="en-US" altLang="en-US" sz="2400" dirty="0" smtClean="0"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219200"/>
                <a:ext cx="8839200" cy="1986698"/>
              </a:xfrm>
              <a:prstGeom prst="rect">
                <a:avLst/>
              </a:prstGeom>
              <a:blipFill>
                <a:blip r:embed="rId3"/>
                <a:stretch>
                  <a:fillRect l="-897" b="-33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3505200" cy="49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51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A53FD-A9FC-4EB2-9549-F77A4B5DB4DE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667000"/>
            <a:ext cx="758507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w = 5: {3P, 5P, 7P, 9P, 11P, 13P, 15P}	  =&gt; 21 địa chỉ bộ nhớ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w = 4: {3P, 5P, 7P}			  =&gt; 9 địa chỉ bộ nhớ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17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E2363-31E0-49AB-B54E-0BB2E159B0C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Bộ nhân vô hướng cho đường cong Montgomery:</a:t>
            </a: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65313"/>
            <a:ext cx="5991225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17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E2363-31E0-49AB-B54E-0BB2E159B0C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</a:rPr>
              <a:t>Giải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thuật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bậc</a:t>
            </a:r>
            <a:r>
              <a:rPr lang="en-US" altLang="en-US" sz="2400" dirty="0" smtClean="0">
                <a:latin typeface="Arial" panose="020B0604020202020204" pitchFamily="34" charset="0"/>
              </a:rPr>
              <a:t> thang Montgomery: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7812141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17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E2363-31E0-49AB-B54E-0BB2E159B0C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991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thang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IETF RFC 7748.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x2,z2,x3,z3,k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RAM.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index.</a:t>
            </a: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572000"/>
            <a:ext cx="7162800" cy="166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7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17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E2363-31E0-49AB-B54E-0BB2E159B0C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36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267200"/>
            <a:ext cx="872966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52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227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5667E1-F9EB-4034-AD6E-8EC1BEC8446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Bộ tính chữ kí số và và nghịch đảo modulo: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28813"/>
            <a:ext cx="3581400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81922" name="Picture 2" descr="Image result for enigma machine book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0245"/>
            <a:ext cx="4168276" cy="365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 descr="Image result for enigma bom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" y="1905000"/>
            <a:ext cx="4131378" cy="365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37498" y="5556242"/>
            <a:ext cx="4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chìa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Enigma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1441" y="5556242"/>
            <a:ext cx="4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Máy</a:t>
            </a:r>
            <a:r>
              <a:rPr lang="en-US" sz="2400" dirty="0" smtClean="0"/>
              <a:t> Bombe –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Enigma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44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 controller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275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B9CEC5-3C02-4CAA-85DC-E41ADA30503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Các bước để tính phần tử (r, s) trong chữ kí:</a:t>
            </a:r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44763"/>
            <a:ext cx="297180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2638"/>
            <a:ext cx="3352800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323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807046-C0A0-4D88-A938-A4075BF6CE14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63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54138"/>
            <a:ext cx="3505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37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3D5F6-8F13-4371-8E14-D52620C567E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>
                <a:latin typeface="Arial" panose="020B0604020202020204" pitchFamily="34" charset="0"/>
              </a:rPr>
              <a:t>Sơ đồ khối tổng quát: </a:t>
            </a: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5532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E80415-0C39-4846-9507-0DF804237BB0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>
                <a:latin typeface="Arial" panose="020B0604020202020204" pitchFamily="34" charset="0"/>
              </a:rPr>
              <a:t>Máy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trạng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trái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bộ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tính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số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học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</a:p>
        </p:txBody>
      </p:sp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2052638"/>
            <a:ext cx="613886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E80415-0C39-4846-9507-0DF804237BB0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</a:rPr>
              <a:t>Bộ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cộng</a:t>
            </a:r>
            <a:r>
              <a:rPr lang="en-US" altLang="en-US" sz="2400" dirty="0" smtClean="0">
                <a:latin typeface="Arial" panose="020B0604020202020204" pitchFamily="34" charset="0"/>
              </a:rPr>
              <a:t> modulo: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" y="1797050"/>
            <a:ext cx="3937635" cy="406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5795"/>
            <a:ext cx="4257675" cy="3743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55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E80415-0C39-4846-9507-0DF804237BB0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20" name="TextBox 47"/>
              <p:cNvSpPr txBox="1">
                <a:spLocks noChangeArrowheads="1"/>
              </p:cNvSpPr>
              <p:nvPr/>
            </p:nvSpPr>
            <p:spPr bwMode="auto">
              <a:xfrm>
                <a:off x="152400" y="1219200"/>
                <a:ext cx="8839200" cy="11409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</a:pPr>
                <a:r>
                  <a:rPr lang="en-US" alt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Bộ</a:t>
                </a:r>
                <a:r>
                  <a:rPr lang="en-US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US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Montgomery:</a:t>
                </a: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</a:pPr>
                <a:r>
                  <a:rPr lang="en-US" alt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quả</a:t>
                </a:r>
                <a:r>
                  <a:rPr lang="en-US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ở </a:t>
                </a:r>
                <a:r>
                  <a:rPr lang="en-US" alt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AB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420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219200"/>
                <a:ext cx="8839200" cy="1140953"/>
              </a:xfrm>
              <a:prstGeom prst="rect">
                <a:avLst/>
              </a:prstGeom>
              <a:blipFill>
                <a:blip r:embed="rId3"/>
                <a:stretch>
                  <a:fillRect l="-897" b="-117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10276"/>
            <a:ext cx="6291263" cy="3148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808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E80415-0C39-4846-9507-0DF804237BB0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nghịch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modulo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Montgomery: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052637"/>
            <a:ext cx="45624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4265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Arithmetic unit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E80415-0C39-4846-9507-0DF804237BB0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888649"/>
            <a:ext cx="450850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5260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467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A71D08-BDAE-418A-9BB1-CFB93A9A5E2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04006"/>
            <a:ext cx="3032125" cy="28568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</a:rPr>
              <a:t>Phát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triển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các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đoạn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phần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mềm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ngắn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sử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dụng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ngôn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ngữ</a:t>
            </a:r>
            <a:r>
              <a:rPr lang="en-US" altLang="en-US" sz="2400" dirty="0" smtClean="0">
                <a:latin typeface="Arial" panose="020B0604020202020204" pitchFamily="34" charset="0"/>
              </a:rPr>
              <a:t> Python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trên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nền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tảng</a:t>
            </a:r>
            <a:r>
              <a:rPr lang="en-US" altLang="en-US" sz="2400" dirty="0" smtClean="0">
                <a:latin typeface="Arial" panose="020B0604020202020204" pitchFamily="34" charset="0"/>
              </a:rPr>
              <a:t> Google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Colab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để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kiểm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tra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các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giải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thuật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và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đơn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giản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hóa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việc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sửa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lỗi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thiết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kế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352800"/>
            <a:ext cx="3691255" cy="161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3600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467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A71D08-BDAE-418A-9BB1-CFB93A9A5E2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47"/>
          <p:cNvSpPr txBox="1">
            <a:spLocks noChangeArrowheads="1"/>
          </p:cNvSpPr>
          <p:nvPr/>
        </p:nvSpPr>
        <p:spPr bwMode="auto">
          <a:xfrm>
            <a:off x="152400" y="1219200"/>
            <a:ext cx="8839200" cy="667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2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Montgomery:</a:t>
            </a:r>
          </a:p>
          <a:p>
            <a:pPr marL="1200150" lvl="3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3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Montgomery.</a:t>
            </a:r>
          </a:p>
          <a:p>
            <a:pPr marL="742950" lvl="2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Weierstrass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0150" lvl="3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67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1054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Internet</a:t>
            </a:r>
            <a:endParaRPr lang="en-US" sz="2400" dirty="0"/>
          </a:p>
        </p:txBody>
      </p:sp>
      <p:pic>
        <p:nvPicPr>
          <p:cNvPr id="98306" name="Picture 2" descr="Image result for internet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1420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54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2690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4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C7560-2FF1-4FC6-94D4-A6D40E04AFE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TextBox 47"/>
          <p:cNvSpPr txBox="1">
            <a:spLocks noChangeArrowheads="1"/>
          </p:cNvSpPr>
          <p:nvPr/>
        </p:nvSpPr>
        <p:spPr bwMode="auto">
          <a:xfrm>
            <a:off x="15240" y="1143000"/>
            <a:ext cx="882396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NO_CLA_PL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2_CLA_PL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ModelSim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NCVerilog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Simvision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85850" lvl="1" indent="-34290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RFC 7748, NIST.</a:t>
            </a:r>
          </a:p>
          <a:p>
            <a:pPr marL="1485900" lvl="2" indent="-34290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ECDHE GEN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X25519</a:t>
            </a:r>
          </a:p>
          <a:p>
            <a:pPr marL="1485900" lvl="2" indent="-34290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ECDHE COMP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X25519</a:t>
            </a:r>
          </a:p>
          <a:p>
            <a:pPr marL="1485900" lvl="2" indent="-34290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ECDHE GEN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NIST P-256</a:t>
            </a:r>
          </a:p>
          <a:p>
            <a:pPr marL="1485900" lvl="2" indent="-34290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ECDSA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NIST P-256</a:t>
            </a:r>
          </a:p>
          <a:p>
            <a:pPr marL="1085850" lvl="1" indent="-34290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38706"/>
            <a:ext cx="8284133" cy="9762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2690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4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C7560-2FF1-4FC6-94D4-A6D40E04AFE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24930" name="Picture 19" descr="ecdhegenx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08187"/>
            <a:ext cx="8953878" cy="157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29" name="Picture 20" descr="ecdhegenx255m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1" y="4252438"/>
            <a:ext cx="8953878" cy="12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200" y="125730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6855" y="3686662"/>
            <a:ext cx="8672567" cy="83099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 bmk="_Toc10214385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Kết</a:t>
            </a:r>
            <a:r>
              <a:rPr kumimoji="0" lang="en-US" altLang="en-US" sz="2400" b="0" i="0" u="none" strike="noStrike" cap="none" normalizeH="0" baseline="0" dirty="0" smtClean="0" bmk="_Toc10214385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 bmk="_Toc10214385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</a:t>
            </a:r>
            <a:r>
              <a:rPr kumimoji="0" lang="en-US" altLang="en-US" sz="2400" b="0" i="0" u="none" strike="noStrike" cap="none" normalizeH="0" baseline="0" dirty="0" smtClean="0" bmk="_Toc10214385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waveform ECDHE GEN X25519 </a:t>
            </a:r>
            <a:r>
              <a:rPr kumimoji="0" lang="en-US" altLang="en-US" sz="2400" b="0" i="0" u="none" strike="noStrike" cap="none" normalizeH="0" baseline="0" dirty="0" err="1" smtClean="0" bmk="_Toc10214385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thiết</a:t>
            </a:r>
            <a:r>
              <a:rPr kumimoji="0" lang="en-US" altLang="en-US" sz="2400" b="0" i="0" u="none" strike="noStrike" cap="none" normalizeH="0" baseline="0" dirty="0" smtClean="0" bmk="_Toc10214385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 bmk="_Toc10214385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kế</a:t>
            </a:r>
            <a:r>
              <a:rPr kumimoji="0" lang="en-US" altLang="en-US" sz="2400" b="0" i="0" u="none" strike="noStrike" cap="none" normalizeH="0" baseline="0" dirty="0" smtClean="0" bmk="_Toc10214385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NO_CLA_PL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855" y="5654554"/>
            <a:ext cx="8310288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Kết</a:t>
            </a:r>
            <a:r>
              <a:rPr kumimoji="0" lang="en-US" altLang="en-US" sz="2400" b="0" i="0" u="none" strike="noStrike" cap="none" normalizeH="0" baseline="0" dirty="0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</a:t>
            </a:r>
            <a:r>
              <a:rPr kumimoji="0" lang="en-US" altLang="en-US" sz="2400" b="0" i="0" u="none" strike="noStrike" cap="none" normalizeH="0" baseline="0" dirty="0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bộ</a:t>
            </a:r>
            <a:r>
              <a:rPr kumimoji="0" lang="en-US" altLang="en-US" sz="2400" b="0" i="0" u="none" strike="noStrike" cap="none" normalizeH="0" baseline="0" dirty="0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nhớ</a:t>
            </a:r>
            <a:r>
              <a:rPr kumimoji="0" lang="en-US" altLang="en-US" sz="2400" b="0" i="0" u="none" strike="noStrike" cap="none" normalizeH="0" baseline="0" dirty="0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ECDHE GEN X25519 </a:t>
            </a:r>
            <a:r>
              <a:rPr kumimoji="0" lang="en-US" altLang="en-US" sz="2400" b="0" i="0" u="none" strike="noStrike" cap="none" normalizeH="0" baseline="0" dirty="0" err="1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thiết</a:t>
            </a:r>
            <a:r>
              <a:rPr kumimoji="0" lang="en-US" altLang="en-US" sz="2400" b="0" i="0" u="none" strike="noStrike" cap="none" normalizeH="0" baseline="0" dirty="0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kế</a:t>
            </a:r>
            <a:r>
              <a:rPr kumimoji="0" lang="en-US" altLang="en-US" sz="2400" b="0" i="0" u="none" strike="noStrike" cap="none" normalizeH="0" baseline="0" dirty="0" smtClean="0" bmk="_Toc10214386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NO_CLA_PL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1440" y="952336"/>
            <a:ext cx="8674169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 err="1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Với</a:t>
            </a:r>
            <a:r>
              <a:rPr lang="en-US" altLang="en-US" sz="2400" dirty="0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chế</a:t>
            </a:r>
            <a:r>
              <a:rPr lang="en-US" altLang="en-US" sz="2400" dirty="0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độ</a:t>
            </a:r>
            <a:r>
              <a:rPr lang="en-US" altLang="en-US" sz="2400" dirty="0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 ECDHE GEN </a:t>
            </a:r>
            <a:r>
              <a:rPr lang="en-US" altLang="en-US" sz="2400" dirty="0" err="1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cho</a:t>
            </a:r>
            <a:r>
              <a:rPr lang="en-US" altLang="en-US" sz="2400" dirty="0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đường</a:t>
            </a:r>
            <a:r>
              <a:rPr lang="en-US" altLang="en-US" sz="2400" dirty="0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cong</a:t>
            </a:r>
            <a:r>
              <a:rPr lang="en-US" altLang="en-US" sz="2400" dirty="0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 X25519: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 smtClean="0" bmk="_Toc10214385">
                <a:ea typeface="MS Mincho" panose="02020609040205080304" pitchFamily="49" charset="-128"/>
                <a:cs typeface="Times New Roman" panose="02020603050405020304" pitchFamily="18" charset="0"/>
              </a:rPr>
              <a:t>K =  256’h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09000000000000000…000000000000000000</a:t>
            </a:r>
            <a:r>
              <a:rPr lang="en-US" altLang="en-US" sz="800" dirty="0" smtClean="0"/>
              <a:t> </a:t>
            </a:r>
            <a:endParaRPr lang="en-US" altLang="en-US" sz="5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2690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4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C7560-2FF1-4FC6-94D4-A6D40E04AFE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TextBox 47"/>
          <p:cNvSpPr txBox="1">
            <a:spLocks noChangeArrowheads="1"/>
          </p:cNvSpPr>
          <p:nvPr/>
        </p:nvSpPr>
        <p:spPr bwMode="auto">
          <a:xfrm>
            <a:off x="15240" y="1143000"/>
            <a:ext cx="88239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Quartus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1918"/>
              </p:ext>
            </p:extLst>
          </p:nvPr>
        </p:nvGraphicFramePr>
        <p:xfrm>
          <a:off x="76200" y="1973997"/>
          <a:ext cx="8915397" cy="4376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1707560093"/>
                    </a:ext>
                  </a:extLst>
                </a:gridCol>
                <a:gridCol w="942974">
                  <a:extLst>
                    <a:ext uri="{9D8B030D-6E8A-4147-A177-3AD203B41FA5}">
                      <a16:colId xmlns:a16="http://schemas.microsoft.com/office/drawing/2014/main" val="6695728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357110568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05733134"/>
                    </a:ext>
                  </a:extLst>
                </a:gridCol>
                <a:gridCol w="1457324">
                  <a:extLst>
                    <a:ext uri="{9D8B030D-6E8A-4147-A177-3AD203B41FA5}">
                      <a16:colId xmlns:a16="http://schemas.microsoft.com/office/drawing/2014/main" val="2622072352"/>
                    </a:ext>
                  </a:extLst>
                </a:gridCol>
                <a:gridCol w="1389697">
                  <a:extLst>
                    <a:ext uri="{9D8B030D-6E8A-4147-A177-3AD203B41FA5}">
                      <a16:colId xmlns:a16="http://schemas.microsoft.com/office/drawing/2014/main" val="271828538"/>
                    </a:ext>
                  </a:extLst>
                </a:gridCol>
                <a:gridCol w="1182052">
                  <a:extLst>
                    <a:ext uri="{9D8B030D-6E8A-4147-A177-3AD203B41FA5}">
                      <a16:colId xmlns:a16="http://schemas.microsoft.com/office/drawing/2014/main" val="3795880661"/>
                    </a:ext>
                  </a:extLst>
                </a:gridCol>
              </a:tblGrid>
              <a:tr h="1784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 Memory Bit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Timing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 hợp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Latency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(clocks)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Worst-case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Latency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Worst-case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535490"/>
                  </a:ext>
                </a:extLst>
              </a:tr>
              <a:tr h="66258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NO_CLA_PL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10587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8192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25.91 MHz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Weierstrass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2294835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193158"/>
                  </a:ext>
                </a:extLst>
              </a:tr>
              <a:tr h="5778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Motgomery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1359360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843323"/>
                  </a:ext>
                </a:extLst>
              </a:tr>
              <a:tr h="66258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2_CLA_PL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10534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8192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54.73 MHz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Weierstrass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11287536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162272"/>
                  </a:ext>
                </a:extLst>
              </a:tr>
              <a:tr h="662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Montgomery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6597392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0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82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2690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4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C7560-2FF1-4FC6-94D4-A6D40E04AFE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5344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444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76406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luận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triển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515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EE5D91-EEB1-4A58-8B31-D7EC278797B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47"/>
          <p:cNvSpPr txBox="1">
            <a:spLocks noChangeArrowheads="1"/>
          </p:cNvSpPr>
          <p:nvPr/>
        </p:nvSpPr>
        <p:spPr bwMode="auto">
          <a:xfrm>
            <a:off x="15240" y="1143000"/>
            <a:ext cx="8823960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Weierstrass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76406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luận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triển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515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EE5D91-EEB1-4A58-8B31-D7EC278797B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Image result for nic card map801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" y="1905000"/>
            <a:ext cx="4572794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84680"/>
            <a:ext cx="50292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123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07A3A8-A0AA-4211-86F2-7AAE3A328DA2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8382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5540" name="TextBox 49"/>
          <p:cNvSpPr txBox="1">
            <a:spLocks noChangeArrowheads="1"/>
          </p:cNvSpPr>
          <p:nvPr/>
        </p:nvSpPr>
        <p:spPr bwMode="auto">
          <a:xfrm>
            <a:off x="495300" y="1066800"/>
            <a:ext cx="8153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600" b="1" dirty="0" smtClean="0">
                <a:solidFill>
                  <a:srgbClr val="3376C7"/>
                </a:solidFill>
                <a:latin typeface="Arial" panose="020B0604020202020204" pitchFamily="34" charset="0"/>
              </a:rPr>
              <a:t>XIN CẢM ƠN QUÝ THẦY CÔ</a:t>
            </a:r>
            <a:endParaRPr lang="en-US" altLang="en-US" sz="9600" b="1" dirty="0">
              <a:solidFill>
                <a:srgbClr val="3376C7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07A3A8-A0AA-4211-86F2-7AAE3A328DA2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8382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5540" name="TextBox 49"/>
          <p:cNvSpPr txBox="1">
            <a:spLocks noChangeArrowheads="1"/>
          </p:cNvSpPr>
          <p:nvPr/>
        </p:nvSpPr>
        <p:spPr bwMode="auto">
          <a:xfrm>
            <a:off x="2565400" y="609600"/>
            <a:ext cx="6553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600" b="1" dirty="0" smtClean="0">
                <a:solidFill>
                  <a:srgbClr val="3376C7"/>
                </a:solidFill>
                <a:latin typeface="Arial" panose="020B0604020202020204" pitchFamily="34" charset="0"/>
              </a:rPr>
              <a:t>DEMO</a:t>
            </a:r>
            <a:endParaRPr lang="en-US" altLang="en-US" sz="9600" b="1" dirty="0">
              <a:solidFill>
                <a:srgbClr val="3376C7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7"/>
          <p:cNvSpPr txBox="1">
            <a:spLocks noChangeArrowheads="1"/>
          </p:cNvSpPr>
          <p:nvPr/>
        </p:nvSpPr>
        <p:spPr bwMode="auto">
          <a:xfrm>
            <a:off x="30480" y="1951653"/>
            <a:ext cx="9113520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Ngõ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ECDHE GEN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NIST P-256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 = 17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44275CD2E1F46DC3F9F57636C2B4213B8BB445930510FF8A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Wingdings" panose="05000000000000000000" pitchFamily="2" charset="2"/>
              <a:buChar char="v"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Wingdings" panose="05000000000000000000" pitchFamily="2" charset="2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6266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7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19200"/>
            <a:ext cx="6172200" cy="411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5334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tay</a:t>
            </a:r>
            <a:r>
              <a:rPr lang="en-US" sz="2400" dirty="0" smtClean="0"/>
              <a:t> SSL/TLS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chìa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lạc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596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334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IPSec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Internet Key Exchange </a:t>
            </a:r>
            <a:r>
              <a:rPr lang="en-US" sz="2400" dirty="0" err="1" smtClean="0"/>
              <a:t>để</a:t>
            </a:r>
            <a:r>
              <a:rPr lang="en-US" sz="2400" dirty="0" smtClean="0"/>
              <a:t> chia </a:t>
            </a:r>
            <a:r>
              <a:rPr lang="en-US" sz="2400" dirty="0" err="1" smtClean="0"/>
              <a:t>sẻ</a:t>
            </a:r>
            <a:r>
              <a:rPr lang="en-US" sz="2400" dirty="0" smtClean="0"/>
              <a:t> </a:t>
            </a:r>
            <a:r>
              <a:rPr lang="en-US" sz="2400" dirty="0" err="1" smtClean="0"/>
              <a:t>chìa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72297"/>
            <a:ext cx="8839200" cy="426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5415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47"/>
          <p:cNvSpPr txBox="1">
            <a:spLocks noChangeArrowheads="1"/>
          </p:cNvSpPr>
          <p:nvPr/>
        </p:nvSpPr>
        <p:spPr bwMode="auto">
          <a:xfrm>
            <a:off x="25400" y="1143000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8585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</a:rPr>
              <a:t>Mật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mã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cổ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điển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và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hiện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đại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quy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về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hai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vấn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đề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chính</a:t>
            </a:r>
            <a:r>
              <a:rPr lang="en-US" altLang="en-US" sz="2400" dirty="0" smtClean="0"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</a:rPr>
              <a:t>Sức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mạnh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bảo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mật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của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chìa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khóa</a:t>
            </a:r>
            <a:r>
              <a:rPr lang="en-US" altLang="en-US" sz="2400" dirty="0" smtClean="0">
                <a:latin typeface="Arial" panose="020B0604020202020204" pitchFamily="34" charset="0"/>
              </a:rPr>
              <a:t>.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dirty="0" err="1" smtClean="0">
                <a:latin typeface="Arial" panose="020B0604020202020204" pitchFamily="34" charset="0"/>
              </a:rPr>
              <a:t>Đánh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giá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dựa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trên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giải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thuật</a:t>
            </a:r>
            <a:r>
              <a:rPr lang="en-US" altLang="en-US" dirty="0" smtClean="0">
                <a:latin typeface="Arial" panose="020B0604020202020204" pitchFamily="34" charset="0"/>
              </a:rPr>
              <a:t>, </a:t>
            </a:r>
            <a:r>
              <a:rPr lang="en-US" altLang="en-US" dirty="0" err="1" smtClean="0">
                <a:latin typeface="Arial" panose="020B0604020202020204" pitchFamily="34" charset="0"/>
              </a:rPr>
              <a:t>độ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dài</a:t>
            </a:r>
            <a:r>
              <a:rPr lang="en-US" altLang="en-US" dirty="0" smtClean="0">
                <a:latin typeface="Arial" panose="020B0604020202020204" pitchFamily="34" charset="0"/>
              </a:rPr>
              <a:t> bit </a:t>
            </a:r>
            <a:r>
              <a:rPr lang="en-US" altLang="en-US" dirty="0" err="1" smtClean="0">
                <a:latin typeface="Arial" panose="020B0604020202020204" pitchFamily="34" charset="0"/>
              </a:rPr>
              <a:t>của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mật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mã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kỹ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thuật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số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</a:rPr>
              <a:t>Cách</a:t>
            </a:r>
            <a:r>
              <a:rPr lang="en-US" altLang="en-US" sz="2400" dirty="0" smtClean="0">
                <a:latin typeface="Arial" panose="020B0604020202020204" pitchFamily="34" charset="0"/>
              </a:rPr>
              <a:t> chia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sẻ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chìa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khóa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chung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dirty="0" err="1" smtClean="0">
                <a:latin typeface="Arial" panose="020B0604020202020204" pitchFamily="34" charset="0"/>
              </a:rPr>
              <a:t>Giao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tiếp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mã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hóa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bất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đối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xứng</a:t>
            </a:r>
            <a:r>
              <a:rPr lang="en-US" altLang="en-US" dirty="0" smtClean="0">
                <a:latin typeface="Arial" panose="020B0604020202020204" pitchFamily="34" charset="0"/>
              </a:rPr>
              <a:t> DHE,ECDHE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</a:rPr>
              <a:t>Mật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mã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hiện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đại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còn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có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thể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dùng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để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xác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thực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danh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tính</a:t>
            </a:r>
            <a:r>
              <a:rPr lang="en-US" altLang="en-US" sz="2400" dirty="0" smtClean="0"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latin typeface="Arial" panose="020B0604020202020204" pitchFamily="34" charset="0"/>
              </a:rPr>
              <a:t>Chữ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ký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số</a:t>
            </a:r>
            <a:r>
              <a:rPr lang="en-US" altLang="en-US" sz="2400" dirty="0" smtClean="0">
                <a:latin typeface="Arial" panose="020B0604020202020204" pitchFamily="34" charset="0"/>
              </a:rPr>
              <a:t> DSA, ECDSA.</a:t>
            </a:r>
          </a:p>
        </p:txBody>
      </p:sp>
    </p:spTree>
    <p:extLst>
      <p:ext uri="{BB962C8B-B14F-4D97-AF65-F5344CB8AC3E}">
        <p14:creationId xmlns:p14="http://schemas.microsoft.com/office/powerpoint/2010/main" val="1737061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err="1" smtClean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smtClean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7ACC-1CF0-4360-8A05-7AD179FC6A7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00354" name="Picture 2" descr="Image result for diffie hell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2882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5562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xứng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642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oang Trang'course format">
  <a:themeElements>
    <a:clrScheme name="Default Design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1_Hoang Trang'course forma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2186</Words>
  <Application>Microsoft Office PowerPoint</Application>
  <PresentationFormat>On-screen Show (4:3)</PresentationFormat>
  <Paragraphs>401</Paragraphs>
  <Slides>57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 Unicode MS</vt:lpstr>
      <vt:lpstr>MS Mincho</vt:lpstr>
      <vt:lpstr>Noto Sans Symbols</vt:lpstr>
      <vt:lpstr>Arial</vt:lpstr>
      <vt:lpstr>Calibri</vt:lpstr>
      <vt:lpstr>Cambria Math</vt:lpstr>
      <vt:lpstr>Times New Roman</vt:lpstr>
      <vt:lpstr>Wingdings</vt:lpstr>
      <vt:lpstr>1_Hoang Trang'course format</vt:lpstr>
      <vt:lpstr>Office Theme</vt:lpstr>
      <vt:lpstr>PowerPoint Presentation</vt:lpstr>
      <vt:lpstr>Nội dung</vt:lpstr>
      <vt:lpstr>1. Giới thiệu tổng quan</vt:lpstr>
      <vt:lpstr>1. Giới thiệu tổng quan</vt:lpstr>
      <vt:lpstr>1. Giới thiệu tổng quan</vt:lpstr>
      <vt:lpstr>1. Giới thiệu tổng quan</vt:lpstr>
      <vt:lpstr>1. Giới thiệu tổng quan</vt:lpstr>
      <vt:lpstr>1. Giới thiệu tổng quan</vt:lpstr>
      <vt:lpstr>1. Giới thiệu tổng quan</vt:lpstr>
      <vt:lpstr>1. Giới thiệu tổng quan</vt:lpstr>
      <vt:lpstr>1. Giới thiệu tổng quan</vt:lpstr>
      <vt:lpstr>1. Giới thiệu tổng quan</vt:lpstr>
      <vt:lpstr>1. Giới thiệu tổng quan</vt:lpstr>
      <vt:lpstr>1. Giới thiệu tổng quan</vt:lpstr>
      <vt:lpstr>1. Giới thiệu tổng quan</vt:lpstr>
      <vt:lpstr>2. Nhiệm vụ đề tài</vt:lpstr>
      <vt:lpstr>3. Đặc tả hệ thống</vt:lpstr>
      <vt:lpstr>3. Đặc tả hệ thống</vt:lpstr>
      <vt:lpstr>Main controller</vt:lpstr>
      <vt:lpstr>Main controller</vt:lpstr>
      <vt:lpstr>Main controller</vt:lpstr>
      <vt:lpstr>Main controller</vt:lpstr>
      <vt:lpstr>Main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 controller</vt:lpstr>
      <vt:lpstr>Arithmetic unit</vt:lpstr>
      <vt:lpstr>Arithmetic unit</vt:lpstr>
      <vt:lpstr>Arithmetic unit</vt:lpstr>
      <vt:lpstr>Arithmetic unit</vt:lpstr>
      <vt:lpstr>Arithmetic unit</vt:lpstr>
      <vt:lpstr>Arithmetic unit</vt:lpstr>
      <vt:lpstr>Arithmetic unit</vt:lpstr>
      <vt:lpstr>4. Phát triển phần mềm</vt:lpstr>
      <vt:lpstr>4. Phát triển phần mềm</vt:lpstr>
      <vt:lpstr>Kết quả</vt:lpstr>
      <vt:lpstr>Kết quả</vt:lpstr>
      <vt:lpstr>Kết quả</vt:lpstr>
      <vt:lpstr>Kết quả</vt:lpstr>
      <vt:lpstr>Kết luận, hướng phát triển</vt:lpstr>
      <vt:lpstr>Kết luận, hướng phát triển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 LVTN-bmDT</dc:title>
  <dc:creator>HOANG Trang</dc:creator>
  <cp:lastModifiedBy>Windows User</cp:lastModifiedBy>
  <cp:revision>341</cp:revision>
  <dcterms:created xsi:type="dcterms:W3CDTF">2010-08-18T20:21:10Z</dcterms:created>
  <dcterms:modified xsi:type="dcterms:W3CDTF">2019-06-06T18:07:53Z</dcterms:modified>
</cp:coreProperties>
</file>