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2" r:id="rId9"/>
    <p:sldId id="264" r:id="rId10"/>
    <p:sldId id="267" r:id="rId11"/>
    <p:sldId id="272" r:id="rId12"/>
    <p:sldId id="299" r:id="rId13"/>
    <p:sldId id="274" r:id="rId14"/>
    <p:sldId id="275" r:id="rId15"/>
    <p:sldId id="279" r:id="rId16"/>
    <p:sldId id="281" r:id="rId17"/>
    <p:sldId id="280" r:id="rId18"/>
    <p:sldId id="282" r:id="rId19"/>
    <p:sldId id="283" r:id="rId20"/>
    <p:sldId id="284" r:id="rId21"/>
    <p:sldId id="285" r:id="rId22"/>
    <p:sldId id="286" r:id="rId23"/>
    <p:sldId id="287" r:id="rId24"/>
    <p:sldId id="288" r:id="rId25"/>
    <p:sldId id="291" r:id="rId26"/>
    <p:sldId id="293" r:id="rId27"/>
    <p:sldId id="298" r:id="rId28"/>
    <p:sldId id="324" r:id="rId29"/>
    <p:sldId id="332" r:id="rId30"/>
    <p:sldId id="325" r:id="rId31"/>
    <p:sldId id="336" r:id="rId32"/>
    <p:sldId id="326" r:id="rId33"/>
    <p:sldId id="327" r:id="rId34"/>
    <p:sldId id="328" r:id="rId35"/>
    <p:sldId id="337" r:id="rId36"/>
    <p:sldId id="330" r:id="rId37"/>
    <p:sldId id="331" r:id="rId38"/>
    <p:sldId id="322" r:id="rId39"/>
    <p:sldId id="333" r:id="rId40"/>
    <p:sldId id="334" r:id="rId41"/>
    <p:sldId id="335" r:id="rId42"/>
    <p:sldId id="323" r:id="rId43"/>
    <p:sldId id="338" r:id="rId44"/>
    <p:sldId id="340" r:id="rId45"/>
    <p:sldId id="339" r:id="rId46"/>
    <p:sldId id="289" r:id="rId47"/>
    <p:sldId id="290" r:id="rId48"/>
    <p:sldId id="296" r:id="rId49"/>
    <p:sldId id="29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05" y="1229995"/>
            <a:ext cx="11722100" cy="831850"/>
          </a:xfrm>
        </p:spPr>
        <p:txBody>
          <a:bodyPr>
            <a:normAutofit/>
          </a:bodyPr>
          <a:lstStyle/>
          <a:p>
            <a:pPr algn="ctr"/>
            <a:r>
              <a:rPr lang="en-US" sz="3500" dirty="0"/>
              <a:t>LUẬN VĂN TỐT NGHIỆP</a:t>
            </a:r>
            <a:endParaRPr lang="en-US" sz="3500" dirty="0"/>
          </a:p>
        </p:txBody>
      </p:sp>
      <p:sp>
        <p:nvSpPr>
          <p:cNvPr id="3" name="Subtitle 2"/>
          <p:cNvSpPr>
            <a:spLocks noGrp="1"/>
          </p:cNvSpPr>
          <p:nvPr>
            <p:ph type="subTitle" idx="1"/>
          </p:nvPr>
        </p:nvSpPr>
        <p:spPr>
          <a:xfrm>
            <a:off x="1524000" y="2214245"/>
            <a:ext cx="9144000" cy="3043555"/>
          </a:xfrm>
        </p:spPr>
        <p:txBody>
          <a:bodyPr/>
          <a:lstStyle/>
          <a:p>
            <a:pPr algn="ctr"/>
            <a:r>
              <a:rPr lang="en-US" sz="5000"/>
              <a:t>THIẾT KẾ PHẦN CỨNG XỬ LÝ HÀM BĂM KECCAK CHO GIẢI THUẬT SHA3</a:t>
            </a:r>
            <a:endParaRPr lang="en-US" sz="5000"/>
          </a:p>
        </p:txBody>
      </p:sp>
      <p:cxnSp>
        <p:nvCxnSpPr>
          <p:cNvPr id="4" name="Straight Connector 3"/>
          <p:cNvCxnSpPr/>
          <p:nvPr/>
        </p:nvCxnSpPr>
        <p:spPr>
          <a:xfrm>
            <a:off x="2089785" y="4664710"/>
            <a:ext cx="8056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6780530" y="4878070"/>
            <a:ext cx="5060315" cy="1476375"/>
          </a:xfrm>
          <a:prstGeom prst="rect">
            <a:avLst/>
          </a:prstGeom>
          <a:noFill/>
        </p:spPr>
        <p:txBody>
          <a:bodyPr wrap="square" rtlCol="0">
            <a:spAutoFit/>
          </a:bodyPr>
          <a:p>
            <a:r>
              <a:rPr lang="en-US" sz="3000"/>
              <a:t>GVHD: T.S Trần Hoàng Linh</a:t>
            </a:r>
            <a:endParaRPr lang="en-US" sz="3000"/>
          </a:p>
          <a:p>
            <a:r>
              <a:rPr lang="en-US" sz="3000"/>
              <a:t>SVTH: Trần Công Tiến</a:t>
            </a:r>
            <a:br>
              <a:rPr lang="en-US" sz="3000"/>
            </a:br>
            <a:r>
              <a:rPr lang="en-US" sz="3000"/>
              <a:t>MSSV: 1810580</a:t>
            </a:r>
            <a:endParaRPr lang="en-US" sz="3000"/>
          </a:p>
        </p:txBody>
      </p:sp>
      <p:sp>
        <p:nvSpPr>
          <p:cNvPr id="6" name="Text Box 5"/>
          <p:cNvSpPr txBox="1"/>
          <p:nvPr/>
        </p:nvSpPr>
        <p:spPr>
          <a:xfrm>
            <a:off x="3035935" y="155575"/>
            <a:ext cx="6454775" cy="922020"/>
          </a:xfrm>
          <a:prstGeom prst="rect">
            <a:avLst/>
          </a:prstGeom>
          <a:noFill/>
        </p:spPr>
        <p:txBody>
          <a:bodyPr wrap="square" rtlCol="0">
            <a:spAutoFit/>
          </a:bodyPr>
          <a:p>
            <a:pPr algn="ctr"/>
            <a:r>
              <a:rPr lang="en-US"/>
              <a:t>ĐẠI HỌC QUỐC GIA</a:t>
            </a:r>
            <a:endParaRPr lang="en-US"/>
          </a:p>
          <a:p>
            <a:pPr algn="ctr"/>
            <a:r>
              <a:rPr lang="en-US"/>
              <a:t>ĐẠI HỌC BÁCH KHOA THÀNH PHỐ HỒ CHÍ MINH </a:t>
            </a:r>
            <a:endParaRPr lang="en-US"/>
          </a:p>
          <a:p>
            <a:pPr algn="ctr"/>
            <a:r>
              <a:rPr lang="en-US"/>
              <a:t>KHOA ĐIỆN - ĐIỆN TỬ, BỘ MÔN ĐIỆN TỬ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Thiết kế phần cứng xử lý hàm băm Keccak hỗ trợ cho 4 giải thuật chính của SHA3 là SHA3-224, SHA3-256, SHA3-384 và SHA3-512 cùng với 2 giải thuật mở rộng là SHAKE-128 và SHAKE-256.</a:t>
            </a:r>
            <a:endParaRPr lang="en-US"/>
          </a:p>
          <a:p>
            <a:pPr>
              <a:buFont typeface="Wingdings" panose="05000000000000000000" charset="0"/>
              <a:buChar char="q"/>
            </a:pPr>
            <a:r>
              <a:rPr lang="en-US"/>
              <a:t> Tăng tần số hoạt động và throughput của hệ thống bằng kỹ thuật pipeline.</a:t>
            </a:r>
            <a:endParaRPr lang="en-US"/>
          </a:p>
        </p:txBody>
      </p:sp>
      <p:sp>
        <p:nvSpPr>
          <p:cNvPr id="4" name="Title 3"/>
          <p:cNvSpPr>
            <a:spLocks noGrp="1"/>
          </p:cNvSpPr>
          <p:nvPr>
            <p:ph type="title"/>
          </p:nvPr>
        </p:nvSpPr>
        <p:spPr>
          <a:xfrm>
            <a:off x="609600" y="190500"/>
            <a:ext cx="10972800" cy="1101725"/>
          </a:xfrm>
        </p:spPr>
        <p:txBody>
          <a:bodyPr/>
          <a:p>
            <a:r>
              <a:rPr lang="en-US"/>
              <a:t>1.5 MỤC TIÊU ĐỀ TÀI</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marL="0" indent="0">
              <a:buFont typeface="Wingdings" panose="05000000000000000000" charset="0"/>
              <a:buNone/>
            </a:pPr>
            <a:r>
              <a:rPr lang="en-US"/>
              <a:t>2.1 Hàm bọt biển/ Cấu  trúc bọt biển (Spone Function)</a:t>
            </a:r>
            <a:endParaRPr lang="en-US"/>
          </a:p>
          <a:p>
            <a:pPr marL="0" indent="0">
              <a:buFont typeface="Wingdings" panose="05000000000000000000" charset="0"/>
              <a:buNone/>
            </a:pPr>
            <a:r>
              <a:rPr lang="en-US"/>
              <a:t>2.2 Hàm hoán vị Keccak</a:t>
            </a:r>
            <a:endParaRPr lang="en-US"/>
          </a:p>
          <a:p>
            <a:pPr marL="0" indent="0">
              <a:buFont typeface="Wingdings" panose="05000000000000000000" charset="0"/>
              <a:buNone/>
            </a:pPr>
            <a:r>
              <a:rPr lang="en-US"/>
              <a:t>2.3 Thiết kế SHA-3 từ giải thuật Keccak</a:t>
            </a:r>
            <a:endParaRPr lang="en-US"/>
          </a:p>
        </p:txBody>
      </p:sp>
      <p:sp>
        <p:nvSpPr>
          <p:cNvPr id="4" name="Title 3"/>
          <p:cNvSpPr>
            <a:spLocks noGrp="1"/>
          </p:cNvSpPr>
          <p:nvPr>
            <p:ph type="title"/>
          </p:nvPr>
        </p:nvSpPr>
        <p:spPr>
          <a:xfrm>
            <a:off x="609600" y="190500"/>
            <a:ext cx="10972800" cy="1101725"/>
          </a:xfrm>
        </p:spPr>
        <p:txBody>
          <a:bodyPr/>
          <a:p>
            <a:r>
              <a:rPr lang="en-US"/>
              <a:t>2. CƠ SỞ LÝ THUYẾT</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831830" cy="4495800"/>
          </a:xfrm>
        </p:spPr>
        <p:txBody>
          <a:bodyPr/>
          <a:p>
            <a:pPr>
              <a:buFont typeface="Wingdings" panose="05000000000000000000" charset="0"/>
              <a:buChar char="q"/>
            </a:pPr>
            <a:r>
              <a:rPr lang="en-US"/>
              <a:t> Là cấu trúc lặp đi lặp lại nhằm tạo ra một chuỗi trạng thái có độ dài cố định.</a:t>
            </a:r>
            <a:endParaRPr lang="en-US"/>
          </a:p>
          <a:p>
            <a:pPr>
              <a:buFont typeface="Wingdings" panose="05000000000000000000" charset="0"/>
              <a:buChar char="q"/>
            </a:pPr>
            <a:r>
              <a:rPr lang="en-US"/>
              <a:t> Gồm 3 thành phần cấu thành: </a:t>
            </a:r>
            <a:endParaRPr lang="en-US"/>
          </a:p>
          <a:p>
            <a:pPr>
              <a:buFont typeface="Wingdings" panose="05000000000000000000" charset="0"/>
              <a:buChar char="Ø"/>
            </a:pPr>
            <a:r>
              <a:rPr lang="en-US" sz="2500"/>
              <a:t> Hàm hoán vị </a:t>
            </a:r>
            <a:endParaRPr lang="en-US" sz="2500"/>
          </a:p>
          <a:p>
            <a:pPr>
              <a:buFont typeface="Wingdings" panose="05000000000000000000" charset="0"/>
              <a:buChar char="Ø"/>
            </a:pPr>
            <a:r>
              <a:rPr lang="en-US" sz="2500"/>
              <a:t> Padding </a:t>
            </a:r>
            <a:endParaRPr lang="en-US" sz="2500"/>
          </a:p>
          <a:p>
            <a:pPr>
              <a:buFont typeface="Wingdings" panose="05000000000000000000" charset="0"/>
              <a:buChar char="Ø"/>
            </a:pPr>
            <a:r>
              <a:rPr lang="en-US" sz="2500"/>
              <a:t> Chuỗi trạng thái b với b(width) = c(capacity) + r(bitrate)</a:t>
            </a:r>
            <a:endParaRPr lang="en-US" sz="2500"/>
          </a:p>
          <a:p>
            <a:pPr>
              <a:buFont typeface="Wingdings" panose="05000000000000000000" charset="0"/>
              <a:buChar char="q"/>
            </a:pPr>
            <a:r>
              <a:rPr lang="en-US">
                <a:sym typeface="+mn-ea"/>
              </a:rPr>
              <a:t> Hoạt động của hàm bọt biển gồm 2 giai đoạn chính:</a:t>
            </a:r>
            <a:endParaRPr lang="en-US"/>
          </a:p>
          <a:p>
            <a:pPr>
              <a:buFont typeface="Wingdings" panose="05000000000000000000" charset="0"/>
              <a:buChar char="Ø"/>
            </a:pPr>
            <a:r>
              <a:rPr lang="en-US" sz="2500">
                <a:sym typeface="+mn-ea"/>
              </a:rPr>
              <a:t> Giai đoạn hấp thụ</a:t>
            </a:r>
            <a:endParaRPr lang="en-US" sz="2500"/>
          </a:p>
          <a:p>
            <a:pPr>
              <a:buFont typeface="Wingdings" panose="05000000000000000000" charset="0"/>
              <a:buChar char="Ø"/>
            </a:pPr>
            <a:r>
              <a:rPr lang="en-US" sz="2500">
                <a:sym typeface="+mn-ea"/>
              </a:rPr>
              <a:t> Giai đoạn ép</a:t>
            </a:r>
            <a:endParaRPr lang="en-US" sz="2500"/>
          </a:p>
        </p:txBody>
      </p:sp>
      <p:sp>
        <p:nvSpPr>
          <p:cNvPr id="4" name="Title 3"/>
          <p:cNvSpPr>
            <a:spLocks noGrp="1"/>
          </p:cNvSpPr>
          <p:nvPr>
            <p:ph type="title"/>
          </p:nvPr>
        </p:nvSpPr>
        <p:spPr>
          <a:xfrm>
            <a:off x="609600" y="190500"/>
            <a:ext cx="10972800" cy="1101725"/>
          </a:xfrm>
        </p:spPr>
        <p:txBody>
          <a:bodyPr/>
          <a:p>
            <a:r>
              <a:rPr lang="en-US"/>
              <a:t>2.1 SPONGE FUNCTION</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2.2 HÀM HOÁN VỊ KECCAK</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Các hàm ánh xạ</a:t>
            </a:r>
            <a:endParaRPr lang="en-US"/>
          </a:p>
          <a:p>
            <a:pPr>
              <a:buFont typeface="Wingdings" panose="05000000000000000000" charset="0"/>
              <a:buChar char="q"/>
            </a:pPr>
            <a:r>
              <a:rPr lang="en-US"/>
              <a:t> Hoán vị Keccak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2.2 HÀM HOÁN VỊ KECCAK</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r>
              <a:rPr lang="en-US"/>
              <a:t>Các thành phần của </a:t>
            </a:r>
            <a:br>
              <a:rPr lang="en-US"/>
            </a:br>
            <a:r>
              <a:rPr lang="en-US"/>
              <a:t>mảng trạng thái </a:t>
            </a:r>
            <a:endParaRPr lang="en-US"/>
          </a:p>
        </p:txBody>
      </p:sp>
      <p:pic>
        <p:nvPicPr>
          <p:cNvPr id="7" name="Picture 6"/>
          <p:cNvPicPr>
            <a:picLocks noChangeAspect="1"/>
          </p:cNvPicPr>
          <p:nvPr/>
        </p:nvPicPr>
        <p:blipFill>
          <a:blip r:embed="rId1"/>
          <a:stretch>
            <a:fillRect/>
          </a:stretch>
        </p:blipFill>
        <p:spPr>
          <a:xfrm>
            <a:off x="4984115" y="1304925"/>
            <a:ext cx="5207000" cy="55365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Các hàm ánh xạ - Theta</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Phép ánh xạ Theta thực hiện XOR mỗi bit của từng cột trong mảng trạng thái ban đầu tạo thành một plane mới sau đó XOR với hai bit đại diện cho hai cột ở trong mảng lại với nhau.</a:t>
            </a:r>
            <a:endParaRPr lang="en-US"/>
          </a:p>
        </p:txBody>
      </p:sp>
      <p:pic>
        <p:nvPicPr>
          <p:cNvPr id="7" name="Picture 6"/>
          <p:cNvPicPr>
            <a:picLocks noChangeAspect="1"/>
          </p:cNvPicPr>
          <p:nvPr/>
        </p:nvPicPr>
        <p:blipFill>
          <a:blip r:embed="rId1"/>
          <a:stretch>
            <a:fillRect/>
          </a:stretch>
        </p:blipFill>
        <p:spPr>
          <a:xfrm>
            <a:off x="7324090" y="3268980"/>
            <a:ext cx="3824605" cy="3406775"/>
          </a:xfrm>
          <a:prstGeom prst="rect">
            <a:avLst/>
          </a:prstGeom>
        </p:spPr>
      </p:pic>
      <p:pic>
        <p:nvPicPr>
          <p:cNvPr id="6" name="Picture 5"/>
          <p:cNvPicPr>
            <a:picLocks noChangeAspect="1"/>
          </p:cNvPicPr>
          <p:nvPr/>
        </p:nvPicPr>
        <p:blipFill>
          <a:blip r:embed="rId2"/>
          <a:stretch>
            <a:fillRect/>
          </a:stretch>
        </p:blipFill>
        <p:spPr>
          <a:xfrm>
            <a:off x="609600" y="3850005"/>
            <a:ext cx="5622290" cy="28263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5384800" cy="4953000"/>
          </a:xfrm>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Các hàm ánh xạ - Rho</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Phép ánh xạ Rho thực hiện xoay các </a:t>
            </a:r>
            <a:r>
              <a:rPr lang="en-US" i="1"/>
              <a:t>lane</a:t>
            </a:r>
            <a:r>
              <a:rPr lang="en-US"/>
              <a:t> trong mảng trạng thái một giá trị offset được tính trong bảng sau</a:t>
            </a:r>
            <a:endParaRPr lang="en-US"/>
          </a:p>
          <a:p>
            <a:pPr marL="0" indent="0">
              <a:buFont typeface="Wingdings" panose="05000000000000000000" charset="0"/>
              <a:buNone/>
            </a:pPr>
            <a:endParaRPr lang="en-US"/>
          </a:p>
        </p:txBody>
      </p:sp>
      <p:pic>
        <p:nvPicPr>
          <p:cNvPr id="8" name="Picture 7"/>
          <p:cNvPicPr>
            <a:picLocks noChangeAspect="1"/>
          </p:cNvPicPr>
          <p:nvPr/>
        </p:nvPicPr>
        <p:blipFill>
          <a:blip r:embed="rId1"/>
          <a:stretch>
            <a:fillRect/>
          </a:stretch>
        </p:blipFill>
        <p:spPr>
          <a:xfrm>
            <a:off x="6113780" y="4358005"/>
            <a:ext cx="6078220" cy="2499995"/>
          </a:xfrm>
          <a:prstGeom prst="rect">
            <a:avLst/>
          </a:prstGeom>
        </p:spPr>
      </p:pic>
      <p:pic>
        <p:nvPicPr>
          <p:cNvPr id="9" name="Picture 8"/>
          <p:cNvPicPr>
            <a:picLocks noChangeAspect="1"/>
          </p:cNvPicPr>
          <p:nvPr/>
        </p:nvPicPr>
        <p:blipFill>
          <a:blip r:embed="rId2"/>
          <a:stretch>
            <a:fillRect/>
          </a:stretch>
        </p:blipFill>
        <p:spPr>
          <a:xfrm>
            <a:off x="497840" y="3133090"/>
            <a:ext cx="5158740" cy="2337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Các hàm ánh xạ - Pi</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Phép ánh xạ Pi hoán đổi các bit trong một sheet của trạng thái.</a:t>
            </a:r>
            <a:endParaRPr lang="en-US"/>
          </a:p>
          <a:p>
            <a:pPr>
              <a:buFont typeface="Wingdings" panose="05000000000000000000" charset="0"/>
              <a:buChar char="q"/>
            </a:pPr>
            <a:r>
              <a:rPr lang="en-US"/>
              <a:t> Khi ghép các bit trong một lane </a:t>
            </a:r>
            <a:br>
              <a:rPr lang="en-US"/>
            </a:br>
            <a:r>
              <a:rPr lang="en-US"/>
              <a:t>lại thì nó sẽ là phép hoán vị các</a:t>
            </a:r>
            <a:br>
              <a:rPr lang="en-US"/>
            </a:br>
            <a:r>
              <a:rPr lang="en-US"/>
              <a:t>lane trong mảng trạng thái.</a:t>
            </a:r>
            <a:endParaRPr lang="en-US"/>
          </a:p>
          <a:p>
            <a:pPr marL="0" indent="0">
              <a:buFont typeface="Wingdings" panose="05000000000000000000" charset="0"/>
              <a:buNone/>
            </a:pPr>
            <a:endParaRPr lang="en-US"/>
          </a:p>
        </p:txBody>
      </p:sp>
      <p:pic>
        <p:nvPicPr>
          <p:cNvPr id="6" name="Picture 5"/>
          <p:cNvPicPr>
            <a:picLocks noChangeAspect="1"/>
          </p:cNvPicPr>
          <p:nvPr/>
        </p:nvPicPr>
        <p:blipFill>
          <a:blip r:embed="rId1"/>
          <a:stretch>
            <a:fillRect/>
          </a:stretch>
        </p:blipFill>
        <p:spPr>
          <a:xfrm>
            <a:off x="7135495" y="3103880"/>
            <a:ext cx="4893310" cy="3754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Các hàm ánh xạ - Chi</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Phép ánh xạ Chi thực hiện tính toán trên từng hàng của mảng trạng thái. Việc tính toán ấy được thể hiện dưới hình sau.</a:t>
            </a:r>
            <a:endParaRPr lang="en-US"/>
          </a:p>
          <a:p>
            <a:pPr>
              <a:buFont typeface="Wingdings" panose="05000000000000000000" charset="0"/>
              <a:buChar char="q"/>
            </a:pPr>
            <a:r>
              <a:rPr lang="en-US"/>
              <a:t> Chi là phép biến đổi phi tuyến duy nhất.</a:t>
            </a:r>
            <a:endParaRPr lang="en-US"/>
          </a:p>
        </p:txBody>
      </p:sp>
      <p:pic>
        <p:nvPicPr>
          <p:cNvPr id="8" name="Picture 7"/>
          <p:cNvPicPr>
            <a:picLocks noChangeAspect="1"/>
          </p:cNvPicPr>
          <p:nvPr/>
        </p:nvPicPr>
        <p:blipFill>
          <a:blip r:embed="rId1"/>
          <a:stretch>
            <a:fillRect/>
          </a:stretch>
        </p:blipFill>
        <p:spPr>
          <a:xfrm>
            <a:off x="8884920" y="3269615"/>
            <a:ext cx="3307080" cy="35883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Các hàm ánh xạ - Iota</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491615"/>
            <a:ext cx="10972800" cy="4319905"/>
          </a:xfrm>
        </p:spPr>
        <p:txBody>
          <a:bodyPr/>
          <a:p>
            <a:pPr>
              <a:buFont typeface="Wingdings" panose="05000000000000000000" charset="0"/>
              <a:buChar char="q"/>
            </a:pPr>
            <a:r>
              <a:rPr lang="en-US"/>
              <a:t> Phép ánh xạ Iota chỉ tác động lên lane gốc của mảng trạng thái. Tại mỗi vòng lặp (trong SHA-3 thì là 24), lane gốc sẽ được XOR với một hằng số vòng được tính trước như trong bảng sau.</a:t>
            </a:r>
            <a:endParaRPr lang="en-US"/>
          </a:p>
        </p:txBody>
      </p:sp>
      <p:pic>
        <p:nvPicPr>
          <p:cNvPr id="6" name="Picture 5"/>
          <p:cNvPicPr>
            <a:picLocks noChangeAspect="1"/>
          </p:cNvPicPr>
          <p:nvPr/>
        </p:nvPicPr>
        <p:blipFill>
          <a:blip r:embed="rId1"/>
          <a:stretch>
            <a:fillRect/>
          </a:stretch>
        </p:blipFill>
        <p:spPr>
          <a:xfrm>
            <a:off x="5677535" y="2971165"/>
            <a:ext cx="6514465" cy="3886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87730"/>
          </a:xfrm>
        </p:spPr>
        <p:txBody>
          <a:bodyPr/>
          <a:p>
            <a:r>
              <a:rPr lang="en-US"/>
              <a:t>NỘI DUNG</a:t>
            </a:r>
            <a:endParaRPr lang="en-US"/>
          </a:p>
        </p:txBody>
      </p:sp>
      <p:sp>
        <p:nvSpPr>
          <p:cNvPr id="3" name="Content Placeholder 2"/>
          <p:cNvSpPr>
            <a:spLocks noGrp="1"/>
          </p:cNvSpPr>
          <p:nvPr>
            <p:ph idx="1"/>
          </p:nvPr>
        </p:nvSpPr>
        <p:spPr>
          <a:xfrm>
            <a:off x="609600" y="1472565"/>
            <a:ext cx="10972800" cy="5271770"/>
          </a:xfrm>
        </p:spPr>
        <p:txBody>
          <a:bodyPr/>
          <a:p>
            <a:pPr marL="514350" indent="-514350">
              <a:buFont typeface="+mj-lt"/>
              <a:buAutoNum type="arabicPeriod"/>
            </a:pPr>
            <a:r>
              <a:rPr lang="en-US"/>
              <a:t> Mở đầu</a:t>
            </a:r>
            <a:endParaRPr lang="en-US"/>
          </a:p>
          <a:p>
            <a:pPr marL="514350" indent="-514350">
              <a:buFont typeface="+mj-lt"/>
              <a:buAutoNum type="arabicPeriod"/>
            </a:pPr>
            <a:r>
              <a:rPr lang="en-US"/>
              <a:t> Cơ sở lý thuyết </a:t>
            </a:r>
            <a:endParaRPr lang="en-US"/>
          </a:p>
          <a:p>
            <a:pPr marL="514350" indent="-514350">
              <a:buFont typeface="+mj-lt"/>
              <a:buAutoNum type="arabicPeriod"/>
            </a:pPr>
            <a:r>
              <a:rPr lang="en-US"/>
              <a:t> Phương pháp nghiên cứu</a:t>
            </a:r>
            <a:endParaRPr lang="en-US"/>
          </a:p>
          <a:p>
            <a:pPr marL="514350" indent="-514350">
              <a:buFont typeface="+mj-lt"/>
              <a:buAutoNum type="arabicPeriod"/>
            </a:pPr>
            <a:r>
              <a:rPr lang="en-US"/>
              <a:t> Thiết kế và thực hiện phần cứng</a:t>
            </a:r>
            <a:endParaRPr lang="en-US"/>
          </a:p>
          <a:p>
            <a:pPr marL="514350" indent="-514350">
              <a:buFont typeface="+mj-lt"/>
              <a:buAutoNum type="arabicPeriod"/>
            </a:pPr>
            <a:r>
              <a:rPr lang="en-US"/>
              <a:t> Thiết kế và thực hiện phần mềm</a:t>
            </a:r>
            <a:endParaRPr lang="en-US"/>
          </a:p>
          <a:p>
            <a:pPr marL="514350" indent="-514350">
              <a:buFont typeface="+mj-lt"/>
              <a:buAutoNum type="arabicPeriod"/>
            </a:pPr>
            <a:r>
              <a:rPr lang="en-US"/>
              <a:t> Kết quả thực hiện</a:t>
            </a:r>
            <a:endParaRPr lang="en-US"/>
          </a:p>
          <a:p>
            <a:pPr marL="514350" indent="-514350">
              <a:buFont typeface="+mj-lt"/>
              <a:buAutoNum type="arabicPeriod"/>
            </a:pPr>
            <a:r>
              <a:rPr lang="en-US"/>
              <a:t> Kết luận và hướng phát triển</a:t>
            </a:r>
            <a:endParaRPr lang="en-US"/>
          </a:p>
          <a:p>
            <a:pPr marL="514350" indent="-514350">
              <a:buFont typeface="+mj-lt"/>
              <a:buAutoNum type="arabicPeriod"/>
            </a:pPr>
            <a:r>
              <a:rPr lang="en-US"/>
              <a:t> Tài liệu tham khảo</a:t>
            </a:r>
            <a:endParaRPr lang="en-US"/>
          </a:p>
        </p:txBody>
      </p:sp>
      <p:cxnSp>
        <p:nvCxnSpPr>
          <p:cNvPr id="4" name="Straight Connector 3"/>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HÀM HOÁN VỊ KECCAK</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mc:AlternateContent xmlns:mc="http://schemas.openxmlformats.org/markup-compatibility/2006">
        <mc:Choice xmlns:a14="http://schemas.microsoft.com/office/drawing/2010/main" Requires="a14">
          <p:sp>
            <p:nvSpPr>
              <p:cNvPr id="2" name="Content Placeholder 1"/>
              <p:cNvSpPr/>
              <p:nvPr>
                <p:ph sz="half" idx="2"/>
              </p:nvPr>
            </p:nvSpPr>
            <p:spPr>
              <a:xfrm>
                <a:off x="609600" y="1807845"/>
                <a:ext cx="10972800" cy="4319905"/>
              </a:xfrm>
            </p:spPr>
            <p:txBody>
              <a:bodyPr/>
              <a:p>
                <a:pPr>
                  <a:buFont typeface="Wingdings" panose="05000000000000000000" charset="0"/>
                  <a:buChar char="q"/>
                </a:pPr>
                <a:r>
                  <a:rPr lang="en-US"/>
                  <a:t> Keccak-p[b,</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𝑟</m:t>
                        </m:r>
                      </m:sub>
                    </m:sSub>
                  </m:oMath>
                </a14:m>
                <a:r>
                  <a:rPr lang="en-US"/>
                  <a:t>](S): Tác động lên b bit trạng thái và số vòng lặp là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𝑟</m:t>
                        </m:r>
                      </m:sub>
                    </m:sSub>
                  </m:oMath>
                </a14:m>
                <a:r>
                  <a:rPr lang="en-US"/>
                  <a:t>. Tại mỗi vòng lặp thực hiện hàm vòng sau:</a:t>
                </a:r>
                <a:br>
                  <a:rPr lang="en-US"/>
                </a:br>
                <a:r>
                  <a:rPr lang="en-US"/>
                  <a:t>			Rnd(A,</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𝑟</m:t>
                        </m:r>
                      </m:sub>
                    </m:sSub>
                  </m:oMath>
                </a14:m>
                <a:r>
                  <a:rPr lang="en-US"/>
                  <a:t>) = </a:t>
                </a:r>
                <a:r>
                  <a:rPr lang="en-US">
                    <a:latin typeface="Calibri" panose="020F0502020204030204" charset="0"/>
                    <a:cs typeface="Calibri" panose="020F0502020204030204" charset="0"/>
                  </a:rPr>
                  <a:t>ι(χ(π(ρ(θ(A)))),</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𝑟</m:t>
                        </m:r>
                      </m:sub>
                    </m:sSub>
                  </m:oMath>
                </a14:m>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a:p>
                <a:pPr marL="0" indent="0">
                  <a:buFont typeface="Wingdings" panose="05000000000000000000" charset="0"/>
                  <a:buNone/>
                </a:pPr>
                <a:endParaRPr lang="en-US">
                  <a:latin typeface="Calibri" panose="020F0502020204030204" charset="0"/>
                  <a:cs typeface="Calibri" panose="020F0502020204030204" charset="0"/>
                </a:endParaRPr>
              </a:p>
              <a:p>
                <a:pPr>
                  <a:buFont typeface="Wingdings" panose="05000000000000000000" charset="0"/>
                  <a:buChar char="q"/>
                </a:pPr>
                <a:r>
                  <a:rPr lang="en-US" sz="2500">
                    <a:latin typeface="+mj-lt"/>
                    <a:cs typeface="+mj-lt"/>
                  </a:rPr>
                  <a:t> </a:t>
                </a:r>
                <a:r>
                  <a:rPr lang="en-US" sz="2600">
                    <a:latin typeface="+mj-lt"/>
                    <a:cs typeface="+mj-lt"/>
                  </a:rPr>
                  <a:t>Keccak[c](N,d) = SPONGE(Keccak-p[1600,24],pad10*1, 1600-c)(N,d) </a:t>
                </a:r>
                <a:endParaRPr lang="en-US" sz="2600">
                  <a:latin typeface="+mj-lt"/>
                  <a:cs typeface="+mj-lt"/>
                </a:endParaRPr>
              </a:p>
            </p:txBody>
          </p:sp>
        </mc:Choice>
        <mc:Fallback>
          <p:sp>
            <p:nvSpPr>
              <p:cNvPr id="2" name="Content Placeholder 1"/>
              <p:cNvSpPr>
                <a:spLocks noRot="1" noChangeAspect="1" noMove="1" noResize="1" noEditPoints="1" noAdjustHandles="1" noChangeArrowheads="1" noChangeShapeType="1" noTextEdit="1"/>
              </p:cNvSpPr>
              <p:nvPr>
                <p:ph sz="half" idx="2"/>
              </p:nvPr>
            </p:nvSpPr>
            <p:spPr>
              <a:xfrm>
                <a:off x="609600" y="1807845"/>
                <a:ext cx="10972800" cy="4319905"/>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sym typeface="+mn-ea"/>
              </a:rPr>
              <a:t>2.3 THIẾT KẾ SHA-3 TỪ GIẢI THUẬT KECCAK</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737100"/>
          </a:xfrm>
        </p:spPr>
        <p:txBody>
          <a:bodyPr/>
          <a:p>
            <a:pPr>
              <a:buFont typeface="Wingdings" panose="05000000000000000000" charset="0"/>
              <a:buChar char="q"/>
            </a:pPr>
            <a:r>
              <a:rPr lang="en-US" sz="2500">
                <a:latin typeface="+mj-lt"/>
                <a:cs typeface="+mj-lt"/>
              </a:rPr>
              <a:t> SHA3-224(M) = Keccak[448](M||01,224)</a:t>
            </a:r>
            <a:endParaRPr lang="en-US" sz="2500">
              <a:latin typeface="+mj-lt"/>
              <a:cs typeface="+mj-lt"/>
            </a:endParaRPr>
          </a:p>
          <a:p>
            <a:pPr>
              <a:buFont typeface="Wingdings" panose="05000000000000000000" charset="0"/>
              <a:buChar char="q"/>
            </a:pPr>
            <a:r>
              <a:rPr lang="en-US" sz="2500">
                <a:latin typeface="+mj-lt"/>
                <a:cs typeface="+mj-lt"/>
              </a:rPr>
              <a:t> </a:t>
            </a:r>
            <a:r>
              <a:rPr lang="en-US" sz="2500">
                <a:latin typeface="+mj-lt"/>
                <a:cs typeface="+mj-lt"/>
                <a:sym typeface="+mn-ea"/>
              </a:rPr>
              <a:t>SHA3-256(M) = Keccak[512](M||01,256)</a:t>
            </a:r>
            <a:endParaRPr lang="en-US" sz="2500">
              <a:latin typeface="+mj-lt"/>
              <a:cs typeface="+mj-lt"/>
              <a:sym typeface="+mn-ea"/>
            </a:endParaRPr>
          </a:p>
          <a:p>
            <a:pPr>
              <a:buFont typeface="Wingdings" panose="05000000000000000000" charset="0"/>
              <a:buChar char="q"/>
            </a:pPr>
            <a:r>
              <a:rPr lang="en-US" sz="2500">
                <a:latin typeface="+mj-lt"/>
                <a:cs typeface="+mj-lt"/>
                <a:sym typeface="+mn-ea"/>
              </a:rPr>
              <a:t> SHA3-384(M) = Keccak[768](M||01,384)</a:t>
            </a:r>
            <a:endParaRPr lang="en-US" sz="2500">
              <a:latin typeface="+mj-lt"/>
              <a:cs typeface="+mj-lt"/>
            </a:endParaRPr>
          </a:p>
          <a:p>
            <a:pPr>
              <a:buFont typeface="Wingdings" panose="05000000000000000000" charset="0"/>
              <a:buChar char="q"/>
            </a:pPr>
            <a:r>
              <a:rPr lang="en-US" sz="2500">
                <a:latin typeface="+mj-lt"/>
                <a:cs typeface="+mj-lt"/>
                <a:sym typeface="+mn-ea"/>
              </a:rPr>
              <a:t> </a:t>
            </a:r>
            <a:r>
              <a:rPr lang="en-US" sz="2500">
                <a:latin typeface="+mj-lt"/>
                <a:cs typeface="+mj-lt"/>
                <a:sym typeface="+mn-ea"/>
              </a:rPr>
              <a:t>SHA3-512(M) = Keccak[1024](M||01,512)</a:t>
            </a:r>
            <a:endParaRPr lang="en-US" sz="2500">
              <a:latin typeface="+mj-lt"/>
              <a:cs typeface="+mj-lt"/>
            </a:endParaRPr>
          </a:p>
          <a:p>
            <a:pPr>
              <a:buFont typeface="Wingdings" panose="05000000000000000000" charset="0"/>
              <a:buChar char="q"/>
            </a:pPr>
            <a:r>
              <a:rPr lang="en-US" sz="2500">
                <a:latin typeface="+mj-lt"/>
                <a:cs typeface="+mj-lt"/>
                <a:sym typeface="+mn-ea"/>
              </a:rPr>
              <a:t> SHAKE128(M,d) = Keccak[256](M||1111,d)</a:t>
            </a:r>
            <a:endParaRPr lang="en-US" sz="2500">
              <a:latin typeface="+mj-lt"/>
              <a:cs typeface="+mj-lt"/>
            </a:endParaRPr>
          </a:p>
          <a:p>
            <a:pPr>
              <a:buFont typeface="Wingdings" panose="05000000000000000000" charset="0"/>
              <a:buChar char="q"/>
            </a:pPr>
            <a:r>
              <a:rPr lang="en-US" sz="2500">
                <a:latin typeface="+mj-lt"/>
                <a:cs typeface="+mj-lt"/>
                <a:sym typeface="+mn-ea"/>
              </a:rPr>
              <a:t> </a:t>
            </a:r>
            <a:r>
              <a:rPr lang="en-US" sz="2500">
                <a:latin typeface="+mj-lt"/>
                <a:cs typeface="+mj-lt"/>
                <a:sym typeface="+mn-ea"/>
              </a:rPr>
              <a:t>SHAKE256(M,d) = Keccak[512](M||1111,d)</a:t>
            </a:r>
            <a:endParaRPr lang="en-US" sz="2500">
              <a:latin typeface="+mj-lt"/>
              <a:cs typeface="+mj-lt"/>
              <a:sym typeface="+mn-ea"/>
            </a:endParaRPr>
          </a:p>
          <a:p>
            <a:pPr>
              <a:buFont typeface="Wingdings" panose="05000000000000000000" charset="0"/>
              <a:buChar char="q"/>
            </a:pPr>
            <a:endParaRPr lang="en-US" sz="3000">
              <a:latin typeface="+mj-lt"/>
              <a:cs typeface="+mj-lt"/>
            </a:endParaRPr>
          </a:p>
          <a:p>
            <a:pPr marL="0" indent="0">
              <a:buFont typeface="Wingdings" panose="05000000000000000000" charset="0"/>
              <a:buNone/>
            </a:pPr>
            <a:r>
              <a:rPr lang="en-US">
                <a:latin typeface="+mj-lt"/>
                <a:cs typeface="+mj-lt"/>
              </a:rPr>
              <a:t>Trong số 6 giải thuật thì có 2 giải thuật SHAKE có độ dài ngõ ra không bị giới hạn.</a:t>
            </a:r>
            <a:endParaRPr lang="en-US">
              <a:latin typeface="+mj-lt"/>
              <a:cs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sym typeface="+mn-ea"/>
              </a:rPr>
              <a:t>3. PHƯƠNG PHÁP NGHIÊN CỨU</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737100"/>
          </a:xfrm>
        </p:spPr>
        <p:txBody>
          <a:bodyPr/>
          <a:p>
            <a:pPr>
              <a:buFont typeface="Wingdings" panose="05000000000000000000" charset="0"/>
              <a:buChar char="q"/>
            </a:pPr>
            <a:r>
              <a:rPr lang="en-US">
                <a:latin typeface="+mj-lt"/>
                <a:cs typeface="+mj-lt"/>
              </a:rPr>
              <a:t> Phân tích các hàm sử dụng và thiết kế phần cứng</a:t>
            </a:r>
            <a:endParaRPr lang="en-US">
              <a:latin typeface="+mj-lt"/>
              <a:cs typeface="+mj-lt"/>
            </a:endParaRPr>
          </a:p>
          <a:p>
            <a:pPr>
              <a:buFont typeface="Wingdings" panose="05000000000000000000" charset="0"/>
              <a:buChar char="q"/>
            </a:pPr>
            <a:r>
              <a:rPr lang="en-US">
                <a:latin typeface="+mj-lt"/>
                <a:cs typeface="+mj-lt"/>
              </a:rPr>
              <a:t> So sánh với một số thiết kế khác về tốc độ, tài nguyên phần cứng</a:t>
            </a:r>
            <a:endParaRPr lang="en-US">
              <a:latin typeface="+mj-lt"/>
              <a:cs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Phân tích các hàm và thiết kế phần cứng</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737100"/>
          </a:xfrm>
        </p:spPr>
        <p:txBody>
          <a:bodyPr/>
          <a:p>
            <a:pPr>
              <a:buFont typeface="Wingdings" panose="05000000000000000000" charset="0"/>
              <a:buChar char="q"/>
            </a:pPr>
            <a:r>
              <a:rPr lang="en-US">
                <a:latin typeface="+mj-lt"/>
                <a:cs typeface="+mj-lt"/>
              </a:rPr>
              <a:t> Danh sách các module cần phải thực hiện</a:t>
            </a:r>
            <a:endParaRPr lang="en-US">
              <a:latin typeface="+mj-lt"/>
              <a:cs typeface="+mj-lt"/>
            </a:endParaRPr>
          </a:p>
          <a:p>
            <a:pPr>
              <a:buFont typeface="Wingdings" panose="05000000000000000000" charset="0"/>
              <a:buChar char="Ø"/>
            </a:pPr>
            <a:r>
              <a:rPr lang="en-US" sz="2500">
                <a:latin typeface="+mj-lt"/>
                <a:cs typeface="+mj-lt"/>
              </a:rPr>
              <a:t> Padding</a:t>
            </a:r>
            <a:endParaRPr lang="en-US" sz="2500">
              <a:latin typeface="+mj-lt"/>
              <a:cs typeface="+mj-lt"/>
            </a:endParaRPr>
          </a:p>
          <a:p>
            <a:pPr>
              <a:buFont typeface="Wingdings" panose="05000000000000000000" charset="0"/>
              <a:buChar char="Ø"/>
            </a:pPr>
            <a:r>
              <a:rPr lang="en-US" sz="2500">
                <a:latin typeface="+mj-lt"/>
                <a:cs typeface="+mj-lt"/>
              </a:rPr>
              <a:t> VSX Module</a:t>
            </a:r>
            <a:endParaRPr lang="en-US" sz="2500">
              <a:latin typeface="+mj-lt"/>
              <a:cs typeface="+mj-lt"/>
            </a:endParaRPr>
          </a:p>
          <a:p>
            <a:pPr>
              <a:buFont typeface="Wingdings" panose="05000000000000000000" charset="0"/>
              <a:buChar char="Ø"/>
            </a:pPr>
            <a:r>
              <a:rPr lang="en-US" sz="2500">
                <a:latin typeface="+mj-lt"/>
                <a:cs typeface="+mj-lt"/>
              </a:rPr>
              <a:t> Round Function </a:t>
            </a:r>
            <a:endParaRPr lang="en-US" sz="2500">
              <a:latin typeface="+mj-lt"/>
              <a:cs typeface="+mj-lt"/>
            </a:endParaRPr>
          </a:p>
          <a:p>
            <a:pPr>
              <a:buFont typeface="Wingdings" panose="05000000000000000000" charset="0"/>
              <a:buChar char="Ø"/>
            </a:pPr>
            <a:r>
              <a:rPr lang="en-US" sz="2500">
                <a:latin typeface="+mj-lt"/>
                <a:cs typeface="+mj-lt"/>
              </a:rPr>
              <a:t> Control</a:t>
            </a:r>
            <a:endParaRPr lang="en-US" sz="2500">
              <a:latin typeface="+mj-lt"/>
              <a:cs typeface="+mj-lt"/>
            </a:endParaRPr>
          </a:p>
          <a:p>
            <a:pPr>
              <a:buFont typeface="Wingdings" panose="05000000000000000000" charset="0"/>
              <a:buChar char="Ø"/>
            </a:pPr>
            <a:r>
              <a:rPr lang="en-US" sz="2500">
                <a:latin typeface="+mj-lt"/>
                <a:cs typeface="+mj-lt"/>
              </a:rPr>
              <a:t> Một số module hỗ trợ quá trình lấy dữ liệu ngõ vào và xuất dữ liệu ngõ ra</a:t>
            </a:r>
            <a:endParaRPr lang="en-US" sz="2500">
              <a:latin typeface="+mj-lt"/>
              <a:cs typeface="+mj-lt"/>
            </a:endParaRPr>
          </a:p>
          <a:p>
            <a:pPr>
              <a:buFont typeface="Wingdings" panose="05000000000000000000" charset="0"/>
              <a:buChar char="q"/>
            </a:pPr>
            <a:r>
              <a:rPr lang="en-US" sz="2500">
                <a:latin typeface="+mj-lt"/>
                <a:cs typeface="+mj-lt"/>
              </a:rPr>
              <a:t> </a:t>
            </a:r>
            <a:r>
              <a:rPr lang="en-US">
                <a:latin typeface="+mj-lt"/>
                <a:cs typeface="+mj-lt"/>
              </a:rPr>
              <a:t>Phần cứng sử dụng: FPGA CylonceV.</a:t>
            </a:r>
            <a:endParaRPr lang="en-US">
              <a:latin typeface="+mj-lt"/>
              <a:cs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t>So sánh với một số thiết kế khác </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737100"/>
          </a:xfrm>
        </p:spPr>
        <p:txBody>
          <a:bodyPr/>
          <a:p>
            <a:pPr>
              <a:buFont typeface="Wingdings" panose="05000000000000000000" charset="0"/>
              <a:buChar char="q"/>
            </a:pPr>
            <a:r>
              <a:rPr lang="en-US">
                <a:latin typeface="+mj-lt"/>
                <a:cs typeface="+mj-lt"/>
              </a:rPr>
              <a:t> Thiết kế nào cũng có sự đánh đổi về diện tích, hiệu suất và tốc độ.</a:t>
            </a:r>
            <a:endParaRPr lang="en-US">
              <a:latin typeface="+mj-lt"/>
              <a:cs typeface="+mj-lt"/>
            </a:endParaRPr>
          </a:p>
          <a:p>
            <a:pPr>
              <a:buFont typeface="Wingdings" panose="05000000000000000000" charset="0"/>
              <a:buChar char="q"/>
            </a:pPr>
            <a:r>
              <a:rPr lang="en-US">
                <a:latin typeface="+mj-lt"/>
                <a:cs typeface="+mj-lt"/>
              </a:rPr>
              <a:t> Thiết kế [2] mang lại throughput và tần số hoạt động cao</a:t>
            </a:r>
            <a:endParaRPr lang="en-US">
              <a:latin typeface="+mj-lt"/>
              <a:cs typeface="+mj-lt"/>
            </a:endParaRPr>
          </a:p>
          <a:p>
            <a:pPr>
              <a:buFont typeface="Wingdings" panose="05000000000000000000" charset="0"/>
              <a:buChar char="q"/>
            </a:pPr>
            <a:r>
              <a:rPr lang="en-US">
                <a:latin typeface="+mj-lt"/>
                <a:cs typeface="+mj-lt"/>
              </a:rPr>
              <a:t> Thiết kế [1] là một thiết kế rất tiết kiệm tài nguyên đổi lại throughput rất thấp</a:t>
            </a:r>
            <a:endParaRPr lang="en-US">
              <a:latin typeface="+mj-lt"/>
              <a:cs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22275"/>
            <a:ext cx="10972800" cy="582613"/>
          </a:xfrm>
        </p:spPr>
        <p:txBody>
          <a:bodyPr/>
          <a:p>
            <a:br>
              <a:rPr lang="en-US">
                <a:sym typeface="+mn-ea"/>
              </a:rPr>
            </a:br>
            <a:r>
              <a:rPr lang="en-US">
                <a:sym typeface="+mn-ea"/>
              </a:rPr>
              <a:t>4. THIẾT KẾ VÀ THỰC HIỆN PHẦN CỨNG</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Content Placeholder 15"/>
          <p:cNvSpPr>
            <a:spLocks noGrp="1"/>
          </p:cNvSpPr>
          <p:nvPr>
            <p:ph idx="1"/>
          </p:nvPr>
        </p:nvSpPr>
        <p:spPr>
          <a:xfrm>
            <a:off x="609600" y="1472565"/>
            <a:ext cx="10972800" cy="4870450"/>
          </a:xfrm>
        </p:spPr>
        <p:txBody>
          <a:bodyPr/>
          <a:p>
            <a:pPr marL="0" indent="0">
              <a:buFont typeface="+mj-lt"/>
              <a:buNone/>
            </a:pPr>
            <a:r>
              <a:rPr lang="en-US"/>
              <a:t>4.1  Sơ đồ khối tổng quát</a:t>
            </a:r>
            <a:endParaRPr lang="en-US"/>
          </a:p>
          <a:p>
            <a:pPr marL="0" indent="0">
              <a:buFont typeface="+mj-lt"/>
              <a:buNone/>
            </a:pPr>
            <a:r>
              <a:rPr lang="en-US"/>
              <a:t>4.2  Buffer_in</a:t>
            </a:r>
            <a:endParaRPr lang="en-US"/>
          </a:p>
          <a:p>
            <a:pPr marL="0" indent="0">
              <a:buFont typeface="+mj-lt"/>
              <a:buNone/>
            </a:pPr>
            <a:r>
              <a:rPr lang="en-US"/>
              <a:t>4.3  VSX</a:t>
            </a:r>
            <a:endParaRPr lang="en-US"/>
          </a:p>
          <a:p>
            <a:pPr marL="0" indent="0">
              <a:buFont typeface="+mj-lt"/>
              <a:buNone/>
            </a:pPr>
            <a:r>
              <a:rPr lang="en-US"/>
              <a:t>4.4  STA</a:t>
            </a:r>
            <a:endParaRPr lang="en-US"/>
          </a:p>
          <a:p>
            <a:pPr marL="0" indent="0">
              <a:buFont typeface="+mj-lt"/>
              <a:buNone/>
            </a:pPr>
            <a:r>
              <a:rPr lang="en-US"/>
              <a:t>4.5  ATS</a:t>
            </a:r>
            <a:br>
              <a:rPr lang="en-US"/>
            </a:br>
            <a:r>
              <a:rPr lang="en-US"/>
              <a:t>4.6  Transformation_round</a:t>
            </a:r>
            <a:endParaRPr lang="en-US"/>
          </a:p>
          <a:p>
            <a:pPr marL="0" indent="0">
              <a:buFont typeface="+mj-lt"/>
              <a:buNone/>
            </a:pPr>
            <a:r>
              <a:rPr lang="en-US"/>
              <a:t>4.7  Trunc</a:t>
            </a:r>
            <a:endParaRPr lang="en-US"/>
          </a:p>
          <a:p>
            <a:pPr marL="0" indent="0">
              <a:buFont typeface="+mj-lt"/>
              <a:buNone/>
            </a:pPr>
            <a:r>
              <a:rPr lang="en-US"/>
              <a:t>4.8  Control</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96875"/>
            <a:ext cx="10972800" cy="582613"/>
          </a:xfrm>
        </p:spPr>
        <p:txBody>
          <a:bodyPr/>
          <a:p>
            <a:br>
              <a:rPr lang="en-US">
                <a:sym typeface="+mn-ea"/>
              </a:rPr>
            </a:br>
            <a:r>
              <a:rPr lang="en-US">
                <a:sym typeface="+mn-ea"/>
              </a:rPr>
              <a:t>4</a:t>
            </a:r>
            <a:r>
              <a:rPr lang="en-US">
                <a:sym typeface="+mn-ea"/>
              </a:rPr>
              <a:t>.1 Sơ đồ khối tổng quát</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6" name="Rectangles 5"/>
          <p:cNvSpPr/>
          <p:nvPr/>
        </p:nvSpPr>
        <p:spPr>
          <a:xfrm>
            <a:off x="1765300" y="3177540"/>
            <a:ext cx="810895" cy="122364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Buffer</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in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3636645" y="3097530"/>
            <a:ext cx="1152525" cy="139382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VSX</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Module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5227320" y="3354705"/>
            <a:ext cx="708660" cy="88328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STA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ectangles 8"/>
          <p:cNvSpPr/>
          <p:nvPr/>
        </p:nvSpPr>
        <p:spPr>
          <a:xfrm>
            <a:off x="6339205" y="3184525"/>
            <a:ext cx="1734820" cy="122364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Transformation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Round</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ectangles 9"/>
          <p:cNvSpPr/>
          <p:nvPr/>
        </p:nvSpPr>
        <p:spPr>
          <a:xfrm>
            <a:off x="1779905" y="5521325"/>
            <a:ext cx="7076440" cy="109537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Control Signal</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1" name="Straight Arrow Connector 10"/>
          <p:cNvCxnSpPr>
            <a:stCxn id="6" idx="3"/>
            <a:endCxn id="7" idx="1"/>
          </p:cNvCxnSpPr>
          <p:nvPr/>
        </p:nvCxnSpPr>
        <p:spPr>
          <a:xfrm>
            <a:off x="2576195" y="3789680"/>
            <a:ext cx="1060450" cy="508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2" name="Trapezoid 11"/>
          <p:cNvSpPr/>
          <p:nvPr/>
        </p:nvSpPr>
        <p:spPr>
          <a:xfrm rot="5400000">
            <a:off x="2408555" y="2038350"/>
            <a:ext cx="801370" cy="466090"/>
          </a:xfrm>
          <a:prstGeom prst="trapezoi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1   0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Rectangles 12"/>
          <p:cNvSpPr/>
          <p:nvPr/>
        </p:nvSpPr>
        <p:spPr>
          <a:xfrm>
            <a:off x="915035" y="2134870"/>
            <a:ext cx="495300" cy="685800"/>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4" name="Straight Arrow Connector 13"/>
          <p:cNvCxnSpPr>
            <a:stCxn id="7" idx="3"/>
          </p:cNvCxnSpPr>
          <p:nvPr/>
        </p:nvCxnSpPr>
        <p:spPr>
          <a:xfrm flipV="1">
            <a:off x="4789170" y="3793490"/>
            <a:ext cx="438150" cy="127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5" name="Straight Arrow Connector 14"/>
          <p:cNvCxnSpPr/>
          <p:nvPr/>
        </p:nvCxnSpPr>
        <p:spPr>
          <a:xfrm>
            <a:off x="5935980" y="3796665"/>
            <a:ext cx="39687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a:stCxn id="13" idx="3"/>
          </p:cNvCxnSpPr>
          <p:nvPr/>
        </p:nvCxnSpPr>
        <p:spPr>
          <a:xfrm>
            <a:off x="1410335" y="2477770"/>
            <a:ext cx="11741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8" name="Straight Arrow Connector 17"/>
          <p:cNvCxnSpPr/>
          <p:nvPr/>
        </p:nvCxnSpPr>
        <p:spPr>
          <a:xfrm>
            <a:off x="2007235" y="2063115"/>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Straight Connector 18"/>
          <p:cNvCxnSpPr/>
          <p:nvPr/>
        </p:nvCxnSpPr>
        <p:spPr>
          <a:xfrm flipV="1">
            <a:off x="2007235" y="1529715"/>
            <a:ext cx="0" cy="5334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0" name="Straight Connector 19"/>
          <p:cNvCxnSpPr/>
          <p:nvPr/>
        </p:nvCxnSpPr>
        <p:spPr>
          <a:xfrm>
            <a:off x="2005330" y="1543050"/>
            <a:ext cx="771906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2" name="Straight Connector 21"/>
          <p:cNvCxnSpPr/>
          <p:nvPr/>
        </p:nvCxnSpPr>
        <p:spPr>
          <a:xfrm>
            <a:off x="9719310" y="1533525"/>
            <a:ext cx="0" cy="226695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3" name="Straight Arrow Connector 22"/>
          <p:cNvCxnSpPr/>
          <p:nvPr/>
        </p:nvCxnSpPr>
        <p:spPr>
          <a:xfrm>
            <a:off x="3357245" y="3335655"/>
            <a:ext cx="27940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 name="Straight Connector 2"/>
          <p:cNvCxnSpPr>
            <a:stCxn id="12" idx="0"/>
          </p:cNvCxnSpPr>
          <p:nvPr/>
        </p:nvCxnSpPr>
        <p:spPr>
          <a:xfrm>
            <a:off x="3042285" y="2271395"/>
            <a:ext cx="3175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5" name="Straight Connector 24"/>
          <p:cNvCxnSpPr/>
          <p:nvPr/>
        </p:nvCxnSpPr>
        <p:spPr>
          <a:xfrm flipV="1">
            <a:off x="3359785" y="2270760"/>
            <a:ext cx="0" cy="10668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6" name="Straight Arrow Connector 25"/>
          <p:cNvCxnSpPr/>
          <p:nvPr/>
        </p:nvCxnSpPr>
        <p:spPr>
          <a:xfrm>
            <a:off x="1188085" y="3787140"/>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8" name="Straight Arrow Connector 27"/>
          <p:cNvCxnSpPr/>
          <p:nvPr/>
        </p:nvCxnSpPr>
        <p:spPr>
          <a:xfrm>
            <a:off x="1202690" y="5807075"/>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0" name="Straight Arrow Connector 29"/>
          <p:cNvCxnSpPr>
            <a:stCxn id="6" idx="2"/>
          </p:cNvCxnSpPr>
          <p:nvPr/>
        </p:nvCxnSpPr>
        <p:spPr>
          <a:xfrm flipH="1">
            <a:off x="2165985" y="4401185"/>
            <a:ext cx="5080" cy="110871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3" name="Straight Arrow Connector 32"/>
          <p:cNvCxnSpPr/>
          <p:nvPr/>
        </p:nvCxnSpPr>
        <p:spPr>
          <a:xfrm flipV="1">
            <a:off x="2853055" y="2616200"/>
            <a:ext cx="0" cy="28829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4" name="Straight Arrow Connector 33"/>
          <p:cNvCxnSpPr>
            <a:stCxn id="75" idx="0"/>
          </p:cNvCxnSpPr>
          <p:nvPr/>
        </p:nvCxnSpPr>
        <p:spPr>
          <a:xfrm flipH="1" flipV="1">
            <a:off x="4629150" y="4491355"/>
            <a:ext cx="635" cy="6483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35" name="Straight Arrow Connector 34"/>
          <p:cNvCxnSpPr>
            <a:endCxn id="9" idx="2"/>
          </p:cNvCxnSpPr>
          <p:nvPr/>
        </p:nvCxnSpPr>
        <p:spPr>
          <a:xfrm flipV="1">
            <a:off x="7201535" y="4408170"/>
            <a:ext cx="5080" cy="11430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6" name="Text Box 35"/>
          <p:cNvSpPr txBox="1"/>
          <p:nvPr/>
        </p:nvSpPr>
        <p:spPr>
          <a:xfrm>
            <a:off x="524510" y="3604895"/>
            <a:ext cx="850900" cy="368300"/>
          </a:xfrm>
          <a:prstGeom prst="rect">
            <a:avLst/>
          </a:prstGeom>
          <a:noFill/>
        </p:spPr>
        <p:txBody>
          <a:bodyPr wrap="square" rtlCol="0">
            <a:spAutoFit/>
          </a:bodyPr>
          <a:p>
            <a:r>
              <a:rPr lang="en-US"/>
              <a:t>input</a:t>
            </a:r>
            <a:endParaRPr lang="en-US"/>
          </a:p>
        </p:txBody>
      </p:sp>
      <p:cxnSp>
        <p:nvCxnSpPr>
          <p:cNvPr id="37" name="Straight Connector 36"/>
          <p:cNvCxnSpPr/>
          <p:nvPr/>
        </p:nvCxnSpPr>
        <p:spPr>
          <a:xfrm flipH="1">
            <a:off x="3102610" y="3683000"/>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38" name="Text Box 37"/>
          <p:cNvSpPr txBox="1"/>
          <p:nvPr/>
        </p:nvSpPr>
        <p:spPr>
          <a:xfrm>
            <a:off x="2778760" y="3886200"/>
            <a:ext cx="857885" cy="275590"/>
          </a:xfrm>
          <a:prstGeom prst="rect">
            <a:avLst/>
          </a:prstGeom>
          <a:noFill/>
        </p:spPr>
        <p:txBody>
          <a:bodyPr wrap="square" rtlCol="0">
            <a:spAutoFit/>
          </a:bodyPr>
          <a:p>
            <a:r>
              <a:rPr lang="en-US" sz="1200"/>
              <a:t>1344 bit</a:t>
            </a:r>
            <a:endParaRPr lang="en-US" sz="1200"/>
          </a:p>
        </p:txBody>
      </p:sp>
      <p:sp>
        <p:nvSpPr>
          <p:cNvPr id="39" name="Text Box 38"/>
          <p:cNvSpPr txBox="1"/>
          <p:nvPr/>
        </p:nvSpPr>
        <p:spPr>
          <a:xfrm>
            <a:off x="3311525" y="2471420"/>
            <a:ext cx="857885" cy="275590"/>
          </a:xfrm>
          <a:prstGeom prst="rect">
            <a:avLst/>
          </a:prstGeom>
          <a:noFill/>
        </p:spPr>
        <p:txBody>
          <a:bodyPr wrap="square" rtlCol="0">
            <a:spAutoFit/>
          </a:bodyPr>
          <a:p>
            <a:r>
              <a:rPr lang="en-US" sz="1200"/>
              <a:t>1600 bit</a:t>
            </a:r>
            <a:endParaRPr lang="en-US" sz="1200"/>
          </a:p>
        </p:txBody>
      </p:sp>
      <p:cxnSp>
        <p:nvCxnSpPr>
          <p:cNvPr id="40" name="Straight Connector 39"/>
          <p:cNvCxnSpPr/>
          <p:nvPr/>
        </p:nvCxnSpPr>
        <p:spPr>
          <a:xfrm flipH="1">
            <a:off x="3305810" y="2747010"/>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41" name="Straight Connector 40"/>
          <p:cNvCxnSpPr/>
          <p:nvPr/>
        </p:nvCxnSpPr>
        <p:spPr>
          <a:xfrm flipH="1">
            <a:off x="1375410" y="3688080"/>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2" name="Text Box 41"/>
          <p:cNvSpPr txBox="1"/>
          <p:nvPr/>
        </p:nvSpPr>
        <p:spPr>
          <a:xfrm>
            <a:off x="1047750" y="3911600"/>
            <a:ext cx="857885" cy="275590"/>
          </a:xfrm>
          <a:prstGeom prst="rect">
            <a:avLst/>
          </a:prstGeom>
          <a:noFill/>
        </p:spPr>
        <p:txBody>
          <a:bodyPr wrap="square" rtlCol="0">
            <a:spAutoFit/>
          </a:bodyPr>
          <a:p>
            <a:r>
              <a:rPr lang="en-US" sz="1200"/>
              <a:t>64 bit</a:t>
            </a:r>
            <a:endParaRPr lang="en-US" sz="1200"/>
          </a:p>
        </p:txBody>
      </p:sp>
      <p:cxnSp>
        <p:nvCxnSpPr>
          <p:cNvPr id="43" name="Straight Connector 42"/>
          <p:cNvCxnSpPr/>
          <p:nvPr/>
        </p:nvCxnSpPr>
        <p:spPr>
          <a:xfrm flipH="1">
            <a:off x="1867535" y="2374265"/>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4" name="Text Box 43"/>
          <p:cNvSpPr txBox="1"/>
          <p:nvPr/>
        </p:nvSpPr>
        <p:spPr>
          <a:xfrm>
            <a:off x="1564005" y="2583180"/>
            <a:ext cx="857885" cy="275590"/>
          </a:xfrm>
          <a:prstGeom prst="rect">
            <a:avLst/>
          </a:prstGeom>
          <a:noFill/>
        </p:spPr>
        <p:txBody>
          <a:bodyPr wrap="square" rtlCol="0">
            <a:spAutoFit/>
          </a:bodyPr>
          <a:p>
            <a:r>
              <a:rPr lang="en-US" sz="1200"/>
              <a:t>1600 bit</a:t>
            </a:r>
            <a:endParaRPr lang="en-US" sz="1200"/>
          </a:p>
        </p:txBody>
      </p:sp>
      <p:cxnSp>
        <p:nvCxnSpPr>
          <p:cNvPr id="45" name="Straight Connector 44"/>
          <p:cNvCxnSpPr/>
          <p:nvPr/>
        </p:nvCxnSpPr>
        <p:spPr>
          <a:xfrm flipH="1">
            <a:off x="6642735" y="1449705"/>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6" name="Text Box 45"/>
          <p:cNvSpPr txBox="1"/>
          <p:nvPr/>
        </p:nvSpPr>
        <p:spPr>
          <a:xfrm>
            <a:off x="6339205" y="1658620"/>
            <a:ext cx="857885" cy="275590"/>
          </a:xfrm>
          <a:prstGeom prst="rect">
            <a:avLst/>
          </a:prstGeom>
          <a:noFill/>
        </p:spPr>
        <p:txBody>
          <a:bodyPr wrap="square" rtlCol="0">
            <a:spAutoFit/>
          </a:bodyPr>
          <a:p>
            <a:r>
              <a:rPr lang="en-US" sz="1200"/>
              <a:t>1600 bit</a:t>
            </a:r>
            <a:endParaRPr lang="en-US" sz="1200"/>
          </a:p>
        </p:txBody>
      </p:sp>
      <p:sp>
        <p:nvSpPr>
          <p:cNvPr id="47" name="Text Box 46"/>
          <p:cNvSpPr txBox="1"/>
          <p:nvPr/>
        </p:nvSpPr>
        <p:spPr>
          <a:xfrm>
            <a:off x="7332345" y="4604385"/>
            <a:ext cx="1524000" cy="368300"/>
          </a:xfrm>
          <a:prstGeom prst="rect">
            <a:avLst/>
          </a:prstGeom>
          <a:noFill/>
        </p:spPr>
        <p:txBody>
          <a:bodyPr wrap="square" rtlCol="0">
            <a:spAutoFit/>
          </a:bodyPr>
          <a:p>
            <a:r>
              <a:rPr lang="en-US"/>
              <a:t>round_no</a:t>
            </a:r>
            <a:endParaRPr lang="en-US"/>
          </a:p>
        </p:txBody>
      </p:sp>
      <p:sp>
        <p:nvSpPr>
          <p:cNvPr id="48" name="Text Box 47"/>
          <p:cNvSpPr txBox="1"/>
          <p:nvPr/>
        </p:nvSpPr>
        <p:spPr>
          <a:xfrm>
            <a:off x="4629150" y="4794250"/>
            <a:ext cx="1524000" cy="368300"/>
          </a:xfrm>
          <a:prstGeom prst="rect">
            <a:avLst/>
          </a:prstGeom>
          <a:noFill/>
        </p:spPr>
        <p:txBody>
          <a:bodyPr wrap="square" rtlCol="0">
            <a:spAutoFit/>
          </a:bodyPr>
          <a:p>
            <a:r>
              <a:rPr lang="en-US"/>
              <a:t>cmode</a:t>
            </a:r>
            <a:endParaRPr lang="en-US"/>
          </a:p>
        </p:txBody>
      </p:sp>
      <p:sp>
        <p:nvSpPr>
          <p:cNvPr id="49" name="Text Box 48"/>
          <p:cNvSpPr txBox="1"/>
          <p:nvPr/>
        </p:nvSpPr>
        <p:spPr>
          <a:xfrm>
            <a:off x="2853055" y="4982845"/>
            <a:ext cx="1524000" cy="368300"/>
          </a:xfrm>
          <a:prstGeom prst="rect">
            <a:avLst/>
          </a:prstGeom>
          <a:noFill/>
        </p:spPr>
        <p:txBody>
          <a:bodyPr wrap="square" rtlCol="0">
            <a:spAutoFit/>
          </a:bodyPr>
          <a:p>
            <a:r>
              <a:rPr lang="en-US"/>
              <a:t>nxt_block</a:t>
            </a:r>
            <a:endParaRPr lang="en-US"/>
          </a:p>
        </p:txBody>
      </p:sp>
      <p:sp>
        <p:nvSpPr>
          <p:cNvPr id="51" name="Text Box 50"/>
          <p:cNvSpPr txBox="1"/>
          <p:nvPr/>
        </p:nvSpPr>
        <p:spPr>
          <a:xfrm>
            <a:off x="343535" y="5622925"/>
            <a:ext cx="1524000" cy="368300"/>
          </a:xfrm>
          <a:prstGeom prst="rect">
            <a:avLst/>
          </a:prstGeom>
          <a:noFill/>
        </p:spPr>
        <p:txBody>
          <a:bodyPr wrap="square" rtlCol="0">
            <a:spAutoFit/>
          </a:bodyPr>
          <a:p>
            <a:r>
              <a:rPr lang="en-US"/>
              <a:t>  start</a:t>
            </a:r>
            <a:endParaRPr lang="en-US"/>
          </a:p>
        </p:txBody>
      </p:sp>
      <p:sp>
        <p:nvSpPr>
          <p:cNvPr id="53" name="Text Box 52"/>
          <p:cNvSpPr txBox="1"/>
          <p:nvPr/>
        </p:nvSpPr>
        <p:spPr>
          <a:xfrm>
            <a:off x="1175385" y="4771390"/>
            <a:ext cx="1524000" cy="368300"/>
          </a:xfrm>
          <a:prstGeom prst="rect">
            <a:avLst/>
          </a:prstGeom>
          <a:noFill/>
        </p:spPr>
        <p:txBody>
          <a:bodyPr wrap="square" rtlCol="0">
            <a:spAutoFit/>
          </a:bodyPr>
          <a:p>
            <a:r>
              <a:rPr lang="en-US"/>
              <a:t>buff_full</a:t>
            </a:r>
            <a:endParaRPr lang="en-US"/>
          </a:p>
        </p:txBody>
      </p:sp>
      <p:cxnSp>
        <p:nvCxnSpPr>
          <p:cNvPr id="54" name="Straight Arrow Connector 53"/>
          <p:cNvCxnSpPr/>
          <p:nvPr/>
        </p:nvCxnSpPr>
        <p:spPr>
          <a:xfrm>
            <a:off x="1202690" y="3420745"/>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5" name="Text Box 54"/>
          <p:cNvSpPr txBox="1"/>
          <p:nvPr/>
        </p:nvSpPr>
        <p:spPr>
          <a:xfrm>
            <a:off x="609600" y="3236595"/>
            <a:ext cx="1524000" cy="368300"/>
          </a:xfrm>
          <a:prstGeom prst="rect">
            <a:avLst/>
          </a:prstGeom>
          <a:noFill/>
        </p:spPr>
        <p:txBody>
          <a:bodyPr wrap="square" rtlCol="0">
            <a:spAutoFit/>
          </a:bodyPr>
          <a:p>
            <a:r>
              <a:rPr lang="en-US"/>
              <a:t>last</a:t>
            </a:r>
            <a:endParaRPr lang="en-US"/>
          </a:p>
        </p:txBody>
      </p:sp>
      <p:cxnSp>
        <p:nvCxnSpPr>
          <p:cNvPr id="56" name="Straight Arrow Connector 55"/>
          <p:cNvCxnSpPr/>
          <p:nvPr/>
        </p:nvCxnSpPr>
        <p:spPr>
          <a:xfrm>
            <a:off x="1188085" y="4345940"/>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7" name="Text Box 56"/>
          <p:cNvSpPr txBox="1"/>
          <p:nvPr/>
        </p:nvSpPr>
        <p:spPr>
          <a:xfrm>
            <a:off x="343535" y="4161790"/>
            <a:ext cx="1524000" cy="368300"/>
          </a:xfrm>
          <a:prstGeom prst="rect">
            <a:avLst/>
          </a:prstGeom>
          <a:noFill/>
        </p:spPr>
        <p:txBody>
          <a:bodyPr wrap="square" rtlCol="0">
            <a:spAutoFit/>
          </a:bodyPr>
          <a:p>
            <a:r>
              <a:rPr lang="en-US"/>
              <a:t>cmode</a:t>
            </a:r>
            <a:endParaRPr lang="en-US"/>
          </a:p>
        </p:txBody>
      </p:sp>
      <p:sp>
        <p:nvSpPr>
          <p:cNvPr id="61" name="Text Box 60"/>
          <p:cNvSpPr txBox="1"/>
          <p:nvPr/>
        </p:nvSpPr>
        <p:spPr>
          <a:xfrm>
            <a:off x="10302875" y="5299075"/>
            <a:ext cx="1524000" cy="368300"/>
          </a:xfrm>
          <a:prstGeom prst="rect">
            <a:avLst/>
          </a:prstGeom>
          <a:noFill/>
        </p:spPr>
        <p:txBody>
          <a:bodyPr wrap="square" rtlCol="0">
            <a:spAutoFit/>
          </a:bodyPr>
          <a:p>
            <a:r>
              <a:rPr lang="en-US"/>
              <a:t>       d</a:t>
            </a:r>
            <a:endParaRPr lang="en-US"/>
          </a:p>
        </p:txBody>
      </p:sp>
      <p:cxnSp>
        <p:nvCxnSpPr>
          <p:cNvPr id="62" name="Straight Arrow Connector 61"/>
          <p:cNvCxnSpPr/>
          <p:nvPr/>
        </p:nvCxnSpPr>
        <p:spPr>
          <a:xfrm flipV="1">
            <a:off x="3994150" y="4491355"/>
            <a:ext cx="0" cy="102044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3" name="Text Box 62"/>
          <p:cNvSpPr txBox="1"/>
          <p:nvPr/>
        </p:nvSpPr>
        <p:spPr>
          <a:xfrm>
            <a:off x="3994150" y="4794250"/>
            <a:ext cx="1524000" cy="368300"/>
          </a:xfrm>
          <a:prstGeom prst="rect">
            <a:avLst/>
          </a:prstGeom>
          <a:noFill/>
        </p:spPr>
        <p:txBody>
          <a:bodyPr wrap="square" rtlCol="0">
            <a:spAutoFit/>
          </a:bodyPr>
          <a:p>
            <a:r>
              <a:rPr lang="en-US"/>
              <a:t>en</a:t>
            </a:r>
            <a:endParaRPr lang="en-US"/>
          </a:p>
        </p:txBody>
      </p:sp>
      <p:cxnSp>
        <p:nvCxnSpPr>
          <p:cNvPr id="65" name="Straight Arrow Connector 64"/>
          <p:cNvCxnSpPr/>
          <p:nvPr/>
        </p:nvCxnSpPr>
        <p:spPr>
          <a:xfrm>
            <a:off x="9719310" y="3789680"/>
            <a:ext cx="73850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6" name="Rectangles 65"/>
          <p:cNvSpPr/>
          <p:nvPr/>
        </p:nvSpPr>
        <p:spPr>
          <a:xfrm>
            <a:off x="10457815" y="3172460"/>
            <a:ext cx="1253490" cy="122364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Trunc</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67" name="Straight Connector 66"/>
          <p:cNvCxnSpPr>
            <a:stCxn id="10" idx="3"/>
          </p:cNvCxnSpPr>
          <p:nvPr/>
        </p:nvCxnSpPr>
        <p:spPr>
          <a:xfrm>
            <a:off x="8856345" y="6069330"/>
            <a:ext cx="25939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68" name="Straight Arrow Connector 67"/>
          <p:cNvCxnSpPr/>
          <p:nvPr/>
        </p:nvCxnSpPr>
        <p:spPr>
          <a:xfrm flipH="1" flipV="1">
            <a:off x="11450320" y="4406900"/>
            <a:ext cx="14605" cy="16764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9" name="Text Box 68"/>
          <p:cNvSpPr txBox="1"/>
          <p:nvPr/>
        </p:nvSpPr>
        <p:spPr>
          <a:xfrm>
            <a:off x="11277600" y="2425065"/>
            <a:ext cx="914400" cy="368300"/>
          </a:xfrm>
          <a:prstGeom prst="rect">
            <a:avLst/>
          </a:prstGeom>
          <a:noFill/>
        </p:spPr>
        <p:txBody>
          <a:bodyPr wrap="square" rtlCol="0">
            <a:spAutoFit/>
          </a:bodyPr>
          <a:p>
            <a:r>
              <a:rPr lang="en-US"/>
              <a:t>output</a:t>
            </a:r>
            <a:endParaRPr lang="en-US"/>
          </a:p>
        </p:txBody>
      </p:sp>
      <p:cxnSp>
        <p:nvCxnSpPr>
          <p:cNvPr id="70" name="Straight Arrow Connector 69"/>
          <p:cNvCxnSpPr/>
          <p:nvPr/>
        </p:nvCxnSpPr>
        <p:spPr>
          <a:xfrm flipV="1">
            <a:off x="11262360" y="2371725"/>
            <a:ext cx="0" cy="8007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1" name="Straight Connector 70"/>
          <p:cNvCxnSpPr/>
          <p:nvPr/>
        </p:nvCxnSpPr>
        <p:spPr>
          <a:xfrm flipH="1">
            <a:off x="11192510" y="2747010"/>
            <a:ext cx="139700" cy="20320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72" name="Text Box 71"/>
          <p:cNvSpPr txBox="1"/>
          <p:nvPr/>
        </p:nvSpPr>
        <p:spPr>
          <a:xfrm>
            <a:off x="11395075" y="2747010"/>
            <a:ext cx="914400" cy="275590"/>
          </a:xfrm>
          <a:prstGeom prst="rect">
            <a:avLst/>
          </a:prstGeom>
          <a:noFill/>
        </p:spPr>
        <p:txBody>
          <a:bodyPr wrap="square" rtlCol="0">
            <a:spAutoFit/>
          </a:bodyPr>
          <a:p>
            <a:r>
              <a:rPr lang="en-US" sz="1200"/>
              <a:t>   32 bit</a:t>
            </a:r>
            <a:endParaRPr lang="en-US" sz="1200"/>
          </a:p>
        </p:txBody>
      </p:sp>
      <p:cxnSp>
        <p:nvCxnSpPr>
          <p:cNvPr id="73" name="Straight Arrow Connector 72"/>
          <p:cNvCxnSpPr/>
          <p:nvPr/>
        </p:nvCxnSpPr>
        <p:spPr>
          <a:xfrm flipV="1">
            <a:off x="10732135" y="4396105"/>
            <a:ext cx="0" cy="7854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4" name="Straight Connector 73"/>
          <p:cNvCxnSpPr/>
          <p:nvPr/>
        </p:nvCxnSpPr>
        <p:spPr>
          <a:xfrm flipH="1">
            <a:off x="4632325" y="5184140"/>
            <a:ext cx="609092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75" name="Oval 74"/>
          <p:cNvSpPr/>
          <p:nvPr/>
        </p:nvSpPr>
        <p:spPr>
          <a:xfrm>
            <a:off x="4591685" y="5139690"/>
            <a:ext cx="75565" cy="75565"/>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6" name="Text Box 75"/>
          <p:cNvSpPr txBox="1"/>
          <p:nvPr/>
        </p:nvSpPr>
        <p:spPr>
          <a:xfrm>
            <a:off x="9719310" y="5667375"/>
            <a:ext cx="1524000" cy="368300"/>
          </a:xfrm>
          <a:prstGeom prst="rect">
            <a:avLst/>
          </a:prstGeom>
          <a:noFill/>
        </p:spPr>
        <p:txBody>
          <a:bodyPr wrap="square" rtlCol="0">
            <a:spAutoFit/>
          </a:bodyPr>
          <a:p>
            <a:r>
              <a:rPr lang="en-US"/>
              <a:t>ready</a:t>
            </a:r>
            <a:endParaRPr lang="en-US"/>
          </a:p>
        </p:txBody>
      </p:sp>
      <p:cxnSp>
        <p:nvCxnSpPr>
          <p:cNvPr id="77" name="Straight Arrow Connector 76"/>
          <p:cNvCxnSpPr/>
          <p:nvPr/>
        </p:nvCxnSpPr>
        <p:spPr>
          <a:xfrm flipV="1">
            <a:off x="11088370" y="4406900"/>
            <a:ext cx="5080" cy="11430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 name="Rectangles 1"/>
          <p:cNvSpPr/>
          <p:nvPr/>
        </p:nvSpPr>
        <p:spPr>
          <a:xfrm>
            <a:off x="8579485" y="3278505"/>
            <a:ext cx="708660" cy="88328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ATS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6" name="Straight Arrow Connector 15"/>
          <p:cNvCxnSpPr>
            <a:stCxn id="9" idx="3"/>
          </p:cNvCxnSpPr>
          <p:nvPr/>
        </p:nvCxnSpPr>
        <p:spPr>
          <a:xfrm flipV="1">
            <a:off x="8074025" y="3783965"/>
            <a:ext cx="505460" cy="127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4" name="Straight Connector 23"/>
          <p:cNvCxnSpPr/>
          <p:nvPr/>
        </p:nvCxnSpPr>
        <p:spPr>
          <a:xfrm flipH="1" flipV="1">
            <a:off x="9305290" y="3791585"/>
            <a:ext cx="414020" cy="508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27" name="Straight Arrow Connector 26"/>
          <p:cNvCxnSpPr/>
          <p:nvPr/>
        </p:nvCxnSpPr>
        <p:spPr>
          <a:xfrm>
            <a:off x="1202690" y="6267450"/>
            <a:ext cx="5772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9" name="Text Box 28"/>
          <p:cNvSpPr txBox="1"/>
          <p:nvPr/>
        </p:nvSpPr>
        <p:spPr>
          <a:xfrm>
            <a:off x="0" y="6083300"/>
            <a:ext cx="1867535" cy="368300"/>
          </a:xfrm>
          <a:prstGeom prst="rect">
            <a:avLst/>
          </a:prstGeom>
          <a:noFill/>
        </p:spPr>
        <p:txBody>
          <a:bodyPr wrap="square" rtlCol="0">
            <a:spAutoFit/>
          </a:bodyPr>
          <a:p>
            <a:r>
              <a:rPr lang="en-US"/>
              <a:t>         last</a:t>
            </a:r>
            <a:endParaRPr lang="en-US"/>
          </a:p>
        </p:txBody>
      </p:sp>
      <p:sp>
        <p:nvSpPr>
          <p:cNvPr id="31" name="Rectangles 30"/>
          <p:cNvSpPr/>
          <p:nvPr/>
        </p:nvSpPr>
        <p:spPr>
          <a:xfrm>
            <a:off x="5444490" y="1179830"/>
            <a:ext cx="568960" cy="883285"/>
          </a:xfrm>
          <a:prstGeom prst="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Reg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32" name="Straight Arrow Connector 31"/>
          <p:cNvCxnSpPr/>
          <p:nvPr/>
        </p:nvCxnSpPr>
        <p:spPr>
          <a:xfrm flipV="1">
            <a:off x="10732135" y="2383790"/>
            <a:ext cx="0" cy="8007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0" name="Text Box 49"/>
          <p:cNvSpPr txBox="1"/>
          <p:nvPr/>
        </p:nvSpPr>
        <p:spPr>
          <a:xfrm>
            <a:off x="9820275" y="2056765"/>
            <a:ext cx="1524000" cy="368300"/>
          </a:xfrm>
          <a:prstGeom prst="rect">
            <a:avLst/>
          </a:prstGeom>
          <a:noFill/>
        </p:spPr>
        <p:txBody>
          <a:bodyPr wrap="square" rtlCol="0">
            <a:spAutoFit/>
          </a:bodyPr>
          <a:p>
            <a:r>
              <a:rPr lang="en-US"/>
              <a:t>finish_hash</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96875"/>
            <a:ext cx="10972800" cy="582613"/>
          </a:xfrm>
        </p:spPr>
        <p:txBody>
          <a:bodyPr/>
          <a:p>
            <a:br>
              <a:rPr lang="en-US">
                <a:sym typeface="+mn-ea"/>
              </a:rPr>
            </a:br>
            <a:r>
              <a:rPr lang="en-US">
                <a:sym typeface="+mn-ea"/>
              </a:rPr>
              <a:t>4.2</a:t>
            </a:r>
            <a:r>
              <a:rPr lang="en-US">
                <a:sym typeface="+mn-ea"/>
              </a:rPr>
              <a:t> Buffer_in</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4" name="Picture 1"/>
          <p:cNvPicPr>
            <a:picLocks noChangeAspect="1"/>
          </p:cNvPicPr>
          <p:nvPr>
            <p:ph idx="1"/>
          </p:nvPr>
        </p:nvPicPr>
        <p:blipFill>
          <a:blip r:embed="rId1"/>
          <a:stretch>
            <a:fillRect/>
          </a:stretch>
        </p:blipFill>
        <p:spPr>
          <a:xfrm>
            <a:off x="1407795" y="1316355"/>
            <a:ext cx="5219700" cy="4696460"/>
          </a:xfrm>
          <a:prstGeom prst="rect">
            <a:avLst/>
          </a:prstGeom>
          <a:noFill/>
          <a:ln w="9525">
            <a:noFill/>
          </a:ln>
        </p:spPr>
      </p:pic>
      <p:sp>
        <p:nvSpPr>
          <p:cNvPr id="3" name="Text Box 2"/>
          <p:cNvSpPr txBox="1"/>
          <p:nvPr/>
        </p:nvSpPr>
        <p:spPr>
          <a:xfrm>
            <a:off x="7145655" y="4014470"/>
            <a:ext cx="5151755" cy="1322070"/>
          </a:xfrm>
          <a:prstGeom prst="rect">
            <a:avLst/>
          </a:prstGeom>
          <a:noFill/>
        </p:spPr>
        <p:txBody>
          <a:bodyPr wrap="square" rtlCol="0">
            <a:spAutoFit/>
          </a:bodyPr>
          <a:p>
            <a:r>
              <a:rPr lang="en-US" sz="2000"/>
              <a:t>* Nhận giá trị ngõ vào, tùy vào MODE sử dụng mà số byte để làm đầy Buffer là khác nhau</a:t>
            </a:r>
            <a:endParaRPr lang="en-US" sz="2000"/>
          </a:p>
          <a:p>
            <a:r>
              <a:rPr lang="en-US" sz="2000"/>
              <a:t>* Thực hiện padding</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76555"/>
            <a:ext cx="10972800" cy="582613"/>
          </a:xfrm>
        </p:spPr>
        <p:txBody>
          <a:bodyPr/>
          <a:p>
            <a:br>
              <a:rPr lang="en-US">
                <a:sym typeface="+mn-ea"/>
              </a:rPr>
            </a:br>
            <a:r>
              <a:rPr lang="en-US">
                <a:sym typeface="+mn-ea"/>
              </a:rPr>
              <a:t>4.3</a:t>
            </a:r>
            <a:r>
              <a:rPr lang="en-US">
                <a:sym typeface="+mn-ea"/>
              </a:rPr>
              <a:t> VSX</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5" name="Picture 1"/>
          <p:cNvPicPr>
            <a:picLocks noChangeAspect="1"/>
          </p:cNvPicPr>
          <p:nvPr>
            <p:ph idx="1"/>
          </p:nvPr>
        </p:nvPicPr>
        <p:blipFill>
          <a:blip r:embed="rId1"/>
          <a:stretch>
            <a:fillRect/>
          </a:stretch>
        </p:blipFill>
        <p:spPr>
          <a:xfrm>
            <a:off x="1560195" y="1931035"/>
            <a:ext cx="5375910" cy="3853815"/>
          </a:xfrm>
          <a:prstGeom prst="rect">
            <a:avLst/>
          </a:prstGeom>
          <a:noFill/>
          <a:ln w="9525">
            <a:noFill/>
          </a:ln>
        </p:spPr>
      </p:pic>
      <p:sp>
        <p:nvSpPr>
          <p:cNvPr id="3" name="Text Box 2"/>
          <p:cNvSpPr txBox="1"/>
          <p:nvPr/>
        </p:nvSpPr>
        <p:spPr>
          <a:xfrm>
            <a:off x="7145655" y="3999865"/>
            <a:ext cx="5151755" cy="1014730"/>
          </a:xfrm>
          <a:prstGeom prst="rect">
            <a:avLst/>
          </a:prstGeom>
          <a:noFill/>
        </p:spPr>
        <p:txBody>
          <a:bodyPr wrap="square" rtlCol="0">
            <a:spAutoFit/>
          </a:bodyPr>
          <a:p>
            <a:r>
              <a:rPr lang="en-US" sz="2000"/>
              <a:t>Thực hiện nhiệm vụ lựa chọn MODE sau đó</a:t>
            </a:r>
            <a:endParaRPr lang="en-US" sz="2000"/>
          </a:p>
          <a:p>
            <a:r>
              <a:rPr lang="en-US" sz="2000"/>
              <a:t>XOR với 1600 bit init_state  nhằm tạo ra chuỗi trạng thái 1600 bit</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23900" y="368300"/>
            <a:ext cx="10972800" cy="582613"/>
          </a:xfrm>
        </p:spPr>
        <p:txBody>
          <a:bodyPr/>
          <a:p>
            <a:br>
              <a:rPr lang="en-US">
                <a:sym typeface="+mn-ea"/>
              </a:rPr>
            </a:br>
            <a:r>
              <a:rPr lang="en-US">
                <a:sym typeface="+mn-ea"/>
              </a:rPr>
              <a:t>4.3</a:t>
            </a:r>
            <a:r>
              <a:rPr lang="en-US">
                <a:sym typeface="+mn-ea"/>
              </a:rPr>
              <a:t> VSX</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6" name="Picture 3"/>
          <p:cNvPicPr>
            <a:picLocks noChangeAspect="1"/>
          </p:cNvPicPr>
          <p:nvPr>
            <p:ph idx="1"/>
          </p:nvPr>
        </p:nvPicPr>
        <p:blipFill>
          <a:blip r:embed="rId1"/>
          <a:stretch>
            <a:fillRect/>
          </a:stretch>
        </p:blipFill>
        <p:spPr>
          <a:xfrm>
            <a:off x="1993265" y="1358900"/>
            <a:ext cx="8205470" cy="53276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226550" cy="1101725"/>
          </a:xfrm>
        </p:spPr>
        <p:txBody>
          <a:bodyPr/>
          <a:p>
            <a:r>
              <a:rPr lang="en-US"/>
              <a:t>1. MỞ ĐẦU</a:t>
            </a:r>
            <a:endParaRPr lang="en-US"/>
          </a:p>
        </p:txBody>
      </p:sp>
      <p:sp>
        <p:nvSpPr>
          <p:cNvPr id="3" name="Content Placeholder 2"/>
          <p:cNvSpPr>
            <a:spLocks noGrp="1"/>
          </p:cNvSpPr>
          <p:nvPr>
            <p:ph idx="1"/>
          </p:nvPr>
        </p:nvSpPr>
        <p:spPr>
          <a:xfrm>
            <a:off x="609600" y="1708150"/>
            <a:ext cx="10972800" cy="4419600"/>
          </a:xfrm>
        </p:spPr>
        <p:txBody>
          <a:bodyPr/>
          <a:p>
            <a:pPr marL="0" indent="0">
              <a:buFont typeface="Wingdings" panose="05000000000000000000" charset="0"/>
              <a:buNone/>
            </a:pPr>
            <a:r>
              <a:rPr lang="en-US"/>
              <a:t>1.1 Giới thiệu tổng quan về hàm băm </a:t>
            </a:r>
            <a:endParaRPr lang="en-US"/>
          </a:p>
          <a:p>
            <a:pPr marL="0" indent="0">
              <a:buFont typeface="Wingdings" panose="05000000000000000000" charset="0"/>
              <a:buNone/>
            </a:pPr>
            <a:r>
              <a:rPr lang="en-US"/>
              <a:t>1.2 Tính cấp thiết của SHA-3</a:t>
            </a:r>
            <a:endParaRPr lang="en-US"/>
          </a:p>
          <a:p>
            <a:pPr marL="0" indent="0">
              <a:buFont typeface="Wingdings" panose="05000000000000000000" charset="0"/>
              <a:buNone/>
            </a:pPr>
            <a:r>
              <a:rPr lang="en-US"/>
              <a:t>1.3 Tình hình nghiên cứu trong và ngoài nước</a:t>
            </a:r>
            <a:endParaRPr lang="en-US"/>
          </a:p>
          <a:p>
            <a:pPr marL="0" indent="0">
              <a:buFont typeface="Wingdings" panose="05000000000000000000" charset="0"/>
              <a:buNone/>
            </a:pPr>
            <a:r>
              <a:rPr lang="en-US"/>
              <a:t>1.4 Đối tượng nghiên cứu</a:t>
            </a:r>
            <a:endParaRPr lang="en-US"/>
          </a:p>
          <a:p>
            <a:pPr marL="0" indent="0">
              <a:buFont typeface="Wingdings" panose="05000000000000000000" charset="0"/>
              <a:buNone/>
            </a:pPr>
            <a:r>
              <a:rPr lang="en-US"/>
              <a:t>1.5 Mục tiêu đề tài </a:t>
            </a:r>
            <a:endParaRPr lang="en-US"/>
          </a:p>
        </p:txBody>
      </p:sp>
      <p:cxnSp>
        <p:nvCxnSpPr>
          <p:cNvPr id="4" name="Straight Connector 3"/>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07035"/>
            <a:ext cx="10972800" cy="582613"/>
          </a:xfrm>
        </p:spPr>
        <p:txBody>
          <a:bodyPr/>
          <a:p>
            <a:br>
              <a:rPr lang="en-US">
                <a:sym typeface="+mn-ea"/>
              </a:rPr>
            </a:br>
            <a:r>
              <a:rPr lang="en-US">
                <a:sym typeface="+mn-ea"/>
              </a:rPr>
              <a:t>4.4</a:t>
            </a:r>
            <a:r>
              <a:rPr lang="en-US">
                <a:sym typeface="+mn-ea"/>
              </a:rPr>
              <a:t> STA</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7" name="Picture 1"/>
          <p:cNvPicPr>
            <a:picLocks noChangeAspect="1"/>
          </p:cNvPicPr>
          <p:nvPr>
            <p:ph idx="1"/>
          </p:nvPr>
        </p:nvPicPr>
        <p:blipFill>
          <a:blip r:embed="rId1"/>
          <a:stretch>
            <a:fillRect/>
          </a:stretch>
        </p:blipFill>
        <p:spPr>
          <a:xfrm>
            <a:off x="1560195" y="2064385"/>
            <a:ext cx="4112260" cy="2729865"/>
          </a:xfrm>
          <a:prstGeom prst="rect">
            <a:avLst/>
          </a:prstGeom>
          <a:noFill/>
          <a:ln w="9525">
            <a:noFill/>
          </a:ln>
        </p:spPr>
      </p:pic>
      <p:sp>
        <p:nvSpPr>
          <p:cNvPr id="3" name="Text Box 2"/>
          <p:cNvSpPr txBox="1"/>
          <p:nvPr/>
        </p:nvSpPr>
        <p:spPr>
          <a:xfrm>
            <a:off x="7145655" y="3999865"/>
            <a:ext cx="5151755" cy="706755"/>
          </a:xfrm>
          <a:prstGeom prst="rect">
            <a:avLst/>
          </a:prstGeom>
          <a:noFill/>
        </p:spPr>
        <p:txBody>
          <a:bodyPr wrap="square" rtlCol="0">
            <a:spAutoFit/>
          </a:bodyPr>
          <a:p>
            <a:r>
              <a:rPr lang="en-US" sz="2000"/>
              <a:t>Thực hiện nhiệm vụ biến đổi chuỗi trạng thái 1600 bit thành mảng trạng thái 3 chiều</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07035"/>
            <a:ext cx="10972800" cy="582613"/>
          </a:xfrm>
        </p:spPr>
        <p:txBody>
          <a:bodyPr/>
          <a:p>
            <a:br>
              <a:rPr lang="en-US">
                <a:sym typeface="+mn-ea"/>
              </a:rPr>
            </a:br>
            <a:r>
              <a:rPr lang="en-US">
                <a:sym typeface="+mn-ea"/>
              </a:rPr>
              <a:t>4.5</a:t>
            </a:r>
            <a:r>
              <a:rPr lang="en-US">
                <a:sym typeface="+mn-ea"/>
              </a:rPr>
              <a:t> ATS</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8" name="Picture 1"/>
          <p:cNvPicPr>
            <a:picLocks noChangeAspect="1"/>
          </p:cNvPicPr>
          <p:nvPr>
            <p:ph idx="1"/>
          </p:nvPr>
        </p:nvPicPr>
        <p:blipFill>
          <a:blip r:embed="rId1"/>
          <a:stretch>
            <a:fillRect/>
          </a:stretch>
        </p:blipFill>
        <p:spPr>
          <a:xfrm>
            <a:off x="1379220" y="2004060"/>
            <a:ext cx="4649470" cy="2849880"/>
          </a:xfrm>
          <a:prstGeom prst="rect">
            <a:avLst/>
          </a:prstGeom>
          <a:noFill/>
          <a:ln w="9525">
            <a:noFill/>
          </a:ln>
        </p:spPr>
      </p:pic>
      <p:sp>
        <p:nvSpPr>
          <p:cNvPr id="3" name="Text Box 2"/>
          <p:cNvSpPr txBox="1"/>
          <p:nvPr/>
        </p:nvSpPr>
        <p:spPr>
          <a:xfrm>
            <a:off x="7145655" y="3999865"/>
            <a:ext cx="5151755" cy="1014730"/>
          </a:xfrm>
          <a:prstGeom prst="rect">
            <a:avLst/>
          </a:prstGeom>
          <a:noFill/>
        </p:spPr>
        <p:txBody>
          <a:bodyPr wrap="square" rtlCol="0">
            <a:spAutoFit/>
          </a:bodyPr>
          <a:p>
            <a:r>
              <a:rPr lang="en-US" sz="2000"/>
              <a:t>Thực hiện nhiệm vụ biến đổi mảng trạng thái 3 chiều thành chuỗi trạng thái 1600 bit dùng trong việc tách giá trị đưa ra ngõ ra </a:t>
            </a: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07035"/>
            <a:ext cx="10972800" cy="582613"/>
          </a:xfrm>
        </p:spPr>
        <p:txBody>
          <a:bodyPr/>
          <a:p>
            <a:br>
              <a:rPr lang="en-US">
                <a:sym typeface="+mn-ea"/>
              </a:rPr>
            </a:br>
            <a:r>
              <a:rPr lang="en-US">
                <a:sym typeface="+mn-ea"/>
              </a:rPr>
              <a:t>4.6</a:t>
            </a:r>
            <a:r>
              <a:rPr lang="en-US">
                <a:sym typeface="+mn-ea"/>
              </a:rPr>
              <a:t> Tranformation_round</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31" name="Picture 2"/>
          <p:cNvPicPr>
            <a:picLocks noChangeAspect="1"/>
          </p:cNvPicPr>
          <p:nvPr>
            <p:ph idx="1"/>
          </p:nvPr>
        </p:nvPicPr>
        <p:blipFill>
          <a:blip r:embed="rId1"/>
          <a:stretch>
            <a:fillRect/>
          </a:stretch>
        </p:blipFill>
        <p:spPr>
          <a:xfrm>
            <a:off x="1595755" y="1586230"/>
            <a:ext cx="4731385" cy="4070985"/>
          </a:xfrm>
          <a:prstGeom prst="rect">
            <a:avLst/>
          </a:prstGeom>
          <a:noFill/>
          <a:ln w="9525">
            <a:noFill/>
          </a:ln>
        </p:spPr>
      </p:pic>
      <p:sp>
        <p:nvSpPr>
          <p:cNvPr id="3" name="Text Box 2"/>
          <p:cNvSpPr txBox="1"/>
          <p:nvPr/>
        </p:nvSpPr>
        <p:spPr>
          <a:xfrm>
            <a:off x="7131685" y="3985895"/>
            <a:ext cx="5151755" cy="706755"/>
          </a:xfrm>
          <a:prstGeom prst="rect">
            <a:avLst/>
          </a:prstGeom>
          <a:noFill/>
        </p:spPr>
        <p:txBody>
          <a:bodyPr wrap="square" rtlCol="0">
            <a:spAutoFit/>
          </a:bodyPr>
          <a:p>
            <a:r>
              <a:rPr lang="en-US" sz="2000"/>
              <a:t>Thực hiện phép tính toán chính, bao gồm 5 phép hoán vị đã trình bày  </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27990"/>
            <a:ext cx="10972800" cy="582613"/>
          </a:xfrm>
        </p:spPr>
        <p:txBody>
          <a:bodyPr/>
          <a:p>
            <a:br>
              <a:rPr lang="en-US">
                <a:sym typeface="+mn-ea"/>
              </a:rPr>
            </a:br>
            <a:r>
              <a:rPr lang="en-US">
                <a:sym typeface="+mn-ea"/>
              </a:rPr>
              <a:t>4.6</a:t>
            </a:r>
            <a:r>
              <a:rPr lang="en-US">
                <a:sym typeface="+mn-ea"/>
              </a:rPr>
              <a:t> Tranformation_round</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32" name="Picture 4"/>
          <p:cNvPicPr>
            <a:picLocks noChangeAspect="1"/>
          </p:cNvPicPr>
          <p:nvPr>
            <p:ph idx="1"/>
          </p:nvPr>
        </p:nvPicPr>
        <p:blipFill>
          <a:blip r:embed="rId1"/>
          <a:stretch>
            <a:fillRect/>
          </a:stretch>
        </p:blipFill>
        <p:spPr>
          <a:xfrm>
            <a:off x="1635760" y="1844040"/>
            <a:ext cx="9145905" cy="45212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78460"/>
            <a:ext cx="10972800" cy="582613"/>
          </a:xfrm>
        </p:spPr>
        <p:txBody>
          <a:bodyPr/>
          <a:p>
            <a:br>
              <a:rPr lang="en-US">
                <a:sym typeface="+mn-ea"/>
              </a:rPr>
            </a:br>
            <a:r>
              <a:rPr lang="en-US">
                <a:sym typeface="+mn-ea"/>
              </a:rPr>
              <a:t>4.7 Trunc</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34" name="Picture 1"/>
          <p:cNvPicPr>
            <a:picLocks noChangeAspect="1"/>
          </p:cNvPicPr>
          <p:nvPr>
            <p:ph idx="1"/>
          </p:nvPr>
        </p:nvPicPr>
        <p:blipFill>
          <a:blip r:embed="rId1"/>
          <a:stretch>
            <a:fillRect/>
          </a:stretch>
        </p:blipFill>
        <p:spPr>
          <a:xfrm>
            <a:off x="1695450" y="1262380"/>
            <a:ext cx="4240530" cy="4610735"/>
          </a:xfrm>
          <a:prstGeom prst="rect">
            <a:avLst/>
          </a:prstGeom>
          <a:noFill/>
          <a:ln w="9525">
            <a:noFill/>
          </a:ln>
        </p:spPr>
      </p:pic>
      <p:sp>
        <p:nvSpPr>
          <p:cNvPr id="6" name="Text Box 5"/>
          <p:cNvSpPr txBox="1"/>
          <p:nvPr/>
        </p:nvSpPr>
        <p:spPr>
          <a:xfrm>
            <a:off x="7145655" y="3999865"/>
            <a:ext cx="5151755" cy="1014730"/>
          </a:xfrm>
          <a:prstGeom prst="rect">
            <a:avLst/>
          </a:prstGeom>
          <a:noFill/>
        </p:spPr>
        <p:txBody>
          <a:bodyPr wrap="square" rtlCol="0">
            <a:spAutoFit/>
          </a:bodyPr>
          <a:p>
            <a:r>
              <a:rPr lang="en-US" sz="2000"/>
              <a:t>Thực hiện nhiệm vụ tách chuỗi dữ liệu gồm 1600 bit sau bước tính toán thành ngõ ra với độ dài tương ứng với MODE</a:t>
            </a: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378460"/>
            <a:ext cx="10972800" cy="582613"/>
          </a:xfrm>
        </p:spPr>
        <p:txBody>
          <a:bodyPr/>
          <a:p>
            <a:br>
              <a:rPr lang="en-US">
                <a:sym typeface="+mn-ea"/>
              </a:rPr>
            </a:br>
            <a:r>
              <a:rPr lang="en-US">
                <a:sym typeface="+mn-ea"/>
              </a:rPr>
              <a:t>4.8</a:t>
            </a:r>
            <a:r>
              <a:rPr lang="en-US">
                <a:sym typeface="+mn-ea"/>
              </a:rPr>
              <a:t> Control</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29" name="Picture 2"/>
          <p:cNvPicPr>
            <a:picLocks noChangeAspect="1"/>
          </p:cNvPicPr>
          <p:nvPr>
            <p:ph idx="1"/>
          </p:nvPr>
        </p:nvPicPr>
        <p:blipFill>
          <a:blip r:embed="rId1"/>
          <a:stretch>
            <a:fillRect/>
          </a:stretch>
        </p:blipFill>
        <p:spPr>
          <a:xfrm>
            <a:off x="1362075" y="1348740"/>
            <a:ext cx="5410835" cy="4819650"/>
          </a:xfrm>
          <a:prstGeom prst="rect">
            <a:avLst/>
          </a:prstGeom>
          <a:noFill/>
          <a:ln w="9525">
            <a:noFill/>
          </a:ln>
        </p:spPr>
      </p:pic>
      <p:sp>
        <p:nvSpPr>
          <p:cNvPr id="6" name="Text Box 5"/>
          <p:cNvSpPr txBox="1"/>
          <p:nvPr/>
        </p:nvSpPr>
        <p:spPr>
          <a:xfrm>
            <a:off x="7145655" y="3999865"/>
            <a:ext cx="5151755" cy="1014730"/>
          </a:xfrm>
          <a:prstGeom prst="rect">
            <a:avLst/>
          </a:prstGeom>
          <a:noFill/>
        </p:spPr>
        <p:txBody>
          <a:bodyPr wrap="square" rtlCol="0">
            <a:spAutoFit/>
          </a:bodyPr>
          <a:p>
            <a:r>
              <a:rPr lang="en-US" sz="2000"/>
              <a:t>Thực hiện nhiệm vụ cung cấp các tín hiệu điều khiển đối với mỗi trạng thái trong thiết kế</a:t>
            </a:r>
            <a:endParaRPr 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22275"/>
            <a:ext cx="10972800" cy="582613"/>
          </a:xfrm>
        </p:spPr>
        <p:txBody>
          <a:bodyPr/>
          <a:p>
            <a:br>
              <a:rPr lang="en-US">
                <a:sym typeface="+mn-ea"/>
              </a:rPr>
            </a:br>
            <a:r>
              <a:rPr lang="en-US">
                <a:sym typeface="+mn-ea"/>
              </a:rPr>
              <a:t>5. THIẾT KẾ VÀ THỰC HIỆN PHẦN MỀM</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Content Placeholder 15"/>
          <p:cNvSpPr>
            <a:spLocks noGrp="1"/>
          </p:cNvSpPr>
          <p:nvPr>
            <p:ph idx="1"/>
          </p:nvPr>
        </p:nvSpPr>
        <p:spPr>
          <a:xfrm>
            <a:off x="609600" y="1472565"/>
            <a:ext cx="10972800" cy="4870450"/>
          </a:xfrm>
        </p:spPr>
        <p:txBody>
          <a:bodyPr/>
          <a:p>
            <a:pPr marL="0" indent="0">
              <a:buFont typeface="+mj-lt"/>
              <a:buNone/>
            </a:pPr>
            <a:r>
              <a:rPr lang="en-US"/>
              <a:t>5.1  Create_Random_Keccak</a:t>
            </a:r>
            <a:endParaRPr lang="en-US"/>
          </a:p>
          <a:p>
            <a:pPr marL="0" indent="0">
              <a:buFont typeface="+mj-lt"/>
              <a:buNone/>
            </a:pPr>
            <a:r>
              <a:rPr lang="en-US"/>
              <a:t>5.2  Hash_Function</a:t>
            </a:r>
            <a:endParaRPr lang="en-US"/>
          </a:p>
          <a:p>
            <a:pPr marL="0" indent="0">
              <a:buFont typeface="+mj-lt"/>
              <a:buNone/>
            </a:pPr>
            <a:r>
              <a:rPr lang="en-US"/>
              <a:t>5.3  Compare</a:t>
            </a:r>
            <a:endParaRPr lang="en-US"/>
          </a:p>
          <a:p>
            <a:pPr marL="0" indent="0">
              <a:buFont typeface="+mj-lt"/>
              <a:buNone/>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5.1 Create_Random_Keccak</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38" name="Picture 2"/>
          <p:cNvPicPr>
            <a:picLocks noChangeAspect="1"/>
          </p:cNvPicPr>
          <p:nvPr>
            <p:ph idx="1"/>
          </p:nvPr>
        </p:nvPicPr>
        <p:blipFill>
          <a:blip r:embed="rId1"/>
          <a:stretch>
            <a:fillRect/>
          </a:stretch>
        </p:blipFill>
        <p:spPr>
          <a:xfrm>
            <a:off x="723900" y="1275715"/>
            <a:ext cx="5464810" cy="5415280"/>
          </a:xfrm>
          <a:prstGeom prst="rect">
            <a:avLst/>
          </a:prstGeom>
          <a:noFill/>
          <a:ln>
            <a:noFill/>
          </a:ln>
        </p:spPr>
      </p:pic>
      <p:sp>
        <p:nvSpPr>
          <p:cNvPr id="6" name="Text Box 5"/>
          <p:cNvSpPr txBox="1"/>
          <p:nvPr/>
        </p:nvSpPr>
        <p:spPr>
          <a:xfrm>
            <a:off x="7145655" y="3999865"/>
            <a:ext cx="5151755" cy="1630045"/>
          </a:xfrm>
          <a:prstGeom prst="rect">
            <a:avLst/>
          </a:prstGeom>
          <a:noFill/>
        </p:spPr>
        <p:txBody>
          <a:bodyPr wrap="square" rtlCol="0">
            <a:spAutoFit/>
          </a:bodyPr>
          <a:p>
            <a:r>
              <a:rPr lang="en-US" sz="2000"/>
              <a:t>File Create_Random_Keccak.py tạo ra ngẫu nhiên một file Keccak_in.txt là dữ liệu vào cho cả thiết kế phần cứng và phần mềm để đảm bảo việc kiểm tra được chính xác. </a:t>
            </a: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5.2 Hash_Function</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40" name="Picture 4"/>
          <p:cNvPicPr>
            <a:picLocks noChangeAspect="1"/>
          </p:cNvPicPr>
          <p:nvPr>
            <p:ph idx="1"/>
          </p:nvPr>
        </p:nvPicPr>
        <p:blipFill>
          <a:blip r:embed="rId1"/>
          <a:stretch>
            <a:fillRect/>
          </a:stretch>
        </p:blipFill>
        <p:spPr>
          <a:xfrm>
            <a:off x="609600" y="1536700"/>
            <a:ext cx="5170170" cy="4953000"/>
          </a:xfrm>
          <a:prstGeom prst="rect">
            <a:avLst/>
          </a:prstGeom>
          <a:noFill/>
          <a:ln>
            <a:noFill/>
          </a:ln>
        </p:spPr>
      </p:pic>
      <p:sp>
        <p:nvSpPr>
          <p:cNvPr id="6" name="Text Box 5"/>
          <p:cNvSpPr txBox="1"/>
          <p:nvPr/>
        </p:nvSpPr>
        <p:spPr>
          <a:xfrm>
            <a:off x="7145655" y="3999865"/>
            <a:ext cx="5151755" cy="1014730"/>
          </a:xfrm>
          <a:prstGeom prst="rect">
            <a:avLst/>
          </a:prstGeom>
          <a:noFill/>
        </p:spPr>
        <p:txBody>
          <a:bodyPr wrap="square" rtlCol="0">
            <a:spAutoFit/>
          </a:bodyPr>
          <a:p>
            <a:r>
              <a:rPr lang="en-US" sz="2000"/>
              <a:t>File Hash_Function.py thực hiện tính toán từ file Keccak_in.txt và trả kết quả là giá trị băm vào file Keccak_out.txt</a:t>
            </a:r>
            <a:endParaRPr 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5.3 Compare</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41" name="Picture 5"/>
          <p:cNvPicPr>
            <a:picLocks noChangeAspect="1"/>
          </p:cNvPicPr>
          <p:nvPr>
            <p:ph idx="1"/>
          </p:nvPr>
        </p:nvPicPr>
        <p:blipFill>
          <a:blip r:embed="rId1"/>
          <a:stretch>
            <a:fillRect/>
          </a:stretch>
        </p:blipFill>
        <p:spPr>
          <a:xfrm>
            <a:off x="723900" y="1785620"/>
            <a:ext cx="6181725" cy="3990975"/>
          </a:xfrm>
          <a:prstGeom prst="rect">
            <a:avLst/>
          </a:prstGeom>
          <a:noFill/>
          <a:ln>
            <a:noFill/>
          </a:ln>
        </p:spPr>
      </p:pic>
      <p:sp>
        <p:nvSpPr>
          <p:cNvPr id="6" name="Text Box 5"/>
          <p:cNvSpPr txBox="1"/>
          <p:nvPr/>
        </p:nvSpPr>
        <p:spPr>
          <a:xfrm>
            <a:off x="7145655" y="3999865"/>
            <a:ext cx="5151755" cy="1014730"/>
          </a:xfrm>
          <a:prstGeom prst="rect">
            <a:avLst/>
          </a:prstGeom>
          <a:noFill/>
        </p:spPr>
        <p:txBody>
          <a:bodyPr wrap="square" rtlCol="0">
            <a:spAutoFit/>
          </a:bodyPr>
          <a:p>
            <a:r>
              <a:rPr lang="en-US" sz="2000"/>
              <a:t>File Compare.py thực hiện so sánh 2 file là kết quả của thiết kế phần cứng và phần mềm</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739265"/>
            <a:ext cx="10972800" cy="4388485"/>
          </a:xfrm>
        </p:spPr>
        <p:txBody>
          <a:bodyPr/>
          <a:p>
            <a:pPr>
              <a:buFont typeface="Wingdings" panose="05000000000000000000" charset="0"/>
              <a:buChar char="q"/>
            </a:pPr>
            <a:r>
              <a:rPr lang="en-US"/>
              <a:t> Là giải thuật nhằm sinh ra các giá trị băm tương ứng với một chuỗi đầu vào bất kỳ</a:t>
            </a:r>
            <a:endParaRPr lang="en-US"/>
          </a:p>
          <a:p>
            <a:pPr>
              <a:buFont typeface="Wingdings" panose="05000000000000000000" charset="0"/>
              <a:buChar char="q"/>
            </a:pPr>
            <a:r>
              <a:rPr lang="en-US"/>
              <a:t> Tính chất của hàm băm</a:t>
            </a:r>
            <a:endParaRPr lang="en-US"/>
          </a:p>
          <a:p>
            <a:pPr>
              <a:buFont typeface="Wingdings" panose="05000000000000000000" charset="0"/>
              <a:buChar char="Ø"/>
            </a:pPr>
            <a:r>
              <a:rPr lang="en-US" sz="2500"/>
              <a:t> </a:t>
            </a:r>
            <a:r>
              <a:rPr lang="en-US" sz="2500"/>
              <a:t>Tính toán nhanh</a:t>
            </a:r>
            <a:endParaRPr lang="en-US" sz="2500"/>
          </a:p>
          <a:p>
            <a:pPr>
              <a:buFont typeface="Wingdings" panose="05000000000000000000" charset="0"/>
              <a:buChar char="Ø"/>
            </a:pPr>
            <a:r>
              <a:rPr lang="en-US" sz="2500"/>
              <a:t> Không thể đảo ngược quá trình tạo ra giá trị băm</a:t>
            </a:r>
            <a:endParaRPr lang="en-US" sz="2500"/>
          </a:p>
          <a:p>
            <a:pPr>
              <a:buFont typeface="Wingdings" panose="05000000000000000000" charset="0"/>
              <a:buChar char="Ø"/>
            </a:pPr>
            <a:r>
              <a:rPr lang="en-US" sz="2500"/>
              <a:t> Không thể tìm thấy hai ngõ vào tạo ra cùng giá trị băm</a:t>
            </a:r>
            <a:endParaRPr lang="en-US" sz="2500"/>
          </a:p>
          <a:p>
            <a:pPr>
              <a:buFont typeface="Wingdings" panose="05000000000000000000" charset="0"/>
              <a:buChar char="Ø"/>
            </a:pPr>
            <a:r>
              <a:rPr lang="en-US" sz="2500"/>
              <a:t> Chỉ một thay đổi nhỏ cũng sinh ra giá trị băm hoàn toàn mới </a:t>
            </a:r>
            <a:endParaRPr lang="en-US" sz="2500"/>
          </a:p>
        </p:txBody>
      </p:sp>
      <p:sp>
        <p:nvSpPr>
          <p:cNvPr id="4" name="Title 3"/>
          <p:cNvSpPr>
            <a:spLocks noGrp="1"/>
          </p:cNvSpPr>
          <p:nvPr>
            <p:ph type="title"/>
          </p:nvPr>
        </p:nvSpPr>
        <p:spPr>
          <a:xfrm>
            <a:off x="609600" y="190500"/>
            <a:ext cx="10972800" cy="1101725"/>
          </a:xfrm>
        </p:spPr>
        <p:txBody>
          <a:bodyPr/>
          <a:p>
            <a:r>
              <a:rPr lang="en-US"/>
              <a:t>1.1 GIỚI THIỆU TỔNG QUAN VỀ HÀM BĂM</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422275"/>
            <a:ext cx="10972800" cy="582613"/>
          </a:xfrm>
        </p:spPr>
        <p:txBody>
          <a:bodyPr/>
          <a:p>
            <a:br>
              <a:rPr lang="en-US">
                <a:sym typeface="+mn-ea"/>
              </a:rPr>
            </a:br>
            <a:r>
              <a:rPr lang="en-US">
                <a:sym typeface="+mn-ea"/>
              </a:rPr>
              <a:t>6. KẾT QUẢ THỰC HIỆN</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Content Placeholder 15"/>
          <p:cNvSpPr>
            <a:spLocks noGrp="1"/>
          </p:cNvSpPr>
          <p:nvPr>
            <p:ph idx="1"/>
          </p:nvPr>
        </p:nvSpPr>
        <p:spPr>
          <a:xfrm>
            <a:off x="609600" y="1472565"/>
            <a:ext cx="10972800" cy="4870450"/>
          </a:xfrm>
        </p:spPr>
        <p:txBody>
          <a:bodyPr/>
          <a:p>
            <a:pPr marL="0" indent="0">
              <a:buFont typeface="+mj-lt"/>
              <a:buNone/>
            </a:pPr>
            <a:r>
              <a:rPr lang="en-US"/>
              <a:t>6.1  Kết quả mô phỏng </a:t>
            </a:r>
            <a:endParaRPr lang="en-US"/>
          </a:p>
          <a:p>
            <a:pPr marL="0" indent="0">
              <a:buFont typeface="+mj-lt"/>
              <a:buNone/>
            </a:pPr>
            <a:r>
              <a:rPr lang="en-US"/>
              <a:t>6.2  Kết quả tổng hợp </a:t>
            </a:r>
            <a:endParaRPr lang="en-US"/>
          </a:p>
          <a:p>
            <a:pPr marL="0" indent="0">
              <a:buFont typeface="+mj-lt"/>
              <a:buNone/>
            </a:pPr>
            <a:endParaRPr lang="en-US"/>
          </a:p>
          <a:p>
            <a:pPr marL="0" indent="0">
              <a:buFont typeface="+mj-lt"/>
              <a:buNone/>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6.1 Kết quả mô phỏng </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Content Placeholder 15"/>
          <p:cNvSpPr>
            <a:spLocks noGrp="1"/>
          </p:cNvSpPr>
          <p:nvPr>
            <p:ph sz="half" idx="1"/>
          </p:nvPr>
        </p:nvSpPr>
        <p:spPr/>
        <p:txBody>
          <a:bodyPr/>
          <a:p>
            <a:pPr marL="0" indent="0">
              <a:buFont typeface="+mj-lt"/>
              <a:buNone/>
            </a:pPr>
            <a:r>
              <a:rPr lang="en-US"/>
              <a:t> </a:t>
            </a:r>
            <a:endParaRPr lang="en-US"/>
          </a:p>
          <a:p>
            <a:pPr marL="0" indent="0">
              <a:buFont typeface="+mj-lt"/>
              <a:buNone/>
            </a:pPr>
            <a:endParaRPr lang="en-US"/>
          </a:p>
          <a:p>
            <a:pPr marL="0" indent="0">
              <a:buFont typeface="+mj-lt"/>
              <a:buNone/>
            </a:pPr>
            <a:endParaRPr lang="en-US"/>
          </a:p>
        </p:txBody>
      </p:sp>
      <p:cxnSp>
        <p:nvCxnSpPr>
          <p:cNvPr id="8" name="Straight Arrow Connector 7"/>
          <p:cNvCxnSpPr/>
          <p:nvPr/>
        </p:nvCxnSpPr>
        <p:spPr>
          <a:xfrm>
            <a:off x="1240155" y="5365750"/>
            <a:ext cx="863600" cy="59690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9" name="Text Box 8"/>
          <p:cNvSpPr txBox="1"/>
          <p:nvPr/>
        </p:nvSpPr>
        <p:spPr>
          <a:xfrm>
            <a:off x="468630" y="4997450"/>
            <a:ext cx="1537335" cy="368300"/>
          </a:xfrm>
          <a:prstGeom prst="rect">
            <a:avLst/>
          </a:prstGeom>
          <a:noFill/>
        </p:spPr>
        <p:txBody>
          <a:bodyPr wrap="square" rtlCol="0">
            <a:spAutoFit/>
          </a:bodyPr>
          <a:p>
            <a:r>
              <a:rPr lang="en-US"/>
              <a:t>hash value</a:t>
            </a:r>
            <a:endParaRPr lang="en-US"/>
          </a:p>
        </p:txBody>
      </p:sp>
      <p:sp>
        <p:nvSpPr>
          <p:cNvPr id="10" name="Text Box 9"/>
          <p:cNvSpPr txBox="1"/>
          <p:nvPr/>
        </p:nvSpPr>
        <p:spPr>
          <a:xfrm>
            <a:off x="9536430" y="3384550"/>
            <a:ext cx="1537335" cy="368300"/>
          </a:xfrm>
          <a:prstGeom prst="rect">
            <a:avLst/>
          </a:prstGeom>
          <a:noFill/>
        </p:spPr>
        <p:txBody>
          <a:bodyPr wrap="square" rtlCol="0">
            <a:spAutoFit/>
          </a:bodyPr>
          <a:p>
            <a:r>
              <a:rPr lang="en-US"/>
              <a:t>Phần mềm</a:t>
            </a:r>
            <a:endParaRPr lang="en-US"/>
          </a:p>
        </p:txBody>
      </p:sp>
      <p:pic>
        <p:nvPicPr>
          <p:cNvPr id="12" name="Content Placeholder 11"/>
          <p:cNvPicPr>
            <a:picLocks noChangeAspect="1"/>
          </p:cNvPicPr>
          <p:nvPr>
            <p:ph sz="half" idx="2"/>
          </p:nvPr>
        </p:nvPicPr>
        <p:blipFill>
          <a:blip r:embed="rId1"/>
          <a:stretch>
            <a:fillRect/>
          </a:stretch>
        </p:blipFill>
        <p:spPr>
          <a:xfrm>
            <a:off x="2102485" y="1536700"/>
            <a:ext cx="7337425" cy="46647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6.1 Kết quả mô phỏng </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16" name="Content Placeholder 15"/>
          <p:cNvSpPr>
            <a:spLocks noGrp="1"/>
          </p:cNvSpPr>
          <p:nvPr>
            <p:ph sz="half" idx="1"/>
          </p:nvPr>
        </p:nvSpPr>
        <p:spPr/>
        <p:txBody>
          <a:bodyPr/>
          <a:p>
            <a:pPr marL="0" indent="0">
              <a:buFont typeface="+mj-lt"/>
              <a:buNone/>
            </a:pPr>
            <a:r>
              <a:rPr lang="en-US"/>
              <a:t> </a:t>
            </a:r>
            <a:endParaRPr lang="en-US"/>
          </a:p>
          <a:p>
            <a:pPr marL="0" indent="0">
              <a:buFont typeface="+mj-lt"/>
              <a:buNone/>
            </a:pPr>
            <a:endParaRPr lang="en-US"/>
          </a:p>
          <a:p>
            <a:pPr marL="0" indent="0">
              <a:buFont typeface="+mj-lt"/>
              <a:buNone/>
            </a:pPr>
            <a:endParaRPr lang="en-US"/>
          </a:p>
        </p:txBody>
      </p:sp>
      <p:sp>
        <p:nvSpPr>
          <p:cNvPr id="10" name="Text Box 9"/>
          <p:cNvSpPr txBox="1"/>
          <p:nvPr/>
        </p:nvSpPr>
        <p:spPr>
          <a:xfrm>
            <a:off x="9536430" y="3384550"/>
            <a:ext cx="1537335" cy="368300"/>
          </a:xfrm>
          <a:prstGeom prst="rect">
            <a:avLst/>
          </a:prstGeom>
          <a:noFill/>
        </p:spPr>
        <p:txBody>
          <a:bodyPr wrap="square" rtlCol="0">
            <a:spAutoFit/>
          </a:bodyPr>
          <a:p>
            <a:r>
              <a:rPr lang="en-US"/>
              <a:t>Phần cứng</a:t>
            </a:r>
            <a:endParaRPr lang="en-US"/>
          </a:p>
        </p:txBody>
      </p:sp>
      <p:pic>
        <p:nvPicPr>
          <p:cNvPr id="6" name="Content Placeholder 5"/>
          <p:cNvPicPr>
            <a:picLocks noChangeAspect="1"/>
          </p:cNvPicPr>
          <p:nvPr>
            <p:ph sz="half" idx="2"/>
          </p:nvPr>
        </p:nvPicPr>
        <p:blipFill>
          <a:blip r:embed="rId1"/>
          <a:stretch>
            <a:fillRect/>
          </a:stretch>
        </p:blipFill>
        <p:spPr>
          <a:xfrm>
            <a:off x="576580" y="1258570"/>
            <a:ext cx="8959850" cy="4869180"/>
          </a:xfrm>
          <a:prstGeom prst="rect">
            <a:avLst/>
          </a:prstGeom>
        </p:spPr>
      </p:pic>
      <p:cxnSp>
        <p:nvCxnSpPr>
          <p:cNvPr id="7" name="Straight Arrow Connector 6"/>
          <p:cNvCxnSpPr/>
          <p:nvPr/>
        </p:nvCxnSpPr>
        <p:spPr>
          <a:xfrm flipH="1">
            <a:off x="6599555" y="2216150"/>
            <a:ext cx="3937000" cy="1257300"/>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11" name="Text Box 10"/>
          <p:cNvSpPr txBox="1"/>
          <p:nvPr/>
        </p:nvSpPr>
        <p:spPr>
          <a:xfrm>
            <a:off x="10536555" y="1987550"/>
            <a:ext cx="1537335" cy="368300"/>
          </a:xfrm>
          <a:prstGeom prst="rect">
            <a:avLst/>
          </a:prstGeom>
          <a:noFill/>
        </p:spPr>
        <p:txBody>
          <a:bodyPr wrap="square" rtlCol="0">
            <a:spAutoFit/>
          </a:bodyPr>
          <a:p>
            <a:r>
              <a:rPr lang="en-US"/>
              <a:t>hash value</a:t>
            </a:r>
            <a:endParaRPr lang="en-US"/>
          </a:p>
        </p:txBody>
      </p:sp>
      <p:pic>
        <p:nvPicPr>
          <p:cNvPr id="2" name="Picture 1"/>
          <p:cNvPicPr>
            <a:picLocks noChangeAspect="1"/>
          </p:cNvPicPr>
          <p:nvPr/>
        </p:nvPicPr>
        <p:blipFill>
          <a:blip r:embed="rId2"/>
          <a:stretch>
            <a:fillRect/>
          </a:stretch>
        </p:blipFill>
        <p:spPr>
          <a:xfrm>
            <a:off x="3286760" y="6231255"/>
            <a:ext cx="5181600" cy="519430"/>
          </a:xfrm>
          <a:prstGeom prst="rect">
            <a:avLst/>
          </a:prstGeom>
        </p:spPr>
      </p:pic>
      <p:cxnSp>
        <p:nvCxnSpPr>
          <p:cNvPr id="3" name="Straight Arrow Connector 2"/>
          <p:cNvCxnSpPr/>
          <p:nvPr/>
        </p:nvCxnSpPr>
        <p:spPr>
          <a:xfrm flipH="1">
            <a:off x="8468360" y="6231255"/>
            <a:ext cx="2050415" cy="367665"/>
          </a:xfrm>
          <a:prstGeom prst="straightConnector1">
            <a:avLst/>
          </a:prstGeom>
          <a:gradFill rotWithShape="0">
            <a:gsLst>
              <a:gs pos="0">
                <a:schemeClr val="accent1"/>
              </a:gs>
              <a:gs pos="100000">
                <a:schemeClr val="accent2"/>
              </a:gs>
            </a:gsLst>
            <a:lin ang="5400000" scaled="1"/>
          </a:gradFill>
          <a:ln w="9525" cap="flat" cmpd="sng" algn="ctr">
            <a:solidFill>
              <a:srgbClr val="FF0000"/>
            </a:solidFill>
            <a:prstDash val="solid"/>
            <a:round/>
            <a:headEnd type="none" w="med" len="med"/>
            <a:tailEnd type="arrow" w="med" len="med"/>
          </a:ln>
        </p:spPr>
      </p:cxnSp>
      <p:sp>
        <p:nvSpPr>
          <p:cNvPr id="8" name="Text Box 7"/>
          <p:cNvSpPr txBox="1"/>
          <p:nvPr/>
        </p:nvSpPr>
        <p:spPr>
          <a:xfrm>
            <a:off x="10551160" y="5982335"/>
            <a:ext cx="1537335" cy="368300"/>
          </a:xfrm>
          <a:prstGeom prst="rect">
            <a:avLst/>
          </a:prstGeom>
          <a:noFill/>
        </p:spPr>
        <p:txBody>
          <a:bodyPr wrap="square" rtlCol="0">
            <a:spAutoFit/>
          </a:bodyPr>
          <a:p>
            <a:r>
              <a:rPr lang="en-US"/>
              <a:t>hash value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br>
              <a:rPr lang="en-US">
                <a:sym typeface="+mn-ea"/>
              </a:rPr>
            </a:br>
            <a:r>
              <a:rPr lang="en-US">
                <a:sym typeface="+mn-ea"/>
              </a:rPr>
              <a:t>6.2 Kết quả tổng hợp </a:t>
            </a:r>
            <a:br>
              <a:rPr lang="en-US"/>
            </a:b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pic>
        <p:nvPicPr>
          <p:cNvPr id="45" name="Picture 5"/>
          <p:cNvPicPr>
            <a:picLocks noChangeAspect="1"/>
          </p:cNvPicPr>
          <p:nvPr>
            <p:ph sz="half" idx="1"/>
          </p:nvPr>
        </p:nvPicPr>
        <p:blipFill>
          <a:blip r:embed="rId1"/>
          <a:stretch>
            <a:fillRect/>
          </a:stretch>
        </p:blipFill>
        <p:spPr>
          <a:xfrm>
            <a:off x="668655" y="2919730"/>
            <a:ext cx="5384800" cy="2068195"/>
          </a:xfrm>
          <a:prstGeom prst="rect">
            <a:avLst/>
          </a:prstGeom>
          <a:noFill/>
          <a:ln>
            <a:noFill/>
          </a:ln>
        </p:spPr>
      </p:pic>
      <p:pic>
        <p:nvPicPr>
          <p:cNvPr id="46" name="Picture 6"/>
          <p:cNvPicPr>
            <a:picLocks noChangeAspect="1"/>
          </p:cNvPicPr>
          <p:nvPr>
            <p:ph sz="half" idx="2"/>
          </p:nvPr>
        </p:nvPicPr>
        <p:blipFill>
          <a:blip r:embed="rId2"/>
          <a:stretch>
            <a:fillRect/>
          </a:stretch>
        </p:blipFill>
        <p:spPr>
          <a:xfrm>
            <a:off x="6315075" y="1962785"/>
            <a:ext cx="5267325" cy="3981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22275"/>
            <a:ext cx="10972800" cy="582613"/>
          </a:xfrm>
        </p:spPr>
        <p:txBody>
          <a:bodyPr/>
          <a:p>
            <a:r>
              <a:rPr lang="en-US">
                <a:sym typeface="+mn-ea"/>
              </a:rPr>
              <a:t>7. KẾT LUẬN VÀ PHÁT TRIỂN</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609600" y="1807845"/>
            <a:ext cx="10972800" cy="4737100"/>
          </a:xfrm>
        </p:spPr>
        <p:txBody>
          <a:bodyPr/>
          <a:p>
            <a:pPr marL="0" indent="0">
              <a:buFont typeface="Wingdings" panose="05000000000000000000" charset="0"/>
              <a:buNone/>
            </a:pPr>
            <a:r>
              <a:rPr lang="en-US">
                <a:latin typeface="+mj-lt"/>
                <a:cs typeface="+mj-lt"/>
              </a:rPr>
              <a:t>	Dự kiến kết quả nghiên cứu đạt được đó là thiết kế phần cứng xử lý hàm băm Keccack cho giải thuật SHA3 sẽ đạt được tần số hoạt động cao và throughput sẽ được cải thiện nếu như so sánh với thiết kế [1]. Ngoài ra thiết kế sẽ có thể áp dụng rộng rãi trong các bộ xử lý mã hóa. </a:t>
            </a:r>
            <a:endParaRPr lang="en-US">
              <a:latin typeface="+mj-lt"/>
              <a:cs typeface="+mj-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83870"/>
            <a:ext cx="10972800" cy="582613"/>
          </a:xfrm>
        </p:spPr>
        <p:txBody>
          <a:bodyPr/>
          <a:p>
            <a:r>
              <a:rPr lang="en-US"/>
              <a:t>KẾ HOẠCH THỰC HIỆN</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graphicFrame>
        <p:nvGraphicFramePr>
          <p:cNvPr id="6" name="Content Placeholder 5"/>
          <p:cNvGraphicFramePr/>
          <p:nvPr>
            <p:ph sz="half" idx="2"/>
          </p:nvPr>
        </p:nvGraphicFramePr>
        <p:xfrm>
          <a:off x="266700" y="1536700"/>
          <a:ext cx="11781790" cy="5133975"/>
        </p:xfrm>
        <a:graphic>
          <a:graphicData uri="http://schemas.openxmlformats.org/drawingml/2006/table">
            <a:tbl>
              <a:tblPr firstRow="1" bandRow="1">
                <a:tableStyleId>{5940675A-B579-460E-94D1-54222C63F5DA}</a:tableStyleId>
              </a:tblPr>
              <a:tblGrid>
                <a:gridCol w="2295525"/>
                <a:gridCol w="2417445"/>
                <a:gridCol w="2357120"/>
                <a:gridCol w="2295525"/>
                <a:gridCol w="2416175"/>
              </a:tblGrid>
              <a:tr h="733425">
                <a:tc>
                  <a:txBody>
                    <a:bodyPr/>
                    <a:p>
                      <a:pPr indent="0" algn="ctr">
                        <a:buNone/>
                      </a:pPr>
                      <a:r>
                        <a:rPr lang="en-US" sz="2000" b="0">
                          <a:latin typeface="Arial" panose="020B0604020202020204" pitchFamily="34" charset="0"/>
                          <a:cs typeface="Arial" panose="020B0604020202020204" pitchFamily="34" charset="0"/>
                        </a:rPr>
                        <a:t>Nội dung</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Tháng 2</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Tháng 3</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Tháng 4</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Tháng 5</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3425">
                <a:tc>
                  <a:txBody>
                    <a:bodyPr/>
                    <a:p>
                      <a:pPr indent="0" algn="ctr">
                        <a:buNone/>
                      </a:pPr>
                      <a:r>
                        <a:rPr lang="en-US" sz="2000" b="0">
                          <a:latin typeface="Arial" panose="020B0604020202020204" pitchFamily="34" charset="0"/>
                          <a:ea typeface="Times New Roman" panose="02020603050405020304" charset="0"/>
                          <a:cs typeface="Arial" panose="020B0604020202020204" pitchFamily="34" charset="0"/>
                        </a:rPr>
                        <a:t>Hoàn thành lý thuyết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3425">
                <a:tc>
                  <a:txBody>
                    <a:bodyPr/>
                    <a:p>
                      <a:pPr indent="0" algn="ctr">
                        <a:buNone/>
                      </a:pPr>
                      <a:r>
                        <a:rPr lang="en-US" sz="2000" b="0">
                          <a:latin typeface="Arial" panose="020B0604020202020204" pitchFamily="34" charset="0"/>
                          <a:ea typeface="Times New Roman" panose="02020603050405020304" charset="0"/>
                          <a:cs typeface="Arial" panose="020B0604020202020204" pitchFamily="34" charset="0"/>
                        </a:rPr>
                        <a:t>Hoàn thành thiết kế phần cứng</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3425">
                <a:tc>
                  <a:txBody>
                    <a:bodyPr/>
                    <a:p>
                      <a:pPr indent="0" algn="ctr">
                        <a:buNone/>
                      </a:pPr>
                      <a:r>
                        <a:rPr lang="en-US" sz="2000" b="0">
                          <a:latin typeface="Arial" panose="020B0604020202020204" pitchFamily="34" charset="0"/>
                          <a:ea typeface="Times New Roman" panose="02020603050405020304" charset="0"/>
                          <a:cs typeface="Arial" panose="020B0604020202020204" pitchFamily="34" charset="0"/>
                        </a:rPr>
                        <a:t>Kết nối các module và mô phỏng</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733425">
                <a:tc>
                  <a:txBody>
                    <a:bodyPr/>
                    <a:p>
                      <a:pPr indent="0" algn="ctr">
                        <a:buNone/>
                      </a:pPr>
                      <a:r>
                        <a:rPr lang="en-US" sz="2000" b="0">
                          <a:latin typeface="Arial" panose="020B0604020202020204" pitchFamily="34" charset="0"/>
                          <a:ea typeface="Times New Roman" panose="02020603050405020304" charset="0"/>
                          <a:cs typeface="Arial" panose="020B0604020202020204" pitchFamily="34" charset="0"/>
                        </a:rPr>
                        <a:t>Debug và tổng hợp trên FPGA</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733425">
                <a:tc>
                  <a:txBody>
                    <a:bodyPr/>
                    <a:p>
                      <a:pPr indent="0" algn="ctr">
                        <a:buNone/>
                      </a:pPr>
                      <a:r>
                        <a:rPr lang="en-US" sz="2000" b="0">
                          <a:latin typeface="Arial" panose="020B0604020202020204" pitchFamily="34" charset="0"/>
                          <a:ea typeface="Times New Roman" panose="02020603050405020304" charset="0"/>
                          <a:cs typeface="Arial" panose="020B0604020202020204" pitchFamily="34" charset="0"/>
                        </a:rPr>
                        <a:t>Hoàn thành báo cáo</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c>
                  <a:txBody>
                    <a:bodyPr/>
                    <a:p>
                      <a:pPr indent="0" algn="ctr">
                        <a:buNone/>
                      </a:pPr>
                      <a:r>
                        <a:rPr lang="en-US" sz="2000" b="0">
                          <a:latin typeface="Arial" panose="020B0604020202020204" pitchFamily="34" charset="0"/>
                          <a:cs typeface="Arial" panose="020B0604020202020204" pitchFamily="34" charset="0"/>
                        </a:rPr>
                        <a:t> </a:t>
                      </a:r>
                      <a:endParaRPr lang="en-US" sz="2000" b="0">
                        <a:latin typeface="Arial" panose="020B0604020202020204" pitchFamily="34" charset="0"/>
                        <a:ea typeface="Times New Roman" panose="02020603050405020304" charset="0"/>
                        <a:cs typeface="Arial" panose="020B0604020202020204" pitchFamily="3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lumMod val="75000"/>
                      </a:schemeClr>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Font typeface="Wingdings" panose="05000000000000000000" charset="0"/>
              <a:buNone/>
            </a:pPr>
            <a:r>
              <a:rPr lang="en-US" sz="2500"/>
              <a:t> </a:t>
            </a:r>
            <a:endParaRPr lang="en-US" sz="2500"/>
          </a:p>
        </p:txBody>
      </p:sp>
      <p:sp>
        <p:nvSpPr>
          <p:cNvPr id="4" name="Title 3"/>
          <p:cNvSpPr>
            <a:spLocks noGrp="1"/>
          </p:cNvSpPr>
          <p:nvPr>
            <p:ph type="title"/>
          </p:nvPr>
        </p:nvSpPr>
        <p:spPr>
          <a:xfrm>
            <a:off x="609600" y="453390"/>
            <a:ext cx="10972800" cy="582613"/>
          </a:xfrm>
        </p:spPr>
        <p:txBody>
          <a:bodyPr/>
          <a:p>
            <a:r>
              <a:rPr lang="en-US"/>
              <a:t>8. TÀI LIỆU THAM KHẢO</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Content Placeholder 1"/>
          <p:cNvSpPr/>
          <p:nvPr>
            <p:ph sz="half" idx="2"/>
          </p:nvPr>
        </p:nvSpPr>
        <p:spPr>
          <a:xfrm>
            <a:off x="465455" y="1699895"/>
            <a:ext cx="11116945" cy="4427855"/>
          </a:xfrm>
        </p:spPr>
        <p:txBody>
          <a:bodyPr/>
          <a:p>
            <a:pPr marL="0" indent="0">
              <a:buNone/>
            </a:pPr>
            <a:r>
              <a:rPr lang="en-US" sz="2500"/>
              <a:t>[1] Alia Arshad, Dur-e-Shahwar kundi, Arshad Aziz, “Compact Implementation of SHA3-512 on FPGA”.</a:t>
            </a:r>
            <a:endParaRPr lang="en-US" sz="2500"/>
          </a:p>
          <a:p>
            <a:pPr marL="0" indent="0">
              <a:buNone/>
            </a:pPr>
            <a:r>
              <a:rPr lang="en-US" sz="2500"/>
              <a:t>[2] George S. Athanasiou, George-Paris Makkas, Georgios Theodoridis, “High throughput pipelined FPGA implementation of the new SHA-3 cryptographic hash algorithrm”.</a:t>
            </a:r>
            <a:endParaRPr lang="en-US" sz="2500"/>
          </a:p>
          <a:p>
            <a:pPr marL="0" indent="0">
              <a:buNone/>
            </a:pPr>
            <a:r>
              <a:rPr lang="en-US" sz="2500"/>
              <a:t>[3] Ming Ming Wong, Jawad Haj-Yahya, Suman Sau, Anupam Chattopadhyay, “A New High Throughput and Area Efficient SHA-3 Implementation”. </a:t>
            </a:r>
            <a:endParaRPr lang="en-US" sz="2500"/>
          </a:p>
          <a:p>
            <a:pPr marL="0" indent="0">
              <a:buNone/>
            </a:pPr>
            <a:r>
              <a:rPr lang="en-US" sz="2500"/>
              <a:t>[4] Nguyen Van Long, “Phân tích các thành phần mật mã trong hoán vị Keccak-p”.</a:t>
            </a:r>
            <a:endParaRPr lang="en-US" sz="2500"/>
          </a:p>
          <a:p>
            <a:pPr marL="0" indent="0">
              <a:buNone/>
            </a:pPr>
            <a:endParaRPr lang="en-US" sz="25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1098550" y="2379980"/>
            <a:ext cx="10483850" cy="3747770"/>
          </a:xfrm>
        </p:spPr>
        <p:txBody>
          <a:bodyPr/>
          <a:p>
            <a:pPr marL="0" indent="0" algn="ctr">
              <a:buNone/>
            </a:pPr>
            <a:r>
              <a:rPr lang="en-US" sz="5000"/>
              <a:t>XIN CÁM ƠN QUÝ THẦY CÔ ĐÃ CHÚ Ý LẮNG NGHE</a:t>
            </a:r>
            <a:endParaRPr lang="en-US"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Tạo bảng băm dùng trong khoa học máy tính</a:t>
            </a:r>
            <a:endParaRPr lang="en-US"/>
          </a:p>
          <a:p>
            <a:pPr>
              <a:buFont typeface="Wingdings" panose="05000000000000000000" charset="0"/>
              <a:buChar char="q"/>
            </a:pPr>
            <a:r>
              <a:rPr lang="en-US"/>
              <a:t> Đảm bảo tính toàn vẹn và xác thực thông tin</a:t>
            </a:r>
            <a:endParaRPr lang="en-US"/>
          </a:p>
          <a:p>
            <a:pPr>
              <a:buFont typeface="Wingdings" panose="05000000000000000000" charset="0"/>
              <a:buChar char="q"/>
            </a:pPr>
            <a:r>
              <a:rPr lang="en-US"/>
              <a:t> Tạo và xác minh chữ ký số</a:t>
            </a:r>
            <a:endParaRPr lang="en-US"/>
          </a:p>
          <a:p>
            <a:pPr>
              <a:buFont typeface="Wingdings" panose="05000000000000000000" charset="0"/>
              <a:buChar char="q"/>
            </a:pPr>
            <a:r>
              <a:rPr lang="en-US"/>
              <a:t> Xác minh mật khẩu</a:t>
            </a:r>
            <a:endParaRPr lang="en-US"/>
          </a:p>
        </p:txBody>
      </p:sp>
      <p:sp>
        <p:nvSpPr>
          <p:cNvPr id="4" name="Title 3"/>
          <p:cNvSpPr>
            <a:spLocks noGrp="1"/>
          </p:cNvSpPr>
          <p:nvPr>
            <p:ph type="title"/>
          </p:nvPr>
        </p:nvSpPr>
        <p:spPr>
          <a:xfrm>
            <a:off x="609600" y="190500"/>
            <a:ext cx="10972800" cy="1101725"/>
          </a:xfrm>
        </p:spPr>
        <p:txBody>
          <a:bodyPr/>
          <a:p>
            <a:r>
              <a:rPr lang="en-US"/>
              <a:t>Ứng dụng của hàm băm</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Một số hàm băm được sử dụng nhiều trước đây: MD2, MD5, SHA-1, SHA-2,... trong đó SHA-1 khá thông dụng.</a:t>
            </a:r>
            <a:endParaRPr lang="en-US"/>
          </a:p>
          <a:p>
            <a:pPr>
              <a:buFont typeface="Wingdings" panose="05000000000000000000" charset="0"/>
              <a:buChar char="q"/>
            </a:pPr>
            <a:r>
              <a:rPr lang="en-US"/>
              <a:t> 2005, SHA-1 bị tìm ra lỗi bảo mật và không còn an toàn.</a:t>
            </a:r>
            <a:endParaRPr lang="en-US"/>
          </a:p>
          <a:p>
            <a:pPr>
              <a:buFont typeface="Wingdings" panose="05000000000000000000" charset="0"/>
              <a:buChar char="q"/>
            </a:pPr>
            <a:r>
              <a:rPr lang="en-US"/>
              <a:t> SHA-2 hiện tại vẫn còn được an toàn tuy độ phổ biến không được rộng rãi.</a:t>
            </a:r>
            <a:endParaRPr lang="en-US"/>
          </a:p>
          <a:p>
            <a:pPr>
              <a:buFont typeface="Wingdings" panose="05000000000000000000" charset="0"/>
              <a:buChar char="q"/>
            </a:pPr>
            <a:r>
              <a:rPr lang="en-US"/>
              <a:t> Với sự phát triển của công nghệ hiện đại đặc biệt là máy tính lượng tử đang được triển khai thì việc phải tìm ra những giải thuật hàm băm mới bảo mật hơn là thực sự cần thiết.</a:t>
            </a:r>
            <a:endParaRPr lang="en-US"/>
          </a:p>
          <a:p>
            <a:pPr marL="0" indent="0">
              <a:buFont typeface="Wingdings" panose="05000000000000000000" charset="0"/>
              <a:buNone/>
            </a:pPr>
            <a:endParaRPr lang="en-US"/>
          </a:p>
        </p:txBody>
      </p:sp>
      <p:sp>
        <p:nvSpPr>
          <p:cNvPr id="4" name="Title 3"/>
          <p:cNvSpPr>
            <a:spLocks noGrp="1"/>
          </p:cNvSpPr>
          <p:nvPr>
            <p:ph type="title"/>
          </p:nvPr>
        </p:nvSpPr>
        <p:spPr>
          <a:xfrm>
            <a:off x="609600" y="190500"/>
            <a:ext cx="10972800" cy="1101725"/>
          </a:xfrm>
        </p:spPr>
        <p:txBody>
          <a:bodyPr/>
          <a:p>
            <a:r>
              <a:rPr lang="en-US"/>
              <a:t>1.2 TÍNH CẤP THIẾT CỦA SHA-3</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NIST tổ chức cuộc thi tìm ra thiết kế cho giải thuật SHA3 vào năm 2007 và đến 2012 thì công bố Keccak chiến thắng cuộc thi.</a:t>
            </a:r>
            <a:endParaRPr lang="en-US"/>
          </a:p>
          <a:p>
            <a:pPr>
              <a:buFont typeface="Wingdings" panose="05000000000000000000" charset="0"/>
              <a:buChar char="q"/>
            </a:pPr>
            <a:r>
              <a:rPr lang="en-US"/>
              <a:t> Tuy đã kết thúc cuộc thi nhưng đến nay vẫn có nhiều thiết kế giúp cải thiện hiệu suất của Keccak. </a:t>
            </a:r>
            <a:endParaRPr lang="en-US"/>
          </a:p>
        </p:txBody>
      </p:sp>
      <p:sp>
        <p:nvSpPr>
          <p:cNvPr id="4" name="Title 3"/>
          <p:cNvSpPr>
            <a:spLocks noGrp="1"/>
          </p:cNvSpPr>
          <p:nvPr>
            <p:ph type="title"/>
          </p:nvPr>
        </p:nvSpPr>
        <p:spPr>
          <a:xfrm>
            <a:off x="609600" y="190500"/>
            <a:ext cx="10972800" cy="1101725"/>
          </a:xfrm>
        </p:spPr>
        <p:txBody>
          <a:bodyPr/>
          <a:p>
            <a:r>
              <a:rPr lang="en-US"/>
              <a:t>1.3 TÌNH HÌNH NGHIÊN CỨU</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Đa số các nghiên cứu đều được chia làm 2 hướng phát triển chính:</a:t>
            </a:r>
            <a:endParaRPr lang="en-US"/>
          </a:p>
          <a:p>
            <a:pPr>
              <a:buFont typeface="Wingdings" panose="05000000000000000000" charset="0"/>
              <a:buChar char="Ø"/>
            </a:pPr>
            <a:r>
              <a:rPr lang="en-US" sz="2500"/>
              <a:t> Thiết kế giải thuật Keccak tiết kiệm tài nguyên phần cứng [1]</a:t>
            </a:r>
            <a:endParaRPr lang="en-US" sz="2500"/>
          </a:p>
          <a:p>
            <a:pPr>
              <a:buFont typeface="Wingdings" panose="05000000000000000000" charset="0"/>
              <a:buChar char="Ø"/>
            </a:pPr>
            <a:r>
              <a:rPr lang="en-US" sz="2500"/>
              <a:t> Thiết kế giải thuật Keccak hoạt động ở tần số cao, throughput lớn [2], [3].</a:t>
            </a:r>
            <a:endParaRPr lang="en-US" sz="2500"/>
          </a:p>
          <a:p>
            <a:pPr>
              <a:buFont typeface="Wingdings" panose="05000000000000000000" charset="0"/>
              <a:buChar char="q"/>
            </a:pPr>
            <a:r>
              <a:rPr lang="en-US" sz="2500"/>
              <a:t> </a:t>
            </a:r>
            <a:r>
              <a:rPr lang="en-US"/>
              <a:t>Các nghiên cứu hiện có ở Việt Nam chủ yếu chỉ ở phân tích tính bảo mật của phép hoán vị Keccak [4].</a:t>
            </a:r>
            <a:endParaRPr lang="en-US"/>
          </a:p>
        </p:txBody>
      </p:sp>
      <p:sp>
        <p:nvSpPr>
          <p:cNvPr id="4" name="Title 3"/>
          <p:cNvSpPr>
            <a:spLocks noGrp="1"/>
          </p:cNvSpPr>
          <p:nvPr>
            <p:ph type="title"/>
          </p:nvPr>
        </p:nvSpPr>
        <p:spPr>
          <a:xfrm>
            <a:off x="609600" y="190500"/>
            <a:ext cx="10972800" cy="1101725"/>
          </a:xfrm>
        </p:spPr>
        <p:txBody>
          <a:bodyPr/>
          <a:p>
            <a:r>
              <a:rPr lang="en-US"/>
              <a:t>1.3 TÌNH HÌNH NGHIÊN CỨU</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31950"/>
            <a:ext cx="10972800" cy="4495800"/>
          </a:xfrm>
        </p:spPr>
        <p:txBody>
          <a:bodyPr/>
          <a:p>
            <a:pPr>
              <a:buFont typeface="Wingdings" panose="05000000000000000000" charset="0"/>
              <a:buChar char="q"/>
            </a:pPr>
            <a:r>
              <a:rPr lang="en-US"/>
              <a:t> Nghiên cứu, thực hiện thiết kế lõi băm Keccak cho giải thuật SHA-3.</a:t>
            </a:r>
            <a:endParaRPr lang="en-US"/>
          </a:p>
          <a:p>
            <a:pPr>
              <a:buFont typeface="Wingdings" panose="05000000000000000000" charset="0"/>
              <a:buChar char="q"/>
            </a:pPr>
            <a:r>
              <a:rPr lang="en-US"/>
              <a:t> Phần cứng sử dụng có thể là FPGA Cylone V. Ngôn ngữ thiết kế là System Verilog.</a:t>
            </a:r>
            <a:endParaRPr lang="en-US"/>
          </a:p>
          <a:p>
            <a:pPr>
              <a:buFont typeface="Wingdings" panose="05000000000000000000" charset="0"/>
              <a:buChar char="q"/>
            </a:pPr>
            <a:r>
              <a:rPr lang="en-US"/>
              <a:t> Mục tiêu nghiên cứu nhằm đánh giá hiệu suất của giải thuật khi thực thi trên phần cứng. </a:t>
            </a:r>
            <a:endParaRPr lang="en-US"/>
          </a:p>
        </p:txBody>
      </p:sp>
      <p:sp>
        <p:nvSpPr>
          <p:cNvPr id="4" name="Title 3"/>
          <p:cNvSpPr>
            <a:spLocks noGrp="1"/>
          </p:cNvSpPr>
          <p:nvPr>
            <p:ph type="title"/>
          </p:nvPr>
        </p:nvSpPr>
        <p:spPr>
          <a:xfrm>
            <a:off x="609600" y="190500"/>
            <a:ext cx="10972800" cy="1101725"/>
          </a:xfrm>
        </p:spPr>
        <p:txBody>
          <a:bodyPr/>
          <a:p>
            <a:r>
              <a:rPr lang="en-US"/>
              <a:t>1.4 ĐỐI TƯỢNG NGHIÊN CỨU</a:t>
            </a:r>
            <a:endParaRPr lang="en-US"/>
          </a:p>
        </p:txBody>
      </p:sp>
      <p:cxnSp>
        <p:nvCxnSpPr>
          <p:cNvPr id="5" name="Straight Connector 4"/>
          <p:cNvCxnSpPr/>
          <p:nvPr/>
        </p:nvCxnSpPr>
        <p:spPr>
          <a:xfrm>
            <a:off x="723900" y="1155065"/>
            <a:ext cx="1062037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8173</Words>
  <Application>WPS Presentation</Application>
  <PresentationFormat>Widescreen</PresentationFormat>
  <Paragraphs>417</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SimSun</vt:lpstr>
      <vt:lpstr>Wingdings</vt:lpstr>
      <vt:lpstr>Wingdings</vt:lpstr>
      <vt:lpstr>Microsoft YaHei</vt:lpstr>
      <vt:lpstr>Arial Unicode MS</vt:lpstr>
      <vt:lpstr>Calibri</vt:lpstr>
      <vt:lpstr>Cambria Math</vt:lpstr>
      <vt:lpstr>Times New Roman</vt:lpstr>
      <vt:lpstr>Gear Drives</vt:lpstr>
      <vt:lpstr>ĐỀ CƯƠNG LUẬN VĂN TỐT NGHIỆP</vt:lpstr>
      <vt:lpstr>NỘI DUNG</vt:lpstr>
      <vt:lpstr>1. MỞ ĐẦU</vt:lpstr>
      <vt:lpstr>1.1 GIỚI THIỆU TỔNG QUAN VỀ HÀM BĂM</vt:lpstr>
      <vt:lpstr>Ứng dụng của hàm băm</vt:lpstr>
      <vt:lpstr>1.2 TÍNH CẤP THIẾT CỦA SHA-3</vt:lpstr>
      <vt:lpstr>1.3 TÌNH HÌNH NGHIÊN CỨU</vt:lpstr>
      <vt:lpstr>1.3 TÌNH HÌNH NGHIÊN CỨU</vt:lpstr>
      <vt:lpstr>1.4 ĐỐI TƯỢNG NGHIÊN CỨU</vt:lpstr>
      <vt:lpstr>1.5 MỤC TIÊU ĐỀ TÀI</vt:lpstr>
      <vt:lpstr>2. CƠ SỞ LÝ THUYẾT</vt:lpstr>
      <vt:lpstr>2.1 SPONGE FUNCTION</vt:lpstr>
      <vt:lpstr>2.2 HÀM HOÁN VỊ KECCAK</vt:lpstr>
      <vt:lpstr>2.2 HÀM HOÁN VỊ KECCAK</vt:lpstr>
      <vt:lpstr>Các hàm ánh xạ - Theta</vt:lpstr>
      <vt:lpstr>Các hàm ánh xạ - Rho</vt:lpstr>
      <vt:lpstr>Các hàm ánh xạ - Pi</vt:lpstr>
      <vt:lpstr>Các hàm ánh xạ - Chi</vt:lpstr>
      <vt:lpstr>Các hàm ánh xạ - Iota</vt:lpstr>
      <vt:lpstr>HÀM HOÁN VỊ KECCAK</vt:lpstr>
      <vt:lpstr>2.3 THIẾT KẾ SHA-3 TỪ GIẢI THUẬT KECCAK</vt:lpstr>
      <vt:lpstr>3. PHƯƠNG PHÁP NGHIÊN CỨU</vt:lpstr>
      <vt:lpstr>Phân tích các hàm và thiết kế phần cứng</vt:lpstr>
      <vt:lpstr>So sánh với một số thiết kế khác </vt:lpstr>
      <vt:lpstr> 4. THIẾT KẾ VÀ THỰC HIỆN PHẦN CỨNG </vt:lpstr>
      <vt:lpstr> 4.1 Sơ đồ khối tổng quát </vt:lpstr>
      <vt:lpstr> 4.2 Buffer_in </vt:lpstr>
      <vt:lpstr> 4.3 VSX </vt:lpstr>
      <vt:lpstr> 4.3 VSX </vt:lpstr>
      <vt:lpstr> 4.4 STA </vt:lpstr>
      <vt:lpstr> 4.5 ATS </vt:lpstr>
      <vt:lpstr> 4.6 Tranformation_round </vt:lpstr>
      <vt:lpstr> 4.6 Tranformation_round </vt:lpstr>
      <vt:lpstr> 4.7 Trunc </vt:lpstr>
      <vt:lpstr> 4.8 Control </vt:lpstr>
      <vt:lpstr> 5. THIẾT KẾ VÀ THỰC HIỆN PHẦN MỀM </vt:lpstr>
      <vt:lpstr> 5.1 Create_Random_Keccak </vt:lpstr>
      <vt:lpstr> 5.2 Hash_Function </vt:lpstr>
      <vt:lpstr> 5.3 Compare </vt:lpstr>
      <vt:lpstr> 6. KẾT QUẢ THỰC HIỆN </vt:lpstr>
      <vt:lpstr> 6.1 Kết quả mô phỏng  </vt:lpstr>
      <vt:lpstr> 6.1 Kết quả mô phỏng  </vt:lpstr>
      <vt:lpstr> 6.2 Kết quả tổng hợp  </vt:lpstr>
      <vt:lpstr>7. KẾT LUẬN VÀ PHÁT TRIỂN</vt:lpstr>
      <vt:lpstr>KẾ HOẠCH THỰC HIỆN</vt:lpstr>
      <vt:lpstr>8. TÀI LIỆU THAM KHẢO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LUẬN VĂN TỐT NGHIỆP</dc:title>
  <dc:creator>DELL</dc:creator>
  <cp:lastModifiedBy>DELL</cp:lastModifiedBy>
  <cp:revision>94</cp:revision>
  <dcterms:created xsi:type="dcterms:W3CDTF">2021-12-24T01:01:00Z</dcterms:created>
  <dcterms:modified xsi:type="dcterms:W3CDTF">2022-04-23T09:22:04Z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A5F064E62D464E3E9E4FE6C1EFC81ADE</vt:lpwstr>
  </property>
  <property fmtid="{D5CDD505-2E9C-101B-9397-08002B2CF9AE}" pid="3" name="KSOProductBuildVer">
    <vt:lpwstr>1033-11.2.0.11074</vt:lpwstr>
  </property>
</Properties>
</file>